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448" r:id="rId5"/>
    <p:sldId id="259" r:id="rId6"/>
    <p:sldId id="2449" r:id="rId7"/>
    <p:sldId id="2450" r:id="rId8"/>
    <p:sldId id="2451" r:id="rId9"/>
    <p:sldId id="24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5" d="100"/>
          <a:sy n="85" d="100"/>
        </p:scale>
        <p:origin x="590" y="6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3/29/2022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3/29/2022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255934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3" y="2118847"/>
            <a:ext cx="11490325" cy="823913"/>
          </a:xfrm>
        </p:spPr>
        <p:txBody>
          <a:bodyPr/>
          <a:lstStyle/>
          <a:p>
            <a:r>
              <a:rPr lang="en-US" b="1" dirty="0"/>
              <a:t>Analysis of Airport Data</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637051" y="3169602"/>
            <a:ext cx="4917887" cy="518795"/>
          </a:xfrm>
        </p:spPr>
        <p:txBody>
          <a:bodyPr/>
          <a:lstStyle/>
          <a:p>
            <a:r>
              <a:rPr lang="en-US" dirty="0"/>
              <a:t>19CSE357 - BIG DATA ANALYTICS | GROUP: 10 </a:t>
            </a:r>
          </a:p>
        </p:txBody>
      </p:sp>
      <p:graphicFrame>
        <p:nvGraphicFramePr>
          <p:cNvPr id="5" name="Table 5">
            <a:extLst>
              <a:ext uri="{FF2B5EF4-FFF2-40B4-BE49-F238E27FC236}">
                <a16:creationId xmlns:a16="http://schemas.microsoft.com/office/drawing/2014/main" id="{7FDAA72A-BC03-40AE-AA44-83FD73BDE2BE}"/>
              </a:ext>
            </a:extLst>
          </p:cNvPr>
          <p:cNvGraphicFramePr>
            <a:graphicFrameLocks noGrp="1"/>
          </p:cNvGraphicFramePr>
          <p:nvPr>
            <p:extLst>
              <p:ext uri="{D42A27DB-BD31-4B8C-83A1-F6EECF244321}">
                <p14:modId xmlns:p14="http://schemas.microsoft.com/office/powerpoint/2010/main" val="2412285553"/>
              </p:ext>
            </p:extLst>
          </p:nvPr>
        </p:nvGraphicFramePr>
        <p:xfrm>
          <a:off x="3235504" y="4346098"/>
          <a:ext cx="5720979" cy="1854200"/>
        </p:xfrm>
        <a:graphic>
          <a:graphicData uri="http://schemas.openxmlformats.org/drawingml/2006/table">
            <a:tbl>
              <a:tblPr firstRow="1" bandRow="1">
                <a:tableStyleId>{5C22544A-7EE6-4342-B048-85BDC9FD1C3A}</a:tableStyleId>
              </a:tblPr>
              <a:tblGrid>
                <a:gridCol w="711201">
                  <a:extLst>
                    <a:ext uri="{9D8B030D-6E8A-4147-A177-3AD203B41FA5}">
                      <a16:colId xmlns:a16="http://schemas.microsoft.com/office/drawing/2014/main" val="1051919642"/>
                    </a:ext>
                  </a:extLst>
                </a:gridCol>
                <a:gridCol w="2176185">
                  <a:extLst>
                    <a:ext uri="{9D8B030D-6E8A-4147-A177-3AD203B41FA5}">
                      <a16:colId xmlns:a16="http://schemas.microsoft.com/office/drawing/2014/main" val="2616345957"/>
                    </a:ext>
                  </a:extLst>
                </a:gridCol>
                <a:gridCol w="2833593">
                  <a:extLst>
                    <a:ext uri="{9D8B030D-6E8A-4147-A177-3AD203B41FA5}">
                      <a16:colId xmlns:a16="http://schemas.microsoft.com/office/drawing/2014/main" val="4150706961"/>
                    </a:ext>
                  </a:extLst>
                </a:gridCol>
              </a:tblGrid>
              <a:tr h="370840">
                <a:tc>
                  <a:txBody>
                    <a:bodyPr/>
                    <a:lstStyle/>
                    <a:p>
                      <a:r>
                        <a:rPr lang="en-US" dirty="0"/>
                        <a:t>S.NO</a:t>
                      </a:r>
                      <a:endParaRPr lang="en-IN" dirty="0"/>
                    </a:p>
                  </a:txBody>
                  <a:tcPr/>
                </a:tc>
                <a:tc>
                  <a:txBody>
                    <a:bodyPr/>
                    <a:lstStyle/>
                    <a:p>
                      <a:pPr algn="ctr"/>
                      <a:r>
                        <a:rPr lang="en-US" dirty="0"/>
                        <a:t>NAME</a:t>
                      </a:r>
                      <a:endParaRPr lang="en-IN" dirty="0"/>
                    </a:p>
                  </a:txBody>
                  <a:tcPr/>
                </a:tc>
                <a:tc>
                  <a:txBody>
                    <a:bodyPr/>
                    <a:lstStyle/>
                    <a:p>
                      <a:pPr algn="ctr"/>
                      <a:r>
                        <a:rPr lang="en-US" dirty="0"/>
                        <a:t>ROLL NO</a:t>
                      </a:r>
                      <a:endParaRPr lang="en-IN" dirty="0"/>
                    </a:p>
                  </a:txBody>
                  <a:tcPr/>
                </a:tc>
                <a:extLst>
                  <a:ext uri="{0D108BD9-81ED-4DB2-BD59-A6C34878D82A}">
                    <a16:rowId xmlns:a16="http://schemas.microsoft.com/office/drawing/2014/main" val="236559406"/>
                  </a:ext>
                </a:extLst>
              </a:tr>
              <a:tr h="370840">
                <a:tc>
                  <a:txBody>
                    <a:bodyPr/>
                    <a:lstStyle/>
                    <a:p>
                      <a:r>
                        <a:rPr lang="en-US" dirty="0"/>
                        <a:t>1.</a:t>
                      </a:r>
                      <a:endParaRPr lang="en-IN" dirty="0"/>
                    </a:p>
                  </a:txBody>
                  <a:tcPr/>
                </a:tc>
                <a:tc>
                  <a:txBody>
                    <a:bodyPr/>
                    <a:lstStyle/>
                    <a:p>
                      <a:r>
                        <a:rPr lang="en-US" dirty="0"/>
                        <a:t>DIVESH KOSURI</a:t>
                      </a:r>
                      <a:endParaRPr lang="en-IN" dirty="0"/>
                    </a:p>
                  </a:txBody>
                  <a:tcPr/>
                </a:tc>
                <a:tc>
                  <a:txBody>
                    <a:bodyPr/>
                    <a:lstStyle/>
                    <a:p>
                      <a:pPr algn="ctr"/>
                      <a:r>
                        <a:rPr lang="en-US" dirty="0"/>
                        <a:t>CB.EN.U4CSE19422</a:t>
                      </a:r>
                      <a:endParaRPr lang="en-IN" dirty="0"/>
                    </a:p>
                  </a:txBody>
                  <a:tcPr/>
                </a:tc>
                <a:extLst>
                  <a:ext uri="{0D108BD9-81ED-4DB2-BD59-A6C34878D82A}">
                    <a16:rowId xmlns:a16="http://schemas.microsoft.com/office/drawing/2014/main" val="1383298699"/>
                  </a:ext>
                </a:extLst>
              </a:tr>
              <a:tr h="370840">
                <a:tc>
                  <a:txBody>
                    <a:bodyPr/>
                    <a:lstStyle/>
                    <a:p>
                      <a:r>
                        <a:rPr lang="en-US" dirty="0"/>
                        <a:t>2.</a:t>
                      </a:r>
                      <a:endParaRPr lang="en-IN" dirty="0"/>
                    </a:p>
                  </a:txBody>
                  <a:tcPr/>
                </a:tc>
                <a:tc>
                  <a:txBody>
                    <a:bodyPr/>
                    <a:lstStyle/>
                    <a:p>
                      <a:r>
                        <a:rPr lang="en-US" dirty="0"/>
                        <a:t>P KOUSHIK</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CB.EN.U4CSE194</a:t>
                      </a:r>
                      <a:r>
                        <a:rPr lang="en-IN" dirty="0"/>
                        <a:t>49</a:t>
                      </a:r>
                    </a:p>
                  </a:txBody>
                  <a:tcPr/>
                </a:tc>
                <a:extLst>
                  <a:ext uri="{0D108BD9-81ED-4DB2-BD59-A6C34878D82A}">
                    <a16:rowId xmlns:a16="http://schemas.microsoft.com/office/drawing/2014/main" val="3328709859"/>
                  </a:ext>
                </a:extLst>
              </a:tr>
              <a:tr h="370840">
                <a:tc>
                  <a:txBody>
                    <a:bodyPr/>
                    <a:lstStyle/>
                    <a:p>
                      <a:r>
                        <a:rPr lang="en-US" dirty="0"/>
                        <a:t>3.</a:t>
                      </a:r>
                      <a:endParaRPr lang="en-IN" dirty="0"/>
                    </a:p>
                  </a:txBody>
                  <a:tcPr/>
                </a:tc>
                <a:tc>
                  <a:txBody>
                    <a:bodyPr/>
                    <a:lstStyle/>
                    <a:p>
                      <a:r>
                        <a:rPr lang="en-US" dirty="0"/>
                        <a:t>ABHINAV RAVELLA</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CB.EN.U4CSE194</a:t>
                      </a:r>
                      <a:r>
                        <a:rPr lang="en-IN" dirty="0"/>
                        <a:t>53</a:t>
                      </a:r>
                    </a:p>
                  </a:txBody>
                  <a:tcPr/>
                </a:tc>
                <a:extLst>
                  <a:ext uri="{0D108BD9-81ED-4DB2-BD59-A6C34878D82A}">
                    <a16:rowId xmlns:a16="http://schemas.microsoft.com/office/drawing/2014/main" val="1203870526"/>
                  </a:ext>
                </a:extLst>
              </a:tr>
              <a:tr h="370840">
                <a:tc>
                  <a:txBody>
                    <a:bodyPr/>
                    <a:lstStyle/>
                    <a:p>
                      <a:r>
                        <a:rPr lang="en-US" dirty="0"/>
                        <a:t>4.</a:t>
                      </a:r>
                      <a:endParaRPr lang="en-IN" dirty="0"/>
                    </a:p>
                  </a:txBody>
                  <a:tcPr/>
                </a:tc>
                <a:tc>
                  <a:txBody>
                    <a:bodyPr/>
                    <a:lstStyle/>
                    <a:p>
                      <a:r>
                        <a:rPr lang="en-US" dirty="0"/>
                        <a:t>S SHANTHAN</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CB.EN.U4CSE194</a:t>
                      </a:r>
                      <a:r>
                        <a:rPr lang="en-IN" dirty="0"/>
                        <a:t>59</a:t>
                      </a:r>
                    </a:p>
                  </a:txBody>
                  <a:tcPr/>
                </a:tc>
                <a:extLst>
                  <a:ext uri="{0D108BD9-81ED-4DB2-BD59-A6C34878D82A}">
                    <a16:rowId xmlns:a16="http://schemas.microsoft.com/office/drawing/2014/main" val="3962774745"/>
                  </a:ext>
                </a:extLst>
              </a:tr>
            </a:tbl>
          </a:graphicData>
        </a:graphic>
      </p:graphicFrame>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pPr algn="ctr"/>
            <a:r>
              <a:rPr lang="en-US" sz="3600" dirty="0"/>
              <a:t>T h e  d a t a s e t</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sz="2400" b="1" dirty="0">
                <a:effectLst>
                  <a:outerShdw blurRad="38100" dist="38100" dir="2700000" algn="tl">
                    <a:srgbClr val="000000">
                      <a:alpha val="43137"/>
                    </a:srgbClr>
                  </a:outerShdw>
                </a:effectLst>
              </a:rPr>
              <a:t>Airlines-Analysis</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186180"/>
            <a:ext cx="5453269" cy="3592218"/>
          </a:xfrm>
        </p:spPr>
        <p:txBody>
          <a:bodyPr>
            <a:normAutofit lnSpcReduction="10000"/>
          </a:bodyPr>
          <a:lstStyle/>
          <a:p>
            <a:pPr marL="0" indent="0">
              <a:lnSpc>
                <a:spcPct val="100000"/>
              </a:lnSpc>
              <a:buNone/>
            </a:pPr>
            <a:r>
              <a:rPr lang="en-US" sz="1800" dirty="0">
                <a:cs typeface="Biome Light" panose="020B0303030204020804" pitchFamily="34" charset="0"/>
              </a:rPr>
              <a:t>The proposed method is made by considering following scenario under consideration an Airport has huge amount of data related to number of flights, data and time of arrival and dispatch, flight routes, No. of airports operating in each country, list of active airlines in each country.</a:t>
            </a:r>
          </a:p>
          <a:p>
            <a:pPr marL="0" indent="0">
              <a:lnSpc>
                <a:spcPct val="100000"/>
              </a:lnSpc>
              <a:buNone/>
            </a:pPr>
            <a:r>
              <a:rPr lang="en-US" sz="1800" dirty="0">
                <a:cs typeface="Biome Light" panose="020B0303030204020804" pitchFamily="34" charset="0"/>
              </a:rPr>
              <a:t> The problem they faced till now it’s, they have ability to analyze limited data from databases. The Proposed model intension is to develop a model for the airline data to provide platform for new analytics based on the following queries.</a:t>
            </a:r>
          </a:p>
          <a:p>
            <a:pPr>
              <a:lnSpc>
                <a:spcPct val="100000"/>
              </a:lnSpc>
            </a:pPr>
            <a:r>
              <a:rPr lang="en-US" sz="1800" dirty="0">
                <a:solidFill>
                  <a:schemeClr val="accent2">
                    <a:lumMod val="50000"/>
                  </a:schemeClr>
                </a:solidFill>
                <a:effectLst>
                  <a:outerShdw blurRad="38100" dist="38100" dir="2700000" algn="tl">
                    <a:srgbClr val="000000">
                      <a:alpha val="43137"/>
                    </a:srgbClr>
                  </a:outerShdw>
                </a:effectLst>
              </a:rPr>
              <a:t>In this use case there are 3 data sets. </a:t>
            </a:r>
            <a:r>
              <a:rPr lang="en-US" sz="1800" dirty="0" err="1">
                <a:solidFill>
                  <a:schemeClr val="accent2">
                    <a:lumMod val="50000"/>
                  </a:schemeClr>
                </a:solidFill>
                <a:effectLst>
                  <a:outerShdw blurRad="38100" dist="38100" dir="2700000" algn="tl">
                    <a:srgbClr val="000000">
                      <a:alpha val="43137"/>
                    </a:srgbClr>
                  </a:outerShdw>
                </a:effectLst>
              </a:rPr>
              <a:t>Final_airlines</a:t>
            </a:r>
            <a:r>
              <a:rPr lang="en-US" sz="1800" dirty="0">
                <a:solidFill>
                  <a:schemeClr val="accent2">
                    <a:lumMod val="50000"/>
                  </a:schemeClr>
                </a:solidFill>
                <a:effectLst>
                  <a:outerShdw blurRad="38100" dist="38100" dir="2700000" algn="tl">
                    <a:srgbClr val="000000">
                      <a:alpha val="43137"/>
                    </a:srgbClr>
                  </a:outerShdw>
                </a:effectLst>
              </a:rPr>
              <a:t>, routes.dat, airports_mod.dat</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248A-82F4-4735-B820-4325ADD9A66A}"/>
              </a:ext>
            </a:extLst>
          </p:cNvPr>
          <p:cNvSpPr>
            <a:spLocks noGrp="1"/>
          </p:cNvSpPr>
          <p:nvPr>
            <p:ph type="title"/>
          </p:nvPr>
        </p:nvSpPr>
        <p:spPr/>
        <p:txBody>
          <a:bodyPr/>
          <a:lstStyle/>
          <a:p>
            <a:r>
              <a:rPr lang="en-US" sz="4000" b="1" dirty="0">
                <a:effectLst>
                  <a:outerShdw blurRad="38100" dist="38100" dir="2700000" algn="tl">
                    <a:srgbClr val="000000">
                      <a:alpha val="43137"/>
                    </a:srgbClr>
                  </a:outerShdw>
                </a:effectLst>
              </a:rPr>
              <a:t>Air Ports data set </a:t>
            </a:r>
            <a:r>
              <a:rPr lang="en-US" sz="4000" b="1" dirty="0" err="1">
                <a:effectLst>
                  <a:outerShdw blurRad="38100" dist="38100" dir="2700000" algn="tl">
                    <a:srgbClr val="000000">
                      <a:alpha val="43137"/>
                    </a:srgbClr>
                  </a:outerShdw>
                </a:effectLst>
              </a:rPr>
              <a:t>i.e</a:t>
            </a:r>
            <a:r>
              <a:rPr lang="en-US" sz="4000" b="1" dirty="0">
                <a:effectLst>
                  <a:outerShdw blurRad="38100" dist="38100" dir="2700000" algn="tl">
                    <a:srgbClr val="000000">
                      <a:alpha val="43137"/>
                    </a:srgbClr>
                  </a:outerShdw>
                </a:effectLst>
              </a:rPr>
              <a:t> </a:t>
            </a:r>
            <a:r>
              <a:rPr lang="en-US" sz="4000" b="1" dirty="0" err="1">
                <a:effectLst>
                  <a:outerShdw blurRad="38100" dist="38100" dir="2700000" algn="tl">
                    <a:srgbClr val="000000">
                      <a:alpha val="43137"/>
                    </a:srgbClr>
                  </a:outerShdw>
                </a:effectLst>
              </a:rPr>
              <a:t>airports_mod</a:t>
            </a:r>
            <a:endParaRPr lang="en-IN" sz="4000" b="1"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63DEBF2B-B536-4A66-B6F8-0E1DD7832883}"/>
              </a:ext>
            </a:extLst>
          </p:cNvPr>
          <p:cNvSpPr>
            <a:spLocks noGrp="1"/>
          </p:cNvSpPr>
          <p:nvPr>
            <p:ph type="sldNum" sz="quarter" idx="11"/>
          </p:nvPr>
        </p:nvSpPr>
        <p:spPr/>
        <p:txBody>
          <a:bodyPr/>
          <a:lstStyle/>
          <a:p>
            <a:fld id="{8C2E478F-E849-4A8C-AF1F-CBCC78A7CBFA}" type="slidenum">
              <a:rPr lang="en-US" smtClean="0"/>
              <a:t>3</a:t>
            </a:fld>
            <a:endParaRPr lang="en-US" dirty="0"/>
          </a:p>
        </p:txBody>
      </p:sp>
      <p:sp>
        <p:nvSpPr>
          <p:cNvPr id="5" name="TextBox 4">
            <a:extLst>
              <a:ext uri="{FF2B5EF4-FFF2-40B4-BE49-F238E27FC236}">
                <a16:creationId xmlns:a16="http://schemas.microsoft.com/office/drawing/2014/main" id="{B5556A7B-A920-42DA-BCC1-6710F61728A4}"/>
              </a:ext>
            </a:extLst>
          </p:cNvPr>
          <p:cNvSpPr txBox="1"/>
          <p:nvPr/>
        </p:nvSpPr>
        <p:spPr>
          <a:xfrm>
            <a:off x="1194343" y="1591704"/>
            <a:ext cx="9803314" cy="4801314"/>
          </a:xfrm>
          <a:prstGeom prst="rect">
            <a:avLst/>
          </a:prstGeom>
          <a:noFill/>
        </p:spPr>
        <p:txBody>
          <a:bodyPr wrap="square" rtlCol="0">
            <a:spAutoFit/>
          </a:bodyPr>
          <a:lstStyle/>
          <a:p>
            <a:pPr algn="l"/>
            <a:r>
              <a:rPr lang="en-US" b="0" i="0" dirty="0">
                <a:solidFill>
                  <a:srgbClr val="01023B"/>
                </a:solidFill>
                <a:effectLst/>
                <a:latin typeface="-apple-system"/>
              </a:rPr>
              <a:t>It contains the following fields:</a:t>
            </a:r>
          </a:p>
          <a:p>
            <a:pPr marL="285750" indent="-285750" algn="l">
              <a:buFont typeface="Arial" panose="020B0604020202020204" pitchFamily="34" charset="0"/>
              <a:buChar char="•"/>
            </a:pPr>
            <a:r>
              <a:rPr lang="en-US" b="0" i="0" dirty="0">
                <a:solidFill>
                  <a:srgbClr val="01023B"/>
                </a:solidFill>
                <a:effectLst/>
                <a:latin typeface="-apple-system"/>
              </a:rPr>
              <a:t>Airport ID Unique </a:t>
            </a:r>
            <a:r>
              <a:rPr lang="en-US" b="0" i="0" dirty="0" err="1">
                <a:solidFill>
                  <a:srgbClr val="01023B"/>
                </a:solidFill>
                <a:effectLst/>
                <a:latin typeface="-apple-system"/>
              </a:rPr>
              <a:t>OpenFlights</a:t>
            </a:r>
            <a:r>
              <a:rPr lang="en-US" b="0" i="0" dirty="0">
                <a:solidFill>
                  <a:srgbClr val="01023B"/>
                </a:solidFill>
                <a:effectLst/>
                <a:latin typeface="-apple-system"/>
              </a:rPr>
              <a:t> identifier for this airport.</a:t>
            </a:r>
          </a:p>
          <a:p>
            <a:pPr marL="285750" indent="-285750" algn="l">
              <a:buFont typeface="Arial" panose="020B0604020202020204" pitchFamily="34" charset="0"/>
              <a:buChar char="•"/>
            </a:pPr>
            <a:r>
              <a:rPr lang="en-US" b="0" i="0" dirty="0">
                <a:solidFill>
                  <a:srgbClr val="01023B"/>
                </a:solidFill>
                <a:effectLst/>
                <a:latin typeface="-apple-system"/>
              </a:rPr>
              <a:t>Name </a:t>
            </a:r>
            <a:r>
              <a:rPr lang="en-US" b="0" i="0" dirty="0" err="1">
                <a:solidFill>
                  <a:srgbClr val="01023B"/>
                </a:solidFill>
                <a:effectLst/>
                <a:latin typeface="-apple-system"/>
              </a:rPr>
              <a:t>Name</a:t>
            </a:r>
            <a:r>
              <a:rPr lang="en-US" b="0" i="0" dirty="0">
                <a:solidFill>
                  <a:srgbClr val="01023B"/>
                </a:solidFill>
                <a:effectLst/>
                <a:latin typeface="-apple-system"/>
              </a:rPr>
              <a:t> of airport. May or may not contain the City name.</a:t>
            </a:r>
          </a:p>
          <a:p>
            <a:pPr marL="285750" indent="-285750" algn="l">
              <a:buFont typeface="Arial" panose="020B0604020202020204" pitchFamily="34" charset="0"/>
              <a:buChar char="•"/>
            </a:pPr>
            <a:r>
              <a:rPr lang="en-US" b="0" i="0" dirty="0">
                <a:solidFill>
                  <a:srgbClr val="01023B"/>
                </a:solidFill>
                <a:effectLst/>
                <a:latin typeface="-apple-system"/>
              </a:rPr>
              <a:t>City Main city served by airport. May be spelled differently from Name.</a:t>
            </a:r>
          </a:p>
          <a:p>
            <a:pPr marL="285750" indent="-285750" algn="l">
              <a:buFont typeface="Arial" panose="020B0604020202020204" pitchFamily="34" charset="0"/>
              <a:buChar char="•"/>
            </a:pPr>
            <a:r>
              <a:rPr lang="en-US" b="0" i="0" dirty="0">
                <a:solidFill>
                  <a:srgbClr val="01023B"/>
                </a:solidFill>
                <a:effectLst/>
                <a:latin typeface="-apple-system"/>
              </a:rPr>
              <a:t>Country </a:t>
            </a:r>
            <a:r>
              <a:rPr lang="en-US" b="0" i="0" dirty="0" err="1">
                <a:solidFill>
                  <a:srgbClr val="01023B"/>
                </a:solidFill>
                <a:effectLst/>
                <a:latin typeface="-apple-system"/>
              </a:rPr>
              <a:t>Country</a:t>
            </a:r>
            <a:r>
              <a:rPr lang="en-US" b="0" i="0" dirty="0">
                <a:solidFill>
                  <a:srgbClr val="01023B"/>
                </a:solidFill>
                <a:effectLst/>
                <a:latin typeface="-apple-system"/>
              </a:rPr>
              <a:t> or territory where airport is located.</a:t>
            </a:r>
          </a:p>
          <a:p>
            <a:pPr marL="285750" indent="-285750" algn="l">
              <a:buFont typeface="Arial" panose="020B0604020202020204" pitchFamily="34" charset="0"/>
              <a:buChar char="•"/>
            </a:pPr>
            <a:r>
              <a:rPr lang="en-US" b="0" i="0" dirty="0">
                <a:solidFill>
                  <a:srgbClr val="01023B"/>
                </a:solidFill>
                <a:effectLst/>
                <a:latin typeface="-apple-system"/>
              </a:rPr>
              <a:t>IATA/FAA 3-letter FAA code, for airports located in Country "United States of America".</a:t>
            </a:r>
          </a:p>
          <a:p>
            <a:pPr marL="285750" indent="-285750" algn="l">
              <a:buFont typeface="Arial" panose="020B0604020202020204" pitchFamily="34" charset="0"/>
              <a:buChar char="•"/>
            </a:pPr>
            <a:r>
              <a:rPr lang="en-US" b="0" i="0" dirty="0">
                <a:solidFill>
                  <a:srgbClr val="01023B"/>
                </a:solidFill>
                <a:effectLst/>
                <a:latin typeface="-apple-system"/>
              </a:rPr>
              <a:t>3-letter IATA code, for all other airports.</a:t>
            </a:r>
          </a:p>
          <a:p>
            <a:pPr marL="285750" indent="-285750" algn="l">
              <a:buFont typeface="Arial" panose="020B0604020202020204" pitchFamily="34" charset="0"/>
              <a:buChar char="•"/>
            </a:pPr>
            <a:r>
              <a:rPr lang="en-US" b="0" i="0" dirty="0">
                <a:solidFill>
                  <a:srgbClr val="01023B"/>
                </a:solidFill>
                <a:effectLst/>
                <a:latin typeface="-apple-system"/>
              </a:rPr>
              <a:t>Blank if not assigned.</a:t>
            </a:r>
          </a:p>
          <a:p>
            <a:pPr marL="285750" indent="-285750" algn="l">
              <a:buFont typeface="Arial" panose="020B0604020202020204" pitchFamily="34" charset="0"/>
              <a:buChar char="•"/>
            </a:pPr>
            <a:r>
              <a:rPr lang="en-US" b="0" i="0" dirty="0">
                <a:solidFill>
                  <a:srgbClr val="01023B"/>
                </a:solidFill>
                <a:effectLst/>
                <a:latin typeface="-apple-system"/>
              </a:rPr>
              <a:t>ICAO 4-letter ICAO code.</a:t>
            </a:r>
          </a:p>
          <a:p>
            <a:pPr marL="285750" indent="-285750" algn="l">
              <a:buFont typeface="Arial" panose="020B0604020202020204" pitchFamily="34" charset="0"/>
              <a:buChar char="•"/>
            </a:pPr>
            <a:r>
              <a:rPr lang="en-US" b="0" i="0" dirty="0">
                <a:solidFill>
                  <a:srgbClr val="01023B"/>
                </a:solidFill>
                <a:effectLst/>
                <a:latin typeface="-apple-system"/>
              </a:rPr>
              <a:t>Blank if not assigned.</a:t>
            </a:r>
          </a:p>
          <a:p>
            <a:pPr marL="285750" indent="-285750" algn="l">
              <a:buFont typeface="Arial" panose="020B0604020202020204" pitchFamily="34" charset="0"/>
              <a:buChar char="•"/>
            </a:pPr>
            <a:r>
              <a:rPr lang="en-US" b="0" i="0" dirty="0">
                <a:solidFill>
                  <a:srgbClr val="01023B"/>
                </a:solidFill>
                <a:effectLst/>
                <a:latin typeface="-apple-system"/>
              </a:rPr>
              <a:t>Latitude Decimal degrees, usually to six significant digits. Negative is South, positive is North.</a:t>
            </a:r>
          </a:p>
          <a:p>
            <a:pPr marL="285750" indent="-285750" algn="l">
              <a:buFont typeface="Arial" panose="020B0604020202020204" pitchFamily="34" charset="0"/>
              <a:buChar char="•"/>
            </a:pPr>
            <a:r>
              <a:rPr lang="en-US" b="0" i="0" dirty="0">
                <a:solidFill>
                  <a:srgbClr val="01023B"/>
                </a:solidFill>
                <a:effectLst/>
                <a:latin typeface="-apple-system"/>
              </a:rPr>
              <a:t>Longitude Decimal degrees, usually to six significant digits. Negative is West, positive is East.</a:t>
            </a:r>
          </a:p>
          <a:p>
            <a:pPr marL="285750" indent="-285750" algn="l">
              <a:buFont typeface="Arial" panose="020B0604020202020204" pitchFamily="34" charset="0"/>
              <a:buChar char="•"/>
            </a:pPr>
            <a:r>
              <a:rPr lang="en-US" b="0" i="0" dirty="0">
                <a:solidFill>
                  <a:srgbClr val="01023B"/>
                </a:solidFill>
                <a:effectLst/>
                <a:latin typeface="-apple-system"/>
              </a:rPr>
              <a:t>Altitude In feet.</a:t>
            </a:r>
          </a:p>
          <a:p>
            <a:pPr marL="285750" indent="-285750" algn="l">
              <a:buFont typeface="Arial" panose="020B0604020202020204" pitchFamily="34" charset="0"/>
              <a:buChar char="•"/>
            </a:pPr>
            <a:r>
              <a:rPr lang="en-US" b="0" i="0" dirty="0" err="1">
                <a:solidFill>
                  <a:srgbClr val="01023B"/>
                </a:solidFill>
                <a:effectLst/>
                <a:latin typeface="-apple-system"/>
              </a:rPr>
              <a:t>Timezone</a:t>
            </a:r>
            <a:r>
              <a:rPr lang="en-US" b="0" i="0" dirty="0">
                <a:solidFill>
                  <a:srgbClr val="01023B"/>
                </a:solidFill>
                <a:effectLst/>
                <a:latin typeface="-apple-system"/>
              </a:rPr>
              <a:t> Hours offset from UTC. Fractional hours are expressed as decimals, </a:t>
            </a:r>
            <a:r>
              <a:rPr lang="en-US" b="0" i="0" dirty="0" err="1">
                <a:solidFill>
                  <a:srgbClr val="01023B"/>
                </a:solidFill>
                <a:effectLst/>
                <a:latin typeface="-apple-system"/>
              </a:rPr>
              <a:t>eg.</a:t>
            </a:r>
            <a:r>
              <a:rPr lang="en-US" b="0" i="0" dirty="0">
                <a:solidFill>
                  <a:srgbClr val="01023B"/>
                </a:solidFill>
                <a:effectLst/>
                <a:latin typeface="-apple-system"/>
              </a:rPr>
              <a:t> India is 5.5.</a:t>
            </a:r>
          </a:p>
          <a:p>
            <a:pPr marL="285750" indent="-285750" algn="l">
              <a:buFont typeface="Arial" panose="020B0604020202020204" pitchFamily="34" charset="0"/>
              <a:buChar char="•"/>
            </a:pPr>
            <a:r>
              <a:rPr lang="en-US" b="0" i="0" dirty="0">
                <a:solidFill>
                  <a:srgbClr val="01023B"/>
                </a:solidFill>
                <a:effectLst/>
                <a:latin typeface="-apple-system"/>
              </a:rPr>
              <a:t>DST Daylight savings time. One of E (Europe), A (US/Canada), S (South America), O (Australia), Z (New Zealand), N (None) or U (Unknown). See also: Help: Time</a:t>
            </a:r>
          </a:p>
          <a:p>
            <a:pPr marL="285750" indent="-285750" algn="l">
              <a:buFont typeface="Arial" panose="020B0604020202020204" pitchFamily="34" charset="0"/>
              <a:buChar char="•"/>
            </a:pPr>
            <a:r>
              <a:rPr lang="en-US" b="0" i="0" dirty="0" err="1">
                <a:solidFill>
                  <a:srgbClr val="01023B"/>
                </a:solidFill>
                <a:effectLst/>
                <a:latin typeface="-apple-system"/>
              </a:rPr>
              <a:t>Tz</a:t>
            </a:r>
            <a:r>
              <a:rPr lang="en-US" b="0" i="0" dirty="0">
                <a:solidFill>
                  <a:srgbClr val="01023B"/>
                </a:solidFill>
                <a:effectLst/>
                <a:latin typeface="-apple-system"/>
              </a:rPr>
              <a:t> database time </a:t>
            </a:r>
            <a:r>
              <a:rPr lang="en-US" b="0" i="0" dirty="0" err="1">
                <a:solidFill>
                  <a:srgbClr val="01023B"/>
                </a:solidFill>
                <a:effectLst/>
                <a:latin typeface="-apple-system"/>
              </a:rPr>
              <a:t>Timezone</a:t>
            </a:r>
            <a:r>
              <a:rPr lang="en-US" b="0" i="0" dirty="0">
                <a:solidFill>
                  <a:srgbClr val="01023B"/>
                </a:solidFill>
                <a:effectLst/>
                <a:latin typeface="-apple-system"/>
              </a:rPr>
              <a:t> in "</a:t>
            </a:r>
            <a:r>
              <a:rPr lang="en-US" b="0" i="0" dirty="0" err="1">
                <a:solidFill>
                  <a:srgbClr val="01023B"/>
                </a:solidFill>
                <a:effectLst/>
                <a:latin typeface="-apple-system"/>
              </a:rPr>
              <a:t>tz</a:t>
            </a:r>
            <a:r>
              <a:rPr lang="en-US" b="0" i="0" dirty="0">
                <a:solidFill>
                  <a:srgbClr val="01023B"/>
                </a:solidFill>
                <a:effectLst/>
                <a:latin typeface="-apple-system"/>
              </a:rPr>
              <a:t>" (Olson) format, </a:t>
            </a:r>
            <a:r>
              <a:rPr lang="en-US" b="0" i="0" dirty="0" err="1">
                <a:solidFill>
                  <a:srgbClr val="01023B"/>
                </a:solidFill>
                <a:effectLst/>
                <a:latin typeface="-apple-system"/>
              </a:rPr>
              <a:t>eg.</a:t>
            </a:r>
            <a:r>
              <a:rPr lang="en-US" b="0" i="0" dirty="0">
                <a:solidFill>
                  <a:srgbClr val="01023B"/>
                </a:solidFill>
                <a:effectLst/>
                <a:latin typeface="-apple-system"/>
              </a:rPr>
              <a:t> "America/</a:t>
            </a:r>
            <a:r>
              <a:rPr lang="en-US" b="0" i="0" dirty="0" err="1">
                <a:solidFill>
                  <a:srgbClr val="01023B"/>
                </a:solidFill>
                <a:effectLst/>
                <a:latin typeface="-apple-system"/>
              </a:rPr>
              <a:t>Los_Angeles</a:t>
            </a:r>
            <a:r>
              <a:rPr lang="en-US" b="0" i="0" dirty="0">
                <a:solidFill>
                  <a:srgbClr val="01023B"/>
                </a:solidFill>
                <a:effectLst/>
                <a:latin typeface="-apple-system"/>
              </a:rPr>
              <a:t>". zone</a:t>
            </a:r>
            <a:endParaRPr lang="en-IN" dirty="0">
              <a:solidFill>
                <a:srgbClr val="01023B"/>
              </a:solidFill>
            </a:endParaRPr>
          </a:p>
        </p:txBody>
      </p:sp>
    </p:spTree>
    <p:extLst>
      <p:ext uri="{BB962C8B-B14F-4D97-AF65-F5344CB8AC3E}">
        <p14:creationId xmlns:p14="http://schemas.microsoft.com/office/powerpoint/2010/main" val="227603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248A-82F4-4735-B820-4325ADD9A66A}"/>
              </a:ext>
            </a:extLst>
          </p:cNvPr>
          <p:cNvSpPr>
            <a:spLocks noGrp="1"/>
          </p:cNvSpPr>
          <p:nvPr>
            <p:ph type="title"/>
          </p:nvPr>
        </p:nvSpPr>
        <p:spPr/>
        <p:txBody>
          <a:bodyPr/>
          <a:lstStyle/>
          <a:p>
            <a:r>
              <a:rPr lang="en-US" sz="4000" b="1" u="sng" dirty="0" err="1">
                <a:effectLst>
                  <a:outerShdw blurRad="38100" dist="38100" dir="2700000" algn="tl">
                    <a:srgbClr val="000000">
                      <a:alpha val="43137"/>
                    </a:srgbClr>
                  </a:outerShdw>
                </a:effectLst>
              </a:rPr>
              <a:t>AirLines</a:t>
            </a:r>
            <a:r>
              <a:rPr lang="en-US" sz="4000" b="1" dirty="0">
                <a:effectLst>
                  <a:outerShdw blurRad="38100" dist="38100" dir="2700000" algn="tl">
                    <a:srgbClr val="000000">
                      <a:alpha val="43137"/>
                    </a:srgbClr>
                  </a:outerShdw>
                </a:effectLst>
              </a:rPr>
              <a:t> Data set</a:t>
            </a:r>
            <a:endParaRPr lang="en-IN" sz="4000" b="1"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63DEBF2B-B536-4A66-B6F8-0E1DD7832883}"/>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5" name="TextBox 4">
            <a:extLst>
              <a:ext uri="{FF2B5EF4-FFF2-40B4-BE49-F238E27FC236}">
                <a16:creationId xmlns:a16="http://schemas.microsoft.com/office/drawing/2014/main" id="{B5556A7B-A920-42DA-BCC1-6710F61728A4}"/>
              </a:ext>
            </a:extLst>
          </p:cNvPr>
          <p:cNvSpPr txBox="1"/>
          <p:nvPr/>
        </p:nvSpPr>
        <p:spPr>
          <a:xfrm>
            <a:off x="1194343" y="1591704"/>
            <a:ext cx="9803314" cy="3416320"/>
          </a:xfrm>
          <a:prstGeom prst="rect">
            <a:avLst/>
          </a:prstGeom>
          <a:noFill/>
        </p:spPr>
        <p:txBody>
          <a:bodyPr wrap="square" rtlCol="0">
            <a:spAutoFit/>
          </a:bodyPr>
          <a:lstStyle/>
          <a:p>
            <a:pPr algn="l"/>
            <a:r>
              <a:rPr lang="en-US" b="0" i="0" dirty="0">
                <a:solidFill>
                  <a:srgbClr val="01023B"/>
                </a:solidFill>
                <a:effectLst/>
                <a:latin typeface="-apple-system"/>
              </a:rPr>
              <a:t>It contains the following fields:</a:t>
            </a:r>
          </a:p>
          <a:p>
            <a:pPr algn="l"/>
            <a:endParaRPr lang="en-US" b="0" i="0" dirty="0">
              <a:solidFill>
                <a:srgbClr val="01023B"/>
              </a:solidFill>
              <a:effectLst/>
              <a:latin typeface="-apple-system"/>
            </a:endParaRPr>
          </a:p>
          <a:p>
            <a:pPr marL="285750" indent="-285750" algn="l">
              <a:buFont typeface="Arial" panose="020B0604020202020204" pitchFamily="34" charset="0"/>
              <a:buChar char="•"/>
            </a:pPr>
            <a:r>
              <a:rPr lang="en-US" b="0" i="0" dirty="0">
                <a:solidFill>
                  <a:srgbClr val="01023B"/>
                </a:solidFill>
                <a:effectLst/>
                <a:latin typeface="-apple-system"/>
              </a:rPr>
              <a:t>Airline Unique </a:t>
            </a:r>
            <a:r>
              <a:rPr lang="en-US" b="0" i="0" dirty="0" err="1">
                <a:solidFill>
                  <a:srgbClr val="01023B"/>
                </a:solidFill>
                <a:effectLst/>
                <a:latin typeface="-apple-system"/>
              </a:rPr>
              <a:t>OpenFlights</a:t>
            </a:r>
            <a:r>
              <a:rPr lang="en-US" b="0" i="0" dirty="0">
                <a:solidFill>
                  <a:srgbClr val="01023B"/>
                </a:solidFill>
                <a:effectLst/>
                <a:latin typeface="-apple-system"/>
              </a:rPr>
              <a:t> identifier for this airline. ID</a:t>
            </a:r>
          </a:p>
          <a:p>
            <a:pPr marL="285750" indent="-285750" algn="l">
              <a:buFont typeface="Arial" panose="020B0604020202020204" pitchFamily="34" charset="0"/>
              <a:buChar char="•"/>
            </a:pPr>
            <a:r>
              <a:rPr lang="en-US" b="0" i="0" dirty="0">
                <a:solidFill>
                  <a:srgbClr val="01023B"/>
                </a:solidFill>
                <a:effectLst/>
                <a:latin typeface="-apple-system"/>
              </a:rPr>
              <a:t>Name </a:t>
            </a:r>
            <a:r>
              <a:rPr lang="en-US" b="0" i="0" dirty="0" err="1">
                <a:solidFill>
                  <a:srgbClr val="01023B"/>
                </a:solidFill>
                <a:effectLst/>
                <a:latin typeface="-apple-system"/>
              </a:rPr>
              <a:t>Name</a:t>
            </a:r>
            <a:r>
              <a:rPr lang="en-US" b="0" i="0" dirty="0">
                <a:solidFill>
                  <a:srgbClr val="01023B"/>
                </a:solidFill>
                <a:effectLst/>
                <a:latin typeface="-apple-system"/>
              </a:rPr>
              <a:t> of the airline.</a:t>
            </a:r>
          </a:p>
          <a:p>
            <a:pPr marL="285750" indent="-285750" algn="l">
              <a:buFont typeface="Arial" panose="020B0604020202020204" pitchFamily="34" charset="0"/>
              <a:buChar char="•"/>
            </a:pPr>
            <a:r>
              <a:rPr lang="en-US" b="0" i="0" dirty="0">
                <a:solidFill>
                  <a:srgbClr val="01023B"/>
                </a:solidFill>
                <a:effectLst/>
                <a:latin typeface="-apple-system"/>
              </a:rPr>
              <a:t>Alias </a:t>
            </a:r>
            <a:r>
              <a:rPr lang="en-US" b="0" i="0" dirty="0" err="1">
                <a:solidFill>
                  <a:srgbClr val="01023B"/>
                </a:solidFill>
                <a:effectLst/>
                <a:latin typeface="-apple-system"/>
              </a:rPr>
              <a:t>Alias</a:t>
            </a:r>
            <a:r>
              <a:rPr lang="en-US" b="0" i="0" dirty="0">
                <a:solidFill>
                  <a:srgbClr val="01023B"/>
                </a:solidFill>
                <a:effectLst/>
                <a:latin typeface="-apple-system"/>
              </a:rPr>
              <a:t> of the airline. For example, All Nippon Airways is commonly known as "ANA".</a:t>
            </a:r>
          </a:p>
          <a:p>
            <a:pPr marL="285750" indent="-285750" algn="l">
              <a:buFont typeface="Arial" panose="020B0604020202020204" pitchFamily="34" charset="0"/>
              <a:buChar char="•"/>
            </a:pPr>
            <a:r>
              <a:rPr lang="en-US" b="0" i="0" dirty="0">
                <a:solidFill>
                  <a:srgbClr val="01023B"/>
                </a:solidFill>
                <a:effectLst/>
                <a:latin typeface="-apple-system"/>
              </a:rPr>
              <a:t>IATA 2-letter IATA code, if available.</a:t>
            </a:r>
          </a:p>
          <a:p>
            <a:pPr marL="285750" indent="-285750" algn="l">
              <a:buFont typeface="Arial" panose="020B0604020202020204" pitchFamily="34" charset="0"/>
              <a:buChar char="•"/>
            </a:pPr>
            <a:r>
              <a:rPr lang="en-US" b="0" i="0" dirty="0">
                <a:solidFill>
                  <a:srgbClr val="01023B"/>
                </a:solidFill>
                <a:effectLst/>
                <a:latin typeface="-apple-system"/>
              </a:rPr>
              <a:t>ICAO 3-letter ICAO code, if available.</a:t>
            </a:r>
          </a:p>
          <a:p>
            <a:pPr marL="285750" indent="-285750" algn="l">
              <a:buFont typeface="Arial" panose="020B0604020202020204" pitchFamily="34" charset="0"/>
              <a:buChar char="•"/>
            </a:pPr>
            <a:r>
              <a:rPr lang="en-US" b="0" i="0" dirty="0">
                <a:solidFill>
                  <a:srgbClr val="01023B"/>
                </a:solidFill>
                <a:effectLst/>
                <a:latin typeface="-apple-system"/>
              </a:rPr>
              <a:t>Callsign Airline callsign.</a:t>
            </a:r>
          </a:p>
          <a:p>
            <a:pPr marL="285750" indent="-285750" algn="l">
              <a:buFont typeface="Arial" panose="020B0604020202020204" pitchFamily="34" charset="0"/>
              <a:buChar char="•"/>
            </a:pPr>
            <a:r>
              <a:rPr lang="en-US" b="0" i="0" dirty="0">
                <a:solidFill>
                  <a:srgbClr val="01023B"/>
                </a:solidFill>
                <a:effectLst/>
                <a:latin typeface="-apple-system"/>
              </a:rPr>
              <a:t>Country </a:t>
            </a:r>
            <a:r>
              <a:rPr lang="en-US" b="0" i="0" dirty="0" err="1">
                <a:solidFill>
                  <a:srgbClr val="01023B"/>
                </a:solidFill>
                <a:effectLst/>
                <a:latin typeface="-apple-system"/>
              </a:rPr>
              <a:t>Country</a:t>
            </a:r>
            <a:r>
              <a:rPr lang="en-US" b="0" i="0" dirty="0">
                <a:solidFill>
                  <a:srgbClr val="01023B"/>
                </a:solidFill>
                <a:effectLst/>
                <a:latin typeface="-apple-system"/>
              </a:rPr>
              <a:t> or territory where airline is incorporated.</a:t>
            </a:r>
          </a:p>
          <a:p>
            <a:pPr marL="285750" indent="-285750" algn="l">
              <a:buFont typeface="Arial" panose="020B0604020202020204" pitchFamily="34" charset="0"/>
              <a:buChar char="•"/>
            </a:pPr>
            <a:r>
              <a:rPr lang="en-US" b="0" i="0" dirty="0">
                <a:solidFill>
                  <a:srgbClr val="01023B"/>
                </a:solidFill>
                <a:effectLst/>
                <a:latin typeface="-apple-system"/>
              </a:rPr>
              <a:t>Active "Y" if the airline is or has until recently been operational, "N" if it is defunct. This field is not reliable: in particular, major airlines that stopped flying long ago, but have not had their IATA code reassigned (</a:t>
            </a:r>
            <a:r>
              <a:rPr lang="en-US" b="0" i="0" dirty="0" err="1">
                <a:solidFill>
                  <a:srgbClr val="01023B"/>
                </a:solidFill>
                <a:effectLst/>
                <a:latin typeface="-apple-system"/>
              </a:rPr>
              <a:t>eg.</a:t>
            </a:r>
            <a:r>
              <a:rPr lang="en-US" b="0" i="0" dirty="0">
                <a:solidFill>
                  <a:srgbClr val="01023B"/>
                </a:solidFill>
                <a:effectLst/>
                <a:latin typeface="-apple-system"/>
              </a:rPr>
              <a:t> Ansett/AN), will incorrectly show as "Y"</a:t>
            </a:r>
            <a:endParaRPr lang="en-IN" dirty="0">
              <a:solidFill>
                <a:srgbClr val="01023B"/>
              </a:solidFill>
            </a:endParaRPr>
          </a:p>
        </p:txBody>
      </p:sp>
    </p:spTree>
    <p:extLst>
      <p:ext uri="{BB962C8B-B14F-4D97-AF65-F5344CB8AC3E}">
        <p14:creationId xmlns:p14="http://schemas.microsoft.com/office/powerpoint/2010/main" val="165747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248A-82F4-4735-B820-4325ADD9A66A}"/>
              </a:ext>
            </a:extLst>
          </p:cNvPr>
          <p:cNvSpPr>
            <a:spLocks noGrp="1"/>
          </p:cNvSpPr>
          <p:nvPr>
            <p:ph type="title"/>
          </p:nvPr>
        </p:nvSpPr>
        <p:spPr/>
        <p:txBody>
          <a:bodyPr/>
          <a:lstStyle/>
          <a:p>
            <a:r>
              <a:rPr lang="en-US" sz="4000" b="1" dirty="0">
                <a:effectLst>
                  <a:outerShdw blurRad="38100" dist="38100" dir="2700000" algn="tl">
                    <a:srgbClr val="000000">
                      <a:alpha val="43137"/>
                    </a:srgbClr>
                  </a:outerShdw>
                </a:effectLst>
              </a:rPr>
              <a:t>Routes Data set </a:t>
            </a:r>
            <a:r>
              <a:rPr lang="en-US" sz="4000" b="1" dirty="0" err="1">
                <a:effectLst>
                  <a:outerShdw blurRad="38100" dist="38100" dir="2700000" algn="tl">
                    <a:srgbClr val="000000">
                      <a:alpha val="43137"/>
                    </a:srgbClr>
                  </a:outerShdw>
                </a:effectLst>
              </a:rPr>
              <a:t>i.e</a:t>
            </a:r>
            <a:r>
              <a:rPr lang="en-US" sz="4000" b="1" dirty="0">
                <a:effectLst>
                  <a:outerShdw blurRad="38100" dist="38100" dir="2700000" algn="tl">
                    <a:srgbClr val="000000">
                      <a:alpha val="43137"/>
                    </a:srgbClr>
                  </a:outerShdw>
                </a:effectLst>
              </a:rPr>
              <a:t> </a:t>
            </a:r>
            <a:r>
              <a:rPr lang="en-US" sz="4000" b="1" u="sng" dirty="0">
                <a:effectLst>
                  <a:outerShdw blurRad="38100" dist="38100" dir="2700000" algn="tl">
                    <a:srgbClr val="000000">
                      <a:alpha val="43137"/>
                    </a:srgbClr>
                  </a:outerShdw>
                </a:effectLst>
              </a:rPr>
              <a:t>routes</a:t>
            </a:r>
            <a:endParaRPr lang="en-IN" sz="4000" b="1" u="sng"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63DEBF2B-B536-4A66-B6F8-0E1DD7832883}"/>
              </a:ext>
            </a:extLst>
          </p:cNvPr>
          <p:cNvSpPr>
            <a:spLocks noGrp="1"/>
          </p:cNvSpPr>
          <p:nvPr>
            <p:ph type="sldNum" sz="quarter" idx="11"/>
          </p:nvPr>
        </p:nvSpPr>
        <p:spPr/>
        <p:txBody>
          <a:bodyPr/>
          <a:lstStyle/>
          <a:p>
            <a:fld id="{8C2E478F-E849-4A8C-AF1F-CBCC78A7CBFA}" type="slidenum">
              <a:rPr lang="en-US" smtClean="0"/>
              <a:t>5</a:t>
            </a:fld>
            <a:endParaRPr lang="en-US" dirty="0"/>
          </a:p>
        </p:txBody>
      </p:sp>
      <p:sp>
        <p:nvSpPr>
          <p:cNvPr id="5" name="TextBox 4">
            <a:extLst>
              <a:ext uri="{FF2B5EF4-FFF2-40B4-BE49-F238E27FC236}">
                <a16:creationId xmlns:a16="http://schemas.microsoft.com/office/drawing/2014/main" id="{B5556A7B-A920-42DA-BCC1-6710F61728A4}"/>
              </a:ext>
            </a:extLst>
          </p:cNvPr>
          <p:cNvSpPr txBox="1"/>
          <p:nvPr/>
        </p:nvSpPr>
        <p:spPr>
          <a:xfrm>
            <a:off x="1194343" y="1591704"/>
            <a:ext cx="9803314" cy="3416320"/>
          </a:xfrm>
          <a:prstGeom prst="rect">
            <a:avLst/>
          </a:prstGeom>
          <a:noFill/>
        </p:spPr>
        <p:txBody>
          <a:bodyPr wrap="square" rtlCol="0">
            <a:spAutoFit/>
          </a:bodyPr>
          <a:lstStyle/>
          <a:p>
            <a:pPr algn="l"/>
            <a:r>
              <a:rPr lang="en-US" b="0" i="0" dirty="0">
                <a:solidFill>
                  <a:srgbClr val="01023B"/>
                </a:solidFill>
                <a:effectLst/>
                <a:latin typeface="-apple-system"/>
              </a:rPr>
              <a:t>It contains the following fields:</a:t>
            </a:r>
          </a:p>
          <a:p>
            <a:pPr algn="l"/>
            <a:endParaRPr lang="en-US" b="0" i="0" dirty="0">
              <a:solidFill>
                <a:srgbClr val="01023B"/>
              </a:solidFill>
              <a:effectLst/>
              <a:latin typeface="-apple-system"/>
            </a:endParaRPr>
          </a:p>
          <a:p>
            <a:pPr marL="285750" indent="-285750" algn="l">
              <a:buFont typeface="Arial" panose="020B0604020202020204" pitchFamily="34" charset="0"/>
              <a:buChar char="•"/>
            </a:pPr>
            <a:r>
              <a:rPr lang="en-US" b="0" i="0" dirty="0">
                <a:solidFill>
                  <a:srgbClr val="01023B"/>
                </a:solidFill>
                <a:effectLst/>
                <a:latin typeface="-apple-system"/>
              </a:rPr>
              <a:t>Airline 2-letter (IATA) or 3-letter (ICAO) code of the airline.</a:t>
            </a:r>
          </a:p>
          <a:p>
            <a:pPr marL="285750" indent="-285750" algn="l">
              <a:buFont typeface="Arial" panose="020B0604020202020204" pitchFamily="34" charset="0"/>
              <a:buChar char="•"/>
            </a:pPr>
            <a:r>
              <a:rPr lang="en-US" b="0" i="0" dirty="0">
                <a:solidFill>
                  <a:srgbClr val="01023B"/>
                </a:solidFill>
                <a:effectLst/>
                <a:latin typeface="-apple-system"/>
              </a:rPr>
              <a:t>Airline ID Unique </a:t>
            </a:r>
            <a:r>
              <a:rPr lang="en-US" b="0" i="0" dirty="0" err="1">
                <a:solidFill>
                  <a:srgbClr val="01023B"/>
                </a:solidFill>
                <a:effectLst/>
                <a:latin typeface="-apple-system"/>
              </a:rPr>
              <a:t>OpenFlights</a:t>
            </a:r>
            <a:r>
              <a:rPr lang="en-US" b="0" i="0" dirty="0">
                <a:solidFill>
                  <a:srgbClr val="01023B"/>
                </a:solidFill>
                <a:effectLst/>
                <a:latin typeface="-apple-system"/>
              </a:rPr>
              <a:t> identifier for airline (see Airline).</a:t>
            </a:r>
          </a:p>
          <a:p>
            <a:pPr marL="285750" indent="-285750" algn="l">
              <a:buFont typeface="Arial" panose="020B0604020202020204" pitchFamily="34" charset="0"/>
              <a:buChar char="•"/>
            </a:pPr>
            <a:r>
              <a:rPr lang="en-US" b="0" i="0" dirty="0">
                <a:solidFill>
                  <a:srgbClr val="01023B"/>
                </a:solidFill>
                <a:effectLst/>
                <a:latin typeface="-apple-system"/>
              </a:rPr>
              <a:t>Source airport 3-letter (IATA) or 4-letter (ICAO) code of the source airport.</a:t>
            </a:r>
          </a:p>
          <a:p>
            <a:pPr marL="285750" indent="-285750" algn="l">
              <a:buFont typeface="Arial" panose="020B0604020202020204" pitchFamily="34" charset="0"/>
              <a:buChar char="•"/>
            </a:pPr>
            <a:r>
              <a:rPr lang="en-US" b="0" i="0" dirty="0">
                <a:solidFill>
                  <a:srgbClr val="01023B"/>
                </a:solidFill>
                <a:effectLst/>
                <a:latin typeface="-apple-system"/>
              </a:rPr>
              <a:t>Source airport ID Unique </a:t>
            </a:r>
            <a:r>
              <a:rPr lang="en-US" b="0" i="0" dirty="0" err="1">
                <a:solidFill>
                  <a:srgbClr val="01023B"/>
                </a:solidFill>
                <a:effectLst/>
                <a:latin typeface="-apple-system"/>
              </a:rPr>
              <a:t>OpenFlights</a:t>
            </a:r>
            <a:r>
              <a:rPr lang="en-US" b="0" i="0" dirty="0">
                <a:solidFill>
                  <a:srgbClr val="01023B"/>
                </a:solidFill>
                <a:effectLst/>
                <a:latin typeface="-apple-system"/>
              </a:rPr>
              <a:t> identifier for source airport (see Airport)</a:t>
            </a:r>
          </a:p>
          <a:p>
            <a:pPr marL="285750" indent="-285750" algn="l">
              <a:buFont typeface="Arial" panose="020B0604020202020204" pitchFamily="34" charset="0"/>
              <a:buChar char="•"/>
            </a:pPr>
            <a:r>
              <a:rPr lang="en-US" b="0" i="0" dirty="0">
                <a:solidFill>
                  <a:srgbClr val="01023B"/>
                </a:solidFill>
                <a:effectLst/>
                <a:latin typeface="-apple-system"/>
              </a:rPr>
              <a:t>Destination airport 3-letter (IATA) or 4-letter (ICAO) code of the destination airport.</a:t>
            </a:r>
          </a:p>
          <a:p>
            <a:pPr marL="285750" indent="-285750" algn="l">
              <a:buFont typeface="Arial" panose="020B0604020202020204" pitchFamily="34" charset="0"/>
              <a:buChar char="•"/>
            </a:pPr>
            <a:r>
              <a:rPr lang="en-US" b="0" i="0" dirty="0">
                <a:solidFill>
                  <a:srgbClr val="01023B"/>
                </a:solidFill>
                <a:effectLst/>
                <a:latin typeface="-apple-system"/>
              </a:rPr>
              <a:t>Destination airport ID Unique </a:t>
            </a:r>
            <a:r>
              <a:rPr lang="en-US" b="0" i="0" dirty="0" err="1">
                <a:solidFill>
                  <a:srgbClr val="01023B"/>
                </a:solidFill>
                <a:effectLst/>
                <a:latin typeface="-apple-system"/>
              </a:rPr>
              <a:t>OpenFlights</a:t>
            </a:r>
            <a:r>
              <a:rPr lang="en-US" b="0" i="0" dirty="0">
                <a:solidFill>
                  <a:srgbClr val="01023B"/>
                </a:solidFill>
                <a:effectLst/>
                <a:latin typeface="-apple-system"/>
              </a:rPr>
              <a:t> identifier for destination airport (see Airport)</a:t>
            </a:r>
          </a:p>
          <a:p>
            <a:pPr marL="285750" indent="-285750" algn="l">
              <a:buFont typeface="Arial" panose="020B0604020202020204" pitchFamily="34" charset="0"/>
              <a:buChar char="•"/>
            </a:pPr>
            <a:r>
              <a:rPr lang="en-US" b="0" i="0" dirty="0">
                <a:solidFill>
                  <a:srgbClr val="01023B"/>
                </a:solidFill>
                <a:effectLst/>
                <a:latin typeface="-apple-system"/>
              </a:rPr>
              <a:t>Codeshare "Y" if this flight is a codeshare (that is, not operated by Airline, but another carrier), empty otherwise.</a:t>
            </a:r>
          </a:p>
          <a:p>
            <a:pPr marL="285750" indent="-285750" algn="l">
              <a:buFont typeface="Arial" panose="020B0604020202020204" pitchFamily="34" charset="0"/>
              <a:buChar char="•"/>
            </a:pPr>
            <a:r>
              <a:rPr lang="en-US" b="0" i="0" dirty="0">
                <a:solidFill>
                  <a:srgbClr val="01023B"/>
                </a:solidFill>
                <a:effectLst/>
                <a:latin typeface="-apple-system"/>
              </a:rPr>
              <a:t>Stops Number of stops on this flight ("0" for direct)</a:t>
            </a:r>
          </a:p>
          <a:p>
            <a:pPr marL="285750" indent="-285750" algn="l">
              <a:buFont typeface="Arial" panose="020B0604020202020204" pitchFamily="34" charset="0"/>
              <a:buChar char="•"/>
            </a:pPr>
            <a:r>
              <a:rPr lang="en-US" b="0" i="0" dirty="0">
                <a:solidFill>
                  <a:srgbClr val="01023B"/>
                </a:solidFill>
                <a:effectLst/>
                <a:latin typeface="-apple-system"/>
              </a:rPr>
              <a:t>Equipment 3-letter codes for plane type(s) generally used on this flight, separated by spaces</a:t>
            </a:r>
            <a:endParaRPr lang="en-IN" dirty="0">
              <a:solidFill>
                <a:srgbClr val="01023B"/>
              </a:solidFill>
            </a:endParaRPr>
          </a:p>
        </p:txBody>
      </p:sp>
    </p:spTree>
    <p:extLst>
      <p:ext uri="{BB962C8B-B14F-4D97-AF65-F5344CB8AC3E}">
        <p14:creationId xmlns:p14="http://schemas.microsoft.com/office/powerpoint/2010/main" val="389623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17119"/>
            <a:ext cx="3017520" cy="464871"/>
          </a:xfrm>
        </p:spPr>
        <p:txBody>
          <a:bodyPr/>
          <a:lstStyle/>
          <a:p>
            <a:r>
              <a:rPr lang="en-US" sz="2400" b="1" dirty="0">
                <a:effectLst>
                  <a:outerShdw blurRad="38100" dist="38100" dir="2700000" algn="tl">
                    <a:srgbClr val="000000">
                      <a:alpha val="43137"/>
                    </a:srgbClr>
                  </a:outerShdw>
                </a:effectLst>
              </a:rPr>
              <a:t>The Significance</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2186180"/>
            <a:ext cx="5453269" cy="3592218"/>
          </a:xfrm>
        </p:spPr>
        <p:txBody>
          <a:bodyPr>
            <a:normAutofit/>
          </a:bodyPr>
          <a:lstStyle/>
          <a:p>
            <a:pPr marL="0" indent="0">
              <a:lnSpc>
                <a:spcPct val="100000"/>
              </a:lnSpc>
              <a:buNone/>
            </a:pPr>
            <a:r>
              <a:rPr lang="en-US" sz="1800" dirty="0">
                <a:cs typeface="Biome Light" panose="020B0303030204020804" pitchFamily="34" charset="0"/>
              </a:rPr>
              <a:t>This dataset supports us to explore detailed analysis on airline data sets such as listing airports operating in the India, list of airlines having zero stops, list of airlines operating with code share which country has highest airports and list of active airlines in united state.</a:t>
            </a:r>
          </a:p>
          <a:p>
            <a:pPr marL="0" indent="0">
              <a:lnSpc>
                <a:spcPct val="100000"/>
              </a:lnSpc>
              <a:buNone/>
            </a:pPr>
            <a:r>
              <a:rPr lang="en-US" sz="1800" dirty="0">
                <a:cs typeface="Biome Light" panose="020B0303030204020804" pitchFamily="34" charset="0"/>
              </a:rPr>
              <a:t>We focus on the processing the big data sets using hive component of </a:t>
            </a:r>
            <a:r>
              <a:rPr lang="en-US" sz="1800" dirty="0" err="1">
                <a:cs typeface="Biome Light" panose="020B0303030204020804" pitchFamily="34" charset="0"/>
              </a:rPr>
              <a:t>hadoop</a:t>
            </a:r>
            <a:r>
              <a:rPr lang="en-US" sz="1800" dirty="0">
                <a:cs typeface="Biome Light" panose="020B0303030204020804" pitchFamily="34" charset="0"/>
              </a:rPr>
              <a:t> ecosystem. This work will benefit in accessing and processing their user queries</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9789356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771</TotalTime>
  <Words>795</Words>
  <Application>Microsoft Office PowerPoint</Application>
  <PresentationFormat>Widescreen</PresentationFormat>
  <Paragraphs>72</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Wingdings</vt:lpstr>
      <vt:lpstr>Office Theme</vt:lpstr>
      <vt:lpstr>Analysis of Airport Data</vt:lpstr>
      <vt:lpstr>T h e  d a t a s e t</vt:lpstr>
      <vt:lpstr>Air Ports data set i.e airports_mod</vt:lpstr>
      <vt:lpstr>AirLines Data set</vt:lpstr>
      <vt:lpstr>Routes Data set i.e routes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Airport Data</dc:title>
  <dc:creator>Divesh Kosuri</dc:creator>
  <cp:lastModifiedBy>Divesh Kosuri</cp:lastModifiedBy>
  <cp:revision>6</cp:revision>
  <dcterms:created xsi:type="dcterms:W3CDTF">2022-03-28T17:57:23Z</dcterms:created>
  <dcterms:modified xsi:type="dcterms:W3CDTF">2022-03-29T09:33:24Z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