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A1EE0-E2FC-398F-1D77-0474410D3430}" v="1" dt="2022-01-25T05:27:14.589"/>
    <p1510:client id="{88644189-9B39-4547-2B59-AEC1891EC51A}" v="2" dt="2022-01-25T05:42:54.142"/>
    <p1510:client id="{8932B9E8-94A4-92E7-0CD9-92F2FA437FE6}" v="3" dt="2022-01-27T03:13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i D (CSE)" userId="S::d_bharathi@cb.amrita.edu::0b27461a-d24e-4814-9121-c3d3ce0aa476" providerId="AD" clId="Web-{8932B9E8-94A4-92E7-0CD9-92F2FA437FE6}"/>
    <pc:docChg chg="addSld modSld">
      <pc:chgData name="Bharathi D (CSE)" userId="S::d_bharathi@cb.amrita.edu::0b27461a-d24e-4814-9121-c3d3ce0aa476" providerId="AD" clId="Web-{8932B9E8-94A4-92E7-0CD9-92F2FA437FE6}" dt="2022-01-27T03:13:09.043" v="2"/>
      <pc:docMkLst>
        <pc:docMk/>
      </pc:docMkLst>
      <pc:sldChg chg="modSp">
        <pc:chgData name="Bharathi D (CSE)" userId="S::d_bharathi@cb.amrita.edu::0b27461a-d24e-4814-9121-c3d3ce0aa476" providerId="AD" clId="Web-{8932B9E8-94A4-92E7-0CD9-92F2FA437FE6}" dt="2022-01-27T02:36:16.435" v="1" actId="20577"/>
        <pc:sldMkLst>
          <pc:docMk/>
          <pc:sldMk cId="20470203" sldId="267"/>
        </pc:sldMkLst>
        <pc:spChg chg="mod">
          <ac:chgData name="Bharathi D (CSE)" userId="S::d_bharathi@cb.amrita.edu::0b27461a-d24e-4814-9121-c3d3ce0aa476" providerId="AD" clId="Web-{8932B9E8-94A4-92E7-0CD9-92F2FA437FE6}" dt="2022-01-27T02:36:16.435" v="1" actId="20577"/>
          <ac:spMkLst>
            <pc:docMk/>
            <pc:sldMk cId="20470203" sldId="267"/>
            <ac:spMk id="2" creationId="{00000000-0000-0000-0000-000000000000}"/>
          </ac:spMkLst>
        </pc:spChg>
      </pc:sldChg>
      <pc:sldChg chg="new">
        <pc:chgData name="Bharathi D (CSE)" userId="S::d_bharathi@cb.amrita.edu::0b27461a-d24e-4814-9121-c3d3ce0aa476" providerId="AD" clId="Web-{8932B9E8-94A4-92E7-0CD9-92F2FA437FE6}" dt="2022-01-27T03:13:09.043" v="2"/>
        <pc:sldMkLst>
          <pc:docMk/>
          <pc:sldMk cId="4252625632" sldId="294"/>
        </pc:sldMkLst>
      </pc:sldChg>
    </pc:docChg>
  </pc:docChgLst>
  <pc:docChgLst>
    <pc:chgData name="Bharathi D (CSE)" userId="S::d_bharathi@cb.amrita.edu::0b27461a-d24e-4814-9121-c3d3ce0aa476" providerId="AD" clId="Web-{88644189-9B39-4547-2B59-AEC1891EC51A}"/>
    <pc:docChg chg="modSld">
      <pc:chgData name="Bharathi D (CSE)" userId="S::d_bharathi@cb.amrita.edu::0b27461a-d24e-4814-9121-c3d3ce0aa476" providerId="AD" clId="Web-{88644189-9B39-4547-2B59-AEC1891EC51A}" dt="2022-01-25T05:42:54.142" v="1" actId="20577"/>
      <pc:docMkLst>
        <pc:docMk/>
      </pc:docMkLst>
      <pc:sldChg chg="modSp">
        <pc:chgData name="Bharathi D (CSE)" userId="S::d_bharathi@cb.amrita.edu::0b27461a-d24e-4814-9121-c3d3ce0aa476" providerId="AD" clId="Web-{88644189-9B39-4547-2B59-AEC1891EC51A}" dt="2022-01-25T05:42:54.142" v="1" actId="20577"/>
        <pc:sldMkLst>
          <pc:docMk/>
          <pc:sldMk cId="3007358418" sldId="274"/>
        </pc:sldMkLst>
        <pc:spChg chg="mod">
          <ac:chgData name="Bharathi D (CSE)" userId="S::d_bharathi@cb.amrita.edu::0b27461a-d24e-4814-9121-c3d3ce0aa476" providerId="AD" clId="Web-{88644189-9B39-4547-2B59-AEC1891EC51A}" dt="2022-01-25T05:42:54.142" v="1" actId="20577"/>
          <ac:spMkLst>
            <pc:docMk/>
            <pc:sldMk cId="3007358418" sldId="274"/>
            <ac:spMk id="4" creationId="{00000000-0000-0000-0000-000000000000}"/>
          </ac:spMkLst>
        </pc:spChg>
      </pc:sldChg>
    </pc:docChg>
  </pc:docChgLst>
  <pc:docChgLst>
    <pc:chgData name="Bharathi D (CSE)" userId="S::d_bharathi@cb.amrita.edu::0b27461a-d24e-4814-9121-c3d3ce0aa476" providerId="AD" clId="Web-{03AA1EE0-E2FC-398F-1D77-0474410D3430}"/>
    <pc:docChg chg="modSld">
      <pc:chgData name="Bharathi D (CSE)" userId="S::d_bharathi@cb.amrita.edu::0b27461a-d24e-4814-9121-c3d3ce0aa476" providerId="AD" clId="Web-{03AA1EE0-E2FC-398F-1D77-0474410D3430}" dt="2022-01-25T05:27:14.589" v="0" actId="1076"/>
      <pc:docMkLst>
        <pc:docMk/>
      </pc:docMkLst>
      <pc:sldChg chg="modSp">
        <pc:chgData name="Bharathi D (CSE)" userId="S::d_bharathi@cb.amrita.edu::0b27461a-d24e-4814-9121-c3d3ce0aa476" providerId="AD" clId="Web-{03AA1EE0-E2FC-398F-1D77-0474410D3430}" dt="2022-01-25T05:27:14.589" v="0" actId="1076"/>
        <pc:sldMkLst>
          <pc:docMk/>
          <pc:sldMk cId="4234654131" sldId="280"/>
        </pc:sldMkLst>
        <pc:spChg chg="mod">
          <ac:chgData name="Bharathi D (CSE)" userId="S::d_bharathi@cb.amrita.edu::0b27461a-d24e-4814-9121-c3d3ce0aa476" providerId="AD" clId="Web-{03AA1EE0-E2FC-398F-1D77-0474410D3430}" dt="2022-01-25T05:27:14.589" v="0" actId="1076"/>
          <ac:spMkLst>
            <pc:docMk/>
            <pc:sldMk cId="4234654131" sldId="28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3307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Add vectors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--addVectors1.hs - with pattern matching</a:t>
            </a:r>
          </a:p>
          <a:p>
            <a:pPr marL="0" indent="0">
              <a:buNone/>
            </a:pPr>
            <a:r>
              <a:rPr lang="en-IN" sz="2400" dirty="0"/>
              <a:t>addVectors1 :: (</a:t>
            </a:r>
            <a:r>
              <a:rPr lang="en-IN" sz="2400" dirty="0" err="1"/>
              <a:t>Num</a:t>
            </a:r>
            <a:r>
              <a:rPr lang="en-IN" sz="2400" dirty="0"/>
              <a:t> a) =&gt; (a, a) -&gt; (a, a) -&gt; (a, a)</a:t>
            </a:r>
          </a:p>
          <a:p>
            <a:pPr marL="0" indent="0">
              <a:buNone/>
            </a:pPr>
            <a:r>
              <a:rPr lang="en-IN" sz="2400" dirty="0"/>
              <a:t>addVectors1 (x1, y1) (x2, y2) = (x1 + x2, y1 + y2)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addVectors1.hs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addVectors1.hs,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addVectors1 (1,2) (3,4)</a:t>
            </a:r>
          </a:p>
          <a:p>
            <a:pPr marL="0" indent="0">
              <a:buNone/>
            </a:pPr>
            <a:r>
              <a:rPr lang="en-IN" sz="2400" dirty="0"/>
              <a:t>(4,6)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860032" y="4077072"/>
            <a:ext cx="3528392" cy="1944216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Note that this is already a catch-all pattern. The type of </a:t>
            </a:r>
            <a:r>
              <a:rPr lang="en-IN" dirty="0" err="1"/>
              <a:t>addVectors</a:t>
            </a:r>
            <a:endParaRPr lang="en-IN" dirty="0"/>
          </a:p>
          <a:p>
            <a:r>
              <a:rPr lang="en-IN" dirty="0"/>
              <a:t>(in both cases) is </a:t>
            </a:r>
            <a:r>
              <a:rPr lang="en-IN" dirty="0" err="1"/>
              <a:t>addVectors</a:t>
            </a:r>
            <a:r>
              <a:rPr lang="en-IN" dirty="0"/>
              <a:t> :: (</a:t>
            </a:r>
            <a:r>
              <a:rPr lang="en-IN" dirty="0" err="1"/>
              <a:t>Num</a:t>
            </a:r>
            <a:r>
              <a:rPr lang="en-IN" dirty="0"/>
              <a:t> a) =&gt; (a, a) -&gt; (a, a) - &gt; (a, a), so we are guaranteed to get two pairs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2047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Defining our own functions for triples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first :: (a, b, c) -&gt; a</a:t>
            </a:r>
          </a:p>
          <a:p>
            <a:pPr marL="0" indent="0">
              <a:buNone/>
            </a:pPr>
            <a:r>
              <a:rPr lang="en-IN" sz="2400" dirty="0"/>
              <a:t>first (x, _, _) = x</a:t>
            </a:r>
          </a:p>
          <a:p>
            <a:pPr marL="0" indent="0">
              <a:buNone/>
            </a:pPr>
            <a:r>
              <a:rPr lang="en-IN" sz="2400" dirty="0"/>
              <a:t>second :: (a, b, c) -&gt; b</a:t>
            </a:r>
          </a:p>
          <a:p>
            <a:pPr marL="0" indent="0">
              <a:buNone/>
            </a:pPr>
            <a:r>
              <a:rPr lang="en-IN" sz="2400" dirty="0"/>
              <a:t>29</a:t>
            </a:r>
          </a:p>
          <a:p>
            <a:pPr marL="0" indent="0">
              <a:buNone/>
            </a:pPr>
            <a:r>
              <a:rPr lang="en-IN" sz="2400" dirty="0"/>
              <a:t>second (_, y, _) = y</a:t>
            </a:r>
          </a:p>
          <a:p>
            <a:pPr marL="0" indent="0">
              <a:buNone/>
            </a:pPr>
            <a:r>
              <a:rPr lang="en-IN" sz="2400" dirty="0"/>
              <a:t>third :: (a, b, c) -&gt; c</a:t>
            </a:r>
          </a:p>
          <a:p>
            <a:pPr marL="0" indent="0">
              <a:buNone/>
            </a:pPr>
            <a:r>
              <a:rPr lang="en-IN" sz="2400" dirty="0"/>
              <a:t>third (_, _, z) = z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644008" y="1340768"/>
            <a:ext cx="2592288" cy="1152128"/>
          </a:xfrm>
          <a:prstGeom prst="wedgeEllipseCallout">
            <a:avLst>
              <a:gd name="adj1" fmla="val -170916"/>
              <a:gd name="adj2" fmla="val -27442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_ means don’t care</a:t>
            </a:r>
          </a:p>
        </p:txBody>
      </p:sp>
    </p:spTree>
    <p:extLst>
      <p:ext uri="{BB962C8B-B14F-4D97-AF65-F5344CB8AC3E}">
        <p14:creationId xmlns:p14="http://schemas.microsoft.com/office/powerpoint/2010/main" val="36784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/>
              <a:t>pattern match in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ghci&gt; let xs = [(1,3), (4,3), (2,4), (5,3), (5,6), (3,1)]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</a:t>
            </a:r>
            <a:r>
              <a:rPr lang="en-IN" sz="2400" dirty="0" err="1"/>
              <a:t>a+b</a:t>
            </a:r>
            <a:r>
              <a:rPr lang="en-IN" sz="2400" dirty="0"/>
              <a:t> | (</a:t>
            </a:r>
            <a:r>
              <a:rPr lang="en-IN" sz="2400" dirty="0" err="1"/>
              <a:t>a,b</a:t>
            </a:r>
            <a:r>
              <a:rPr lang="en-IN" sz="2400" dirty="0"/>
              <a:t>) &lt;- </a:t>
            </a:r>
            <a:r>
              <a:rPr lang="en-IN" sz="2400" dirty="0" err="1"/>
              <a:t>xs</a:t>
            </a:r>
            <a:r>
              <a:rPr lang="en-IN" sz="2400" dirty="0"/>
              <a:t>]</a:t>
            </a:r>
          </a:p>
          <a:p>
            <a:pPr marL="0" indent="0">
              <a:buNone/>
            </a:pPr>
            <a:r>
              <a:rPr lang="en-IN" sz="2400" dirty="0"/>
              <a:t>[4,7,6,8,11,4]</a:t>
            </a:r>
          </a:p>
          <a:p>
            <a:r>
              <a:rPr lang="en-IN" sz="2400" dirty="0"/>
              <a:t>Should a pattern match fail, it will just move on to the next element.</a:t>
            </a:r>
          </a:p>
        </p:txBody>
      </p:sp>
    </p:spTree>
    <p:extLst>
      <p:ext uri="{BB962C8B-B14F-4D97-AF65-F5344CB8AC3E}">
        <p14:creationId xmlns:p14="http://schemas.microsoft.com/office/powerpoint/2010/main" val="31330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39" y="0"/>
            <a:ext cx="7924800" cy="620688"/>
          </a:xfrm>
        </p:spPr>
        <p:txBody>
          <a:bodyPr/>
          <a:lstStyle/>
          <a:p>
            <a:r>
              <a:rPr lang="en-IN" dirty="0"/>
              <a:t>Lists and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Lists themselves can also be used in pattern matching</a:t>
            </a:r>
          </a:p>
          <a:p>
            <a:pPr algn="just"/>
            <a:r>
              <a:rPr lang="en-IN" sz="2400" dirty="0"/>
              <a:t>You can match with the empty list [ ] or any pattern that involves : and the empty list</a:t>
            </a:r>
          </a:p>
          <a:p>
            <a:pPr algn="just"/>
            <a:r>
              <a:rPr lang="en-IN" sz="2400" dirty="0"/>
              <a:t>A pattern like x:xs will bind the head of the list to x and the rest of it to </a:t>
            </a:r>
            <a:r>
              <a:rPr lang="en-IN" sz="2400" dirty="0" err="1"/>
              <a:t>xs</a:t>
            </a:r>
            <a:r>
              <a:rPr lang="en-IN" sz="2400" dirty="0"/>
              <a:t>, even if there's only one element so </a:t>
            </a:r>
            <a:r>
              <a:rPr lang="en-IN" sz="2400" dirty="0" err="1"/>
              <a:t>xs</a:t>
            </a:r>
            <a:r>
              <a:rPr lang="en-IN" sz="2400" dirty="0"/>
              <a:t> ends up being an empty list</a:t>
            </a:r>
          </a:p>
          <a:p>
            <a:pPr algn="just"/>
            <a:r>
              <a:rPr lang="en-IN" sz="2400" dirty="0"/>
              <a:t>The x:xs pattern is used a lot, especially with recursive functions</a:t>
            </a:r>
          </a:p>
          <a:p>
            <a:r>
              <a:rPr lang="en-IN" sz="2400" dirty="0"/>
              <a:t>Patterns that have : in them only match against lists of length 1 or more</a:t>
            </a:r>
          </a:p>
          <a:p>
            <a:r>
              <a:rPr lang="en-IN" sz="2400" dirty="0"/>
              <a:t>If you want to bind, say, the first three elements to variables and the rest of the list to another variable, you can use something like x:y:z:zs</a:t>
            </a:r>
          </a:p>
          <a:p>
            <a:r>
              <a:rPr lang="en-IN" sz="2400" dirty="0"/>
              <a:t>It will only match against lists that have three elements or more</a:t>
            </a:r>
          </a:p>
        </p:txBody>
      </p:sp>
    </p:spTree>
    <p:extLst>
      <p:ext uri="{BB962C8B-B14F-4D97-AF65-F5344CB8AC3E}">
        <p14:creationId xmlns:p14="http://schemas.microsoft.com/office/powerpoint/2010/main" val="401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932"/>
            <a:ext cx="9144000" cy="571612"/>
          </a:xfrm>
        </p:spPr>
        <p:txBody>
          <a:bodyPr/>
          <a:lstStyle/>
          <a:p>
            <a:r>
              <a:rPr lang="en-IN" dirty="0"/>
              <a:t>our own implementation of the head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myhead.hs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:: [a] -&gt; a</a:t>
            </a:r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[] = error "Can't call head on an empty list, dummy!"</a:t>
            </a:r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(x:_) = x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myhead.hs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myhead.hs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myhead</a:t>
            </a:r>
            <a:r>
              <a:rPr lang="en-IN" sz="2400" dirty="0"/>
              <a:t> [4,5,6]</a:t>
            </a:r>
          </a:p>
          <a:p>
            <a:pPr marL="0" indent="0">
              <a:buNone/>
            </a:pPr>
            <a:r>
              <a:rPr lang="en-IN" sz="2400" dirty="0"/>
              <a:t>4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myhead</a:t>
            </a:r>
            <a:r>
              <a:rPr lang="en-IN" sz="2400" dirty="0"/>
              <a:t> "Hello"</a:t>
            </a:r>
          </a:p>
          <a:p>
            <a:pPr marL="0" indent="0">
              <a:buNone/>
            </a:pPr>
            <a:r>
              <a:rPr lang="en-IN" sz="2400" dirty="0"/>
              <a:t>'H'</a:t>
            </a:r>
          </a:p>
        </p:txBody>
      </p:sp>
    </p:spTree>
    <p:extLst>
      <p:ext uri="{BB962C8B-B14F-4D97-AF65-F5344CB8AC3E}">
        <p14:creationId xmlns:p14="http://schemas.microsoft.com/office/powerpoint/2010/main" val="9289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476672"/>
          </a:xfrm>
        </p:spPr>
        <p:txBody>
          <a:bodyPr/>
          <a:lstStyle/>
          <a:p>
            <a:r>
              <a:rPr lang="en-IN" dirty="0"/>
              <a:t>A safe list teller function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--</a:t>
            </a:r>
            <a:r>
              <a:rPr lang="en-IN" sz="1500" dirty="0" err="1"/>
              <a:t>tell.hs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tell :: (Show a) =&gt; [a] -&gt; String</a:t>
            </a:r>
          </a:p>
          <a:p>
            <a:pPr marL="0" indent="0">
              <a:buNone/>
            </a:pPr>
            <a:r>
              <a:rPr lang="en-IN" sz="1500" dirty="0"/>
              <a:t>tell [] = "The list is empty"</a:t>
            </a:r>
          </a:p>
          <a:p>
            <a:pPr marL="0" indent="0">
              <a:buNone/>
            </a:pPr>
            <a:r>
              <a:rPr lang="en-IN" sz="1500" dirty="0"/>
              <a:t>tell (x:[]) = "The list has one element: " ++ show x</a:t>
            </a:r>
          </a:p>
          <a:p>
            <a:pPr marL="0" indent="0">
              <a:buNone/>
            </a:pPr>
            <a:r>
              <a:rPr lang="en-IN" sz="1500" dirty="0"/>
              <a:t>tell (</a:t>
            </a:r>
            <a:r>
              <a:rPr lang="en-IN" sz="1500" dirty="0" err="1"/>
              <a:t>x:y</a:t>
            </a:r>
            <a:r>
              <a:rPr lang="en-IN" sz="1500" dirty="0"/>
              <a:t>:[]) = "The list has two elements: " ++ show x ++ " and " ++ show y</a:t>
            </a:r>
          </a:p>
          <a:p>
            <a:pPr marL="0" indent="0">
              <a:buNone/>
            </a:pPr>
            <a:r>
              <a:rPr lang="en-IN" sz="1500" dirty="0"/>
              <a:t>tell (</a:t>
            </a:r>
            <a:r>
              <a:rPr lang="en-IN" sz="1500" dirty="0" err="1"/>
              <a:t>x:y</a:t>
            </a:r>
            <a:r>
              <a:rPr lang="en-IN" sz="1500" dirty="0"/>
              <a:t>:_) = "This list is long. The first two elements are: " ++ show x ++ " and " ++ show y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:l </a:t>
            </a:r>
            <a:r>
              <a:rPr lang="en-IN" sz="1500" dirty="0" err="1"/>
              <a:t>tell.hs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[1 of 1] Compiling Main             ( </a:t>
            </a:r>
            <a:r>
              <a:rPr lang="en-IN" sz="1500" dirty="0" err="1"/>
              <a:t>tell.hs</a:t>
            </a:r>
            <a:r>
              <a:rPr lang="en-IN" sz="1500" dirty="0"/>
              <a:t>, interpreted )</a:t>
            </a:r>
          </a:p>
          <a:p>
            <a:pPr marL="0" indent="0">
              <a:buNone/>
            </a:pPr>
            <a:r>
              <a:rPr lang="en-IN" sz="1500" dirty="0"/>
              <a:t>Ok, one module loaded.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[]</a:t>
            </a:r>
          </a:p>
          <a:p>
            <a:pPr marL="0" indent="0">
              <a:buNone/>
            </a:pPr>
            <a:r>
              <a:rPr lang="en-IN" sz="1500" dirty="0"/>
              <a:t>"The list is empty"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[1]</a:t>
            </a:r>
          </a:p>
          <a:p>
            <a:pPr marL="0" indent="0">
              <a:buNone/>
            </a:pPr>
            <a:r>
              <a:rPr lang="en-IN" sz="1500" dirty="0"/>
              <a:t>"The list has one element: 1"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[1,2]</a:t>
            </a:r>
          </a:p>
          <a:p>
            <a:pPr marL="0" indent="0">
              <a:buNone/>
            </a:pPr>
            <a:r>
              <a:rPr lang="en-IN" sz="1500" dirty="0"/>
              <a:t>"The list has two elements: 1 and 2"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[1,2,3]</a:t>
            </a:r>
          </a:p>
          <a:p>
            <a:pPr marL="0" indent="0">
              <a:buNone/>
            </a:pPr>
            <a:r>
              <a:rPr lang="en-IN" sz="1500" dirty="0"/>
              <a:t>"This list is long. The first two elements are: 1 and 2"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572000" y="3573016"/>
            <a:ext cx="4392488" cy="3096344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This function is safe because it takes care of the empty list, a singleton list, a list with two elements and a list with more than two elements.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Note that (x: [ ] ) and (</a:t>
            </a:r>
            <a:r>
              <a:rPr lang="en-IN" dirty="0" err="1">
                <a:solidFill>
                  <a:srgbClr val="7030A0"/>
                </a:solidFill>
              </a:rPr>
              <a:t>x:y</a:t>
            </a:r>
            <a:r>
              <a:rPr lang="en-IN" dirty="0">
                <a:solidFill>
                  <a:srgbClr val="7030A0"/>
                </a:solidFill>
              </a:rPr>
              <a:t>: [ ] ) could be </a:t>
            </a:r>
            <a:r>
              <a:rPr lang="en-IN" dirty="0" err="1">
                <a:solidFill>
                  <a:srgbClr val="7030A0"/>
                </a:solidFill>
              </a:rPr>
              <a:t>rewriten</a:t>
            </a:r>
            <a:r>
              <a:rPr lang="en-IN" dirty="0">
                <a:solidFill>
                  <a:srgbClr val="7030A0"/>
                </a:solidFill>
              </a:rPr>
              <a:t> as [x] and [</a:t>
            </a:r>
            <a:r>
              <a:rPr lang="en-IN" dirty="0" err="1">
                <a:solidFill>
                  <a:srgbClr val="7030A0"/>
                </a:solidFill>
              </a:rPr>
              <a:t>x,y</a:t>
            </a:r>
            <a:r>
              <a:rPr lang="en-IN" dirty="0">
                <a:solidFill>
                  <a:srgbClr val="7030A0"/>
                </a:solidFill>
              </a:rPr>
              <a:t>](because its </a:t>
            </a:r>
            <a:r>
              <a:rPr lang="en-IN" dirty="0" err="1">
                <a:solidFill>
                  <a:srgbClr val="7030A0"/>
                </a:solidFill>
              </a:rPr>
              <a:t>syntatic</a:t>
            </a:r>
            <a:r>
              <a:rPr lang="en-IN" dirty="0">
                <a:solidFill>
                  <a:srgbClr val="7030A0"/>
                </a:solidFill>
              </a:rPr>
              <a:t> sugar, we don't need the parentheses). We can't rewrite (</a:t>
            </a:r>
            <a:r>
              <a:rPr lang="en-IN" dirty="0" err="1">
                <a:solidFill>
                  <a:srgbClr val="7030A0"/>
                </a:solidFill>
              </a:rPr>
              <a:t>x:y</a:t>
            </a:r>
            <a:r>
              <a:rPr lang="en-IN" dirty="0">
                <a:solidFill>
                  <a:srgbClr val="7030A0"/>
                </a:solidFill>
              </a:rPr>
              <a:t>:_) with square brackets because it matches any list of length 2 or more.</a:t>
            </a:r>
          </a:p>
        </p:txBody>
      </p:sp>
    </p:spTree>
    <p:extLst>
      <p:ext uri="{BB962C8B-B14F-4D97-AF65-F5344CB8AC3E}">
        <p14:creationId xmlns:p14="http://schemas.microsoft.com/office/powerpoint/2010/main" val="30073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Length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mylength.hs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:: (</a:t>
            </a:r>
            <a:r>
              <a:rPr lang="en-IN" sz="2400" dirty="0" err="1"/>
              <a:t>Num</a:t>
            </a:r>
            <a:r>
              <a:rPr lang="en-IN" sz="2400" dirty="0"/>
              <a:t> b) =&gt; [a] -&gt; b</a:t>
            </a:r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[] = 0                     -- length of empty list</a:t>
            </a:r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(_:</a:t>
            </a:r>
            <a:r>
              <a:rPr lang="en-IN" sz="2400" dirty="0" err="1"/>
              <a:t>xs</a:t>
            </a:r>
            <a:r>
              <a:rPr lang="en-IN" sz="2400" dirty="0"/>
              <a:t>) = 1 + </a:t>
            </a:r>
            <a:r>
              <a:rPr lang="en-IN" sz="2400" dirty="0" err="1"/>
              <a:t>mylength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  -- recursive call to </a:t>
            </a:r>
            <a:r>
              <a:rPr lang="en-IN" sz="2400" dirty="0" err="1"/>
              <a:t>mylength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mylength.hs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mylength.hs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mylength</a:t>
            </a:r>
            <a:r>
              <a:rPr lang="en-IN" sz="2400" dirty="0"/>
              <a:t> []</a:t>
            </a:r>
          </a:p>
          <a:p>
            <a:pPr marL="0" indent="0">
              <a:buNone/>
            </a:pPr>
            <a:r>
              <a:rPr lang="en-IN" sz="2400" dirty="0"/>
              <a:t>0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mylength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5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347864" y="3140968"/>
            <a:ext cx="5688632" cy="360040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This is similar to the factorial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First define the result of a known input — the empty list,  also known as the edge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In the second pattern, take the list apart by splitting it into a head and a 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We say that the length is equal to 1 plus the length of the 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_  is used to match the head because we don't actually care what it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Also note that all possible patterns of a list are taken care of. The first pattern matches an empty list and the second one matches anything that isn't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32871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626258"/>
          </a:xfrm>
        </p:spPr>
        <p:txBody>
          <a:bodyPr/>
          <a:lstStyle/>
          <a:p>
            <a:r>
              <a:rPr lang="en-IN" dirty="0"/>
              <a:t>Execution of </a:t>
            </a:r>
            <a:r>
              <a:rPr lang="en-IN" dirty="0" err="1"/>
              <a:t>mylength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038" y="680012"/>
            <a:ext cx="8829450" cy="5989347"/>
          </a:xfrm>
        </p:spPr>
        <p:txBody>
          <a:bodyPr>
            <a:normAutofit/>
          </a:bodyPr>
          <a:lstStyle/>
          <a:p>
            <a:r>
              <a:rPr lang="en-IN" sz="2400" dirty="0"/>
              <a:t>Let's see what happens if we call length' on "ham". </a:t>
            </a:r>
          </a:p>
          <a:p>
            <a:r>
              <a:rPr lang="en-IN" sz="2400" dirty="0"/>
              <a:t>First, it will check if it's an empty list. Because it isn't, it falls through to the second pattern. </a:t>
            </a:r>
          </a:p>
          <a:p>
            <a:r>
              <a:rPr lang="en-IN" sz="2400" dirty="0"/>
              <a:t>It matches on the second pattern and there it says that the length is 1 + length' "am", because we broke it into a head and a tail and discarded the head.  </a:t>
            </a:r>
          </a:p>
          <a:p>
            <a:r>
              <a:rPr lang="en-IN" sz="2400" dirty="0"/>
              <a:t>The length' of "am" is, similarly, 1 + length' "m". </a:t>
            </a:r>
          </a:p>
          <a:p>
            <a:r>
              <a:rPr lang="en-IN" sz="2400" dirty="0"/>
              <a:t>So right now we have 1 + (1 + length' "m"). </a:t>
            </a:r>
          </a:p>
          <a:p>
            <a:r>
              <a:rPr lang="en-IN" sz="2400" dirty="0"/>
              <a:t>length' "m" is 1 + length' "" (could also be written as 1 + length'[]). </a:t>
            </a:r>
          </a:p>
          <a:p>
            <a:r>
              <a:rPr lang="en-IN" sz="2400" dirty="0"/>
              <a:t>And we've defined length' [] to be 0. </a:t>
            </a:r>
          </a:p>
          <a:p>
            <a:r>
              <a:rPr lang="en-IN" sz="2400" dirty="0"/>
              <a:t>So in the end we have 1 + (1 + (1 + 0)).</a:t>
            </a:r>
          </a:p>
        </p:txBody>
      </p:sp>
    </p:spTree>
    <p:extLst>
      <p:ext uri="{BB962C8B-B14F-4D97-AF65-F5344CB8AC3E}">
        <p14:creationId xmlns:p14="http://schemas.microsoft.com/office/powerpoint/2010/main" val="18024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Sum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--mysum.hs</a:t>
            </a:r>
          </a:p>
          <a:p>
            <a:pPr marL="0" indent="0">
              <a:buNone/>
            </a:pPr>
            <a:r>
              <a:rPr lang="pt-BR" sz="2400" dirty="0"/>
              <a:t>mysum :: (Num a) =&gt; [a] -&gt; a</a:t>
            </a:r>
          </a:p>
          <a:p>
            <a:pPr marL="0" indent="0">
              <a:buNone/>
            </a:pPr>
            <a:r>
              <a:rPr lang="pt-BR" sz="2400" dirty="0"/>
              <a:t>mysum [] = 0</a:t>
            </a:r>
          </a:p>
          <a:p>
            <a:pPr marL="0" indent="0">
              <a:buNone/>
            </a:pPr>
            <a:r>
              <a:rPr lang="pt-BR" sz="2400" dirty="0"/>
              <a:t>mysum (x:xs) = x + sum xs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mysum.hs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mysum.hs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mysum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613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Patterns are a way of making sure a value conforms to some form and deconstructing it</a:t>
            </a:r>
          </a:p>
          <a:p>
            <a:r>
              <a:rPr lang="en-IN" sz="2400" dirty="0"/>
              <a:t>Guards are a way of testing whether some property of a value (or several of them) are true or false.</a:t>
            </a:r>
          </a:p>
          <a:p>
            <a:r>
              <a:rPr lang="en-IN" sz="2400" dirty="0"/>
              <a:t>Guards are similar to if statements</a:t>
            </a:r>
          </a:p>
          <a:p>
            <a:r>
              <a:rPr lang="en-IN" sz="2400" dirty="0"/>
              <a:t>Guards are lot more readable to match several conditions</a:t>
            </a:r>
          </a:p>
        </p:txBody>
      </p:sp>
    </p:spTree>
    <p:extLst>
      <p:ext uri="{BB962C8B-B14F-4D97-AF65-F5344CB8AC3E}">
        <p14:creationId xmlns:p14="http://schemas.microsoft.com/office/powerpoint/2010/main" val="371418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" y="6005"/>
            <a:ext cx="7924800" cy="686691"/>
          </a:xfrm>
        </p:spPr>
        <p:txBody>
          <a:bodyPr/>
          <a:lstStyle/>
          <a:p>
            <a:r>
              <a:rPr lang="en-IN" dirty="0"/>
              <a:t>Pattern matching in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lang="en-IN" sz="2400" dirty="0"/>
              <a:t>Pattern matching consists of specifying patterns to which some data should conform and then..</a:t>
            </a:r>
          </a:p>
          <a:p>
            <a:r>
              <a:rPr lang="en-IN" sz="2400" dirty="0"/>
              <a:t>checking to see if it does and…</a:t>
            </a:r>
          </a:p>
          <a:p>
            <a:r>
              <a:rPr lang="en-IN" sz="2400" dirty="0"/>
              <a:t>deconstructing the data according to those patterns.</a:t>
            </a:r>
          </a:p>
          <a:p>
            <a:r>
              <a:rPr lang="en-IN" sz="2400" dirty="0"/>
              <a:t>When defining functions, separate function bodies  can be defined for</a:t>
            </a:r>
          </a:p>
          <a:p>
            <a:pPr marL="0" indent="0">
              <a:buNone/>
            </a:pPr>
            <a:r>
              <a:rPr lang="en-IN" sz="2400" dirty="0"/>
              <a:t>     different patterns.</a:t>
            </a:r>
          </a:p>
          <a:p>
            <a:r>
              <a:rPr lang="en-IN" sz="2400" dirty="0"/>
              <a:t>This leads to really neat code that's simple and readable.</a:t>
            </a:r>
          </a:p>
          <a:p>
            <a:r>
              <a:rPr lang="en-IN" sz="2400" dirty="0"/>
              <a:t>Pattern matching can be used on any data type — numbers, characters, lists, tuples, etc.</a:t>
            </a:r>
          </a:p>
        </p:txBody>
      </p:sp>
    </p:spTree>
    <p:extLst>
      <p:ext uri="{BB962C8B-B14F-4D97-AF65-F5344CB8AC3E}">
        <p14:creationId xmlns:p14="http://schemas.microsoft.com/office/powerpoint/2010/main" val="4215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57"/>
            <a:ext cx="7924800" cy="704053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bmi</a:t>
            </a:r>
            <a:r>
              <a:rPr lang="en-IN" dirty="0"/>
              <a:t> example using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bmiTell.hs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bmiTell</a:t>
            </a:r>
            <a:r>
              <a:rPr lang="en-IN" sz="2400" dirty="0"/>
              <a:t> :: (</a:t>
            </a:r>
            <a:r>
              <a:rPr lang="en-IN" sz="2400" dirty="0" err="1"/>
              <a:t>RealFloat</a:t>
            </a:r>
            <a:r>
              <a:rPr lang="en-IN" sz="2400" dirty="0"/>
              <a:t> a) =&gt; a -&gt; String</a:t>
            </a:r>
          </a:p>
          <a:p>
            <a:pPr marL="0" indent="0">
              <a:buNone/>
            </a:pPr>
            <a:r>
              <a:rPr lang="en-IN" sz="2400" dirty="0" err="1"/>
              <a:t>bmiTell</a:t>
            </a:r>
            <a:r>
              <a:rPr lang="en-IN" sz="2400" dirty="0"/>
              <a:t> </a:t>
            </a:r>
            <a:r>
              <a:rPr lang="en-IN" sz="2400" dirty="0" err="1"/>
              <a:t>bmi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18.5 = "You're underweight, you emo, you!"</a:t>
            </a:r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25.0 = 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30.0 = "You're fat! Lose some weight, fatty!"</a:t>
            </a:r>
          </a:p>
          <a:p>
            <a:pPr marL="0" indent="0">
              <a:buNone/>
            </a:pPr>
            <a:r>
              <a:rPr lang="en-IN" sz="2400" dirty="0"/>
              <a:t> | otherwise = "You're a whale, congratulations!“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bmiTell.hs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bmiTell.hs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bmiTell</a:t>
            </a:r>
            <a:r>
              <a:rPr lang="en-IN" sz="2400" dirty="0"/>
              <a:t> 24.3</a:t>
            </a:r>
          </a:p>
          <a:p>
            <a:pPr marL="0" indent="0">
              <a:buNone/>
            </a:pPr>
            <a:r>
              <a:rPr lang="en-IN" sz="2400" dirty="0"/>
              <a:t>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067944" y="3933056"/>
            <a:ext cx="4752528" cy="2808312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Guards are indicated by pipes that follow a function's name and its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Usually, they're indented a bit to the right and lined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A guard is basically a </a:t>
            </a:r>
            <a:r>
              <a:rPr lang="en-IN" dirty="0" err="1">
                <a:solidFill>
                  <a:srgbClr val="FFFFFF"/>
                </a:solidFill>
              </a:rPr>
              <a:t>boolean</a:t>
            </a:r>
            <a:r>
              <a:rPr lang="en-IN" dirty="0">
                <a:solidFill>
                  <a:srgbClr val="FFFFFF"/>
                </a:solidFill>
              </a:rPr>
              <a:t> expression.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If it evaluates to True, then the corresponding function body is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If it evaluates to False, checking drops through to the next guard and so on.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724128" y="44624"/>
            <a:ext cx="3384376" cy="1512168"/>
          </a:xfrm>
          <a:prstGeom prst="cloudCallout">
            <a:avLst>
              <a:gd name="adj1" fmla="val -206986"/>
              <a:gd name="adj2" fmla="val 87209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Reminiscent of a big if else tree in imperative languages but more readable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228184" y="1700808"/>
            <a:ext cx="2880320" cy="1944216"/>
          </a:xfrm>
          <a:prstGeom prst="wedgeEllipseCallout">
            <a:avLst>
              <a:gd name="adj1" fmla="val -237216"/>
              <a:gd name="adj2" fmla="val 4192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Many times, the last guard is otherwise. otherwise is defined simply as otherwise = True and catches everything.</a:t>
            </a:r>
          </a:p>
        </p:txBody>
      </p:sp>
    </p:spTree>
    <p:extLst>
      <p:ext uri="{BB962C8B-B14F-4D97-AF65-F5344CB8AC3E}">
        <p14:creationId xmlns:p14="http://schemas.microsoft.com/office/powerpoint/2010/main" val="22388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92478"/>
          </a:xfrm>
        </p:spPr>
        <p:txBody>
          <a:bodyPr/>
          <a:lstStyle/>
          <a:p>
            <a:r>
              <a:rPr lang="en-IN" dirty="0" err="1"/>
              <a:t>Bmi</a:t>
            </a:r>
            <a:r>
              <a:rPr lang="en-IN" dirty="0"/>
              <a:t> with more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--bmiTell1.hs</a:t>
            </a:r>
          </a:p>
          <a:p>
            <a:pPr marL="0" indent="0">
              <a:buNone/>
            </a:pPr>
            <a:r>
              <a:rPr lang="en-IN" sz="2400" dirty="0"/>
              <a:t>bmiTell1 :: (</a:t>
            </a:r>
            <a:r>
              <a:rPr lang="en-IN" sz="2400" dirty="0" err="1"/>
              <a:t>RealFloat</a:t>
            </a:r>
            <a:r>
              <a:rPr lang="en-IN" sz="2400" dirty="0"/>
              <a:t> a) =&gt; a -&gt; a -&gt; String</a:t>
            </a:r>
          </a:p>
          <a:p>
            <a:pPr marL="0" indent="0">
              <a:buNone/>
            </a:pPr>
            <a:r>
              <a:rPr lang="en-IN" sz="2400" dirty="0"/>
              <a:t>bmiTell1 weight height</a:t>
            </a:r>
          </a:p>
          <a:p>
            <a:pPr marL="0" indent="0">
              <a:buNone/>
            </a:pPr>
            <a:r>
              <a:rPr lang="en-IN" sz="2400" dirty="0"/>
              <a:t> | weight / height ^ 2 &lt;= 18.5 = "You're underweight, you emo, you!"</a:t>
            </a:r>
          </a:p>
          <a:p>
            <a:pPr marL="0" indent="0">
              <a:buNone/>
            </a:pPr>
            <a:r>
              <a:rPr lang="en-IN" sz="2400" dirty="0"/>
              <a:t> | weight / height ^ 2 &lt;= 25.0 = 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  <a:p>
            <a:pPr marL="0" indent="0">
              <a:buNone/>
            </a:pPr>
            <a:r>
              <a:rPr lang="en-IN" sz="2400" dirty="0"/>
              <a:t> | weight / height ^ 2 &lt;= 30.0 = "You're fat! Lose some weight, fatty!"</a:t>
            </a:r>
          </a:p>
          <a:p>
            <a:pPr marL="0" indent="0">
              <a:buNone/>
            </a:pPr>
            <a:r>
              <a:rPr lang="en-IN" sz="2400" dirty="0"/>
              <a:t> | otherwise = "You're a whale, congratulations!“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bmiTell1 85 1.90</a:t>
            </a:r>
          </a:p>
          <a:p>
            <a:pPr marL="0" indent="0">
              <a:buNone/>
            </a:pPr>
            <a:r>
              <a:rPr lang="en-IN" sz="2400" dirty="0"/>
              <a:t>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34962" y="125887"/>
            <a:ext cx="3240360" cy="1728192"/>
          </a:xfrm>
          <a:prstGeom prst="wedgeEllipseCallout">
            <a:avLst>
              <a:gd name="adj1" fmla="val -189556"/>
              <a:gd name="adj2" fmla="val 53922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There's no = right after the function name and its parameters, before the first guard.</a:t>
            </a:r>
          </a:p>
        </p:txBody>
      </p:sp>
    </p:spTree>
    <p:extLst>
      <p:ext uri="{BB962C8B-B14F-4D97-AF65-F5344CB8AC3E}">
        <p14:creationId xmlns:p14="http://schemas.microsoft.com/office/powerpoint/2010/main" val="42346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/>
              <a:t>Our own 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mymax.hs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mymax</a:t>
            </a:r>
            <a:r>
              <a:rPr lang="en-IN" sz="2400" dirty="0"/>
              <a:t> :: (Ord a) =&gt; a -&gt; a -&gt; a</a:t>
            </a:r>
          </a:p>
          <a:p>
            <a:pPr marL="0" indent="0">
              <a:buNone/>
            </a:pPr>
            <a:r>
              <a:rPr lang="en-IN" sz="2400" dirty="0" err="1"/>
              <a:t>mymax</a:t>
            </a:r>
            <a:r>
              <a:rPr lang="en-IN" sz="2400" dirty="0"/>
              <a:t> a b</a:t>
            </a:r>
          </a:p>
          <a:p>
            <a:pPr marL="0" indent="0">
              <a:buNone/>
            </a:pPr>
            <a:r>
              <a:rPr lang="en-IN" sz="2400" dirty="0"/>
              <a:t> | a &gt; b = a</a:t>
            </a:r>
          </a:p>
          <a:p>
            <a:pPr marL="0" indent="0">
              <a:buNone/>
            </a:pPr>
            <a:r>
              <a:rPr lang="en-IN" sz="2400" dirty="0"/>
              <a:t> | otherwise = b</a:t>
            </a:r>
          </a:p>
          <a:p>
            <a:pPr marL="0" indent="0">
              <a:buNone/>
            </a:pPr>
            <a:r>
              <a:rPr lang="pl-PL" sz="2400" dirty="0"/>
              <a:t>ghci&gt; mymax 3 2</a:t>
            </a:r>
          </a:p>
          <a:p>
            <a:pPr marL="0" indent="0">
              <a:buNone/>
            </a:pPr>
            <a:r>
              <a:rPr lang="pl-PL" sz="2400" dirty="0"/>
              <a:t>3</a:t>
            </a:r>
            <a:endParaRPr lang="en-IN" sz="2400" dirty="0"/>
          </a:p>
          <a:p>
            <a:pPr marL="0" indent="0">
              <a:buNone/>
            </a:pPr>
            <a:r>
              <a:rPr lang="en-IN" sz="2400" u="sng" dirty="0"/>
              <a:t>Inline Guards:</a:t>
            </a:r>
          </a:p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maxI.hs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maxI</a:t>
            </a:r>
            <a:r>
              <a:rPr lang="en-IN" sz="2400" dirty="0"/>
              <a:t> :: (Ord a) =&gt; a -&gt; a -&gt; a</a:t>
            </a:r>
          </a:p>
          <a:p>
            <a:pPr marL="0" indent="0">
              <a:buNone/>
            </a:pPr>
            <a:r>
              <a:rPr lang="en-IN" sz="2400" dirty="0" err="1"/>
              <a:t>maxI</a:t>
            </a:r>
            <a:r>
              <a:rPr lang="en-IN" sz="2400" dirty="0"/>
              <a:t> a b | a &gt; b = a | otherwise = b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maxI</a:t>
            </a:r>
            <a:r>
              <a:rPr lang="en-IN" sz="2400" dirty="0"/>
              <a:t> 2 3</a:t>
            </a:r>
          </a:p>
          <a:p>
            <a:pPr marL="0" indent="0">
              <a:buNone/>
            </a:pPr>
            <a:r>
              <a:rPr lang="en-IN" sz="2400" dirty="0"/>
              <a:t>3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88024" y="4293096"/>
            <a:ext cx="4032448" cy="237626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Guards can also be written inline, although its not advisable as it's less readable, even</a:t>
            </a:r>
          </a:p>
          <a:p>
            <a:r>
              <a:rPr lang="en-IN" dirty="0"/>
              <a:t>for very short functions.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779912" y="836712"/>
            <a:ext cx="4968552" cy="2880320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Ord class is used for types that have an ordering. Ord covers all the standard comparing functions such as &gt;, &lt;, &gt;= and &lt;=.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compare function takes two Ord members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same type and returns an ordering.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Ordering is a type that can be GT, LT or EQ,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greater than, lesser than and equal,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010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Our own compare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myCompare</a:t>
            </a:r>
            <a:r>
              <a:rPr lang="en-IN" sz="2400" dirty="0"/>
              <a:t> :: (Ord a) =&gt; a -&gt; a -&gt; Ordering</a:t>
            </a:r>
          </a:p>
          <a:p>
            <a:pPr marL="0" indent="0">
              <a:buNone/>
            </a:pPr>
            <a:r>
              <a:rPr lang="en-IN" sz="2400" dirty="0"/>
              <a:t>a `</a:t>
            </a:r>
            <a:r>
              <a:rPr lang="en-IN" sz="2400" dirty="0" err="1"/>
              <a:t>myCompare</a:t>
            </a:r>
            <a:r>
              <a:rPr lang="en-IN" sz="2400" dirty="0"/>
              <a:t>` b</a:t>
            </a:r>
          </a:p>
          <a:p>
            <a:pPr marL="0" indent="0">
              <a:buNone/>
            </a:pPr>
            <a:r>
              <a:rPr lang="en-IN" sz="2400" dirty="0"/>
              <a:t>| a &gt; b = GT</a:t>
            </a:r>
          </a:p>
          <a:p>
            <a:pPr marL="0" indent="0">
              <a:buNone/>
            </a:pPr>
            <a:r>
              <a:rPr lang="en-IN" sz="2400" dirty="0"/>
              <a:t>| a == b = EQ</a:t>
            </a:r>
          </a:p>
          <a:p>
            <a:pPr marL="0" indent="0">
              <a:buNone/>
            </a:pPr>
            <a:r>
              <a:rPr lang="en-IN" sz="2400" dirty="0"/>
              <a:t>| otherwise = LT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3 `</a:t>
            </a:r>
            <a:r>
              <a:rPr lang="en-IN" sz="2400" dirty="0" err="1"/>
              <a:t>myCompare</a:t>
            </a:r>
            <a:r>
              <a:rPr lang="en-IN" sz="2400" dirty="0"/>
              <a:t>` 2</a:t>
            </a:r>
          </a:p>
          <a:p>
            <a:pPr marL="0" indent="0">
              <a:buNone/>
            </a:pPr>
            <a:r>
              <a:rPr lang="en-IN" sz="2400" dirty="0"/>
              <a:t>GT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it-IT" sz="2400" dirty="0"/>
              <a:t>ghci&gt; 3 `myCompare` 2</a:t>
            </a:r>
          </a:p>
          <a:p>
            <a:pPr marL="0" indent="0">
              <a:buNone/>
            </a:pPr>
            <a:r>
              <a:rPr lang="it-IT" sz="2400" dirty="0"/>
              <a:t>GT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788024" y="4293096"/>
            <a:ext cx="4032448" cy="237626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Back ticks ( ` `) (check tilde ~ key on your keyboard) are used to call and define functions as infix to make it easy for readability ! ! ! </a:t>
            </a:r>
          </a:p>
        </p:txBody>
      </p:sp>
    </p:spTree>
    <p:extLst>
      <p:ext uri="{BB962C8B-B14F-4D97-AF65-F5344CB8AC3E}">
        <p14:creationId xmlns:p14="http://schemas.microsoft.com/office/powerpoint/2010/main" val="3024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" y="0"/>
            <a:ext cx="9137882" cy="692696"/>
          </a:xfrm>
        </p:spPr>
        <p:txBody>
          <a:bodyPr/>
          <a:lstStyle/>
          <a:p>
            <a:r>
              <a:rPr lang="en-IN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roots :: (Float, Float, Float) -&gt; (Float, Float)  </a:t>
            </a:r>
          </a:p>
          <a:p>
            <a:pPr marL="0" indent="0">
              <a:buNone/>
            </a:pPr>
            <a:r>
              <a:rPr lang="en-IN" sz="2000" dirty="0"/>
              <a:t>roots (</a:t>
            </a:r>
            <a:r>
              <a:rPr lang="en-IN" sz="2000" dirty="0" err="1"/>
              <a:t>a,b,c</a:t>
            </a:r>
            <a:r>
              <a:rPr lang="en-IN" sz="2000" dirty="0"/>
              <a:t>) = (x1, x2) where </a:t>
            </a:r>
          </a:p>
          <a:p>
            <a:pPr marL="0" indent="0">
              <a:buNone/>
            </a:pPr>
            <a:r>
              <a:rPr lang="en-IN" sz="2000" dirty="0"/>
              <a:t> x1 = e + </a:t>
            </a:r>
            <a:r>
              <a:rPr lang="en-IN" sz="2000" dirty="0" err="1"/>
              <a:t>sqrt</a:t>
            </a:r>
            <a:r>
              <a:rPr lang="en-IN" sz="2000" dirty="0"/>
              <a:t> d / (2 * a) </a:t>
            </a:r>
          </a:p>
          <a:p>
            <a:pPr marL="0" indent="0">
              <a:buNone/>
            </a:pPr>
            <a:r>
              <a:rPr lang="en-IN" sz="2000" dirty="0"/>
              <a:t> x2 = e - </a:t>
            </a:r>
            <a:r>
              <a:rPr lang="en-IN" sz="2000" dirty="0" err="1"/>
              <a:t>sqrt</a:t>
            </a:r>
            <a:r>
              <a:rPr lang="en-IN" sz="2000" dirty="0"/>
              <a:t> d / (2 * a) </a:t>
            </a:r>
          </a:p>
          <a:p>
            <a:pPr marL="0" indent="0">
              <a:buNone/>
            </a:pPr>
            <a:r>
              <a:rPr lang="en-IN" sz="2000" dirty="0"/>
              <a:t> d = b * b - 4 * a * c  </a:t>
            </a:r>
          </a:p>
          <a:p>
            <a:pPr marL="0" indent="0">
              <a:buNone/>
            </a:pPr>
            <a:r>
              <a:rPr lang="en-IN" sz="2000" dirty="0"/>
              <a:t> e = - b / (2 * a)  </a:t>
            </a:r>
          </a:p>
          <a:p>
            <a:pPr marL="0" indent="0">
              <a:buNone/>
            </a:pPr>
            <a:r>
              <a:rPr lang="en-IN" sz="2000" dirty="0"/>
              <a:t>main = do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putStrLn</a:t>
            </a:r>
            <a:r>
              <a:rPr lang="en-IN" sz="2000" dirty="0"/>
              <a:t> "The roots of our Polynomial equation are:" </a:t>
            </a:r>
          </a:p>
          <a:p>
            <a:pPr marL="0" indent="0">
              <a:buNone/>
            </a:pPr>
            <a:r>
              <a:rPr lang="en-IN" sz="2000" dirty="0"/>
              <a:t> print (roots(1,-8,6))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16016" y="188640"/>
            <a:ext cx="4320480" cy="4824536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Where</a:t>
            </a:r>
            <a:r>
              <a:rPr lang="en-IN" dirty="0"/>
              <a:t> is a keyword or inbuilt function that can be used at runtime to generate a desired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very helpful when function calculation becomes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Consider a scenario where your input is a complex expression with multiple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such cases, you can break the entire expression into small parts using the "where" clause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2" y="5018409"/>
            <a:ext cx="8721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ghci</a:t>
            </a:r>
            <a:r>
              <a:rPr lang="en-IN" b="1" dirty="0"/>
              <a:t>&gt; :l </a:t>
            </a:r>
            <a:r>
              <a:rPr lang="en-IN" b="1" dirty="0" err="1"/>
              <a:t>whereroots.hs</a:t>
            </a:r>
            <a:endParaRPr lang="en-IN" b="1" dirty="0"/>
          </a:p>
          <a:p>
            <a:r>
              <a:rPr lang="en-IN" b="1" dirty="0"/>
              <a:t>[1 of 1] Compiling Main             ( </a:t>
            </a:r>
            <a:r>
              <a:rPr lang="en-IN" b="1" dirty="0" err="1"/>
              <a:t>whereroots.hs</a:t>
            </a:r>
            <a:r>
              <a:rPr lang="en-IN" b="1" dirty="0"/>
              <a:t>, interpreted )</a:t>
            </a:r>
          </a:p>
          <a:p>
            <a:r>
              <a:rPr lang="en-IN" b="1" dirty="0"/>
              <a:t>Ok, one module loaded.</a:t>
            </a:r>
          </a:p>
          <a:p>
            <a:r>
              <a:rPr lang="en-IN" b="1" dirty="0" err="1"/>
              <a:t>ghci</a:t>
            </a:r>
            <a:r>
              <a:rPr lang="en-IN" b="1" dirty="0"/>
              <a:t>&gt; main</a:t>
            </a:r>
          </a:p>
          <a:p>
            <a:r>
              <a:rPr lang="en-IN" b="1" dirty="0"/>
              <a:t>The roots of our Polynomial equation are:</a:t>
            </a:r>
          </a:p>
          <a:p>
            <a:r>
              <a:rPr lang="en-IN" b="1" dirty="0"/>
              <a:t>(7.1622777,0.8377223)</a:t>
            </a:r>
          </a:p>
        </p:txBody>
      </p:sp>
    </p:spTree>
    <p:extLst>
      <p:ext uri="{BB962C8B-B14F-4D97-AF65-F5344CB8AC3E}">
        <p14:creationId xmlns:p14="http://schemas.microsoft.com/office/powerpoint/2010/main" val="41492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626258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bmi</a:t>
            </a:r>
            <a:r>
              <a:rPr lang="en-IN" dirty="0"/>
              <a:t> example modified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07504" y="664534"/>
            <a:ext cx="8784976" cy="218840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err="1"/>
              <a:t>bmiTell</a:t>
            </a:r>
            <a:r>
              <a:rPr lang="en-IN" sz="2200" dirty="0"/>
              <a:t> :: (</a:t>
            </a:r>
            <a:r>
              <a:rPr lang="en-IN" sz="2200" dirty="0" err="1"/>
              <a:t>RealFloat</a:t>
            </a:r>
            <a:r>
              <a:rPr lang="en-IN" sz="2200" dirty="0"/>
              <a:t> a) =&gt; a -&gt; a -&gt; String    -- Earlier Version</a:t>
            </a:r>
          </a:p>
          <a:p>
            <a:r>
              <a:rPr lang="en-IN" sz="2200" dirty="0" err="1"/>
              <a:t>bmiTell</a:t>
            </a:r>
            <a:r>
              <a:rPr lang="en-IN" sz="2200" dirty="0"/>
              <a:t> weight height</a:t>
            </a:r>
          </a:p>
          <a:p>
            <a:r>
              <a:rPr lang="en-IN" sz="2200" dirty="0"/>
              <a:t> | weight / height ^ 2 &lt;= 18.5 = "You're underweight, you emo, you!"</a:t>
            </a:r>
          </a:p>
          <a:p>
            <a:r>
              <a:rPr lang="en-IN" sz="2200" dirty="0"/>
              <a:t> | weight / height ^ 2 &lt;= 25.0 = "You're supposedly normal. </a:t>
            </a:r>
            <a:r>
              <a:rPr lang="en-IN" sz="2200" dirty="0" err="1"/>
              <a:t>Pffft</a:t>
            </a:r>
            <a:r>
              <a:rPr lang="en-IN" sz="2200" dirty="0"/>
              <a:t>, I bet you're ugly!"</a:t>
            </a:r>
          </a:p>
          <a:p>
            <a:r>
              <a:rPr lang="en-IN" sz="2200" dirty="0"/>
              <a:t> | weight / height ^ 2 &lt;= 30.0 = "You're fat! Lose some weight, fatty!"</a:t>
            </a:r>
          </a:p>
          <a:p>
            <a:r>
              <a:rPr lang="en-IN" sz="2200" dirty="0"/>
              <a:t> | otherwise = "You're a whale, congratulations!"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323528" y="4221088"/>
            <a:ext cx="8496944" cy="237626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err="1"/>
              <a:t>bmiTell</a:t>
            </a:r>
            <a:r>
              <a:rPr lang="en-IN" sz="2200" dirty="0"/>
              <a:t> :: (</a:t>
            </a:r>
            <a:r>
              <a:rPr lang="en-IN" sz="2200" dirty="0" err="1"/>
              <a:t>RealFloat</a:t>
            </a:r>
            <a:r>
              <a:rPr lang="en-IN" sz="2200" dirty="0"/>
              <a:t> a) =&gt; a -&gt; a -&gt; String    --Revised using Where</a:t>
            </a:r>
          </a:p>
          <a:p>
            <a:r>
              <a:rPr lang="en-IN" sz="2200" dirty="0" err="1"/>
              <a:t>bmiTell</a:t>
            </a:r>
            <a:r>
              <a:rPr lang="en-IN" sz="2200" dirty="0"/>
              <a:t> weight height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18.5 = "You're underweight, you emo, you!"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25.0 = "You're supposedly normal. </a:t>
            </a:r>
            <a:r>
              <a:rPr lang="en-IN" sz="2200" dirty="0" err="1"/>
              <a:t>Pffft</a:t>
            </a:r>
            <a:r>
              <a:rPr lang="en-IN" sz="2200" dirty="0"/>
              <a:t>, I bet you're ugly!"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30.0 = "You're fat! Lose some weight, fatty!"</a:t>
            </a:r>
          </a:p>
          <a:p>
            <a:r>
              <a:rPr lang="en-IN" sz="2200" dirty="0"/>
              <a:t>| otherwise = "You're a whale, congratulations!"</a:t>
            </a:r>
          </a:p>
          <a:p>
            <a:r>
              <a:rPr lang="en-IN" sz="2200" dirty="0"/>
              <a:t>where </a:t>
            </a:r>
            <a:r>
              <a:rPr lang="en-IN" sz="2200" dirty="0" err="1"/>
              <a:t>bmi</a:t>
            </a:r>
            <a:r>
              <a:rPr lang="en-IN" sz="2200" dirty="0"/>
              <a:t> = weight / height ^ 2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868144" y="2924944"/>
            <a:ext cx="2808312" cy="1080120"/>
          </a:xfrm>
          <a:prstGeom prst="wedgeEllipseCallout">
            <a:avLst>
              <a:gd name="adj1" fmla="val -176835"/>
              <a:gd name="adj2" fmla="val -16361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Same expression repeated thrice ! ! !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51520" y="2852936"/>
            <a:ext cx="4680520" cy="1080120"/>
          </a:xfrm>
          <a:prstGeom prst="wedgeEllipseCallout">
            <a:avLst>
              <a:gd name="adj1" fmla="val -33678"/>
              <a:gd name="adj2" fmla="val 269238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where keyword is put after the guards , indented and several names or functions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34521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/>
              <a:t>Bmi</a:t>
            </a:r>
            <a:r>
              <a:rPr lang="en-IN" dirty="0"/>
              <a:t> – another version…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07504" y="620688"/>
            <a:ext cx="7776864" cy="3240360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/>
              <a:t>bmiTell</a:t>
            </a:r>
            <a:r>
              <a:rPr lang="en-IN" sz="2000" dirty="0"/>
              <a:t> :: (</a:t>
            </a:r>
            <a:r>
              <a:rPr lang="en-IN" sz="2000" dirty="0" err="1"/>
              <a:t>RealFloat</a:t>
            </a:r>
            <a:r>
              <a:rPr lang="en-IN" sz="2000" dirty="0"/>
              <a:t> a) =&gt; a -&gt; a -&gt; String</a:t>
            </a:r>
          </a:p>
          <a:p>
            <a:r>
              <a:rPr lang="en-IN" sz="2000" dirty="0" err="1"/>
              <a:t>bmiTell</a:t>
            </a:r>
            <a:r>
              <a:rPr lang="en-IN" sz="2000" dirty="0"/>
              <a:t> weight height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skinny = "You're underweight, you emo, you!"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normal = "You're supposedly normal. </a:t>
            </a:r>
            <a:r>
              <a:rPr lang="en-IN" sz="2000" dirty="0" err="1"/>
              <a:t>Pffft</a:t>
            </a:r>
            <a:r>
              <a:rPr lang="en-IN" sz="2000" dirty="0"/>
              <a:t>, I bet you're ugly!"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fat = "You're fat! Lose some weight, fatty!"</a:t>
            </a:r>
          </a:p>
          <a:p>
            <a:r>
              <a:rPr lang="en-IN" sz="2000" dirty="0"/>
              <a:t>| otherwise = "You're a whale, congratulations!"</a:t>
            </a:r>
          </a:p>
          <a:p>
            <a:r>
              <a:rPr lang="en-IN" sz="2000" dirty="0"/>
              <a:t>where </a:t>
            </a:r>
            <a:r>
              <a:rPr lang="en-IN" sz="2000" dirty="0" err="1"/>
              <a:t>bmi</a:t>
            </a:r>
            <a:r>
              <a:rPr lang="en-IN" sz="2000" dirty="0"/>
              <a:t> = weight / height ^ 2</a:t>
            </a:r>
          </a:p>
          <a:p>
            <a:r>
              <a:rPr lang="en-IN" sz="2000" dirty="0"/>
              <a:t>skinny = 18.5</a:t>
            </a:r>
          </a:p>
          <a:p>
            <a:r>
              <a:rPr lang="en-IN" sz="2000" dirty="0"/>
              <a:t>normal = 25.0</a:t>
            </a:r>
          </a:p>
          <a:p>
            <a:r>
              <a:rPr lang="en-IN" sz="2000" dirty="0"/>
              <a:t>fat = 30.0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179512" y="4005064"/>
            <a:ext cx="8856984" cy="273630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names defined after where are visible across the Guards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They give us the advantage of not having to repeat ourselves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If we decide that we want to calculate BMI a bit differently, we only have to change it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It also improves readability by giving names to things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It can make our programs faster since </a:t>
            </a:r>
            <a:r>
              <a:rPr lang="en-IN" dirty="0" err="1">
                <a:solidFill>
                  <a:schemeClr val="bg2"/>
                </a:solidFill>
              </a:rPr>
              <a:t>bmi</a:t>
            </a:r>
            <a:r>
              <a:rPr lang="en-IN" dirty="0">
                <a:solidFill>
                  <a:schemeClr val="bg2"/>
                </a:solidFill>
              </a:rPr>
              <a:t> variable here is calculated only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names we define in the where section of a function are only visible to that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names are aligned at a single column if they are a part of the same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Bindings aren't shared across function bodies of different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want several patterns of one function to access some shared name, you have to define it globally.</a:t>
            </a:r>
          </a:p>
        </p:txBody>
      </p:sp>
    </p:spTree>
    <p:extLst>
      <p:ext uri="{BB962C8B-B14F-4D97-AF65-F5344CB8AC3E}">
        <p14:creationId xmlns:p14="http://schemas.microsoft.com/office/powerpoint/2010/main" val="19131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" y="218"/>
            <a:ext cx="7924800" cy="764486"/>
          </a:xfrm>
        </p:spPr>
        <p:txBody>
          <a:bodyPr/>
          <a:lstStyle/>
          <a:p>
            <a:r>
              <a:rPr lang="en-IN" dirty="0"/>
              <a:t>using where bindings to pattern match!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832648"/>
          </a:xfrm>
        </p:spPr>
        <p:txBody>
          <a:bodyPr>
            <a:normAutofit/>
          </a:bodyPr>
          <a:lstStyle/>
          <a:p>
            <a:r>
              <a:rPr lang="en-IN" sz="2400" dirty="0"/>
              <a:t>Rewrite the where section of the previous function as</a:t>
            </a:r>
          </a:p>
          <a:p>
            <a:pPr marL="400050" lvl="1" indent="0">
              <a:buNone/>
            </a:pPr>
            <a:r>
              <a:rPr lang="en-IN" sz="2400" dirty="0"/>
              <a:t>...</a:t>
            </a:r>
          </a:p>
          <a:p>
            <a:pPr marL="400050" lvl="1" indent="0">
              <a:buNone/>
            </a:pPr>
            <a:r>
              <a:rPr lang="en-IN" sz="2400" dirty="0"/>
              <a:t>where </a:t>
            </a:r>
            <a:r>
              <a:rPr lang="en-IN" sz="2400" dirty="0" err="1"/>
              <a:t>bmi</a:t>
            </a:r>
            <a:r>
              <a:rPr lang="en-IN" sz="2400" dirty="0"/>
              <a:t> = weight / height ^ 2</a:t>
            </a:r>
          </a:p>
          <a:p>
            <a:pPr marL="400050" lvl="1" indent="0">
              <a:buNone/>
            </a:pPr>
            <a:r>
              <a:rPr lang="da-DK" sz="2400" dirty="0"/>
              <a:t>(skinny, normal, fat) = (18.5, 25.0, 30.0)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87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864096"/>
          </a:xfrm>
        </p:spPr>
        <p:txBody>
          <a:bodyPr/>
          <a:lstStyle/>
          <a:p>
            <a:r>
              <a:rPr lang="en-IN" dirty="0"/>
              <a:t>A trivial function to get a first and a last name and back initials.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052736"/>
            <a:ext cx="87849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initials :: String -&gt; String -&gt; String</a:t>
            </a:r>
          </a:p>
          <a:p>
            <a:pPr marL="0" indent="0">
              <a:buNone/>
            </a:pPr>
            <a:r>
              <a:rPr lang="en-IN" sz="2400" dirty="0"/>
              <a:t>initials </a:t>
            </a:r>
            <a:r>
              <a:rPr lang="en-IN" sz="2400" dirty="0" err="1"/>
              <a:t>firstname</a:t>
            </a:r>
            <a:r>
              <a:rPr lang="en-IN" sz="2400" dirty="0"/>
              <a:t> </a:t>
            </a:r>
            <a:r>
              <a:rPr lang="en-IN" sz="2400" dirty="0" err="1"/>
              <a:t>lastname</a:t>
            </a:r>
            <a:r>
              <a:rPr lang="en-IN" sz="2400" dirty="0"/>
              <a:t> = [f] ++ ". " ++ [l] ++ "."</a:t>
            </a:r>
          </a:p>
          <a:p>
            <a:pPr marL="0" indent="0">
              <a:buNone/>
            </a:pPr>
            <a:r>
              <a:rPr lang="en-IN" sz="2400" dirty="0"/>
              <a:t> where (f:_) = </a:t>
            </a:r>
            <a:r>
              <a:rPr lang="en-IN" sz="2400" dirty="0" err="1"/>
              <a:t>firstname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(l:_) = </a:t>
            </a:r>
            <a:r>
              <a:rPr lang="en-IN" sz="2400" dirty="0" err="1"/>
              <a:t>lastname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initials "Abraham" "Lincoln"</a:t>
            </a:r>
          </a:p>
          <a:p>
            <a:pPr marL="0" indent="0">
              <a:buNone/>
            </a:pPr>
            <a:r>
              <a:rPr lang="en-IN" sz="2400" dirty="0"/>
              <a:t>"A. L."</a:t>
            </a:r>
          </a:p>
        </p:txBody>
      </p:sp>
    </p:spTree>
    <p:extLst>
      <p:ext uri="{BB962C8B-B14F-4D97-AF65-F5344CB8AC3E}">
        <p14:creationId xmlns:p14="http://schemas.microsoft.com/office/powerpoint/2010/main" val="21188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Let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Autofit/>
          </a:bodyPr>
          <a:lstStyle/>
          <a:p>
            <a:r>
              <a:rPr lang="en-IN" sz="2000" dirty="0"/>
              <a:t>Let Bindings are similar to where bindings         </a:t>
            </a:r>
            <a:r>
              <a:rPr lang="en-IN" sz="2000" dirty="0">
                <a:solidFill>
                  <a:srgbClr val="FFFF00"/>
                </a:solidFill>
              </a:rPr>
              <a:t>Syntax: let &lt;bindings&gt; in &lt;expression&gt;</a:t>
            </a:r>
          </a:p>
          <a:p>
            <a:r>
              <a:rPr lang="en-IN" sz="2000" dirty="0"/>
              <a:t>Normally, bindings are a syntactic construct that let you bind to variables at the end of a function and  the whole function can see them, including all the guards.</a:t>
            </a:r>
          </a:p>
          <a:p>
            <a:r>
              <a:rPr lang="en-IN" sz="2000" dirty="0"/>
              <a:t>Let bindings let you bind to variables anywhere and are expressions themselves, but are very local,</a:t>
            </a:r>
          </a:p>
          <a:p>
            <a:pPr marL="0" indent="0">
              <a:buNone/>
            </a:pPr>
            <a:r>
              <a:rPr lang="en-IN" sz="2000" dirty="0"/>
              <a:t>      so they don't span across guards.</a:t>
            </a:r>
          </a:p>
          <a:p>
            <a:r>
              <a:rPr lang="en-IN" sz="2000" dirty="0"/>
              <a:t>Let bindings can also be used for pattern matching.</a:t>
            </a:r>
          </a:p>
          <a:p>
            <a:r>
              <a:rPr lang="en-IN" sz="2000" dirty="0"/>
              <a:t>Example: Function to calculate surface area of a Cylinder</a:t>
            </a:r>
          </a:p>
          <a:p>
            <a:pPr marL="400050" lvl="1" indent="0">
              <a:buNone/>
            </a:pPr>
            <a:r>
              <a:rPr lang="pt-BR" sz="2000" dirty="0"/>
              <a:t>cylinder :: (RealFloat a) =&gt; a -&gt; a -&gt; a</a:t>
            </a:r>
          </a:p>
          <a:p>
            <a:pPr marL="400050" lvl="1" indent="0">
              <a:buNone/>
            </a:pPr>
            <a:r>
              <a:rPr lang="en-IN" sz="2000" dirty="0"/>
              <a:t>cylinder r h =</a:t>
            </a:r>
          </a:p>
          <a:p>
            <a:pPr marL="400050" lvl="1" indent="0">
              <a:buNone/>
            </a:pPr>
            <a:r>
              <a:rPr lang="pt-BR" sz="2000" dirty="0"/>
              <a:t>let sideArea = 2 * pi * r * h</a:t>
            </a:r>
          </a:p>
          <a:p>
            <a:pPr marL="400050" lvl="1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topArea</a:t>
            </a:r>
            <a:r>
              <a:rPr lang="en-IN" sz="2000" dirty="0"/>
              <a:t> = pi * r ^2</a:t>
            </a:r>
          </a:p>
          <a:p>
            <a:pPr marL="400050" lvl="1" indent="0">
              <a:buNone/>
            </a:pPr>
            <a:r>
              <a:rPr lang="en-IN" sz="2000" dirty="0"/>
              <a:t>in  </a:t>
            </a:r>
            <a:r>
              <a:rPr lang="en-IN" sz="2000" dirty="0" err="1"/>
              <a:t>sideArea</a:t>
            </a:r>
            <a:r>
              <a:rPr lang="en-IN" sz="2000" dirty="0"/>
              <a:t> + 2 * </a:t>
            </a:r>
            <a:r>
              <a:rPr lang="en-IN" sz="2000" dirty="0" err="1"/>
              <a:t>topArea</a:t>
            </a:r>
            <a:endParaRPr lang="en-IN" sz="20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75856" y="4581128"/>
            <a:ext cx="5616624" cy="2088232"/>
          </a:xfrm>
          <a:prstGeom prst="flowChartAlternateProcess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&gt; :l </a:t>
            </a:r>
            <a:r>
              <a:rPr lang="en-IN" dirty="0" err="1">
                <a:solidFill>
                  <a:srgbClr val="FFFFFF"/>
                </a:solidFill>
              </a:rPr>
              <a:t>surfarea.hs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[1 of 1] Compiling Main             ( </a:t>
            </a:r>
            <a:r>
              <a:rPr lang="en-IN" dirty="0" err="1">
                <a:solidFill>
                  <a:srgbClr val="FFFFFF"/>
                </a:solidFill>
              </a:rPr>
              <a:t>surfarea.hs</a:t>
            </a:r>
            <a:r>
              <a:rPr lang="en-IN" dirty="0">
                <a:solidFill>
                  <a:srgbClr val="FFFFFF"/>
                </a:solidFill>
              </a:rPr>
              <a:t>, interpreted )</a:t>
            </a:r>
          </a:p>
          <a:p>
            <a:r>
              <a:rPr lang="en-IN" dirty="0">
                <a:solidFill>
                  <a:srgbClr val="FFFFFF"/>
                </a:solidFill>
              </a:rPr>
              <a:t>Ok, one module loaded.</a:t>
            </a:r>
          </a:p>
          <a:p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&gt; cylinder 20 30</a:t>
            </a:r>
          </a:p>
          <a:p>
            <a:r>
              <a:rPr lang="en-IN" dirty="0">
                <a:solidFill>
                  <a:srgbClr val="FFFFFF"/>
                </a:solidFill>
              </a:rPr>
              <a:t>6283.185307179587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436096" y="2420888"/>
            <a:ext cx="3528392" cy="1008112"/>
          </a:xfrm>
          <a:prstGeom prst="wedgeEllipseCallout">
            <a:avLst>
              <a:gd name="adj1" fmla="val -177638"/>
              <a:gd name="adj2" fmla="val 233575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Indentation is important !</a:t>
            </a:r>
          </a:p>
        </p:txBody>
      </p:sp>
    </p:spTree>
    <p:extLst>
      <p:ext uri="{BB962C8B-B14F-4D97-AF65-F5344CB8AC3E}">
        <p14:creationId xmlns:p14="http://schemas.microsoft.com/office/powerpoint/2010/main" val="22994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Example to match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/>
              <a:t>--</a:t>
            </a:r>
            <a:r>
              <a:rPr lang="en-IN" sz="2000" dirty="0" err="1"/>
              <a:t>sayMe.hs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:: (Integral a) =&gt; a -&gt; String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1 = "One!"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2 = "Two!"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3 = "Three!"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4 = "Four!"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5 = "Five!"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x = "Not between 1 and 5“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:l </a:t>
            </a:r>
            <a:r>
              <a:rPr lang="en-IN" sz="2000" dirty="0" err="1"/>
              <a:t>sayMe.hs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[1 of 1] Compiling Main             ( </a:t>
            </a:r>
            <a:r>
              <a:rPr lang="en-IN" sz="2000" dirty="0" err="1"/>
              <a:t>sayMe.hs</a:t>
            </a:r>
            <a:r>
              <a:rPr lang="en-IN" sz="2000" dirty="0"/>
              <a:t>, interpreted )</a:t>
            </a:r>
          </a:p>
          <a:p>
            <a:pPr marL="0" indent="0">
              <a:buNone/>
            </a:pPr>
            <a:r>
              <a:rPr lang="en-IN" sz="2000" dirty="0"/>
              <a:t>Ok, one module loaded.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1</a:t>
            </a:r>
          </a:p>
          <a:p>
            <a:pPr marL="0" indent="0">
              <a:buNone/>
            </a:pPr>
            <a:r>
              <a:rPr lang="en-IN" sz="2000" dirty="0"/>
              <a:t>"One!"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5</a:t>
            </a:r>
          </a:p>
          <a:p>
            <a:pPr marL="0" indent="0">
              <a:buNone/>
            </a:pPr>
            <a:r>
              <a:rPr lang="en-IN" sz="2000" dirty="0"/>
              <a:t>"Five!"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7</a:t>
            </a:r>
          </a:p>
          <a:p>
            <a:pPr marL="0" indent="0">
              <a:buNone/>
            </a:pPr>
            <a:r>
              <a:rPr lang="en-IN" sz="2000" dirty="0"/>
              <a:t>"Not between 1 and 5"</a:t>
            </a:r>
          </a:p>
        </p:txBody>
      </p:sp>
    </p:spTree>
    <p:extLst>
      <p:ext uri="{BB962C8B-B14F-4D97-AF65-F5344CB8AC3E}">
        <p14:creationId xmlns:p14="http://schemas.microsoft.com/office/powerpoint/2010/main" val="22596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9144000" cy="698266"/>
          </a:xfrm>
        </p:spPr>
        <p:txBody>
          <a:bodyPr/>
          <a:lstStyle/>
          <a:p>
            <a:r>
              <a:rPr lang="en-IN" dirty="0"/>
              <a:t>Difference between let and where bindings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7356100"/>
              </p:ext>
            </p:extLst>
          </p:nvPr>
        </p:nvGraphicFramePr>
        <p:xfrm>
          <a:off x="107950" y="765175"/>
          <a:ext cx="89281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Let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Where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 bindings are expressions themselves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bindings are just syntactic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1988840"/>
            <a:ext cx="892899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Uses of Let Bindings</a:t>
            </a:r>
          </a:p>
          <a:p>
            <a:pPr lvl="1"/>
            <a:r>
              <a:rPr lang="en-IN" sz="2000" dirty="0"/>
              <a:t>In replacing Expressions</a:t>
            </a:r>
          </a:p>
          <a:p>
            <a:pPr marL="800100" lvl="2" indent="0">
              <a:buNone/>
            </a:pPr>
            <a:r>
              <a:rPr lang="en-IN" sz="1800" dirty="0" err="1"/>
              <a:t>ghci</a:t>
            </a:r>
            <a:r>
              <a:rPr lang="en-IN" sz="1800" dirty="0"/>
              <a:t>&gt; 4 * (if 10 &gt; 5 then 10 else 0) + 2</a:t>
            </a:r>
          </a:p>
          <a:p>
            <a:pPr marL="800100" lvl="2" indent="0">
              <a:buNone/>
            </a:pPr>
            <a:r>
              <a:rPr lang="en-IN" sz="1800" dirty="0"/>
              <a:t>42</a:t>
            </a:r>
          </a:p>
          <a:p>
            <a:pPr marL="800100" lvl="2" indent="0">
              <a:buNone/>
            </a:pPr>
            <a:r>
              <a:rPr lang="en-IN" sz="1800" dirty="0" err="1"/>
              <a:t>ghci</a:t>
            </a:r>
            <a:r>
              <a:rPr lang="en-IN" sz="1800" dirty="0"/>
              <a:t>&gt; 4 * (let a = 9 in a + 1) + 2</a:t>
            </a:r>
          </a:p>
          <a:p>
            <a:pPr marL="800100" lvl="2" indent="0">
              <a:buNone/>
            </a:pPr>
            <a:r>
              <a:rPr lang="en-IN" sz="1800" dirty="0"/>
              <a:t>42</a:t>
            </a:r>
          </a:p>
          <a:p>
            <a:pPr marL="800100" lvl="2" indent="0">
              <a:buNone/>
            </a:pPr>
            <a:endParaRPr lang="en-IN" sz="1800" dirty="0"/>
          </a:p>
          <a:p>
            <a:pPr marL="800100" lvl="3" indent="-342900"/>
            <a:r>
              <a:rPr lang="en-IN" sz="2000" dirty="0"/>
              <a:t>To introduce functions in a local scope:</a:t>
            </a:r>
          </a:p>
          <a:p>
            <a:pPr marL="800100" lvl="2" indent="0">
              <a:buNone/>
            </a:pPr>
            <a:r>
              <a:rPr lang="it-IT" sz="1800" dirty="0"/>
              <a:t>ghci&gt; [let square x = x * x in (square 5, square 3, square 2)]</a:t>
            </a:r>
          </a:p>
          <a:p>
            <a:pPr marL="800100" lvl="2" indent="0">
              <a:buNone/>
            </a:pPr>
            <a:r>
              <a:rPr lang="en-IN" sz="1800" dirty="0"/>
              <a:t>[(25,9,4)]</a:t>
            </a:r>
          </a:p>
          <a:p>
            <a:pPr marL="800100" lvl="2" indent="0">
              <a:buNone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465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/>
          <a:lstStyle/>
          <a:p>
            <a:r>
              <a:rPr lang="en-IN" sz="2400" dirty="0"/>
              <a:t>Separate several inline variables with semicolons: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(let a = 100; b = 200; c = 300 in a*b*c, let foo="Hey "; bar = "there!" in foo ++ bar)</a:t>
            </a:r>
          </a:p>
          <a:p>
            <a:pPr marL="400050" lvl="1" indent="0">
              <a:buNone/>
            </a:pPr>
            <a:r>
              <a:rPr lang="en-IN" sz="2400" dirty="0"/>
              <a:t>(6000000,"Hey there!")</a:t>
            </a:r>
          </a:p>
          <a:p>
            <a:r>
              <a:rPr lang="en-IN" sz="2400" dirty="0"/>
              <a:t>Pattern matching with let bindings: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(let (</a:t>
            </a:r>
            <a:r>
              <a:rPr lang="en-IN" sz="2400" dirty="0" err="1"/>
              <a:t>a,b,c</a:t>
            </a:r>
            <a:r>
              <a:rPr lang="en-IN" sz="2400" dirty="0"/>
              <a:t>) = (1,2,3) in </a:t>
            </a:r>
            <a:r>
              <a:rPr lang="en-IN" sz="2400" dirty="0" err="1"/>
              <a:t>a+b+c</a:t>
            </a:r>
            <a:r>
              <a:rPr lang="en-IN" sz="2400" dirty="0"/>
              <a:t>) * 100</a:t>
            </a:r>
          </a:p>
          <a:p>
            <a:pPr marL="400050" lvl="1" indent="0">
              <a:buNone/>
            </a:pPr>
            <a:r>
              <a:rPr lang="en-IN" sz="2400" dirty="0"/>
              <a:t>600</a:t>
            </a:r>
          </a:p>
          <a:p>
            <a:pPr marL="342900" lvl="1" indent="-342900"/>
            <a:r>
              <a:rPr lang="en-IN" sz="2400" dirty="0"/>
              <a:t>Let bindings inside list comprehensions:</a:t>
            </a:r>
          </a:p>
          <a:p>
            <a:pPr marL="400050" lvl="1" indent="0">
              <a:buNone/>
            </a:pPr>
            <a:r>
              <a:rPr lang="pt-BR" sz="2400" dirty="0"/>
              <a:t>calcBmis :: (RealFloat a) =&gt; [(a, a)] -&gt; [a]</a:t>
            </a:r>
          </a:p>
          <a:p>
            <a:pPr marL="400050" lvl="1" indent="0">
              <a:buNone/>
            </a:pPr>
            <a:r>
              <a:rPr lang="en-IN" sz="2400" dirty="0" err="1"/>
              <a:t>calcBmis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</a:t>
            </a:r>
            <a:r>
              <a:rPr lang="en-IN" sz="2400" dirty="0" err="1"/>
              <a:t>bmi</a:t>
            </a:r>
            <a:r>
              <a:rPr lang="en-IN" sz="2400" dirty="0"/>
              <a:t> | (w, h) &lt;- </a:t>
            </a:r>
            <a:r>
              <a:rPr lang="en-IN" sz="2400" dirty="0" err="1"/>
              <a:t>xs</a:t>
            </a:r>
            <a:r>
              <a:rPr lang="en-IN" sz="2400" dirty="0"/>
              <a:t>, let </a:t>
            </a:r>
            <a:r>
              <a:rPr lang="en-IN" sz="2400" dirty="0" err="1"/>
              <a:t>bmi</a:t>
            </a:r>
            <a:r>
              <a:rPr lang="en-IN" sz="2400" dirty="0"/>
              <a:t> = w / h ^ 2]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148064" y="1700808"/>
            <a:ext cx="3816424" cy="1183288"/>
          </a:xfrm>
          <a:prstGeom prst="wedgeEllipseCallout">
            <a:avLst>
              <a:gd name="adj1" fmla="val -71930"/>
              <a:gd name="adj2" fmla="val -50182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need for a semicolon after the last binding but you can if you want !!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220072" y="2917819"/>
            <a:ext cx="3816424" cy="1399312"/>
          </a:xfrm>
          <a:prstGeom prst="wedgeEllipseCallout">
            <a:avLst>
              <a:gd name="adj1" fmla="val -54946"/>
              <a:gd name="adj2" fmla="val 120680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Let inside a comprehension is possible only if it doesn't filter</a:t>
            </a:r>
          </a:p>
          <a:p>
            <a:r>
              <a:rPr lang="en-IN" dirty="0"/>
              <a:t>the list and it only binds to names</a:t>
            </a:r>
          </a:p>
        </p:txBody>
      </p:sp>
    </p:spTree>
    <p:extLst>
      <p:ext uri="{BB962C8B-B14F-4D97-AF65-F5344CB8AC3E}">
        <p14:creationId xmlns:p14="http://schemas.microsoft.com/office/powerpoint/2010/main" val="15202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calcBmis :: (RealFloat a) =&gt; [(a, a)] -&gt; [a]</a:t>
            </a:r>
          </a:p>
          <a:p>
            <a:pPr marL="0" indent="0">
              <a:buNone/>
            </a:pPr>
            <a:r>
              <a:rPr lang="en-IN" sz="2400" dirty="0" err="1"/>
              <a:t>calcBmis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</a:t>
            </a:r>
            <a:r>
              <a:rPr lang="en-IN" sz="2400" dirty="0" err="1"/>
              <a:t>bmi</a:t>
            </a:r>
            <a:r>
              <a:rPr lang="en-IN" sz="2400" dirty="0"/>
              <a:t> | (w, h) &lt;- </a:t>
            </a:r>
            <a:r>
              <a:rPr lang="en-IN" sz="2400" dirty="0" err="1"/>
              <a:t>xs</a:t>
            </a:r>
            <a:r>
              <a:rPr lang="en-IN" sz="2400" dirty="0"/>
              <a:t>, let </a:t>
            </a:r>
            <a:r>
              <a:rPr lang="en-IN" sz="2400" dirty="0" err="1"/>
              <a:t>bmi</a:t>
            </a:r>
            <a:r>
              <a:rPr lang="en-IN" sz="2400" dirty="0"/>
              <a:t> = w / h ^ 2, </a:t>
            </a:r>
            <a:r>
              <a:rPr lang="en-IN" sz="2400" dirty="0" err="1"/>
              <a:t>bmi</a:t>
            </a:r>
            <a:r>
              <a:rPr lang="en-IN" sz="2400" dirty="0"/>
              <a:t> &gt;= 25.0]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16016" y="1844824"/>
            <a:ext cx="4320480" cy="1944216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names defined in a let inside a list comprehension are visible to the output function (the part before the |) and all predicates and sections that come after of the binding. So we could make our function return only the BMIs of fat people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67544" y="2492896"/>
            <a:ext cx="3312368" cy="1584176"/>
          </a:xfrm>
          <a:prstGeom prst="wedgeEllipseCallout">
            <a:avLst>
              <a:gd name="adj1" fmla="val 25992"/>
              <a:gd name="adj2" fmla="val -106279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can't use the </a:t>
            </a:r>
            <a:r>
              <a:rPr lang="en-IN" dirty="0" err="1"/>
              <a:t>bmi</a:t>
            </a:r>
            <a:r>
              <a:rPr lang="en-IN" dirty="0"/>
              <a:t> name in the (w, h) &lt;- </a:t>
            </a:r>
            <a:r>
              <a:rPr lang="en-IN" dirty="0" err="1"/>
              <a:t>xs</a:t>
            </a:r>
            <a:r>
              <a:rPr lang="en-IN" dirty="0"/>
              <a:t> part because it's defined prior to the let binding.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23528" y="4293096"/>
            <a:ext cx="8424936" cy="2376264"/>
          </a:xfrm>
          <a:prstGeom prst="flowChart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in part of the let binding is omitted in list comprehensions because the visibility of the names is already predefined there.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However, we could use a let in binding in a predicate and the names defined would only be visible to that predicate.</a:t>
            </a:r>
          </a:p>
        </p:txBody>
      </p:sp>
    </p:spTree>
    <p:extLst>
      <p:ext uri="{BB962C8B-B14F-4D97-AF65-F5344CB8AC3E}">
        <p14:creationId xmlns:p14="http://schemas.microsoft.com/office/powerpoint/2010/main" val="24855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ghci&gt; let zoot x y z = x * y + z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zoot 3 9 2</a:t>
            </a:r>
          </a:p>
          <a:p>
            <a:pPr marL="0" indent="0">
              <a:buNone/>
            </a:pPr>
            <a:r>
              <a:rPr lang="en-IN" sz="2400" dirty="0"/>
              <a:t>29</a:t>
            </a:r>
          </a:p>
          <a:p>
            <a:pPr marL="0" indent="0">
              <a:buNone/>
            </a:pPr>
            <a:r>
              <a:rPr lang="pl-PL" sz="2400" dirty="0"/>
              <a:t>ghci&gt; let boot x y z = x * y + z in boot 3 4 2</a:t>
            </a:r>
          </a:p>
          <a:p>
            <a:pPr marL="0" indent="0">
              <a:buNone/>
            </a:pPr>
            <a:r>
              <a:rPr lang="en-IN" sz="2400" dirty="0"/>
              <a:t>14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boot</a:t>
            </a:r>
          </a:p>
          <a:p>
            <a:pPr marL="0" indent="0">
              <a:buNone/>
            </a:pPr>
            <a:r>
              <a:rPr lang="en-IN" sz="2400" dirty="0"/>
              <a:t>&lt;interactive&gt;:1:0: Not in scope: `boot'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932040" y="2780928"/>
            <a:ext cx="4104456" cy="208823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 part can also be omitted when defining functions and constants directly in </a:t>
            </a:r>
            <a:r>
              <a:rPr lang="en-IN" dirty="0" err="1"/>
              <a:t>GHCi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do that, then the names will be visible throughout the entire interactive session.</a:t>
            </a:r>
          </a:p>
        </p:txBody>
      </p:sp>
    </p:spTree>
    <p:extLst>
      <p:ext uri="{BB962C8B-B14F-4D97-AF65-F5344CB8AC3E}">
        <p14:creationId xmlns:p14="http://schemas.microsoft.com/office/powerpoint/2010/main" val="6363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264696"/>
          </a:xfrm>
        </p:spPr>
        <p:txBody>
          <a:bodyPr>
            <a:normAutofit/>
          </a:bodyPr>
          <a:lstStyle/>
          <a:p>
            <a:r>
              <a:rPr lang="en-IN" sz="2400" dirty="0"/>
              <a:t>Case expressions are much similar to if else expressions and let bindings.</a:t>
            </a:r>
          </a:p>
          <a:p>
            <a:r>
              <a:rPr lang="en-IN" sz="2400" dirty="0"/>
              <a:t>Not only can expressions be evaluated based on the possible cases of the value of a variable, but also can do pattern matching.</a:t>
            </a:r>
          </a:p>
          <a:p>
            <a:r>
              <a:rPr lang="en-IN" sz="2400" dirty="0"/>
              <a:t>The syntax for case expressions is pretty simple:</a:t>
            </a:r>
          </a:p>
          <a:p>
            <a:pPr marL="400050" lvl="1" indent="0">
              <a:buNone/>
            </a:pPr>
            <a:r>
              <a:rPr lang="en-IN" sz="2400" dirty="0"/>
              <a:t>case expression of pattern -&gt; result</a:t>
            </a:r>
          </a:p>
          <a:p>
            <a:pPr marL="400050" lvl="1" indent="0">
              <a:buNone/>
            </a:pPr>
            <a:r>
              <a:rPr lang="en-IN" sz="2400" dirty="0"/>
              <a:t>pattern -&gt; result</a:t>
            </a:r>
          </a:p>
          <a:p>
            <a:pPr marL="400050" lvl="1" indent="0">
              <a:buNone/>
            </a:pPr>
            <a:r>
              <a:rPr lang="en-IN" sz="2400" dirty="0"/>
              <a:t>pattern -&gt; result</a:t>
            </a:r>
          </a:p>
          <a:p>
            <a:pPr marL="400050" lvl="1" indent="0">
              <a:buNone/>
            </a:pPr>
            <a:r>
              <a:rPr lang="en-IN" sz="2400" dirty="0"/>
              <a:t>...</a:t>
            </a:r>
          </a:p>
          <a:p>
            <a:pPr marL="342900" lvl="1" indent="-342900"/>
            <a:r>
              <a:rPr lang="en-IN" sz="2400" dirty="0"/>
              <a:t>These two pieces of code do the same thing and are interchangeable:</a:t>
            </a:r>
          </a:p>
          <a:p>
            <a:pPr marL="342900" lvl="1" indent="-342900"/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79512" y="5360977"/>
            <a:ext cx="3960440" cy="1368152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head' :: [a] -&gt; a</a:t>
            </a:r>
          </a:p>
          <a:p>
            <a:r>
              <a:rPr lang="en-IN" dirty="0">
                <a:solidFill>
                  <a:schemeClr val="bg2"/>
                </a:solidFill>
              </a:rPr>
              <a:t>head' [] = error "No head for empty lists!"</a:t>
            </a:r>
          </a:p>
          <a:p>
            <a:r>
              <a:rPr lang="en-IN" dirty="0">
                <a:solidFill>
                  <a:schemeClr val="bg2"/>
                </a:solidFill>
              </a:rPr>
              <a:t>head' (x:_) = x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427984" y="5373216"/>
            <a:ext cx="4608512" cy="1368152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head' :: [a] -&gt; a</a:t>
            </a:r>
          </a:p>
          <a:p>
            <a:r>
              <a:rPr lang="en-IN" dirty="0">
                <a:solidFill>
                  <a:schemeClr val="bg2"/>
                </a:solidFill>
              </a:rPr>
              <a:t>head'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case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of [] -&gt; error "No head for empty lists!"</a:t>
            </a:r>
          </a:p>
          <a:p>
            <a:r>
              <a:rPr lang="en-IN" dirty="0">
                <a:solidFill>
                  <a:schemeClr val="bg2"/>
                </a:solidFill>
              </a:rPr>
              <a:t>                                  (x:_) -&gt; x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794682" y="2470191"/>
            <a:ext cx="2232248" cy="1008112"/>
          </a:xfrm>
          <a:prstGeom prst="wedgeEllipseCallout">
            <a:avLst>
              <a:gd name="adj1" fmla="val -206913"/>
              <a:gd name="adj2" fmla="val 6527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Expression is matched against the patterns.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843808" y="3645024"/>
            <a:ext cx="5616624" cy="1296144"/>
          </a:xfrm>
          <a:prstGeom prst="flowChartProcess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first pattern that matches the expression is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If it falls through the whole case expression and no suitable pattern is found, a runtime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2872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Example usage of 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While Pattern matching on function parameters can only be done when defining functions, case expressions can be used pretty much anywhere.</a:t>
            </a:r>
          </a:p>
          <a:p>
            <a:pPr algn="just"/>
            <a:r>
              <a:rPr lang="en-IN" sz="2400" dirty="0"/>
              <a:t>They are useful for pattern matching against something in the middle of an expression.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95536" y="2564904"/>
            <a:ext cx="6264696" cy="129614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:: [a] -&gt; String</a:t>
            </a:r>
          </a:p>
          <a:p>
            <a:r>
              <a:rPr lang="en-IN" dirty="0" err="1">
                <a:solidFill>
                  <a:srgbClr val="FFFFFF"/>
                </a:solidFill>
              </a:rPr>
              <a:t>describeList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= "The list is " ++ case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of [] -&gt; "empty."</a:t>
            </a:r>
          </a:p>
          <a:p>
            <a:r>
              <a:rPr lang="en-IN" dirty="0">
                <a:solidFill>
                  <a:srgbClr val="FFFFFF"/>
                </a:solidFill>
              </a:rPr>
              <a:t>                                                                     [x] -&gt; "a singleton list."</a:t>
            </a:r>
          </a:p>
          <a:p>
            <a:r>
              <a:rPr lang="en-IN" dirty="0">
                <a:solidFill>
                  <a:srgbClr val="FFFFFF"/>
                </a:solidFill>
              </a:rPr>
              <a:t>                                                                    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-&gt; "a longer list."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148064" y="4509120"/>
            <a:ext cx="3888432" cy="1800200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:: [a] -&gt; String</a:t>
            </a:r>
          </a:p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"The list is " ++ what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      where what [] = "empty."</a:t>
            </a:r>
          </a:p>
          <a:p>
            <a:r>
              <a:rPr lang="en-IN" dirty="0">
                <a:solidFill>
                  <a:schemeClr val="bg2"/>
                </a:solidFill>
              </a:rPr>
              <a:t>      what [x] = "a singleton list."</a:t>
            </a:r>
          </a:p>
          <a:p>
            <a:r>
              <a:rPr lang="en-IN" dirty="0">
                <a:solidFill>
                  <a:schemeClr val="bg2"/>
                </a:solidFill>
              </a:rPr>
              <a:t>      what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"a longer list."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107504" y="4581128"/>
            <a:ext cx="3744416" cy="1800200"/>
          </a:xfrm>
          <a:prstGeom prst="wedgeEllipseCallout">
            <a:avLst>
              <a:gd name="adj1" fmla="val 83413"/>
              <a:gd name="adj2" fmla="val 775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Because pattern matching in function definitions is syntactic sugar for case expressions, this is also possible !</a:t>
            </a:r>
          </a:p>
        </p:txBody>
      </p:sp>
    </p:spTree>
    <p:extLst>
      <p:ext uri="{BB962C8B-B14F-4D97-AF65-F5344CB8AC3E}">
        <p14:creationId xmlns:p14="http://schemas.microsoft.com/office/powerpoint/2010/main" val="32675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4727-AD4E-4757-B870-38C77952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C875-70A9-4385-AD57-92348AC997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24" y="0"/>
            <a:ext cx="7924800" cy="620688"/>
          </a:xfrm>
        </p:spPr>
        <p:txBody>
          <a:bodyPr/>
          <a:lstStyle/>
          <a:p>
            <a:r>
              <a:rPr lang="en-IN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dirty="0"/>
              <a:t>Pattern Matching is process of matching specific type of expressions.</a:t>
            </a:r>
          </a:p>
          <a:p>
            <a:pPr algn="just"/>
            <a:r>
              <a:rPr lang="en-IN" sz="2000" dirty="0"/>
              <a:t>Can be considered as a variant of dynamic polymorphism where at runtime, different methods can be executed depending on their argument list.</a:t>
            </a:r>
          </a:p>
          <a:p>
            <a:pPr algn="just"/>
            <a:r>
              <a:rPr lang="en-IN" sz="2000" dirty="0"/>
              <a:t>Example:</a:t>
            </a:r>
          </a:p>
          <a:p>
            <a:pPr marL="400050" lvl="1" indent="0" algn="just">
              <a:buNone/>
            </a:pPr>
            <a:r>
              <a:rPr lang="en-IN" sz="2000" dirty="0"/>
              <a:t>fact :: </a:t>
            </a:r>
            <a:r>
              <a:rPr lang="en-IN" sz="2000" dirty="0" err="1"/>
              <a:t>Int</a:t>
            </a:r>
            <a:r>
              <a:rPr lang="en-IN" sz="2000" dirty="0"/>
              <a:t> -&gt;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</a:p>
          <a:p>
            <a:pPr marL="400050" lvl="1" indent="0" algn="just">
              <a:buNone/>
            </a:pPr>
            <a:r>
              <a:rPr lang="en-IN" sz="2000" dirty="0"/>
              <a:t>fact 0 = 1 </a:t>
            </a:r>
          </a:p>
          <a:p>
            <a:pPr marL="400050" lvl="1" indent="0" algn="just">
              <a:buNone/>
            </a:pPr>
            <a:r>
              <a:rPr lang="en-IN" sz="2000" dirty="0"/>
              <a:t>fact n = n * fact ( n - 1 ) </a:t>
            </a:r>
          </a:p>
          <a:p>
            <a:pPr marL="400050" lvl="1" indent="0" algn="just">
              <a:buNone/>
            </a:pPr>
            <a:endParaRPr lang="en-IN" sz="2000" dirty="0"/>
          </a:p>
          <a:p>
            <a:pPr marL="400050" lvl="1" indent="0" algn="just">
              <a:buNone/>
            </a:pPr>
            <a:r>
              <a:rPr lang="en-IN" sz="2000" dirty="0"/>
              <a:t>main = do </a:t>
            </a:r>
          </a:p>
          <a:p>
            <a:pPr marL="400050" lvl="1" indent="0" algn="just">
              <a:buNone/>
            </a:pPr>
            <a:r>
              <a:rPr lang="en-IN" sz="2000" dirty="0"/>
              <a:t>   </a:t>
            </a:r>
            <a:r>
              <a:rPr lang="en-IN" sz="2000" dirty="0" err="1"/>
              <a:t>putStrLn</a:t>
            </a:r>
            <a:r>
              <a:rPr lang="en-IN" sz="2000" dirty="0"/>
              <a:t> "The factorial of 5 is:" </a:t>
            </a:r>
          </a:p>
          <a:p>
            <a:pPr marL="400050" lvl="1" indent="0" algn="just">
              <a:buNone/>
            </a:pPr>
            <a:r>
              <a:rPr lang="en-IN" sz="2000" dirty="0"/>
              <a:t>   print (fact 5)</a:t>
            </a:r>
          </a:p>
          <a:p>
            <a:pPr marL="400050" lvl="1" indent="0" algn="just">
              <a:buNone/>
            </a:pPr>
            <a:endParaRPr lang="en-IN" sz="2000" dirty="0"/>
          </a:p>
          <a:p>
            <a:pPr marL="400050" lvl="1" indent="0" algn="just">
              <a:buNone/>
            </a:pPr>
            <a:r>
              <a:rPr lang="en-IN" sz="2000" dirty="0" err="1"/>
              <a:t>ghci</a:t>
            </a:r>
            <a:r>
              <a:rPr lang="en-IN" sz="2000" dirty="0"/>
              <a:t>&gt; main</a:t>
            </a:r>
          </a:p>
          <a:p>
            <a:pPr marL="400050" lvl="1" indent="0" algn="just">
              <a:buNone/>
            </a:pPr>
            <a:r>
              <a:rPr lang="en-IN" sz="2000" dirty="0"/>
              <a:t>The factorial of 5 is:</a:t>
            </a:r>
          </a:p>
          <a:p>
            <a:pPr marL="400050" lvl="1" indent="0" algn="just">
              <a:buNone/>
            </a:pPr>
            <a:r>
              <a:rPr lang="en-IN" sz="2000" dirty="0"/>
              <a:t>120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499992" y="1772816"/>
            <a:ext cx="4320480" cy="482453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compiler will start searching for a function called "fact" with an argument.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argument is not equal to 0, then the number will keep on calling the same function with 1 less than that of the actual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the pattern of the argument exactly matches with 0, it will call our pattern which is "fact 0 = 1".</a:t>
            </a:r>
          </a:p>
        </p:txBody>
      </p:sp>
    </p:spTree>
    <p:extLst>
      <p:ext uri="{BB962C8B-B14F-4D97-AF65-F5344CB8AC3E}">
        <p14:creationId xmlns:p14="http://schemas.microsoft.com/office/powerpoint/2010/main" val="39725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A factorial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--factorial using pattern matching </a:t>
            </a:r>
            <a:r>
              <a:rPr lang="en-IN" sz="2400" dirty="0" err="1"/>
              <a:t>factorialp.hs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:: (Integral a) =&gt; a -&gt; a</a:t>
            </a:r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0 = 1</a:t>
            </a:r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n = n * </a:t>
            </a:r>
            <a:r>
              <a:rPr lang="en-IN" sz="2400" dirty="0" err="1"/>
              <a:t>factorialp</a:t>
            </a:r>
            <a:r>
              <a:rPr lang="en-IN" sz="2400" dirty="0"/>
              <a:t> (n - 1)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factorialp.hs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factorialp.hs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factorialp</a:t>
            </a:r>
            <a:r>
              <a:rPr lang="en-IN" sz="2400" dirty="0"/>
              <a:t> 0</a:t>
            </a:r>
          </a:p>
          <a:p>
            <a:pPr marL="0" indent="0">
              <a:buNone/>
            </a:pPr>
            <a:r>
              <a:rPr lang="en-IN" sz="2400" dirty="0"/>
              <a:t>1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factorialp</a:t>
            </a:r>
            <a:r>
              <a:rPr lang="en-IN" sz="2400" dirty="0"/>
              <a:t> 5</a:t>
            </a:r>
          </a:p>
          <a:p>
            <a:pPr marL="0" indent="0">
              <a:buNone/>
            </a:pPr>
            <a:r>
              <a:rPr lang="en-IN" sz="2400" dirty="0"/>
              <a:t>120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40152" y="397092"/>
            <a:ext cx="2736304" cy="2808312"/>
          </a:xfrm>
          <a:prstGeom prst="wedgeEllipseCallout">
            <a:avLst>
              <a:gd name="adj1" fmla="val -195111"/>
              <a:gd name="adj2" fmla="val 2054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Order is important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Specify the most specific ones first and then the more general ones later</a:t>
            </a:r>
          </a:p>
        </p:txBody>
      </p:sp>
    </p:spTree>
    <p:extLst>
      <p:ext uri="{BB962C8B-B14F-4D97-AF65-F5344CB8AC3E}">
        <p14:creationId xmlns:p14="http://schemas.microsoft.com/office/powerpoint/2010/main" val="5320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5" y="218"/>
            <a:ext cx="7924800" cy="692478"/>
          </a:xfrm>
        </p:spPr>
        <p:txBody>
          <a:bodyPr/>
          <a:lstStyle/>
          <a:p>
            <a:r>
              <a:rPr lang="en-IN" dirty="0"/>
              <a:t>Factorial execution for n=3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/>
          <a:lstStyle/>
          <a:p>
            <a:pPr marL="400050" lvl="1" indent="0">
              <a:buNone/>
            </a:pPr>
            <a:r>
              <a:rPr lang="en-IN" sz="2400" dirty="0"/>
              <a:t>factorial 3</a:t>
            </a:r>
          </a:p>
          <a:p>
            <a:pPr marL="400050" lvl="1" indent="0">
              <a:buNone/>
            </a:pPr>
            <a:r>
              <a:rPr lang="en-IN" sz="2400" dirty="0"/>
              <a:t>3* factorial 2</a:t>
            </a:r>
          </a:p>
          <a:p>
            <a:pPr marL="400050" lvl="1" indent="0">
              <a:buNone/>
            </a:pPr>
            <a:r>
              <a:rPr lang="en-IN" sz="2400" dirty="0"/>
              <a:t>3*(2 * factorial 1)</a:t>
            </a:r>
          </a:p>
          <a:p>
            <a:pPr marL="400050" lvl="1" indent="0">
              <a:buNone/>
            </a:pPr>
            <a:r>
              <a:rPr lang="pt-BR" sz="2400" dirty="0"/>
              <a:t>3 * (2 * (1 * factorial 0))</a:t>
            </a:r>
          </a:p>
          <a:p>
            <a:pPr marL="400050" lvl="1" indent="0">
              <a:buNone/>
            </a:pPr>
            <a:r>
              <a:rPr lang="en-IN" sz="2400" dirty="0"/>
              <a:t>3 * (2 * (1 * 1))</a:t>
            </a:r>
          </a:p>
          <a:p>
            <a:pPr marL="400050" lvl="1" indent="0">
              <a:buNone/>
            </a:pPr>
            <a:r>
              <a:rPr lang="en-IN" sz="2400" dirty="0"/>
              <a:t>3 * (2 * 1)</a:t>
            </a:r>
          </a:p>
          <a:p>
            <a:pPr marL="400050" lvl="1" indent="0">
              <a:buNone/>
            </a:pPr>
            <a:r>
              <a:rPr lang="en-IN" sz="2400" dirty="0"/>
              <a:t>3 * 2</a:t>
            </a:r>
          </a:p>
          <a:p>
            <a:pPr marL="400050" lvl="1" indent="0">
              <a:buNone/>
            </a:pPr>
            <a:r>
              <a:rPr lang="en-IN" sz="2400" dirty="0"/>
              <a:t>6</a:t>
            </a:r>
          </a:p>
          <a:p>
            <a:endParaRPr lang="en-IN" dirty="0"/>
          </a:p>
        </p:txBody>
      </p:sp>
      <p:sp>
        <p:nvSpPr>
          <p:cNvPr id="4" name="Oval Callout 3"/>
          <p:cNvSpPr/>
          <p:nvPr/>
        </p:nvSpPr>
        <p:spPr>
          <a:xfrm>
            <a:off x="5652120" y="980728"/>
            <a:ext cx="2592288" cy="1368152"/>
          </a:xfrm>
          <a:prstGeom prst="wedgeEllipseCallout">
            <a:avLst>
              <a:gd name="adj1" fmla="val -142729"/>
              <a:gd name="adj2" fmla="val 62500"/>
            </a:avLst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factorial 0 = 1 pattern is matched here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731822" y="3573016"/>
            <a:ext cx="3528392" cy="1728192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Had we written the second pattern (factorial n) before the first one (factorial 0), it would catch all numbers, including 0 and our calculation would never terminate.</a:t>
            </a:r>
          </a:p>
        </p:txBody>
      </p:sp>
    </p:spTree>
    <p:extLst>
      <p:ext uri="{BB962C8B-B14F-4D97-AF65-F5344CB8AC3E}">
        <p14:creationId xmlns:p14="http://schemas.microsoft.com/office/powerpoint/2010/main" val="22215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" y="0"/>
            <a:ext cx="7924800" cy="692696"/>
          </a:xfrm>
        </p:spPr>
        <p:txBody>
          <a:bodyPr/>
          <a:lstStyle/>
          <a:p>
            <a:r>
              <a:rPr lang="en-IN" dirty="0"/>
              <a:t>Pattern matching could fail!!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charName.hs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:: Char -&gt; String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'a' = "Albert"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'b' = 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'c' = "Cecil“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'a'</a:t>
            </a:r>
          </a:p>
          <a:p>
            <a:pPr marL="400050" lvl="1" indent="0">
              <a:buNone/>
            </a:pPr>
            <a:r>
              <a:rPr lang="en-IN" sz="2400" dirty="0"/>
              <a:t>"Albert"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'c'</a:t>
            </a:r>
          </a:p>
          <a:p>
            <a:pPr marL="400050" lvl="1" indent="0">
              <a:buNone/>
            </a:pPr>
            <a:r>
              <a:rPr lang="en-IN" sz="2400" dirty="0"/>
              <a:t>"Cecil"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‘h'</a:t>
            </a:r>
          </a:p>
          <a:p>
            <a:pPr marL="400050" lvl="1" indent="0">
              <a:buNone/>
            </a:pPr>
            <a:r>
              <a:rPr lang="en-IN" sz="2400" dirty="0"/>
              <a:t>"*** Exception: </a:t>
            </a:r>
            <a:r>
              <a:rPr lang="en-IN" sz="2400" dirty="0" err="1"/>
              <a:t>charName.hs</a:t>
            </a:r>
            <a:r>
              <a:rPr lang="en-IN" sz="2400" dirty="0"/>
              <a:t>:(3,1)-(5,22): Non-exhaustive patterns in function </a:t>
            </a:r>
            <a:r>
              <a:rPr lang="en-IN" sz="2400" dirty="0" err="1"/>
              <a:t>charName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860032" y="1412776"/>
            <a:ext cx="3960440" cy="2304256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When making patterns, we should always include a catch-all pattern so that our program doesn't crash if we get some</a:t>
            </a:r>
          </a:p>
          <a:p>
            <a:r>
              <a:rPr lang="en-IN" dirty="0">
                <a:solidFill>
                  <a:schemeClr val="bg2"/>
                </a:solidFill>
              </a:rPr>
              <a:t>unexpected input.</a:t>
            </a:r>
          </a:p>
        </p:txBody>
      </p:sp>
    </p:spTree>
    <p:extLst>
      <p:ext uri="{BB962C8B-B14F-4D97-AF65-F5344CB8AC3E}">
        <p14:creationId xmlns:p14="http://schemas.microsoft.com/office/powerpoint/2010/main" val="321156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66" y="6005"/>
            <a:ext cx="7924800" cy="614683"/>
          </a:xfrm>
        </p:spPr>
        <p:txBody>
          <a:bodyPr/>
          <a:lstStyle/>
          <a:p>
            <a:r>
              <a:rPr lang="en-IN" dirty="0"/>
              <a:t>Fix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IN" sz="2400" dirty="0"/>
              <a:t>--charName1.hs</a:t>
            </a:r>
          </a:p>
          <a:p>
            <a:pPr marL="400050" lvl="1" indent="0">
              <a:buNone/>
            </a:pPr>
            <a:r>
              <a:rPr lang="en-IN" sz="2400" dirty="0"/>
              <a:t>charName1 :: Char -&gt; String</a:t>
            </a:r>
          </a:p>
          <a:p>
            <a:pPr marL="400050" lvl="1" indent="0">
              <a:buNone/>
            </a:pPr>
            <a:r>
              <a:rPr lang="en-IN" sz="2400" dirty="0"/>
              <a:t>charName1 'a' = "Albert"</a:t>
            </a:r>
          </a:p>
          <a:p>
            <a:pPr marL="400050" lvl="1" indent="0">
              <a:buNone/>
            </a:pPr>
            <a:r>
              <a:rPr lang="en-IN" sz="2400" dirty="0"/>
              <a:t>charName1 'b' = 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charName1 'c' = "Cecil"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charName1  x  = "String not defined“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charName1.hs</a:t>
            </a:r>
          </a:p>
          <a:p>
            <a:pPr marL="400050" lvl="1" indent="0">
              <a:buNone/>
            </a:pPr>
            <a:r>
              <a:rPr lang="en-IN" sz="2400" dirty="0"/>
              <a:t>[1 of 1] Compiling Main             ( charName1.hs,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charName1 'b'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FFFF00"/>
                </a:solidFill>
              </a:rPr>
              <a:t>ghci</a:t>
            </a:r>
            <a:r>
              <a:rPr lang="en-IN" sz="2400" dirty="0">
                <a:solidFill>
                  <a:srgbClr val="FFFF00"/>
                </a:solidFill>
              </a:rPr>
              <a:t>&gt; charName1 'h'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"String not defined"</a:t>
            </a:r>
          </a:p>
        </p:txBody>
      </p:sp>
    </p:spTree>
    <p:extLst>
      <p:ext uri="{BB962C8B-B14F-4D97-AF65-F5344CB8AC3E}">
        <p14:creationId xmlns:p14="http://schemas.microsoft.com/office/powerpoint/2010/main" val="31346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Pattern matching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To make a function that takes two vectors in a 2D space (that are in the form of pairs) and adds them together</a:t>
            </a:r>
          </a:p>
          <a:p>
            <a:endParaRPr lang="en-IN" sz="2400" dirty="0"/>
          </a:p>
          <a:p>
            <a:r>
              <a:rPr lang="en-IN" sz="2400" dirty="0"/>
              <a:t>Without pattern matching</a:t>
            </a:r>
          </a:p>
          <a:p>
            <a:endParaRPr lang="en-IN" sz="2400" dirty="0"/>
          </a:p>
          <a:p>
            <a:pPr marL="400050" lvl="1" indent="0">
              <a:buNone/>
            </a:pPr>
            <a:r>
              <a:rPr lang="pt-BR" sz="2400" dirty="0"/>
              <a:t>addVectors :: (Num a) =&gt; (a, a) -&gt; (a, a) -&gt; (a, a)</a:t>
            </a:r>
          </a:p>
          <a:p>
            <a:pPr marL="400050" lvl="1" indent="0">
              <a:buNone/>
            </a:pPr>
            <a:r>
              <a:rPr lang="en-IN" sz="2400" dirty="0" err="1"/>
              <a:t>addVectors</a:t>
            </a:r>
            <a:r>
              <a:rPr lang="en-IN" sz="2400" dirty="0"/>
              <a:t> a b = (</a:t>
            </a:r>
            <a:r>
              <a:rPr lang="en-IN" sz="2400" dirty="0" err="1"/>
              <a:t>fst</a:t>
            </a:r>
            <a:r>
              <a:rPr lang="en-IN" sz="2400" dirty="0"/>
              <a:t> a + </a:t>
            </a:r>
            <a:r>
              <a:rPr lang="en-IN" sz="2400" dirty="0" err="1"/>
              <a:t>fst</a:t>
            </a:r>
            <a:r>
              <a:rPr lang="en-IN" sz="2400" dirty="0"/>
              <a:t> b, </a:t>
            </a:r>
            <a:r>
              <a:rPr lang="en-IN" sz="2400" dirty="0" err="1"/>
              <a:t>snd</a:t>
            </a:r>
            <a:r>
              <a:rPr lang="en-IN" sz="2400" dirty="0"/>
              <a:t> a + </a:t>
            </a:r>
            <a:r>
              <a:rPr lang="en-IN" sz="2400" dirty="0" err="1"/>
              <a:t>snd</a:t>
            </a:r>
            <a:r>
              <a:rPr lang="en-IN" sz="2400" dirty="0"/>
              <a:t> b)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addVectors.hs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addVectors.hs</a:t>
            </a:r>
            <a:r>
              <a:rPr lang="en-IN" sz="2400" dirty="0"/>
              <a:t>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addVectors</a:t>
            </a:r>
            <a:r>
              <a:rPr lang="en-IN" sz="2400" dirty="0"/>
              <a:t> (1,2) (3,4)</a:t>
            </a:r>
          </a:p>
          <a:p>
            <a:pPr marL="400050" lvl="1" indent="0">
              <a:buNone/>
            </a:pPr>
            <a:r>
              <a:rPr lang="en-IN" sz="2400" dirty="0"/>
              <a:t>(4,6)</a:t>
            </a:r>
          </a:p>
          <a:p>
            <a:pPr marL="40005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90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B05BEEE2A4545B4E4D542DAC814A7" ma:contentTypeVersion="0" ma:contentTypeDescription="Create a new document." ma:contentTypeScope="" ma:versionID="62c5c1d749ac385b0fbea4a253e0a5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3163C1-801B-4F90-A2F7-FD802C58BF51}"/>
</file>

<file path=customXml/itemProps2.xml><?xml version="1.0" encoding="utf-8"?>
<ds:datastoreItem xmlns:ds="http://schemas.openxmlformats.org/officeDocument/2006/customXml" ds:itemID="{50C10A43-0931-466D-B0E2-B2FFC5C0D93D}"/>
</file>

<file path=customXml/itemProps3.xml><?xml version="1.0" encoding="utf-8"?>
<ds:datastoreItem xmlns:ds="http://schemas.openxmlformats.org/officeDocument/2006/customXml" ds:itemID="{53933AFE-00EC-4655-93A6-9BFBEABD38FC}"/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962</TotalTime>
  <Words>4317</Words>
  <Application>Microsoft Office PowerPoint</Application>
  <PresentationFormat>On-screen Show (4:3)</PresentationFormat>
  <Paragraphs>470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Horizon</vt:lpstr>
      <vt:lpstr>Pattern matching</vt:lpstr>
      <vt:lpstr>Pattern matching in haskell</vt:lpstr>
      <vt:lpstr>Example to match a number</vt:lpstr>
      <vt:lpstr>Pattern matching</vt:lpstr>
      <vt:lpstr>A factorial example</vt:lpstr>
      <vt:lpstr>Factorial execution for n=3</vt:lpstr>
      <vt:lpstr>Pattern matching could fail!!</vt:lpstr>
      <vt:lpstr>Fix !!</vt:lpstr>
      <vt:lpstr>Pattern matching on tuples</vt:lpstr>
      <vt:lpstr>Add vectors using pattern matching</vt:lpstr>
      <vt:lpstr>Defining our own functions for triples</vt:lpstr>
      <vt:lpstr>pattern match in list comprehensions</vt:lpstr>
      <vt:lpstr>Lists and pattern matching</vt:lpstr>
      <vt:lpstr>our own implementation of the head function</vt:lpstr>
      <vt:lpstr>A safe list teller function !</vt:lpstr>
      <vt:lpstr>Length using pattern matching</vt:lpstr>
      <vt:lpstr>Execution of mylength</vt:lpstr>
      <vt:lpstr>Sum of a list</vt:lpstr>
      <vt:lpstr>guards</vt:lpstr>
      <vt:lpstr>A bmi example using guards</vt:lpstr>
      <vt:lpstr>Bmi with more parameters</vt:lpstr>
      <vt:lpstr>Our own Max function</vt:lpstr>
      <vt:lpstr>Our own compare function</vt:lpstr>
      <vt:lpstr>Where clause</vt:lpstr>
      <vt:lpstr>The bmi example modified</vt:lpstr>
      <vt:lpstr>Bmi – another version…</vt:lpstr>
      <vt:lpstr>using where bindings to pattern match!</vt:lpstr>
      <vt:lpstr>A trivial function to get a first and a last name and back initials.</vt:lpstr>
      <vt:lpstr>Let bindings</vt:lpstr>
      <vt:lpstr>Difference between let and where bindings</vt:lpstr>
      <vt:lpstr>Variants of let</vt:lpstr>
      <vt:lpstr>Variants of let</vt:lpstr>
      <vt:lpstr>Variants of let</vt:lpstr>
      <vt:lpstr>Case expressions</vt:lpstr>
      <vt:lpstr>Example usage of Case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399</cp:revision>
  <dcterms:created xsi:type="dcterms:W3CDTF">2022-01-17T04:17:54Z</dcterms:created>
  <dcterms:modified xsi:type="dcterms:W3CDTF">2022-01-27T03:13:09Z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0x010100D80B05BEEE2A4545B4E4D542DAC814A7</vt:lpwstr>
  </property>
</Properties>
</file>