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8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6A81-2056-4DCE-8856-FE43ABC9995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E695-3FE8-42E6-8908-4F0C46D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passing system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- 1 (1.5,1.6,1.7) -Distributed Computing - </a:t>
            </a:r>
            <a:r>
              <a:rPr lang="en-US" dirty="0" err="1"/>
              <a:t>Kshemkalyani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Blocking asynchronous </a:t>
            </a:r>
            <a:r>
              <a:rPr lang="en-US" b="1" i="1" dirty="0"/>
              <a:t>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140" y="1825625"/>
            <a:ext cx="5992660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user process </a:t>
            </a:r>
            <a:r>
              <a:rPr lang="en-US" dirty="0" smtClean="0"/>
              <a:t>that invokes </a:t>
            </a:r>
            <a:r>
              <a:rPr lang="en-US" dirty="0"/>
              <a:t>the </a:t>
            </a:r>
            <a:r>
              <a:rPr lang="en-US" i="1" dirty="0"/>
              <a:t>Send </a:t>
            </a:r>
            <a:r>
              <a:rPr lang="en-US" dirty="0"/>
              <a:t>is blocked until the data is copied from the user’s </a:t>
            </a:r>
            <a:r>
              <a:rPr lang="en-US" dirty="0" smtClean="0"/>
              <a:t>buffer to </a:t>
            </a:r>
            <a:r>
              <a:rPr lang="en-US" dirty="0"/>
              <a:t>the kernel buffer.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83" y="2029307"/>
            <a:ext cx="3849762" cy="23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non-blocking asynchronous </a:t>
            </a:r>
            <a:r>
              <a:rPr lang="en-US" b="1" i="1" dirty="0" smtClean="0"/>
              <a:t>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265" y="1562578"/>
            <a:ext cx="727031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user </a:t>
            </a:r>
            <a:r>
              <a:rPr lang="en-US" dirty="0" smtClean="0"/>
              <a:t>process that </a:t>
            </a:r>
            <a:r>
              <a:rPr lang="en-US" dirty="0"/>
              <a:t>invokes the </a:t>
            </a:r>
            <a:r>
              <a:rPr lang="en-US" i="1" dirty="0"/>
              <a:t>Send </a:t>
            </a:r>
            <a:r>
              <a:rPr lang="en-US" dirty="0"/>
              <a:t>is blocked until the transfer of the data from the </a:t>
            </a:r>
            <a:r>
              <a:rPr lang="en-US" dirty="0" smtClean="0"/>
              <a:t>user’s buffer </a:t>
            </a:r>
            <a:r>
              <a:rPr lang="en-US" dirty="0"/>
              <a:t>to the kernel buffer is initiated. </a:t>
            </a:r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/>
              <a:t>returns to the user </a:t>
            </a:r>
            <a:r>
              <a:rPr lang="en-US" dirty="0" smtClean="0"/>
              <a:t>process as </a:t>
            </a:r>
            <a:r>
              <a:rPr lang="en-US" dirty="0"/>
              <a:t>soon as this transfer is initiated, and a parameter in the non-blocking </a:t>
            </a:r>
            <a:r>
              <a:rPr lang="en-US" dirty="0" smtClean="0"/>
              <a:t>call also </a:t>
            </a:r>
            <a:r>
              <a:rPr lang="en-US" dirty="0"/>
              <a:t>gets set with the handle of a location that the user process can </a:t>
            </a:r>
            <a:r>
              <a:rPr lang="en-US" dirty="0" smtClean="0"/>
              <a:t>check later </a:t>
            </a:r>
            <a:r>
              <a:rPr lang="en-US" dirty="0"/>
              <a:t>using the </a:t>
            </a:r>
            <a:r>
              <a:rPr lang="en-US" i="1" dirty="0"/>
              <a:t>Wait </a:t>
            </a:r>
            <a:r>
              <a:rPr lang="en-US" dirty="0"/>
              <a:t>operation for the completion of the asynchronous </a:t>
            </a:r>
            <a:r>
              <a:rPr lang="en-US" i="1" dirty="0" smtClean="0"/>
              <a:t>Send </a:t>
            </a:r>
            <a:r>
              <a:rPr lang="en-US" dirty="0" smtClean="0"/>
              <a:t>operation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asynchronous </a:t>
            </a:r>
            <a:r>
              <a:rPr lang="en-US" i="1" dirty="0"/>
              <a:t>Send </a:t>
            </a:r>
            <a:r>
              <a:rPr lang="en-US" dirty="0"/>
              <a:t>completes when the data has been </a:t>
            </a:r>
            <a:r>
              <a:rPr lang="en-US" dirty="0" smtClean="0"/>
              <a:t>copied out </a:t>
            </a:r>
            <a:r>
              <a:rPr lang="en-US" dirty="0"/>
              <a:t>of the user’s buffer. The checking for the completion may be necessary </a:t>
            </a:r>
            <a:r>
              <a:rPr lang="en-US" dirty="0" smtClean="0"/>
              <a:t>if the </a:t>
            </a:r>
            <a:r>
              <a:rPr lang="en-US" dirty="0"/>
              <a:t>user wants to reuse the buffer from which the data was sent.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04" y="2404561"/>
            <a:ext cx="2951231" cy="25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7" y="253195"/>
            <a:ext cx="5157787" cy="823912"/>
          </a:xfrm>
        </p:spPr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executions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315233"/>
            <a:ext cx="5157787" cy="48744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</a:t>
            </a:r>
            <a:r>
              <a:rPr lang="en-US" dirty="0" smtClean="0"/>
              <a:t>processor synchrony </a:t>
            </a:r>
            <a:r>
              <a:rPr lang="en-US" dirty="0"/>
              <a:t>and there is no bound on the drift rate of </a:t>
            </a:r>
            <a:r>
              <a:rPr lang="en-US" dirty="0" smtClean="0"/>
              <a:t>processor clocks</a:t>
            </a:r>
          </a:p>
          <a:p>
            <a:r>
              <a:rPr lang="en-US" dirty="0" smtClean="0"/>
              <a:t>message </a:t>
            </a:r>
            <a:r>
              <a:rPr lang="en-US" dirty="0"/>
              <a:t>delays (transmission + propagation times) are finite </a:t>
            </a:r>
            <a:r>
              <a:rPr lang="en-US" dirty="0" smtClean="0"/>
              <a:t>but unbounded</a:t>
            </a:r>
          </a:p>
          <a:p>
            <a:r>
              <a:rPr lang="en-US" dirty="0" smtClean="0"/>
              <a:t>there </a:t>
            </a:r>
            <a:r>
              <a:rPr lang="en-US" dirty="0"/>
              <a:t>is no upper bound on the time taken by a </a:t>
            </a:r>
            <a:r>
              <a:rPr lang="en-US" dirty="0" smtClean="0"/>
              <a:t>process to </a:t>
            </a:r>
            <a:r>
              <a:rPr lang="en-US" dirty="0"/>
              <a:t>execute a step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example asynchronous execution with four </a:t>
            </a:r>
            <a:r>
              <a:rPr lang="en-US" dirty="0" smtClean="0"/>
              <a:t>processes  P0 </a:t>
            </a:r>
            <a:r>
              <a:rPr lang="en-US" dirty="0"/>
              <a:t>to P3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arrows denote the messages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tail and </a:t>
            </a:r>
            <a:r>
              <a:rPr lang="en-US" dirty="0"/>
              <a:t>head of an arrow mark the </a:t>
            </a:r>
            <a:r>
              <a:rPr lang="en-US" i="1" dirty="0"/>
              <a:t>send </a:t>
            </a:r>
            <a:r>
              <a:rPr lang="en-US" dirty="0"/>
              <a:t>and </a:t>
            </a:r>
            <a:r>
              <a:rPr lang="en-US" i="1" dirty="0"/>
              <a:t>receive </a:t>
            </a:r>
            <a:r>
              <a:rPr lang="en-US" dirty="0"/>
              <a:t>event for that message</a:t>
            </a:r>
            <a:r>
              <a:rPr lang="en-US" dirty="0" smtClean="0"/>
              <a:t>, denoted </a:t>
            </a:r>
            <a:r>
              <a:rPr lang="en-US" dirty="0"/>
              <a:t>by a circle and vertical line, respectively. </a:t>
            </a:r>
            <a:endParaRPr lang="en-US" dirty="0" smtClean="0"/>
          </a:p>
          <a:p>
            <a:r>
              <a:rPr lang="en-US" dirty="0" smtClean="0"/>
              <a:t>Non-communication events</a:t>
            </a:r>
            <a:r>
              <a:rPr lang="en-US" dirty="0"/>
              <a:t>, also termed as </a:t>
            </a:r>
            <a:r>
              <a:rPr lang="en-US" i="1" dirty="0"/>
              <a:t>internal </a:t>
            </a:r>
            <a:r>
              <a:rPr lang="en-US" dirty="0"/>
              <a:t>events, are shown by shaded circles.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2674"/>
            <a:ext cx="5183188" cy="823912"/>
          </a:xfrm>
        </p:spPr>
        <p:txBody>
          <a:bodyPr/>
          <a:lstStyle/>
          <a:p>
            <a:r>
              <a:rPr lang="en-US" dirty="0" smtClean="0"/>
              <a:t>Synchronous </a:t>
            </a:r>
            <a:r>
              <a:rPr lang="en-US" dirty="0"/>
              <a:t>executions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851638"/>
            <a:ext cx="5183188" cy="4874430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spcBef>
                <a:spcPts val="0"/>
              </a:spcBef>
            </a:pPr>
            <a:r>
              <a:rPr lang="en-US" sz="2000" dirty="0"/>
              <a:t>processors are synchronized and the clock drift rate between any two processors is bounded, 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</a:pPr>
            <a:r>
              <a:rPr lang="en-US" sz="2000" dirty="0"/>
              <a:t>message delivery (transmission + delivery) times are such that they occur in one logical step or round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</a:pPr>
            <a:r>
              <a:rPr lang="en-US" sz="2000" dirty="0"/>
              <a:t>there is a known upper bound on the time taken by a process to execute a step.  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</a:pPr>
            <a:r>
              <a:rPr lang="en-US" sz="2000" dirty="0"/>
              <a:t>When implementing this abstraction, observe that the fewer the steps or “synchronizations” of the processors, the lower the delays and costs. 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</a:pPr>
            <a:r>
              <a:rPr lang="en-US" sz="2000" dirty="0"/>
              <a:t>If processors are allowed to have an asynchronous execution for a period of time and then they synchronize, then the granularity of the synchrony is coarse. 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</a:pPr>
            <a:r>
              <a:rPr lang="en-US" sz="2000" dirty="0"/>
              <a:t>This is really a </a:t>
            </a:r>
            <a:r>
              <a:rPr lang="en-US" sz="2000" b="1" dirty="0">
                <a:solidFill>
                  <a:srgbClr val="FF0000"/>
                </a:solidFill>
              </a:rPr>
              <a:t>virtually synchronous execution</a:t>
            </a:r>
            <a:r>
              <a:rPr lang="en-US" sz="2000" dirty="0"/>
              <a:t>, and the abstraction is sometimes termed as </a:t>
            </a:r>
            <a:r>
              <a:rPr lang="en-US" sz="2000" b="1" dirty="0">
                <a:solidFill>
                  <a:srgbClr val="FF0000"/>
                </a:solidFill>
              </a:rPr>
              <a:t>virtual synchrony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4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1396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Message-passing systems versus shared memory systems</a:t>
            </a:r>
            <a:endParaRPr lang="en-US" sz="4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74080"/>
              </p:ext>
            </p:extLst>
          </p:nvPr>
        </p:nvGraphicFramePr>
        <p:xfrm>
          <a:off x="737989" y="1358493"/>
          <a:ext cx="10515602" cy="538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1"/>
                <a:gridCol w="5257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MPI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Shared memory region is used for communication.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Message passing facility is used for communication.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is used for communication between processes on a single processor or multiprocessor systems where the communicating processes reside on the same machine as the communicating processes share a common address space.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is typically used in a distributed environment where communicating processes reside on remote machines connected through a network.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The code for reading and writing the data from the shared memory should be written explicitly by the Application programmer.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No such code required here as the message passing facility provides mechanism for communication and synchronization of actions performed by the communicating processes.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provides maximum speed of computation as communication is done through shared memory so system calls are made only to establish the shared memory.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is time consuming as message passing is implemented through kernel intervention (system calls).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Here the processes need to ensure that they are not writing to the same location simultaneously.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is useful for sharing small amounts of data as conflicts need not to be resolved.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Faster communication strategy.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Relatively slower communication strategy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Emulating message-passing on a shared memory system (</a:t>
            </a:r>
            <a:r>
              <a:rPr lang="en-US" dirty="0"/>
              <a:t>MP →SM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832" y="1825625"/>
            <a:ext cx="638096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shared address space can be partitioned into disjoint </a:t>
            </a:r>
            <a:r>
              <a:rPr lang="en-US" dirty="0" smtClean="0"/>
              <a:t>parts for each processor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Send” and “receive” operations </a:t>
            </a:r>
            <a:r>
              <a:rPr lang="en-US" dirty="0" smtClean="0"/>
              <a:t>- implemented </a:t>
            </a:r>
            <a:r>
              <a:rPr lang="en-US" dirty="0"/>
              <a:t>by writing to and reading from the destination/sender </a:t>
            </a:r>
            <a:r>
              <a:rPr lang="en-US" dirty="0" smtClean="0"/>
              <a:t>processor’s address </a:t>
            </a:r>
            <a:r>
              <a:rPr lang="en-US" dirty="0"/>
              <a:t>space, respectively. </a:t>
            </a:r>
            <a:endParaRPr lang="en-US" dirty="0" smtClean="0"/>
          </a:p>
          <a:p>
            <a:r>
              <a:rPr lang="en-US" dirty="0" smtClean="0"/>
              <a:t>Specifically</a:t>
            </a:r>
            <a:r>
              <a:rPr lang="en-US" dirty="0"/>
              <a:t>, a separate location can be </a:t>
            </a:r>
            <a:r>
              <a:rPr lang="en-US" dirty="0" smtClean="0"/>
              <a:t>reserved as </a:t>
            </a:r>
            <a:r>
              <a:rPr lang="en-US" dirty="0"/>
              <a:t>the mailbox for each ordered pair of processes. </a:t>
            </a:r>
            <a:endParaRPr lang="en-US" dirty="0" smtClean="0"/>
          </a:p>
          <a:p>
            <a:r>
              <a:rPr lang="en-US" dirty="0" smtClean="0"/>
              <a:t>A P1–P2 message-passing can </a:t>
            </a:r>
            <a:r>
              <a:rPr lang="en-US" dirty="0"/>
              <a:t>be emulated by a write by </a:t>
            </a:r>
            <a:r>
              <a:rPr lang="en-US" dirty="0" smtClean="0"/>
              <a:t>P1 </a:t>
            </a:r>
            <a:r>
              <a:rPr lang="en-US" dirty="0"/>
              <a:t>to the mailbox and then a read by </a:t>
            </a:r>
            <a:r>
              <a:rPr lang="en-US" dirty="0" smtClean="0"/>
              <a:t>P1 from the </a:t>
            </a:r>
            <a:r>
              <a:rPr lang="en-US" dirty="0"/>
              <a:t>mailbox.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simplest case, these mailboxes can be assumed </a:t>
            </a:r>
            <a:r>
              <a:rPr lang="en-US"/>
              <a:t>to </a:t>
            </a:r>
            <a:r>
              <a:rPr lang="en-US" smtClean="0"/>
              <a:t>have unbounded </a:t>
            </a:r>
            <a:r>
              <a:rPr lang="en-US" dirty="0"/>
              <a:t>size.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write and read operations need to be controlled </a:t>
            </a:r>
            <a:r>
              <a:rPr lang="en-US" dirty="0" smtClean="0"/>
              <a:t>using synchronization </a:t>
            </a:r>
            <a:r>
              <a:rPr lang="en-US" dirty="0"/>
              <a:t>primitives to inform the receiver/sender after the data </a:t>
            </a:r>
            <a:r>
              <a:rPr lang="en-US" dirty="0" smtClean="0"/>
              <a:t>has been </a:t>
            </a:r>
            <a:r>
              <a:rPr lang="en-US" dirty="0"/>
              <a:t>sent/received.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87056"/>
            <a:ext cx="3819068" cy="33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Emulating shared memory on a message-passing system (</a:t>
            </a:r>
            <a:r>
              <a:rPr lang="en-US" dirty="0"/>
              <a:t>SM →MP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involves the use of “send” and “receive” operations for “write” </a:t>
            </a:r>
            <a:r>
              <a:rPr lang="en-US" dirty="0" smtClean="0"/>
              <a:t>and “</a:t>
            </a:r>
            <a:r>
              <a:rPr lang="en-US" dirty="0"/>
              <a:t>read” operations.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shared location can be modeled as a separate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 “</a:t>
            </a:r>
            <a:r>
              <a:rPr lang="en-US" dirty="0"/>
              <a:t>write” to a shared location is emulated by sending an update message </a:t>
            </a:r>
            <a:r>
              <a:rPr lang="en-US" dirty="0" smtClean="0"/>
              <a:t>to the </a:t>
            </a:r>
            <a:r>
              <a:rPr lang="en-US" dirty="0"/>
              <a:t>corresponding owner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read” to a shared location is </a:t>
            </a:r>
            <a:r>
              <a:rPr lang="en-US" dirty="0" smtClean="0"/>
              <a:t>emulated by </a:t>
            </a:r>
            <a:r>
              <a:rPr lang="en-US" dirty="0"/>
              <a:t>sending a query message to the owner process.</a:t>
            </a:r>
          </a:p>
        </p:txBody>
      </p:sp>
    </p:spTree>
    <p:extLst>
      <p:ext uri="{BB962C8B-B14F-4D97-AF65-F5344CB8AC3E}">
        <p14:creationId xmlns:p14="http://schemas.microsoft.com/office/powerpoint/2010/main" val="39679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Primitives for distributed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Blocking/non-blocking, synchronous/asynchronous </a:t>
            </a:r>
            <a:r>
              <a:rPr lang="en-US" b="1" dirty="0" smtClean="0">
                <a:solidFill>
                  <a:srgbClr val="FF0000"/>
                </a:solidFill>
              </a:rPr>
              <a:t>primitives </a:t>
            </a:r>
          </a:p>
          <a:p>
            <a:pPr lvl="1"/>
            <a:r>
              <a:rPr lang="en-US" dirty="0" smtClean="0"/>
              <a:t>Message </a:t>
            </a:r>
            <a:r>
              <a:rPr lang="en-US" dirty="0"/>
              <a:t>send and message receive communication primitives are </a:t>
            </a:r>
            <a:r>
              <a:rPr lang="en-US" dirty="0" smtClean="0"/>
              <a:t>denoted </a:t>
            </a:r>
            <a:r>
              <a:rPr lang="en-US" i="1" dirty="0" smtClean="0">
                <a:solidFill>
                  <a:srgbClr val="FF0000"/>
                </a:solidFill>
              </a:rPr>
              <a:t>Send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Receive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Send </a:t>
            </a:r>
            <a:r>
              <a:rPr lang="en-US" dirty="0"/>
              <a:t>primitive has at least two </a:t>
            </a:r>
            <a:r>
              <a:rPr lang="en-US" dirty="0" smtClean="0"/>
              <a:t>parameters</a:t>
            </a:r>
            <a:r>
              <a:rPr lang="en-US" i="1" dirty="0" smtClean="0"/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>
                <a:solidFill>
                  <a:srgbClr val="00B0F0"/>
                </a:solidFill>
              </a:rPr>
              <a:t>destination, and the buffer in the user space, containing the </a:t>
            </a:r>
            <a:r>
              <a:rPr lang="en-US" dirty="0" smtClean="0">
                <a:solidFill>
                  <a:srgbClr val="00B0F0"/>
                </a:solidFill>
              </a:rPr>
              <a:t>data to </a:t>
            </a:r>
            <a:r>
              <a:rPr lang="en-US" dirty="0">
                <a:solidFill>
                  <a:srgbClr val="00B0F0"/>
                </a:solidFill>
              </a:rPr>
              <a:t>be sent. 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i="1" dirty="0" smtClean="0"/>
              <a:t>Receive </a:t>
            </a:r>
            <a:r>
              <a:rPr lang="en-US" dirty="0"/>
              <a:t>primitive has at least two parameters – </a:t>
            </a:r>
            <a:r>
              <a:rPr lang="en-US" dirty="0">
                <a:solidFill>
                  <a:srgbClr val="00B0F0"/>
                </a:solidFill>
              </a:rPr>
              <a:t>the source from which the data is to be received, and the user buffer into which the data is to be received.</a:t>
            </a:r>
          </a:p>
          <a:p>
            <a:r>
              <a:rPr lang="en-US" dirty="0" smtClean="0"/>
              <a:t>Two </a:t>
            </a:r>
            <a:r>
              <a:rPr lang="en-US" dirty="0"/>
              <a:t>ways of sending data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i="1" dirty="0"/>
              <a:t>Send </a:t>
            </a:r>
            <a:r>
              <a:rPr lang="en-US" dirty="0"/>
              <a:t>primitive is invoked </a:t>
            </a:r>
            <a:r>
              <a:rPr lang="en-US" dirty="0" smtClean="0"/>
              <a:t>– the </a:t>
            </a:r>
            <a:r>
              <a:rPr lang="en-US" dirty="0"/>
              <a:t>buffered option and the </a:t>
            </a:r>
            <a:r>
              <a:rPr lang="en-US" dirty="0" err="1"/>
              <a:t>unbuffered</a:t>
            </a:r>
            <a:r>
              <a:rPr lang="en-US" dirty="0"/>
              <a:t> option.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buffered </a:t>
            </a:r>
            <a:r>
              <a:rPr lang="en-US" i="1" dirty="0">
                <a:solidFill>
                  <a:srgbClr val="FF0000"/>
                </a:solidFill>
              </a:rPr>
              <a:t>option </a:t>
            </a:r>
            <a:r>
              <a:rPr lang="en-US" dirty="0" smtClean="0"/>
              <a:t>- the </a:t>
            </a:r>
            <a:r>
              <a:rPr lang="en-US" dirty="0"/>
              <a:t>standard option copies the data from the user buffer to the kernel </a:t>
            </a:r>
            <a:r>
              <a:rPr lang="en-US" dirty="0" smtClean="0"/>
              <a:t>buffer- The </a:t>
            </a:r>
            <a:r>
              <a:rPr lang="en-US" dirty="0"/>
              <a:t>data later gets copied from the kernel buffer onto the network. </a:t>
            </a:r>
            <a:endParaRPr lang="en-US" dirty="0" smtClean="0"/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unbuffered</a:t>
            </a:r>
            <a:r>
              <a:rPr lang="en-US" i="1" dirty="0">
                <a:solidFill>
                  <a:srgbClr val="FF0000"/>
                </a:solidFill>
              </a:rPr>
              <a:t> option- </a:t>
            </a:r>
            <a:r>
              <a:rPr lang="en-US" dirty="0"/>
              <a:t>the data gets copied directly from the user buffer onto </a:t>
            </a:r>
            <a:r>
              <a:rPr lang="en-US" dirty="0" smtClean="0"/>
              <a:t>the network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i="1" dirty="0"/>
              <a:t>Receive </a:t>
            </a:r>
            <a:r>
              <a:rPr lang="en-US" dirty="0"/>
              <a:t>primitive, the buffered option is usually </a:t>
            </a:r>
            <a:r>
              <a:rPr lang="en-US" dirty="0" smtClean="0"/>
              <a:t>required because </a:t>
            </a:r>
            <a:r>
              <a:rPr lang="en-US" dirty="0"/>
              <a:t>the data may already have </a:t>
            </a:r>
            <a:r>
              <a:rPr lang="en-US" dirty="0" smtClean="0"/>
              <a:t>arrived </a:t>
            </a:r>
            <a:r>
              <a:rPr lang="en-US" dirty="0"/>
              <a:t>when the primitive is invoked, </a:t>
            </a:r>
            <a:r>
              <a:rPr lang="en-US" dirty="0" smtClean="0"/>
              <a:t>and needs </a:t>
            </a:r>
            <a:r>
              <a:rPr lang="en-US" dirty="0"/>
              <a:t>a storage place in the kernel.</a:t>
            </a:r>
          </a:p>
        </p:txBody>
      </p:sp>
    </p:spTree>
    <p:extLst>
      <p:ext uri="{BB962C8B-B14F-4D97-AF65-F5344CB8AC3E}">
        <p14:creationId xmlns:p14="http://schemas.microsoft.com/office/powerpoint/2010/main" val="32888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locking/non-blocking </a:t>
            </a:r>
            <a:r>
              <a:rPr lang="en-US" dirty="0"/>
              <a:t>and synchronous/</a:t>
            </a:r>
            <a:br>
              <a:rPr lang="en-US" dirty="0"/>
            </a:br>
            <a:r>
              <a:rPr lang="en-US" dirty="0"/>
              <a:t>asynchronous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01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Synchronous </a:t>
            </a:r>
            <a:r>
              <a:rPr lang="en-US" b="1" dirty="0" smtClean="0">
                <a:solidFill>
                  <a:srgbClr val="FF0000"/>
                </a:solidFill>
              </a:rPr>
              <a:t>primitives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 </a:t>
            </a:r>
            <a:r>
              <a:rPr lang="en-US" i="1" dirty="0"/>
              <a:t>Send </a:t>
            </a:r>
            <a:r>
              <a:rPr lang="en-US" dirty="0"/>
              <a:t>or a </a:t>
            </a:r>
            <a:r>
              <a:rPr lang="en-US" i="1" dirty="0"/>
              <a:t>Receive </a:t>
            </a:r>
            <a:r>
              <a:rPr lang="en-US" dirty="0"/>
              <a:t>primitive is </a:t>
            </a:r>
            <a:r>
              <a:rPr lang="en-US" i="1" dirty="0" smtClean="0"/>
              <a:t>synchronous </a:t>
            </a:r>
            <a:r>
              <a:rPr lang="en-US" dirty="0" smtClean="0"/>
              <a:t>if </a:t>
            </a:r>
            <a:r>
              <a:rPr lang="en-US" dirty="0"/>
              <a:t>both the </a:t>
            </a:r>
            <a:r>
              <a:rPr lang="en-US" i="1" dirty="0"/>
              <a:t>Send() </a:t>
            </a:r>
            <a:r>
              <a:rPr lang="en-US" dirty="0"/>
              <a:t>and </a:t>
            </a:r>
            <a:r>
              <a:rPr lang="en-US" i="1" dirty="0"/>
              <a:t>Receive() </a:t>
            </a:r>
            <a:r>
              <a:rPr lang="en-US" dirty="0"/>
              <a:t>handshake with each other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processing for </a:t>
            </a:r>
            <a:r>
              <a:rPr lang="en-US" dirty="0"/>
              <a:t>the </a:t>
            </a:r>
            <a:r>
              <a:rPr lang="en-US" i="1" dirty="0"/>
              <a:t>Send </a:t>
            </a:r>
            <a:r>
              <a:rPr lang="en-US" dirty="0"/>
              <a:t>primitive completes only after the invoking processor </a:t>
            </a:r>
            <a:r>
              <a:rPr lang="en-US" dirty="0" smtClean="0"/>
              <a:t>learns that </a:t>
            </a:r>
            <a:r>
              <a:rPr lang="en-US" dirty="0"/>
              <a:t>the other corresponding </a:t>
            </a:r>
            <a:r>
              <a:rPr lang="en-US" i="1" dirty="0"/>
              <a:t>Receive </a:t>
            </a:r>
            <a:r>
              <a:rPr lang="en-US" dirty="0"/>
              <a:t>primitive has also been invoked </a:t>
            </a:r>
            <a:r>
              <a:rPr lang="en-US" dirty="0" smtClean="0"/>
              <a:t>and that </a:t>
            </a:r>
            <a:r>
              <a:rPr lang="en-US" dirty="0"/>
              <a:t>the receive operation has been completed.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processing for </a:t>
            </a:r>
            <a:r>
              <a:rPr lang="en-US" dirty="0" smtClean="0"/>
              <a:t>the </a:t>
            </a:r>
            <a:r>
              <a:rPr lang="en-US" i="1" dirty="0" smtClean="0"/>
              <a:t>Receive </a:t>
            </a:r>
            <a:r>
              <a:rPr lang="en-US" dirty="0"/>
              <a:t>primitive completes when the data to be received is copied </a:t>
            </a:r>
            <a:r>
              <a:rPr lang="en-US" dirty="0" smtClean="0"/>
              <a:t>into the </a:t>
            </a:r>
            <a:r>
              <a:rPr lang="en-US" dirty="0"/>
              <a:t>receiver’s user buffer.</a:t>
            </a:r>
          </a:p>
          <a:p>
            <a:r>
              <a:rPr lang="en-US" sz="2900" b="1" dirty="0" smtClean="0">
                <a:solidFill>
                  <a:srgbClr val="FF0000"/>
                </a:solidFill>
              </a:rPr>
              <a:t>Asynchronous </a:t>
            </a:r>
            <a:r>
              <a:rPr lang="en-US" sz="2900" b="1" dirty="0">
                <a:solidFill>
                  <a:srgbClr val="FF0000"/>
                </a:solidFill>
              </a:rPr>
              <a:t>primitives 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i="1" dirty="0"/>
              <a:t>Send </a:t>
            </a:r>
            <a:r>
              <a:rPr lang="en-US" dirty="0"/>
              <a:t>primitive is said to be </a:t>
            </a:r>
            <a:r>
              <a:rPr lang="en-US" i="1" dirty="0" smtClean="0"/>
              <a:t>asynchronous </a:t>
            </a:r>
            <a:r>
              <a:rPr lang="en-US" dirty="0" smtClean="0"/>
              <a:t>if </a:t>
            </a:r>
            <a:r>
              <a:rPr lang="en-US" dirty="0"/>
              <a:t>control returns back to the invoking process after the data item to </a:t>
            </a:r>
            <a:r>
              <a:rPr lang="en-US" dirty="0" smtClean="0"/>
              <a:t>be sent </a:t>
            </a:r>
            <a:r>
              <a:rPr lang="en-US" dirty="0"/>
              <a:t>has been copied out of the user-specified buffer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 not make sense to define asynchronous </a:t>
            </a:r>
            <a:r>
              <a:rPr lang="en-US" i="1" dirty="0"/>
              <a:t>Receive </a:t>
            </a:r>
            <a:r>
              <a:rPr lang="en-US" dirty="0"/>
              <a:t>primitives.</a:t>
            </a:r>
          </a:p>
          <a:p>
            <a:r>
              <a:rPr lang="en-US" sz="2900" b="1" dirty="0" smtClean="0">
                <a:solidFill>
                  <a:srgbClr val="FF0000"/>
                </a:solidFill>
              </a:rPr>
              <a:t>Blocking </a:t>
            </a:r>
            <a:r>
              <a:rPr lang="en-US" sz="2900" b="1" dirty="0">
                <a:solidFill>
                  <a:srgbClr val="FF0000"/>
                </a:solidFill>
              </a:rPr>
              <a:t>primitives 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primitive is </a:t>
            </a:r>
            <a:r>
              <a:rPr lang="en-US" i="1" dirty="0"/>
              <a:t>blocking </a:t>
            </a:r>
            <a:r>
              <a:rPr lang="en-US" dirty="0"/>
              <a:t>if control returns to </a:t>
            </a:r>
            <a:r>
              <a:rPr lang="en-US" dirty="0" smtClean="0"/>
              <a:t>the invoking </a:t>
            </a:r>
            <a:r>
              <a:rPr lang="en-US" dirty="0"/>
              <a:t>process after the processing for the primitive (whether in </a:t>
            </a:r>
            <a:r>
              <a:rPr lang="en-US" dirty="0" smtClean="0"/>
              <a:t>synchronous or </a:t>
            </a:r>
            <a:r>
              <a:rPr lang="en-US" dirty="0"/>
              <a:t>asynchronous mode) completes.</a:t>
            </a:r>
          </a:p>
          <a:p>
            <a:r>
              <a:rPr lang="en-US" sz="2900" b="1" dirty="0" smtClean="0">
                <a:solidFill>
                  <a:srgbClr val="FF0000"/>
                </a:solidFill>
              </a:rPr>
              <a:t>Non-blocking </a:t>
            </a:r>
            <a:r>
              <a:rPr lang="en-US" sz="2900" b="1" dirty="0">
                <a:solidFill>
                  <a:srgbClr val="FF0000"/>
                </a:solidFill>
              </a:rPr>
              <a:t>primitives 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primitive is </a:t>
            </a:r>
            <a:r>
              <a:rPr lang="en-US" i="1" dirty="0"/>
              <a:t>non-blocking </a:t>
            </a:r>
            <a:r>
              <a:rPr lang="en-US" dirty="0"/>
              <a:t>if control </a:t>
            </a:r>
            <a:r>
              <a:rPr lang="en-US" dirty="0" smtClean="0"/>
              <a:t>returns back </a:t>
            </a:r>
            <a:r>
              <a:rPr lang="en-US" dirty="0"/>
              <a:t>to the invoking process immediately after invocation, even </a:t>
            </a:r>
            <a:r>
              <a:rPr lang="en-US" dirty="0" smtClean="0"/>
              <a:t>though the </a:t>
            </a:r>
            <a:r>
              <a:rPr lang="en-US" dirty="0"/>
              <a:t>operation has not completed.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 non-blocking </a:t>
            </a:r>
            <a:r>
              <a:rPr lang="en-US" i="1" dirty="0"/>
              <a:t>Send</a:t>
            </a:r>
            <a:r>
              <a:rPr lang="en-US" dirty="0"/>
              <a:t>, control </a:t>
            </a:r>
            <a:r>
              <a:rPr lang="en-US" dirty="0" smtClean="0"/>
              <a:t>returns to </a:t>
            </a:r>
            <a:r>
              <a:rPr lang="en-US" dirty="0"/>
              <a:t>the process even before the data is copied out of the user buffer.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a non-blocking </a:t>
            </a:r>
            <a:r>
              <a:rPr lang="en-US" i="1" dirty="0"/>
              <a:t>Receive</a:t>
            </a:r>
            <a:r>
              <a:rPr lang="en-US" dirty="0"/>
              <a:t>, control returns to the process even before the </a:t>
            </a:r>
            <a:r>
              <a:rPr lang="en-US" dirty="0" smtClean="0"/>
              <a:t>data may </a:t>
            </a:r>
            <a:r>
              <a:rPr lang="en-US" dirty="0"/>
              <a:t>have arrived from the sender.</a:t>
            </a:r>
          </a:p>
        </p:txBody>
      </p:sp>
    </p:spTree>
    <p:extLst>
      <p:ext uri="{BB962C8B-B14F-4D97-AF65-F5344CB8AC3E}">
        <p14:creationId xmlns:p14="http://schemas.microsoft.com/office/powerpoint/2010/main" val="5956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Blocking synchronous </a:t>
            </a:r>
            <a:r>
              <a:rPr lang="en-US" b="1" i="1" dirty="0"/>
              <a:t>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244" y="1412266"/>
            <a:ext cx="59425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 gets </a:t>
            </a:r>
            <a:r>
              <a:rPr lang="en-US" dirty="0" smtClean="0"/>
              <a:t>copied from </a:t>
            </a:r>
            <a:r>
              <a:rPr lang="en-US" dirty="0"/>
              <a:t>the user buffer to the kernel buffer and is then sent over the network.</a:t>
            </a:r>
          </a:p>
          <a:p>
            <a:pPr algn="just"/>
            <a:r>
              <a:rPr lang="en-US" dirty="0"/>
              <a:t>After the data is copied to the receiver’s system buffer and a </a:t>
            </a:r>
            <a:r>
              <a:rPr lang="en-US" i="1" dirty="0"/>
              <a:t>Receive </a:t>
            </a:r>
            <a:r>
              <a:rPr lang="en-US" dirty="0" smtClean="0"/>
              <a:t>call has </a:t>
            </a:r>
            <a:r>
              <a:rPr lang="en-US" dirty="0"/>
              <a:t>been issued, </a:t>
            </a:r>
            <a:r>
              <a:rPr lang="en-US" dirty="0" smtClean="0"/>
              <a:t>an acknowledgement </a:t>
            </a:r>
            <a:r>
              <a:rPr lang="en-US" dirty="0"/>
              <a:t>back to the sender causes </a:t>
            </a:r>
            <a:r>
              <a:rPr lang="en-US" dirty="0" smtClean="0"/>
              <a:t>control to </a:t>
            </a:r>
            <a:r>
              <a:rPr lang="en-US" dirty="0"/>
              <a:t>return to the process that invoked the </a:t>
            </a:r>
            <a:r>
              <a:rPr lang="en-US" i="1" dirty="0"/>
              <a:t>Send </a:t>
            </a:r>
            <a:r>
              <a:rPr lang="en-US" dirty="0"/>
              <a:t>operation and completes </a:t>
            </a:r>
            <a:r>
              <a:rPr lang="en-US" dirty="0" smtClean="0"/>
              <a:t>the </a:t>
            </a:r>
            <a:r>
              <a:rPr lang="en-US" i="1" dirty="0" smtClean="0"/>
              <a:t>Send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88" y="1579562"/>
            <a:ext cx="4502854" cy="3315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8" y="4894850"/>
            <a:ext cx="4999516" cy="15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non-blocking synchronous </a:t>
            </a:r>
            <a:r>
              <a:rPr lang="en-US" b="1" i="1" dirty="0"/>
              <a:t>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446" y="1825625"/>
            <a:ext cx="560435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Control returns back </a:t>
            </a:r>
            <a:r>
              <a:rPr lang="en-US" dirty="0"/>
              <a:t>to the invoking process as soon as the copy of data from the </a:t>
            </a:r>
            <a:r>
              <a:rPr lang="en-US" dirty="0" smtClean="0"/>
              <a:t>user buffer </a:t>
            </a:r>
            <a:r>
              <a:rPr lang="en-US" dirty="0"/>
              <a:t>to the kernel buffer is initiated.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parameter in the non-blocking </a:t>
            </a:r>
            <a:r>
              <a:rPr lang="en-US" dirty="0" smtClean="0"/>
              <a:t>call also </a:t>
            </a:r>
            <a:r>
              <a:rPr lang="en-US" dirty="0"/>
              <a:t>gets set with the handle of a location that the user process can </a:t>
            </a:r>
            <a:r>
              <a:rPr lang="en-US" dirty="0" smtClean="0"/>
              <a:t>later check </a:t>
            </a:r>
            <a:r>
              <a:rPr lang="en-US" dirty="0"/>
              <a:t>for the completion of the synchronous send operation. </a:t>
            </a:r>
            <a:endParaRPr lang="en-US" dirty="0" smtClean="0"/>
          </a:p>
          <a:p>
            <a:r>
              <a:rPr lang="en-US" dirty="0" smtClean="0"/>
              <a:t>The location gets </a:t>
            </a:r>
            <a:r>
              <a:rPr lang="en-US" dirty="0"/>
              <a:t>posted after an acknowledgement returns from the receiver, as per </a:t>
            </a:r>
            <a:r>
              <a:rPr lang="en-US" dirty="0" smtClean="0"/>
              <a:t>the semantics. </a:t>
            </a:r>
          </a:p>
          <a:p>
            <a:r>
              <a:rPr lang="en-US" dirty="0" smtClean="0"/>
              <a:t>The </a:t>
            </a:r>
            <a:r>
              <a:rPr lang="en-US" dirty="0"/>
              <a:t>user process can keep checking for </a:t>
            </a:r>
            <a:r>
              <a:rPr lang="en-US" dirty="0" smtClean="0"/>
              <a:t>the completion </a:t>
            </a:r>
            <a:r>
              <a:rPr lang="en-US" dirty="0"/>
              <a:t>of the non-blocking synchronous </a:t>
            </a:r>
            <a:r>
              <a:rPr lang="en-US" i="1" dirty="0"/>
              <a:t>Send </a:t>
            </a:r>
            <a:r>
              <a:rPr lang="en-US" dirty="0"/>
              <a:t>by testing the </a:t>
            </a:r>
            <a:r>
              <a:rPr lang="en-US" dirty="0" smtClean="0"/>
              <a:t>returned handle</a:t>
            </a:r>
            <a:r>
              <a:rPr lang="en-US" dirty="0"/>
              <a:t>, or it can invoke the blocking </a:t>
            </a:r>
            <a:r>
              <a:rPr lang="en-US" i="1" dirty="0"/>
              <a:t>Wait </a:t>
            </a:r>
            <a:r>
              <a:rPr lang="en-US" dirty="0"/>
              <a:t>operation on the returned </a:t>
            </a:r>
            <a:r>
              <a:rPr lang="en-US" dirty="0" smtClean="0"/>
              <a:t>handle.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85" y="2493266"/>
            <a:ext cx="4253157" cy="36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Blocking </a:t>
            </a:r>
            <a:r>
              <a:rPr lang="en-US" b="1" i="1" dirty="0" smtClean="0"/>
              <a:t>Receive &amp;</a:t>
            </a:r>
            <a:r>
              <a:rPr lang="en-US" b="1" dirty="0"/>
              <a:t> non-blocking </a:t>
            </a:r>
            <a:r>
              <a:rPr lang="en-US" b="1" i="1" dirty="0"/>
              <a:t>Receive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/>
              <a:t>Receive </a:t>
            </a:r>
            <a:r>
              <a:rPr lang="en-US" dirty="0"/>
              <a:t>call blocks until </a:t>
            </a:r>
            <a:r>
              <a:rPr lang="en-US" dirty="0" smtClean="0"/>
              <a:t>the data </a:t>
            </a:r>
            <a:r>
              <a:rPr lang="en-US" dirty="0"/>
              <a:t>expected arrives and is written in the specified user buffer. </a:t>
            </a:r>
            <a:r>
              <a:rPr lang="en-US" dirty="0" smtClean="0"/>
              <a:t>Then control </a:t>
            </a:r>
            <a:r>
              <a:rPr lang="en-US" dirty="0"/>
              <a:t>is returned to the user process.</a:t>
            </a:r>
          </a:p>
          <a:p>
            <a:r>
              <a:rPr lang="en-US" dirty="0" smtClean="0"/>
              <a:t>The </a:t>
            </a:r>
            <a:r>
              <a:rPr lang="en-US" i="1" dirty="0"/>
              <a:t>Receive </a:t>
            </a:r>
            <a:r>
              <a:rPr lang="en-US" dirty="0"/>
              <a:t>call will </a:t>
            </a:r>
            <a:r>
              <a:rPr lang="en-US" dirty="0" smtClean="0"/>
              <a:t>cause the </a:t>
            </a:r>
            <a:r>
              <a:rPr lang="en-US" dirty="0"/>
              <a:t>kernel to register the call and return the handle of a location that </a:t>
            </a:r>
            <a:r>
              <a:rPr lang="en-US" dirty="0" smtClean="0"/>
              <a:t>the user </a:t>
            </a:r>
            <a:r>
              <a:rPr lang="en-US" dirty="0"/>
              <a:t>process can later check for the completion of the non-blocking </a:t>
            </a:r>
            <a:r>
              <a:rPr lang="en-US" i="1" dirty="0" smtClean="0"/>
              <a:t>Receive </a:t>
            </a:r>
            <a:r>
              <a:rPr lang="en-US" dirty="0" smtClean="0"/>
              <a:t>operation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location gets posted by the kernel after the expected </a:t>
            </a:r>
            <a:r>
              <a:rPr lang="en-US" dirty="0" smtClean="0"/>
              <a:t>data arrives </a:t>
            </a:r>
            <a:r>
              <a:rPr lang="en-US" dirty="0"/>
              <a:t>and is copied to the user-specified buffer.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process </a:t>
            </a:r>
            <a:r>
              <a:rPr lang="en-US" dirty="0" smtClean="0"/>
              <a:t>can </a:t>
            </a:r>
            <a:r>
              <a:rPr lang="en-US" dirty="0"/>
              <a:t>check for the completion of the non-blocking </a:t>
            </a:r>
            <a:r>
              <a:rPr lang="en-US" i="1" dirty="0"/>
              <a:t>Receive </a:t>
            </a:r>
            <a:r>
              <a:rPr lang="en-US" dirty="0"/>
              <a:t>by invoking the </a:t>
            </a:r>
            <a:r>
              <a:rPr lang="en-US" i="1" dirty="0" smtClean="0"/>
              <a:t>Wait </a:t>
            </a:r>
            <a:r>
              <a:rPr lang="en-US" dirty="0" smtClean="0"/>
              <a:t>operation </a:t>
            </a:r>
            <a:r>
              <a:rPr lang="en-US" dirty="0"/>
              <a:t>on the returned handle.</a:t>
            </a:r>
          </a:p>
        </p:txBody>
      </p:sp>
    </p:spTree>
    <p:extLst>
      <p:ext uri="{BB962C8B-B14F-4D97-AF65-F5344CB8AC3E}">
        <p14:creationId xmlns:p14="http://schemas.microsoft.com/office/powerpoint/2010/main" val="17042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1495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Message passing system </vt:lpstr>
      <vt:lpstr>Message-passing systems versus shared memory systems</vt:lpstr>
      <vt:lpstr>Emulating message-passing on a shared memory system (MP →SM)</vt:lpstr>
      <vt:lpstr>Emulating shared memory on a message-passing system (SM →MP)</vt:lpstr>
      <vt:lpstr>Primitives for distributed communication</vt:lpstr>
      <vt:lpstr>Blocking/non-blocking and synchronous/ asynchronous primitives</vt:lpstr>
      <vt:lpstr>Blocking synchronous Send</vt:lpstr>
      <vt:lpstr>non-blocking synchronous Send</vt:lpstr>
      <vt:lpstr>Blocking Receive &amp; non-blocking Receive </vt:lpstr>
      <vt:lpstr>Blocking asynchronous Send</vt:lpstr>
      <vt:lpstr>non-blocking asynchronous Send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system</dc:title>
  <dc:creator>sabareesh</dc:creator>
  <cp:lastModifiedBy>sabareesh</cp:lastModifiedBy>
  <cp:revision>14</cp:revision>
  <dcterms:created xsi:type="dcterms:W3CDTF">2022-01-19T15:53:14Z</dcterms:created>
  <dcterms:modified xsi:type="dcterms:W3CDTF">2022-01-21T04:00:59Z</dcterms:modified>
</cp:coreProperties>
</file>