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drawing1.xml" ContentType="application/vnd.ms-office.drawingml.diagramDrawing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22E79-05C7-4E0A-8F92-00FDF5E95F0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35D10F-B0CF-42A8-910E-38ADCD4379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Pre-Requisite(s): 19CSE101 Computer Systems Essentials</a:t>
          </a:r>
        </a:p>
      </dgm:t>
    </dgm:pt>
    <dgm:pt modelId="{CC90C9D2-60C4-40AC-9F6F-82998F292BD2}" type="parTrans" cxnId="{D0127CC6-8A71-45CB-9B7D-8C460DCDF52B}">
      <dgm:prSet/>
      <dgm:spPr/>
      <dgm:t>
        <a:bodyPr/>
        <a:lstStyle/>
        <a:p>
          <a:endParaRPr lang="en-US"/>
        </a:p>
      </dgm:t>
    </dgm:pt>
    <dgm:pt modelId="{924C8E09-CE4D-4A27-812C-982B625ADEC6}" type="sibTrans" cxnId="{D0127CC6-8A71-45CB-9B7D-8C460DCDF52B}">
      <dgm:prSet/>
      <dgm:spPr/>
      <dgm:t>
        <a:bodyPr/>
        <a:lstStyle/>
        <a:p>
          <a:endParaRPr lang="en-US" baseline="0">
            <a:solidFill>
              <a:srgbClr val="FF0000"/>
            </a:solidFill>
          </a:endParaRPr>
        </a:p>
      </dgm:t>
    </dgm:pt>
    <dgm:pt modelId="{C2DF2679-A202-4DD7-A15A-51511915AD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Course </a:t>
          </a:r>
          <a:r>
            <a:rPr lang="en-US" sz="1800" b="1" dirty="0" smtClean="0"/>
            <a:t>Objectives: </a:t>
          </a:r>
          <a:endParaRPr lang="en-US" sz="1800" b="1" dirty="0"/>
        </a:p>
      </dgm:t>
    </dgm:pt>
    <dgm:pt modelId="{60BE3150-F054-4E7E-BE23-AD585B1A587A}" type="parTrans" cxnId="{5273760D-26A5-4F64-92CA-BDAB70B63FF0}">
      <dgm:prSet/>
      <dgm:spPr/>
      <dgm:t>
        <a:bodyPr/>
        <a:lstStyle/>
        <a:p>
          <a:endParaRPr lang="en-US"/>
        </a:p>
      </dgm:t>
    </dgm:pt>
    <dgm:pt modelId="{F7D7D5F9-736C-4A61-A6F2-946702BF6E4A}" type="sibTrans" cxnId="{5273760D-26A5-4F64-92CA-BDAB70B63FF0}">
      <dgm:prSet/>
      <dgm:spPr/>
      <dgm:t>
        <a:bodyPr/>
        <a:lstStyle/>
        <a:p>
          <a:endParaRPr lang="en-US"/>
        </a:p>
      </dgm:t>
    </dgm:pt>
    <dgm:pt modelId="{1F8C46FE-D7E6-47E5-B538-61D505CDF5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baseline="0" dirty="0"/>
            <a:t>This course introduces the fundamental principles of computer networks including important layers and protocols</a:t>
          </a:r>
          <a:endParaRPr lang="en-US" sz="1800" b="1" dirty="0"/>
        </a:p>
      </dgm:t>
    </dgm:pt>
    <dgm:pt modelId="{CF445D0C-AB6D-4ACD-A26D-D8092DFB415C}" type="parTrans" cxnId="{8F36635D-B9F2-4F29-8C4E-0CC4E933E8D7}">
      <dgm:prSet/>
      <dgm:spPr/>
      <dgm:t>
        <a:bodyPr/>
        <a:lstStyle/>
        <a:p>
          <a:endParaRPr lang="en-US"/>
        </a:p>
      </dgm:t>
    </dgm:pt>
    <dgm:pt modelId="{516024FE-2D8A-4854-B684-F90B01A1A143}" type="sibTrans" cxnId="{8F36635D-B9F2-4F29-8C4E-0CC4E933E8D7}">
      <dgm:prSet/>
      <dgm:spPr/>
      <dgm:t>
        <a:bodyPr/>
        <a:lstStyle/>
        <a:p>
          <a:endParaRPr lang="en-US"/>
        </a:p>
      </dgm:t>
    </dgm:pt>
    <dgm:pt modelId="{76F91625-5DEC-4743-B916-06CC9837B4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baseline="0" dirty="0"/>
            <a:t> This course will focus on the most important layers including transport layer and link layer along with their functionalities. </a:t>
          </a:r>
          <a:endParaRPr lang="en-US" sz="1800" b="1" dirty="0"/>
        </a:p>
      </dgm:t>
    </dgm:pt>
    <dgm:pt modelId="{CBD4526C-350D-44F8-8DB8-5F09D4183177}" type="parTrans" cxnId="{B2CDD866-8C99-4C4C-B23E-1C993F40C1A7}">
      <dgm:prSet/>
      <dgm:spPr/>
      <dgm:t>
        <a:bodyPr/>
        <a:lstStyle/>
        <a:p>
          <a:endParaRPr lang="en-US"/>
        </a:p>
      </dgm:t>
    </dgm:pt>
    <dgm:pt modelId="{E70BADA2-99CE-477C-A9D2-018C25C91D1E}" type="sibTrans" cxnId="{B2CDD866-8C99-4C4C-B23E-1C993F40C1A7}">
      <dgm:prSet/>
      <dgm:spPr/>
      <dgm:t>
        <a:bodyPr/>
        <a:lstStyle/>
        <a:p>
          <a:endParaRPr lang="en-US"/>
        </a:p>
      </dgm:t>
    </dgm:pt>
    <dgm:pt modelId="{679131B2-A6DE-4954-A3A4-B69EE40CF6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baseline="0" dirty="0"/>
            <a:t> This course will help students with network programming and debugging capabilities</a:t>
          </a:r>
          <a:endParaRPr lang="en-US" sz="1800" b="1" dirty="0"/>
        </a:p>
      </dgm:t>
    </dgm:pt>
    <dgm:pt modelId="{E01F29B7-CB3F-4609-AFE4-1038C069D1C2}" type="parTrans" cxnId="{51B15715-68B6-4385-AAA7-3BF758A7430E}">
      <dgm:prSet/>
      <dgm:spPr/>
      <dgm:t>
        <a:bodyPr/>
        <a:lstStyle/>
        <a:p>
          <a:endParaRPr lang="en-US"/>
        </a:p>
      </dgm:t>
    </dgm:pt>
    <dgm:pt modelId="{184B857E-BA9B-49E6-99E3-8E84B55C6466}" type="sibTrans" cxnId="{51B15715-68B6-4385-AAA7-3BF758A7430E}">
      <dgm:prSet/>
      <dgm:spPr/>
      <dgm:t>
        <a:bodyPr/>
        <a:lstStyle/>
        <a:p>
          <a:endParaRPr lang="en-US"/>
        </a:p>
      </dgm:t>
    </dgm:pt>
    <dgm:pt modelId="{84EDBC49-FD6F-41F9-9D3B-0C7A9B8F6E85}" type="pres">
      <dgm:prSet presAssocID="{DBE22E79-05C7-4E0A-8F92-00FDF5E95F0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D3386D0-A301-4EAB-BCA7-130FBB0126A9}" type="pres">
      <dgm:prSet presAssocID="{DBE22E79-05C7-4E0A-8F92-00FDF5E95F08}" presName="dummyMaxCanvas" presStyleCnt="0">
        <dgm:presLayoutVars/>
      </dgm:prSet>
      <dgm:spPr/>
    </dgm:pt>
    <dgm:pt modelId="{8C385E9A-EA08-487B-BE58-37BA10F7F119}" type="pres">
      <dgm:prSet presAssocID="{DBE22E79-05C7-4E0A-8F92-00FDF5E95F08}" presName="TwoNodes_1" presStyleLbl="node1" presStyleIdx="0" presStyleCnt="2" custScaleY="42468" custLinFactNeighborX="1374" custLinFactNeighborY="-231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AD0F390-B506-413A-8804-085D2C7528C2}" type="pres">
      <dgm:prSet presAssocID="{DBE22E79-05C7-4E0A-8F92-00FDF5E95F08}" presName="TwoNodes_2" presStyleLbl="node1" presStyleIdx="1" presStyleCnt="2" custScaleX="117647" custScaleY="159226" custLinFactNeighborX="-6974" custLinFactNeighborY="-144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75C89B-5AEF-4B49-ABBE-116AED69AD6F}" type="pres">
      <dgm:prSet presAssocID="{DBE22E79-05C7-4E0A-8F92-00FDF5E95F08}" presName="TwoConn_1-2" presStyleLbl="fgAccFollowNode1" presStyleIdx="0" presStyleCnt="1" custLinFactNeighborX="-41189" custLinFactNeighborY="-5069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593D68C-4CE7-4B18-8F47-7F2118D0F984}" type="pres">
      <dgm:prSet presAssocID="{DBE22E79-05C7-4E0A-8F92-00FDF5E95F08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376129E-2EB1-4A6E-B925-A5A6BACBF3BB}" type="pres">
      <dgm:prSet presAssocID="{DBE22E79-05C7-4E0A-8F92-00FDF5E95F08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3EF2A82-FC4C-40FA-BA66-2E3435F61181}" type="presOf" srcId="{C2DF2679-A202-4DD7-A15A-51511915AD57}" destId="{DAD0F390-B506-413A-8804-085D2C7528C2}" srcOrd="0" destOrd="0" presId="urn:microsoft.com/office/officeart/2005/8/layout/vProcess5"/>
    <dgm:cxn modelId="{D0127CC6-8A71-45CB-9B7D-8C460DCDF52B}" srcId="{DBE22E79-05C7-4E0A-8F92-00FDF5E95F08}" destId="{B935D10F-B0CF-42A8-910E-38ADCD4379B8}" srcOrd="0" destOrd="0" parTransId="{CC90C9D2-60C4-40AC-9F6F-82998F292BD2}" sibTransId="{924C8E09-CE4D-4A27-812C-982B625ADEC6}"/>
    <dgm:cxn modelId="{0E6711BD-4320-4E80-BF78-81710239BBBC}" type="presOf" srcId="{B935D10F-B0CF-42A8-910E-38ADCD4379B8}" destId="{8C385E9A-EA08-487B-BE58-37BA10F7F119}" srcOrd="0" destOrd="0" presId="urn:microsoft.com/office/officeart/2005/8/layout/vProcess5"/>
    <dgm:cxn modelId="{5273760D-26A5-4F64-92CA-BDAB70B63FF0}" srcId="{DBE22E79-05C7-4E0A-8F92-00FDF5E95F08}" destId="{C2DF2679-A202-4DD7-A15A-51511915AD57}" srcOrd="1" destOrd="0" parTransId="{60BE3150-F054-4E7E-BE23-AD585B1A587A}" sibTransId="{F7D7D5F9-736C-4A61-A6F2-946702BF6E4A}"/>
    <dgm:cxn modelId="{B193DD8C-843B-49A9-80B3-1D78498A8136}" type="presOf" srcId="{924C8E09-CE4D-4A27-812C-982B625ADEC6}" destId="{C275C89B-5AEF-4B49-ABBE-116AED69AD6F}" srcOrd="0" destOrd="0" presId="urn:microsoft.com/office/officeart/2005/8/layout/vProcess5"/>
    <dgm:cxn modelId="{2FF53958-C23D-442D-8EE9-7A330F24AB3F}" type="presOf" srcId="{76F91625-5DEC-4743-B916-06CC9837B4EA}" destId="{9376129E-2EB1-4A6E-B925-A5A6BACBF3BB}" srcOrd="1" destOrd="2" presId="urn:microsoft.com/office/officeart/2005/8/layout/vProcess5"/>
    <dgm:cxn modelId="{C9DE0BB9-B69F-47DE-BB06-34F26176CCAF}" type="presOf" srcId="{DBE22E79-05C7-4E0A-8F92-00FDF5E95F08}" destId="{84EDBC49-FD6F-41F9-9D3B-0C7A9B8F6E85}" srcOrd="0" destOrd="0" presId="urn:microsoft.com/office/officeart/2005/8/layout/vProcess5"/>
    <dgm:cxn modelId="{E09B7BB0-6CF5-444B-9572-EC321C7615B1}" type="presOf" srcId="{76F91625-5DEC-4743-B916-06CC9837B4EA}" destId="{DAD0F390-B506-413A-8804-085D2C7528C2}" srcOrd="0" destOrd="2" presId="urn:microsoft.com/office/officeart/2005/8/layout/vProcess5"/>
    <dgm:cxn modelId="{51B15715-68B6-4385-AAA7-3BF758A7430E}" srcId="{C2DF2679-A202-4DD7-A15A-51511915AD57}" destId="{679131B2-A6DE-4954-A3A4-B69EE40CF62A}" srcOrd="2" destOrd="0" parTransId="{E01F29B7-CB3F-4609-AFE4-1038C069D1C2}" sibTransId="{184B857E-BA9B-49E6-99E3-8E84B55C6466}"/>
    <dgm:cxn modelId="{CEEFEDA9-9229-4918-81EB-17A9CC8531CD}" type="presOf" srcId="{1F8C46FE-D7E6-47E5-B538-61D505CDF5BD}" destId="{9376129E-2EB1-4A6E-B925-A5A6BACBF3BB}" srcOrd="1" destOrd="1" presId="urn:microsoft.com/office/officeart/2005/8/layout/vProcess5"/>
    <dgm:cxn modelId="{CDD17F84-B031-4BF6-8210-6236D4567577}" type="presOf" srcId="{C2DF2679-A202-4DD7-A15A-51511915AD57}" destId="{9376129E-2EB1-4A6E-B925-A5A6BACBF3BB}" srcOrd="1" destOrd="0" presId="urn:microsoft.com/office/officeart/2005/8/layout/vProcess5"/>
    <dgm:cxn modelId="{CDDA9B97-025E-4C2C-BCB1-63E430999945}" type="presOf" srcId="{1F8C46FE-D7E6-47E5-B538-61D505CDF5BD}" destId="{DAD0F390-B506-413A-8804-085D2C7528C2}" srcOrd="0" destOrd="1" presId="urn:microsoft.com/office/officeart/2005/8/layout/vProcess5"/>
    <dgm:cxn modelId="{5E6CD800-6022-4A22-8FA7-AE04FEC8B274}" type="presOf" srcId="{679131B2-A6DE-4954-A3A4-B69EE40CF62A}" destId="{DAD0F390-B506-413A-8804-085D2C7528C2}" srcOrd="0" destOrd="3" presId="urn:microsoft.com/office/officeart/2005/8/layout/vProcess5"/>
    <dgm:cxn modelId="{3DBC98F8-5A06-45AB-BD4E-AF112AE26BA2}" type="presOf" srcId="{679131B2-A6DE-4954-A3A4-B69EE40CF62A}" destId="{9376129E-2EB1-4A6E-B925-A5A6BACBF3BB}" srcOrd="1" destOrd="3" presId="urn:microsoft.com/office/officeart/2005/8/layout/vProcess5"/>
    <dgm:cxn modelId="{B2CDD866-8C99-4C4C-B23E-1C993F40C1A7}" srcId="{C2DF2679-A202-4DD7-A15A-51511915AD57}" destId="{76F91625-5DEC-4743-B916-06CC9837B4EA}" srcOrd="1" destOrd="0" parTransId="{CBD4526C-350D-44F8-8DB8-5F09D4183177}" sibTransId="{E70BADA2-99CE-477C-A9D2-018C25C91D1E}"/>
    <dgm:cxn modelId="{C9539B61-D5F6-4C01-B0CA-353CA4022652}" type="presOf" srcId="{B935D10F-B0CF-42A8-910E-38ADCD4379B8}" destId="{5593D68C-4CE7-4B18-8F47-7F2118D0F984}" srcOrd="1" destOrd="0" presId="urn:microsoft.com/office/officeart/2005/8/layout/vProcess5"/>
    <dgm:cxn modelId="{8F36635D-B9F2-4F29-8C4E-0CC4E933E8D7}" srcId="{C2DF2679-A202-4DD7-A15A-51511915AD57}" destId="{1F8C46FE-D7E6-47E5-B538-61D505CDF5BD}" srcOrd="0" destOrd="0" parTransId="{CF445D0C-AB6D-4ACD-A26D-D8092DFB415C}" sibTransId="{516024FE-2D8A-4854-B684-F90B01A1A143}"/>
    <dgm:cxn modelId="{57D8B893-695F-410E-80B7-47CC9FB34AA0}" type="presParOf" srcId="{84EDBC49-FD6F-41F9-9D3B-0C7A9B8F6E85}" destId="{2D3386D0-A301-4EAB-BCA7-130FBB0126A9}" srcOrd="0" destOrd="0" presId="urn:microsoft.com/office/officeart/2005/8/layout/vProcess5"/>
    <dgm:cxn modelId="{9C011A21-2A88-48DB-9F1F-7566C7441994}" type="presParOf" srcId="{84EDBC49-FD6F-41F9-9D3B-0C7A9B8F6E85}" destId="{8C385E9A-EA08-487B-BE58-37BA10F7F119}" srcOrd="1" destOrd="0" presId="urn:microsoft.com/office/officeart/2005/8/layout/vProcess5"/>
    <dgm:cxn modelId="{BCD76352-AB31-402E-A138-371B0F517CBC}" type="presParOf" srcId="{84EDBC49-FD6F-41F9-9D3B-0C7A9B8F6E85}" destId="{DAD0F390-B506-413A-8804-085D2C7528C2}" srcOrd="2" destOrd="0" presId="urn:microsoft.com/office/officeart/2005/8/layout/vProcess5"/>
    <dgm:cxn modelId="{9F6394A1-A12C-488A-87C5-A6982704E088}" type="presParOf" srcId="{84EDBC49-FD6F-41F9-9D3B-0C7A9B8F6E85}" destId="{C275C89B-5AEF-4B49-ABBE-116AED69AD6F}" srcOrd="3" destOrd="0" presId="urn:microsoft.com/office/officeart/2005/8/layout/vProcess5"/>
    <dgm:cxn modelId="{4A440E2A-70BE-412A-BD64-70461E50F4D7}" type="presParOf" srcId="{84EDBC49-FD6F-41F9-9D3B-0C7A9B8F6E85}" destId="{5593D68C-4CE7-4B18-8F47-7F2118D0F984}" srcOrd="4" destOrd="0" presId="urn:microsoft.com/office/officeart/2005/8/layout/vProcess5"/>
    <dgm:cxn modelId="{76DAFF99-FD47-4EDD-9988-C11C2BE172B2}" type="presParOf" srcId="{84EDBC49-FD6F-41F9-9D3B-0C7A9B8F6E85}" destId="{9376129E-2EB1-4A6E-B925-A5A6BACBF3B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85E9A-EA08-487B-BE58-37BA10F7F119}">
      <dsp:nvSpPr>
        <dsp:cNvPr id="0" name=""/>
        <dsp:cNvSpPr/>
      </dsp:nvSpPr>
      <dsp:spPr>
        <a:xfrm>
          <a:off x="0" y="0"/>
          <a:ext cx="8163718" cy="16754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Pre-Requisite(s): 19CSE101 Computer Systems Essentials</a:t>
          </a:r>
        </a:p>
      </dsp:txBody>
      <dsp:txXfrm>
        <a:off x="49072" y="49072"/>
        <a:ext cx="6432008" cy="1577308"/>
      </dsp:txXfrm>
    </dsp:sp>
    <dsp:sp modelId="{DAD0F390-B506-413A-8804-085D2C7528C2}">
      <dsp:nvSpPr>
        <dsp:cNvPr id="0" name=""/>
        <dsp:cNvSpPr/>
      </dsp:nvSpPr>
      <dsp:spPr>
        <a:xfrm>
          <a:off x="1440656" y="2047774"/>
          <a:ext cx="8163718" cy="1675452"/>
        </a:xfrm>
        <a:prstGeom prst="roundRect">
          <a:avLst>
            <a:gd name="adj" fmla="val 10000"/>
          </a:avLst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Course Objectives 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baseline="0" dirty="0"/>
            <a:t>This course introduces the fundamental principles of computer networks including important layers and protocols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baseline="0" dirty="0"/>
            <a:t> This course will focus on the most important layers including transport layer and link layer along with their functionalities. 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baseline="0" dirty="0"/>
            <a:t> This course will help students with network programming and debugging capabilities</a:t>
          </a:r>
          <a:endParaRPr lang="en-US" sz="1400" kern="1200" dirty="0"/>
        </a:p>
      </dsp:txBody>
      <dsp:txXfrm>
        <a:off x="1489728" y="2096846"/>
        <a:ext cx="5535874" cy="1577308"/>
      </dsp:txXfrm>
    </dsp:sp>
    <dsp:sp modelId="{C275C89B-5AEF-4B49-ABBE-116AED69AD6F}">
      <dsp:nvSpPr>
        <dsp:cNvPr id="0" name=""/>
        <dsp:cNvSpPr/>
      </dsp:nvSpPr>
      <dsp:spPr>
        <a:xfrm>
          <a:off x="7074674" y="1317091"/>
          <a:ext cx="1089043" cy="10890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319709" y="1317091"/>
        <a:ext cx="598973" cy="819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8B3-3A49-401F-A67B-C16C4AF5EEB0}" type="datetimeFigureOut">
              <a:rPr lang="en-IN" smtClean="0"/>
              <a:pPr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2FBDC40-19D7-4881-A531-6CAD6A1EC1E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2187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8B3-3A49-401F-A67B-C16C4AF5EEB0}" type="datetimeFigureOut">
              <a:rPr lang="en-IN" smtClean="0"/>
              <a:pPr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DC40-19D7-4881-A531-6CAD6A1EC1E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7301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8B3-3A49-401F-A67B-C16C4AF5EEB0}" type="datetimeFigureOut">
              <a:rPr lang="en-IN" smtClean="0"/>
              <a:pPr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DC40-19D7-4881-A531-6CAD6A1EC1E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2538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8B3-3A49-401F-A67B-C16C4AF5EEB0}" type="datetimeFigureOut">
              <a:rPr lang="en-IN" smtClean="0"/>
              <a:pPr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DC40-19D7-4881-A531-6CAD6A1EC1E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34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8B3-3A49-401F-A67B-C16C4AF5EEB0}" type="datetimeFigureOut">
              <a:rPr lang="en-IN" smtClean="0"/>
              <a:pPr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DC40-19D7-4881-A531-6CAD6A1EC1E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2767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8B3-3A49-401F-A67B-C16C4AF5EEB0}" type="datetimeFigureOut">
              <a:rPr lang="en-IN" smtClean="0"/>
              <a:pPr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DC40-19D7-4881-A531-6CAD6A1EC1E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3509529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8B3-3A49-401F-A67B-C16C4AF5EEB0}" type="datetimeFigureOut">
              <a:rPr lang="en-IN" smtClean="0"/>
              <a:pPr/>
              <a:t>15-07-2021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DC40-19D7-4881-A531-6CAD6A1EC1E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2212464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8B3-3A49-401F-A67B-C16C4AF5EEB0}" type="datetimeFigureOut">
              <a:rPr lang="en-IN" smtClean="0"/>
              <a:pPr/>
              <a:t>15-07-2021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DC40-19D7-4881-A531-6CAD6A1EC1E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6046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8B3-3A49-401F-A67B-C16C4AF5EEB0}" type="datetimeFigureOut">
              <a:rPr lang="en-IN" smtClean="0"/>
              <a:pPr/>
              <a:t>15-07-2021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DC40-19D7-4881-A531-6CAD6A1EC1E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28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8B3-3A49-401F-A67B-C16C4AF5EEB0}" type="datetimeFigureOut">
              <a:rPr lang="en-IN" smtClean="0"/>
              <a:pPr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DC40-19D7-4881-A531-6CAD6A1EC1E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577089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9998B3-3A49-401F-A67B-C16C4AF5EEB0}" type="datetimeFigureOut">
              <a:rPr lang="en-IN" smtClean="0"/>
              <a:pPr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DC40-19D7-4881-A531-6CAD6A1EC1E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5054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98B3-3A49-401F-A67B-C16C4AF5EEB0}" type="datetimeFigureOut">
              <a:rPr lang="en-IN" smtClean="0"/>
              <a:pPr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2FBDC40-19D7-4881-A531-6CAD6A1EC1E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4071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D3EA55-B5F5-4C7C-911C-1CF23F7AD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19CSE301 Computer Networks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D386471-C41E-4121-BAD2-CC70AD0E6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 T P C -3 0 3 4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5720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xmlns="" id="{482E7304-2AC2-4A5C-924D-A6AC3FFC5E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15E7E-B021-4A00-AD10-9CF4363D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cxnSp>
        <p:nvCxnSpPr>
          <p:cNvPr id="31" name="Straight Connector 19">
            <a:extLst>
              <a:ext uri="{FF2B5EF4-FFF2-40B4-BE49-F238E27FC236}">
                <a16:creationId xmlns:a16="http://schemas.microsoft.com/office/drawing/2014/main" xmlns="" id="{D259FEF2-F6A5-442F-BA10-4E39EECD0A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21">
            <a:extLst>
              <a:ext uri="{FF2B5EF4-FFF2-40B4-BE49-F238E27FC236}">
                <a16:creationId xmlns:a16="http://schemas.microsoft.com/office/drawing/2014/main" xmlns="" id="{A3C183B1-1D4B-4E3D-A02E-A426E3BFA0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C0589C7B-2473-4E0D-A211-0A84E33D78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93493271"/>
              </p:ext>
            </p:extLst>
          </p:nvPr>
        </p:nvGraphicFramePr>
        <p:xfrm>
          <a:off x="1450478" y="2001328"/>
          <a:ext cx="9604375" cy="4623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4308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AA8616-6D43-46CF-A433-23BCA04A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40436A-0699-4D69-B1A3-36E89B05E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CO1: Understand the basic architectural components of computer networks and apply mathematical foundations to solve computational problems in computer networking </a:t>
            </a:r>
          </a:p>
          <a:p>
            <a:r>
              <a:rPr lang="en-US" dirty="0"/>
              <a:t>CO2: Apply network application services, protocols and programming </a:t>
            </a:r>
          </a:p>
          <a:p>
            <a:r>
              <a:rPr lang="en-US" dirty="0"/>
              <a:t>CO3: Analyze protocols for data transfer mechanisms, buffer management and flow handling mechanisms</a:t>
            </a:r>
          </a:p>
          <a:p>
            <a:r>
              <a:rPr lang="en-US" dirty="0"/>
              <a:t> CO4: Analyze devices for routing and apply routing protocols</a:t>
            </a:r>
          </a:p>
          <a:p>
            <a:r>
              <a:rPr lang="en-US" dirty="0"/>
              <a:t> CO5: Apply and Analyze network access protocols and error handling codes to design Local Area Network </a:t>
            </a:r>
          </a:p>
          <a:p>
            <a:r>
              <a:rPr lang="en-US" dirty="0"/>
              <a:t>CO6: Comprehend concepts of virtualization and data centric networking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2643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54B3E-299D-430B-B73D-83AC5C89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CO-PO Mapping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3BB5DD9-C326-4CE0-B239-D023BE1C0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66" y="1853753"/>
            <a:ext cx="11915809" cy="4139045"/>
          </a:xfrm>
        </p:spPr>
      </p:pic>
    </p:spTree>
    <p:extLst>
      <p:ext uri="{BB962C8B-B14F-4D97-AF65-F5344CB8AC3E}">
        <p14:creationId xmlns:p14="http://schemas.microsoft.com/office/powerpoint/2010/main" xmlns="" val="362503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D6EDB49-211E-499D-9A08-6C5FF3D06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8F9F37E-D3CF-4F3D-96C2-25307819DF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5FFF17D-767C-40E7-8C89-962F1F54BC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69F39E1-619D-4D9E-8823-8BD8CC3206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8C53F47-DF50-454F-A5A6-6B969748D9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410E2-935A-4900-B1A3-45BB5509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511" y="823962"/>
            <a:ext cx="9405891" cy="1002990"/>
          </a:xfrm>
        </p:spPr>
        <p:txBody>
          <a:bodyPr anchor="ctr">
            <a:normAutofit/>
          </a:bodyPr>
          <a:lstStyle/>
          <a:p>
            <a:r>
              <a:rPr lang="en-US" dirty="0"/>
              <a:t>Syllabus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6C72A8-82D2-4140-BC70-C565706AD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029" y="1679987"/>
            <a:ext cx="9405891" cy="314217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200" b="1" dirty="0"/>
              <a:t>Unit 1: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 The Internet-The Network Edge, the Network Core, Network Topology, Types of Networks, Delay, Loss, and Throughput in Packet Switched Networks. Protocol Layers and their Service Models. Principles of Network Applications: The Web and HTTP, File Transfer: FTP, Electronic Mail in the Internet, DNS, Peer-to-Peer Applications. Introduction and Transport Layer Services: Multiplexing and demultiplexing, Connectionless Transport - UDP, Principles of Reliable Data Transfer.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b="1" dirty="0"/>
              <a:t> Unit 2: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 Transport layer - Connection Oriented Transport - TCP, Principles of Congestion Control, TCP Congestion Control. Introduction Network Layer: Virtual Circuit and Datagram Networks, Inside a Router, The Internet Protocol (IP) - Forwarding and Addressing in the Internet, Routing Algorithms, Routing in the Internet, Broadcast and Multicast Routing.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b="1" dirty="0"/>
              <a:t>Unit 3: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The Link Layer and Local Area Networks - Introduction and Services, Error-Detection and Correction Techniques, Multiple Access Protocols - Link-Layer Addressing, Ethernet, Link-Layer Switches– Case Study: Virtualization and data center Networking</a:t>
            </a:r>
            <a:endParaRPr lang="en-IN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A26901A-BC62-4A3A-A07A-65E1F3DDDE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866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0A668D-7331-4425-A1C5-7A4B4A01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911DEB-46FB-49C2-A8AD-B8675852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Text Book(s) </a:t>
            </a:r>
          </a:p>
          <a:p>
            <a:pPr lvl="1"/>
            <a:r>
              <a:rPr lang="en-IN" dirty="0"/>
              <a:t>Kurose J F and Ross K W. Computer Networking: A Top-Down Approach. Seventh Edition, Pearson Press, 2017. </a:t>
            </a:r>
          </a:p>
          <a:p>
            <a:r>
              <a:rPr lang="en-IN" dirty="0"/>
              <a:t>Reference(s) </a:t>
            </a:r>
          </a:p>
          <a:p>
            <a:pPr lvl="1"/>
            <a:r>
              <a:rPr lang="en-IN" dirty="0"/>
              <a:t>Tanenbaum A S. Computer Networks. Fifth Edition, Pearson Education India; 2013.</a:t>
            </a:r>
          </a:p>
          <a:p>
            <a:pPr lvl="1"/>
            <a:r>
              <a:rPr lang="en-IN" dirty="0"/>
              <a:t> Stallings W. Data and computer communications. Tenth Edition, Pearson Education India; 2013. </a:t>
            </a:r>
          </a:p>
          <a:p>
            <a:pPr lvl="1"/>
            <a:r>
              <a:rPr lang="en-IN" dirty="0" err="1"/>
              <a:t>Forouzan</a:t>
            </a:r>
            <a:r>
              <a:rPr lang="en-IN" dirty="0"/>
              <a:t> B A. Data Communication and Networking. Fourth Edition, Tata McGraw Hill; 2017.</a:t>
            </a:r>
          </a:p>
        </p:txBody>
      </p:sp>
    </p:spTree>
    <p:extLst>
      <p:ext uri="{BB962C8B-B14F-4D97-AF65-F5344CB8AC3E}">
        <p14:creationId xmlns:p14="http://schemas.microsoft.com/office/powerpoint/2010/main" xmlns="" val="117271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DDE5CDF-1512-4CDA-B956-23D223F8DE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29D7D8-5A6B-4C76-94C8-15798C6C5A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5C9319C-E20D-4884-952F-60B6A58C3E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F1176DA6-4BBF-42A4-9C94-E6613CCD6B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9AAB0AE-172B-4FB4-80C2-86CD6B824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D21075C-61DB-4952-9150-F3258F1C9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16390654"/>
              </p:ext>
            </p:extLst>
          </p:nvPr>
        </p:nvGraphicFramePr>
        <p:xfrm>
          <a:off x="643467" y="972177"/>
          <a:ext cx="10905067" cy="4913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8963">
                  <a:extLst>
                    <a:ext uri="{9D8B030D-6E8A-4147-A177-3AD203B41FA5}">
                      <a16:colId xmlns:a16="http://schemas.microsoft.com/office/drawing/2014/main" xmlns="" val="2822739380"/>
                    </a:ext>
                  </a:extLst>
                </a:gridCol>
                <a:gridCol w="1887913">
                  <a:extLst>
                    <a:ext uri="{9D8B030D-6E8A-4147-A177-3AD203B41FA5}">
                      <a16:colId xmlns:a16="http://schemas.microsoft.com/office/drawing/2014/main" xmlns="" val="171900771"/>
                    </a:ext>
                  </a:extLst>
                </a:gridCol>
                <a:gridCol w="1576198">
                  <a:extLst>
                    <a:ext uri="{9D8B030D-6E8A-4147-A177-3AD203B41FA5}">
                      <a16:colId xmlns:a16="http://schemas.microsoft.com/office/drawing/2014/main" xmlns="" val="3249884726"/>
                    </a:ext>
                  </a:extLst>
                </a:gridCol>
                <a:gridCol w="3261993">
                  <a:extLst>
                    <a:ext uri="{9D8B030D-6E8A-4147-A177-3AD203B41FA5}">
                      <a16:colId xmlns:a16="http://schemas.microsoft.com/office/drawing/2014/main" xmlns="" val="2665240095"/>
                    </a:ext>
                  </a:extLst>
                </a:gridCol>
              </a:tblGrid>
              <a:tr h="40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Components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958" marR="11895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Type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958" marR="11895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Marks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958" marR="11895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Distribution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958" marR="118958" marT="0" marB="0"/>
                </a:tc>
                <a:extLst>
                  <a:ext uri="{0D108BD9-81ED-4DB2-BD59-A6C34878D82A}">
                    <a16:rowId xmlns:a16="http://schemas.microsoft.com/office/drawing/2014/main" xmlns="" val="2287051918"/>
                  </a:ext>
                </a:extLst>
              </a:tr>
              <a:tr h="40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Mid-Term ( On Line )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958" marR="11895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Internal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958" marR="11895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10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958" marR="11895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On Line MCQs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958" marR="118958" marT="0" marB="0"/>
                </a:tc>
                <a:extLst>
                  <a:ext uri="{0D108BD9-81ED-4DB2-BD59-A6C34878D82A}">
                    <a16:rowId xmlns:a16="http://schemas.microsoft.com/office/drawing/2014/main" xmlns="" val="1202766943"/>
                  </a:ext>
                </a:extLst>
              </a:tr>
              <a:tr h="40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Mid-Term ( Viva)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958" marR="11895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Internal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958" marR="11895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10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958" marR="11895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On Line Oral Viva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958" marR="118958" marT="0" marB="0"/>
                </a:tc>
                <a:extLst>
                  <a:ext uri="{0D108BD9-81ED-4DB2-BD59-A6C34878D82A}">
                    <a16:rowId xmlns:a16="http://schemas.microsoft.com/office/drawing/2014/main" xmlns="" val="1279946406"/>
                  </a:ext>
                </a:extLst>
              </a:tr>
              <a:tr h="9898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Continuous  Assessment Theory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958" marR="11895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Internal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958" marR="11895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15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958" marR="11895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Quiz-4</a:t>
                      </a:r>
                      <a:endParaRPr lang="en-IN" sz="19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Tutorial-1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958" marR="118958" marT="0" marB="0"/>
                </a:tc>
                <a:extLst>
                  <a:ext uri="{0D108BD9-81ED-4DB2-BD59-A6C34878D82A}">
                    <a16:rowId xmlns:a16="http://schemas.microsoft.com/office/drawing/2014/main" xmlns="" val="4117246111"/>
                  </a:ext>
                </a:extLst>
              </a:tr>
              <a:tr h="15749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Continuous Assessment Lab 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958" marR="11895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Internal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958" marR="11895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30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958" marR="11895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Evaluation Labs-4 </a:t>
                      </a:r>
                      <a:endParaRPr lang="en-IN" sz="19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(20 Marks)</a:t>
                      </a:r>
                      <a:endParaRPr lang="en-IN" sz="19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  Case Study  (10 Marks)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958" marR="118958" marT="0" marB="0"/>
                </a:tc>
                <a:extLst>
                  <a:ext uri="{0D108BD9-81ED-4DB2-BD59-A6C34878D82A}">
                    <a16:rowId xmlns:a16="http://schemas.microsoft.com/office/drawing/2014/main" xmlns="" val="729410166"/>
                  </a:ext>
                </a:extLst>
              </a:tr>
              <a:tr h="1134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End Semester Exam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958" marR="11895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External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958" marR="11895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35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958" marR="11895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 dirty="0">
                          <a:effectLst/>
                        </a:rPr>
                        <a:t>On Line Exam (15) + Oral Viva ( 20) with case study concepts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958" marR="118958" marT="0" marB="0"/>
                </a:tc>
                <a:extLst>
                  <a:ext uri="{0D108BD9-81ED-4DB2-BD59-A6C34878D82A}">
                    <a16:rowId xmlns:a16="http://schemas.microsoft.com/office/drawing/2014/main" xmlns="" val="406626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0565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DDE5CDF-1512-4CDA-B956-23D223F8DE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029D7D8-5A6B-4C76-94C8-15798C6C5A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5C9319C-E20D-4884-952F-60B6A58C3E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F1176DA6-4BBF-42A4-9C94-E6613CCD6B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9AAB0AE-172B-4FB4-80C2-86CD6B824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7F94A70E-5305-488B-949E-6A9292298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63556323"/>
              </p:ext>
            </p:extLst>
          </p:nvPr>
        </p:nvGraphicFramePr>
        <p:xfrm>
          <a:off x="4072096" y="2145503"/>
          <a:ext cx="4047808" cy="2566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2335">
                  <a:extLst>
                    <a:ext uri="{9D8B030D-6E8A-4147-A177-3AD203B41FA5}">
                      <a16:colId xmlns:a16="http://schemas.microsoft.com/office/drawing/2014/main" xmlns="" val="2550827552"/>
                    </a:ext>
                  </a:extLst>
                </a:gridCol>
                <a:gridCol w="1875473">
                  <a:extLst>
                    <a:ext uri="{9D8B030D-6E8A-4147-A177-3AD203B41FA5}">
                      <a16:colId xmlns:a16="http://schemas.microsoft.com/office/drawing/2014/main" xmlns="" val="2609186627"/>
                    </a:ext>
                  </a:extLst>
                </a:gridCol>
              </a:tblGrid>
              <a:tr h="6417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300">
                          <a:effectLst/>
                        </a:rPr>
                        <a:t>Quiz-1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300" dirty="0">
                          <a:effectLst/>
                        </a:rPr>
                        <a:t>Unit 1</a:t>
                      </a:r>
                      <a:endParaRPr lang="en-IN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extLst>
                  <a:ext uri="{0D108BD9-81ED-4DB2-BD59-A6C34878D82A}">
                    <a16:rowId xmlns:a16="http://schemas.microsoft.com/office/drawing/2014/main" xmlns="" val="1004733205"/>
                  </a:ext>
                </a:extLst>
              </a:tr>
              <a:tr h="6417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300">
                          <a:effectLst/>
                        </a:rPr>
                        <a:t>Quiz-2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300" dirty="0">
                          <a:effectLst/>
                        </a:rPr>
                        <a:t>Unit II</a:t>
                      </a:r>
                      <a:endParaRPr lang="en-IN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extLst>
                  <a:ext uri="{0D108BD9-81ED-4DB2-BD59-A6C34878D82A}">
                    <a16:rowId xmlns:a16="http://schemas.microsoft.com/office/drawing/2014/main" xmlns="" val="1748667454"/>
                  </a:ext>
                </a:extLst>
              </a:tr>
              <a:tr h="6417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300">
                          <a:effectLst/>
                        </a:rPr>
                        <a:t>Quiz 3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300">
                          <a:effectLst/>
                        </a:rPr>
                        <a:t>Unit III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extLst>
                  <a:ext uri="{0D108BD9-81ED-4DB2-BD59-A6C34878D82A}">
                    <a16:rowId xmlns:a16="http://schemas.microsoft.com/office/drawing/2014/main" xmlns="" val="3836971015"/>
                  </a:ext>
                </a:extLst>
              </a:tr>
              <a:tr h="6417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300">
                          <a:effectLst/>
                        </a:rPr>
                        <a:t>Tutorial 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300" dirty="0">
                          <a:effectLst/>
                        </a:rPr>
                        <a:t>Unit III</a:t>
                      </a:r>
                      <a:endParaRPr lang="en-IN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extLst>
                  <a:ext uri="{0D108BD9-81ED-4DB2-BD59-A6C34878D82A}">
                    <a16:rowId xmlns:a16="http://schemas.microsoft.com/office/drawing/2014/main" xmlns="" val="3229973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469477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1ACA638BE80B45AF7346DF37421883" ma:contentTypeVersion="0" ma:contentTypeDescription="Create a new document." ma:contentTypeScope="" ma:versionID="269ef6e28c22858d74fa9a0cf71a59b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AE7B1D-384A-495F-A1FD-C3EAA97D66D2}"/>
</file>

<file path=customXml/itemProps2.xml><?xml version="1.0" encoding="utf-8"?>
<ds:datastoreItem xmlns:ds="http://schemas.openxmlformats.org/officeDocument/2006/customXml" ds:itemID="{A44D43C6-2E74-4868-AA8F-C68B85690BE8}"/>
</file>

<file path=customXml/itemProps3.xml><?xml version="1.0" encoding="utf-8"?>
<ds:datastoreItem xmlns:ds="http://schemas.openxmlformats.org/officeDocument/2006/customXml" ds:itemID="{C6817332-9EF1-43B4-B770-05702A194D7D}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411</TotalTime>
  <Words>511</Words>
  <Application>Microsoft Office PowerPoint</Application>
  <PresentationFormat>Custom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Gallery</vt:lpstr>
      <vt:lpstr>19CSE301 Computer Networks </vt:lpstr>
      <vt:lpstr>Slide 2</vt:lpstr>
      <vt:lpstr>Course Outcomes</vt:lpstr>
      <vt:lpstr>CO-PO Mapping</vt:lpstr>
      <vt:lpstr>Syllabus</vt:lpstr>
      <vt:lpstr>Books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19CSE301 Computer Networks </dc:title>
  <dc:creator>Abirami K (CSE)</dc:creator>
  <cp:lastModifiedBy>RadhikA</cp:lastModifiedBy>
  <cp:revision>8</cp:revision>
  <dcterms:created xsi:type="dcterms:W3CDTF">2021-07-13T23:14:00Z</dcterms:created>
  <dcterms:modified xsi:type="dcterms:W3CDTF">2021-07-15T05:15:54Z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0x010100441ACA638BE80B45AF7346DF37421883</vt:lpwstr>
  </property>
</Properties>
</file>