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39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94.xml" ContentType="application/vnd.openxmlformats-officedocument.presentationml.slide+xml"/>
  <Override PartName="/ppt/slides/slide93.xml" ContentType="application/vnd.openxmlformats-officedocument.presentationml.slide+xml"/>
  <Override PartName="/ppt/slides/slide92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16.xml" ContentType="application/vnd.openxmlformats-officedocument.presentationml.slide+xml"/>
  <Override PartName="/ppt/slides/slide115.xml" ContentType="application/vnd.openxmlformats-officedocument.presentationml.slide+xml"/>
  <Override PartName="/ppt/slides/slide114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83.xml" ContentType="application/vnd.openxmlformats-officedocument.presentationml.slide+xml"/>
  <Override PartName="/ppt/slides/slide82.xml" ContentType="application/vnd.openxmlformats-officedocument.presentationml.slide+xml"/>
  <Override PartName="/ppt/slides/slide81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72.xml" ContentType="application/vnd.openxmlformats-officedocument.presentationml.slide+xml"/>
  <Override PartName="/ppt/slides/slide71.xml" ContentType="application/vnd.openxmlformats-officedocument.presentationml.slide+xml"/>
  <Override PartName="/ppt/slides/slide70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38.xml" ContentType="application/vnd.openxmlformats-officedocument.presentationml.slide+xml"/>
  <Override PartName="/ppt/slides/slide125.xml" ContentType="application/vnd.openxmlformats-officedocument.presentationml.slide+xml"/>
  <Override PartName="/ppt/slides/slide127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20.xml" ContentType="application/vnd.openxmlformats-officedocument.presentationml.slide+xml"/>
  <Override PartName="/ppt/slides/slide126.xml" ContentType="application/vnd.openxmlformats-officedocument.presentationml.slide+xml"/>
  <Override PartName="/ppt/slides/slide2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130.xml" ContentType="application/vnd.openxmlformats-officedocument.presentationml.slide+xml"/>
  <Override PartName="/ppt/slides/slide129.xml" ContentType="application/vnd.openxmlformats-officedocument.presentationml.slide+xml"/>
  <Override PartName="/ppt/slides/slide128.xml" ContentType="application/vnd.openxmlformats-officedocument.presentationml.slide+xml"/>
  <Override PartName="/ppt/slides/slide3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1.xml" ContentType="application/vnd.openxmlformats-officedocument.presentationml.slide+xml"/>
  <Override PartName="/ppt/slides/slide27.xml" ContentType="application/vnd.openxmlformats-officedocument.presentationml.slide+xml"/>
  <Override PartName="/ppt/slides/slide29.xml" ContentType="application/vnd.openxmlformats-officedocument.presentationml.slide+xml"/>
  <Override PartName="/ppt/slides/slide26.xml" ContentType="application/vnd.openxmlformats-officedocument.presentationml.slide+xml"/>
  <Override PartName="/ppt/slides/slide2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6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32"/>
  </p:notesMasterIdLst>
  <p:handoutMasterIdLst>
    <p:handoutMasterId r:id="rId133"/>
  </p:handoutMasterIdLst>
  <p:sldIdLst>
    <p:sldId id="778" r:id="rId2"/>
    <p:sldId id="779" r:id="rId3"/>
    <p:sldId id="780" r:id="rId4"/>
    <p:sldId id="781" r:id="rId5"/>
    <p:sldId id="782" r:id="rId6"/>
    <p:sldId id="783" r:id="rId7"/>
    <p:sldId id="784" r:id="rId8"/>
    <p:sldId id="785" r:id="rId9"/>
    <p:sldId id="786" r:id="rId10"/>
    <p:sldId id="787" r:id="rId11"/>
    <p:sldId id="788" r:id="rId12"/>
    <p:sldId id="789" r:id="rId13"/>
    <p:sldId id="790" r:id="rId14"/>
    <p:sldId id="791" r:id="rId15"/>
    <p:sldId id="792" r:id="rId16"/>
    <p:sldId id="793" r:id="rId17"/>
    <p:sldId id="794" r:id="rId18"/>
    <p:sldId id="795" r:id="rId19"/>
    <p:sldId id="796" r:id="rId20"/>
    <p:sldId id="797" r:id="rId21"/>
    <p:sldId id="798" r:id="rId22"/>
    <p:sldId id="799" r:id="rId23"/>
    <p:sldId id="800" r:id="rId24"/>
    <p:sldId id="801" r:id="rId25"/>
    <p:sldId id="802" r:id="rId26"/>
    <p:sldId id="803" r:id="rId27"/>
    <p:sldId id="804" r:id="rId28"/>
    <p:sldId id="805" r:id="rId29"/>
    <p:sldId id="806" r:id="rId30"/>
    <p:sldId id="807" r:id="rId31"/>
    <p:sldId id="808" r:id="rId32"/>
    <p:sldId id="809" r:id="rId33"/>
    <p:sldId id="810" r:id="rId34"/>
    <p:sldId id="811" r:id="rId35"/>
    <p:sldId id="812" r:id="rId36"/>
    <p:sldId id="813" r:id="rId37"/>
    <p:sldId id="814" r:id="rId38"/>
    <p:sldId id="815" r:id="rId39"/>
    <p:sldId id="816" r:id="rId40"/>
    <p:sldId id="817" r:id="rId41"/>
    <p:sldId id="818" r:id="rId42"/>
    <p:sldId id="819" r:id="rId43"/>
    <p:sldId id="820" r:id="rId44"/>
    <p:sldId id="821" r:id="rId45"/>
    <p:sldId id="822" r:id="rId46"/>
    <p:sldId id="823" r:id="rId47"/>
    <p:sldId id="824" r:id="rId48"/>
    <p:sldId id="825" r:id="rId49"/>
    <p:sldId id="826" r:id="rId50"/>
    <p:sldId id="827" r:id="rId51"/>
    <p:sldId id="828" r:id="rId52"/>
    <p:sldId id="829" r:id="rId53"/>
    <p:sldId id="830" r:id="rId54"/>
    <p:sldId id="831" r:id="rId55"/>
    <p:sldId id="832" r:id="rId56"/>
    <p:sldId id="833" r:id="rId57"/>
    <p:sldId id="834" r:id="rId58"/>
    <p:sldId id="835" r:id="rId59"/>
    <p:sldId id="836" r:id="rId60"/>
    <p:sldId id="837" r:id="rId61"/>
    <p:sldId id="838" r:id="rId62"/>
    <p:sldId id="839" r:id="rId63"/>
    <p:sldId id="840" r:id="rId64"/>
    <p:sldId id="841" r:id="rId65"/>
    <p:sldId id="842" r:id="rId66"/>
    <p:sldId id="843" r:id="rId67"/>
    <p:sldId id="844" r:id="rId68"/>
    <p:sldId id="845" r:id="rId69"/>
    <p:sldId id="846" r:id="rId70"/>
    <p:sldId id="847" r:id="rId71"/>
    <p:sldId id="848" r:id="rId72"/>
    <p:sldId id="849" r:id="rId73"/>
    <p:sldId id="850" r:id="rId74"/>
    <p:sldId id="851" r:id="rId75"/>
    <p:sldId id="852" r:id="rId76"/>
    <p:sldId id="853" r:id="rId77"/>
    <p:sldId id="854" r:id="rId78"/>
    <p:sldId id="855" r:id="rId79"/>
    <p:sldId id="856" r:id="rId80"/>
    <p:sldId id="857" r:id="rId81"/>
    <p:sldId id="858" r:id="rId82"/>
    <p:sldId id="859" r:id="rId83"/>
    <p:sldId id="860" r:id="rId84"/>
    <p:sldId id="861" r:id="rId85"/>
    <p:sldId id="862" r:id="rId86"/>
    <p:sldId id="863" r:id="rId87"/>
    <p:sldId id="864" r:id="rId88"/>
    <p:sldId id="865" r:id="rId89"/>
    <p:sldId id="866" r:id="rId90"/>
    <p:sldId id="867" r:id="rId91"/>
    <p:sldId id="868" r:id="rId92"/>
    <p:sldId id="869" r:id="rId93"/>
    <p:sldId id="870" r:id="rId94"/>
    <p:sldId id="871" r:id="rId95"/>
    <p:sldId id="872" r:id="rId96"/>
    <p:sldId id="873" r:id="rId97"/>
    <p:sldId id="874" r:id="rId98"/>
    <p:sldId id="875" r:id="rId99"/>
    <p:sldId id="876" r:id="rId100"/>
    <p:sldId id="877" r:id="rId101"/>
    <p:sldId id="878" r:id="rId102"/>
    <p:sldId id="879" r:id="rId103"/>
    <p:sldId id="880" r:id="rId104"/>
    <p:sldId id="881" r:id="rId105"/>
    <p:sldId id="882" r:id="rId106"/>
    <p:sldId id="883" r:id="rId107"/>
    <p:sldId id="884" r:id="rId108"/>
    <p:sldId id="885" r:id="rId109"/>
    <p:sldId id="886" r:id="rId110"/>
    <p:sldId id="887" r:id="rId111"/>
    <p:sldId id="888" r:id="rId112"/>
    <p:sldId id="889" r:id="rId113"/>
    <p:sldId id="890" r:id="rId114"/>
    <p:sldId id="891" r:id="rId115"/>
    <p:sldId id="892" r:id="rId116"/>
    <p:sldId id="893" r:id="rId117"/>
    <p:sldId id="894" r:id="rId118"/>
    <p:sldId id="895" r:id="rId119"/>
    <p:sldId id="896" r:id="rId120"/>
    <p:sldId id="897" r:id="rId121"/>
    <p:sldId id="898" r:id="rId122"/>
    <p:sldId id="899" r:id="rId123"/>
    <p:sldId id="900" r:id="rId124"/>
    <p:sldId id="901" r:id="rId125"/>
    <p:sldId id="902" r:id="rId126"/>
    <p:sldId id="904" r:id="rId127"/>
    <p:sldId id="905" r:id="rId128"/>
    <p:sldId id="906" r:id="rId129"/>
    <p:sldId id="907" r:id="rId130"/>
    <p:sldId id="908" r:id="rId13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DDDDD"/>
    <a:srgbClr val="FFCCFF"/>
    <a:srgbClr val="000099"/>
    <a:srgbClr val="FF0000"/>
    <a:srgbClr val="008000"/>
    <a:srgbClr val="66CC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-16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3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63" Type="http://schemas.openxmlformats.org/officeDocument/2006/relationships/slide" Target="slides/slide62.xml"/><Relationship Id="rId42" Type="http://schemas.openxmlformats.org/officeDocument/2006/relationships/slide" Target="slides/slide41.xml"/><Relationship Id="rId21" Type="http://schemas.openxmlformats.org/officeDocument/2006/relationships/slide" Target="slides/slide20.xml"/><Relationship Id="rId138" Type="http://schemas.openxmlformats.org/officeDocument/2006/relationships/tableStyles" Target="tableStyles.xml"/><Relationship Id="rId84" Type="http://schemas.openxmlformats.org/officeDocument/2006/relationships/slide" Target="slides/slide83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02" Type="http://schemas.openxmlformats.org/officeDocument/2006/relationships/slide" Target="slides/slide101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5" Type="http://schemas.openxmlformats.org/officeDocument/2006/relationships/slide" Target="slides/slide4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134" Type="http://schemas.openxmlformats.org/officeDocument/2006/relationships/printerSettings" Target="printerSettings/printerSettings1.bin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9" Type="http://schemas.openxmlformats.org/officeDocument/2006/relationships/customXml" Target="../customXml/item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9" Type="http://schemas.openxmlformats.org/officeDocument/2006/relationships/slide" Target="slides/slide58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54" Type="http://schemas.openxmlformats.org/officeDocument/2006/relationships/slide" Target="slides/slide53.xml"/><Relationship Id="rId14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49" Type="http://schemas.openxmlformats.org/officeDocument/2006/relationships/slide" Target="slides/slide48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4" Type="http://schemas.openxmlformats.org/officeDocument/2006/relationships/slide" Target="slides/slide43.xml"/><Relationship Id="rId130" Type="http://schemas.openxmlformats.org/officeDocument/2006/relationships/slide" Target="slides/slide129.xml"/><Relationship Id="rId135" Type="http://schemas.openxmlformats.org/officeDocument/2006/relationships/presProps" Target="presProps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109" Type="http://schemas.openxmlformats.org/officeDocument/2006/relationships/slide" Target="slides/slide108.xml"/><Relationship Id="rId39" Type="http://schemas.openxmlformats.org/officeDocument/2006/relationships/slide" Target="slides/slide38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04" Type="http://schemas.openxmlformats.org/officeDocument/2006/relationships/slide" Target="slides/slide103.xml"/><Relationship Id="rId97" Type="http://schemas.openxmlformats.org/officeDocument/2006/relationships/slide" Target="slides/slide96.xml"/><Relationship Id="rId76" Type="http://schemas.openxmlformats.org/officeDocument/2006/relationships/slide" Target="slides/slide75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34" Type="http://schemas.openxmlformats.org/officeDocument/2006/relationships/slide" Target="slides/slide33.xml"/><Relationship Id="rId141" Type="http://schemas.openxmlformats.org/officeDocument/2006/relationships/customXml" Target="../customXml/item3.xml"/><Relationship Id="rId92" Type="http://schemas.openxmlformats.org/officeDocument/2006/relationships/slide" Target="slides/slide91.xml"/><Relationship Id="rId71" Type="http://schemas.openxmlformats.org/officeDocument/2006/relationships/slide" Target="slides/slide70.xml"/><Relationship Id="rId7" Type="http://schemas.openxmlformats.org/officeDocument/2006/relationships/slide" Target="slides/slide6.xml"/><Relationship Id="rId29" Type="http://schemas.openxmlformats.org/officeDocument/2006/relationships/slide" Target="slides/slide28.xml"/><Relationship Id="rId2" Type="http://schemas.openxmlformats.org/officeDocument/2006/relationships/slide" Target="slides/slide1.xml"/><Relationship Id="rId66" Type="http://schemas.openxmlformats.org/officeDocument/2006/relationships/slide" Target="slides/slide65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24" Type="http://schemas.openxmlformats.org/officeDocument/2006/relationships/slide" Target="slides/slide23.xml"/><Relationship Id="rId131" Type="http://schemas.openxmlformats.org/officeDocument/2006/relationships/slide" Target="slides/slide130.xml"/><Relationship Id="rId136" Type="http://schemas.openxmlformats.org/officeDocument/2006/relationships/viewProps" Target="viewProps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126" Type="http://schemas.openxmlformats.org/officeDocument/2006/relationships/slide" Target="slides/slide125.xml"/><Relationship Id="rId105" Type="http://schemas.openxmlformats.org/officeDocument/2006/relationships/slide" Target="slides/slide104.xml"/><Relationship Id="rId100" Type="http://schemas.openxmlformats.org/officeDocument/2006/relationships/slide" Target="slides/slide99.xml"/><Relationship Id="rId77" Type="http://schemas.openxmlformats.org/officeDocument/2006/relationships/slide" Target="slides/slide76.xml"/><Relationship Id="rId56" Type="http://schemas.openxmlformats.org/officeDocument/2006/relationships/slide" Target="slides/slide55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121" Type="http://schemas.openxmlformats.org/officeDocument/2006/relationships/slide" Target="slides/slide120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72" Type="http://schemas.openxmlformats.org/officeDocument/2006/relationships/slide" Target="slides/slide7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67" Type="http://schemas.openxmlformats.org/officeDocument/2006/relationships/slide" Target="slides/slide66.xml"/><Relationship Id="rId46" Type="http://schemas.openxmlformats.org/officeDocument/2006/relationships/slide" Target="slides/slide45.xml"/><Relationship Id="rId25" Type="http://schemas.openxmlformats.org/officeDocument/2006/relationships/slide" Target="slides/slide24.xml"/><Relationship Id="rId137" Type="http://schemas.openxmlformats.org/officeDocument/2006/relationships/theme" Target="theme/theme1.xml"/><Relationship Id="rId116" Type="http://schemas.openxmlformats.org/officeDocument/2006/relationships/slide" Target="slides/slide115.xml"/><Relationship Id="rId62" Type="http://schemas.openxmlformats.org/officeDocument/2006/relationships/slide" Target="slides/slide61.xml"/><Relationship Id="rId41" Type="http://schemas.openxmlformats.org/officeDocument/2006/relationships/slide" Target="slides/slide40.xml"/><Relationship Id="rId20" Type="http://schemas.openxmlformats.org/officeDocument/2006/relationships/slide" Target="slides/slide19.xml"/><Relationship Id="rId132" Type="http://schemas.openxmlformats.org/officeDocument/2006/relationships/notesMaster" Target="notesMasters/notesMaster1.xml"/><Relationship Id="rId111" Type="http://schemas.openxmlformats.org/officeDocument/2006/relationships/slide" Target="slides/slide110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5" Type="http://schemas.openxmlformats.org/officeDocument/2006/relationships/slide" Target="slides/slide14.xml"/><Relationship Id="rId127" Type="http://schemas.openxmlformats.org/officeDocument/2006/relationships/slide" Target="slides/slide126.xml"/><Relationship Id="rId106" Type="http://schemas.openxmlformats.org/officeDocument/2006/relationships/slide" Target="slides/slide105.xml"/><Relationship Id="rId57" Type="http://schemas.openxmlformats.org/officeDocument/2006/relationships/slide" Target="slides/slide56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22" Type="http://schemas.openxmlformats.org/officeDocument/2006/relationships/slide" Target="slides/slide121.xml"/><Relationship Id="rId94" Type="http://schemas.openxmlformats.org/officeDocument/2006/relationships/slide" Target="slides/slide93.xml"/><Relationship Id="rId101" Type="http://schemas.openxmlformats.org/officeDocument/2006/relationships/slide" Target="slides/slide100.xml"/><Relationship Id="rId99" Type="http://schemas.openxmlformats.org/officeDocument/2006/relationships/slide" Target="slides/slide98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52" Type="http://schemas.openxmlformats.org/officeDocument/2006/relationships/slide" Target="slides/slide51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68" Type="http://schemas.openxmlformats.org/officeDocument/2006/relationships/slide" Target="slides/slide67.xml"/><Relationship Id="rId47" Type="http://schemas.openxmlformats.org/officeDocument/2006/relationships/slide" Target="slides/slide46.xml"/><Relationship Id="rId133" Type="http://schemas.openxmlformats.org/officeDocument/2006/relationships/handoutMaster" Target="handoutMasters/handoutMaster1.xml"/><Relationship Id="rId112" Type="http://schemas.openxmlformats.org/officeDocument/2006/relationships/slide" Target="slides/slide111.xml"/><Relationship Id="rId89" Type="http://schemas.openxmlformats.org/officeDocument/2006/relationships/slide" Target="slides/slide88.xml"/><Relationship Id="rId16" Type="http://schemas.openxmlformats.org/officeDocument/2006/relationships/slide" Target="slides/slide1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91292653-6D28-1A4E-9097-8CD0CA4FA9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16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ACCD5E27-021E-054B-84DE-C100B224ED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411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8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9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2559C28D-846B-1C48-96B5-B4E134B5C20D}" type="slidenum">
              <a:rPr lang="en-US" sz="1300">
                <a:latin typeface="Times New Roman" charset="0"/>
              </a:rPr>
              <a:pPr/>
              <a:t>2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225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23E5EC24-400D-2849-9FC7-CF78AFD072FD}" type="slidenum">
              <a:rPr lang="en-US" sz="1300">
                <a:latin typeface="Times New Roman" charset="0"/>
              </a:rPr>
              <a:pPr/>
              <a:t>43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737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A046B357-7AD8-1147-868B-CE9A7F48B772}" type="slidenum">
              <a:rPr lang="en-US" sz="1300">
                <a:latin typeface="Times New Roman" charset="0"/>
              </a:rPr>
              <a:pPr/>
              <a:t>55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870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65FD35AE-BF39-F04F-9308-E94DDA73EA3F}" type="slidenum">
              <a:rPr lang="en-US" sz="1300">
                <a:latin typeface="Times New Roman" charset="0"/>
              </a:rPr>
              <a:pPr/>
              <a:t>56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890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CA31B288-29B4-C34B-A09D-CB5828DE274E}" type="slidenum">
              <a:rPr lang="en-US" sz="1300">
                <a:latin typeface="Times New Roman" charset="0"/>
              </a:rPr>
              <a:pPr/>
              <a:t>57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911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78BD7C7A-618C-704C-AC4D-EE713CDD2CAF}" type="slidenum">
              <a:rPr lang="en-US" sz="1300">
                <a:latin typeface="Times New Roman" charset="0"/>
              </a:rPr>
              <a:pPr/>
              <a:t>58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931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2D9E4B94-F953-1E47-A8F4-550DA9F7D437}" type="slidenum">
              <a:rPr lang="en-US" sz="1300">
                <a:latin typeface="Times New Roman" charset="0"/>
              </a:rPr>
              <a:pPr/>
              <a:t>59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952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EB783968-0A5B-6E4F-9127-2CDBFE0D4F8F}" type="slidenum">
              <a:rPr lang="en-US" sz="1300">
                <a:latin typeface="Times New Roman" charset="0"/>
              </a:rPr>
              <a:pPr/>
              <a:t>60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972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54ABFD7A-1264-8540-B9E5-0E93ACA7863F}" type="slidenum">
              <a:rPr lang="en-US" sz="1300">
                <a:latin typeface="Times New Roman" charset="0"/>
              </a:rPr>
              <a:pPr/>
              <a:t>81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198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3B0BA2CC-39E1-D04F-B9B2-3F70DAA7E204}" type="slidenum">
              <a:rPr lang="en-US" sz="1300">
                <a:latin typeface="Times New Roman" charset="0"/>
              </a:rPr>
              <a:pPr/>
              <a:t>104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443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C87ECB12-1AA5-084D-8722-1227B995C6F0}" type="slidenum">
              <a:rPr lang="en-US" sz="1300">
                <a:latin typeface="Times New Roman" charset="0"/>
              </a:rPr>
              <a:pPr/>
              <a:t>113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546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63F9E48E-4B25-AD41-97B8-9B90B849A104}" type="slidenum">
              <a:rPr lang="en-US" sz="1300">
                <a:latin typeface="Times New Roman" charset="0"/>
              </a:rPr>
              <a:pPr/>
              <a:t>3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245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CCE15C57-4BF1-234D-B743-ACAD1B491F66}" type="slidenum">
              <a:rPr lang="en-US" sz="1300">
                <a:latin typeface="Times New Roman" charset="0"/>
              </a:rPr>
              <a:pPr/>
              <a:t>114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566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B3026AA4-C3F3-AF45-8658-352727B50E89}" type="slidenum">
              <a:rPr lang="en-US" sz="1300">
                <a:latin typeface="Times New Roman" charset="0"/>
              </a:rPr>
              <a:pPr/>
              <a:t>115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587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240CC8DD-39A3-1B4E-A9EC-95CD44729C30}" type="slidenum">
              <a:rPr lang="en-US" sz="1300">
                <a:latin typeface="Times New Roman" charset="0"/>
              </a:rPr>
              <a:pPr/>
              <a:t>116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607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2A76B79F-3EE0-D84C-8CC5-463DD51E989F}" type="slidenum">
              <a:rPr lang="en-US" sz="1300">
                <a:latin typeface="Times New Roman" charset="0"/>
              </a:rPr>
              <a:pPr/>
              <a:t>117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628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3336A4F1-D03D-C448-99C7-999533890546}" type="slidenum">
              <a:rPr lang="en-US" sz="1300">
                <a:latin typeface="Times New Roman" charset="0"/>
              </a:rPr>
              <a:pPr/>
              <a:t>118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648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75D078AD-F743-A141-9261-CB51CB6CF8FA}" type="slidenum">
              <a:rPr lang="en-US" sz="1300">
                <a:latin typeface="Times New Roman" charset="0"/>
              </a:rPr>
              <a:pPr/>
              <a:t>119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669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EBD227A4-F51F-4E46-A74C-498BCE4BC1D0}" type="slidenum">
              <a:rPr lang="en-US" sz="1300">
                <a:latin typeface="Times New Roman" charset="0"/>
              </a:rPr>
              <a:pPr/>
              <a:t>120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689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E4650212-7104-F24E-86E1-92D7F1DD65AD}" type="slidenum">
              <a:rPr lang="en-US" sz="1300">
                <a:latin typeface="Times New Roman" charset="0"/>
              </a:rPr>
              <a:pPr/>
              <a:t>121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710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A9D0916E-EAFF-8B46-A7FE-EE78C7EB4A34}" type="slidenum">
              <a:rPr lang="en-US" sz="1300">
                <a:latin typeface="Times New Roman" charset="0"/>
              </a:rPr>
              <a:pPr/>
              <a:t>122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730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39E1AE8E-6666-5F45-B30E-5DA7119F5109}" type="slidenum">
              <a:rPr lang="en-US" sz="1300">
                <a:latin typeface="Times New Roman" charset="0"/>
              </a:rPr>
              <a:pPr/>
              <a:t>123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751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E092E8C0-E4B7-124E-B1F5-64B1BB24563C}" type="slidenum">
              <a:rPr lang="en-US" sz="1300">
                <a:latin typeface="Times New Roman" charset="0"/>
              </a:rPr>
              <a:pPr/>
              <a:t>4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266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A1C26430-BF57-DE4D-BCC2-16871A94A2FA}" type="slidenum">
              <a:rPr lang="en-US" sz="1300">
                <a:latin typeface="Times New Roman" charset="0"/>
              </a:rPr>
              <a:pPr/>
              <a:t>124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771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30F50101-FD74-C740-8856-8B43E500796D}" type="slidenum">
              <a:rPr lang="en-US" sz="1300">
                <a:latin typeface="Times New Roman" charset="0"/>
              </a:rPr>
              <a:pPr/>
              <a:t>125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792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5611354D-0B24-8A4B-98E4-58FE38077F6D}" type="slidenum">
              <a:rPr lang="en-US" sz="1300">
                <a:latin typeface="Times New Roman" charset="0"/>
              </a:rPr>
              <a:pPr/>
              <a:t>126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832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A2F4463E-1052-DE40-985B-2B630D237B76}" type="slidenum">
              <a:rPr lang="en-US" sz="1300">
                <a:latin typeface="Times New Roman" charset="0"/>
              </a:rPr>
              <a:pPr/>
              <a:t>127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853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58704DC2-A329-F441-A1F7-096EBC17D091}" type="slidenum">
              <a:rPr lang="en-US" sz="1300">
                <a:latin typeface="Times New Roman" charset="0"/>
              </a:rPr>
              <a:pPr/>
              <a:t>128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873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601B91CF-607B-EC43-8F32-15B5270B1A9E}" type="slidenum">
              <a:rPr lang="en-US" sz="1300">
                <a:latin typeface="Times New Roman" charset="0"/>
              </a:rPr>
              <a:pPr/>
              <a:t>129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894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68816444-00F3-FB41-8194-2808B3BA3681}" type="slidenum">
              <a:rPr lang="en-US" sz="1300">
                <a:latin typeface="Times New Roman" charset="0"/>
              </a:rPr>
              <a:pPr/>
              <a:t>130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914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C3BA4C4C-1124-4442-863F-75D915E42360}" type="slidenum">
              <a:rPr lang="en-US" sz="1300">
                <a:latin typeface="Times New Roman" charset="0"/>
              </a:rPr>
              <a:pPr/>
              <a:t>5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286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631B46F4-D8F1-FB47-8313-D4E9CFBB5306}" type="slidenum">
              <a:rPr lang="en-US" sz="1300">
                <a:latin typeface="Times New Roman" charset="0"/>
              </a:rPr>
              <a:pPr/>
              <a:t>6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307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027CCE78-9F8E-C448-9A42-58BF38E05FB0}" type="slidenum">
              <a:rPr lang="en-US" sz="1300">
                <a:latin typeface="Times New Roman" charset="0"/>
              </a:rPr>
              <a:pPr/>
              <a:t>7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327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237593D9-B343-834A-85F0-B1AE9CDB1CD5}" type="slidenum">
              <a:rPr lang="en-US" sz="1300">
                <a:latin typeface="Times New Roman" charset="0"/>
              </a:rPr>
              <a:pPr/>
              <a:t>8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348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E7E155B8-85D7-064C-A3DC-9AC8D6642442}" type="slidenum">
              <a:rPr lang="en-US" sz="1300">
                <a:latin typeface="Times New Roman" charset="0"/>
              </a:rPr>
              <a:pPr/>
              <a:t>13</a:t>
            </a:fld>
            <a:endParaRPr lang="en-US" sz="1300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EB0D0B5D-2923-9245-A2F1-AFB98D2C34B4}" type="slidenum">
              <a:rPr lang="en-US" sz="1300">
                <a:latin typeface="Times New Roman" charset="0"/>
              </a:rPr>
              <a:pPr/>
              <a:t>30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593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4-</a:t>
            </a:r>
            <a:fld id="{7EFC9773-7379-5049-A6C9-0C8EEEC5C5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3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u="none">
                <a:latin typeface="Gill Sans M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388166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3296899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2868520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38726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495800" y="1600200"/>
            <a:ext cx="38100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495800" y="4000500"/>
            <a:ext cx="38100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163327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132096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38100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33400" y="4000500"/>
            <a:ext cx="38100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2587017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1600200"/>
            <a:ext cx="7772400" cy="46482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61968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‹#›</a:t>
            </a:fld>
            <a:endParaRPr lang="en-US" sz="1200" dirty="0">
              <a:latin typeface="Tahoma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charset="2"/>
        <a:buChar char="§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Arial"/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1.wmf"/><Relationship Id="rId5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wmf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7.wmf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7.w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jpeg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9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wmf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0.wmf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0.wmf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wmf"/><Relationship Id="rId3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wmf"/><Relationship Id="rId5" Type="http://schemas.openxmlformats.org/officeDocument/2006/relationships/image" Target="../media/image13.wmf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4" Type="http://schemas.openxmlformats.org/officeDocument/2006/relationships/image" Target="../media/image13.wmf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2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4" Type="http://schemas.openxmlformats.org/officeDocument/2006/relationships/image" Target="../media/image11.wmf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4" Type="http://schemas.openxmlformats.org/officeDocument/2006/relationships/image" Target="../media/image11.wmf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4" Type="http://schemas.openxmlformats.org/officeDocument/2006/relationships/image" Target="../media/image7.wmf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4" Type="http://schemas.openxmlformats.org/officeDocument/2006/relationships/image" Target="../media/image4.png"/><Relationship Id="rId5" Type="http://schemas.openxmlformats.org/officeDocument/2006/relationships/image" Target="../media/image11.wmf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1.wmf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w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14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14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7.wmf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14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14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4"/>
          <p:cNvSpPr>
            <a:spLocks noChangeArrowheads="1"/>
          </p:cNvSpPr>
          <p:nvPr/>
        </p:nvSpPr>
        <p:spPr bwMode="auto">
          <a:xfrm>
            <a:off x="5608638" y="3489325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ts val="3063"/>
              </a:lnSpc>
            </a:pPr>
            <a:r>
              <a:rPr lang="en-US" sz="2800" i="1" dirty="0">
                <a:solidFill>
                  <a:srgbClr val="008000"/>
                </a:solidFill>
                <a:cs typeface="Arial" charset="0"/>
              </a:rPr>
              <a:t>Computer Networking: A Top Down </a:t>
            </a:r>
            <a:r>
              <a:rPr lang="en-US" sz="2800" i="1" dirty="0" smtClean="0">
                <a:solidFill>
                  <a:srgbClr val="008000"/>
                </a:solidFill>
                <a:cs typeface="Arial" charset="0"/>
              </a:rPr>
              <a:t>Approach </a:t>
            </a:r>
            <a:r>
              <a:rPr lang="en-US" sz="2800" dirty="0">
                <a:solidFill>
                  <a:srgbClr val="008000"/>
                </a:solidFill>
                <a:cs typeface="Arial" charset="0"/>
              </a:rPr>
              <a:t/>
            </a:r>
            <a:br>
              <a:rPr lang="en-US" sz="2800" dirty="0">
                <a:solidFill>
                  <a:srgbClr val="008000"/>
                </a:solidFill>
                <a:cs typeface="Arial" charset="0"/>
              </a:rPr>
            </a:br>
            <a:endParaRPr lang="en-US" sz="2000" dirty="0">
              <a:solidFill>
                <a:srgbClr val="008000"/>
              </a:solidFill>
              <a:cs typeface="Arial" charset="0"/>
            </a:endParaRPr>
          </a:p>
        </p:txBody>
      </p:sp>
      <p:sp>
        <p:nvSpPr>
          <p:cNvPr id="40962" name="Text Box 6"/>
          <p:cNvSpPr txBox="1">
            <a:spLocks noChangeArrowheads="1"/>
          </p:cNvSpPr>
          <p:nvPr/>
        </p:nvSpPr>
        <p:spPr bwMode="auto">
          <a:xfrm>
            <a:off x="369888" y="3241675"/>
            <a:ext cx="5378450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/>
              <a:t>A note on the use of these Powerpoint slides:</a:t>
            </a:r>
          </a:p>
          <a:p>
            <a:r>
              <a:rPr lang="en-US" sz="1200" dirty="0"/>
              <a:t>We</a:t>
            </a:r>
            <a:r>
              <a:rPr lang="ja-JP" altLang="en-US" sz="1200" dirty="0"/>
              <a:t>’</a:t>
            </a:r>
            <a:r>
              <a:rPr lang="en-US" altLang="ja-JP" sz="1200" dirty="0"/>
              <a:t>re making these slides freely available to all (faculty, students, readers). They’re in PowerPoint form so you see the animations; and can add, modify, and delete slides  (including this one) and slide content to suit your needs. They obviously represent a </a:t>
            </a:r>
            <a:r>
              <a:rPr lang="en-US" altLang="ja-JP" sz="1200" i="1" dirty="0"/>
              <a:t>lot</a:t>
            </a:r>
            <a:r>
              <a:rPr lang="en-US" altLang="ja-JP" sz="1200" dirty="0"/>
              <a:t> of work on our part. In return for use, we only ask the following:</a:t>
            </a:r>
          </a:p>
          <a:p>
            <a:pPr>
              <a:lnSpc>
                <a:spcPct val="85000"/>
              </a:lnSpc>
            </a:pPr>
            <a:endParaRPr lang="en-US" sz="1400" dirty="0"/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390525" y="4370388"/>
            <a:ext cx="5378450" cy="209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400" dirty="0" smtClean="0">
              <a:latin typeface="Gill Sans MT" charset="0"/>
            </a:endParaRPr>
          </a:p>
          <a:p>
            <a:pPr marL="231775" indent="-1778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1200" dirty="0" smtClean="0"/>
              <a:t>If you use these slides (e.g., in a class) that you mention their source (after all, we</a:t>
            </a:r>
            <a:r>
              <a:rPr lang="ja-JP" altLang="en-US" sz="1200" dirty="0" smtClean="0"/>
              <a:t>’</a:t>
            </a:r>
            <a:r>
              <a:rPr lang="en-US" altLang="ja-JP" sz="1200" dirty="0" smtClean="0"/>
              <a:t>d like people to use our book!)</a:t>
            </a:r>
          </a:p>
          <a:p>
            <a:pPr marL="231775" indent="-1778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1200" dirty="0" smtClean="0"/>
              <a:t>If you post any slides on a www site, that you note that they are adapted from (or perhaps identical to) our slides, and note our copyright of this material.</a:t>
            </a:r>
          </a:p>
          <a:p>
            <a:pPr>
              <a:buClr>
                <a:schemeClr val="accent2"/>
              </a:buClr>
              <a:buFont typeface="Wingdings" charset="0"/>
              <a:buChar char="q"/>
              <a:defRPr/>
            </a:pPr>
            <a:endParaRPr lang="en-US" sz="1200" dirty="0" smtClean="0"/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charset="0"/>
              <a:buNone/>
              <a:defRPr/>
            </a:pPr>
            <a:r>
              <a:rPr lang="en-US" sz="1200" dirty="0" smtClean="0"/>
              <a:t>Thanks and enjoy!  JFK/KWR</a:t>
            </a:r>
          </a:p>
          <a:p>
            <a:pPr>
              <a:lnSpc>
                <a:spcPct val="85000"/>
              </a:lnSpc>
              <a:defRPr/>
            </a:pPr>
            <a:endParaRPr lang="en-US" sz="1200" dirty="0" smtClean="0"/>
          </a:p>
          <a:p>
            <a:pPr>
              <a:defRPr/>
            </a:pPr>
            <a:r>
              <a:rPr lang="en-US" sz="1200" dirty="0" smtClean="0"/>
              <a:t>     All material copyright 1996-2016</a:t>
            </a:r>
          </a:p>
          <a:p>
            <a:pPr>
              <a:defRPr/>
            </a:pPr>
            <a:r>
              <a:rPr lang="en-US" sz="1200" dirty="0" smtClean="0"/>
              <a:t>     J.F Kurose and K.W. Ross, All Rights Reserved</a:t>
            </a:r>
          </a:p>
        </p:txBody>
      </p:sp>
      <p:pic>
        <p:nvPicPr>
          <p:cNvPr id="4096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6146800"/>
            <a:ext cx="18732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1" descr="kurose7e_cover_smal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238" y="325438"/>
            <a:ext cx="3087687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Rectangle 4"/>
          <p:cNvSpPr>
            <a:spLocks noChangeArrowheads="1"/>
          </p:cNvSpPr>
          <p:nvPr/>
        </p:nvSpPr>
        <p:spPr bwMode="auto">
          <a:xfrm>
            <a:off x="5634038" y="4510088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en-US" dirty="0">
                <a:solidFill>
                  <a:srgbClr val="008000"/>
                </a:solidFill>
                <a:cs typeface="Arial" charset="0"/>
              </a:rPr>
              <a:t>7</a:t>
            </a:r>
            <a:r>
              <a:rPr lang="en-US" baseline="30000" dirty="0">
                <a:solidFill>
                  <a:srgbClr val="008000"/>
                </a:solidFill>
                <a:cs typeface="Arial" charset="0"/>
              </a:rPr>
              <a:t>th</a:t>
            </a:r>
            <a:r>
              <a:rPr lang="en-US" dirty="0">
                <a:solidFill>
                  <a:srgbClr val="008000"/>
                </a:solidFill>
                <a:cs typeface="Arial" charset="0"/>
              </a:rPr>
              <a:t> edition </a:t>
            </a:r>
            <a:br>
              <a:rPr lang="en-US" dirty="0">
                <a:solidFill>
                  <a:srgbClr val="008000"/>
                </a:solidFill>
                <a:cs typeface="Arial" charset="0"/>
              </a:rPr>
            </a:br>
            <a:r>
              <a:rPr lang="en-US" dirty="0">
                <a:solidFill>
                  <a:srgbClr val="008000"/>
                </a:solidFill>
                <a:cs typeface="Arial" charset="0"/>
              </a:rPr>
              <a:t>Jim Kurose, Keith Ross</a:t>
            </a:r>
            <a:br>
              <a:rPr lang="en-US" dirty="0">
                <a:solidFill>
                  <a:srgbClr val="008000"/>
                </a:solidFill>
                <a:cs typeface="Arial" charset="0"/>
              </a:rPr>
            </a:br>
            <a:r>
              <a:rPr lang="en-US" sz="1400" dirty="0">
                <a:solidFill>
                  <a:srgbClr val="008000"/>
                </a:solidFill>
                <a:cs typeface="Arial" charset="0"/>
              </a:rPr>
              <a:t>Pearson/Addison Wesley</a:t>
            </a:r>
            <a:br>
              <a:rPr lang="en-US" sz="1400" dirty="0">
                <a:solidFill>
                  <a:srgbClr val="008000"/>
                </a:solidFill>
                <a:cs typeface="Arial" charset="0"/>
              </a:rPr>
            </a:br>
            <a:r>
              <a:rPr lang="en-US" sz="1400" dirty="0">
                <a:solidFill>
                  <a:srgbClr val="008000"/>
                </a:solidFill>
                <a:cs typeface="Arial" charset="0"/>
              </a:rPr>
              <a:t>April 2016</a:t>
            </a:r>
          </a:p>
        </p:txBody>
      </p:sp>
      <p:sp>
        <p:nvSpPr>
          <p:cNvPr id="40967" name="Rectangle 3"/>
          <p:cNvSpPr>
            <a:spLocks noChangeArrowheads="1"/>
          </p:cNvSpPr>
          <p:nvPr/>
        </p:nvSpPr>
        <p:spPr bwMode="auto">
          <a:xfrm>
            <a:off x="371475" y="944994"/>
            <a:ext cx="4808306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ct val="85000"/>
              </a:lnSpc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Arial" charset="0"/>
              </a:rPr>
              <a:t>Chapter </a:t>
            </a:r>
            <a:r>
              <a:rPr lang="en-US" sz="4400" dirty="0" smtClean="0">
                <a:solidFill>
                  <a:srgbClr val="000099"/>
                </a:solidFill>
                <a:latin typeface="Gill Sans MT" charset="0"/>
                <a:cs typeface="Arial" charset="0"/>
              </a:rPr>
              <a:t>8</a:t>
            </a:r>
            <a:r>
              <a:rPr lang="en-US" sz="4800" dirty="0">
                <a:solidFill>
                  <a:srgbClr val="000099"/>
                </a:solidFill>
                <a:latin typeface="Gill Sans MT" charset="0"/>
                <a:cs typeface="Arial" charset="0"/>
              </a:rPr>
              <a:t/>
            </a:r>
            <a:br>
              <a:rPr lang="en-US" sz="4800" dirty="0">
                <a:solidFill>
                  <a:srgbClr val="000099"/>
                </a:solidFill>
                <a:latin typeface="Gill Sans MT" charset="0"/>
                <a:cs typeface="Arial" charset="0"/>
              </a:rPr>
            </a:br>
            <a:r>
              <a:rPr lang="en-US" sz="4400" dirty="0" smtClean="0">
                <a:solidFill>
                  <a:srgbClr val="000099"/>
                </a:solidFill>
                <a:latin typeface="Gill Sans MT" charset="0"/>
                <a:cs typeface="Arial" charset="0"/>
              </a:rPr>
              <a:t>Security</a:t>
            </a:r>
            <a:endParaRPr lang="en-US" sz="4400" dirty="0">
              <a:solidFill>
                <a:srgbClr val="000099"/>
              </a:solidFill>
              <a:latin typeface="Gill Sans MT" charset="0"/>
              <a:cs typeface="Arial" charset="0"/>
            </a:endParaRPr>
          </a:p>
        </p:txBody>
      </p:sp>
      <p:pic>
        <p:nvPicPr>
          <p:cNvPr id="40968" name="Picture 9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389188"/>
            <a:ext cx="2901520" cy="19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1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831561" y="6508279"/>
            <a:ext cx="721408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019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Breaking an encryption scheme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cipher-text only attack: </a:t>
            </a:r>
            <a:r>
              <a:rPr lang="en-US" sz="2400" dirty="0">
                <a:latin typeface="Gill Sans MT" charset="0"/>
              </a:rPr>
              <a:t>Trudy has ciphertext she can analyze</a:t>
            </a:r>
          </a:p>
          <a:p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two approaches:</a:t>
            </a:r>
          </a:p>
          <a:p>
            <a:pPr lvl="1"/>
            <a:r>
              <a:rPr lang="en-US" dirty="0">
                <a:latin typeface="Gill Sans MT" charset="0"/>
              </a:rPr>
              <a:t>brute force: search through all keys </a:t>
            </a:r>
          </a:p>
          <a:p>
            <a:pPr lvl="1"/>
            <a:r>
              <a:rPr lang="en-US" dirty="0">
                <a:latin typeface="Gill Sans MT" charset="0"/>
              </a:rPr>
              <a:t>statistical analysis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119563" cy="4648200"/>
          </a:xfrm>
        </p:spPr>
        <p:txBody>
          <a:bodyPr/>
          <a:lstStyle/>
          <a:p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known-plaintext attack: </a:t>
            </a:r>
            <a:r>
              <a:rPr lang="en-US" sz="2400" dirty="0">
                <a:latin typeface="Gill Sans MT" charset="0"/>
              </a:rPr>
              <a:t>Trudy has plaintext corresponding to ciphertext</a:t>
            </a:r>
          </a:p>
          <a:p>
            <a:pPr lvl="1"/>
            <a:r>
              <a:rPr lang="en-US" dirty="0">
                <a:latin typeface="Gill Sans MT" charset="0"/>
              </a:rPr>
              <a:t>e.g., in monoalphabetic cipher, Trudy determines pairings for </a:t>
            </a:r>
            <a:r>
              <a:rPr lang="en-US" dirty="0">
                <a:latin typeface="Gill Sans MT" charset="0"/>
              </a:rPr>
              <a:t>a,l,i,c,e,b,o</a:t>
            </a:r>
            <a:r>
              <a:rPr lang="en-US" dirty="0">
                <a:latin typeface="Gill Sans MT" charset="0"/>
              </a:rPr>
              <a:t>,</a:t>
            </a:r>
          </a:p>
          <a:p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chosen-plaintext attack: </a:t>
            </a:r>
            <a:r>
              <a:rPr lang="en-US" sz="2400" dirty="0">
                <a:latin typeface="Gill Sans MT" charset="0"/>
              </a:rPr>
              <a:t>Trudy can get ciphertext for chosen plaintext</a:t>
            </a:r>
          </a:p>
          <a:p>
            <a:pPr>
              <a:buFont typeface="Wingdings" charset="0"/>
              <a:buNone/>
            </a:pPr>
            <a:endParaRPr lang="en-US" sz="2400" dirty="0">
              <a:latin typeface="Gill Sans MT" charset="0"/>
            </a:endParaRPr>
          </a:p>
        </p:txBody>
      </p:sp>
      <p:pic>
        <p:nvPicPr>
          <p:cNvPr id="36869" name="Picture 1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1054100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901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IKE: Internet Key Exchange 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previous examples: </a:t>
            </a:r>
            <a:r>
              <a:rPr lang="en-US" sz="2400" dirty="0">
                <a:latin typeface="Gill Sans MT" charset="0"/>
              </a:rPr>
              <a:t>manual establishment of IPsec SAs in IPsec endpoints: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i="1" dirty="0">
                <a:solidFill>
                  <a:srgbClr val="CC0000"/>
                </a:solidFill>
                <a:latin typeface="Arial" charset="0"/>
                <a:cs typeface="Arial" charset="0"/>
              </a:rPr>
              <a:t>Example SA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SPI: 12345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Source IP: 200.168.1.100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Dest</a:t>
            </a:r>
            <a:r>
              <a:rPr lang="en-US" dirty="0">
                <a:latin typeface="Arial" charset="0"/>
                <a:cs typeface="Arial" charset="0"/>
              </a:rPr>
              <a:t> IP: 193.68.2.23 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Protocol: ESP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Encryption algorithm: 3DES-cbc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HMAC algorithm: MD5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Encryption key: 0x7aeaca…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HMAC key:0xc0291f…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Gill Sans MT" charset="0"/>
              </a:rPr>
              <a:t>manual keying is impractical for VPN with 100s of endpoints 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Gill Sans MT" charset="0"/>
              </a:rPr>
              <a:t>instead use 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IPsec IKE (Internet Key Exchange</a:t>
            </a:r>
            <a:r>
              <a:rPr lang="en-US" sz="2400" i="1" dirty="0">
                <a:latin typeface="Gill Sans MT" charset="0"/>
              </a:rPr>
              <a:t>)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2000" dirty="0">
              <a:latin typeface="Gill Sans MT" charset="0"/>
            </a:endParaRPr>
          </a:p>
        </p:txBody>
      </p:sp>
      <p:pic>
        <p:nvPicPr>
          <p:cNvPr id="139268" name="Picture 1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1050925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100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844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06413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IKE: PSK and PKI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125" y="1254125"/>
            <a:ext cx="8245475" cy="49260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authentication (prove who you are) with either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pre-shared secret (PSK) or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with PKI (pubic/private keys and certificates).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PSK: both sides start with secret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run IKE to authenticate each other and to generate IPsec SAs (one in each direction), including encryption, authentication keys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PKI: both sides start with public/private key pair, certificate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run IKE to authenticate each other, obtain IPsec SAs (one in each direction).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similar with handshake in SSL.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Gill Sans MT" charset="0"/>
            </a:endParaRPr>
          </a:p>
          <a:p>
            <a:pPr lvl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  <p:pic>
        <p:nvPicPr>
          <p:cNvPr id="140292" name="Picture 2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81597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101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102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313" name="Picture 2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1063625"/>
            <a:ext cx="2562225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IKE phases</a:t>
            </a:r>
          </a:p>
        </p:txBody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IKE has two phases</a:t>
            </a:r>
          </a:p>
          <a:p>
            <a:pPr lvl="1">
              <a:lnSpc>
                <a:spcPct val="90000"/>
              </a:lnSpc>
            </a:pPr>
            <a:r>
              <a:rPr lang="en-US" i="1" dirty="0">
                <a:solidFill>
                  <a:srgbClr val="000099"/>
                </a:solidFill>
                <a:latin typeface="Gill Sans MT" charset="0"/>
              </a:rPr>
              <a:t>phase 1: </a:t>
            </a:r>
            <a:r>
              <a:rPr lang="en-US" dirty="0">
                <a:latin typeface="Gill Sans MT" charset="0"/>
              </a:rPr>
              <a:t>establish bi-directional IKE SA</a:t>
            </a:r>
          </a:p>
          <a:p>
            <a:pPr lvl="2">
              <a:lnSpc>
                <a:spcPct val="90000"/>
              </a:lnSpc>
            </a:pPr>
            <a:r>
              <a:rPr lang="en-US" sz="2400" dirty="0">
                <a:latin typeface="Gill Sans MT" charset="0"/>
                <a:cs typeface="Gill Sans MT" charset="0"/>
              </a:rPr>
              <a:t>note: IKE SA different from IPsec SA</a:t>
            </a:r>
          </a:p>
          <a:p>
            <a:pPr lvl="2">
              <a:lnSpc>
                <a:spcPct val="90000"/>
              </a:lnSpc>
            </a:pPr>
            <a:r>
              <a:rPr lang="en-US" sz="2400" dirty="0">
                <a:latin typeface="Gill Sans MT" charset="0"/>
                <a:cs typeface="Gill Sans MT" charset="0"/>
              </a:rPr>
              <a:t>aka ISAKMP security association</a:t>
            </a:r>
          </a:p>
          <a:p>
            <a:pPr lvl="1">
              <a:lnSpc>
                <a:spcPct val="90000"/>
              </a:lnSpc>
            </a:pPr>
            <a:r>
              <a:rPr lang="en-US" i="1" dirty="0">
                <a:solidFill>
                  <a:srgbClr val="000099"/>
                </a:solidFill>
                <a:latin typeface="Gill Sans MT" charset="0"/>
              </a:rPr>
              <a:t>phase 2: </a:t>
            </a:r>
            <a:r>
              <a:rPr lang="en-US" dirty="0">
                <a:latin typeface="Gill Sans MT" charset="0"/>
              </a:rPr>
              <a:t>ISAKMP is used to securely negotiate IPsec pair of SAs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phase 1 has two modes: aggressive mode and main mode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aggressive mode uses fewer messages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main mode provides identity protection and is more flexible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Gill Sans MT" charset="0"/>
            </a:endParaRPr>
          </a:p>
          <a:p>
            <a:pPr lvl="1">
              <a:lnSpc>
                <a:spcPct val="90000"/>
              </a:lnSpc>
            </a:pPr>
            <a:endParaRPr lang="en-US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102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080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337" name="Picture 2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" y="1031875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IPsec summary</a:t>
            </a:r>
          </a:p>
        </p:txBody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IKE message exchange for algorithms, secret keys, SPI numbers</a:t>
            </a:r>
          </a:p>
          <a:p>
            <a:r>
              <a:rPr lang="en-US" dirty="0">
                <a:latin typeface="Gill Sans MT" charset="0"/>
              </a:rPr>
              <a:t>either AH or ESP protocol  (or both)</a:t>
            </a:r>
          </a:p>
          <a:p>
            <a:pPr lvl="1"/>
            <a:r>
              <a:rPr lang="en-US" sz="2800" dirty="0">
                <a:latin typeface="Gill Sans MT" charset="0"/>
              </a:rPr>
              <a:t>AH provides integrity, source authentication</a:t>
            </a:r>
          </a:p>
          <a:p>
            <a:pPr lvl="1"/>
            <a:r>
              <a:rPr lang="en-US" sz="2800" dirty="0">
                <a:latin typeface="Gill Sans MT" charset="0"/>
              </a:rPr>
              <a:t>ESP protocol (with AH) additionally provides encryption</a:t>
            </a:r>
          </a:p>
          <a:p>
            <a:r>
              <a:rPr lang="en-US" dirty="0">
                <a:latin typeface="Gill Sans MT" charset="0"/>
              </a:rPr>
              <a:t>IPsec peers can be two end systems, two routers/firewalls, or a router/firewall and an end system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103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894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2D2DB9"/>
                </a:solidFill>
                <a:latin typeface="Gill Sans MT" charset="0"/>
              </a:rPr>
              <a:t>8.1 </a:t>
            </a:r>
            <a:r>
              <a:rPr lang="en-US" dirty="0">
                <a:latin typeface="Gill Sans MT" charset="0"/>
              </a:rPr>
              <a:t>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8.3</a:t>
            </a:r>
            <a:r>
              <a:rPr lang="en-US" dirty="0">
                <a:latin typeface="Gill Sans MT" charset="0"/>
              </a:rPr>
              <a:t> Message integrity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8.4</a:t>
            </a:r>
            <a:r>
              <a:rPr lang="en-US" dirty="0">
                <a:latin typeface="Gill Sans MT" charset="0"/>
              </a:rPr>
              <a:t> Securing e-mail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dirty="0">
                <a:latin typeface="Gill Sans MT" charset="0"/>
              </a:rPr>
              <a:t> Securing TCP connections: SSL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>
                <a:latin typeface="Gill Sans MT" charset="0"/>
              </a:rPr>
              <a:t> Network layer security: IPsec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8.7 Securing wireless LANs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>
                <a:latin typeface="Gill Sans MT" charset="0"/>
              </a:rPr>
              <a:t> Operational security: firewalls and IDS</a:t>
            </a:r>
          </a:p>
        </p:txBody>
      </p:sp>
      <p:pic>
        <p:nvPicPr>
          <p:cNvPr id="143364" name="Picture 2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103822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104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612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409" name="Picture 2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1044575"/>
            <a:ext cx="4113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WEP design goals</a:t>
            </a:r>
          </a:p>
        </p:txBody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53388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symmetric key crypto</a:t>
            </a:r>
          </a:p>
          <a:p>
            <a:pPr lvl="1"/>
            <a:r>
              <a:rPr lang="en-US" dirty="0">
                <a:latin typeface="Gill Sans MT" charset="0"/>
              </a:rPr>
              <a:t>confidentiality</a:t>
            </a:r>
          </a:p>
          <a:p>
            <a:pPr lvl="1"/>
            <a:r>
              <a:rPr lang="en-US" dirty="0">
                <a:latin typeface="Gill Sans MT" charset="0"/>
              </a:rPr>
              <a:t>end host authorization</a:t>
            </a:r>
          </a:p>
          <a:p>
            <a:pPr lvl="1"/>
            <a:r>
              <a:rPr lang="en-US" dirty="0">
                <a:latin typeface="Gill Sans MT" charset="0"/>
              </a:rPr>
              <a:t>data integrity</a:t>
            </a:r>
          </a:p>
          <a:p>
            <a:r>
              <a:rPr lang="en-US" dirty="0">
                <a:latin typeface="Gill Sans MT" charset="0"/>
              </a:rPr>
              <a:t>self-synchronizing: each packet separately encrypted</a:t>
            </a:r>
          </a:p>
          <a:p>
            <a:pPr lvl="1"/>
            <a:r>
              <a:rPr lang="en-US" dirty="0">
                <a:latin typeface="Gill Sans MT" charset="0"/>
              </a:rPr>
              <a:t>given encrypted packet and key, can decrypt; can continue to decrypt packets when preceding packet was lost (unlike Cipher Block Chaining (CBC) in block ciphers)</a:t>
            </a:r>
          </a:p>
          <a:p>
            <a:r>
              <a:rPr lang="en-US" sz="2400" dirty="0">
                <a:latin typeface="Gill Sans MT" charset="0"/>
              </a:rPr>
              <a:t>Efficient</a:t>
            </a:r>
          </a:p>
          <a:p>
            <a:pPr lvl="1"/>
            <a:r>
              <a:rPr lang="en-US" dirty="0">
                <a:latin typeface="Gill Sans MT" charset="0"/>
              </a:rPr>
              <a:t>implementable in hardware or software</a:t>
            </a:r>
          </a:p>
          <a:p>
            <a:pPr>
              <a:buFont typeface="Wingdings" charset="0"/>
              <a:buNone/>
            </a:pPr>
            <a:endParaRPr lang="en-US" sz="2400" dirty="0">
              <a:latin typeface="Gill Sans MT" charset="0"/>
            </a:endParaRPr>
          </a:p>
        </p:txBody>
      </p:sp>
      <p:grpSp>
        <p:nvGrpSpPr>
          <p:cNvPr id="145413" name="Group 356"/>
          <p:cNvGrpSpPr>
            <a:grpSpLocks/>
          </p:cNvGrpSpPr>
          <p:nvPr/>
        </p:nvGrpSpPr>
        <p:grpSpPr bwMode="auto">
          <a:xfrm>
            <a:off x="6745288" y="1870075"/>
            <a:ext cx="1187450" cy="1058863"/>
            <a:chOff x="313" y="1497"/>
            <a:chExt cx="1152" cy="1014"/>
          </a:xfrm>
        </p:grpSpPr>
        <p:pic>
          <p:nvPicPr>
            <p:cNvPr id="145417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5418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5414" name="Group 361"/>
          <p:cNvGrpSpPr>
            <a:grpSpLocks/>
          </p:cNvGrpSpPr>
          <p:nvPr/>
        </p:nvGrpSpPr>
        <p:grpSpPr bwMode="auto">
          <a:xfrm>
            <a:off x="5362575" y="542925"/>
            <a:ext cx="1250950" cy="992188"/>
            <a:chOff x="2967" y="478"/>
            <a:chExt cx="788" cy="625"/>
          </a:xfrm>
        </p:grpSpPr>
        <p:pic>
          <p:nvPicPr>
            <p:cNvPr id="145415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5416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105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779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433" name="Picture 1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1042988"/>
            <a:ext cx="7896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6435" name="Rectangle 2"/>
          <p:cNvSpPr>
            <a:spLocks noGrp="1" noChangeArrowheads="1"/>
          </p:cNvSpPr>
          <p:nvPr>
            <p:ph type="title"/>
          </p:nvPr>
        </p:nvSpPr>
        <p:spPr>
          <a:xfrm>
            <a:off x="282575" y="228600"/>
            <a:ext cx="8023225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Review: symmetric stream ciphers</a:t>
            </a:r>
          </a:p>
        </p:txBody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930525"/>
            <a:ext cx="7772400" cy="32416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combine each byte of 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keystream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 with byte of plaintext to get ciphertext: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m(i) = </a:t>
            </a:r>
            <a:r>
              <a:rPr lang="en-US" dirty="0">
                <a:latin typeface="Gill Sans MT" charset="0"/>
              </a:rPr>
              <a:t>ith</a:t>
            </a:r>
            <a:r>
              <a:rPr lang="en-US" dirty="0">
                <a:latin typeface="Gill Sans MT" charset="0"/>
              </a:rPr>
              <a:t> unit of message</a:t>
            </a:r>
            <a:endParaRPr lang="en-US" dirty="0">
              <a:latin typeface="Gill Sans MT" charset="0"/>
              <a:sym typeface="Symbol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ks</a:t>
            </a:r>
            <a:r>
              <a:rPr lang="en-US" dirty="0">
                <a:latin typeface="Gill Sans MT" charset="0"/>
              </a:rPr>
              <a:t>(i) = </a:t>
            </a:r>
            <a:r>
              <a:rPr lang="en-US" dirty="0">
                <a:latin typeface="Gill Sans MT" charset="0"/>
              </a:rPr>
              <a:t>ith</a:t>
            </a:r>
            <a:r>
              <a:rPr lang="en-US" dirty="0">
                <a:latin typeface="Gill Sans MT" charset="0"/>
              </a:rPr>
              <a:t> unit of </a:t>
            </a:r>
            <a:r>
              <a:rPr lang="en-US" dirty="0">
                <a:latin typeface="Gill Sans MT" charset="0"/>
              </a:rPr>
              <a:t>keystream</a:t>
            </a:r>
            <a:endParaRPr lang="en-US" dirty="0">
              <a:latin typeface="Gill Sans MT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c(i) = </a:t>
            </a:r>
            <a:r>
              <a:rPr lang="en-US" dirty="0">
                <a:latin typeface="Gill Sans MT" charset="0"/>
              </a:rPr>
              <a:t>ith</a:t>
            </a:r>
            <a:r>
              <a:rPr lang="en-US" dirty="0">
                <a:latin typeface="Gill Sans MT" charset="0"/>
              </a:rPr>
              <a:t> unit of ciphertext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c(i) = </a:t>
            </a:r>
            <a:r>
              <a:rPr lang="en-US" dirty="0">
                <a:latin typeface="Gill Sans MT" charset="0"/>
              </a:rPr>
              <a:t>ks</a:t>
            </a:r>
            <a:r>
              <a:rPr lang="en-US" dirty="0">
                <a:latin typeface="Gill Sans MT" charset="0"/>
              </a:rPr>
              <a:t>(i) </a:t>
            </a:r>
            <a:r>
              <a:rPr lang="en-US" dirty="0">
                <a:latin typeface="Gill Sans MT" charset="0"/>
                <a:sym typeface="Symbol" charset="0"/>
              </a:rPr>
              <a:t></a:t>
            </a:r>
            <a:r>
              <a:rPr lang="en-US" dirty="0">
                <a:latin typeface="Gill Sans MT" charset="0"/>
              </a:rPr>
              <a:t> m(i)   (</a:t>
            </a:r>
            <a:r>
              <a:rPr lang="en-US" dirty="0">
                <a:latin typeface="Gill Sans MT" charset="0"/>
                <a:sym typeface="Symbol" charset="0"/>
              </a:rPr>
              <a:t></a:t>
            </a:r>
            <a:r>
              <a:rPr lang="en-US" dirty="0">
                <a:latin typeface="Gill Sans MT" charset="0"/>
              </a:rPr>
              <a:t> = exclusive or)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m(i) = </a:t>
            </a:r>
            <a:r>
              <a:rPr lang="en-US" dirty="0">
                <a:latin typeface="Gill Sans MT" charset="0"/>
              </a:rPr>
              <a:t>ks</a:t>
            </a:r>
            <a:r>
              <a:rPr lang="en-US" dirty="0">
                <a:latin typeface="Gill Sans MT" charset="0"/>
              </a:rPr>
              <a:t>(i) </a:t>
            </a:r>
            <a:r>
              <a:rPr lang="en-US" dirty="0">
                <a:latin typeface="Gill Sans MT" charset="0"/>
                <a:sym typeface="Symbol" charset="0"/>
              </a:rPr>
              <a:t></a:t>
            </a:r>
            <a:r>
              <a:rPr lang="en-US" dirty="0">
                <a:latin typeface="Gill Sans MT" charset="0"/>
              </a:rPr>
              <a:t> c(i)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WEP uses RC4</a:t>
            </a:r>
          </a:p>
        </p:txBody>
      </p:sp>
      <p:grpSp>
        <p:nvGrpSpPr>
          <p:cNvPr id="146437" name="Group 10"/>
          <p:cNvGrpSpPr>
            <a:grpSpLocks/>
          </p:cNvGrpSpPr>
          <p:nvPr/>
        </p:nvGrpSpPr>
        <p:grpSpPr bwMode="auto">
          <a:xfrm>
            <a:off x="1858963" y="1727200"/>
            <a:ext cx="5162550" cy="914400"/>
            <a:chOff x="1171" y="1088"/>
            <a:chExt cx="3252" cy="576"/>
          </a:xfrm>
        </p:grpSpPr>
        <p:sp>
          <p:nvSpPr>
            <p:cNvPr id="146438" name="Rectangle 4"/>
            <p:cNvSpPr>
              <a:spLocks noChangeArrowheads="1"/>
            </p:cNvSpPr>
            <p:nvPr/>
          </p:nvSpPr>
          <p:spPr bwMode="auto">
            <a:xfrm>
              <a:off x="2103" y="1088"/>
              <a:ext cx="914" cy="57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46439" name="Text Box 5"/>
            <p:cNvSpPr txBox="1">
              <a:spLocks noChangeArrowheads="1"/>
            </p:cNvSpPr>
            <p:nvPr/>
          </p:nvSpPr>
          <p:spPr bwMode="auto">
            <a:xfrm>
              <a:off x="2158" y="1149"/>
              <a:ext cx="862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keystream</a:t>
              </a:r>
              <a:endParaRPr lang="en-US" dirty="0">
                <a:latin typeface="Arial" charset="0"/>
                <a:cs typeface="Arial" charset="0"/>
              </a:endParaRPr>
            </a:p>
            <a:p>
              <a:r>
                <a:rPr lang="en-US" dirty="0">
                  <a:latin typeface="Arial" charset="0"/>
                  <a:cs typeface="Arial" charset="0"/>
                </a:rPr>
                <a:t>generator</a:t>
              </a:r>
            </a:p>
          </p:txBody>
        </p:sp>
        <p:sp>
          <p:nvSpPr>
            <p:cNvPr id="146440" name="Line 6"/>
            <p:cNvSpPr>
              <a:spLocks noChangeShapeType="1"/>
            </p:cNvSpPr>
            <p:nvPr/>
          </p:nvSpPr>
          <p:spPr bwMode="auto">
            <a:xfrm>
              <a:off x="1549" y="1362"/>
              <a:ext cx="5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6441" name="Line 7"/>
            <p:cNvSpPr>
              <a:spLocks noChangeShapeType="1"/>
            </p:cNvSpPr>
            <p:nvPr/>
          </p:nvSpPr>
          <p:spPr bwMode="auto">
            <a:xfrm>
              <a:off x="3012" y="1362"/>
              <a:ext cx="5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6442" name="Text Box 8"/>
            <p:cNvSpPr txBox="1">
              <a:spLocks noChangeArrowheads="1"/>
            </p:cNvSpPr>
            <p:nvPr/>
          </p:nvSpPr>
          <p:spPr bwMode="auto">
            <a:xfrm>
              <a:off x="1171" y="1242"/>
              <a:ext cx="36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key</a:t>
              </a:r>
            </a:p>
          </p:txBody>
        </p:sp>
        <p:sp>
          <p:nvSpPr>
            <p:cNvPr id="146443" name="Text Box 9"/>
            <p:cNvSpPr txBox="1">
              <a:spLocks noChangeArrowheads="1"/>
            </p:cNvSpPr>
            <p:nvPr/>
          </p:nvSpPr>
          <p:spPr bwMode="auto">
            <a:xfrm>
              <a:off x="3561" y="1258"/>
              <a:ext cx="86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keystream</a:t>
              </a:r>
              <a:endParaRPr lang="en-US" dirty="0">
                <a:latin typeface="Arial" charset="0"/>
                <a:cs typeface="Arial" charset="0"/>
              </a:endParaRPr>
            </a:p>
          </p:txBody>
        </p:sp>
      </p:grpSp>
      <p:sp>
        <p:nvSpPr>
          <p:cNvPr id="13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106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271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457" name="Picture 6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992188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459" name="Rectangle 2"/>
          <p:cNvSpPr>
            <a:spLocks noGrp="1" noChangeArrowheads="1"/>
          </p:cNvSpPr>
          <p:nvPr>
            <p:ph type="title"/>
          </p:nvPr>
        </p:nvSpPr>
        <p:spPr>
          <a:xfrm>
            <a:off x="315913" y="184150"/>
            <a:ext cx="8443912" cy="1143000"/>
          </a:xfrm>
        </p:spPr>
        <p:txBody>
          <a:bodyPr/>
          <a:lstStyle/>
          <a:p>
            <a:r>
              <a:rPr lang="en-US" sz="4000" dirty="0">
                <a:latin typeface="Gill Sans MT" charset="0"/>
              </a:rPr>
              <a:t>Stream cipher and packet independence</a:t>
            </a:r>
          </a:p>
        </p:txBody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05775" cy="3171825"/>
          </a:xfrm>
        </p:spPr>
        <p:txBody>
          <a:bodyPr/>
          <a:lstStyle/>
          <a:p>
            <a:r>
              <a:rPr lang="en-US" sz="2400" dirty="0">
                <a:latin typeface="Gill Sans MT" charset="0"/>
              </a:rPr>
              <a:t>recall design goal: each packet separately encrypted</a:t>
            </a:r>
          </a:p>
          <a:p>
            <a:r>
              <a:rPr lang="en-US" sz="2400" dirty="0">
                <a:latin typeface="Gill Sans MT" charset="0"/>
              </a:rPr>
              <a:t>if for frame n+1, use </a:t>
            </a:r>
            <a:r>
              <a:rPr lang="en-US" sz="2400" dirty="0">
                <a:latin typeface="Gill Sans MT" charset="0"/>
              </a:rPr>
              <a:t>keystream</a:t>
            </a:r>
            <a:r>
              <a:rPr lang="en-US" sz="2400" dirty="0">
                <a:latin typeface="Gill Sans MT" charset="0"/>
              </a:rPr>
              <a:t> from where we left off for frame n, then each frame is not separately encrypted</a:t>
            </a:r>
          </a:p>
          <a:p>
            <a:pPr lvl="1"/>
            <a:r>
              <a:rPr lang="en-US" dirty="0">
                <a:latin typeface="Gill Sans MT" charset="0"/>
              </a:rPr>
              <a:t>need to know where we left off for packet n</a:t>
            </a:r>
          </a:p>
          <a:p>
            <a:r>
              <a:rPr lang="en-US" sz="2400" dirty="0">
                <a:latin typeface="Gill Sans MT" charset="0"/>
              </a:rPr>
              <a:t>WEP approach: initialize </a:t>
            </a:r>
            <a:r>
              <a:rPr lang="en-US" sz="2400" dirty="0">
                <a:latin typeface="Gill Sans MT" charset="0"/>
              </a:rPr>
              <a:t>keystream</a:t>
            </a:r>
            <a:r>
              <a:rPr lang="en-US" sz="2400" dirty="0">
                <a:latin typeface="Gill Sans MT" charset="0"/>
              </a:rPr>
              <a:t> with key + new IV for each packet:</a:t>
            </a: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3881438" y="4722813"/>
            <a:ext cx="1450975" cy="914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47462" name="Text Box 6"/>
          <p:cNvSpPr txBox="1">
            <a:spLocks noChangeArrowheads="1"/>
          </p:cNvSpPr>
          <p:nvPr/>
        </p:nvSpPr>
        <p:spPr bwMode="auto">
          <a:xfrm>
            <a:off x="3971925" y="4819650"/>
            <a:ext cx="1368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keystream</a:t>
            </a: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generator</a:t>
            </a:r>
          </a:p>
        </p:txBody>
      </p:sp>
      <p:sp>
        <p:nvSpPr>
          <p:cNvPr id="147463" name="Line 7"/>
          <p:cNvSpPr>
            <a:spLocks noChangeShapeType="1"/>
          </p:cNvSpPr>
          <p:nvPr/>
        </p:nvSpPr>
        <p:spPr bwMode="auto">
          <a:xfrm>
            <a:off x="3001963" y="5157788"/>
            <a:ext cx="877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7464" name="Line 8"/>
          <p:cNvSpPr>
            <a:spLocks noChangeShapeType="1"/>
          </p:cNvSpPr>
          <p:nvPr/>
        </p:nvSpPr>
        <p:spPr bwMode="auto">
          <a:xfrm>
            <a:off x="5324475" y="5157788"/>
            <a:ext cx="852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7465" name="Text Box 9"/>
          <p:cNvSpPr txBox="1">
            <a:spLocks noChangeArrowheads="1"/>
          </p:cNvSpPr>
          <p:nvPr/>
        </p:nvSpPr>
        <p:spPr bwMode="auto">
          <a:xfrm>
            <a:off x="1700213" y="4967288"/>
            <a:ext cx="15224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Key+IV</a:t>
            </a:r>
            <a:r>
              <a:rPr lang="en-US" baseline="-25000" dirty="0">
                <a:latin typeface="Arial" charset="0"/>
                <a:cs typeface="Arial" charset="0"/>
              </a:rPr>
              <a:t>packet</a:t>
            </a:r>
            <a:endParaRPr lang="en-US" baseline="-25000" dirty="0">
              <a:latin typeface="Arial" charset="0"/>
              <a:cs typeface="Arial" charset="0"/>
            </a:endParaRPr>
          </a:p>
        </p:txBody>
      </p:sp>
      <p:sp>
        <p:nvSpPr>
          <p:cNvPr id="147466" name="Text Box 10"/>
          <p:cNvSpPr txBox="1">
            <a:spLocks noChangeArrowheads="1"/>
          </p:cNvSpPr>
          <p:nvPr/>
        </p:nvSpPr>
        <p:spPr bwMode="auto">
          <a:xfrm>
            <a:off x="6196013" y="4992688"/>
            <a:ext cx="18716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keystream</a:t>
            </a:r>
            <a:r>
              <a:rPr lang="en-US" baseline="-25000" dirty="0">
                <a:latin typeface="Arial" charset="0"/>
                <a:cs typeface="Arial" charset="0"/>
              </a:rPr>
              <a:t>packet</a:t>
            </a:r>
            <a:endParaRPr lang="en-US" baseline="-25000" dirty="0">
              <a:latin typeface="Arial" charset="0"/>
              <a:cs typeface="Arial" charset="0"/>
            </a:endParaRPr>
          </a:p>
        </p:txBody>
      </p:sp>
      <p:sp>
        <p:nvSpPr>
          <p:cNvPr id="1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107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717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81" name="Picture 2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81915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48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WEP encryption (1)</a:t>
            </a:r>
          </a:p>
        </p:txBody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1036638"/>
            <a:ext cx="7772400" cy="40782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sender calculates Integrity Check Value (</a:t>
            </a:r>
            <a:r>
              <a:rPr lang="en-US" sz="2200" dirty="0" smtClean="0">
                <a:latin typeface="Gill Sans MT" charset="0"/>
              </a:rPr>
              <a:t>ICV, </a:t>
            </a:r>
            <a:r>
              <a:rPr lang="en-US" sz="2200" dirty="0">
                <a:latin typeface="Gill Sans MT" charset="0"/>
              </a:rPr>
              <a:t>four-byte hash/CRC </a:t>
            </a:r>
            <a:r>
              <a:rPr lang="en-US" sz="2200" dirty="0" smtClean="0">
                <a:latin typeface="Gill Sans MT" charset="0"/>
              </a:rPr>
              <a:t>over </a:t>
            </a:r>
            <a:r>
              <a:rPr lang="en-US" sz="2200" dirty="0">
                <a:latin typeface="Gill Sans MT" charset="0"/>
              </a:rPr>
              <a:t>data</a:t>
            </a:r>
          </a:p>
          <a:p>
            <a:pPr>
              <a:lnSpc>
                <a:spcPct val="90000"/>
              </a:lnSpc>
            </a:pPr>
            <a:r>
              <a:rPr lang="en-US" sz="2200" dirty="0" smtClean="0">
                <a:latin typeface="Gill Sans MT" charset="0"/>
              </a:rPr>
              <a:t>each </a:t>
            </a:r>
            <a:r>
              <a:rPr lang="en-US" sz="2200" dirty="0">
                <a:latin typeface="Gill Sans MT" charset="0"/>
              </a:rPr>
              <a:t>side has 104-bit shared key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sender creates 24-bit initialization vector (IV), appends to key: gives 128-bit key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sender also appends </a:t>
            </a:r>
            <a:r>
              <a:rPr lang="en-US" sz="2200" dirty="0">
                <a:latin typeface="Gill Sans MT" charset="0"/>
              </a:rPr>
              <a:t>keyID</a:t>
            </a:r>
            <a:r>
              <a:rPr lang="en-US" sz="2200" dirty="0">
                <a:latin typeface="Gill Sans MT" charset="0"/>
              </a:rPr>
              <a:t> (in 8-bit field)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128-bit key inputted into pseudo random number generator to get </a:t>
            </a:r>
            <a:r>
              <a:rPr lang="en-US" sz="2200" dirty="0">
                <a:latin typeface="Gill Sans MT" charset="0"/>
              </a:rPr>
              <a:t>keystream</a:t>
            </a:r>
            <a:endParaRPr lang="en-US" sz="2200" dirty="0">
              <a:latin typeface="Gill Sans MT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data in frame + ICV is encrypted with RC4: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Gill Sans MT" charset="0"/>
              </a:rPr>
              <a:t>b</a:t>
            </a:r>
            <a:r>
              <a:rPr lang="en-US" sz="1800" dirty="0" smtClean="0">
                <a:latin typeface="Gill Sans MT" charset="0"/>
              </a:rPr>
              <a:t>ytes </a:t>
            </a:r>
            <a:r>
              <a:rPr lang="en-US" sz="1800" dirty="0">
                <a:latin typeface="Gill Sans MT" charset="0"/>
              </a:rPr>
              <a:t>of </a:t>
            </a:r>
            <a:r>
              <a:rPr lang="en-US" sz="1800" dirty="0">
                <a:latin typeface="Gill Sans MT" charset="0"/>
              </a:rPr>
              <a:t>keystream</a:t>
            </a:r>
            <a:r>
              <a:rPr lang="en-US" sz="1800" dirty="0">
                <a:latin typeface="Gill Sans MT" charset="0"/>
              </a:rPr>
              <a:t> are </a:t>
            </a:r>
            <a:r>
              <a:rPr lang="en-US" sz="1800" dirty="0">
                <a:latin typeface="Gill Sans MT" charset="0"/>
              </a:rPr>
              <a:t>XORed</a:t>
            </a:r>
            <a:r>
              <a:rPr lang="en-US" sz="1800" dirty="0">
                <a:latin typeface="Gill Sans MT" charset="0"/>
              </a:rPr>
              <a:t> with bytes of data &amp; ICV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Gill Sans MT" charset="0"/>
              </a:rPr>
              <a:t>IV &amp; </a:t>
            </a:r>
            <a:r>
              <a:rPr lang="en-US" sz="1800" dirty="0">
                <a:latin typeface="Gill Sans MT" charset="0"/>
              </a:rPr>
              <a:t>keyID</a:t>
            </a:r>
            <a:r>
              <a:rPr lang="en-US" sz="1800" dirty="0">
                <a:latin typeface="Gill Sans MT" charset="0"/>
              </a:rPr>
              <a:t> are appended to encrypted data to create payload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Gill Sans MT" charset="0"/>
              </a:rPr>
              <a:t>payload inserted into 802.11 frame</a:t>
            </a:r>
          </a:p>
        </p:txBody>
      </p:sp>
      <p:grpSp>
        <p:nvGrpSpPr>
          <p:cNvPr id="148485" name="Group 17"/>
          <p:cNvGrpSpPr>
            <a:grpSpLocks/>
          </p:cNvGrpSpPr>
          <p:nvPr/>
        </p:nvGrpSpPr>
        <p:grpSpPr bwMode="auto">
          <a:xfrm>
            <a:off x="1812925" y="5085537"/>
            <a:ext cx="4572000" cy="1616075"/>
            <a:chOff x="675" y="3222"/>
            <a:chExt cx="2880" cy="1018"/>
          </a:xfrm>
        </p:grpSpPr>
        <p:sp>
          <p:nvSpPr>
            <p:cNvPr id="148486" name="Text Box 11"/>
            <p:cNvSpPr txBox="1">
              <a:spLocks noChangeArrowheads="1"/>
            </p:cNvSpPr>
            <p:nvPr/>
          </p:nvSpPr>
          <p:spPr bwMode="auto">
            <a:xfrm>
              <a:off x="2059" y="3222"/>
              <a:ext cx="68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encrypted</a:t>
              </a:r>
            </a:p>
          </p:txBody>
        </p:sp>
        <p:sp>
          <p:nvSpPr>
            <p:cNvPr id="148487" name="Rectangle 4"/>
            <p:cNvSpPr>
              <a:spLocks noChangeArrowheads="1"/>
            </p:cNvSpPr>
            <p:nvPr/>
          </p:nvSpPr>
          <p:spPr bwMode="auto">
            <a:xfrm>
              <a:off x="1440" y="3534"/>
              <a:ext cx="1588" cy="335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data</a:t>
              </a:r>
            </a:p>
          </p:txBody>
        </p:sp>
        <p:sp>
          <p:nvSpPr>
            <p:cNvPr id="148488" name="Rectangle 6"/>
            <p:cNvSpPr>
              <a:spLocks noChangeArrowheads="1"/>
            </p:cNvSpPr>
            <p:nvPr/>
          </p:nvSpPr>
          <p:spPr bwMode="auto">
            <a:xfrm>
              <a:off x="3028" y="3534"/>
              <a:ext cx="506" cy="33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ICV</a:t>
              </a:r>
            </a:p>
          </p:txBody>
        </p:sp>
        <p:sp>
          <p:nvSpPr>
            <p:cNvPr id="148489" name="Rectangle 8"/>
            <p:cNvSpPr>
              <a:spLocks noChangeArrowheads="1"/>
            </p:cNvSpPr>
            <p:nvPr/>
          </p:nvSpPr>
          <p:spPr bwMode="auto">
            <a:xfrm>
              <a:off x="675" y="3534"/>
              <a:ext cx="436" cy="33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IV</a:t>
              </a:r>
            </a:p>
          </p:txBody>
        </p:sp>
        <p:sp>
          <p:nvSpPr>
            <p:cNvPr id="148490" name="AutoShape 10"/>
            <p:cNvSpPr>
              <a:spLocks/>
            </p:cNvSpPr>
            <p:nvPr/>
          </p:nvSpPr>
          <p:spPr bwMode="auto">
            <a:xfrm rot="5400000">
              <a:off x="2450" y="2414"/>
              <a:ext cx="96" cy="2115"/>
            </a:xfrm>
            <a:prstGeom prst="leftBrace">
              <a:avLst>
                <a:gd name="adj1" fmla="val 183594"/>
                <a:gd name="adj2" fmla="val 541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48491" name="AutoShape 12"/>
            <p:cNvSpPr>
              <a:spLocks/>
            </p:cNvSpPr>
            <p:nvPr/>
          </p:nvSpPr>
          <p:spPr bwMode="auto">
            <a:xfrm rot="16200000" flipV="1">
              <a:off x="2057" y="2549"/>
              <a:ext cx="96" cy="2859"/>
            </a:xfrm>
            <a:prstGeom prst="leftBrace">
              <a:avLst>
                <a:gd name="adj1" fmla="val 248177"/>
                <a:gd name="adj2" fmla="val 541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48492" name="Text Box 13"/>
            <p:cNvSpPr txBox="1">
              <a:spLocks noChangeArrowheads="1"/>
            </p:cNvSpPr>
            <p:nvPr/>
          </p:nvSpPr>
          <p:spPr bwMode="auto">
            <a:xfrm>
              <a:off x="1608" y="4027"/>
              <a:ext cx="8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MAC payload</a:t>
              </a:r>
            </a:p>
          </p:txBody>
        </p:sp>
        <p:sp>
          <p:nvSpPr>
            <p:cNvPr id="148493" name="Rectangle 16"/>
            <p:cNvSpPr>
              <a:spLocks noChangeArrowheads="1"/>
            </p:cNvSpPr>
            <p:nvPr/>
          </p:nvSpPr>
          <p:spPr bwMode="auto">
            <a:xfrm>
              <a:off x="1111" y="3534"/>
              <a:ext cx="329" cy="33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Key</a:t>
              </a:r>
              <a:br>
                <a:rPr lang="en-US" sz="1800" dirty="0">
                  <a:latin typeface="Arial" charset="0"/>
                  <a:cs typeface="Arial" charset="0"/>
                </a:rPr>
              </a:br>
              <a:r>
                <a:rPr lang="en-US" sz="1800" dirty="0">
                  <a:latin typeface="Arial" charset="0"/>
                  <a:cs typeface="Arial" charset="0"/>
                </a:rPr>
                <a:t>ID</a:t>
              </a:r>
            </a:p>
          </p:txBody>
        </p:sp>
      </p:grpSp>
      <p:sp>
        <p:nvSpPr>
          <p:cNvPr id="1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108</a:t>
            </a:fld>
            <a:endParaRPr lang="en-US" sz="1200" dirty="0">
              <a:latin typeface="Tahoma" charset="0"/>
            </a:endParaRP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640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113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WEP encryption (2)</a:t>
            </a:r>
          </a:p>
        </p:txBody>
      </p:sp>
      <p:graphicFrame>
        <p:nvGraphicFramePr>
          <p:cNvPr id="149507" name="Object 3"/>
          <p:cNvGraphicFramePr>
            <a:graphicFrameLocks noChangeAspect="1"/>
          </p:cNvGraphicFramePr>
          <p:nvPr>
            <p:ph type="body" idx="1"/>
          </p:nvPr>
        </p:nvGraphicFramePr>
        <p:xfrm>
          <a:off x="0" y="1346200"/>
          <a:ext cx="9144000" cy="386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024" name="Picture" r:id="rId3" imgW="6687835" imgH="2826189" progId="Word.Picture.8">
                  <p:embed/>
                </p:oleObj>
              </mc:Choice>
              <mc:Fallback>
                <p:oleObj name="Picture" r:id="rId3" imgW="6687835" imgH="2826189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346200"/>
                        <a:ext cx="9144000" cy="3868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2251075" y="4652963"/>
            <a:ext cx="3590925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i="1" dirty="0">
                <a:solidFill>
                  <a:srgbClr val="FF0000"/>
                </a:solidFill>
                <a:latin typeface="Gill Sans MT" charset="0"/>
                <a:cs typeface="Gill Sans MT" charset="0"/>
              </a:rPr>
              <a:t>new IV for each frame </a:t>
            </a:r>
          </a:p>
        </p:txBody>
      </p:sp>
      <p:pic>
        <p:nvPicPr>
          <p:cNvPr id="149509" name="Picture 22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81915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109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901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41288"/>
            <a:ext cx="7772400" cy="1143000"/>
          </a:xfrm>
        </p:spPr>
        <p:txBody>
          <a:bodyPr/>
          <a:lstStyle/>
          <a:p>
            <a:r>
              <a:rPr lang="en-US" sz="3600" dirty="0">
                <a:latin typeface="Gill Sans MT" charset="0"/>
              </a:rPr>
              <a:t>Symmetric key cryptography</a:t>
            </a:r>
            <a:endParaRPr lang="en-US" dirty="0">
              <a:latin typeface="Gill Sans MT" charset="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5475" y="4021138"/>
            <a:ext cx="8218488" cy="1979612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symmetric key crypto</a:t>
            </a:r>
            <a:r>
              <a:rPr lang="en-US" sz="2400" dirty="0">
                <a:latin typeface="Gill Sans MT" charset="0"/>
              </a:rPr>
              <a:t>: Bob and Alice share same (symmetric) key: K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e.g., key is knowing substitution pattern in mono alphabetic substitution cipher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i="1" u="sng" dirty="0">
                <a:solidFill>
                  <a:srgbClr val="C00000"/>
                </a:solidFill>
                <a:latin typeface="Gill Sans MT" charset="0"/>
              </a:rPr>
              <a:t>Q:</a:t>
            </a:r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400" dirty="0">
                <a:latin typeface="Gill Sans MT" charset="0"/>
              </a:rPr>
              <a:t>how do Bob and Alice agree on key value?</a:t>
            </a:r>
            <a:endParaRPr lang="en-US" sz="2400" i="1" dirty="0">
              <a:latin typeface="Gill Sans MT" charset="0"/>
            </a:endParaRP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6546850" y="2632075"/>
            <a:ext cx="1141413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plaintext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3543300" y="2613025"/>
            <a:ext cx="12954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ciphertext</a:t>
            </a:r>
          </a:p>
        </p:txBody>
      </p:sp>
      <p:grpSp>
        <p:nvGrpSpPr>
          <p:cNvPr id="37894" name="Group 6"/>
          <p:cNvGrpSpPr>
            <a:grpSpLocks/>
          </p:cNvGrpSpPr>
          <p:nvPr/>
        </p:nvGrpSpPr>
        <p:grpSpPr bwMode="auto">
          <a:xfrm>
            <a:off x="2165350" y="1716088"/>
            <a:ext cx="642938" cy="579437"/>
            <a:chOff x="1382" y="1036"/>
            <a:chExt cx="405" cy="365"/>
          </a:xfrm>
        </p:grpSpPr>
        <p:sp>
          <p:nvSpPr>
            <p:cNvPr id="37917" name="Text Box 7"/>
            <p:cNvSpPr txBox="1">
              <a:spLocks noChangeArrowheads="1"/>
            </p:cNvSpPr>
            <p:nvPr/>
          </p:nvSpPr>
          <p:spPr bwMode="auto">
            <a:xfrm>
              <a:off x="1382" y="1036"/>
              <a:ext cx="246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</a:t>
              </a:r>
            </a:p>
          </p:txBody>
        </p:sp>
        <p:sp>
          <p:nvSpPr>
            <p:cNvPr id="37918" name="Text Box 8"/>
            <p:cNvSpPr txBox="1">
              <a:spLocks noChangeArrowheads="1"/>
            </p:cNvSpPr>
            <p:nvPr/>
          </p:nvSpPr>
          <p:spPr bwMode="auto">
            <a:xfrm>
              <a:off x="1560" y="1151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S</a:t>
              </a:r>
            </a:p>
          </p:txBody>
        </p:sp>
      </p:grpSp>
      <p:pic>
        <p:nvPicPr>
          <p:cNvPr id="37895" name="Picture 9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950" y="1666875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6" name="Rectangle 10"/>
          <p:cNvSpPr>
            <a:spLocks noChangeArrowheads="1"/>
          </p:cNvSpPr>
          <p:nvPr/>
        </p:nvSpPr>
        <p:spPr bwMode="auto">
          <a:xfrm>
            <a:off x="1982788" y="2573338"/>
            <a:ext cx="1392237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7897" name="Text Box 11"/>
          <p:cNvSpPr txBox="1">
            <a:spLocks noChangeArrowheads="1"/>
          </p:cNvSpPr>
          <p:nvPr/>
        </p:nvSpPr>
        <p:spPr bwMode="auto">
          <a:xfrm>
            <a:off x="2008188" y="2582863"/>
            <a:ext cx="1368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encryption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37898" name="Rectangle 12"/>
          <p:cNvSpPr>
            <a:spLocks noChangeArrowheads="1"/>
          </p:cNvSpPr>
          <p:nvPr/>
        </p:nvSpPr>
        <p:spPr bwMode="auto">
          <a:xfrm>
            <a:off x="5100638" y="2571750"/>
            <a:ext cx="1377950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7899" name="Text Box 13"/>
          <p:cNvSpPr txBox="1">
            <a:spLocks noChangeArrowheads="1"/>
          </p:cNvSpPr>
          <p:nvPr/>
        </p:nvSpPr>
        <p:spPr bwMode="auto">
          <a:xfrm>
            <a:off x="5121275" y="2595563"/>
            <a:ext cx="1438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decryption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37900" name="Line 14"/>
          <p:cNvSpPr>
            <a:spLocks noChangeShapeType="1"/>
          </p:cNvSpPr>
          <p:nvPr/>
        </p:nvSpPr>
        <p:spPr bwMode="auto">
          <a:xfrm>
            <a:off x="3403600" y="2986088"/>
            <a:ext cx="1692275" cy="79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901" name="Line 15"/>
          <p:cNvSpPr>
            <a:spLocks noChangeShapeType="1"/>
          </p:cNvSpPr>
          <p:nvPr/>
        </p:nvSpPr>
        <p:spPr bwMode="auto">
          <a:xfrm flipH="1">
            <a:off x="2373313" y="2193925"/>
            <a:ext cx="1587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37902" name="Picture 16" descr="B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788" y="18557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03" name="Line 17"/>
          <p:cNvSpPr>
            <a:spLocks noChangeShapeType="1"/>
          </p:cNvSpPr>
          <p:nvPr/>
        </p:nvSpPr>
        <p:spPr bwMode="auto">
          <a:xfrm>
            <a:off x="1238250" y="3011488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904" name="Line 18"/>
          <p:cNvSpPr>
            <a:spLocks noChangeShapeType="1"/>
          </p:cNvSpPr>
          <p:nvPr/>
        </p:nvSpPr>
        <p:spPr bwMode="auto">
          <a:xfrm>
            <a:off x="6548438" y="3008313"/>
            <a:ext cx="6746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37905" name="Picture 19" descr="BS00768_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511425" y="1639888"/>
            <a:ext cx="46513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06" name="Text Box 20"/>
          <p:cNvSpPr txBox="1">
            <a:spLocks noChangeArrowheads="1"/>
          </p:cNvSpPr>
          <p:nvPr/>
        </p:nvSpPr>
        <p:spPr bwMode="auto">
          <a:xfrm>
            <a:off x="1773238" y="4481513"/>
            <a:ext cx="3254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latin typeface="Arial" charset="0"/>
                <a:cs typeface="Arial" charset="0"/>
              </a:rPr>
              <a:t>S</a:t>
            </a:r>
          </a:p>
        </p:txBody>
      </p:sp>
      <p:grpSp>
        <p:nvGrpSpPr>
          <p:cNvPr id="37907" name="Group 21"/>
          <p:cNvGrpSpPr>
            <a:grpSpLocks/>
          </p:cNvGrpSpPr>
          <p:nvPr/>
        </p:nvGrpSpPr>
        <p:grpSpPr bwMode="auto">
          <a:xfrm>
            <a:off x="5351463" y="1665288"/>
            <a:ext cx="642937" cy="579437"/>
            <a:chOff x="1382" y="1036"/>
            <a:chExt cx="405" cy="365"/>
          </a:xfrm>
        </p:grpSpPr>
        <p:sp>
          <p:nvSpPr>
            <p:cNvPr id="37915" name="Text Box 22"/>
            <p:cNvSpPr txBox="1">
              <a:spLocks noChangeArrowheads="1"/>
            </p:cNvSpPr>
            <p:nvPr/>
          </p:nvSpPr>
          <p:spPr bwMode="auto">
            <a:xfrm>
              <a:off x="1382" y="1036"/>
              <a:ext cx="246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</a:t>
              </a:r>
            </a:p>
          </p:txBody>
        </p:sp>
        <p:sp>
          <p:nvSpPr>
            <p:cNvPr id="37916" name="Text Box 23"/>
            <p:cNvSpPr txBox="1">
              <a:spLocks noChangeArrowheads="1"/>
            </p:cNvSpPr>
            <p:nvPr/>
          </p:nvSpPr>
          <p:spPr bwMode="auto">
            <a:xfrm>
              <a:off x="1560" y="1151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S</a:t>
              </a:r>
            </a:p>
          </p:txBody>
        </p:sp>
      </p:grpSp>
      <p:sp>
        <p:nvSpPr>
          <p:cNvPr id="37908" name="Line 24"/>
          <p:cNvSpPr>
            <a:spLocks noChangeShapeType="1"/>
          </p:cNvSpPr>
          <p:nvPr/>
        </p:nvSpPr>
        <p:spPr bwMode="auto">
          <a:xfrm flipH="1">
            <a:off x="5559425" y="2143125"/>
            <a:ext cx="1588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37909" name="Picture 25" descr="BS00768_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697538" y="1589088"/>
            <a:ext cx="46513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10" name="Text Box 26"/>
          <p:cNvSpPr txBox="1">
            <a:spLocks noChangeArrowheads="1"/>
          </p:cNvSpPr>
          <p:nvPr/>
        </p:nvSpPr>
        <p:spPr bwMode="auto">
          <a:xfrm>
            <a:off x="355600" y="2643188"/>
            <a:ext cx="15795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plaintext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message, m</a:t>
            </a:r>
          </a:p>
        </p:txBody>
      </p:sp>
      <p:sp>
        <p:nvSpPr>
          <p:cNvPr id="37911" name="Text Box 27"/>
          <p:cNvSpPr txBox="1">
            <a:spLocks noChangeArrowheads="1"/>
          </p:cNvSpPr>
          <p:nvPr/>
        </p:nvSpPr>
        <p:spPr bwMode="auto">
          <a:xfrm>
            <a:off x="3662363" y="3149600"/>
            <a:ext cx="1028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K    (m)</a:t>
            </a:r>
          </a:p>
        </p:txBody>
      </p:sp>
      <p:sp>
        <p:nvSpPr>
          <p:cNvPr id="37912" name="Text Box 28"/>
          <p:cNvSpPr txBox="1">
            <a:spLocks noChangeArrowheads="1"/>
          </p:cNvSpPr>
          <p:nvPr/>
        </p:nvSpPr>
        <p:spPr bwMode="auto">
          <a:xfrm>
            <a:off x="3914775" y="3341688"/>
            <a:ext cx="32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FF0000"/>
                </a:solidFill>
                <a:latin typeface="Arial" charset="0"/>
                <a:cs typeface="Arial" charset="0"/>
              </a:rPr>
              <a:t>S</a:t>
            </a:r>
          </a:p>
        </p:txBody>
      </p:sp>
      <p:sp>
        <p:nvSpPr>
          <p:cNvPr id="37913" name="Text Box 35"/>
          <p:cNvSpPr txBox="1">
            <a:spLocks noChangeArrowheads="1"/>
          </p:cNvSpPr>
          <p:nvPr/>
        </p:nvSpPr>
        <p:spPr bwMode="auto">
          <a:xfrm>
            <a:off x="6689725" y="3141663"/>
            <a:ext cx="1811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 = K</a:t>
            </a:r>
            <a:r>
              <a:rPr lang="en-US" baseline="-25000" dirty="0">
                <a:solidFill>
                  <a:srgbClr val="C00000"/>
                </a:solidFill>
                <a:latin typeface="Arial" charset="0"/>
                <a:cs typeface="Arial" charset="0"/>
              </a:rPr>
              <a:t>S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(K</a:t>
            </a:r>
            <a:r>
              <a:rPr lang="en-US" baseline="-25000" dirty="0">
                <a:solidFill>
                  <a:srgbClr val="C00000"/>
                </a:solidFill>
                <a:latin typeface="Arial" charset="0"/>
                <a:cs typeface="Arial" charset="0"/>
              </a:rPr>
              <a:t>S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(m))</a:t>
            </a:r>
          </a:p>
        </p:txBody>
      </p:sp>
      <p:pic>
        <p:nvPicPr>
          <p:cNvPr id="37914" name="Picture 20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95091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</a:t>
            </a:fld>
            <a:endParaRPr lang="en-US" sz="1200" dirty="0">
              <a:latin typeface="Tahoma" charset="0"/>
            </a:endParaRPr>
          </a:p>
        </p:txBody>
      </p:sp>
      <p:sp>
        <p:nvSpPr>
          <p:cNvPr id="3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598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529" name="Picture 18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8" y="820738"/>
            <a:ext cx="6399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53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113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WEP decryption overview </a:t>
            </a:r>
          </a:p>
        </p:txBody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768600"/>
            <a:ext cx="7772400" cy="3479800"/>
          </a:xfrm>
        </p:spPr>
        <p:txBody>
          <a:bodyPr/>
          <a:lstStyle/>
          <a:p>
            <a:r>
              <a:rPr lang="en-US" sz="2400" dirty="0">
                <a:latin typeface="Gill Sans MT" charset="0"/>
              </a:rPr>
              <a:t>receiver extracts IV</a:t>
            </a:r>
          </a:p>
          <a:p>
            <a:r>
              <a:rPr lang="en-US" sz="2400" dirty="0">
                <a:latin typeface="Gill Sans MT" charset="0"/>
              </a:rPr>
              <a:t>inputs IV, shared secret key into pseudo random generator, gets </a:t>
            </a:r>
            <a:r>
              <a:rPr lang="en-US" sz="2400" dirty="0">
                <a:latin typeface="Gill Sans MT" charset="0"/>
              </a:rPr>
              <a:t>keystream</a:t>
            </a:r>
            <a:endParaRPr lang="en-US" sz="2400" dirty="0">
              <a:latin typeface="Gill Sans MT" charset="0"/>
            </a:endParaRPr>
          </a:p>
          <a:p>
            <a:r>
              <a:rPr lang="en-US" sz="2400" dirty="0">
                <a:latin typeface="Gill Sans MT" charset="0"/>
              </a:rPr>
              <a:t>XORs </a:t>
            </a:r>
            <a:r>
              <a:rPr lang="en-US" sz="2400" dirty="0">
                <a:latin typeface="Gill Sans MT" charset="0"/>
              </a:rPr>
              <a:t>keystream</a:t>
            </a:r>
            <a:r>
              <a:rPr lang="en-US" sz="2400" dirty="0">
                <a:latin typeface="Gill Sans MT" charset="0"/>
              </a:rPr>
              <a:t> with encrypted data to decrypt data + ICV</a:t>
            </a:r>
          </a:p>
          <a:p>
            <a:r>
              <a:rPr lang="en-US" sz="2400" dirty="0">
                <a:latin typeface="Gill Sans MT" charset="0"/>
              </a:rPr>
              <a:t>verifies integrity of data with ICV</a:t>
            </a:r>
          </a:p>
          <a:p>
            <a:pPr lvl="1"/>
            <a:r>
              <a:rPr lang="en-US" dirty="0">
                <a:latin typeface="Gill Sans MT" charset="0"/>
              </a:rPr>
              <a:t>note: message integrity approach used here is different from MAC (message authentication code) and signatures (using PKI).</a:t>
            </a:r>
          </a:p>
        </p:txBody>
      </p:sp>
      <p:grpSp>
        <p:nvGrpSpPr>
          <p:cNvPr id="150533" name="Group 11"/>
          <p:cNvGrpSpPr>
            <a:grpSpLocks/>
          </p:cNvGrpSpPr>
          <p:nvPr/>
        </p:nvGrpSpPr>
        <p:grpSpPr bwMode="auto">
          <a:xfrm>
            <a:off x="1633538" y="1154113"/>
            <a:ext cx="4572000" cy="1616075"/>
            <a:chOff x="675" y="3222"/>
            <a:chExt cx="2880" cy="1018"/>
          </a:xfrm>
        </p:grpSpPr>
        <p:sp>
          <p:nvSpPr>
            <p:cNvPr id="150534" name="Text Box 12"/>
            <p:cNvSpPr txBox="1">
              <a:spLocks noChangeArrowheads="1"/>
            </p:cNvSpPr>
            <p:nvPr/>
          </p:nvSpPr>
          <p:spPr bwMode="auto">
            <a:xfrm>
              <a:off x="2059" y="3222"/>
              <a:ext cx="68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encrypted</a:t>
              </a:r>
            </a:p>
          </p:txBody>
        </p:sp>
        <p:sp>
          <p:nvSpPr>
            <p:cNvPr id="150535" name="Rectangle 13"/>
            <p:cNvSpPr>
              <a:spLocks noChangeArrowheads="1"/>
            </p:cNvSpPr>
            <p:nvPr/>
          </p:nvSpPr>
          <p:spPr bwMode="auto">
            <a:xfrm>
              <a:off x="1440" y="3534"/>
              <a:ext cx="1588" cy="335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data</a:t>
              </a:r>
            </a:p>
          </p:txBody>
        </p:sp>
        <p:sp>
          <p:nvSpPr>
            <p:cNvPr id="150536" name="Rectangle 14"/>
            <p:cNvSpPr>
              <a:spLocks noChangeArrowheads="1"/>
            </p:cNvSpPr>
            <p:nvPr/>
          </p:nvSpPr>
          <p:spPr bwMode="auto">
            <a:xfrm>
              <a:off x="3028" y="3534"/>
              <a:ext cx="506" cy="33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ICV</a:t>
              </a:r>
            </a:p>
          </p:txBody>
        </p:sp>
        <p:sp>
          <p:nvSpPr>
            <p:cNvPr id="150537" name="Rectangle 15"/>
            <p:cNvSpPr>
              <a:spLocks noChangeArrowheads="1"/>
            </p:cNvSpPr>
            <p:nvPr/>
          </p:nvSpPr>
          <p:spPr bwMode="auto">
            <a:xfrm>
              <a:off x="675" y="3534"/>
              <a:ext cx="436" cy="33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IV</a:t>
              </a:r>
            </a:p>
          </p:txBody>
        </p:sp>
        <p:sp>
          <p:nvSpPr>
            <p:cNvPr id="150538" name="AutoShape 16"/>
            <p:cNvSpPr>
              <a:spLocks/>
            </p:cNvSpPr>
            <p:nvPr/>
          </p:nvSpPr>
          <p:spPr bwMode="auto">
            <a:xfrm rot="5400000">
              <a:off x="2450" y="2414"/>
              <a:ext cx="96" cy="2115"/>
            </a:xfrm>
            <a:prstGeom prst="leftBrace">
              <a:avLst>
                <a:gd name="adj1" fmla="val 183594"/>
                <a:gd name="adj2" fmla="val 541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50539" name="AutoShape 17"/>
            <p:cNvSpPr>
              <a:spLocks/>
            </p:cNvSpPr>
            <p:nvPr/>
          </p:nvSpPr>
          <p:spPr bwMode="auto">
            <a:xfrm rot="16200000" flipV="1">
              <a:off x="2057" y="2549"/>
              <a:ext cx="96" cy="2859"/>
            </a:xfrm>
            <a:prstGeom prst="leftBrace">
              <a:avLst>
                <a:gd name="adj1" fmla="val 248177"/>
                <a:gd name="adj2" fmla="val 541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50540" name="Text Box 18"/>
            <p:cNvSpPr txBox="1">
              <a:spLocks noChangeArrowheads="1"/>
            </p:cNvSpPr>
            <p:nvPr/>
          </p:nvSpPr>
          <p:spPr bwMode="auto">
            <a:xfrm>
              <a:off x="1608" y="4027"/>
              <a:ext cx="8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MAC payload</a:t>
              </a:r>
            </a:p>
          </p:txBody>
        </p:sp>
        <p:sp>
          <p:nvSpPr>
            <p:cNvPr id="150541" name="Rectangle 19"/>
            <p:cNvSpPr>
              <a:spLocks noChangeArrowheads="1"/>
            </p:cNvSpPr>
            <p:nvPr/>
          </p:nvSpPr>
          <p:spPr bwMode="auto">
            <a:xfrm>
              <a:off x="1111" y="3534"/>
              <a:ext cx="329" cy="33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Key</a:t>
              </a:r>
              <a:br>
                <a:rPr lang="en-US" sz="1800" dirty="0">
                  <a:latin typeface="Arial" charset="0"/>
                  <a:cs typeface="Arial" charset="0"/>
                </a:rPr>
              </a:br>
              <a:r>
                <a:rPr lang="en-US" sz="1800" dirty="0">
                  <a:latin typeface="Arial" charset="0"/>
                  <a:cs typeface="Arial" charset="0"/>
                </a:rPr>
                <a:t>ID</a:t>
              </a:r>
            </a:p>
          </p:txBody>
        </p:sp>
      </p:grpSp>
      <p:sp>
        <p:nvSpPr>
          <p:cNvPr id="1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110</a:t>
            </a:fld>
            <a:endParaRPr lang="en-US" sz="1200" dirty="0">
              <a:latin typeface="Tahoma" charset="0"/>
            </a:endParaRP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669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553" name="Picture 6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1044575"/>
            <a:ext cx="8228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55" name="Rectangle 2"/>
          <p:cNvSpPr>
            <a:spLocks noGrp="1" noChangeArrowheads="1"/>
          </p:cNvSpPr>
          <p:nvPr>
            <p:ph type="title"/>
          </p:nvPr>
        </p:nvSpPr>
        <p:spPr>
          <a:xfrm>
            <a:off x="315913" y="228600"/>
            <a:ext cx="802005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End-point authentication w/ nonce</a:t>
            </a:r>
          </a:p>
        </p:txBody>
      </p:sp>
      <p:sp>
        <p:nvSpPr>
          <p:cNvPr id="151556" name="Text Box 5"/>
          <p:cNvSpPr txBox="1">
            <a:spLocks noChangeArrowheads="1"/>
          </p:cNvSpPr>
          <p:nvPr/>
        </p:nvSpPr>
        <p:spPr bwMode="auto">
          <a:xfrm>
            <a:off x="985838" y="1530350"/>
            <a:ext cx="7081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28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Nonce</a:t>
            </a:r>
            <a:r>
              <a:rPr lang="en-US" sz="2800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: </a:t>
            </a:r>
            <a:r>
              <a:rPr lang="en-US" sz="2800" dirty="0">
                <a:latin typeface="Gill Sans MT" charset="0"/>
                <a:cs typeface="Gill Sans MT" charset="0"/>
              </a:rPr>
              <a:t>number (R) used only </a:t>
            </a:r>
            <a:r>
              <a:rPr lang="en-US" sz="2800" i="1" dirty="0">
                <a:latin typeface="Gill Sans MT" charset="0"/>
                <a:cs typeface="Gill Sans MT" charset="0"/>
              </a:rPr>
              <a:t>once –in-a-lifetime</a:t>
            </a:r>
          </a:p>
        </p:txBody>
      </p:sp>
      <p:sp>
        <p:nvSpPr>
          <p:cNvPr id="151557" name="Text Box 6"/>
          <p:cNvSpPr txBox="1">
            <a:spLocks noChangeArrowheads="1"/>
          </p:cNvSpPr>
          <p:nvPr/>
        </p:nvSpPr>
        <p:spPr bwMode="auto">
          <a:xfrm>
            <a:off x="258763" y="2090738"/>
            <a:ext cx="835660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28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How to prove Alice </a:t>
            </a:r>
            <a:r>
              <a:rPr lang="ja-JP" altLang="en-US" sz="2800" i="1">
                <a:solidFill>
                  <a:srgbClr val="CC0000"/>
                </a:solidFill>
                <a:latin typeface="Gill Sans MT" charset="0"/>
                <a:cs typeface="Gill Sans MT" charset="0"/>
              </a:rPr>
              <a:t>“</a:t>
            </a:r>
            <a:r>
              <a:rPr lang="en-US" altLang="ja-JP" sz="28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live</a:t>
            </a:r>
            <a:r>
              <a:rPr lang="ja-JP" altLang="en-US" sz="2800" i="1">
                <a:solidFill>
                  <a:srgbClr val="CC0000"/>
                </a:solidFill>
                <a:latin typeface="Gill Sans MT" charset="0"/>
                <a:cs typeface="Gill Sans MT" charset="0"/>
              </a:rPr>
              <a:t>”</a:t>
            </a:r>
            <a:r>
              <a:rPr lang="en-US" altLang="ja-JP" sz="28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:  </a:t>
            </a:r>
            <a:r>
              <a:rPr lang="en-US" altLang="ja-JP" sz="2400" dirty="0">
                <a:latin typeface="Gill Sans MT" charset="0"/>
                <a:cs typeface="Gill Sans MT" charset="0"/>
              </a:rPr>
              <a:t>Bob sends Alice </a:t>
            </a:r>
            <a:r>
              <a:rPr lang="en-US" altLang="ja-JP" sz="24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nonce</a:t>
            </a:r>
            <a:r>
              <a:rPr lang="en-US" altLang="ja-JP" sz="2400" dirty="0">
                <a:latin typeface="Gill Sans MT" charset="0"/>
                <a:cs typeface="Gill Sans MT" charset="0"/>
              </a:rPr>
              <a:t>, R.  Alice</a:t>
            </a:r>
          </a:p>
          <a:p>
            <a:pPr algn="r"/>
            <a:r>
              <a:rPr lang="en-US" sz="2400" dirty="0">
                <a:latin typeface="Gill Sans MT" charset="0"/>
                <a:cs typeface="Gill Sans MT" charset="0"/>
              </a:rPr>
              <a:t>must return R, encrypted with shared secret key</a:t>
            </a:r>
          </a:p>
        </p:txBody>
      </p:sp>
      <p:pic>
        <p:nvPicPr>
          <p:cNvPr id="151558" name="Picture 7" descr="Al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938" y="3736975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559" name="Picture 8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300" y="3686175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60" name="Line 9"/>
          <p:cNvSpPr>
            <a:spLocks noChangeShapeType="1"/>
          </p:cNvSpPr>
          <p:nvPr/>
        </p:nvSpPr>
        <p:spPr bwMode="auto">
          <a:xfrm>
            <a:off x="2733675" y="3819525"/>
            <a:ext cx="3697288" cy="261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1561" name="Text Box 10"/>
          <p:cNvSpPr txBox="1">
            <a:spLocks noChangeArrowheads="1"/>
          </p:cNvSpPr>
          <p:nvPr/>
        </p:nvSpPr>
        <p:spPr bwMode="auto">
          <a:xfrm>
            <a:off x="3662363" y="3467100"/>
            <a:ext cx="17002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ja-JP" altLang="en-US" sz="2400">
                <a:latin typeface="Gill Sans MT" charset="0"/>
                <a:cs typeface="Gill Sans MT" charset="0"/>
              </a:rPr>
              <a:t>“</a:t>
            </a:r>
            <a:r>
              <a:rPr lang="en-US" altLang="ja-JP" sz="2400" dirty="0">
                <a:latin typeface="Gill Sans MT" charset="0"/>
                <a:cs typeface="Gill Sans MT" charset="0"/>
              </a:rPr>
              <a:t>I am Alice</a:t>
            </a:r>
            <a:r>
              <a:rPr lang="ja-JP" altLang="en-US" sz="2400">
                <a:latin typeface="Gill Sans MT" charset="0"/>
                <a:cs typeface="Gill Sans MT" charset="0"/>
              </a:rPr>
              <a:t>”</a:t>
            </a:r>
            <a:endParaRPr lang="en-US" sz="2400" dirty="0">
              <a:latin typeface="Gill Sans MT" charset="0"/>
              <a:cs typeface="Gill Sans MT" charset="0"/>
            </a:endParaRPr>
          </a:p>
        </p:txBody>
      </p:sp>
      <p:sp>
        <p:nvSpPr>
          <p:cNvPr id="151562" name="Line 11"/>
          <p:cNvSpPr>
            <a:spLocks noChangeShapeType="1"/>
          </p:cNvSpPr>
          <p:nvPr/>
        </p:nvSpPr>
        <p:spPr bwMode="auto">
          <a:xfrm flipH="1">
            <a:off x="2727325" y="4437063"/>
            <a:ext cx="3697288" cy="261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1563" name="Line 12"/>
          <p:cNvSpPr>
            <a:spLocks noChangeShapeType="1"/>
          </p:cNvSpPr>
          <p:nvPr/>
        </p:nvSpPr>
        <p:spPr bwMode="auto">
          <a:xfrm>
            <a:off x="2735263" y="5097463"/>
            <a:ext cx="3697287" cy="261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1564" name="Text Box 13"/>
          <p:cNvSpPr txBox="1">
            <a:spLocks noChangeArrowheads="1"/>
          </p:cNvSpPr>
          <p:nvPr/>
        </p:nvSpPr>
        <p:spPr bwMode="auto">
          <a:xfrm>
            <a:off x="4292600" y="4141788"/>
            <a:ext cx="3762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Gill Sans MT" charset="0"/>
                <a:cs typeface="Gill Sans MT" charset="0"/>
              </a:rPr>
              <a:t>R</a:t>
            </a:r>
          </a:p>
        </p:txBody>
      </p:sp>
      <p:grpSp>
        <p:nvGrpSpPr>
          <p:cNvPr id="151565" name="Group 14"/>
          <p:cNvGrpSpPr>
            <a:grpSpLocks/>
          </p:cNvGrpSpPr>
          <p:nvPr/>
        </p:nvGrpSpPr>
        <p:grpSpPr bwMode="auto">
          <a:xfrm>
            <a:off x="4527550" y="4743450"/>
            <a:ext cx="1112838" cy="581025"/>
            <a:chOff x="2697" y="3555"/>
            <a:chExt cx="701" cy="366"/>
          </a:xfrm>
        </p:grpSpPr>
        <p:sp>
          <p:nvSpPr>
            <p:cNvPr id="151567" name="Text Box 15"/>
            <p:cNvSpPr txBox="1">
              <a:spLocks noChangeArrowheads="1"/>
            </p:cNvSpPr>
            <p:nvPr/>
          </p:nvSpPr>
          <p:spPr bwMode="auto">
            <a:xfrm>
              <a:off x="2697" y="3555"/>
              <a:ext cx="70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2400" dirty="0">
                  <a:latin typeface="Gill Sans MT" charset="0"/>
                  <a:cs typeface="Gill Sans MT" charset="0"/>
                </a:rPr>
                <a:t>K    (R)</a:t>
              </a:r>
            </a:p>
          </p:txBody>
        </p:sp>
        <p:sp>
          <p:nvSpPr>
            <p:cNvPr id="151568" name="Text Box 16"/>
            <p:cNvSpPr txBox="1">
              <a:spLocks noChangeArrowheads="1"/>
            </p:cNvSpPr>
            <p:nvPr/>
          </p:nvSpPr>
          <p:spPr bwMode="auto">
            <a:xfrm>
              <a:off x="2786" y="3688"/>
              <a:ext cx="34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Gill Sans MT" charset="0"/>
                  <a:cs typeface="Gill Sans MT" charset="0"/>
                </a:rPr>
                <a:t>A-B</a:t>
              </a:r>
            </a:p>
          </p:txBody>
        </p:sp>
      </p:grpSp>
      <p:sp>
        <p:nvSpPr>
          <p:cNvPr id="151566" name="Text Box 17"/>
          <p:cNvSpPr txBox="1">
            <a:spLocks noChangeArrowheads="1"/>
          </p:cNvSpPr>
          <p:nvPr/>
        </p:nvSpPr>
        <p:spPr bwMode="auto">
          <a:xfrm>
            <a:off x="6369050" y="4700588"/>
            <a:ext cx="2332038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Gill Sans MT" charset="0"/>
                <a:cs typeface="Gill Sans MT" charset="0"/>
              </a:rPr>
              <a:t>Alice is live, and only Alice knows key to encrypt nonce, so it must be Alice!</a:t>
            </a:r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111</a:t>
            </a:fld>
            <a:endParaRPr lang="en-US" sz="1200" dirty="0">
              <a:latin typeface="Tahoma" charset="0"/>
            </a:endParaRPr>
          </a:p>
        </p:txBody>
      </p:sp>
      <p:sp>
        <p:nvSpPr>
          <p:cNvPr id="1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89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Gill Sans MT" charset="0"/>
              </a:rPr>
              <a:t>WEP authentication</a:t>
            </a:r>
          </a:p>
        </p:txBody>
      </p:sp>
      <p:sp>
        <p:nvSpPr>
          <p:cNvPr id="152579" name="Line 28"/>
          <p:cNvSpPr>
            <a:spLocks noChangeShapeType="1"/>
          </p:cNvSpPr>
          <p:nvPr/>
        </p:nvSpPr>
        <p:spPr bwMode="auto">
          <a:xfrm>
            <a:off x="1676400" y="1955800"/>
            <a:ext cx="54244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2580" name="Text Box 29"/>
          <p:cNvSpPr txBox="1">
            <a:spLocks noChangeArrowheads="1"/>
          </p:cNvSpPr>
          <p:nvPr/>
        </p:nvSpPr>
        <p:spPr bwMode="auto">
          <a:xfrm>
            <a:off x="2992438" y="1603375"/>
            <a:ext cx="2708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authentication request</a:t>
            </a:r>
          </a:p>
        </p:txBody>
      </p:sp>
      <p:sp>
        <p:nvSpPr>
          <p:cNvPr id="152581" name="Line 31"/>
          <p:cNvSpPr>
            <a:spLocks noChangeShapeType="1"/>
          </p:cNvSpPr>
          <p:nvPr/>
        </p:nvSpPr>
        <p:spPr bwMode="auto">
          <a:xfrm>
            <a:off x="1655763" y="3470275"/>
            <a:ext cx="54244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2582" name="Line 32"/>
          <p:cNvSpPr>
            <a:spLocks noChangeShapeType="1"/>
          </p:cNvSpPr>
          <p:nvPr/>
        </p:nvSpPr>
        <p:spPr bwMode="auto">
          <a:xfrm>
            <a:off x="1666875" y="2676525"/>
            <a:ext cx="54244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2583" name="Line 33"/>
          <p:cNvSpPr>
            <a:spLocks noChangeShapeType="1"/>
          </p:cNvSpPr>
          <p:nvPr/>
        </p:nvSpPr>
        <p:spPr bwMode="auto">
          <a:xfrm>
            <a:off x="1671638" y="4341813"/>
            <a:ext cx="54244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2584" name="Text Box 34"/>
          <p:cNvSpPr txBox="1">
            <a:spLocks noChangeArrowheads="1"/>
          </p:cNvSpPr>
          <p:nvPr/>
        </p:nvSpPr>
        <p:spPr bwMode="auto">
          <a:xfrm>
            <a:off x="3203575" y="2308225"/>
            <a:ext cx="2238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nonce (128 bytes)</a:t>
            </a:r>
          </a:p>
        </p:txBody>
      </p:sp>
      <p:sp>
        <p:nvSpPr>
          <p:cNvPr id="152585" name="Text Box 36"/>
          <p:cNvSpPr txBox="1">
            <a:spLocks noChangeArrowheads="1"/>
          </p:cNvSpPr>
          <p:nvPr/>
        </p:nvSpPr>
        <p:spPr bwMode="auto">
          <a:xfrm>
            <a:off x="2947988" y="3089275"/>
            <a:ext cx="3406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nonce encrypted shared key</a:t>
            </a:r>
          </a:p>
        </p:txBody>
      </p:sp>
      <p:sp>
        <p:nvSpPr>
          <p:cNvPr id="152586" name="Text Box 37"/>
          <p:cNvSpPr txBox="1">
            <a:spLocks noChangeArrowheads="1"/>
          </p:cNvSpPr>
          <p:nvPr/>
        </p:nvSpPr>
        <p:spPr bwMode="auto">
          <a:xfrm>
            <a:off x="2332038" y="3983038"/>
            <a:ext cx="4791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success if decrypted value equals nonce</a:t>
            </a:r>
          </a:p>
        </p:txBody>
      </p:sp>
      <p:sp>
        <p:nvSpPr>
          <p:cNvPr id="152587" name="Text Box 38"/>
          <p:cNvSpPr txBox="1">
            <a:spLocks noChangeArrowheads="1"/>
          </p:cNvSpPr>
          <p:nvPr/>
        </p:nvSpPr>
        <p:spPr bwMode="auto">
          <a:xfrm>
            <a:off x="5716588" y="22860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endParaRPr lang="en-US" dirty="0"/>
          </a:p>
        </p:txBody>
      </p:sp>
      <p:sp>
        <p:nvSpPr>
          <p:cNvPr id="114694" name="Text Box 39"/>
          <p:cNvSpPr txBox="1">
            <a:spLocks noChangeArrowheads="1"/>
          </p:cNvSpPr>
          <p:nvPr/>
        </p:nvSpPr>
        <p:spPr bwMode="auto">
          <a:xfrm>
            <a:off x="682625" y="4706938"/>
            <a:ext cx="7961313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buClr>
                <a:srgbClr val="000099"/>
              </a:buClr>
              <a:buSzPct val="74000"/>
              <a:defRPr/>
            </a:pPr>
            <a:r>
              <a:rPr lang="en-US" sz="2800" i="1" dirty="0" smtClean="0">
                <a:solidFill>
                  <a:srgbClr val="CC0000"/>
                </a:solidFill>
                <a:latin typeface="Gill Sans MT"/>
                <a:cs typeface="Gill Sans MT"/>
              </a:rPr>
              <a:t>Notes:</a:t>
            </a:r>
          </a:p>
          <a:p>
            <a:pPr marL="277813" indent="-277813"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 smtClean="0">
                <a:latin typeface="Gill Sans MT"/>
                <a:cs typeface="Gill Sans MT"/>
              </a:rPr>
              <a:t>not all APs do it, even if WEP is being used</a:t>
            </a:r>
          </a:p>
          <a:p>
            <a:pPr marL="277813" indent="-277813"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 smtClean="0">
                <a:latin typeface="Gill Sans MT"/>
                <a:cs typeface="Gill Sans MT"/>
              </a:rPr>
              <a:t>AP indicates if authentication is necessary in beacon frame</a:t>
            </a:r>
          </a:p>
          <a:p>
            <a:pPr marL="277813" indent="-277813"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 smtClean="0">
                <a:latin typeface="Gill Sans MT"/>
                <a:cs typeface="Gill Sans MT"/>
              </a:rPr>
              <a:t>done before association</a:t>
            </a:r>
          </a:p>
        </p:txBody>
      </p:sp>
      <p:pic>
        <p:nvPicPr>
          <p:cNvPr id="152589" name="Picture 2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1017588"/>
            <a:ext cx="4154488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2590" name="Group 356"/>
          <p:cNvGrpSpPr>
            <a:grpSpLocks/>
          </p:cNvGrpSpPr>
          <p:nvPr/>
        </p:nvGrpSpPr>
        <p:grpSpPr bwMode="auto">
          <a:xfrm>
            <a:off x="709613" y="1296988"/>
            <a:ext cx="928687" cy="812800"/>
            <a:chOff x="313" y="1497"/>
            <a:chExt cx="1152" cy="1014"/>
          </a:xfrm>
        </p:grpSpPr>
        <p:pic>
          <p:nvPicPr>
            <p:cNvPr id="152594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2595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2591" name="Group 361"/>
          <p:cNvGrpSpPr>
            <a:grpSpLocks/>
          </p:cNvGrpSpPr>
          <p:nvPr/>
        </p:nvGrpSpPr>
        <p:grpSpPr bwMode="auto">
          <a:xfrm>
            <a:off x="7251700" y="1350963"/>
            <a:ext cx="1065213" cy="825500"/>
            <a:chOff x="2967" y="478"/>
            <a:chExt cx="788" cy="625"/>
          </a:xfrm>
        </p:grpSpPr>
        <p:pic>
          <p:nvPicPr>
            <p:cNvPr id="152592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2593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112</a:t>
            </a:fld>
            <a:endParaRPr lang="en-US" sz="1200" dirty="0">
              <a:latin typeface="Tahoma" charset="0"/>
            </a:endParaRP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796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01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102235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03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201613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Breaking 802.11 WEP encryption</a:t>
            </a:r>
          </a:p>
        </p:txBody>
      </p:sp>
      <p:sp>
        <p:nvSpPr>
          <p:cNvPr id="1157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363663"/>
            <a:ext cx="8513762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security hole: 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24-bit IV, one IV per frame, -&gt; IV</a:t>
            </a:r>
            <a:r>
              <a:rPr lang="ja-JP" altLang="en-US" sz="2400" dirty="0">
                <a:latin typeface="Gill Sans MT" charset="0"/>
                <a:cs typeface="+mn-cs"/>
              </a:rPr>
              <a:t>’</a:t>
            </a:r>
            <a:r>
              <a:rPr lang="en-US" sz="2400" dirty="0">
                <a:latin typeface="Gill Sans MT" charset="0"/>
                <a:cs typeface="+mn-cs"/>
              </a:rPr>
              <a:t>s eventually reused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IV transmitted in plaintext -&gt; IV reuse detected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attack: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Trudy causes Alice to encrypt known plaintext d</a:t>
            </a:r>
            <a:r>
              <a:rPr lang="en-US" sz="2800" baseline="-25000" dirty="0">
                <a:latin typeface="Gill Sans MT" charset="0"/>
              </a:rPr>
              <a:t>1</a:t>
            </a:r>
            <a:r>
              <a:rPr lang="en-US" dirty="0">
                <a:latin typeface="Gill Sans MT" charset="0"/>
              </a:rPr>
              <a:t> d</a:t>
            </a:r>
            <a:r>
              <a:rPr lang="en-US" sz="2800" baseline="-25000" dirty="0">
                <a:latin typeface="Gill Sans MT" charset="0"/>
              </a:rPr>
              <a:t>2</a:t>
            </a:r>
            <a:r>
              <a:rPr lang="en-US" dirty="0">
                <a:latin typeface="Gill Sans MT" charset="0"/>
              </a:rPr>
              <a:t> d</a:t>
            </a:r>
            <a:r>
              <a:rPr lang="en-US" sz="2800" baseline="-25000" dirty="0">
                <a:latin typeface="Gill Sans MT" charset="0"/>
              </a:rPr>
              <a:t>3</a:t>
            </a:r>
            <a:r>
              <a:rPr lang="en-US" dirty="0">
                <a:latin typeface="Gill Sans MT" charset="0"/>
              </a:rPr>
              <a:t> d</a:t>
            </a:r>
            <a:r>
              <a:rPr lang="en-US" sz="2800" baseline="-25000" dirty="0">
                <a:latin typeface="Gill Sans MT" charset="0"/>
              </a:rPr>
              <a:t>4</a:t>
            </a:r>
            <a:r>
              <a:rPr lang="en-US" dirty="0">
                <a:latin typeface="Gill Sans MT" charset="0"/>
              </a:rPr>
              <a:t> …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Trudy sees: c</a:t>
            </a:r>
            <a:r>
              <a:rPr lang="en-US" sz="2800" baseline="-25000" dirty="0">
                <a:latin typeface="Gill Sans MT" charset="0"/>
              </a:rPr>
              <a:t>i</a:t>
            </a:r>
            <a:r>
              <a:rPr lang="en-US" i="1" dirty="0">
                <a:latin typeface="Gill Sans MT" charset="0"/>
              </a:rPr>
              <a:t> = </a:t>
            </a:r>
            <a:r>
              <a:rPr lang="en-US" dirty="0">
                <a:latin typeface="Gill Sans MT" charset="0"/>
              </a:rPr>
              <a:t>d</a:t>
            </a:r>
            <a:r>
              <a:rPr lang="en-US" sz="2800" baseline="-25000" dirty="0">
                <a:latin typeface="Gill Sans MT" charset="0"/>
              </a:rPr>
              <a:t>i</a:t>
            </a:r>
            <a:r>
              <a:rPr lang="en-US" i="1" dirty="0"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XOR</a:t>
            </a:r>
            <a:r>
              <a:rPr lang="en-US" i="1" dirty="0">
                <a:latin typeface="Gill Sans MT" charset="0"/>
              </a:rPr>
              <a:t>  </a:t>
            </a:r>
            <a:r>
              <a:rPr lang="en-US" dirty="0">
                <a:latin typeface="Gill Sans MT" charset="0"/>
              </a:rPr>
              <a:t>k</a:t>
            </a:r>
            <a:r>
              <a:rPr lang="en-US" sz="2800" baseline="-25000" dirty="0">
                <a:latin typeface="Gill Sans MT" charset="0"/>
              </a:rPr>
              <a:t>i</a:t>
            </a:r>
            <a:r>
              <a:rPr lang="en-US" b="1" baseline="44000" dirty="0">
                <a:latin typeface="Gill Sans MT" charset="0"/>
              </a:rPr>
              <a:t>IV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Trudy knows c</a:t>
            </a:r>
            <a:r>
              <a:rPr lang="en-US" sz="2800" baseline="-25000" dirty="0">
                <a:latin typeface="Gill Sans MT" charset="0"/>
              </a:rPr>
              <a:t>i</a:t>
            </a:r>
            <a:r>
              <a:rPr lang="en-US" sz="2800" dirty="0"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d</a:t>
            </a:r>
            <a:r>
              <a:rPr lang="en-US" sz="2800" baseline="-25000" dirty="0">
                <a:latin typeface="Gill Sans MT" charset="0"/>
              </a:rPr>
              <a:t>i</a:t>
            </a:r>
            <a:r>
              <a:rPr lang="en-US" dirty="0">
                <a:latin typeface="Gill Sans MT" charset="0"/>
              </a:rPr>
              <a:t>, so can compute </a:t>
            </a:r>
            <a:r>
              <a:rPr lang="en-US" i="1" dirty="0"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k</a:t>
            </a:r>
            <a:r>
              <a:rPr lang="en-US" sz="2800" baseline="-25000" dirty="0">
                <a:latin typeface="Gill Sans MT" charset="0"/>
              </a:rPr>
              <a:t>i</a:t>
            </a:r>
            <a:r>
              <a:rPr lang="en-US" b="1" baseline="44000" dirty="0">
                <a:latin typeface="Gill Sans MT" charset="0"/>
              </a:rPr>
              <a:t>IV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Trudy knows encrypting key sequence k</a:t>
            </a:r>
            <a:r>
              <a:rPr lang="en-US" sz="2800" baseline="-25000" dirty="0">
                <a:latin typeface="Gill Sans MT" charset="0"/>
              </a:rPr>
              <a:t>1</a:t>
            </a:r>
            <a:r>
              <a:rPr lang="en-US" b="1" baseline="44000" dirty="0">
                <a:latin typeface="Gill Sans MT" charset="0"/>
              </a:rPr>
              <a:t>IV </a:t>
            </a:r>
            <a:r>
              <a:rPr lang="en-US" dirty="0">
                <a:latin typeface="Gill Sans MT" charset="0"/>
              </a:rPr>
              <a:t>k</a:t>
            </a:r>
            <a:r>
              <a:rPr lang="en-US" sz="2800" baseline="-25000" dirty="0">
                <a:latin typeface="Gill Sans MT" charset="0"/>
              </a:rPr>
              <a:t>2</a:t>
            </a:r>
            <a:r>
              <a:rPr lang="en-US" b="1" baseline="44000" dirty="0">
                <a:latin typeface="Gill Sans MT" charset="0"/>
              </a:rPr>
              <a:t>IV </a:t>
            </a:r>
            <a:r>
              <a:rPr lang="en-US" dirty="0">
                <a:latin typeface="Gill Sans MT" charset="0"/>
              </a:rPr>
              <a:t>k</a:t>
            </a:r>
            <a:r>
              <a:rPr lang="en-US" sz="2800" baseline="-25000" dirty="0">
                <a:latin typeface="Gill Sans MT" charset="0"/>
              </a:rPr>
              <a:t>3</a:t>
            </a:r>
            <a:r>
              <a:rPr lang="en-US" b="1" baseline="44000" dirty="0">
                <a:latin typeface="Gill Sans MT" charset="0"/>
              </a:rPr>
              <a:t>IV </a:t>
            </a:r>
            <a:r>
              <a:rPr lang="en-US" dirty="0">
                <a:latin typeface="Gill Sans MT" charset="0"/>
              </a:rPr>
              <a:t>…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Next time IV is used, Trudy can decrypt!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113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754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649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8" y="1019175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651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201613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 802.11i: improved security</a:t>
            </a:r>
          </a:p>
        </p:txBody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numerous (stronger) forms of encryption possible</a:t>
            </a:r>
          </a:p>
          <a:p>
            <a:r>
              <a:rPr lang="en-US" dirty="0">
                <a:latin typeface="Gill Sans MT" charset="0"/>
              </a:rPr>
              <a:t>provides key distribution</a:t>
            </a:r>
          </a:p>
          <a:p>
            <a:r>
              <a:rPr lang="en-US" dirty="0">
                <a:latin typeface="Gill Sans MT" charset="0"/>
              </a:rPr>
              <a:t>uses authentication server separate from access point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114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817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697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02235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699" name="AutoShape 25"/>
          <p:cNvSpPr>
            <a:spLocks noChangeAspect="1" noChangeArrowheads="1" noTextEdit="1"/>
          </p:cNvSpPr>
          <p:nvPr/>
        </p:nvSpPr>
        <p:spPr bwMode="auto">
          <a:xfrm>
            <a:off x="4164013" y="1419225"/>
            <a:ext cx="987425" cy="104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7700" name="Line 55"/>
          <p:cNvSpPr>
            <a:spLocks noChangeShapeType="1"/>
          </p:cNvSpPr>
          <p:nvPr/>
        </p:nvSpPr>
        <p:spPr bwMode="auto">
          <a:xfrm>
            <a:off x="4468813" y="2198688"/>
            <a:ext cx="2105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7701" name="Cloud"/>
          <p:cNvSpPr>
            <a:spLocks noChangeAspect="1" noEditPoints="1" noChangeArrowheads="1"/>
          </p:cNvSpPr>
          <p:nvPr/>
        </p:nvSpPr>
        <p:spPr bwMode="auto">
          <a:xfrm>
            <a:off x="4910138" y="1809750"/>
            <a:ext cx="1263650" cy="846138"/>
          </a:xfrm>
          <a:custGeom>
            <a:avLst/>
            <a:gdLst>
              <a:gd name="T0" fmla="*/ 13416277 w 21600"/>
              <a:gd name="T1" fmla="*/ 649211328 h 21600"/>
              <a:gd name="T2" fmla="*/ 2147483647 w 21600"/>
              <a:gd name="T3" fmla="*/ 1297040083 h 21600"/>
              <a:gd name="T4" fmla="*/ 2147483647 w 21600"/>
              <a:gd name="T5" fmla="*/ 649211328 h 21600"/>
              <a:gd name="T6" fmla="*/ 2147483647 w 21600"/>
              <a:gd name="T7" fmla="*/ 74238934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157702" name="Text Box 57"/>
          <p:cNvSpPr txBox="1">
            <a:spLocks noChangeArrowheads="1"/>
          </p:cNvSpPr>
          <p:nvPr/>
        </p:nvSpPr>
        <p:spPr bwMode="auto">
          <a:xfrm>
            <a:off x="3281363" y="1412875"/>
            <a:ext cx="1822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>
                <a:solidFill>
                  <a:srgbClr val="CC0000"/>
                </a:solidFill>
                <a:latin typeface="Arial" charset="0"/>
                <a:cs typeface="Arial" charset="0"/>
              </a:rPr>
              <a:t>AP: </a:t>
            </a:r>
            <a:r>
              <a:rPr lang="en-US" sz="1600" dirty="0">
                <a:latin typeface="Arial" charset="0"/>
                <a:cs typeface="Arial" charset="0"/>
              </a:rPr>
              <a:t>access point</a:t>
            </a:r>
          </a:p>
        </p:txBody>
      </p:sp>
      <p:sp>
        <p:nvSpPr>
          <p:cNvPr id="157703" name="Text Box 58"/>
          <p:cNvSpPr txBox="1">
            <a:spLocks noChangeArrowheads="1"/>
          </p:cNvSpPr>
          <p:nvPr/>
        </p:nvSpPr>
        <p:spPr bwMode="auto">
          <a:xfrm>
            <a:off x="7285038" y="1735138"/>
            <a:ext cx="149860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>
                <a:solidFill>
                  <a:srgbClr val="CC0000"/>
                </a:solidFill>
                <a:latin typeface="Arial" charset="0"/>
                <a:cs typeface="Arial" charset="0"/>
              </a:rPr>
              <a:t>AS:</a:t>
            </a:r>
          </a:p>
          <a:p>
            <a:pPr eaLnBrk="1" hangingPunct="1"/>
            <a:r>
              <a:rPr lang="en-US" sz="1600" dirty="0">
                <a:latin typeface="Arial" charset="0"/>
                <a:cs typeface="Arial" charset="0"/>
              </a:rPr>
              <a:t>Authentication</a:t>
            </a:r>
          </a:p>
          <a:p>
            <a:pPr eaLnBrk="1" hangingPunct="1"/>
            <a:r>
              <a:rPr lang="en-US" sz="1600" dirty="0">
                <a:latin typeface="Arial" charset="0"/>
                <a:cs typeface="Arial" charset="0"/>
              </a:rPr>
              <a:t> server</a:t>
            </a:r>
          </a:p>
        </p:txBody>
      </p:sp>
      <p:sp>
        <p:nvSpPr>
          <p:cNvPr id="157704" name="Text Box 59"/>
          <p:cNvSpPr txBox="1">
            <a:spLocks noChangeArrowheads="1"/>
          </p:cNvSpPr>
          <p:nvPr/>
        </p:nvSpPr>
        <p:spPr bwMode="auto">
          <a:xfrm>
            <a:off x="5060950" y="1901825"/>
            <a:ext cx="8953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>
                <a:latin typeface="Arial" charset="0"/>
                <a:cs typeface="Arial" charset="0"/>
              </a:rPr>
              <a:t>wired</a:t>
            </a:r>
          </a:p>
          <a:p>
            <a:pPr eaLnBrk="1" hangingPunct="1"/>
            <a:r>
              <a:rPr lang="en-US" sz="1600" dirty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157705" name="Text Box 60"/>
          <p:cNvSpPr txBox="1">
            <a:spLocks noChangeArrowheads="1"/>
          </p:cNvSpPr>
          <p:nvPr/>
        </p:nvSpPr>
        <p:spPr bwMode="auto">
          <a:xfrm>
            <a:off x="1074738" y="1703388"/>
            <a:ext cx="16208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>
                <a:solidFill>
                  <a:srgbClr val="CC0000"/>
                </a:solidFill>
                <a:latin typeface="Arial" charset="0"/>
                <a:cs typeface="Arial" charset="0"/>
              </a:rPr>
              <a:t>STA:</a:t>
            </a:r>
          </a:p>
          <a:p>
            <a:pPr eaLnBrk="1" hangingPunct="1"/>
            <a:r>
              <a:rPr lang="en-US" sz="1600" dirty="0">
                <a:latin typeface="Arial" charset="0"/>
                <a:cs typeface="Arial" charset="0"/>
              </a:rPr>
              <a:t>client station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333500" y="2871788"/>
            <a:ext cx="2641600" cy="612775"/>
            <a:chOff x="1333500" y="2871813"/>
            <a:chExt cx="2641600" cy="612775"/>
          </a:xfrm>
        </p:grpSpPr>
        <p:sp>
          <p:nvSpPr>
            <p:cNvPr id="157771" name="Oval 62"/>
            <p:cNvSpPr>
              <a:spLocks noChangeArrowheads="1"/>
            </p:cNvSpPr>
            <p:nvPr/>
          </p:nvSpPr>
          <p:spPr bwMode="auto">
            <a:xfrm>
              <a:off x="1796484" y="2952776"/>
              <a:ext cx="266700" cy="2476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7772" name="Text Box 63"/>
            <p:cNvSpPr txBox="1">
              <a:spLocks noChangeArrowheads="1"/>
            </p:cNvSpPr>
            <p:nvPr/>
          </p:nvSpPr>
          <p:spPr bwMode="auto">
            <a:xfrm>
              <a:off x="1765300" y="2903563"/>
              <a:ext cx="19431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1   Discovery of</a:t>
              </a:r>
            </a:p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security capabilities</a:t>
              </a:r>
            </a:p>
          </p:txBody>
        </p:sp>
        <p:sp>
          <p:nvSpPr>
            <p:cNvPr id="157773" name="Line 64"/>
            <p:cNvSpPr>
              <a:spLocks noChangeShapeType="1"/>
            </p:cNvSpPr>
            <p:nvPr/>
          </p:nvSpPr>
          <p:spPr bwMode="auto">
            <a:xfrm>
              <a:off x="1333500" y="2871813"/>
              <a:ext cx="264160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392238" y="3548063"/>
            <a:ext cx="5732462" cy="847725"/>
            <a:chOff x="1392238" y="3548063"/>
            <a:chExt cx="5732582" cy="848301"/>
          </a:xfrm>
        </p:grpSpPr>
        <p:sp>
          <p:nvSpPr>
            <p:cNvPr id="157764" name="Line 65"/>
            <p:cNvSpPr>
              <a:spLocks noChangeShapeType="1"/>
            </p:cNvSpPr>
            <p:nvPr/>
          </p:nvSpPr>
          <p:spPr bwMode="auto">
            <a:xfrm flipH="1">
              <a:off x="1392238" y="3794125"/>
              <a:ext cx="25542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765" name="Line 66"/>
            <p:cNvSpPr>
              <a:spLocks noChangeShapeType="1"/>
            </p:cNvSpPr>
            <p:nvPr/>
          </p:nvSpPr>
          <p:spPr bwMode="auto">
            <a:xfrm flipH="1">
              <a:off x="4433888" y="3800475"/>
              <a:ext cx="25542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766" name="Freeform 67"/>
            <p:cNvSpPr>
              <a:spLocks/>
            </p:cNvSpPr>
            <p:nvPr/>
          </p:nvSpPr>
          <p:spPr bwMode="auto">
            <a:xfrm>
              <a:off x="3889375" y="3548063"/>
              <a:ext cx="609600" cy="260350"/>
            </a:xfrm>
            <a:custGeom>
              <a:avLst/>
              <a:gdLst>
                <a:gd name="T0" fmla="*/ 2147483647 w 384"/>
                <a:gd name="T1" fmla="*/ 2147483647 h 164"/>
                <a:gd name="T2" fmla="*/ 2147483647 w 384"/>
                <a:gd name="T3" fmla="*/ 2147483647 h 164"/>
                <a:gd name="T4" fmla="*/ 2147483647 w 384"/>
                <a:gd name="T5" fmla="*/ 2147483647 h 164"/>
                <a:gd name="T6" fmla="*/ 0 60000 65536"/>
                <a:gd name="T7" fmla="*/ 0 60000 65536"/>
                <a:gd name="T8" fmla="*/ 0 60000 65536"/>
                <a:gd name="T9" fmla="*/ 0 w 384"/>
                <a:gd name="T10" fmla="*/ 0 h 164"/>
                <a:gd name="T11" fmla="*/ 384 w 384"/>
                <a:gd name="T12" fmla="*/ 164 h 1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164">
                  <a:moveTo>
                    <a:pt x="18" y="164"/>
                  </a:moveTo>
                  <a:cubicBezTo>
                    <a:pt x="47" y="138"/>
                    <a:pt x="0" y="0"/>
                    <a:pt x="192" y="9"/>
                  </a:cubicBezTo>
                  <a:cubicBezTo>
                    <a:pt x="384" y="18"/>
                    <a:pt x="308" y="132"/>
                    <a:pt x="338" y="16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767" name="Text Box 71"/>
            <p:cNvSpPr txBox="1">
              <a:spLocks noChangeArrowheads="1"/>
            </p:cNvSpPr>
            <p:nvPr/>
          </p:nvSpPr>
          <p:spPr bwMode="auto">
            <a:xfrm>
              <a:off x="1739900" y="3811588"/>
              <a:ext cx="5384920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STA and AS mutually authenticate, together</a:t>
              </a:r>
            </a:p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generate Master Key (MK)</a:t>
              </a:r>
              <a:r>
                <a:rPr lang="en-US" sz="1600" i="1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. AP serves as </a:t>
              </a:r>
              <a:r>
                <a:rPr lang="ja-JP" altLang="en-US" sz="1600" i="1">
                  <a:solidFill>
                    <a:srgbClr val="000099"/>
                  </a:solidFill>
                  <a:latin typeface="Arial" charset="0"/>
                  <a:cs typeface="Arial" charset="0"/>
                </a:rPr>
                <a:t>“</a:t>
              </a:r>
              <a:r>
                <a:rPr lang="en-US" altLang="ja-JP" sz="1600" i="1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pass through</a:t>
              </a:r>
              <a:r>
                <a:rPr lang="ja-JP" altLang="en-US" sz="1600" i="1">
                  <a:solidFill>
                    <a:srgbClr val="000099"/>
                  </a:solidFill>
                  <a:latin typeface="Arial" charset="0"/>
                  <a:cs typeface="Arial" charset="0"/>
                </a:rPr>
                <a:t>”</a:t>
              </a:r>
              <a:endParaRPr lang="en-US" sz="1600" i="1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57768" name="Group 72"/>
            <p:cNvGrpSpPr>
              <a:grpSpLocks/>
            </p:cNvGrpSpPr>
            <p:nvPr/>
          </p:nvGrpSpPr>
          <p:grpSpPr bwMode="auto">
            <a:xfrm>
              <a:off x="1486759" y="3815528"/>
              <a:ext cx="296862" cy="336550"/>
              <a:chOff x="1864" y="3225"/>
              <a:chExt cx="187" cy="212"/>
            </a:xfrm>
          </p:grpSpPr>
          <p:sp>
            <p:nvSpPr>
              <p:cNvPr id="157769" name="Oval 73"/>
              <p:cNvSpPr>
                <a:spLocks noChangeArrowheads="1"/>
              </p:cNvSpPr>
              <p:nvPr/>
            </p:nvSpPr>
            <p:spPr bwMode="auto">
              <a:xfrm>
                <a:off x="1871" y="3256"/>
                <a:ext cx="168" cy="15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57770" name="Text Box 74"/>
              <p:cNvSpPr txBox="1">
                <a:spLocks noChangeArrowheads="1"/>
              </p:cNvSpPr>
              <p:nvPr/>
            </p:nvSpPr>
            <p:spPr bwMode="auto">
              <a:xfrm>
                <a:off x="1864" y="322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 dirty="0">
                    <a:latin typeface="Arial" charset="0"/>
                    <a:cs typeface="Arial" charset="0"/>
                  </a:rPr>
                  <a:t>2</a:t>
                </a:r>
              </a:p>
            </p:txBody>
          </p:sp>
        </p:grp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143000" y="4660900"/>
            <a:ext cx="6573838" cy="950913"/>
            <a:chOff x="1143576" y="4660900"/>
            <a:chExt cx="6573262" cy="950913"/>
          </a:xfrm>
        </p:grpSpPr>
        <p:grpSp>
          <p:nvGrpSpPr>
            <p:cNvPr id="157755" name="Group 68"/>
            <p:cNvGrpSpPr>
              <a:grpSpLocks/>
            </p:cNvGrpSpPr>
            <p:nvPr/>
          </p:nvGrpSpPr>
          <p:grpSpPr bwMode="auto">
            <a:xfrm>
              <a:off x="6125518" y="4830775"/>
              <a:ext cx="296862" cy="336550"/>
              <a:chOff x="1864" y="3225"/>
              <a:chExt cx="187" cy="212"/>
            </a:xfrm>
          </p:grpSpPr>
          <p:sp>
            <p:nvSpPr>
              <p:cNvPr id="157762" name="Oval 69"/>
              <p:cNvSpPr>
                <a:spLocks noChangeArrowheads="1"/>
              </p:cNvSpPr>
              <p:nvPr/>
            </p:nvSpPr>
            <p:spPr bwMode="auto">
              <a:xfrm>
                <a:off x="1871" y="3256"/>
                <a:ext cx="168" cy="15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57763" name="Text Box 70"/>
              <p:cNvSpPr txBox="1">
                <a:spLocks noChangeArrowheads="1"/>
              </p:cNvSpPr>
              <p:nvPr/>
            </p:nvSpPr>
            <p:spPr bwMode="auto">
              <a:xfrm>
                <a:off x="1864" y="322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 dirty="0">
                    <a:latin typeface="Arial" charset="0"/>
                    <a:cs typeface="Arial" charset="0"/>
                  </a:rPr>
                  <a:t>3</a:t>
                </a:r>
              </a:p>
            </p:txBody>
          </p:sp>
        </p:grpSp>
        <p:grpSp>
          <p:nvGrpSpPr>
            <p:cNvPr id="157756" name="Group 75"/>
            <p:cNvGrpSpPr>
              <a:grpSpLocks/>
            </p:cNvGrpSpPr>
            <p:nvPr/>
          </p:nvGrpSpPr>
          <p:grpSpPr bwMode="auto">
            <a:xfrm>
              <a:off x="1143576" y="4668838"/>
              <a:ext cx="296863" cy="336550"/>
              <a:chOff x="1864" y="3225"/>
              <a:chExt cx="187" cy="212"/>
            </a:xfrm>
          </p:grpSpPr>
          <p:sp>
            <p:nvSpPr>
              <p:cNvPr id="157760" name="Oval 76"/>
              <p:cNvSpPr>
                <a:spLocks noChangeArrowheads="1"/>
              </p:cNvSpPr>
              <p:nvPr/>
            </p:nvSpPr>
            <p:spPr bwMode="auto">
              <a:xfrm>
                <a:off x="1871" y="3256"/>
                <a:ext cx="168" cy="15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57761" name="Text Box 77"/>
              <p:cNvSpPr txBox="1">
                <a:spLocks noChangeArrowheads="1"/>
              </p:cNvSpPr>
              <p:nvPr/>
            </p:nvSpPr>
            <p:spPr bwMode="auto">
              <a:xfrm>
                <a:off x="1864" y="322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 dirty="0">
                    <a:latin typeface="Arial" charset="0"/>
                    <a:cs typeface="Arial" charset="0"/>
                  </a:rPr>
                  <a:t>3</a:t>
                </a:r>
              </a:p>
            </p:txBody>
          </p:sp>
        </p:grpSp>
        <p:sp>
          <p:nvSpPr>
            <p:cNvPr id="157757" name="Text Box 78"/>
            <p:cNvSpPr txBox="1">
              <a:spLocks noChangeArrowheads="1"/>
            </p:cNvSpPr>
            <p:nvPr/>
          </p:nvSpPr>
          <p:spPr bwMode="auto">
            <a:xfrm>
              <a:off x="1428750" y="4660900"/>
              <a:ext cx="1685925" cy="82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STA derives</a:t>
              </a:r>
            </a:p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Pairwise Master </a:t>
              </a:r>
            </a:p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Key (PMK)</a:t>
              </a:r>
            </a:p>
          </p:txBody>
        </p:sp>
        <p:sp>
          <p:nvSpPr>
            <p:cNvPr id="157758" name="Line 79"/>
            <p:cNvSpPr>
              <a:spLocks noChangeShapeType="1"/>
            </p:cNvSpPr>
            <p:nvPr/>
          </p:nvSpPr>
          <p:spPr bwMode="auto">
            <a:xfrm>
              <a:off x="4330700" y="4775200"/>
              <a:ext cx="2641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759" name="Text Box 80"/>
            <p:cNvSpPr txBox="1">
              <a:spLocks noChangeArrowheads="1"/>
            </p:cNvSpPr>
            <p:nvPr/>
          </p:nvSpPr>
          <p:spPr bwMode="auto">
            <a:xfrm>
              <a:off x="6424613" y="4786313"/>
              <a:ext cx="1292225" cy="82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AS derives</a:t>
              </a:r>
            </a:p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same PMK, </a:t>
              </a:r>
            </a:p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sends to AP</a:t>
              </a: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139825" y="5761038"/>
            <a:ext cx="3932238" cy="871537"/>
            <a:chOff x="1139415" y="5761038"/>
            <a:chExt cx="3932648" cy="871537"/>
          </a:xfrm>
        </p:grpSpPr>
        <p:sp>
          <p:nvSpPr>
            <p:cNvPr id="157750" name="Line 81"/>
            <p:cNvSpPr>
              <a:spLocks noChangeShapeType="1"/>
            </p:cNvSpPr>
            <p:nvPr/>
          </p:nvSpPr>
          <p:spPr bwMode="auto">
            <a:xfrm>
              <a:off x="1457325" y="5761038"/>
              <a:ext cx="2641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57751" name="Group 83"/>
            <p:cNvGrpSpPr>
              <a:grpSpLocks/>
            </p:cNvGrpSpPr>
            <p:nvPr/>
          </p:nvGrpSpPr>
          <p:grpSpPr bwMode="auto">
            <a:xfrm>
              <a:off x="1139415" y="5815013"/>
              <a:ext cx="296863" cy="336550"/>
              <a:chOff x="1864" y="3225"/>
              <a:chExt cx="187" cy="212"/>
            </a:xfrm>
          </p:grpSpPr>
          <p:sp>
            <p:nvSpPr>
              <p:cNvPr id="157753" name="Oval 84"/>
              <p:cNvSpPr>
                <a:spLocks noChangeArrowheads="1"/>
              </p:cNvSpPr>
              <p:nvPr/>
            </p:nvSpPr>
            <p:spPr bwMode="auto">
              <a:xfrm>
                <a:off x="1871" y="3256"/>
                <a:ext cx="168" cy="15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57754" name="Text Box 85"/>
              <p:cNvSpPr txBox="1">
                <a:spLocks noChangeArrowheads="1"/>
              </p:cNvSpPr>
              <p:nvPr/>
            </p:nvSpPr>
            <p:spPr bwMode="auto">
              <a:xfrm>
                <a:off x="1864" y="322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 dirty="0">
                    <a:latin typeface="Arial" charset="0"/>
                    <a:cs typeface="Arial" charset="0"/>
                  </a:rPr>
                  <a:t>4</a:t>
                </a:r>
              </a:p>
            </p:txBody>
          </p:sp>
        </p:grpSp>
        <p:sp>
          <p:nvSpPr>
            <p:cNvPr id="157752" name="Text Box 86"/>
            <p:cNvSpPr txBox="1">
              <a:spLocks noChangeArrowheads="1"/>
            </p:cNvSpPr>
            <p:nvPr/>
          </p:nvSpPr>
          <p:spPr bwMode="auto">
            <a:xfrm>
              <a:off x="1441450" y="5807075"/>
              <a:ext cx="3630613" cy="82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STA, AP use PMK to derive </a:t>
              </a:r>
            </a:p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Temporal Key (TK) used for message </a:t>
              </a:r>
            </a:p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encryption, integrity </a:t>
              </a:r>
            </a:p>
          </p:txBody>
        </p:sp>
      </p:grpSp>
      <p:sp>
        <p:nvSpPr>
          <p:cNvPr id="157710" name="Rectangle 87"/>
          <p:cNvSpPr>
            <a:spLocks noGrp="1" noChangeArrowheads="1"/>
          </p:cNvSpPr>
          <p:nvPr>
            <p:ph type="title"/>
          </p:nvPr>
        </p:nvSpPr>
        <p:spPr>
          <a:xfrm>
            <a:off x="352425" y="201613"/>
            <a:ext cx="8258175" cy="1143000"/>
          </a:xfrm>
          <a:noFill/>
        </p:spPr>
        <p:txBody>
          <a:bodyPr/>
          <a:lstStyle/>
          <a:p>
            <a:r>
              <a:rPr lang="en-US" dirty="0">
                <a:latin typeface="Gill Sans MT" charset="0"/>
              </a:rPr>
              <a:t> 802.11i: four phases of operation</a:t>
            </a:r>
          </a:p>
        </p:txBody>
      </p:sp>
      <p:grpSp>
        <p:nvGrpSpPr>
          <p:cNvPr id="157711" name="Group 356"/>
          <p:cNvGrpSpPr>
            <a:grpSpLocks/>
          </p:cNvGrpSpPr>
          <p:nvPr/>
        </p:nvGrpSpPr>
        <p:grpSpPr bwMode="auto">
          <a:xfrm>
            <a:off x="327025" y="1466850"/>
            <a:ext cx="804863" cy="852488"/>
            <a:chOff x="313" y="1407"/>
            <a:chExt cx="1152" cy="1104"/>
          </a:xfrm>
        </p:grpSpPr>
        <p:pic>
          <p:nvPicPr>
            <p:cNvPr id="157748" name="Picture 354" descr="laptop_stylized_smal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7749" name="Picture 355" descr="antenna_stylize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0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7712" name="Group 361"/>
          <p:cNvGrpSpPr>
            <a:grpSpLocks/>
          </p:cNvGrpSpPr>
          <p:nvPr/>
        </p:nvGrpSpPr>
        <p:grpSpPr bwMode="auto">
          <a:xfrm>
            <a:off x="3797300" y="1744663"/>
            <a:ext cx="965200" cy="693737"/>
            <a:chOff x="2967" y="478"/>
            <a:chExt cx="788" cy="625"/>
          </a:xfrm>
        </p:grpSpPr>
        <p:pic>
          <p:nvPicPr>
            <p:cNvPr id="157746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7747" name="Picture 360" descr="antenna_radiation_stylize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7713" name="Group 249"/>
          <p:cNvGrpSpPr>
            <a:grpSpLocks/>
          </p:cNvGrpSpPr>
          <p:nvPr/>
        </p:nvGrpSpPr>
        <p:grpSpPr bwMode="auto">
          <a:xfrm>
            <a:off x="6556375" y="1808163"/>
            <a:ext cx="466725" cy="793750"/>
            <a:chOff x="4140" y="429"/>
            <a:chExt cx="1425" cy="2396"/>
          </a:xfrm>
        </p:grpSpPr>
        <p:sp>
          <p:nvSpPr>
            <p:cNvPr id="157714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2 w 354"/>
                <a:gd name="T1" fmla="*/ 0 h 2742"/>
                <a:gd name="T2" fmla="*/ 181 w 354"/>
                <a:gd name="T3" fmla="*/ 197 h 2742"/>
                <a:gd name="T4" fmla="*/ 177 w 354"/>
                <a:gd name="T5" fmla="*/ 1521 h 2742"/>
                <a:gd name="T6" fmla="*/ 0 w 354"/>
                <a:gd name="T7" fmla="*/ 1589 h 2742"/>
                <a:gd name="T8" fmla="*/ 3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0" name="Rectangle 251"/>
            <p:cNvSpPr>
              <a:spLocks noChangeArrowheads="1"/>
            </p:cNvSpPr>
            <p:nvPr/>
          </p:nvSpPr>
          <p:spPr bwMode="auto">
            <a:xfrm>
              <a:off x="4203" y="429"/>
              <a:ext cx="1052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57716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4 w 211"/>
                <a:gd name="T1" fmla="*/ 0 h 2537"/>
                <a:gd name="T2" fmla="*/ 108 w 211"/>
                <a:gd name="T3" fmla="*/ 127 h 2537"/>
                <a:gd name="T4" fmla="*/ 4 w 211"/>
                <a:gd name="T5" fmla="*/ 1449 h 2537"/>
                <a:gd name="T6" fmla="*/ 4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717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4 h 226"/>
                <a:gd name="T4" fmla="*/ 168 w 328"/>
                <a:gd name="T5" fmla="*/ 132 h 226"/>
                <a:gd name="T6" fmla="*/ 0 w 328"/>
                <a:gd name="T7" fmla="*/ 5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" name="Rectangle 254"/>
            <p:cNvSpPr>
              <a:spLocks noChangeArrowheads="1"/>
            </p:cNvSpPr>
            <p:nvPr/>
          </p:nvSpPr>
          <p:spPr bwMode="auto">
            <a:xfrm>
              <a:off x="4213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57719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9" name="AutoShape 256"/>
              <p:cNvSpPr>
                <a:spLocks noChangeArrowheads="1"/>
              </p:cNvSpPr>
              <p:nvPr/>
            </p:nvSpPr>
            <p:spPr bwMode="auto">
              <a:xfrm>
                <a:off x="616" y="2569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30" name="AutoShape 257"/>
              <p:cNvSpPr>
                <a:spLocks noChangeArrowheads="1"/>
              </p:cNvSpPr>
              <p:nvPr/>
            </p:nvSpPr>
            <p:spPr bwMode="auto">
              <a:xfrm>
                <a:off x="634" y="2582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05" name="Rectangle 258"/>
            <p:cNvSpPr>
              <a:spLocks noChangeArrowheads="1"/>
            </p:cNvSpPr>
            <p:nvPr/>
          </p:nvSpPr>
          <p:spPr bwMode="auto">
            <a:xfrm>
              <a:off x="4227" y="1018"/>
              <a:ext cx="591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57721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7" name="AutoShape 260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28" name="AutoShape 261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6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07" name="Rectangle 262"/>
            <p:cNvSpPr>
              <a:spLocks noChangeArrowheads="1"/>
            </p:cNvSpPr>
            <p:nvPr/>
          </p:nvSpPr>
          <p:spPr bwMode="auto">
            <a:xfrm>
              <a:off x="4218" y="1359"/>
              <a:ext cx="596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08" name="Rectangle 263"/>
            <p:cNvSpPr>
              <a:spLocks noChangeArrowheads="1"/>
            </p:cNvSpPr>
            <p:nvPr/>
          </p:nvSpPr>
          <p:spPr bwMode="auto">
            <a:xfrm>
              <a:off x="4227" y="1656"/>
              <a:ext cx="596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57724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5" name="AutoShape 265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5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26" name="AutoShape 266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57725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3 h 226"/>
                <a:gd name="T4" fmla="*/ 168 w 328"/>
                <a:gd name="T5" fmla="*/ 130 h 226"/>
                <a:gd name="T6" fmla="*/ 0 w 328"/>
                <a:gd name="T7" fmla="*/ 5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57726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3" name="AutoShape 269"/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24" name="AutoShape 270"/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8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12" name="Rectangle 271"/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57728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50 w 296"/>
                <a:gd name="T3" fmla="*/ 83 h 256"/>
                <a:gd name="T4" fmla="*/ 152 w 296"/>
                <a:gd name="T5" fmla="*/ 147 h 256"/>
                <a:gd name="T6" fmla="*/ 0 w 296"/>
                <a:gd name="T7" fmla="*/ 5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729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57 w 304"/>
                <a:gd name="T3" fmla="*/ 95 h 288"/>
                <a:gd name="T4" fmla="*/ 147 w 304"/>
                <a:gd name="T5" fmla="*/ 167 h 288"/>
                <a:gd name="T6" fmla="*/ 4 w 304"/>
                <a:gd name="T7" fmla="*/ 7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5" name="Oval 274"/>
            <p:cNvSpPr>
              <a:spLocks noChangeArrowheads="1"/>
            </p:cNvSpPr>
            <p:nvPr/>
          </p:nvSpPr>
          <p:spPr bwMode="auto">
            <a:xfrm>
              <a:off x="5517" y="2614"/>
              <a:ext cx="48" cy="9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57731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61 h 240"/>
                <a:gd name="T2" fmla="*/ 2 w 306"/>
                <a:gd name="T3" fmla="*/ 139 h 240"/>
                <a:gd name="T4" fmla="*/ 157 w 306"/>
                <a:gd name="T5" fmla="*/ 64 h 240"/>
                <a:gd name="T6" fmla="*/ 154 w 306"/>
                <a:gd name="T7" fmla="*/ 0 h 240"/>
                <a:gd name="T8" fmla="*/ 0 w 306"/>
                <a:gd name="T9" fmla="*/ 6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7" name="AutoShape 276"/>
            <p:cNvSpPr>
              <a:spLocks noChangeArrowheads="1"/>
            </p:cNvSpPr>
            <p:nvPr/>
          </p:nvSpPr>
          <p:spPr bwMode="auto">
            <a:xfrm>
              <a:off x="4140" y="2681"/>
              <a:ext cx="1202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18" name="AutoShape 277"/>
            <p:cNvSpPr>
              <a:spLocks noChangeArrowheads="1"/>
            </p:cNvSpPr>
            <p:nvPr/>
          </p:nvSpPr>
          <p:spPr bwMode="auto">
            <a:xfrm>
              <a:off x="4203" y="2710"/>
              <a:ext cx="1076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19" name="Oval 278"/>
            <p:cNvSpPr>
              <a:spLocks noChangeArrowheads="1"/>
            </p:cNvSpPr>
            <p:nvPr/>
          </p:nvSpPr>
          <p:spPr bwMode="auto">
            <a:xfrm>
              <a:off x="4305" y="2384"/>
              <a:ext cx="160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20" name="Oval 279"/>
            <p:cNvSpPr>
              <a:spLocks noChangeArrowheads="1"/>
            </p:cNvSpPr>
            <p:nvPr/>
          </p:nvSpPr>
          <p:spPr bwMode="auto">
            <a:xfrm>
              <a:off x="4484" y="2384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21" name="Oval 280"/>
            <p:cNvSpPr>
              <a:spLocks noChangeArrowheads="1"/>
            </p:cNvSpPr>
            <p:nvPr/>
          </p:nvSpPr>
          <p:spPr bwMode="auto">
            <a:xfrm>
              <a:off x="4663" y="2379"/>
              <a:ext cx="155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22" name="Rectangle 281"/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7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115</a:t>
            </a:fld>
            <a:endParaRPr lang="en-US" sz="1200" dirty="0">
              <a:latin typeface="Tahoma" charset="0"/>
            </a:endParaRPr>
          </a:p>
        </p:txBody>
      </p:sp>
      <p:sp>
        <p:nvSpPr>
          <p:cNvPr id="8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856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746" name="Group 2"/>
          <p:cNvGrpSpPr>
            <a:grpSpLocks/>
          </p:cNvGrpSpPr>
          <p:nvPr/>
        </p:nvGrpSpPr>
        <p:grpSpPr bwMode="auto">
          <a:xfrm>
            <a:off x="4638675" y="5727700"/>
            <a:ext cx="2828925" cy="668338"/>
            <a:chOff x="567" y="1481"/>
            <a:chExt cx="1810" cy="421"/>
          </a:xfrm>
        </p:grpSpPr>
        <p:sp>
          <p:nvSpPr>
            <p:cNvPr id="159803" name="Rectangle 3"/>
            <p:cNvSpPr>
              <a:spLocks noChangeArrowheads="1"/>
            </p:cNvSpPr>
            <p:nvPr/>
          </p:nvSpPr>
          <p:spPr bwMode="auto">
            <a:xfrm>
              <a:off x="567" y="1481"/>
              <a:ext cx="1810" cy="4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9804" name="Line 4"/>
            <p:cNvSpPr>
              <a:spLocks noChangeShapeType="1"/>
            </p:cNvSpPr>
            <p:nvPr/>
          </p:nvSpPr>
          <p:spPr bwMode="auto">
            <a:xfrm>
              <a:off x="590" y="1687"/>
              <a:ext cx="17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59747" name="Group 5"/>
          <p:cNvGrpSpPr>
            <a:grpSpLocks/>
          </p:cNvGrpSpPr>
          <p:nvPr/>
        </p:nvGrpSpPr>
        <p:grpSpPr bwMode="auto">
          <a:xfrm>
            <a:off x="1509713" y="5734050"/>
            <a:ext cx="2873375" cy="668338"/>
            <a:chOff x="567" y="1481"/>
            <a:chExt cx="1810" cy="421"/>
          </a:xfrm>
        </p:grpSpPr>
        <p:sp>
          <p:nvSpPr>
            <p:cNvPr id="159801" name="Rectangle 6"/>
            <p:cNvSpPr>
              <a:spLocks noChangeArrowheads="1"/>
            </p:cNvSpPr>
            <p:nvPr/>
          </p:nvSpPr>
          <p:spPr bwMode="auto">
            <a:xfrm>
              <a:off x="567" y="1481"/>
              <a:ext cx="1810" cy="4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9802" name="Line 7"/>
            <p:cNvSpPr>
              <a:spLocks noChangeShapeType="1"/>
            </p:cNvSpPr>
            <p:nvPr/>
          </p:nvSpPr>
          <p:spPr bwMode="auto">
            <a:xfrm>
              <a:off x="590" y="1687"/>
              <a:ext cx="17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59748" name="Rectangle 64"/>
          <p:cNvSpPr>
            <a:spLocks noChangeArrowheads="1"/>
          </p:cNvSpPr>
          <p:nvPr/>
        </p:nvSpPr>
        <p:spPr bwMode="auto">
          <a:xfrm>
            <a:off x="1524000" y="5067300"/>
            <a:ext cx="5937250" cy="666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9749" name="Text Box 65"/>
          <p:cNvSpPr txBox="1">
            <a:spLocks noChangeArrowheads="1"/>
          </p:cNvSpPr>
          <p:nvPr/>
        </p:nvSpPr>
        <p:spPr bwMode="auto">
          <a:xfrm>
            <a:off x="3957638" y="5073650"/>
            <a:ext cx="1123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EAP TLS</a:t>
            </a:r>
          </a:p>
        </p:txBody>
      </p:sp>
      <p:sp>
        <p:nvSpPr>
          <p:cNvPr id="159750" name="Line 66"/>
          <p:cNvSpPr>
            <a:spLocks noChangeShapeType="1"/>
          </p:cNvSpPr>
          <p:nvPr/>
        </p:nvSpPr>
        <p:spPr bwMode="auto">
          <a:xfrm>
            <a:off x="1538288" y="5400675"/>
            <a:ext cx="5922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9751" name="Text Box 67"/>
          <p:cNvSpPr txBox="1">
            <a:spLocks noChangeArrowheads="1"/>
          </p:cNvSpPr>
          <p:nvPr/>
        </p:nvSpPr>
        <p:spPr bwMode="auto">
          <a:xfrm>
            <a:off x="4168775" y="5383213"/>
            <a:ext cx="704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EAP </a:t>
            </a:r>
          </a:p>
        </p:txBody>
      </p:sp>
      <p:sp>
        <p:nvSpPr>
          <p:cNvPr id="159752" name="Text Box 68"/>
          <p:cNvSpPr txBox="1">
            <a:spLocks noChangeArrowheads="1"/>
          </p:cNvSpPr>
          <p:nvPr/>
        </p:nvSpPr>
        <p:spPr bwMode="auto">
          <a:xfrm>
            <a:off x="1665288" y="5737225"/>
            <a:ext cx="2647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EAP over LAN (</a:t>
            </a:r>
            <a:r>
              <a:rPr lang="en-US" sz="1800" dirty="0">
                <a:latin typeface="Arial" charset="0"/>
                <a:cs typeface="Arial" charset="0"/>
              </a:rPr>
              <a:t>EAPoL</a:t>
            </a:r>
            <a:r>
              <a:rPr lang="en-US" sz="1800" dirty="0">
                <a:latin typeface="Arial" charset="0"/>
                <a:cs typeface="Arial" charset="0"/>
              </a:rPr>
              <a:t>) </a:t>
            </a:r>
          </a:p>
        </p:txBody>
      </p:sp>
      <p:sp>
        <p:nvSpPr>
          <p:cNvPr id="159753" name="Text Box 69"/>
          <p:cNvSpPr txBox="1">
            <a:spLocks noChangeArrowheads="1"/>
          </p:cNvSpPr>
          <p:nvPr/>
        </p:nvSpPr>
        <p:spPr bwMode="auto">
          <a:xfrm>
            <a:off x="2179638" y="6067425"/>
            <a:ext cx="153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IEEE 802.11 </a:t>
            </a:r>
          </a:p>
        </p:txBody>
      </p:sp>
      <p:sp>
        <p:nvSpPr>
          <p:cNvPr id="159754" name="Text Box 70"/>
          <p:cNvSpPr txBox="1">
            <a:spLocks noChangeArrowheads="1"/>
          </p:cNvSpPr>
          <p:nvPr/>
        </p:nvSpPr>
        <p:spPr bwMode="auto">
          <a:xfrm>
            <a:off x="5351463" y="5724525"/>
            <a:ext cx="1047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RADIUS</a:t>
            </a:r>
          </a:p>
        </p:txBody>
      </p:sp>
      <p:sp>
        <p:nvSpPr>
          <p:cNvPr id="159755" name="Text Box 71"/>
          <p:cNvSpPr txBox="1">
            <a:spLocks noChangeArrowheads="1"/>
          </p:cNvSpPr>
          <p:nvPr/>
        </p:nvSpPr>
        <p:spPr bwMode="auto">
          <a:xfrm>
            <a:off x="5430838" y="6078538"/>
            <a:ext cx="94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UDP/IP</a:t>
            </a:r>
          </a:p>
        </p:txBody>
      </p:sp>
      <p:sp>
        <p:nvSpPr>
          <p:cNvPr id="159756" name="Rectangle 72"/>
          <p:cNvSpPr>
            <a:spLocks noGrp="1" noChangeArrowheads="1"/>
          </p:cNvSpPr>
          <p:nvPr>
            <p:ph type="title"/>
          </p:nvPr>
        </p:nvSpPr>
        <p:spPr>
          <a:xfrm>
            <a:off x="352425" y="201613"/>
            <a:ext cx="8337550" cy="1143000"/>
          </a:xfrm>
          <a:noFill/>
        </p:spPr>
        <p:txBody>
          <a:bodyPr/>
          <a:lstStyle/>
          <a:p>
            <a:r>
              <a:rPr lang="en-US" sz="3600" dirty="0">
                <a:latin typeface="Gill Sans MT" charset="0"/>
              </a:rPr>
              <a:t>EAP: extensible authentication protocol</a:t>
            </a:r>
          </a:p>
        </p:txBody>
      </p:sp>
      <p:sp>
        <p:nvSpPr>
          <p:cNvPr id="159757" name="Rectangle 73"/>
          <p:cNvSpPr>
            <a:spLocks noGrp="1" noChangeArrowheads="1"/>
          </p:cNvSpPr>
          <p:nvPr>
            <p:ph type="body" idx="1"/>
          </p:nvPr>
        </p:nvSpPr>
        <p:spPr>
          <a:xfrm>
            <a:off x="563563" y="1349375"/>
            <a:ext cx="8259762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EAP: end-end client (mobile) to authentication server protocol</a:t>
            </a:r>
          </a:p>
          <a:p>
            <a:r>
              <a:rPr lang="en-US" dirty="0">
                <a:latin typeface="Gill Sans MT" charset="0"/>
              </a:rPr>
              <a:t>EAP sent over separate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links</a:t>
            </a:r>
            <a:r>
              <a:rPr lang="ja-JP" altLang="en-US">
                <a:latin typeface="Gill Sans MT" charset="0"/>
              </a:rPr>
              <a:t>”</a:t>
            </a:r>
            <a:endParaRPr lang="en-US" altLang="ja-JP" dirty="0">
              <a:latin typeface="Gill Sans MT" charset="0"/>
            </a:endParaRPr>
          </a:p>
          <a:p>
            <a:pPr lvl="1"/>
            <a:r>
              <a:rPr lang="en-US" dirty="0">
                <a:latin typeface="Gill Sans MT" charset="0"/>
              </a:rPr>
              <a:t>mobile-to-AP (EAP over LAN)</a:t>
            </a:r>
          </a:p>
          <a:p>
            <a:pPr lvl="1"/>
            <a:r>
              <a:rPr lang="en-US" dirty="0">
                <a:latin typeface="Gill Sans MT" charset="0"/>
              </a:rPr>
              <a:t>AP to authentication server (RADIUS over UDP)</a:t>
            </a:r>
          </a:p>
        </p:txBody>
      </p:sp>
      <p:pic>
        <p:nvPicPr>
          <p:cNvPr id="159758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94932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759" name="Line 55"/>
          <p:cNvSpPr>
            <a:spLocks noChangeShapeType="1"/>
          </p:cNvSpPr>
          <p:nvPr/>
        </p:nvSpPr>
        <p:spPr bwMode="auto">
          <a:xfrm>
            <a:off x="4905375" y="4643438"/>
            <a:ext cx="2105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9760" name="Cloud"/>
          <p:cNvSpPr>
            <a:spLocks noChangeAspect="1" noEditPoints="1" noChangeArrowheads="1"/>
          </p:cNvSpPr>
          <p:nvPr/>
        </p:nvSpPr>
        <p:spPr bwMode="auto">
          <a:xfrm>
            <a:off x="5346700" y="4076700"/>
            <a:ext cx="1263650" cy="846138"/>
          </a:xfrm>
          <a:custGeom>
            <a:avLst/>
            <a:gdLst>
              <a:gd name="T0" fmla="*/ 13416277 w 21600"/>
              <a:gd name="T1" fmla="*/ 649211328 h 21600"/>
              <a:gd name="T2" fmla="*/ 2147483647 w 21600"/>
              <a:gd name="T3" fmla="*/ 1297040083 h 21600"/>
              <a:gd name="T4" fmla="*/ 2147483647 w 21600"/>
              <a:gd name="T5" fmla="*/ 649211328 h 21600"/>
              <a:gd name="T6" fmla="*/ 2147483647 w 21600"/>
              <a:gd name="T7" fmla="*/ 74238934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159761" name="Text Box 59"/>
          <p:cNvSpPr txBox="1">
            <a:spLocks noChangeArrowheads="1"/>
          </p:cNvSpPr>
          <p:nvPr/>
        </p:nvSpPr>
        <p:spPr bwMode="auto">
          <a:xfrm>
            <a:off x="5497513" y="4195763"/>
            <a:ext cx="8953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>
                <a:latin typeface="Arial" charset="0"/>
                <a:cs typeface="Arial" charset="0"/>
              </a:rPr>
              <a:t>wired</a:t>
            </a:r>
          </a:p>
          <a:p>
            <a:pPr eaLnBrk="1" hangingPunct="1"/>
            <a:r>
              <a:rPr lang="en-US" sz="1600" dirty="0">
                <a:latin typeface="Arial" charset="0"/>
                <a:cs typeface="Arial" charset="0"/>
              </a:rPr>
              <a:t>network</a:t>
            </a:r>
          </a:p>
        </p:txBody>
      </p:sp>
      <p:grpSp>
        <p:nvGrpSpPr>
          <p:cNvPr id="159762" name="Group 356"/>
          <p:cNvGrpSpPr>
            <a:grpSpLocks/>
          </p:cNvGrpSpPr>
          <p:nvPr/>
        </p:nvGrpSpPr>
        <p:grpSpPr bwMode="auto">
          <a:xfrm>
            <a:off x="1187450" y="4033838"/>
            <a:ext cx="804863" cy="852487"/>
            <a:chOff x="313" y="1407"/>
            <a:chExt cx="1152" cy="1104"/>
          </a:xfrm>
        </p:grpSpPr>
        <p:pic>
          <p:nvPicPr>
            <p:cNvPr id="159799" name="Picture 354" descr="laptop_stylized_smal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9800" name="Picture 355" descr="antenna_stylize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0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9763" name="Group 361"/>
          <p:cNvGrpSpPr>
            <a:grpSpLocks/>
          </p:cNvGrpSpPr>
          <p:nvPr/>
        </p:nvGrpSpPr>
        <p:grpSpPr bwMode="auto">
          <a:xfrm>
            <a:off x="4235450" y="4214813"/>
            <a:ext cx="965200" cy="695325"/>
            <a:chOff x="2967" y="478"/>
            <a:chExt cx="788" cy="625"/>
          </a:xfrm>
        </p:grpSpPr>
        <p:pic>
          <p:nvPicPr>
            <p:cNvPr id="159797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9798" name="Picture 360" descr="antenna_radiation_stylize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9764" name="Group 249"/>
          <p:cNvGrpSpPr>
            <a:grpSpLocks/>
          </p:cNvGrpSpPr>
          <p:nvPr/>
        </p:nvGrpSpPr>
        <p:grpSpPr bwMode="auto">
          <a:xfrm>
            <a:off x="6964363" y="4260850"/>
            <a:ext cx="427037" cy="688975"/>
            <a:chOff x="4140" y="429"/>
            <a:chExt cx="1425" cy="2396"/>
          </a:xfrm>
        </p:grpSpPr>
        <p:sp>
          <p:nvSpPr>
            <p:cNvPr id="159765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2 w 354"/>
                <a:gd name="T1" fmla="*/ 0 h 2742"/>
                <a:gd name="T2" fmla="*/ 181 w 354"/>
                <a:gd name="T3" fmla="*/ 197 h 2742"/>
                <a:gd name="T4" fmla="*/ 177 w 354"/>
                <a:gd name="T5" fmla="*/ 1521 h 2742"/>
                <a:gd name="T6" fmla="*/ 0 w 354"/>
                <a:gd name="T7" fmla="*/ 1589 h 2742"/>
                <a:gd name="T8" fmla="*/ 3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9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59767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4 w 211"/>
                <a:gd name="T1" fmla="*/ 0 h 2537"/>
                <a:gd name="T2" fmla="*/ 108 w 211"/>
                <a:gd name="T3" fmla="*/ 127 h 2537"/>
                <a:gd name="T4" fmla="*/ 4 w 211"/>
                <a:gd name="T5" fmla="*/ 1449 h 2537"/>
                <a:gd name="T6" fmla="*/ 4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9768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4 h 226"/>
                <a:gd name="T4" fmla="*/ 168 w 328"/>
                <a:gd name="T5" fmla="*/ 132 h 226"/>
                <a:gd name="T6" fmla="*/ 0 w 328"/>
                <a:gd name="T7" fmla="*/ 5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" name="Rectangle 254"/>
            <p:cNvSpPr>
              <a:spLocks noChangeArrowheads="1"/>
            </p:cNvSpPr>
            <p:nvPr/>
          </p:nvSpPr>
          <p:spPr bwMode="auto">
            <a:xfrm>
              <a:off x="4214" y="694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59770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8" name="AutoShape 256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7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19" name="AutoShape 257"/>
              <p:cNvSpPr>
                <a:spLocks noChangeArrowheads="1"/>
              </p:cNvSpPr>
              <p:nvPr/>
            </p:nvSpPr>
            <p:spPr bwMode="auto">
              <a:xfrm>
                <a:off x="627" y="2582"/>
                <a:ext cx="694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94" name="Rectangle 258"/>
            <p:cNvSpPr>
              <a:spLocks noChangeArrowheads="1"/>
            </p:cNvSpPr>
            <p:nvPr/>
          </p:nvSpPr>
          <p:spPr bwMode="auto">
            <a:xfrm>
              <a:off x="4225" y="1020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59772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6" name="AutoShape 260"/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1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17" name="AutoShape 261"/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96" name="Rectangle 262"/>
            <p:cNvSpPr>
              <a:spLocks noChangeArrowheads="1"/>
            </p:cNvSpPr>
            <p:nvPr/>
          </p:nvSpPr>
          <p:spPr bwMode="auto">
            <a:xfrm>
              <a:off x="4219" y="1356"/>
              <a:ext cx="593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97" name="Rectangle 263"/>
            <p:cNvSpPr>
              <a:spLocks noChangeArrowheads="1"/>
            </p:cNvSpPr>
            <p:nvPr/>
          </p:nvSpPr>
          <p:spPr bwMode="auto">
            <a:xfrm>
              <a:off x="4225" y="1655"/>
              <a:ext cx="599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59775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14" name="AutoShape 265"/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26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15" name="AutoShape 266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59776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3 h 226"/>
                <a:gd name="T4" fmla="*/ 168 w 328"/>
                <a:gd name="T5" fmla="*/ 130 h 226"/>
                <a:gd name="T6" fmla="*/ 0 w 328"/>
                <a:gd name="T7" fmla="*/ 5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59777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2" name="AutoShape 269"/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13" name="AutoShape 270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01" name="Rectangle 271"/>
            <p:cNvSpPr>
              <a:spLocks noChangeArrowheads="1"/>
            </p:cNvSpPr>
            <p:nvPr/>
          </p:nvSpPr>
          <p:spPr bwMode="auto">
            <a:xfrm>
              <a:off x="5252" y="429"/>
              <a:ext cx="64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59779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50 w 296"/>
                <a:gd name="T3" fmla="*/ 83 h 256"/>
                <a:gd name="T4" fmla="*/ 152 w 296"/>
                <a:gd name="T5" fmla="*/ 147 h 256"/>
                <a:gd name="T6" fmla="*/ 0 w 296"/>
                <a:gd name="T7" fmla="*/ 5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9780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57 w 304"/>
                <a:gd name="T3" fmla="*/ 95 h 288"/>
                <a:gd name="T4" fmla="*/ 147 w 304"/>
                <a:gd name="T5" fmla="*/ 167 h 288"/>
                <a:gd name="T6" fmla="*/ 4 w 304"/>
                <a:gd name="T7" fmla="*/ 7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4" name="Oval 274"/>
            <p:cNvSpPr>
              <a:spLocks noChangeArrowheads="1"/>
            </p:cNvSpPr>
            <p:nvPr/>
          </p:nvSpPr>
          <p:spPr bwMode="auto">
            <a:xfrm>
              <a:off x="5517" y="2610"/>
              <a:ext cx="48" cy="99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59782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61 h 240"/>
                <a:gd name="T2" fmla="*/ 2 w 306"/>
                <a:gd name="T3" fmla="*/ 139 h 240"/>
                <a:gd name="T4" fmla="*/ 157 w 306"/>
                <a:gd name="T5" fmla="*/ 64 h 240"/>
                <a:gd name="T6" fmla="*/ 154 w 306"/>
                <a:gd name="T7" fmla="*/ 0 h 240"/>
                <a:gd name="T8" fmla="*/ 0 w 306"/>
                <a:gd name="T9" fmla="*/ 6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" name="AutoShape 276"/>
            <p:cNvSpPr>
              <a:spLocks noChangeArrowheads="1"/>
            </p:cNvSpPr>
            <p:nvPr/>
          </p:nvSpPr>
          <p:spPr bwMode="auto">
            <a:xfrm>
              <a:off x="4140" y="2681"/>
              <a:ext cx="1203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07" name="AutoShape 277"/>
            <p:cNvSpPr>
              <a:spLocks noChangeArrowheads="1"/>
            </p:cNvSpPr>
            <p:nvPr/>
          </p:nvSpPr>
          <p:spPr bwMode="auto">
            <a:xfrm>
              <a:off x="4204" y="2709"/>
              <a:ext cx="1075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08" name="Oval 278"/>
            <p:cNvSpPr>
              <a:spLocks noChangeArrowheads="1"/>
            </p:cNvSpPr>
            <p:nvPr/>
          </p:nvSpPr>
          <p:spPr bwMode="auto">
            <a:xfrm>
              <a:off x="4310" y="2383"/>
              <a:ext cx="159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09" name="Oval 279"/>
            <p:cNvSpPr>
              <a:spLocks noChangeArrowheads="1"/>
            </p:cNvSpPr>
            <p:nvPr/>
          </p:nvSpPr>
          <p:spPr bwMode="auto">
            <a:xfrm>
              <a:off x="4484" y="2383"/>
              <a:ext cx="16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10" name="Oval 280"/>
            <p:cNvSpPr>
              <a:spLocks noChangeArrowheads="1"/>
            </p:cNvSpPr>
            <p:nvPr/>
          </p:nvSpPr>
          <p:spPr bwMode="auto">
            <a:xfrm>
              <a:off x="4664" y="2378"/>
              <a:ext cx="154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11" name="Rectangle 281"/>
            <p:cNvSpPr>
              <a:spLocks noChangeArrowheads="1"/>
            </p:cNvSpPr>
            <p:nvPr/>
          </p:nvSpPr>
          <p:spPr bwMode="auto">
            <a:xfrm>
              <a:off x="5062" y="1837"/>
              <a:ext cx="85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6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116</a:t>
            </a:fld>
            <a:endParaRPr lang="en-US" sz="1200" dirty="0">
              <a:latin typeface="Tahoma" charset="0"/>
            </a:endParaRPr>
          </a:p>
        </p:txBody>
      </p:sp>
      <p:sp>
        <p:nvSpPr>
          <p:cNvPr id="6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631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8.1 </a:t>
            </a:r>
            <a:r>
              <a:rPr lang="en-US" dirty="0">
                <a:latin typeface="Gill Sans MT" charset="0"/>
              </a:rPr>
              <a:t>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8.3</a:t>
            </a:r>
            <a:r>
              <a:rPr lang="en-US" dirty="0">
                <a:latin typeface="Gill Sans MT" charset="0"/>
              </a:rPr>
              <a:t> Message integrity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8.4 </a:t>
            </a:r>
            <a:r>
              <a:rPr lang="en-US" dirty="0">
                <a:latin typeface="Gill Sans MT" charset="0"/>
              </a:rPr>
              <a:t>Securing e-mail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dirty="0">
                <a:latin typeface="Gill Sans MT" charset="0"/>
              </a:rPr>
              <a:t> Securing TCP connections: SSL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>
                <a:latin typeface="Gill Sans MT" charset="0"/>
              </a:rPr>
              <a:t> Network layer security: IPsec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8.8 Operational security: firewalls and IDS</a:t>
            </a:r>
          </a:p>
        </p:txBody>
      </p:sp>
      <p:pic>
        <p:nvPicPr>
          <p:cNvPr id="161796" name="Picture 2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103822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117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938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ChangeArrowheads="1"/>
          </p:cNvSpPr>
          <p:nvPr/>
        </p:nvSpPr>
        <p:spPr bwMode="auto">
          <a:xfrm>
            <a:off x="496888" y="1522413"/>
            <a:ext cx="8366125" cy="1235075"/>
          </a:xfrm>
          <a:prstGeom prst="rect">
            <a:avLst/>
          </a:prstGeom>
          <a:solidFill>
            <a:srgbClr val="FFFFFF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title"/>
          </p:nvPr>
        </p:nvSpPr>
        <p:spPr>
          <a:xfrm>
            <a:off x="474663" y="1809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Firewalls</a:t>
            </a:r>
          </a:p>
        </p:txBody>
      </p:sp>
      <p:sp>
        <p:nvSpPr>
          <p:cNvPr id="163844" name="Rectangle 5"/>
          <p:cNvSpPr>
            <a:spLocks noChangeArrowheads="1"/>
          </p:cNvSpPr>
          <p:nvPr/>
        </p:nvSpPr>
        <p:spPr bwMode="auto">
          <a:xfrm>
            <a:off x="501650" y="4419600"/>
            <a:ext cx="3810000" cy="181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endParaRPr lang="en-US" dirty="0"/>
          </a:p>
        </p:txBody>
      </p:sp>
      <p:sp>
        <p:nvSpPr>
          <p:cNvPr id="163845" name="Text Box 7"/>
          <p:cNvSpPr txBox="1">
            <a:spLocks noChangeArrowheads="1"/>
          </p:cNvSpPr>
          <p:nvPr/>
        </p:nvSpPr>
        <p:spPr bwMode="auto">
          <a:xfrm>
            <a:off x="555625" y="1708150"/>
            <a:ext cx="836136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latin typeface="Gill Sans MT" charset="0"/>
                <a:cs typeface="Gill Sans MT" charset="0"/>
              </a:rPr>
              <a:t>isolates organization</a:t>
            </a:r>
            <a:r>
              <a:rPr lang="ja-JP" altLang="en-US" sz="2800">
                <a:latin typeface="Gill Sans MT" charset="0"/>
                <a:cs typeface="Gill Sans MT" charset="0"/>
              </a:rPr>
              <a:t>’</a:t>
            </a:r>
            <a:r>
              <a:rPr lang="en-US" altLang="ja-JP" sz="2800" dirty="0">
                <a:latin typeface="Gill Sans MT" charset="0"/>
                <a:cs typeface="Gill Sans MT" charset="0"/>
              </a:rPr>
              <a:t>s internal net from larger Internet, allowing some packets to pass, blocking others</a:t>
            </a:r>
            <a:endParaRPr lang="en-US" sz="2800" dirty="0">
              <a:latin typeface="Gill Sans MT" charset="0"/>
              <a:cs typeface="Gill Sans MT" charset="0"/>
            </a:endParaRPr>
          </a:p>
        </p:txBody>
      </p:sp>
      <p:grpSp>
        <p:nvGrpSpPr>
          <p:cNvPr id="163846" name="Group 8"/>
          <p:cNvGrpSpPr>
            <a:grpSpLocks/>
          </p:cNvGrpSpPr>
          <p:nvPr/>
        </p:nvGrpSpPr>
        <p:grpSpPr bwMode="auto">
          <a:xfrm>
            <a:off x="727075" y="1201738"/>
            <a:ext cx="1223963" cy="523875"/>
            <a:chOff x="1282" y="3611"/>
            <a:chExt cx="771" cy="330"/>
          </a:xfrm>
        </p:grpSpPr>
        <p:sp>
          <p:nvSpPr>
            <p:cNvPr id="164084" name="Rectangle 9"/>
            <p:cNvSpPr>
              <a:spLocks noChangeArrowheads="1"/>
            </p:cNvSpPr>
            <p:nvPr/>
          </p:nvSpPr>
          <p:spPr bwMode="auto">
            <a:xfrm>
              <a:off x="1356" y="3648"/>
              <a:ext cx="636" cy="2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4085" name="Text Box 10"/>
            <p:cNvSpPr txBox="1">
              <a:spLocks noChangeArrowheads="1"/>
            </p:cNvSpPr>
            <p:nvPr/>
          </p:nvSpPr>
          <p:spPr bwMode="auto">
            <a:xfrm>
              <a:off x="1282" y="3611"/>
              <a:ext cx="771" cy="3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2800" i="1" dirty="0">
                  <a:solidFill>
                    <a:srgbClr val="FF0000"/>
                  </a:solidFill>
                  <a:latin typeface="Gill Sans MT" charset="0"/>
                  <a:cs typeface="Gill Sans MT" charset="0"/>
                </a:rPr>
                <a:t>firewall</a:t>
              </a:r>
            </a:p>
          </p:txBody>
        </p:sp>
      </p:grpSp>
      <p:sp>
        <p:nvSpPr>
          <p:cNvPr id="163847" name="Rectangle 12"/>
          <p:cNvSpPr>
            <a:spLocks noChangeArrowheads="1"/>
          </p:cNvSpPr>
          <p:nvPr/>
        </p:nvSpPr>
        <p:spPr bwMode="auto">
          <a:xfrm>
            <a:off x="0" y="18907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163848" name="AutoShape 14"/>
          <p:cNvSpPr>
            <a:spLocks noChangeAspect="1" noChangeArrowheads="1" noTextEdit="1"/>
          </p:cNvSpPr>
          <p:nvPr/>
        </p:nvSpPr>
        <p:spPr bwMode="auto">
          <a:xfrm>
            <a:off x="1697038" y="3113088"/>
            <a:ext cx="5200650" cy="290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49" name="Rectangle 16"/>
          <p:cNvSpPr>
            <a:spLocks noChangeArrowheads="1"/>
          </p:cNvSpPr>
          <p:nvPr/>
        </p:nvSpPr>
        <p:spPr bwMode="auto">
          <a:xfrm>
            <a:off x="6910388" y="6164263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50" name="Rectangle 362"/>
          <p:cNvSpPr>
            <a:spLocks noChangeArrowheads="1"/>
          </p:cNvSpPr>
          <p:nvPr/>
        </p:nvSpPr>
        <p:spPr bwMode="auto">
          <a:xfrm>
            <a:off x="3616325" y="6015038"/>
            <a:ext cx="1449388" cy="3317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51" name="Rectangle 364"/>
          <p:cNvSpPr>
            <a:spLocks noChangeArrowheads="1"/>
          </p:cNvSpPr>
          <p:nvPr/>
        </p:nvSpPr>
        <p:spPr bwMode="auto">
          <a:xfrm>
            <a:off x="4665663" y="6076950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52" name="Freeform 17"/>
          <p:cNvSpPr>
            <a:spLocks/>
          </p:cNvSpPr>
          <p:nvPr/>
        </p:nvSpPr>
        <p:spPr bwMode="auto">
          <a:xfrm>
            <a:off x="1195388" y="3017838"/>
            <a:ext cx="3189287" cy="1808162"/>
          </a:xfrm>
          <a:custGeom>
            <a:avLst/>
            <a:gdLst>
              <a:gd name="T0" fmla="*/ 2147483647 w 1672"/>
              <a:gd name="T1" fmla="*/ 2147483647 h 977"/>
              <a:gd name="T2" fmla="*/ 2147483647 w 1672"/>
              <a:gd name="T3" fmla="*/ 2147483647 h 977"/>
              <a:gd name="T4" fmla="*/ 2147483647 w 1672"/>
              <a:gd name="T5" fmla="*/ 2147483647 h 977"/>
              <a:gd name="T6" fmla="*/ 2147483647 w 1672"/>
              <a:gd name="T7" fmla="*/ 2147483647 h 977"/>
              <a:gd name="T8" fmla="*/ 2147483647 w 1672"/>
              <a:gd name="T9" fmla="*/ 2147483647 h 977"/>
              <a:gd name="T10" fmla="*/ 2147483647 w 1672"/>
              <a:gd name="T11" fmla="*/ 2147483647 h 977"/>
              <a:gd name="T12" fmla="*/ 2147483647 w 1672"/>
              <a:gd name="T13" fmla="*/ 2147483647 h 977"/>
              <a:gd name="T14" fmla="*/ 2147483647 w 1672"/>
              <a:gd name="T15" fmla="*/ 2147483647 h 977"/>
              <a:gd name="T16" fmla="*/ 2147483647 w 1672"/>
              <a:gd name="T17" fmla="*/ 2147483647 h 977"/>
              <a:gd name="T18" fmla="*/ 2147483647 w 1672"/>
              <a:gd name="T19" fmla="*/ 2147483647 h 977"/>
              <a:gd name="T20" fmla="*/ 2147483647 w 1672"/>
              <a:gd name="T21" fmla="*/ 2147483647 h 977"/>
              <a:gd name="T22" fmla="*/ 2147483647 w 1672"/>
              <a:gd name="T23" fmla="*/ 2147483647 h 977"/>
              <a:gd name="T24" fmla="*/ 2147483647 w 1672"/>
              <a:gd name="T25" fmla="*/ 2147483647 h 977"/>
              <a:gd name="T26" fmla="*/ 2147483647 w 1672"/>
              <a:gd name="T27" fmla="*/ 2147483647 h 977"/>
              <a:gd name="T28" fmla="*/ 2147483647 w 1672"/>
              <a:gd name="T29" fmla="*/ 2147483647 h 977"/>
              <a:gd name="T30" fmla="*/ 2147483647 w 1672"/>
              <a:gd name="T31" fmla="*/ 2147483647 h 977"/>
              <a:gd name="T32" fmla="*/ 2147483647 w 1672"/>
              <a:gd name="T33" fmla="*/ 2147483647 h 977"/>
              <a:gd name="T34" fmla="*/ 2147483647 w 1672"/>
              <a:gd name="T35" fmla="*/ 2147483647 h 977"/>
              <a:gd name="T36" fmla="*/ 2147483647 w 1672"/>
              <a:gd name="T37" fmla="*/ 2147483647 h 977"/>
              <a:gd name="T38" fmla="*/ 2147483647 w 1672"/>
              <a:gd name="T39" fmla="*/ 2147483647 h 977"/>
              <a:gd name="T40" fmla="*/ 2147483647 w 1672"/>
              <a:gd name="T41" fmla="*/ 2147483647 h 977"/>
              <a:gd name="T42" fmla="*/ 2147483647 w 1672"/>
              <a:gd name="T43" fmla="*/ 2147483647 h 977"/>
              <a:gd name="T44" fmla="*/ 2147483647 w 1672"/>
              <a:gd name="T45" fmla="*/ 2147483647 h 977"/>
              <a:gd name="T46" fmla="*/ 2147483647 w 1672"/>
              <a:gd name="T47" fmla="*/ 2147483647 h 977"/>
              <a:gd name="T48" fmla="*/ 2147483647 w 1672"/>
              <a:gd name="T49" fmla="*/ 2147483647 h 977"/>
              <a:gd name="T50" fmla="*/ 2147483647 w 1672"/>
              <a:gd name="T51" fmla="*/ 2147483647 h 977"/>
              <a:gd name="T52" fmla="*/ 2147483647 w 1672"/>
              <a:gd name="T53" fmla="*/ 2147483647 h 977"/>
              <a:gd name="T54" fmla="*/ 2147483647 w 1672"/>
              <a:gd name="T55" fmla="*/ 2147483647 h 977"/>
              <a:gd name="T56" fmla="*/ 2147483647 w 1672"/>
              <a:gd name="T57" fmla="*/ 2147483647 h 977"/>
              <a:gd name="T58" fmla="*/ 2147483647 w 1672"/>
              <a:gd name="T59" fmla="*/ 2147483647 h 977"/>
              <a:gd name="T60" fmla="*/ 2147483647 w 1672"/>
              <a:gd name="T61" fmla="*/ 2147483647 h 977"/>
              <a:gd name="T62" fmla="*/ 2147483647 w 1672"/>
              <a:gd name="T63" fmla="*/ 2147483647 h 977"/>
              <a:gd name="T64" fmla="*/ 2147483647 w 1672"/>
              <a:gd name="T65" fmla="*/ 2147483647 h 977"/>
              <a:gd name="T66" fmla="*/ 2147483647 w 1672"/>
              <a:gd name="T67" fmla="*/ 2147483647 h 977"/>
              <a:gd name="T68" fmla="*/ 2147483647 w 1672"/>
              <a:gd name="T69" fmla="*/ 2147483647 h 977"/>
              <a:gd name="T70" fmla="*/ 2147483647 w 1672"/>
              <a:gd name="T71" fmla="*/ 2147483647 h 977"/>
              <a:gd name="T72" fmla="*/ 2147483647 w 1672"/>
              <a:gd name="T73" fmla="*/ 2147483647 h 977"/>
              <a:gd name="T74" fmla="*/ 2147483647 w 1672"/>
              <a:gd name="T75" fmla="*/ 2147483647 h 977"/>
              <a:gd name="T76" fmla="*/ 2147483647 w 1672"/>
              <a:gd name="T77" fmla="*/ 2147483647 h 977"/>
              <a:gd name="T78" fmla="*/ 2147483647 w 1672"/>
              <a:gd name="T79" fmla="*/ 2147483647 h 977"/>
              <a:gd name="T80" fmla="*/ 2147483647 w 1672"/>
              <a:gd name="T81" fmla="*/ 2147483647 h 977"/>
              <a:gd name="T82" fmla="*/ 2147483647 w 1672"/>
              <a:gd name="T83" fmla="*/ 2147483647 h 977"/>
              <a:gd name="T84" fmla="*/ 2147483647 w 1672"/>
              <a:gd name="T85" fmla="*/ 2147483647 h 977"/>
              <a:gd name="T86" fmla="*/ 2147483647 w 1672"/>
              <a:gd name="T87" fmla="*/ 2147483647 h 977"/>
              <a:gd name="T88" fmla="*/ 0 w 1672"/>
              <a:gd name="T89" fmla="*/ 2147483647 h 977"/>
              <a:gd name="T90" fmla="*/ 2147483647 w 1672"/>
              <a:gd name="T91" fmla="*/ 2147483647 h 977"/>
              <a:gd name="T92" fmla="*/ 2147483647 w 1672"/>
              <a:gd name="T93" fmla="*/ 2147483647 h 977"/>
              <a:gd name="T94" fmla="*/ 0 w 1672"/>
              <a:gd name="T95" fmla="*/ 2147483647 h 977"/>
              <a:gd name="T96" fmla="*/ 2147483647 w 1672"/>
              <a:gd name="T97" fmla="*/ 2147483647 h 977"/>
              <a:gd name="T98" fmla="*/ 2147483647 w 1672"/>
              <a:gd name="T99" fmla="*/ 2147483647 h 977"/>
              <a:gd name="T100" fmla="*/ 2147483647 w 1672"/>
              <a:gd name="T101" fmla="*/ 2147483647 h 977"/>
              <a:gd name="T102" fmla="*/ 2147483647 w 1672"/>
              <a:gd name="T103" fmla="*/ 2147483647 h 97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672"/>
              <a:gd name="T157" fmla="*/ 0 h 977"/>
              <a:gd name="T158" fmla="*/ 1672 w 1672"/>
              <a:gd name="T159" fmla="*/ 977 h 977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672" h="977">
                <a:moveTo>
                  <a:pt x="54" y="16"/>
                </a:moveTo>
                <a:lnTo>
                  <a:pt x="57" y="14"/>
                </a:lnTo>
                <a:lnTo>
                  <a:pt x="61" y="10"/>
                </a:lnTo>
                <a:lnTo>
                  <a:pt x="69" y="7"/>
                </a:lnTo>
                <a:lnTo>
                  <a:pt x="77" y="3"/>
                </a:lnTo>
                <a:lnTo>
                  <a:pt x="86" y="1"/>
                </a:lnTo>
                <a:lnTo>
                  <a:pt x="96" y="0"/>
                </a:lnTo>
                <a:lnTo>
                  <a:pt x="105" y="0"/>
                </a:lnTo>
                <a:lnTo>
                  <a:pt x="116" y="0"/>
                </a:lnTo>
                <a:lnTo>
                  <a:pt x="127" y="1"/>
                </a:lnTo>
                <a:lnTo>
                  <a:pt x="138" y="3"/>
                </a:lnTo>
                <a:lnTo>
                  <a:pt x="149" y="6"/>
                </a:lnTo>
                <a:lnTo>
                  <a:pt x="161" y="9"/>
                </a:lnTo>
                <a:lnTo>
                  <a:pt x="174" y="13"/>
                </a:lnTo>
                <a:lnTo>
                  <a:pt x="187" y="17"/>
                </a:lnTo>
                <a:lnTo>
                  <a:pt x="200" y="22"/>
                </a:lnTo>
                <a:lnTo>
                  <a:pt x="212" y="27"/>
                </a:lnTo>
                <a:lnTo>
                  <a:pt x="225" y="31"/>
                </a:lnTo>
                <a:lnTo>
                  <a:pt x="253" y="43"/>
                </a:lnTo>
                <a:lnTo>
                  <a:pt x="281" y="54"/>
                </a:lnTo>
                <a:lnTo>
                  <a:pt x="309" y="65"/>
                </a:lnTo>
                <a:lnTo>
                  <a:pt x="338" y="76"/>
                </a:lnTo>
                <a:lnTo>
                  <a:pt x="352" y="82"/>
                </a:lnTo>
                <a:lnTo>
                  <a:pt x="366" y="86"/>
                </a:lnTo>
                <a:lnTo>
                  <a:pt x="380" y="90"/>
                </a:lnTo>
                <a:lnTo>
                  <a:pt x="394" y="95"/>
                </a:lnTo>
                <a:lnTo>
                  <a:pt x="408" y="97"/>
                </a:lnTo>
                <a:lnTo>
                  <a:pt x="422" y="100"/>
                </a:lnTo>
                <a:lnTo>
                  <a:pt x="436" y="103"/>
                </a:lnTo>
                <a:lnTo>
                  <a:pt x="451" y="104"/>
                </a:lnTo>
                <a:lnTo>
                  <a:pt x="465" y="105"/>
                </a:lnTo>
                <a:lnTo>
                  <a:pt x="477" y="105"/>
                </a:lnTo>
                <a:lnTo>
                  <a:pt x="491" y="105"/>
                </a:lnTo>
                <a:lnTo>
                  <a:pt x="504" y="105"/>
                </a:lnTo>
                <a:lnTo>
                  <a:pt x="518" y="104"/>
                </a:lnTo>
                <a:lnTo>
                  <a:pt x="532" y="104"/>
                </a:lnTo>
                <a:lnTo>
                  <a:pt x="559" y="100"/>
                </a:lnTo>
                <a:lnTo>
                  <a:pt x="586" y="98"/>
                </a:lnTo>
                <a:lnTo>
                  <a:pt x="614" y="95"/>
                </a:lnTo>
                <a:lnTo>
                  <a:pt x="641" y="90"/>
                </a:lnTo>
                <a:lnTo>
                  <a:pt x="670" y="86"/>
                </a:lnTo>
                <a:lnTo>
                  <a:pt x="698" y="83"/>
                </a:lnTo>
                <a:lnTo>
                  <a:pt x="727" y="79"/>
                </a:lnTo>
                <a:lnTo>
                  <a:pt x="757" y="77"/>
                </a:lnTo>
                <a:lnTo>
                  <a:pt x="774" y="76"/>
                </a:lnTo>
                <a:lnTo>
                  <a:pt x="789" y="75"/>
                </a:lnTo>
                <a:lnTo>
                  <a:pt x="804" y="75"/>
                </a:lnTo>
                <a:lnTo>
                  <a:pt x="820" y="75"/>
                </a:lnTo>
                <a:lnTo>
                  <a:pt x="837" y="76"/>
                </a:lnTo>
                <a:lnTo>
                  <a:pt x="853" y="76"/>
                </a:lnTo>
                <a:lnTo>
                  <a:pt x="871" y="77"/>
                </a:lnTo>
                <a:lnTo>
                  <a:pt x="888" y="79"/>
                </a:lnTo>
                <a:lnTo>
                  <a:pt x="906" y="82"/>
                </a:lnTo>
                <a:lnTo>
                  <a:pt x="923" y="84"/>
                </a:lnTo>
                <a:lnTo>
                  <a:pt x="942" y="88"/>
                </a:lnTo>
                <a:lnTo>
                  <a:pt x="961" y="91"/>
                </a:lnTo>
                <a:lnTo>
                  <a:pt x="980" y="95"/>
                </a:lnTo>
                <a:lnTo>
                  <a:pt x="1003" y="98"/>
                </a:lnTo>
                <a:lnTo>
                  <a:pt x="1024" y="102"/>
                </a:lnTo>
                <a:lnTo>
                  <a:pt x="1046" y="106"/>
                </a:lnTo>
                <a:lnTo>
                  <a:pt x="1069" y="110"/>
                </a:lnTo>
                <a:lnTo>
                  <a:pt x="1092" y="114"/>
                </a:lnTo>
                <a:lnTo>
                  <a:pt x="1117" y="119"/>
                </a:lnTo>
                <a:lnTo>
                  <a:pt x="1141" y="124"/>
                </a:lnTo>
                <a:lnTo>
                  <a:pt x="1190" y="134"/>
                </a:lnTo>
                <a:lnTo>
                  <a:pt x="1239" y="146"/>
                </a:lnTo>
                <a:lnTo>
                  <a:pt x="1288" y="159"/>
                </a:lnTo>
                <a:lnTo>
                  <a:pt x="1313" y="166"/>
                </a:lnTo>
                <a:lnTo>
                  <a:pt x="1337" y="173"/>
                </a:lnTo>
                <a:lnTo>
                  <a:pt x="1361" y="180"/>
                </a:lnTo>
                <a:lnTo>
                  <a:pt x="1384" y="187"/>
                </a:lnTo>
                <a:lnTo>
                  <a:pt x="1406" y="195"/>
                </a:lnTo>
                <a:lnTo>
                  <a:pt x="1429" y="203"/>
                </a:lnTo>
                <a:lnTo>
                  <a:pt x="1450" y="211"/>
                </a:lnTo>
                <a:lnTo>
                  <a:pt x="1471" y="220"/>
                </a:lnTo>
                <a:lnTo>
                  <a:pt x="1490" y="229"/>
                </a:lnTo>
                <a:lnTo>
                  <a:pt x="1509" y="238"/>
                </a:lnTo>
                <a:lnTo>
                  <a:pt x="1527" y="248"/>
                </a:lnTo>
                <a:lnTo>
                  <a:pt x="1535" y="252"/>
                </a:lnTo>
                <a:lnTo>
                  <a:pt x="1543" y="258"/>
                </a:lnTo>
                <a:lnTo>
                  <a:pt x="1551" y="263"/>
                </a:lnTo>
                <a:lnTo>
                  <a:pt x="1558" y="267"/>
                </a:lnTo>
                <a:lnTo>
                  <a:pt x="1565" y="273"/>
                </a:lnTo>
                <a:lnTo>
                  <a:pt x="1572" y="279"/>
                </a:lnTo>
                <a:lnTo>
                  <a:pt x="1579" y="284"/>
                </a:lnTo>
                <a:lnTo>
                  <a:pt x="1585" y="290"/>
                </a:lnTo>
                <a:lnTo>
                  <a:pt x="1591" y="296"/>
                </a:lnTo>
                <a:lnTo>
                  <a:pt x="1597" y="301"/>
                </a:lnTo>
                <a:lnTo>
                  <a:pt x="1607" y="313"/>
                </a:lnTo>
                <a:lnTo>
                  <a:pt x="1616" y="326"/>
                </a:lnTo>
                <a:lnTo>
                  <a:pt x="1625" y="340"/>
                </a:lnTo>
                <a:lnTo>
                  <a:pt x="1633" y="355"/>
                </a:lnTo>
                <a:lnTo>
                  <a:pt x="1640" y="370"/>
                </a:lnTo>
                <a:lnTo>
                  <a:pt x="1647" y="385"/>
                </a:lnTo>
                <a:lnTo>
                  <a:pt x="1651" y="403"/>
                </a:lnTo>
                <a:lnTo>
                  <a:pt x="1656" y="419"/>
                </a:lnTo>
                <a:lnTo>
                  <a:pt x="1661" y="438"/>
                </a:lnTo>
                <a:lnTo>
                  <a:pt x="1664" y="456"/>
                </a:lnTo>
                <a:lnTo>
                  <a:pt x="1667" y="474"/>
                </a:lnTo>
                <a:lnTo>
                  <a:pt x="1669" y="493"/>
                </a:lnTo>
                <a:lnTo>
                  <a:pt x="1671" y="512"/>
                </a:lnTo>
                <a:lnTo>
                  <a:pt x="1671" y="530"/>
                </a:lnTo>
                <a:lnTo>
                  <a:pt x="1672" y="550"/>
                </a:lnTo>
                <a:lnTo>
                  <a:pt x="1671" y="569"/>
                </a:lnTo>
                <a:lnTo>
                  <a:pt x="1671" y="588"/>
                </a:lnTo>
                <a:lnTo>
                  <a:pt x="1670" y="607"/>
                </a:lnTo>
                <a:lnTo>
                  <a:pt x="1668" y="626"/>
                </a:lnTo>
                <a:lnTo>
                  <a:pt x="1665" y="645"/>
                </a:lnTo>
                <a:lnTo>
                  <a:pt x="1663" y="662"/>
                </a:lnTo>
                <a:lnTo>
                  <a:pt x="1660" y="680"/>
                </a:lnTo>
                <a:lnTo>
                  <a:pt x="1656" y="697"/>
                </a:lnTo>
                <a:lnTo>
                  <a:pt x="1651" y="715"/>
                </a:lnTo>
                <a:lnTo>
                  <a:pt x="1648" y="731"/>
                </a:lnTo>
                <a:lnTo>
                  <a:pt x="1643" y="747"/>
                </a:lnTo>
                <a:lnTo>
                  <a:pt x="1637" y="762"/>
                </a:lnTo>
                <a:lnTo>
                  <a:pt x="1632" y="776"/>
                </a:lnTo>
                <a:lnTo>
                  <a:pt x="1626" y="790"/>
                </a:lnTo>
                <a:lnTo>
                  <a:pt x="1620" y="803"/>
                </a:lnTo>
                <a:lnTo>
                  <a:pt x="1614" y="814"/>
                </a:lnTo>
                <a:lnTo>
                  <a:pt x="1607" y="825"/>
                </a:lnTo>
                <a:lnTo>
                  <a:pt x="1600" y="834"/>
                </a:lnTo>
                <a:lnTo>
                  <a:pt x="1592" y="843"/>
                </a:lnTo>
                <a:lnTo>
                  <a:pt x="1584" y="852"/>
                </a:lnTo>
                <a:lnTo>
                  <a:pt x="1574" y="859"/>
                </a:lnTo>
                <a:lnTo>
                  <a:pt x="1564" y="867"/>
                </a:lnTo>
                <a:lnTo>
                  <a:pt x="1553" y="873"/>
                </a:lnTo>
                <a:lnTo>
                  <a:pt x="1543" y="879"/>
                </a:lnTo>
                <a:lnTo>
                  <a:pt x="1531" y="884"/>
                </a:lnTo>
                <a:lnTo>
                  <a:pt x="1518" y="890"/>
                </a:lnTo>
                <a:lnTo>
                  <a:pt x="1506" y="895"/>
                </a:lnTo>
                <a:lnTo>
                  <a:pt x="1493" y="898"/>
                </a:lnTo>
                <a:lnTo>
                  <a:pt x="1479" y="902"/>
                </a:lnTo>
                <a:lnTo>
                  <a:pt x="1465" y="905"/>
                </a:lnTo>
                <a:lnTo>
                  <a:pt x="1451" y="909"/>
                </a:lnTo>
                <a:lnTo>
                  <a:pt x="1436" y="912"/>
                </a:lnTo>
                <a:lnTo>
                  <a:pt x="1420" y="915"/>
                </a:lnTo>
                <a:lnTo>
                  <a:pt x="1390" y="919"/>
                </a:lnTo>
                <a:lnTo>
                  <a:pt x="1358" y="923"/>
                </a:lnTo>
                <a:lnTo>
                  <a:pt x="1326" y="926"/>
                </a:lnTo>
                <a:lnTo>
                  <a:pt x="1293" y="930"/>
                </a:lnTo>
                <a:lnTo>
                  <a:pt x="1259" y="932"/>
                </a:lnTo>
                <a:lnTo>
                  <a:pt x="1227" y="936"/>
                </a:lnTo>
                <a:lnTo>
                  <a:pt x="1194" y="939"/>
                </a:lnTo>
                <a:lnTo>
                  <a:pt x="1162" y="944"/>
                </a:lnTo>
                <a:lnTo>
                  <a:pt x="1146" y="946"/>
                </a:lnTo>
                <a:lnTo>
                  <a:pt x="1130" y="949"/>
                </a:lnTo>
                <a:lnTo>
                  <a:pt x="1112" y="950"/>
                </a:lnTo>
                <a:lnTo>
                  <a:pt x="1095" y="952"/>
                </a:lnTo>
                <a:lnTo>
                  <a:pt x="1077" y="954"/>
                </a:lnTo>
                <a:lnTo>
                  <a:pt x="1059" y="956"/>
                </a:lnTo>
                <a:lnTo>
                  <a:pt x="1041" y="958"/>
                </a:lnTo>
                <a:lnTo>
                  <a:pt x="1022" y="959"/>
                </a:lnTo>
                <a:lnTo>
                  <a:pt x="984" y="963"/>
                </a:lnTo>
                <a:lnTo>
                  <a:pt x="945" y="966"/>
                </a:lnTo>
                <a:lnTo>
                  <a:pt x="907" y="969"/>
                </a:lnTo>
                <a:lnTo>
                  <a:pt x="867" y="970"/>
                </a:lnTo>
                <a:lnTo>
                  <a:pt x="829" y="972"/>
                </a:lnTo>
                <a:lnTo>
                  <a:pt x="791" y="973"/>
                </a:lnTo>
                <a:lnTo>
                  <a:pt x="773" y="974"/>
                </a:lnTo>
                <a:lnTo>
                  <a:pt x="754" y="974"/>
                </a:lnTo>
                <a:lnTo>
                  <a:pt x="736" y="976"/>
                </a:lnTo>
                <a:lnTo>
                  <a:pt x="718" y="976"/>
                </a:lnTo>
                <a:lnTo>
                  <a:pt x="701" y="976"/>
                </a:lnTo>
                <a:lnTo>
                  <a:pt x="684" y="977"/>
                </a:lnTo>
                <a:lnTo>
                  <a:pt x="668" y="977"/>
                </a:lnTo>
                <a:lnTo>
                  <a:pt x="651" y="977"/>
                </a:lnTo>
                <a:lnTo>
                  <a:pt x="636" y="977"/>
                </a:lnTo>
                <a:lnTo>
                  <a:pt x="621" y="977"/>
                </a:lnTo>
                <a:lnTo>
                  <a:pt x="607" y="977"/>
                </a:lnTo>
                <a:lnTo>
                  <a:pt x="593" y="977"/>
                </a:lnTo>
                <a:lnTo>
                  <a:pt x="580" y="976"/>
                </a:lnTo>
                <a:lnTo>
                  <a:pt x="567" y="976"/>
                </a:lnTo>
                <a:lnTo>
                  <a:pt x="556" y="976"/>
                </a:lnTo>
                <a:lnTo>
                  <a:pt x="544" y="974"/>
                </a:lnTo>
                <a:lnTo>
                  <a:pt x="532" y="974"/>
                </a:lnTo>
                <a:lnTo>
                  <a:pt x="522" y="974"/>
                </a:lnTo>
                <a:lnTo>
                  <a:pt x="511" y="973"/>
                </a:lnTo>
                <a:lnTo>
                  <a:pt x="502" y="972"/>
                </a:lnTo>
                <a:lnTo>
                  <a:pt x="493" y="972"/>
                </a:lnTo>
                <a:lnTo>
                  <a:pt x="483" y="971"/>
                </a:lnTo>
                <a:lnTo>
                  <a:pt x="474" y="970"/>
                </a:lnTo>
                <a:lnTo>
                  <a:pt x="465" y="969"/>
                </a:lnTo>
                <a:lnTo>
                  <a:pt x="448" y="966"/>
                </a:lnTo>
                <a:lnTo>
                  <a:pt x="432" y="964"/>
                </a:lnTo>
                <a:lnTo>
                  <a:pt x="417" y="960"/>
                </a:lnTo>
                <a:lnTo>
                  <a:pt x="401" y="958"/>
                </a:lnTo>
                <a:lnTo>
                  <a:pt x="372" y="950"/>
                </a:lnTo>
                <a:lnTo>
                  <a:pt x="357" y="946"/>
                </a:lnTo>
                <a:lnTo>
                  <a:pt x="342" y="942"/>
                </a:lnTo>
                <a:lnTo>
                  <a:pt x="326" y="937"/>
                </a:lnTo>
                <a:lnTo>
                  <a:pt x="308" y="932"/>
                </a:lnTo>
                <a:lnTo>
                  <a:pt x="291" y="928"/>
                </a:lnTo>
                <a:lnTo>
                  <a:pt x="273" y="923"/>
                </a:lnTo>
                <a:lnTo>
                  <a:pt x="254" y="918"/>
                </a:lnTo>
                <a:lnTo>
                  <a:pt x="236" y="914"/>
                </a:lnTo>
                <a:lnTo>
                  <a:pt x="216" y="908"/>
                </a:lnTo>
                <a:lnTo>
                  <a:pt x="197" y="903"/>
                </a:lnTo>
                <a:lnTo>
                  <a:pt x="179" y="897"/>
                </a:lnTo>
                <a:lnTo>
                  <a:pt x="160" y="891"/>
                </a:lnTo>
                <a:lnTo>
                  <a:pt x="142" y="886"/>
                </a:lnTo>
                <a:lnTo>
                  <a:pt x="125" y="877"/>
                </a:lnTo>
                <a:lnTo>
                  <a:pt x="109" y="870"/>
                </a:lnTo>
                <a:lnTo>
                  <a:pt x="92" y="861"/>
                </a:lnTo>
                <a:lnTo>
                  <a:pt x="85" y="856"/>
                </a:lnTo>
                <a:lnTo>
                  <a:pt x="78" y="852"/>
                </a:lnTo>
                <a:lnTo>
                  <a:pt x="71" y="846"/>
                </a:lnTo>
                <a:lnTo>
                  <a:pt x="64" y="841"/>
                </a:lnTo>
                <a:lnTo>
                  <a:pt x="58" y="835"/>
                </a:lnTo>
                <a:lnTo>
                  <a:pt x="53" y="828"/>
                </a:lnTo>
                <a:lnTo>
                  <a:pt x="47" y="822"/>
                </a:lnTo>
                <a:lnTo>
                  <a:pt x="42" y="815"/>
                </a:lnTo>
                <a:lnTo>
                  <a:pt x="37" y="808"/>
                </a:lnTo>
                <a:lnTo>
                  <a:pt x="34" y="801"/>
                </a:lnTo>
                <a:lnTo>
                  <a:pt x="29" y="793"/>
                </a:lnTo>
                <a:lnTo>
                  <a:pt x="26" y="786"/>
                </a:lnTo>
                <a:lnTo>
                  <a:pt x="22" y="778"/>
                </a:lnTo>
                <a:lnTo>
                  <a:pt x="20" y="770"/>
                </a:lnTo>
                <a:lnTo>
                  <a:pt x="14" y="752"/>
                </a:lnTo>
                <a:lnTo>
                  <a:pt x="9" y="735"/>
                </a:lnTo>
                <a:lnTo>
                  <a:pt x="7" y="716"/>
                </a:lnTo>
                <a:lnTo>
                  <a:pt x="5" y="696"/>
                </a:lnTo>
                <a:lnTo>
                  <a:pt x="2" y="675"/>
                </a:lnTo>
                <a:lnTo>
                  <a:pt x="1" y="654"/>
                </a:lnTo>
                <a:lnTo>
                  <a:pt x="1" y="633"/>
                </a:lnTo>
                <a:lnTo>
                  <a:pt x="0" y="611"/>
                </a:lnTo>
                <a:lnTo>
                  <a:pt x="0" y="588"/>
                </a:lnTo>
                <a:lnTo>
                  <a:pt x="1" y="564"/>
                </a:lnTo>
                <a:lnTo>
                  <a:pt x="1" y="540"/>
                </a:lnTo>
                <a:lnTo>
                  <a:pt x="2" y="515"/>
                </a:lnTo>
                <a:lnTo>
                  <a:pt x="2" y="491"/>
                </a:lnTo>
                <a:lnTo>
                  <a:pt x="2" y="478"/>
                </a:lnTo>
                <a:lnTo>
                  <a:pt x="2" y="464"/>
                </a:lnTo>
                <a:lnTo>
                  <a:pt x="2" y="450"/>
                </a:lnTo>
                <a:lnTo>
                  <a:pt x="2" y="435"/>
                </a:lnTo>
                <a:lnTo>
                  <a:pt x="1" y="418"/>
                </a:lnTo>
                <a:lnTo>
                  <a:pt x="1" y="402"/>
                </a:lnTo>
                <a:lnTo>
                  <a:pt x="1" y="385"/>
                </a:lnTo>
                <a:lnTo>
                  <a:pt x="0" y="368"/>
                </a:lnTo>
                <a:lnTo>
                  <a:pt x="0" y="350"/>
                </a:lnTo>
                <a:lnTo>
                  <a:pt x="0" y="333"/>
                </a:lnTo>
                <a:lnTo>
                  <a:pt x="0" y="297"/>
                </a:lnTo>
                <a:lnTo>
                  <a:pt x="0" y="260"/>
                </a:lnTo>
                <a:lnTo>
                  <a:pt x="0" y="224"/>
                </a:lnTo>
                <a:lnTo>
                  <a:pt x="1" y="207"/>
                </a:lnTo>
                <a:lnTo>
                  <a:pt x="2" y="189"/>
                </a:lnTo>
                <a:lnTo>
                  <a:pt x="4" y="173"/>
                </a:lnTo>
                <a:lnTo>
                  <a:pt x="5" y="156"/>
                </a:lnTo>
                <a:lnTo>
                  <a:pt x="7" y="140"/>
                </a:lnTo>
                <a:lnTo>
                  <a:pt x="8" y="125"/>
                </a:lnTo>
                <a:lnTo>
                  <a:pt x="12" y="110"/>
                </a:lnTo>
                <a:lnTo>
                  <a:pt x="14" y="96"/>
                </a:lnTo>
                <a:lnTo>
                  <a:pt x="18" y="82"/>
                </a:lnTo>
                <a:lnTo>
                  <a:pt x="21" y="70"/>
                </a:lnTo>
                <a:lnTo>
                  <a:pt x="26" y="58"/>
                </a:lnTo>
                <a:lnTo>
                  <a:pt x="29" y="48"/>
                </a:lnTo>
                <a:lnTo>
                  <a:pt x="35" y="37"/>
                </a:lnTo>
                <a:lnTo>
                  <a:pt x="37" y="34"/>
                </a:lnTo>
                <a:lnTo>
                  <a:pt x="41" y="29"/>
                </a:lnTo>
                <a:lnTo>
                  <a:pt x="43" y="26"/>
                </a:lnTo>
                <a:lnTo>
                  <a:pt x="47" y="22"/>
                </a:lnTo>
                <a:lnTo>
                  <a:pt x="50" y="19"/>
                </a:lnTo>
                <a:lnTo>
                  <a:pt x="54" y="16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63853" name="Group 3"/>
          <p:cNvGrpSpPr>
            <a:grpSpLocks/>
          </p:cNvGrpSpPr>
          <p:nvPr/>
        </p:nvGrpSpPr>
        <p:grpSpPr bwMode="auto">
          <a:xfrm>
            <a:off x="4048125" y="4906963"/>
            <a:ext cx="441325" cy="1095375"/>
            <a:chOff x="4048125" y="4787151"/>
            <a:chExt cx="441325" cy="1095375"/>
          </a:xfrm>
        </p:grpSpPr>
        <p:sp>
          <p:nvSpPr>
            <p:cNvPr id="163973" name="Freeform 83"/>
            <p:cNvSpPr>
              <a:spLocks/>
            </p:cNvSpPr>
            <p:nvPr/>
          </p:nvSpPr>
          <p:spPr bwMode="auto">
            <a:xfrm>
              <a:off x="4092575" y="4868114"/>
              <a:ext cx="219075" cy="1012825"/>
            </a:xfrm>
            <a:custGeom>
              <a:avLst/>
              <a:gdLst>
                <a:gd name="T0" fmla="*/ 0 w 138"/>
                <a:gd name="T1" fmla="*/ 2147483647 h 638"/>
                <a:gd name="T2" fmla="*/ 2147483647 w 138"/>
                <a:gd name="T3" fmla="*/ 2147483647 h 638"/>
                <a:gd name="T4" fmla="*/ 2147483647 w 138"/>
                <a:gd name="T5" fmla="*/ 2147483647 h 638"/>
                <a:gd name="T6" fmla="*/ 2147483647 w 138"/>
                <a:gd name="T7" fmla="*/ 2147483647 h 638"/>
                <a:gd name="T8" fmla="*/ 0 w 138"/>
                <a:gd name="T9" fmla="*/ 0 h 638"/>
                <a:gd name="T10" fmla="*/ 0 w 138"/>
                <a:gd name="T11" fmla="*/ 2147483647 h 6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638"/>
                <a:gd name="T20" fmla="*/ 138 w 138"/>
                <a:gd name="T21" fmla="*/ 638 h 6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638">
                  <a:moveTo>
                    <a:pt x="0" y="485"/>
                  </a:moveTo>
                  <a:lnTo>
                    <a:pt x="138" y="638"/>
                  </a:lnTo>
                  <a:lnTo>
                    <a:pt x="138" y="77"/>
                  </a:lnTo>
                  <a:lnTo>
                    <a:pt x="116" y="49"/>
                  </a:lnTo>
                  <a:lnTo>
                    <a:pt x="0" y="0"/>
                  </a:lnTo>
                  <a:lnTo>
                    <a:pt x="0" y="485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74" name="Rectangle 82"/>
            <p:cNvSpPr>
              <a:spLocks noChangeArrowheads="1"/>
            </p:cNvSpPr>
            <p:nvPr/>
          </p:nvSpPr>
          <p:spPr bwMode="auto">
            <a:xfrm>
              <a:off x="4311650" y="4982414"/>
              <a:ext cx="133350" cy="900112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75" name="Freeform 84"/>
            <p:cNvSpPr>
              <a:spLocks/>
            </p:cNvSpPr>
            <p:nvPr/>
          </p:nvSpPr>
          <p:spPr bwMode="auto">
            <a:xfrm>
              <a:off x="4306888" y="4982414"/>
              <a:ext cx="136525" cy="101600"/>
            </a:xfrm>
            <a:custGeom>
              <a:avLst/>
              <a:gdLst>
                <a:gd name="T0" fmla="*/ 0 w 86"/>
                <a:gd name="T1" fmla="*/ 0 h 64"/>
                <a:gd name="T2" fmla="*/ 2147483647 w 86"/>
                <a:gd name="T3" fmla="*/ 0 h 64"/>
                <a:gd name="T4" fmla="*/ 2147483647 w 86"/>
                <a:gd name="T5" fmla="*/ 2147483647 h 64"/>
                <a:gd name="T6" fmla="*/ 0 w 86"/>
                <a:gd name="T7" fmla="*/ 2147483647 h 64"/>
                <a:gd name="T8" fmla="*/ 0 w 86"/>
                <a:gd name="T9" fmla="*/ 0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64"/>
                <a:gd name="T17" fmla="*/ 86 w 86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64">
                  <a:moveTo>
                    <a:pt x="0" y="0"/>
                  </a:moveTo>
                  <a:lnTo>
                    <a:pt x="86" y="0"/>
                  </a:lnTo>
                  <a:lnTo>
                    <a:pt x="86" y="64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76" name="Rectangle 85"/>
            <p:cNvSpPr>
              <a:spLocks noChangeArrowheads="1"/>
            </p:cNvSpPr>
            <p:nvPr/>
          </p:nvSpPr>
          <p:spPr bwMode="auto">
            <a:xfrm>
              <a:off x="4311650" y="5114176"/>
              <a:ext cx="65088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77" name="Rectangle 86"/>
            <p:cNvSpPr>
              <a:spLocks noChangeArrowheads="1"/>
            </p:cNvSpPr>
            <p:nvPr/>
          </p:nvSpPr>
          <p:spPr bwMode="auto">
            <a:xfrm>
              <a:off x="4379913" y="5112589"/>
              <a:ext cx="68262" cy="53975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78" name="Rectangle 87"/>
            <p:cNvSpPr>
              <a:spLocks noChangeArrowheads="1"/>
            </p:cNvSpPr>
            <p:nvPr/>
          </p:nvSpPr>
          <p:spPr bwMode="auto">
            <a:xfrm>
              <a:off x="4344988" y="5053851"/>
              <a:ext cx="68262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79" name="Rectangle 88"/>
            <p:cNvSpPr>
              <a:spLocks noChangeArrowheads="1"/>
            </p:cNvSpPr>
            <p:nvPr/>
          </p:nvSpPr>
          <p:spPr bwMode="auto">
            <a:xfrm>
              <a:off x="4414838" y="5053851"/>
              <a:ext cx="33337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0" name="Rectangle 89"/>
            <p:cNvSpPr>
              <a:spLocks noChangeArrowheads="1"/>
            </p:cNvSpPr>
            <p:nvPr/>
          </p:nvSpPr>
          <p:spPr bwMode="auto">
            <a:xfrm>
              <a:off x="4305300" y="5053851"/>
              <a:ext cx="3492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1" name="Rectangle 90"/>
            <p:cNvSpPr>
              <a:spLocks noChangeArrowheads="1"/>
            </p:cNvSpPr>
            <p:nvPr/>
          </p:nvSpPr>
          <p:spPr bwMode="auto">
            <a:xfrm>
              <a:off x="4310063" y="4991939"/>
              <a:ext cx="68262" cy="53975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2" name="Rectangle 91"/>
            <p:cNvSpPr>
              <a:spLocks noChangeArrowheads="1"/>
            </p:cNvSpPr>
            <p:nvPr/>
          </p:nvSpPr>
          <p:spPr bwMode="auto">
            <a:xfrm>
              <a:off x="4381500" y="4993526"/>
              <a:ext cx="68263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3" name="Rectangle 92"/>
            <p:cNvSpPr>
              <a:spLocks noChangeArrowheads="1"/>
            </p:cNvSpPr>
            <p:nvPr/>
          </p:nvSpPr>
          <p:spPr bwMode="auto">
            <a:xfrm>
              <a:off x="4310063" y="5233239"/>
              <a:ext cx="63500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4" name="Rectangle 93"/>
            <p:cNvSpPr>
              <a:spLocks noChangeArrowheads="1"/>
            </p:cNvSpPr>
            <p:nvPr/>
          </p:nvSpPr>
          <p:spPr bwMode="auto">
            <a:xfrm>
              <a:off x="4379913" y="5233239"/>
              <a:ext cx="66675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5" name="Rectangle 94"/>
            <p:cNvSpPr>
              <a:spLocks noChangeArrowheads="1"/>
            </p:cNvSpPr>
            <p:nvPr/>
          </p:nvSpPr>
          <p:spPr bwMode="auto">
            <a:xfrm>
              <a:off x="4344988" y="5172914"/>
              <a:ext cx="6667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6" name="Rectangle 95"/>
            <p:cNvSpPr>
              <a:spLocks noChangeArrowheads="1"/>
            </p:cNvSpPr>
            <p:nvPr/>
          </p:nvSpPr>
          <p:spPr bwMode="auto">
            <a:xfrm>
              <a:off x="4413250" y="5172914"/>
              <a:ext cx="3492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7" name="Rectangle 96"/>
            <p:cNvSpPr>
              <a:spLocks noChangeArrowheads="1"/>
            </p:cNvSpPr>
            <p:nvPr/>
          </p:nvSpPr>
          <p:spPr bwMode="auto">
            <a:xfrm>
              <a:off x="4311650" y="5172914"/>
              <a:ext cx="26988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8" name="Rectangle 97"/>
            <p:cNvSpPr>
              <a:spLocks noChangeArrowheads="1"/>
            </p:cNvSpPr>
            <p:nvPr/>
          </p:nvSpPr>
          <p:spPr bwMode="auto">
            <a:xfrm>
              <a:off x="4310063" y="5349126"/>
              <a:ext cx="63500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9" name="Rectangle 98"/>
            <p:cNvSpPr>
              <a:spLocks noChangeArrowheads="1"/>
            </p:cNvSpPr>
            <p:nvPr/>
          </p:nvSpPr>
          <p:spPr bwMode="auto">
            <a:xfrm>
              <a:off x="4379913" y="5349126"/>
              <a:ext cx="66675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0" name="Rectangle 99"/>
            <p:cNvSpPr>
              <a:spLocks noChangeArrowheads="1"/>
            </p:cNvSpPr>
            <p:nvPr/>
          </p:nvSpPr>
          <p:spPr bwMode="auto">
            <a:xfrm>
              <a:off x="4344988" y="5290389"/>
              <a:ext cx="666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1" name="Rectangle 100"/>
            <p:cNvSpPr>
              <a:spLocks noChangeArrowheads="1"/>
            </p:cNvSpPr>
            <p:nvPr/>
          </p:nvSpPr>
          <p:spPr bwMode="auto">
            <a:xfrm>
              <a:off x="4413250" y="5290389"/>
              <a:ext cx="3492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2" name="Rectangle 101"/>
            <p:cNvSpPr>
              <a:spLocks noChangeArrowheads="1"/>
            </p:cNvSpPr>
            <p:nvPr/>
          </p:nvSpPr>
          <p:spPr bwMode="auto">
            <a:xfrm>
              <a:off x="4310063" y="5290389"/>
              <a:ext cx="285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3" name="Rectangle 102"/>
            <p:cNvSpPr>
              <a:spLocks noChangeArrowheads="1"/>
            </p:cNvSpPr>
            <p:nvPr/>
          </p:nvSpPr>
          <p:spPr bwMode="auto">
            <a:xfrm>
              <a:off x="4310063" y="5469776"/>
              <a:ext cx="63500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4" name="Rectangle 103"/>
            <p:cNvSpPr>
              <a:spLocks noChangeArrowheads="1"/>
            </p:cNvSpPr>
            <p:nvPr/>
          </p:nvSpPr>
          <p:spPr bwMode="auto">
            <a:xfrm>
              <a:off x="4379913" y="5469776"/>
              <a:ext cx="66675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5" name="Rectangle 104"/>
            <p:cNvSpPr>
              <a:spLocks noChangeArrowheads="1"/>
            </p:cNvSpPr>
            <p:nvPr/>
          </p:nvSpPr>
          <p:spPr bwMode="auto">
            <a:xfrm>
              <a:off x="4343400" y="5409451"/>
              <a:ext cx="68263" cy="52388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6" name="Rectangle 105"/>
            <p:cNvSpPr>
              <a:spLocks noChangeArrowheads="1"/>
            </p:cNvSpPr>
            <p:nvPr/>
          </p:nvSpPr>
          <p:spPr bwMode="auto">
            <a:xfrm>
              <a:off x="4413250" y="5409451"/>
              <a:ext cx="33338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7" name="Rectangle 106"/>
            <p:cNvSpPr>
              <a:spLocks noChangeArrowheads="1"/>
            </p:cNvSpPr>
            <p:nvPr/>
          </p:nvSpPr>
          <p:spPr bwMode="auto">
            <a:xfrm>
              <a:off x="4311650" y="5409451"/>
              <a:ext cx="26988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8" name="Rectangle 107"/>
            <p:cNvSpPr>
              <a:spLocks noChangeArrowheads="1"/>
            </p:cNvSpPr>
            <p:nvPr/>
          </p:nvSpPr>
          <p:spPr bwMode="auto">
            <a:xfrm>
              <a:off x="4310063" y="5588839"/>
              <a:ext cx="666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9" name="Rectangle 108"/>
            <p:cNvSpPr>
              <a:spLocks noChangeArrowheads="1"/>
            </p:cNvSpPr>
            <p:nvPr/>
          </p:nvSpPr>
          <p:spPr bwMode="auto">
            <a:xfrm>
              <a:off x="4379913" y="5587251"/>
              <a:ext cx="68262" cy="53975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0" name="Rectangle 109"/>
            <p:cNvSpPr>
              <a:spLocks noChangeArrowheads="1"/>
            </p:cNvSpPr>
            <p:nvPr/>
          </p:nvSpPr>
          <p:spPr bwMode="auto">
            <a:xfrm>
              <a:off x="4344988" y="5528514"/>
              <a:ext cx="68262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1" name="Rectangle 110"/>
            <p:cNvSpPr>
              <a:spLocks noChangeArrowheads="1"/>
            </p:cNvSpPr>
            <p:nvPr/>
          </p:nvSpPr>
          <p:spPr bwMode="auto">
            <a:xfrm>
              <a:off x="4414838" y="5528514"/>
              <a:ext cx="33337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2" name="Rectangle 111"/>
            <p:cNvSpPr>
              <a:spLocks noChangeArrowheads="1"/>
            </p:cNvSpPr>
            <p:nvPr/>
          </p:nvSpPr>
          <p:spPr bwMode="auto">
            <a:xfrm>
              <a:off x="4310063" y="5707901"/>
              <a:ext cx="63500" cy="52388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3" name="Rectangle 112"/>
            <p:cNvSpPr>
              <a:spLocks noChangeArrowheads="1"/>
            </p:cNvSpPr>
            <p:nvPr/>
          </p:nvSpPr>
          <p:spPr bwMode="auto">
            <a:xfrm>
              <a:off x="4379913" y="5707901"/>
              <a:ext cx="66675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4" name="Rectangle 113"/>
            <p:cNvSpPr>
              <a:spLocks noChangeArrowheads="1"/>
            </p:cNvSpPr>
            <p:nvPr/>
          </p:nvSpPr>
          <p:spPr bwMode="auto">
            <a:xfrm>
              <a:off x="4344988" y="5649164"/>
              <a:ext cx="66675" cy="4921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5" name="Rectangle 114"/>
            <p:cNvSpPr>
              <a:spLocks noChangeArrowheads="1"/>
            </p:cNvSpPr>
            <p:nvPr/>
          </p:nvSpPr>
          <p:spPr bwMode="auto">
            <a:xfrm>
              <a:off x="4413250" y="5645989"/>
              <a:ext cx="34925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6" name="Rectangle 115"/>
            <p:cNvSpPr>
              <a:spLocks noChangeArrowheads="1"/>
            </p:cNvSpPr>
            <p:nvPr/>
          </p:nvSpPr>
          <p:spPr bwMode="auto">
            <a:xfrm>
              <a:off x="4311650" y="5645989"/>
              <a:ext cx="26988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7" name="Rectangle 116"/>
            <p:cNvSpPr>
              <a:spLocks noChangeArrowheads="1"/>
            </p:cNvSpPr>
            <p:nvPr/>
          </p:nvSpPr>
          <p:spPr bwMode="auto">
            <a:xfrm>
              <a:off x="4310063" y="5825376"/>
              <a:ext cx="63500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8" name="Rectangle 117"/>
            <p:cNvSpPr>
              <a:spLocks noChangeArrowheads="1"/>
            </p:cNvSpPr>
            <p:nvPr/>
          </p:nvSpPr>
          <p:spPr bwMode="auto">
            <a:xfrm>
              <a:off x="4379913" y="5825376"/>
              <a:ext cx="66675" cy="50800"/>
            </a:xfrm>
            <a:prstGeom prst="rect">
              <a:avLst/>
            </a:pr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9" name="Rectangle 118"/>
            <p:cNvSpPr>
              <a:spLocks noChangeArrowheads="1"/>
            </p:cNvSpPr>
            <p:nvPr/>
          </p:nvSpPr>
          <p:spPr bwMode="auto">
            <a:xfrm>
              <a:off x="4344988" y="5765051"/>
              <a:ext cx="6667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0" name="Rectangle 119"/>
            <p:cNvSpPr>
              <a:spLocks noChangeArrowheads="1"/>
            </p:cNvSpPr>
            <p:nvPr/>
          </p:nvSpPr>
          <p:spPr bwMode="auto">
            <a:xfrm>
              <a:off x="4413250" y="5765051"/>
              <a:ext cx="3492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1" name="Rectangle 120"/>
            <p:cNvSpPr>
              <a:spLocks noChangeArrowheads="1"/>
            </p:cNvSpPr>
            <p:nvPr/>
          </p:nvSpPr>
          <p:spPr bwMode="auto">
            <a:xfrm>
              <a:off x="4310063" y="5765051"/>
              <a:ext cx="285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2" name="Freeform 121"/>
            <p:cNvSpPr>
              <a:spLocks/>
            </p:cNvSpPr>
            <p:nvPr/>
          </p:nvSpPr>
          <p:spPr bwMode="auto">
            <a:xfrm>
              <a:off x="4292600" y="5807914"/>
              <a:ext cx="19050" cy="65087"/>
            </a:xfrm>
            <a:custGeom>
              <a:avLst/>
              <a:gdLst>
                <a:gd name="T0" fmla="*/ 2147483647 w 12"/>
                <a:gd name="T1" fmla="*/ 2147483647 h 41"/>
                <a:gd name="T2" fmla="*/ 2147483647 w 12"/>
                <a:gd name="T3" fmla="*/ 2147483647 h 41"/>
                <a:gd name="T4" fmla="*/ 0 w 12"/>
                <a:gd name="T5" fmla="*/ 2147483647 h 41"/>
                <a:gd name="T6" fmla="*/ 0 w 12"/>
                <a:gd name="T7" fmla="*/ 0 h 41"/>
                <a:gd name="T8" fmla="*/ 2147483647 w 12"/>
                <a:gd name="T9" fmla="*/ 2147483647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1"/>
                  </a:moveTo>
                  <a:lnTo>
                    <a:pt x="12" y="4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3" name="Freeform 122"/>
            <p:cNvSpPr>
              <a:spLocks/>
            </p:cNvSpPr>
            <p:nvPr/>
          </p:nvSpPr>
          <p:spPr bwMode="auto">
            <a:xfrm>
              <a:off x="4233863" y="5741239"/>
              <a:ext cx="55562" cy="111125"/>
            </a:xfrm>
            <a:custGeom>
              <a:avLst/>
              <a:gdLst>
                <a:gd name="T0" fmla="*/ 2147483647 w 35"/>
                <a:gd name="T1" fmla="*/ 2147483647 h 70"/>
                <a:gd name="T2" fmla="*/ 2147483647 w 35"/>
                <a:gd name="T3" fmla="*/ 2147483647 h 70"/>
                <a:gd name="T4" fmla="*/ 0 w 35"/>
                <a:gd name="T5" fmla="*/ 2147483647 h 70"/>
                <a:gd name="T6" fmla="*/ 0 w 35"/>
                <a:gd name="T7" fmla="*/ 0 h 70"/>
                <a:gd name="T8" fmla="*/ 2147483647 w 35"/>
                <a:gd name="T9" fmla="*/ 2147483647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70"/>
                <a:gd name="T17" fmla="*/ 35 w 35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70">
                  <a:moveTo>
                    <a:pt x="35" y="40"/>
                  </a:moveTo>
                  <a:lnTo>
                    <a:pt x="35" y="7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4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4" name="Freeform 123"/>
            <p:cNvSpPr>
              <a:spLocks/>
            </p:cNvSpPr>
            <p:nvPr/>
          </p:nvSpPr>
          <p:spPr bwMode="auto">
            <a:xfrm>
              <a:off x="4176713" y="5679326"/>
              <a:ext cx="55562" cy="106363"/>
            </a:xfrm>
            <a:custGeom>
              <a:avLst/>
              <a:gdLst>
                <a:gd name="T0" fmla="*/ 2147483647 w 35"/>
                <a:gd name="T1" fmla="*/ 2147483647 h 67"/>
                <a:gd name="T2" fmla="*/ 2147483647 w 35"/>
                <a:gd name="T3" fmla="*/ 2147483647 h 67"/>
                <a:gd name="T4" fmla="*/ 0 w 35"/>
                <a:gd name="T5" fmla="*/ 2147483647 h 67"/>
                <a:gd name="T6" fmla="*/ 0 w 35"/>
                <a:gd name="T7" fmla="*/ 0 h 67"/>
                <a:gd name="T8" fmla="*/ 2147483647 w 35"/>
                <a:gd name="T9" fmla="*/ 2147483647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7"/>
                <a:gd name="T17" fmla="*/ 35 w 35"/>
                <a:gd name="T18" fmla="*/ 67 h 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7">
                  <a:moveTo>
                    <a:pt x="35" y="39"/>
                  </a:moveTo>
                  <a:lnTo>
                    <a:pt x="35" y="67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5" name="Freeform 124"/>
            <p:cNvSpPr>
              <a:spLocks/>
            </p:cNvSpPr>
            <p:nvPr/>
          </p:nvSpPr>
          <p:spPr bwMode="auto">
            <a:xfrm>
              <a:off x="4117975" y="5617414"/>
              <a:ext cx="53975" cy="103187"/>
            </a:xfrm>
            <a:custGeom>
              <a:avLst/>
              <a:gdLst>
                <a:gd name="T0" fmla="*/ 2147483647 w 34"/>
                <a:gd name="T1" fmla="*/ 2147483647 h 65"/>
                <a:gd name="T2" fmla="*/ 2147483647 w 34"/>
                <a:gd name="T3" fmla="*/ 2147483647 h 65"/>
                <a:gd name="T4" fmla="*/ 0 w 34"/>
                <a:gd name="T5" fmla="*/ 2147483647 h 65"/>
                <a:gd name="T6" fmla="*/ 0 w 34"/>
                <a:gd name="T7" fmla="*/ 0 h 65"/>
                <a:gd name="T8" fmla="*/ 2147483647 w 34"/>
                <a:gd name="T9" fmla="*/ 214748364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5"/>
                <a:gd name="T17" fmla="*/ 34 w 34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5">
                  <a:moveTo>
                    <a:pt x="34" y="37"/>
                  </a:moveTo>
                  <a:lnTo>
                    <a:pt x="34" y="65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7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6" name="Freeform 125"/>
            <p:cNvSpPr>
              <a:spLocks/>
            </p:cNvSpPr>
            <p:nvPr/>
          </p:nvSpPr>
          <p:spPr bwMode="auto">
            <a:xfrm>
              <a:off x="4087813" y="5584076"/>
              <a:ext cx="26987" cy="73025"/>
            </a:xfrm>
            <a:custGeom>
              <a:avLst/>
              <a:gdLst>
                <a:gd name="T0" fmla="*/ 2147483647 w 17"/>
                <a:gd name="T1" fmla="*/ 2147483647 h 46"/>
                <a:gd name="T2" fmla="*/ 2147483647 w 17"/>
                <a:gd name="T3" fmla="*/ 2147483647 h 46"/>
                <a:gd name="T4" fmla="*/ 0 w 17"/>
                <a:gd name="T5" fmla="*/ 2147483647 h 46"/>
                <a:gd name="T6" fmla="*/ 0 w 17"/>
                <a:gd name="T7" fmla="*/ 0 h 46"/>
                <a:gd name="T8" fmla="*/ 2147483647 w 17"/>
                <a:gd name="T9" fmla="*/ 2147483647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6"/>
                <a:gd name="T17" fmla="*/ 17 w 17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6">
                  <a:moveTo>
                    <a:pt x="17" y="18"/>
                  </a:moveTo>
                  <a:lnTo>
                    <a:pt x="17" y="46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7" name="Freeform 126"/>
            <p:cNvSpPr>
              <a:spLocks/>
            </p:cNvSpPr>
            <p:nvPr/>
          </p:nvSpPr>
          <p:spPr bwMode="auto">
            <a:xfrm>
              <a:off x="4292600" y="4984001"/>
              <a:ext cx="19050" cy="57150"/>
            </a:xfrm>
            <a:custGeom>
              <a:avLst/>
              <a:gdLst>
                <a:gd name="T0" fmla="*/ 2147483647 w 12"/>
                <a:gd name="T1" fmla="*/ 2147483647 h 36"/>
                <a:gd name="T2" fmla="*/ 2147483647 w 12"/>
                <a:gd name="T3" fmla="*/ 2147483647 h 36"/>
                <a:gd name="T4" fmla="*/ 0 w 12"/>
                <a:gd name="T5" fmla="*/ 2147483647 h 36"/>
                <a:gd name="T6" fmla="*/ 0 w 12"/>
                <a:gd name="T7" fmla="*/ 0 h 36"/>
                <a:gd name="T8" fmla="*/ 2147483647 w 12"/>
                <a:gd name="T9" fmla="*/ 2147483647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6"/>
                <a:gd name="T17" fmla="*/ 12 w 12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6">
                  <a:moveTo>
                    <a:pt x="12" y="5"/>
                  </a:moveTo>
                  <a:lnTo>
                    <a:pt x="12" y="36"/>
                  </a:lnTo>
                  <a:lnTo>
                    <a:pt x="0" y="31"/>
                  </a:lnTo>
                  <a:lnTo>
                    <a:pt x="0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8" name="Freeform 127"/>
            <p:cNvSpPr>
              <a:spLocks/>
            </p:cNvSpPr>
            <p:nvPr/>
          </p:nvSpPr>
          <p:spPr bwMode="auto">
            <a:xfrm>
              <a:off x="4233863" y="4952251"/>
              <a:ext cx="55562" cy="77788"/>
            </a:xfrm>
            <a:custGeom>
              <a:avLst/>
              <a:gdLst>
                <a:gd name="T0" fmla="*/ 2147483647 w 35"/>
                <a:gd name="T1" fmla="*/ 2147483647 h 49"/>
                <a:gd name="T2" fmla="*/ 2147483647 w 35"/>
                <a:gd name="T3" fmla="*/ 2147483647 h 49"/>
                <a:gd name="T4" fmla="*/ 0 w 35"/>
                <a:gd name="T5" fmla="*/ 2147483647 h 49"/>
                <a:gd name="T6" fmla="*/ 0 w 35"/>
                <a:gd name="T7" fmla="*/ 0 h 49"/>
                <a:gd name="T8" fmla="*/ 2147483647 w 35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9"/>
                <a:gd name="T17" fmla="*/ 35 w 35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9">
                  <a:moveTo>
                    <a:pt x="35" y="19"/>
                  </a:moveTo>
                  <a:lnTo>
                    <a:pt x="35" y="4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1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9" name="Freeform 128"/>
            <p:cNvSpPr>
              <a:spLocks/>
            </p:cNvSpPr>
            <p:nvPr/>
          </p:nvSpPr>
          <p:spPr bwMode="auto">
            <a:xfrm>
              <a:off x="4176713" y="4922089"/>
              <a:ext cx="55562" cy="73025"/>
            </a:xfrm>
            <a:custGeom>
              <a:avLst/>
              <a:gdLst>
                <a:gd name="T0" fmla="*/ 2147483647 w 35"/>
                <a:gd name="T1" fmla="*/ 2147483647 h 46"/>
                <a:gd name="T2" fmla="*/ 2147483647 w 35"/>
                <a:gd name="T3" fmla="*/ 2147483647 h 46"/>
                <a:gd name="T4" fmla="*/ 0 w 35"/>
                <a:gd name="T5" fmla="*/ 2147483647 h 46"/>
                <a:gd name="T6" fmla="*/ 0 w 35"/>
                <a:gd name="T7" fmla="*/ 0 h 46"/>
                <a:gd name="T8" fmla="*/ 2147483647 w 35"/>
                <a:gd name="T9" fmla="*/ 2147483647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6"/>
                <a:gd name="T17" fmla="*/ 35 w 35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6">
                  <a:moveTo>
                    <a:pt x="35" y="18"/>
                  </a:moveTo>
                  <a:lnTo>
                    <a:pt x="35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0" name="Freeform 129"/>
            <p:cNvSpPr>
              <a:spLocks/>
            </p:cNvSpPr>
            <p:nvPr/>
          </p:nvSpPr>
          <p:spPr bwMode="auto">
            <a:xfrm>
              <a:off x="4117975" y="4890339"/>
              <a:ext cx="53975" cy="73025"/>
            </a:xfrm>
            <a:custGeom>
              <a:avLst/>
              <a:gdLst>
                <a:gd name="T0" fmla="*/ 2147483647 w 34"/>
                <a:gd name="T1" fmla="*/ 2147483647 h 46"/>
                <a:gd name="T2" fmla="*/ 2147483647 w 34"/>
                <a:gd name="T3" fmla="*/ 2147483647 h 46"/>
                <a:gd name="T4" fmla="*/ 0 w 34"/>
                <a:gd name="T5" fmla="*/ 2147483647 h 46"/>
                <a:gd name="T6" fmla="*/ 0 w 34"/>
                <a:gd name="T7" fmla="*/ 0 h 46"/>
                <a:gd name="T8" fmla="*/ 2147483647 w 34"/>
                <a:gd name="T9" fmla="*/ 2147483647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6"/>
                <a:gd name="T17" fmla="*/ 34 w 34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6">
                  <a:moveTo>
                    <a:pt x="34" y="18"/>
                  </a:moveTo>
                  <a:lnTo>
                    <a:pt x="34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1" name="Freeform 130"/>
            <p:cNvSpPr>
              <a:spLocks/>
            </p:cNvSpPr>
            <p:nvPr/>
          </p:nvSpPr>
          <p:spPr bwMode="auto">
            <a:xfrm>
              <a:off x="4087813" y="4872876"/>
              <a:ext cx="26987" cy="57150"/>
            </a:xfrm>
            <a:custGeom>
              <a:avLst/>
              <a:gdLst>
                <a:gd name="T0" fmla="*/ 2147483647 w 17"/>
                <a:gd name="T1" fmla="*/ 2147483647 h 36"/>
                <a:gd name="T2" fmla="*/ 2147483647 w 17"/>
                <a:gd name="T3" fmla="*/ 2147483647 h 36"/>
                <a:gd name="T4" fmla="*/ 0 w 17"/>
                <a:gd name="T5" fmla="*/ 2147483647 h 36"/>
                <a:gd name="T6" fmla="*/ 0 w 17"/>
                <a:gd name="T7" fmla="*/ 0 h 36"/>
                <a:gd name="T8" fmla="*/ 2147483647 w 17"/>
                <a:gd name="T9" fmla="*/ 2147483647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6"/>
                <a:gd name="T17" fmla="*/ 17 w 17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6">
                  <a:moveTo>
                    <a:pt x="17" y="10"/>
                  </a:moveTo>
                  <a:lnTo>
                    <a:pt x="17" y="3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2" name="Freeform 131"/>
            <p:cNvSpPr>
              <a:spLocks/>
            </p:cNvSpPr>
            <p:nvPr/>
          </p:nvSpPr>
          <p:spPr bwMode="auto">
            <a:xfrm>
              <a:off x="4233863" y="5064964"/>
              <a:ext cx="55562" cy="82550"/>
            </a:xfrm>
            <a:custGeom>
              <a:avLst/>
              <a:gdLst>
                <a:gd name="T0" fmla="*/ 2147483647 w 35"/>
                <a:gd name="T1" fmla="*/ 2147483647 h 52"/>
                <a:gd name="T2" fmla="*/ 2147483647 w 35"/>
                <a:gd name="T3" fmla="*/ 2147483647 h 52"/>
                <a:gd name="T4" fmla="*/ 0 w 35"/>
                <a:gd name="T5" fmla="*/ 2147483647 h 52"/>
                <a:gd name="T6" fmla="*/ 0 w 35"/>
                <a:gd name="T7" fmla="*/ 0 h 52"/>
                <a:gd name="T8" fmla="*/ 2147483647 w 35"/>
                <a:gd name="T9" fmla="*/ 2147483647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2"/>
                  </a:moveTo>
                  <a:lnTo>
                    <a:pt x="35" y="52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3" name="Freeform 132"/>
            <p:cNvSpPr>
              <a:spLocks/>
            </p:cNvSpPr>
            <p:nvPr/>
          </p:nvSpPr>
          <p:spPr bwMode="auto">
            <a:xfrm>
              <a:off x="4176713" y="5028451"/>
              <a:ext cx="55562" cy="82550"/>
            </a:xfrm>
            <a:custGeom>
              <a:avLst/>
              <a:gdLst>
                <a:gd name="T0" fmla="*/ 2147483647 w 35"/>
                <a:gd name="T1" fmla="*/ 2147483647 h 52"/>
                <a:gd name="T2" fmla="*/ 2147483647 w 35"/>
                <a:gd name="T3" fmla="*/ 2147483647 h 52"/>
                <a:gd name="T4" fmla="*/ 0 w 35"/>
                <a:gd name="T5" fmla="*/ 2147483647 h 52"/>
                <a:gd name="T6" fmla="*/ 0 w 35"/>
                <a:gd name="T7" fmla="*/ 0 h 52"/>
                <a:gd name="T8" fmla="*/ 2147483647 w 35"/>
                <a:gd name="T9" fmla="*/ 2147483647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3"/>
                  </a:moveTo>
                  <a:lnTo>
                    <a:pt x="35" y="5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3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4" name="Freeform 133"/>
            <p:cNvSpPr>
              <a:spLocks/>
            </p:cNvSpPr>
            <p:nvPr/>
          </p:nvSpPr>
          <p:spPr bwMode="auto">
            <a:xfrm>
              <a:off x="4117975" y="4993526"/>
              <a:ext cx="53975" cy="77788"/>
            </a:xfrm>
            <a:custGeom>
              <a:avLst/>
              <a:gdLst>
                <a:gd name="T0" fmla="*/ 2147483647 w 34"/>
                <a:gd name="T1" fmla="*/ 2147483647 h 49"/>
                <a:gd name="T2" fmla="*/ 2147483647 w 34"/>
                <a:gd name="T3" fmla="*/ 2147483647 h 49"/>
                <a:gd name="T4" fmla="*/ 0 w 34"/>
                <a:gd name="T5" fmla="*/ 2147483647 h 49"/>
                <a:gd name="T6" fmla="*/ 0 w 34"/>
                <a:gd name="T7" fmla="*/ 0 h 49"/>
                <a:gd name="T8" fmla="*/ 2147483647 w 34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5" name="Freeform 134"/>
            <p:cNvSpPr>
              <a:spLocks/>
            </p:cNvSpPr>
            <p:nvPr/>
          </p:nvSpPr>
          <p:spPr bwMode="auto">
            <a:xfrm>
              <a:off x="4087813" y="4974476"/>
              <a:ext cx="26987" cy="61913"/>
            </a:xfrm>
            <a:custGeom>
              <a:avLst/>
              <a:gdLst>
                <a:gd name="T0" fmla="*/ 2147483647 w 17"/>
                <a:gd name="T1" fmla="*/ 2147483647 h 39"/>
                <a:gd name="T2" fmla="*/ 2147483647 w 17"/>
                <a:gd name="T3" fmla="*/ 2147483647 h 39"/>
                <a:gd name="T4" fmla="*/ 0 w 17"/>
                <a:gd name="T5" fmla="*/ 2147483647 h 39"/>
                <a:gd name="T6" fmla="*/ 0 w 17"/>
                <a:gd name="T7" fmla="*/ 0 h 39"/>
                <a:gd name="T8" fmla="*/ 2147483647 w 17"/>
                <a:gd name="T9" fmla="*/ 2147483647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9"/>
                <a:gd name="T17" fmla="*/ 17 w 17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9">
                  <a:moveTo>
                    <a:pt x="17" y="11"/>
                  </a:moveTo>
                  <a:lnTo>
                    <a:pt x="17" y="3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6" name="Freeform 135"/>
            <p:cNvSpPr>
              <a:spLocks/>
            </p:cNvSpPr>
            <p:nvPr/>
          </p:nvSpPr>
          <p:spPr bwMode="auto">
            <a:xfrm>
              <a:off x="4292600" y="5220539"/>
              <a:ext cx="19050" cy="60325"/>
            </a:xfrm>
            <a:custGeom>
              <a:avLst/>
              <a:gdLst>
                <a:gd name="T0" fmla="*/ 2147483647 w 12"/>
                <a:gd name="T1" fmla="*/ 2147483647 h 38"/>
                <a:gd name="T2" fmla="*/ 2147483647 w 12"/>
                <a:gd name="T3" fmla="*/ 2147483647 h 38"/>
                <a:gd name="T4" fmla="*/ 0 w 12"/>
                <a:gd name="T5" fmla="*/ 2147483647 h 38"/>
                <a:gd name="T6" fmla="*/ 0 w 12"/>
                <a:gd name="T7" fmla="*/ 0 h 38"/>
                <a:gd name="T8" fmla="*/ 2147483647 w 12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7" name="Freeform 136"/>
            <p:cNvSpPr>
              <a:spLocks/>
            </p:cNvSpPr>
            <p:nvPr/>
          </p:nvSpPr>
          <p:spPr bwMode="auto">
            <a:xfrm>
              <a:off x="4233863" y="5177676"/>
              <a:ext cx="55562" cy="87313"/>
            </a:xfrm>
            <a:custGeom>
              <a:avLst/>
              <a:gdLst>
                <a:gd name="T0" fmla="*/ 2147483647 w 35"/>
                <a:gd name="T1" fmla="*/ 2147483647 h 55"/>
                <a:gd name="T2" fmla="*/ 2147483647 w 35"/>
                <a:gd name="T3" fmla="*/ 2147483647 h 55"/>
                <a:gd name="T4" fmla="*/ 0 w 35"/>
                <a:gd name="T5" fmla="*/ 2147483647 h 55"/>
                <a:gd name="T6" fmla="*/ 0 w 35"/>
                <a:gd name="T7" fmla="*/ 0 h 55"/>
                <a:gd name="T8" fmla="*/ 2147483647 w 35"/>
                <a:gd name="T9" fmla="*/ 2147483647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5"/>
                <a:gd name="T17" fmla="*/ 35 w 35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5">
                  <a:moveTo>
                    <a:pt x="35" y="24"/>
                  </a:moveTo>
                  <a:lnTo>
                    <a:pt x="35" y="5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8" name="Freeform 137"/>
            <p:cNvSpPr>
              <a:spLocks/>
            </p:cNvSpPr>
            <p:nvPr/>
          </p:nvSpPr>
          <p:spPr bwMode="auto">
            <a:xfrm>
              <a:off x="4176713" y="5136401"/>
              <a:ext cx="55562" cy="85725"/>
            </a:xfrm>
            <a:custGeom>
              <a:avLst/>
              <a:gdLst>
                <a:gd name="T0" fmla="*/ 2147483647 w 35"/>
                <a:gd name="T1" fmla="*/ 2147483647 h 54"/>
                <a:gd name="T2" fmla="*/ 2147483647 w 35"/>
                <a:gd name="T3" fmla="*/ 2147483647 h 54"/>
                <a:gd name="T4" fmla="*/ 0 w 35"/>
                <a:gd name="T5" fmla="*/ 2147483647 h 54"/>
                <a:gd name="T6" fmla="*/ 0 w 35"/>
                <a:gd name="T7" fmla="*/ 0 h 54"/>
                <a:gd name="T8" fmla="*/ 2147483647 w 35"/>
                <a:gd name="T9" fmla="*/ 2147483647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4"/>
                <a:gd name="T17" fmla="*/ 35 w 35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4">
                  <a:moveTo>
                    <a:pt x="35" y="26"/>
                  </a:moveTo>
                  <a:lnTo>
                    <a:pt x="35" y="54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9" name="Freeform 138"/>
            <p:cNvSpPr>
              <a:spLocks/>
            </p:cNvSpPr>
            <p:nvPr/>
          </p:nvSpPr>
          <p:spPr bwMode="auto">
            <a:xfrm>
              <a:off x="4117975" y="5098301"/>
              <a:ext cx="53975" cy="82550"/>
            </a:xfrm>
            <a:custGeom>
              <a:avLst/>
              <a:gdLst>
                <a:gd name="T0" fmla="*/ 2147483647 w 34"/>
                <a:gd name="T1" fmla="*/ 2147483647 h 52"/>
                <a:gd name="T2" fmla="*/ 2147483647 w 34"/>
                <a:gd name="T3" fmla="*/ 2147483647 h 52"/>
                <a:gd name="T4" fmla="*/ 0 w 34"/>
                <a:gd name="T5" fmla="*/ 2147483647 h 52"/>
                <a:gd name="T6" fmla="*/ 0 w 34"/>
                <a:gd name="T7" fmla="*/ 0 h 52"/>
                <a:gd name="T8" fmla="*/ 2147483647 w 34"/>
                <a:gd name="T9" fmla="*/ 2147483647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2"/>
                <a:gd name="T17" fmla="*/ 34 w 34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2">
                  <a:moveTo>
                    <a:pt x="34" y="24"/>
                  </a:moveTo>
                  <a:lnTo>
                    <a:pt x="34" y="5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0" name="Freeform 139"/>
            <p:cNvSpPr>
              <a:spLocks/>
            </p:cNvSpPr>
            <p:nvPr/>
          </p:nvSpPr>
          <p:spPr bwMode="auto">
            <a:xfrm>
              <a:off x="4087813" y="5077664"/>
              <a:ext cx="26987" cy="60325"/>
            </a:xfrm>
            <a:custGeom>
              <a:avLst/>
              <a:gdLst>
                <a:gd name="T0" fmla="*/ 2147483647 w 17"/>
                <a:gd name="T1" fmla="*/ 2147483647 h 38"/>
                <a:gd name="T2" fmla="*/ 2147483647 w 17"/>
                <a:gd name="T3" fmla="*/ 2147483647 h 38"/>
                <a:gd name="T4" fmla="*/ 0 w 17"/>
                <a:gd name="T5" fmla="*/ 2147483647 h 38"/>
                <a:gd name="T6" fmla="*/ 0 w 17"/>
                <a:gd name="T7" fmla="*/ 0 h 38"/>
                <a:gd name="T8" fmla="*/ 2147483647 w 17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8"/>
                <a:gd name="T17" fmla="*/ 17 w 17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8">
                  <a:moveTo>
                    <a:pt x="17" y="10"/>
                  </a:moveTo>
                  <a:lnTo>
                    <a:pt x="17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1" name="Freeform 140"/>
            <p:cNvSpPr>
              <a:spLocks/>
            </p:cNvSpPr>
            <p:nvPr/>
          </p:nvSpPr>
          <p:spPr bwMode="auto">
            <a:xfrm>
              <a:off x="4292600" y="5334839"/>
              <a:ext cx="17463" cy="63500"/>
            </a:xfrm>
            <a:custGeom>
              <a:avLst/>
              <a:gdLst>
                <a:gd name="T0" fmla="*/ 2147483647 w 11"/>
                <a:gd name="T1" fmla="*/ 2147483647 h 40"/>
                <a:gd name="T2" fmla="*/ 2147483647 w 11"/>
                <a:gd name="T3" fmla="*/ 2147483647 h 40"/>
                <a:gd name="T4" fmla="*/ 0 w 11"/>
                <a:gd name="T5" fmla="*/ 2147483647 h 40"/>
                <a:gd name="T6" fmla="*/ 0 w 11"/>
                <a:gd name="T7" fmla="*/ 0 h 40"/>
                <a:gd name="T8" fmla="*/ 2147483647 w 11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0"/>
                <a:gd name="T17" fmla="*/ 11 w 11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0">
                  <a:moveTo>
                    <a:pt x="11" y="9"/>
                  </a:moveTo>
                  <a:lnTo>
                    <a:pt x="11" y="40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2" name="Freeform 141"/>
            <p:cNvSpPr>
              <a:spLocks/>
            </p:cNvSpPr>
            <p:nvPr/>
          </p:nvSpPr>
          <p:spPr bwMode="auto">
            <a:xfrm>
              <a:off x="4233863" y="5290389"/>
              <a:ext cx="55562" cy="90487"/>
            </a:xfrm>
            <a:custGeom>
              <a:avLst/>
              <a:gdLst>
                <a:gd name="T0" fmla="*/ 2147483647 w 35"/>
                <a:gd name="T1" fmla="*/ 2147483647 h 57"/>
                <a:gd name="T2" fmla="*/ 2147483647 w 35"/>
                <a:gd name="T3" fmla="*/ 2147483647 h 57"/>
                <a:gd name="T4" fmla="*/ 0 w 35"/>
                <a:gd name="T5" fmla="*/ 2147483647 h 57"/>
                <a:gd name="T6" fmla="*/ 0 w 35"/>
                <a:gd name="T7" fmla="*/ 0 h 57"/>
                <a:gd name="T8" fmla="*/ 2147483647 w 35"/>
                <a:gd name="T9" fmla="*/ 2147483647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7"/>
                <a:gd name="T17" fmla="*/ 35 w 35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7">
                  <a:moveTo>
                    <a:pt x="35" y="27"/>
                  </a:moveTo>
                  <a:lnTo>
                    <a:pt x="35" y="57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3" name="Freeform 142"/>
            <p:cNvSpPr>
              <a:spLocks/>
            </p:cNvSpPr>
            <p:nvPr/>
          </p:nvSpPr>
          <p:spPr bwMode="auto">
            <a:xfrm>
              <a:off x="4176713" y="5245939"/>
              <a:ext cx="55562" cy="88900"/>
            </a:xfrm>
            <a:custGeom>
              <a:avLst/>
              <a:gdLst>
                <a:gd name="T0" fmla="*/ 2147483647 w 35"/>
                <a:gd name="T1" fmla="*/ 2147483647 h 56"/>
                <a:gd name="T2" fmla="*/ 2147483647 w 35"/>
                <a:gd name="T3" fmla="*/ 2147483647 h 56"/>
                <a:gd name="T4" fmla="*/ 0 w 35"/>
                <a:gd name="T5" fmla="*/ 2147483647 h 56"/>
                <a:gd name="T6" fmla="*/ 0 w 35"/>
                <a:gd name="T7" fmla="*/ 0 h 56"/>
                <a:gd name="T8" fmla="*/ 2147483647 w 35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6"/>
                <a:gd name="T17" fmla="*/ 35 w 35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6">
                  <a:moveTo>
                    <a:pt x="35" y="28"/>
                  </a:moveTo>
                  <a:lnTo>
                    <a:pt x="35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4" name="Freeform 143"/>
            <p:cNvSpPr>
              <a:spLocks/>
            </p:cNvSpPr>
            <p:nvPr/>
          </p:nvSpPr>
          <p:spPr bwMode="auto">
            <a:xfrm>
              <a:off x="4117975" y="5199901"/>
              <a:ext cx="53975" cy="88900"/>
            </a:xfrm>
            <a:custGeom>
              <a:avLst/>
              <a:gdLst>
                <a:gd name="T0" fmla="*/ 2147483647 w 34"/>
                <a:gd name="T1" fmla="*/ 2147483647 h 56"/>
                <a:gd name="T2" fmla="*/ 2147483647 w 34"/>
                <a:gd name="T3" fmla="*/ 2147483647 h 56"/>
                <a:gd name="T4" fmla="*/ 0 w 34"/>
                <a:gd name="T5" fmla="*/ 2147483647 h 56"/>
                <a:gd name="T6" fmla="*/ 0 w 34"/>
                <a:gd name="T7" fmla="*/ 0 h 56"/>
                <a:gd name="T8" fmla="*/ 2147483647 w 34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5" name="Freeform 144"/>
            <p:cNvSpPr>
              <a:spLocks/>
            </p:cNvSpPr>
            <p:nvPr/>
          </p:nvSpPr>
          <p:spPr bwMode="auto">
            <a:xfrm>
              <a:off x="4087813" y="5177676"/>
              <a:ext cx="26987" cy="65088"/>
            </a:xfrm>
            <a:custGeom>
              <a:avLst/>
              <a:gdLst>
                <a:gd name="T0" fmla="*/ 2147483647 w 17"/>
                <a:gd name="T1" fmla="*/ 2147483647 h 41"/>
                <a:gd name="T2" fmla="*/ 2147483647 w 17"/>
                <a:gd name="T3" fmla="*/ 2147483647 h 41"/>
                <a:gd name="T4" fmla="*/ 0 w 17"/>
                <a:gd name="T5" fmla="*/ 2147483647 h 41"/>
                <a:gd name="T6" fmla="*/ 0 w 17"/>
                <a:gd name="T7" fmla="*/ 0 h 41"/>
                <a:gd name="T8" fmla="*/ 2147483647 w 17"/>
                <a:gd name="T9" fmla="*/ 2147483647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1"/>
                <a:gd name="T17" fmla="*/ 17 w 17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1">
                  <a:moveTo>
                    <a:pt x="17" y="13"/>
                  </a:moveTo>
                  <a:lnTo>
                    <a:pt x="17" y="4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17" y="1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6" name="Freeform 145"/>
            <p:cNvSpPr>
              <a:spLocks/>
            </p:cNvSpPr>
            <p:nvPr/>
          </p:nvSpPr>
          <p:spPr bwMode="auto">
            <a:xfrm>
              <a:off x="4292600" y="5453901"/>
              <a:ext cx="19050" cy="65088"/>
            </a:xfrm>
            <a:custGeom>
              <a:avLst/>
              <a:gdLst>
                <a:gd name="T0" fmla="*/ 2147483647 w 12"/>
                <a:gd name="T1" fmla="*/ 2147483647 h 41"/>
                <a:gd name="T2" fmla="*/ 2147483647 w 12"/>
                <a:gd name="T3" fmla="*/ 2147483647 h 41"/>
                <a:gd name="T4" fmla="*/ 0 w 12"/>
                <a:gd name="T5" fmla="*/ 2147483647 h 41"/>
                <a:gd name="T6" fmla="*/ 0 w 12"/>
                <a:gd name="T7" fmla="*/ 0 h 41"/>
                <a:gd name="T8" fmla="*/ 2147483647 w 12"/>
                <a:gd name="T9" fmla="*/ 2147483647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0"/>
                  </a:moveTo>
                  <a:lnTo>
                    <a:pt x="12" y="4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7" name="Freeform 146"/>
            <p:cNvSpPr>
              <a:spLocks/>
            </p:cNvSpPr>
            <p:nvPr/>
          </p:nvSpPr>
          <p:spPr bwMode="auto">
            <a:xfrm>
              <a:off x="4233863" y="5403101"/>
              <a:ext cx="55562" cy="93663"/>
            </a:xfrm>
            <a:custGeom>
              <a:avLst/>
              <a:gdLst>
                <a:gd name="T0" fmla="*/ 2147483647 w 35"/>
                <a:gd name="T1" fmla="*/ 2147483647 h 59"/>
                <a:gd name="T2" fmla="*/ 2147483647 w 35"/>
                <a:gd name="T3" fmla="*/ 2147483647 h 59"/>
                <a:gd name="T4" fmla="*/ 0 w 35"/>
                <a:gd name="T5" fmla="*/ 2147483647 h 59"/>
                <a:gd name="T6" fmla="*/ 0 w 35"/>
                <a:gd name="T7" fmla="*/ 0 h 59"/>
                <a:gd name="T8" fmla="*/ 2147483647 w 35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8" name="Freeform 147"/>
            <p:cNvSpPr>
              <a:spLocks/>
            </p:cNvSpPr>
            <p:nvPr/>
          </p:nvSpPr>
          <p:spPr bwMode="auto">
            <a:xfrm>
              <a:off x="4176713" y="5353889"/>
              <a:ext cx="55562" cy="93662"/>
            </a:xfrm>
            <a:custGeom>
              <a:avLst/>
              <a:gdLst>
                <a:gd name="T0" fmla="*/ 2147483647 w 35"/>
                <a:gd name="T1" fmla="*/ 2147483647 h 59"/>
                <a:gd name="T2" fmla="*/ 2147483647 w 35"/>
                <a:gd name="T3" fmla="*/ 2147483647 h 59"/>
                <a:gd name="T4" fmla="*/ 0 w 35"/>
                <a:gd name="T5" fmla="*/ 2147483647 h 59"/>
                <a:gd name="T6" fmla="*/ 0 w 35"/>
                <a:gd name="T7" fmla="*/ 0 h 59"/>
                <a:gd name="T8" fmla="*/ 2147483647 w 35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9" name="Freeform 148"/>
            <p:cNvSpPr>
              <a:spLocks/>
            </p:cNvSpPr>
            <p:nvPr/>
          </p:nvSpPr>
          <p:spPr bwMode="auto">
            <a:xfrm>
              <a:off x="4117975" y="5303089"/>
              <a:ext cx="53975" cy="93662"/>
            </a:xfrm>
            <a:custGeom>
              <a:avLst/>
              <a:gdLst>
                <a:gd name="T0" fmla="*/ 2147483647 w 34"/>
                <a:gd name="T1" fmla="*/ 2147483647 h 59"/>
                <a:gd name="T2" fmla="*/ 2147483647 w 34"/>
                <a:gd name="T3" fmla="*/ 2147483647 h 59"/>
                <a:gd name="T4" fmla="*/ 0 w 34"/>
                <a:gd name="T5" fmla="*/ 2147483647 h 59"/>
                <a:gd name="T6" fmla="*/ 0 w 34"/>
                <a:gd name="T7" fmla="*/ 0 h 59"/>
                <a:gd name="T8" fmla="*/ 2147483647 w 34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9"/>
                <a:gd name="T17" fmla="*/ 34 w 34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9">
                  <a:moveTo>
                    <a:pt x="34" y="31"/>
                  </a:moveTo>
                  <a:lnTo>
                    <a:pt x="34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0" name="Freeform 149"/>
            <p:cNvSpPr>
              <a:spLocks/>
            </p:cNvSpPr>
            <p:nvPr/>
          </p:nvSpPr>
          <p:spPr bwMode="auto">
            <a:xfrm>
              <a:off x="4087813" y="5279276"/>
              <a:ext cx="26987" cy="66675"/>
            </a:xfrm>
            <a:custGeom>
              <a:avLst/>
              <a:gdLst>
                <a:gd name="T0" fmla="*/ 2147483647 w 17"/>
                <a:gd name="T1" fmla="*/ 2147483647 h 42"/>
                <a:gd name="T2" fmla="*/ 2147483647 w 17"/>
                <a:gd name="T3" fmla="*/ 2147483647 h 42"/>
                <a:gd name="T4" fmla="*/ 0 w 17"/>
                <a:gd name="T5" fmla="*/ 2147483647 h 42"/>
                <a:gd name="T6" fmla="*/ 0 w 17"/>
                <a:gd name="T7" fmla="*/ 0 h 42"/>
                <a:gd name="T8" fmla="*/ 2147483647 w 17"/>
                <a:gd name="T9" fmla="*/ 2147483647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1" name="Freeform 150"/>
            <p:cNvSpPr>
              <a:spLocks/>
            </p:cNvSpPr>
            <p:nvPr/>
          </p:nvSpPr>
          <p:spPr bwMode="auto">
            <a:xfrm>
              <a:off x="4292600" y="5574551"/>
              <a:ext cx="17463" cy="60325"/>
            </a:xfrm>
            <a:custGeom>
              <a:avLst/>
              <a:gdLst>
                <a:gd name="T0" fmla="*/ 2147483647 w 11"/>
                <a:gd name="T1" fmla="*/ 2147483647 h 38"/>
                <a:gd name="T2" fmla="*/ 2147483647 w 11"/>
                <a:gd name="T3" fmla="*/ 2147483647 h 38"/>
                <a:gd name="T4" fmla="*/ 0 w 11"/>
                <a:gd name="T5" fmla="*/ 2147483647 h 38"/>
                <a:gd name="T6" fmla="*/ 0 w 11"/>
                <a:gd name="T7" fmla="*/ 0 h 38"/>
                <a:gd name="T8" fmla="*/ 2147483647 w 11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38"/>
                <a:gd name="T17" fmla="*/ 11 w 11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38">
                  <a:moveTo>
                    <a:pt x="11" y="8"/>
                  </a:moveTo>
                  <a:lnTo>
                    <a:pt x="11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1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2" name="Freeform 151"/>
            <p:cNvSpPr>
              <a:spLocks/>
            </p:cNvSpPr>
            <p:nvPr/>
          </p:nvSpPr>
          <p:spPr bwMode="auto">
            <a:xfrm>
              <a:off x="4233863" y="5517401"/>
              <a:ext cx="55562" cy="100013"/>
            </a:xfrm>
            <a:custGeom>
              <a:avLst/>
              <a:gdLst>
                <a:gd name="T0" fmla="*/ 2147483647 w 35"/>
                <a:gd name="T1" fmla="*/ 2147483647 h 63"/>
                <a:gd name="T2" fmla="*/ 2147483647 w 35"/>
                <a:gd name="T3" fmla="*/ 2147483647 h 63"/>
                <a:gd name="T4" fmla="*/ 0 w 35"/>
                <a:gd name="T5" fmla="*/ 2147483647 h 63"/>
                <a:gd name="T6" fmla="*/ 0 w 35"/>
                <a:gd name="T7" fmla="*/ 0 h 63"/>
                <a:gd name="T8" fmla="*/ 2147483647 w 35"/>
                <a:gd name="T9" fmla="*/ 2147483647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3"/>
                <a:gd name="T17" fmla="*/ 35 w 35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3">
                  <a:moveTo>
                    <a:pt x="35" y="32"/>
                  </a:moveTo>
                  <a:lnTo>
                    <a:pt x="35" y="63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3" name="Freeform 152"/>
            <p:cNvSpPr>
              <a:spLocks/>
            </p:cNvSpPr>
            <p:nvPr/>
          </p:nvSpPr>
          <p:spPr bwMode="auto">
            <a:xfrm>
              <a:off x="4176713" y="5463426"/>
              <a:ext cx="55562" cy="95250"/>
            </a:xfrm>
            <a:custGeom>
              <a:avLst/>
              <a:gdLst>
                <a:gd name="T0" fmla="*/ 2147483647 w 35"/>
                <a:gd name="T1" fmla="*/ 2147483647 h 60"/>
                <a:gd name="T2" fmla="*/ 2147483647 w 35"/>
                <a:gd name="T3" fmla="*/ 2147483647 h 60"/>
                <a:gd name="T4" fmla="*/ 0 w 35"/>
                <a:gd name="T5" fmla="*/ 2147483647 h 60"/>
                <a:gd name="T6" fmla="*/ 0 w 35"/>
                <a:gd name="T7" fmla="*/ 0 h 60"/>
                <a:gd name="T8" fmla="*/ 2147483647 w 35"/>
                <a:gd name="T9" fmla="*/ 2147483647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0"/>
                <a:gd name="T17" fmla="*/ 35 w 35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0">
                  <a:moveTo>
                    <a:pt x="35" y="32"/>
                  </a:moveTo>
                  <a:lnTo>
                    <a:pt x="35" y="60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4" name="Freeform 153"/>
            <p:cNvSpPr>
              <a:spLocks/>
            </p:cNvSpPr>
            <p:nvPr/>
          </p:nvSpPr>
          <p:spPr bwMode="auto">
            <a:xfrm>
              <a:off x="4116388" y="5406276"/>
              <a:ext cx="55562" cy="96838"/>
            </a:xfrm>
            <a:custGeom>
              <a:avLst/>
              <a:gdLst>
                <a:gd name="T0" fmla="*/ 2147483647 w 35"/>
                <a:gd name="T1" fmla="*/ 2147483647 h 61"/>
                <a:gd name="T2" fmla="*/ 2147483647 w 35"/>
                <a:gd name="T3" fmla="*/ 2147483647 h 61"/>
                <a:gd name="T4" fmla="*/ 0 w 35"/>
                <a:gd name="T5" fmla="*/ 2147483647 h 61"/>
                <a:gd name="T6" fmla="*/ 0 w 35"/>
                <a:gd name="T7" fmla="*/ 0 h 61"/>
                <a:gd name="T8" fmla="*/ 2147483647 w 35"/>
                <a:gd name="T9" fmla="*/ 2147483647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1"/>
                <a:gd name="T17" fmla="*/ 35 w 35"/>
                <a:gd name="T18" fmla="*/ 61 h 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1">
                  <a:moveTo>
                    <a:pt x="35" y="35"/>
                  </a:moveTo>
                  <a:lnTo>
                    <a:pt x="35" y="6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5" name="Freeform 154"/>
            <p:cNvSpPr>
              <a:spLocks/>
            </p:cNvSpPr>
            <p:nvPr/>
          </p:nvSpPr>
          <p:spPr bwMode="auto">
            <a:xfrm>
              <a:off x="4087813" y="5380876"/>
              <a:ext cx="26987" cy="66675"/>
            </a:xfrm>
            <a:custGeom>
              <a:avLst/>
              <a:gdLst>
                <a:gd name="T0" fmla="*/ 2147483647 w 17"/>
                <a:gd name="T1" fmla="*/ 2147483647 h 42"/>
                <a:gd name="T2" fmla="*/ 2147483647 w 17"/>
                <a:gd name="T3" fmla="*/ 2147483647 h 42"/>
                <a:gd name="T4" fmla="*/ 0 w 17"/>
                <a:gd name="T5" fmla="*/ 2147483647 h 42"/>
                <a:gd name="T6" fmla="*/ 0 w 17"/>
                <a:gd name="T7" fmla="*/ 0 h 42"/>
                <a:gd name="T8" fmla="*/ 2147483647 w 17"/>
                <a:gd name="T9" fmla="*/ 2147483647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6" name="Freeform 155"/>
            <p:cNvSpPr>
              <a:spLocks/>
            </p:cNvSpPr>
            <p:nvPr/>
          </p:nvSpPr>
          <p:spPr bwMode="auto">
            <a:xfrm>
              <a:off x="4292600" y="5687264"/>
              <a:ext cx="17463" cy="69850"/>
            </a:xfrm>
            <a:custGeom>
              <a:avLst/>
              <a:gdLst>
                <a:gd name="T0" fmla="*/ 2147483647 w 11"/>
                <a:gd name="T1" fmla="*/ 2147483647 h 44"/>
                <a:gd name="T2" fmla="*/ 2147483647 w 11"/>
                <a:gd name="T3" fmla="*/ 2147483647 h 44"/>
                <a:gd name="T4" fmla="*/ 0 w 11"/>
                <a:gd name="T5" fmla="*/ 2147483647 h 44"/>
                <a:gd name="T6" fmla="*/ 0 w 11"/>
                <a:gd name="T7" fmla="*/ 0 h 44"/>
                <a:gd name="T8" fmla="*/ 2147483647 w 11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4"/>
                <a:gd name="T17" fmla="*/ 11 w 11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4">
                  <a:moveTo>
                    <a:pt x="11" y="13"/>
                  </a:moveTo>
                  <a:lnTo>
                    <a:pt x="11" y="44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1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7" name="Freeform 156"/>
            <p:cNvSpPr>
              <a:spLocks/>
            </p:cNvSpPr>
            <p:nvPr/>
          </p:nvSpPr>
          <p:spPr bwMode="auto">
            <a:xfrm>
              <a:off x="4233863" y="5630114"/>
              <a:ext cx="55562" cy="103187"/>
            </a:xfrm>
            <a:custGeom>
              <a:avLst/>
              <a:gdLst>
                <a:gd name="T0" fmla="*/ 2147483647 w 35"/>
                <a:gd name="T1" fmla="*/ 2147483647 h 65"/>
                <a:gd name="T2" fmla="*/ 2147483647 w 35"/>
                <a:gd name="T3" fmla="*/ 2147483647 h 65"/>
                <a:gd name="T4" fmla="*/ 0 w 35"/>
                <a:gd name="T5" fmla="*/ 2147483647 h 65"/>
                <a:gd name="T6" fmla="*/ 0 w 35"/>
                <a:gd name="T7" fmla="*/ 0 h 65"/>
                <a:gd name="T8" fmla="*/ 2147483647 w 35"/>
                <a:gd name="T9" fmla="*/ 214748364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5"/>
                  </a:moveTo>
                  <a:lnTo>
                    <a:pt x="35" y="65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8" name="Freeform 157"/>
            <p:cNvSpPr>
              <a:spLocks/>
            </p:cNvSpPr>
            <p:nvPr/>
          </p:nvSpPr>
          <p:spPr bwMode="auto">
            <a:xfrm>
              <a:off x="4176713" y="5569789"/>
              <a:ext cx="55562" cy="103187"/>
            </a:xfrm>
            <a:custGeom>
              <a:avLst/>
              <a:gdLst>
                <a:gd name="T0" fmla="*/ 2147483647 w 35"/>
                <a:gd name="T1" fmla="*/ 2147483647 h 65"/>
                <a:gd name="T2" fmla="*/ 2147483647 w 35"/>
                <a:gd name="T3" fmla="*/ 2147483647 h 65"/>
                <a:gd name="T4" fmla="*/ 0 w 35"/>
                <a:gd name="T5" fmla="*/ 2147483647 h 65"/>
                <a:gd name="T6" fmla="*/ 0 w 35"/>
                <a:gd name="T7" fmla="*/ 0 h 65"/>
                <a:gd name="T8" fmla="*/ 2147483647 w 35"/>
                <a:gd name="T9" fmla="*/ 214748364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7"/>
                  </a:moveTo>
                  <a:lnTo>
                    <a:pt x="35" y="6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9" name="Freeform 158"/>
            <p:cNvSpPr>
              <a:spLocks/>
            </p:cNvSpPr>
            <p:nvPr/>
          </p:nvSpPr>
          <p:spPr bwMode="auto">
            <a:xfrm>
              <a:off x="4117975" y="5512639"/>
              <a:ext cx="53975" cy="100012"/>
            </a:xfrm>
            <a:custGeom>
              <a:avLst/>
              <a:gdLst>
                <a:gd name="T0" fmla="*/ 2147483647 w 34"/>
                <a:gd name="T1" fmla="*/ 2147483647 h 63"/>
                <a:gd name="T2" fmla="*/ 2147483647 w 34"/>
                <a:gd name="T3" fmla="*/ 2147483647 h 63"/>
                <a:gd name="T4" fmla="*/ 0 w 34"/>
                <a:gd name="T5" fmla="*/ 2147483647 h 63"/>
                <a:gd name="T6" fmla="*/ 0 w 34"/>
                <a:gd name="T7" fmla="*/ 0 h 63"/>
                <a:gd name="T8" fmla="*/ 2147483647 w 34"/>
                <a:gd name="T9" fmla="*/ 2147483647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3"/>
                <a:gd name="T17" fmla="*/ 34 w 3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3">
                  <a:moveTo>
                    <a:pt x="34" y="35"/>
                  </a:moveTo>
                  <a:lnTo>
                    <a:pt x="34" y="6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5"/>
                  </a:lnTo>
                  <a:close/>
                </a:path>
              </a:pathLst>
            </a:custGeom>
            <a:solidFill>
              <a:srgbClr val="2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0" name="Freeform 159"/>
            <p:cNvSpPr>
              <a:spLocks/>
            </p:cNvSpPr>
            <p:nvPr/>
          </p:nvSpPr>
          <p:spPr bwMode="auto">
            <a:xfrm>
              <a:off x="4087813" y="5485651"/>
              <a:ext cx="26987" cy="69850"/>
            </a:xfrm>
            <a:custGeom>
              <a:avLst/>
              <a:gdLst>
                <a:gd name="T0" fmla="*/ 2147483647 w 17"/>
                <a:gd name="T1" fmla="*/ 2147483647 h 44"/>
                <a:gd name="T2" fmla="*/ 2147483647 w 17"/>
                <a:gd name="T3" fmla="*/ 2147483647 h 44"/>
                <a:gd name="T4" fmla="*/ 0 w 17"/>
                <a:gd name="T5" fmla="*/ 2147483647 h 44"/>
                <a:gd name="T6" fmla="*/ 0 w 17"/>
                <a:gd name="T7" fmla="*/ 0 h 44"/>
                <a:gd name="T8" fmla="*/ 2147483647 w 17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4"/>
                <a:gd name="T17" fmla="*/ 17 w 17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4">
                  <a:moveTo>
                    <a:pt x="17" y="16"/>
                  </a:moveTo>
                  <a:lnTo>
                    <a:pt x="17" y="4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17" y="1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1" name="Freeform 160"/>
            <p:cNvSpPr>
              <a:spLocks/>
            </p:cNvSpPr>
            <p:nvPr/>
          </p:nvSpPr>
          <p:spPr bwMode="auto">
            <a:xfrm>
              <a:off x="4087813" y="5534864"/>
              <a:ext cx="46037" cy="87312"/>
            </a:xfrm>
            <a:custGeom>
              <a:avLst/>
              <a:gdLst>
                <a:gd name="T0" fmla="*/ 2147483647 w 29"/>
                <a:gd name="T1" fmla="*/ 2147483647 h 55"/>
                <a:gd name="T2" fmla="*/ 2147483647 w 29"/>
                <a:gd name="T3" fmla="*/ 2147483647 h 55"/>
                <a:gd name="T4" fmla="*/ 0 w 29"/>
                <a:gd name="T5" fmla="*/ 2147483647 h 55"/>
                <a:gd name="T6" fmla="*/ 0 w 29"/>
                <a:gd name="T7" fmla="*/ 0 h 55"/>
                <a:gd name="T8" fmla="*/ 2147483647 w 29"/>
                <a:gd name="T9" fmla="*/ 2147483647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5"/>
                <a:gd name="T17" fmla="*/ 29 w 29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5">
                  <a:moveTo>
                    <a:pt x="29" y="30"/>
                  </a:moveTo>
                  <a:lnTo>
                    <a:pt x="29" y="55"/>
                  </a:lnTo>
                  <a:lnTo>
                    <a:pt x="0" y="27"/>
                  </a:lnTo>
                  <a:lnTo>
                    <a:pt x="0" y="0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2" name="Freeform 161"/>
            <p:cNvSpPr>
              <a:spLocks/>
            </p:cNvSpPr>
            <p:nvPr/>
          </p:nvSpPr>
          <p:spPr bwMode="auto">
            <a:xfrm>
              <a:off x="4248150" y="5698376"/>
              <a:ext cx="61913" cy="112713"/>
            </a:xfrm>
            <a:custGeom>
              <a:avLst/>
              <a:gdLst>
                <a:gd name="T0" fmla="*/ 2147483647 w 39"/>
                <a:gd name="T1" fmla="*/ 2147483647 h 71"/>
                <a:gd name="T2" fmla="*/ 2147483647 w 39"/>
                <a:gd name="T3" fmla="*/ 2147483647 h 71"/>
                <a:gd name="T4" fmla="*/ 0 w 39"/>
                <a:gd name="T5" fmla="*/ 2147483647 h 71"/>
                <a:gd name="T6" fmla="*/ 0 w 39"/>
                <a:gd name="T7" fmla="*/ 0 h 71"/>
                <a:gd name="T8" fmla="*/ 2147483647 w 39"/>
                <a:gd name="T9" fmla="*/ 2147483647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71"/>
                <a:gd name="T17" fmla="*/ 39 w 39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71">
                  <a:moveTo>
                    <a:pt x="39" y="43"/>
                  </a:moveTo>
                  <a:lnTo>
                    <a:pt x="39" y="7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4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3" name="Freeform 162"/>
            <p:cNvSpPr>
              <a:spLocks/>
            </p:cNvSpPr>
            <p:nvPr/>
          </p:nvSpPr>
          <p:spPr bwMode="auto">
            <a:xfrm>
              <a:off x="4194175" y="5642814"/>
              <a:ext cx="50800" cy="101600"/>
            </a:xfrm>
            <a:custGeom>
              <a:avLst/>
              <a:gdLst>
                <a:gd name="T0" fmla="*/ 2147483647 w 32"/>
                <a:gd name="T1" fmla="*/ 2147483647 h 64"/>
                <a:gd name="T2" fmla="*/ 2147483647 w 32"/>
                <a:gd name="T3" fmla="*/ 2147483647 h 64"/>
                <a:gd name="T4" fmla="*/ 0 w 32"/>
                <a:gd name="T5" fmla="*/ 2147483647 h 64"/>
                <a:gd name="T6" fmla="*/ 0 w 32"/>
                <a:gd name="T7" fmla="*/ 0 h 64"/>
                <a:gd name="T8" fmla="*/ 2147483647 w 32"/>
                <a:gd name="T9" fmla="*/ 2147483647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4"/>
                <a:gd name="T17" fmla="*/ 32 w 32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4">
                  <a:moveTo>
                    <a:pt x="32" y="34"/>
                  </a:moveTo>
                  <a:lnTo>
                    <a:pt x="32" y="64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4" name="Freeform 163"/>
            <p:cNvSpPr>
              <a:spLocks/>
            </p:cNvSpPr>
            <p:nvPr/>
          </p:nvSpPr>
          <p:spPr bwMode="auto">
            <a:xfrm>
              <a:off x="4137025" y="5585664"/>
              <a:ext cx="53975" cy="98425"/>
            </a:xfrm>
            <a:custGeom>
              <a:avLst/>
              <a:gdLst>
                <a:gd name="T0" fmla="*/ 2147483647 w 34"/>
                <a:gd name="T1" fmla="*/ 2147483647 h 62"/>
                <a:gd name="T2" fmla="*/ 2147483647 w 34"/>
                <a:gd name="T3" fmla="*/ 2147483647 h 62"/>
                <a:gd name="T4" fmla="*/ 0 w 34"/>
                <a:gd name="T5" fmla="*/ 2147483647 h 62"/>
                <a:gd name="T6" fmla="*/ 0 w 34"/>
                <a:gd name="T7" fmla="*/ 0 h 62"/>
                <a:gd name="T8" fmla="*/ 2147483647 w 34"/>
                <a:gd name="T9" fmla="*/ 2147483647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5" name="Freeform 164"/>
            <p:cNvSpPr>
              <a:spLocks/>
            </p:cNvSpPr>
            <p:nvPr/>
          </p:nvSpPr>
          <p:spPr bwMode="auto">
            <a:xfrm>
              <a:off x="4087813" y="4925264"/>
              <a:ext cx="47625" cy="69850"/>
            </a:xfrm>
            <a:custGeom>
              <a:avLst/>
              <a:gdLst>
                <a:gd name="T0" fmla="*/ 2147483647 w 30"/>
                <a:gd name="T1" fmla="*/ 2147483647 h 44"/>
                <a:gd name="T2" fmla="*/ 2147483647 w 30"/>
                <a:gd name="T3" fmla="*/ 2147483647 h 44"/>
                <a:gd name="T4" fmla="*/ 0 w 30"/>
                <a:gd name="T5" fmla="*/ 2147483647 h 44"/>
                <a:gd name="T6" fmla="*/ 0 w 30"/>
                <a:gd name="T7" fmla="*/ 0 h 44"/>
                <a:gd name="T8" fmla="*/ 2147483647 w 30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4"/>
                <a:gd name="T17" fmla="*/ 30 w 30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4">
                  <a:moveTo>
                    <a:pt x="30" y="17"/>
                  </a:moveTo>
                  <a:lnTo>
                    <a:pt x="30" y="44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6" name="Freeform 165"/>
            <p:cNvSpPr>
              <a:spLocks/>
            </p:cNvSpPr>
            <p:nvPr/>
          </p:nvSpPr>
          <p:spPr bwMode="auto">
            <a:xfrm>
              <a:off x="4195763" y="4985589"/>
              <a:ext cx="52387" cy="79375"/>
            </a:xfrm>
            <a:custGeom>
              <a:avLst/>
              <a:gdLst>
                <a:gd name="T0" fmla="*/ 2147483647 w 33"/>
                <a:gd name="T1" fmla="*/ 2147483647 h 50"/>
                <a:gd name="T2" fmla="*/ 2147483647 w 33"/>
                <a:gd name="T3" fmla="*/ 2147483647 h 50"/>
                <a:gd name="T4" fmla="*/ 0 w 33"/>
                <a:gd name="T5" fmla="*/ 2147483647 h 50"/>
                <a:gd name="T6" fmla="*/ 0 w 33"/>
                <a:gd name="T7" fmla="*/ 0 h 50"/>
                <a:gd name="T8" fmla="*/ 2147483647 w 33"/>
                <a:gd name="T9" fmla="*/ 2147483647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0"/>
                <a:gd name="T17" fmla="*/ 33 w 33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0">
                  <a:moveTo>
                    <a:pt x="33" y="19"/>
                  </a:moveTo>
                  <a:lnTo>
                    <a:pt x="33" y="5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1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7" name="Freeform 166"/>
            <p:cNvSpPr>
              <a:spLocks/>
            </p:cNvSpPr>
            <p:nvPr/>
          </p:nvSpPr>
          <p:spPr bwMode="auto">
            <a:xfrm>
              <a:off x="4138613" y="4952251"/>
              <a:ext cx="53975" cy="77788"/>
            </a:xfrm>
            <a:custGeom>
              <a:avLst/>
              <a:gdLst>
                <a:gd name="T0" fmla="*/ 2147483647 w 34"/>
                <a:gd name="T1" fmla="*/ 2147483647 h 49"/>
                <a:gd name="T2" fmla="*/ 2147483647 w 34"/>
                <a:gd name="T3" fmla="*/ 2147483647 h 49"/>
                <a:gd name="T4" fmla="*/ 0 w 34"/>
                <a:gd name="T5" fmla="*/ 2147483647 h 49"/>
                <a:gd name="T6" fmla="*/ 0 w 34"/>
                <a:gd name="T7" fmla="*/ 0 h 49"/>
                <a:gd name="T8" fmla="*/ 2147483647 w 34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8" name="Freeform 167"/>
            <p:cNvSpPr>
              <a:spLocks/>
            </p:cNvSpPr>
            <p:nvPr/>
          </p:nvSpPr>
          <p:spPr bwMode="auto">
            <a:xfrm>
              <a:off x="4087813" y="5025276"/>
              <a:ext cx="47625" cy="76200"/>
            </a:xfrm>
            <a:custGeom>
              <a:avLst/>
              <a:gdLst>
                <a:gd name="T0" fmla="*/ 2147483647 w 30"/>
                <a:gd name="T1" fmla="*/ 2147483647 h 48"/>
                <a:gd name="T2" fmla="*/ 2147483647 w 30"/>
                <a:gd name="T3" fmla="*/ 2147483647 h 48"/>
                <a:gd name="T4" fmla="*/ 0 w 30"/>
                <a:gd name="T5" fmla="*/ 2147483647 h 48"/>
                <a:gd name="T6" fmla="*/ 0 w 30"/>
                <a:gd name="T7" fmla="*/ 0 h 48"/>
                <a:gd name="T8" fmla="*/ 2147483647 w 30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8"/>
                <a:gd name="T17" fmla="*/ 30 w 30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8">
                  <a:moveTo>
                    <a:pt x="30" y="21"/>
                  </a:moveTo>
                  <a:lnTo>
                    <a:pt x="30" y="4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9" name="Freeform 168"/>
            <p:cNvSpPr>
              <a:spLocks/>
            </p:cNvSpPr>
            <p:nvPr/>
          </p:nvSpPr>
          <p:spPr bwMode="auto">
            <a:xfrm>
              <a:off x="4249738" y="5133226"/>
              <a:ext cx="61912" cy="88900"/>
            </a:xfrm>
            <a:custGeom>
              <a:avLst/>
              <a:gdLst>
                <a:gd name="T0" fmla="*/ 2147483647 w 39"/>
                <a:gd name="T1" fmla="*/ 2147483647 h 56"/>
                <a:gd name="T2" fmla="*/ 2147483647 w 39"/>
                <a:gd name="T3" fmla="*/ 2147483647 h 56"/>
                <a:gd name="T4" fmla="*/ 0 w 39"/>
                <a:gd name="T5" fmla="*/ 2147483647 h 56"/>
                <a:gd name="T6" fmla="*/ 0 w 39"/>
                <a:gd name="T7" fmla="*/ 0 h 56"/>
                <a:gd name="T8" fmla="*/ 2147483647 w 39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56"/>
                <a:gd name="T17" fmla="*/ 39 w 3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56">
                  <a:moveTo>
                    <a:pt x="39" y="25"/>
                  </a:moveTo>
                  <a:lnTo>
                    <a:pt x="39" y="56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0" name="Freeform 169"/>
            <p:cNvSpPr>
              <a:spLocks/>
            </p:cNvSpPr>
            <p:nvPr/>
          </p:nvSpPr>
          <p:spPr bwMode="auto">
            <a:xfrm>
              <a:off x="4195763" y="5098301"/>
              <a:ext cx="52387" cy="80963"/>
            </a:xfrm>
            <a:custGeom>
              <a:avLst/>
              <a:gdLst>
                <a:gd name="T0" fmla="*/ 2147483647 w 33"/>
                <a:gd name="T1" fmla="*/ 2147483647 h 51"/>
                <a:gd name="T2" fmla="*/ 2147483647 w 33"/>
                <a:gd name="T3" fmla="*/ 2147483647 h 51"/>
                <a:gd name="T4" fmla="*/ 0 w 33"/>
                <a:gd name="T5" fmla="*/ 2147483647 h 51"/>
                <a:gd name="T6" fmla="*/ 0 w 33"/>
                <a:gd name="T7" fmla="*/ 0 h 51"/>
                <a:gd name="T8" fmla="*/ 2147483647 w 33"/>
                <a:gd name="T9" fmla="*/ 2147483647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1"/>
                <a:gd name="T17" fmla="*/ 33 w 33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1">
                  <a:moveTo>
                    <a:pt x="33" y="21"/>
                  </a:moveTo>
                  <a:lnTo>
                    <a:pt x="33" y="5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3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1" name="Freeform 170"/>
            <p:cNvSpPr>
              <a:spLocks/>
            </p:cNvSpPr>
            <p:nvPr/>
          </p:nvSpPr>
          <p:spPr bwMode="auto">
            <a:xfrm>
              <a:off x="4138613" y="5060201"/>
              <a:ext cx="53975" cy="79375"/>
            </a:xfrm>
            <a:custGeom>
              <a:avLst/>
              <a:gdLst>
                <a:gd name="T0" fmla="*/ 2147483647 w 34"/>
                <a:gd name="T1" fmla="*/ 2147483647 h 50"/>
                <a:gd name="T2" fmla="*/ 2147483647 w 34"/>
                <a:gd name="T3" fmla="*/ 2147483647 h 50"/>
                <a:gd name="T4" fmla="*/ 0 w 34"/>
                <a:gd name="T5" fmla="*/ 2147483647 h 50"/>
                <a:gd name="T6" fmla="*/ 0 w 34"/>
                <a:gd name="T7" fmla="*/ 0 h 50"/>
                <a:gd name="T8" fmla="*/ 2147483647 w 34"/>
                <a:gd name="T9" fmla="*/ 2147483647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0"/>
                <a:gd name="T17" fmla="*/ 34 w 34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0">
                  <a:moveTo>
                    <a:pt x="34" y="22"/>
                  </a:moveTo>
                  <a:lnTo>
                    <a:pt x="34" y="50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2" name="Freeform 171"/>
            <p:cNvSpPr>
              <a:spLocks/>
            </p:cNvSpPr>
            <p:nvPr/>
          </p:nvSpPr>
          <p:spPr bwMode="auto">
            <a:xfrm>
              <a:off x="4087813" y="5126876"/>
              <a:ext cx="47625" cy="77788"/>
            </a:xfrm>
            <a:custGeom>
              <a:avLst/>
              <a:gdLst>
                <a:gd name="T0" fmla="*/ 2147483647 w 30"/>
                <a:gd name="T1" fmla="*/ 2147483647 h 49"/>
                <a:gd name="T2" fmla="*/ 2147483647 w 30"/>
                <a:gd name="T3" fmla="*/ 2147483647 h 49"/>
                <a:gd name="T4" fmla="*/ 0 w 30"/>
                <a:gd name="T5" fmla="*/ 2147483647 h 49"/>
                <a:gd name="T6" fmla="*/ 0 w 30"/>
                <a:gd name="T7" fmla="*/ 0 h 49"/>
                <a:gd name="T8" fmla="*/ 2147483647 w 30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9"/>
                <a:gd name="T17" fmla="*/ 30 w 30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9">
                  <a:moveTo>
                    <a:pt x="30" y="24"/>
                  </a:moveTo>
                  <a:lnTo>
                    <a:pt x="30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3" name="Freeform 172"/>
            <p:cNvSpPr>
              <a:spLocks/>
            </p:cNvSpPr>
            <p:nvPr/>
          </p:nvSpPr>
          <p:spPr bwMode="auto">
            <a:xfrm>
              <a:off x="4195763" y="5206251"/>
              <a:ext cx="52387" cy="85725"/>
            </a:xfrm>
            <a:custGeom>
              <a:avLst/>
              <a:gdLst>
                <a:gd name="T0" fmla="*/ 2147483647 w 33"/>
                <a:gd name="T1" fmla="*/ 2147483647 h 54"/>
                <a:gd name="T2" fmla="*/ 2147483647 w 33"/>
                <a:gd name="T3" fmla="*/ 2147483647 h 54"/>
                <a:gd name="T4" fmla="*/ 0 w 33"/>
                <a:gd name="T5" fmla="*/ 2147483647 h 54"/>
                <a:gd name="T6" fmla="*/ 0 w 33"/>
                <a:gd name="T7" fmla="*/ 0 h 54"/>
                <a:gd name="T8" fmla="*/ 2147483647 w 33"/>
                <a:gd name="T9" fmla="*/ 2147483647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4"/>
                <a:gd name="T17" fmla="*/ 33 w 33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4">
                  <a:moveTo>
                    <a:pt x="33" y="24"/>
                  </a:moveTo>
                  <a:lnTo>
                    <a:pt x="33" y="5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4" name="Freeform 173"/>
            <p:cNvSpPr>
              <a:spLocks/>
            </p:cNvSpPr>
            <p:nvPr/>
          </p:nvSpPr>
          <p:spPr bwMode="auto">
            <a:xfrm>
              <a:off x="4138613" y="5164976"/>
              <a:ext cx="53975" cy="84138"/>
            </a:xfrm>
            <a:custGeom>
              <a:avLst/>
              <a:gdLst>
                <a:gd name="T0" fmla="*/ 2147483647 w 34"/>
                <a:gd name="T1" fmla="*/ 2147483647 h 53"/>
                <a:gd name="T2" fmla="*/ 2147483647 w 34"/>
                <a:gd name="T3" fmla="*/ 2147483647 h 53"/>
                <a:gd name="T4" fmla="*/ 0 w 34"/>
                <a:gd name="T5" fmla="*/ 2147483647 h 53"/>
                <a:gd name="T6" fmla="*/ 0 w 34"/>
                <a:gd name="T7" fmla="*/ 0 h 53"/>
                <a:gd name="T8" fmla="*/ 2147483647 w 34"/>
                <a:gd name="T9" fmla="*/ 2147483647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3"/>
                <a:gd name="T17" fmla="*/ 34 w 34"/>
                <a:gd name="T18" fmla="*/ 53 h 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3">
                  <a:moveTo>
                    <a:pt x="34" y="25"/>
                  </a:moveTo>
                  <a:lnTo>
                    <a:pt x="34" y="5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5" name="Freeform 174"/>
            <p:cNvSpPr>
              <a:spLocks/>
            </p:cNvSpPr>
            <p:nvPr/>
          </p:nvSpPr>
          <p:spPr bwMode="auto">
            <a:xfrm>
              <a:off x="4087813" y="5230064"/>
              <a:ext cx="46037" cy="79375"/>
            </a:xfrm>
            <a:custGeom>
              <a:avLst/>
              <a:gdLst>
                <a:gd name="T0" fmla="*/ 2147483647 w 29"/>
                <a:gd name="T1" fmla="*/ 2147483647 h 50"/>
                <a:gd name="T2" fmla="*/ 2147483647 w 29"/>
                <a:gd name="T3" fmla="*/ 2147483647 h 50"/>
                <a:gd name="T4" fmla="*/ 0 w 29"/>
                <a:gd name="T5" fmla="*/ 2147483647 h 50"/>
                <a:gd name="T6" fmla="*/ 0 w 29"/>
                <a:gd name="T7" fmla="*/ 0 h 50"/>
                <a:gd name="T8" fmla="*/ 2147483647 w 29"/>
                <a:gd name="T9" fmla="*/ 2147483647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0"/>
                <a:gd name="T17" fmla="*/ 29 w 29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0">
                  <a:moveTo>
                    <a:pt x="29" y="23"/>
                  </a:moveTo>
                  <a:lnTo>
                    <a:pt x="29" y="50"/>
                  </a:lnTo>
                  <a:lnTo>
                    <a:pt x="0" y="26"/>
                  </a:lnTo>
                  <a:lnTo>
                    <a:pt x="0" y="0"/>
                  </a:lnTo>
                  <a:lnTo>
                    <a:pt x="29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6" name="Freeform 175"/>
            <p:cNvSpPr>
              <a:spLocks/>
            </p:cNvSpPr>
            <p:nvPr/>
          </p:nvSpPr>
          <p:spPr bwMode="auto">
            <a:xfrm>
              <a:off x="4248150" y="5357064"/>
              <a:ext cx="63500" cy="100012"/>
            </a:xfrm>
            <a:custGeom>
              <a:avLst/>
              <a:gdLst>
                <a:gd name="T0" fmla="*/ 2147483647 w 40"/>
                <a:gd name="T1" fmla="*/ 2147483647 h 63"/>
                <a:gd name="T2" fmla="*/ 2147483647 w 40"/>
                <a:gd name="T3" fmla="*/ 2147483647 h 63"/>
                <a:gd name="T4" fmla="*/ 0 w 40"/>
                <a:gd name="T5" fmla="*/ 2147483647 h 63"/>
                <a:gd name="T6" fmla="*/ 0 w 40"/>
                <a:gd name="T7" fmla="*/ 0 h 63"/>
                <a:gd name="T8" fmla="*/ 2147483647 w 40"/>
                <a:gd name="T9" fmla="*/ 2147483647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3"/>
                <a:gd name="T17" fmla="*/ 40 w 40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3">
                  <a:moveTo>
                    <a:pt x="40" y="33"/>
                  </a:moveTo>
                  <a:lnTo>
                    <a:pt x="40" y="63"/>
                  </a:lnTo>
                  <a:lnTo>
                    <a:pt x="0" y="32"/>
                  </a:lnTo>
                  <a:lnTo>
                    <a:pt x="0" y="0"/>
                  </a:lnTo>
                  <a:lnTo>
                    <a:pt x="40" y="3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7" name="Freeform 176"/>
            <p:cNvSpPr>
              <a:spLocks/>
            </p:cNvSpPr>
            <p:nvPr/>
          </p:nvSpPr>
          <p:spPr bwMode="auto">
            <a:xfrm>
              <a:off x="4194175" y="5314201"/>
              <a:ext cx="50800" cy="92075"/>
            </a:xfrm>
            <a:custGeom>
              <a:avLst/>
              <a:gdLst>
                <a:gd name="T0" fmla="*/ 2147483647 w 32"/>
                <a:gd name="T1" fmla="*/ 2147483647 h 58"/>
                <a:gd name="T2" fmla="*/ 2147483647 w 32"/>
                <a:gd name="T3" fmla="*/ 2147483647 h 58"/>
                <a:gd name="T4" fmla="*/ 0 w 32"/>
                <a:gd name="T5" fmla="*/ 2147483647 h 58"/>
                <a:gd name="T6" fmla="*/ 0 w 32"/>
                <a:gd name="T7" fmla="*/ 0 h 58"/>
                <a:gd name="T8" fmla="*/ 2147483647 w 32"/>
                <a:gd name="T9" fmla="*/ 2147483647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58"/>
                <a:gd name="T17" fmla="*/ 32 w 32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58">
                  <a:moveTo>
                    <a:pt x="32" y="26"/>
                  </a:moveTo>
                  <a:lnTo>
                    <a:pt x="32" y="58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8" name="Freeform 177"/>
            <p:cNvSpPr>
              <a:spLocks/>
            </p:cNvSpPr>
            <p:nvPr/>
          </p:nvSpPr>
          <p:spPr bwMode="auto">
            <a:xfrm>
              <a:off x="4137025" y="5268164"/>
              <a:ext cx="53975" cy="88900"/>
            </a:xfrm>
            <a:custGeom>
              <a:avLst/>
              <a:gdLst>
                <a:gd name="T0" fmla="*/ 2147483647 w 34"/>
                <a:gd name="T1" fmla="*/ 2147483647 h 56"/>
                <a:gd name="T2" fmla="*/ 2147483647 w 34"/>
                <a:gd name="T3" fmla="*/ 2147483647 h 56"/>
                <a:gd name="T4" fmla="*/ 0 w 34"/>
                <a:gd name="T5" fmla="*/ 2147483647 h 56"/>
                <a:gd name="T6" fmla="*/ 0 w 34"/>
                <a:gd name="T7" fmla="*/ 0 h 56"/>
                <a:gd name="T8" fmla="*/ 2147483647 w 34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9" name="Freeform 178"/>
            <p:cNvSpPr>
              <a:spLocks/>
            </p:cNvSpPr>
            <p:nvPr/>
          </p:nvSpPr>
          <p:spPr bwMode="auto">
            <a:xfrm>
              <a:off x="4087813" y="5331664"/>
              <a:ext cx="46037" cy="80962"/>
            </a:xfrm>
            <a:custGeom>
              <a:avLst/>
              <a:gdLst>
                <a:gd name="T0" fmla="*/ 2147483647 w 29"/>
                <a:gd name="T1" fmla="*/ 2147483647 h 51"/>
                <a:gd name="T2" fmla="*/ 2147483647 w 29"/>
                <a:gd name="T3" fmla="*/ 2147483647 h 51"/>
                <a:gd name="T4" fmla="*/ 0 w 29"/>
                <a:gd name="T5" fmla="*/ 2147483647 h 51"/>
                <a:gd name="T6" fmla="*/ 0 w 29"/>
                <a:gd name="T7" fmla="*/ 0 h 51"/>
                <a:gd name="T8" fmla="*/ 2147483647 w 29"/>
                <a:gd name="T9" fmla="*/ 2147483647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1"/>
                <a:gd name="T17" fmla="*/ 29 w 29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1">
                  <a:moveTo>
                    <a:pt x="29" y="24"/>
                  </a:moveTo>
                  <a:lnTo>
                    <a:pt x="29" y="5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29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0" name="Freeform 179"/>
            <p:cNvSpPr>
              <a:spLocks/>
            </p:cNvSpPr>
            <p:nvPr/>
          </p:nvSpPr>
          <p:spPr bwMode="auto">
            <a:xfrm>
              <a:off x="4248150" y="5472951"/>
              <a:ext cx="63500" cy="101600"/>
            </a:xfrm>
            <a:custGeom>
              <a:avLst/>
              <a:gdLst>
                <a:gd name="T0" fmla="*/ 2147483647 w 40"/>
                <a:gd name="T1" fmla="*/ 2147483647 h 64"/>
                <a:gd name="T2" fmla="*/ 2147483647 w 40"/>
                <a:gd name="T3" fmla="*/ 2147483647 h 64"/>
                <a:gd name="T4" fmla="*/ 0 w 40"/>
                <a:gd name="T5" fmla="*/ 2147483647 h 64"/>
                <a:gd name="T6" fmla="*/ 0 w 40"/>
                <a:gd name="T7" fmla="*/ 0 h 64"/>
                <a:gd name="T8" fmla="*/ 2147483647 w 40"/>
                <a:gd name="T9" fmla="*/ 2147483647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4"/>
                <a:gd name="T17" fmla="*/ 40 w 40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4">
                  <a:moveTo>
                    <a:pt x="40" y="35"/>
                  </a:moveTo>
                  <a:lnTo>
                    <a:pt x="40" y="6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40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1" name="Freeform 180"/>
            <p:cNvSpPr>
              <a:spLocks/>
            </p:cNvSpPr>
            <p:nvPr/>
          </p:nvSpPr>
          <p:spPr bwMode="auto">
            <a:xfrm>
              <a:off x="4194175" y="5423739"/>
              <a:ext cx="50800" cy="95250"/>
            </a:xfrm>
            <a:custGeom>
              <a:avLst/>
              <a:gdLst>
                <a:gd name="T0" fmla="*/ 2147483647 w 32"/>
                <a:gd name="T1" fmla="*/ 2147483647 h 60"/>
                <a:gd name="T2" fmla="*/ 2147483647 w 32"/>
                <a:gd name="T3" fmla="*/ 2147483647 h 60"/>
                <a:gd name="T4" fmla="*/ 0 w 32"/>
                <a:gd name="T5" fmla="*/ 2147483647 h 60"/>
                <a:gd name="T6" fmla="*/ 0 w 32"/>
                <a:gd name="T7" fmla="*/ 0 h 60"/>
                <a:gd name="T8" fmla="*/ 2147483647 w 32"/>
                <a:gd name="T9" fmla="*/ 2147483647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0"/>
                <a:gd name="T17" fmla="*/ 32 w 32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0">
                  <a:moveTo>
                    <a:pt x="32" y="29"/>
                  </a:moveTo>
                  <a:lnTo>
                    <a:pt x="32" y="60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2" name="Freeform 181"/>
            <p:cNvSpPr>
              <a:spLocks/>
            </p:cNvSpPr>
            <p:nvPr/>
          </p:nvSpPr>
          <p:spPr bwMode="auto">
            <a:xfrm>
              <a:off x="4137025" y="5371351"/>
              <a:ext cx="53975" cy="95250"/>
            </a:xfrm>
            <a:custGeom>
              <a:avLst/>
              <a:gdLst>
                <a:gd name="T0" fmla="*/ 2147483647 w 34"/>
                <a:gd name="T1" fmla="*/ 2147483647 h 60"/>
                <a:gd name="T2" fmla="*/ 2147483647 w 34"/>
                <a:gd name="T3" fmla="*/ 2147483647 h 60"/>
                <a:gd name="T4" fmla="*/ 0 w 34"/>
                <a:gd name="T5" fmla="*/ 2147483647 h 60"/>
                <a:gd name="T6" fmla="*/ 0 w 34"/>
                <a:gd name="T7" fmla="*/ 0 h 60"/>
                <a:gd name="T8" fmla="*/ 2147483647 w 34"/>
                <a:gd name="T9" fmla="*/ 2147483647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0"/>
                <a:gd name="T17" fmla="*/ 34 w 34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0">
                  <a:moveTo>
                    <a:pt x="34" y="32"/>
                  </a:moveTo>
                  <a:lnTo>
                    <a:pt x="34" y="6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4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3" name="Freeform 182"/>
            <p:cNvSpPr>
              <a:spLocks/>
            </p:cNvSpPr>
            <p:nvPr/>
          </p:nvSpPr>
          <p:spPr bwMode="auto">
            <a:xfrm>
              <a:off x="4087813" y="5431676"/>
              <a:ext cx="46037" cy="88900"/>
            </a:xfrm>
            <a:custGeom>
              <a:avLst/>
              <a:gdLst>
                <a:gd name="T0" fmla="*/ 2147483647 w 29"/>
                <a:gd name="T1" fmla="*/ 2147483647 h 56"/>
                <a:gd name="T2" fmla="*/ 2147483647 w 29"/>
                <a:gd name="T3" fmla="*/ 2147483647 h 56"/>
                <a:gd name="T4" fmla="*/ 0 w 29"/>
                <a:gd name="T5" fmla="*/ 2147483647 h 56"/>
                <a:gd name="T6" fmla="*/ 0 w 29"/>
                <a:gd name="T7" fmla="*/ 0 h 56"/>
                <a:gd name="T8" fmla="*/ 2147483647 w 29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6"/>
                <a:gd name="T17" fmla="*/ 29 w 2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6">
                  <a:moveTo>
                    <a:pt x="29" y="29"/>
                  </a:moveTo>
                  <a:lnTo>
                    <a:pt x="29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4" name="Freeform 183"/>
            <p:cNvSpPr>
              <a:spLocks/>
            </p:cNvSpPr>
            <p:nvPr/>
          </p:nvSpPr>
          <p:spPr bwMode="auto">
            <a:xfrm>
              <a:off x="4248150" y="5585664"/>
              <a:ext cx="63500" cy="111125"/>
            </a:xfrm>
            <a:custGeom>
              <a:avLst/>
              <a:gdLst>
                <a:gd name="T0" fmla="*/ 2147483647 w 40"/>
                <a:gd name="T1" fmla="*/ 2147483647 h 70"/>
                <a:gd name="T2" fmla="*/ 2147483647 w 40"/>
                <a:gd name="T3" fmla="*/ 2147483647 h 70"/>
                <a:gd name="T4" fmla="*/ 0 w 40"/>
                <a:gd name="T5" fmla="*/ 2147483647 h 70"/>
                <a:gd name="T6" fmla="*/ 0 w 40"/>
                <a:gd name="T7" fmla="*/ 0 h 70"/>
                <a:gd name="T8" fmla="*/ 2147483647 w 40"/>
                <a:gd name="T9" fmla="*/ 2147483647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70"/>
                <a:gd name="T17" fmla="*/ 40 w 40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70">
                  <a:moveTo>
                    <a:pt x="40" y="38"/>
                  </a:moveTo>
                  <a:lnTo>
                    <a:pt x="40" y="70"/>
                  </a:lnTo>
                  <a:lnTo>
                    <a:pt x="0" y="31"/>
                  </a:lnTo>
                  <a:lnTo>
                    <a:pt x="0" y="0"/>
                  </a:lnTo>
                  <a:lnTo>
                    <a:pt x="40" y="3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5" name="Freeform 184"/>
            <p:cNvSpPr>
              <a:spLocks/>
            </p:cNvSpPr>
            <p:nvPr/>
          </p:nvSpPr>
          <p:spPr bwMode="auto">
            <a:xfrm>
              <a:off x="4194175" y="5534864"/>
              <a:ext cx="50800" cy="98425"/>
            </a:xfrm>
            <a:custGeom>
              <a:avLst/>
              <a:gdLst>
                <a:gd name="T0" fmla="*/ 2147483647 w 32"/>
                <a:gd name="T1" fmla="*/ 2147483647 h 62"/>
                <a:gd name="T2" fmla="*/ 2147483647 w 32"/>
                <a:gd name="T3" fmla="*/ 2147483647 h 62"/>
                <a:gd name="T4" fmla="*/ 0 w 32"/>
                <a:gd name="T5" fmla="*/ 2147483647 h 62"/>
                <a:gd name="T6" fmla="*/ 0 w 32"/>
                <a:gd name="T7" fmla="*/ 0 h 62"/>
                <a:gd name="T8" fmla="*/ 2147483647 w 32"/>
                <a:gd name="T9" fmla="*/ 2147483647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2"/>
                <a:gd name="T17" fmla="*/ 32 w 32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2">
                  <a:moveTo>
                    <a:pt x="32" y="31"/>
                  </a:moveTo>
                  <a:lnTo>
                    <a:pt x="32" y="6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2" y="31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6" name="Freeform 185"/>
            <p:cNvSpPr>
              <a:spLocks/>
            </p:cNvSpPr>
            <p:nvPr/>
          </p:nvSpPr>
          <p:spPr bwMode="auto">
            <a:xfrm>
              <a:off x="4137025" y="5479301"/>
              <a:ext cx="53975" cy="98425"/>
            </a:xfrm>
            <a:custGeom>
              <a:avLst/>
              <a:gdLst>
                <a:gd name="T0" fmla="*/ 2147483647 w 34"/>
                <a:gd name="T1" fmla="*/ 2147483647 h 62"/>
                <a:gd name="T2" fmla="*/ 2147483647 w 34"/>
                <a:gd name="T3" fmla="*/ 2147483647 h 62"/>
                <a:gd name="T4" fmla="*/ 0 w 34"/>
                <a:gd name="T5" fmla="*/ 2147483647 h 62"/>
                <a:gd name="T6" fmla="*/ 0 w 34"/>
                <a:gd name="T7" fmla="*/ 0 h 62"/>
                <a:gd name="T8" fmla="*/ 2147483647 w 34"/>
                <a:gd name="T9" fmla="*/ 2147483647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7" name="Freeform 186"/>
            <p:cNvSpPr>
              <a:spLocks/>
            </p:cNvSpPr>
            <p:nvPr/>
          </p:nvSpPr>
          <p:spPr bwMode="auto">
            <a:xfrm>
              <a:off x="4249738" y="5017339"/>
              <a:ext cx="60325" cy="85725"/>
            </a:xfrm>
            <a:custGeom>
              <a:avLst/>
              <a:gdLst>
                <a:gd name="T0" fmla="*/ 2147483647 w 38"/>
                <a:gd name="T1" fmla="*/ 2147483647 h 54"/>
                <a:gd name="T2" fmla="*/ 2147483647 w 38"/>
                <a:gd name="T3" fmla="*/ 2147483647 h 54"/>
                <a:gd name="T4" fmla="*/ 0 w 38"/>
                <a:gd name="T5" fmla="*/ 2147483647 h 54"/>
                <a:gd name="T6" fmla="*/ 0 w 38"/>
                <a:gd name="T7" fmla="*/ 0 h 54"/>
                <a:gd name="T8" fmla="*/ 2147483647 w 38"/>
                <a:gd name="T9" fmla="*/ 2147483647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4"/>
                <a:gd name="T17" fmla="*/ 38 w 38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4">
                  <a:moveTo>
                    <a:pt x="38" y="23"/>
                  </a:moveTo>
                  <a:lnTo>
                    <a:pt x="38" y="54"/>
                  </a:lnTo>
                  <a:lnTo>
                    <a:pt x="0" y="31"/>
                  </a:lnTo>
                  <a:lnTo>
                    <a:pt x="0" y="0"/>
                  </a:lnTo>
                  <a:lnTo>
                    <a:pt x="38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8" name="Freeform 187"/>
            <p:cNvSpPr>
              <a:spLocks/>
            </p:cNvSpPr>
            <p:nvPr/>
          </p:nvSpPr>
          <p:spPr bwMode="auto">
            <a:xfrm>
              <a:off x="4292600" y="5101476"/>
              <a:ext cx="19050" cy="60325"/>
            </a:xfrm>
            <a:custGeom>
              <a:avLst/>
              <a:gdLst>
                <a:gd name="T0" fmla="*/ 2147483647 w 12"/>
                <a:gd name="T1" fmla="*/ 2147483647 h 38"/>
                <a:gd name="T2" fmla="*/ 2147483647 w 12"/>
                <a:gd name="T3" fmla="*/ 2147483647 h 38"/>
                <a:gd name="T4" fmla="*/ 0 w 12"/>
                <a:gd name="T5" fmla="*/ 2147483647 h 38"/>
                <a:gd name="T6" fmla="*/ 0 w 12"/>
                <a:gd name="T7" fmla="*/ 0 h 38"/>
                <a:gd name="T8" fmla="*/ 2147483647 w 12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9" name="Freeform 188"/>
            <p:cNvSpPr>
              <a:spLocks/>
            </p:cNvSpPr>
            <p:nvPr/>
          </p:nvSpPr>
          <p:spPr bwMode="auto">
            <a:xfrm>
              <a:off x="4249738" y="5245939"/>
              <a:ext cx="60325" cy="92075"/>
            </a:xfrm>
            <a:custGeom>
              <a:avLst/>
              <a:gdLst>
                <a:gd name="T0" fmla="*/ 2147483647 w 38"/>
                <a:gd name="T1" fmla="*/ 2147483647 h 58"/>
                <a:gd name="T2" fmla="*/ 2147483647 w 38"/>
                <a:gd name="T3" fmla="*/ 2147483647 h 58"/>
                <a:gd name="T4" fmla="*/ 0 w 38"/>
                <a:gd name="T5" fmla="*/ 2147483647 h 58"/>
                <a:gd name="T6" fmla="*/ 0 w 38"/>
                <a:gd name="T7" fmla="*/ 0 h 58"/>
                <a:gd name="T8" fmla="*/ 2147483647 w 38"/>
                <a:gd name="T9" fmla="*/ 2147483647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8"/>
                <a:gd name="T17" fmla="*/ 38 w 38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8">
                  <a:moveTo>
                    <a:pt x="38" y="27"/>
                  </a:moveTo>
                  <a:lnTo>
                    <a:pt x="38" y="5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8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80" name="Rectangle 189"/>
            <p:cNvSpPr>
              <a:spLocks noChangeArrowheads="1"/>
            </p:cNvSpPr>
            <p:nvPr/>
          </p:nvSpPr>
          <p:spPr bwMode="auto">
            <a:xfrm>
              <a:off x="4310063" y="5528514"/>
              <a:ext cx="2857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81" name="Freeform 190"/>
            <p:cNvSpPr>
              <a:spLocks/>
            </p:cNvSpPr>
            <p:nvPr/>
          </p:nvSpPr>
          <p:spPr bwMode="auto">
            <a:xfrm>
              <a:off x="4048125" y="4787151"/>
              <a:ext cx="441325" cy="125413"/>
            </a:xfrm>
            <a:custGeom>
              <a:avLst/>
              <a:gdLst>
                <a:gd name="T0" fmla="*/ 0 w 278"/>
                <a:gd name="T1" fmla="*/ 0 h 79"/>
                <a:gd name="T2" fmla="*/ 2147483647 w 278"/>
                <a:gd name="T3" fmla="*/ 2147483647 h 79"/>
                <a:gd name="T4" fmla="*/ 2147483647 w 278"/>
                <a:gd name="T5" fmla="*/ 2147483647 h 79"/>
                <a:gd name="T6" fmla="*/ 2147483647 w 278"/>
                <a:gd name="T7" fmla="*/ 2147483647 h 79"/>
                <a:gd name="T8" fmla="*/ 0 w 278"/>
                <a:gd name="T9" fmla="*/ 0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8"/>
                <a:gd name="T16" fmla="*/ 0 h 79"/>
                <a:gd name="T17" fmla="*/ 278 w 278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8" h="79">
                  <a:moveTo>
                    <a:pt x="0" y="0"/>
                  </a:moveTo>
                  <a:lnTo>
                    <a:pt x="119" y="6"/>
                  </a:lnTo>
                  <a:lnTo>
                    <a:pt x="278" y="75"/>
                  </a:lnTo>
                  <a:lnTo>
                    <a:pt x="168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82" name="Freeform 191"/>
            <p:cNvSpPr>
              <a:spLocks/>
            </p:cNvSpPr>
            <p:nvPr/>
          </p:nvSpPr>
          <p:spPr bwMode="auto">
            <a:xfrm>
              <a:off x="4316413" y="4903039"/>
              <a:ext cx="171450" cy="93662"/>
            </a:xfrm>
            <a:custGeom>
              <a:avLst/>
              <a:gdLst>
                <a:gd name="T0" fmla="*/ 2147483647 w 108"/>
                <a:gd name="T1" fmla="*/ 2147483647 h 59"/>
                <a:gd name="T2" fmla="*/ 2147483647 w 108"/>
                <a:gd name="T3" fmla="*/ 0 h 59"/>
                <a:gd name="T4" fmla="*/ 2147483647 w 108"/>
                <a:gd name="T5" fmla="*/ 2147483647 h 59"/>
                <a:gd name="T6" fmla="*/ 0 w 108"/>
                <a:gd name="T7" fmla="*/ 2147483647 h 59"/>
                <a:gd name="T8" fmla="*/ 2147483647 w 108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"/>
                <a:gd name="T16" fmla="*/ 0 h 59"/>
                <a:gd name="T17" fmla="*/ 108 w 108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" h="59">
                  <a:moveTo>
                    <a:pt x="1" y="1"/>
                  </a:moveTo>
                  <a:lnTo>
                    <a:pt x="108" y="0"/>
                  </a:lnTo>
                  <a:lnTo>
                    <a:pt x="108" y="59"/>
                  </a:lnTo>
                  <a:lnTo>
                    <a:pt x="0" y="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83" name="Freeform 192"/>
            <p:cNvSpPr>
              <a:spLocks/>
            </p:cNvSpPr>
            <p:nvPr/>
          </p:nvSpPr>
          <p:spPr bwMode="auto">
            <a:xfrm>
              <a:off x="4049713" y="4787151"/>
              <a:ext cx="273050" cy="207963"/>
            </a:xfrm>
            <a:custGeom>
              <a:avLst/>
              <a:gdLst>
                <a:gd name="T0" fmla="*/ 0 w 172"/>
                <a:gd name="T1" fmla="*/ 0 h 131"/>
                <a:gd name="T2" fmla="*/ 0 w 172"/>
                <a:gd name="T3" fmla="*/ 2147483647 h 131"/>
                <a:gd name="T4" fmla="*/ 2147483647 w 172"/>
                <a:gd name="T5" fmla="*/ 2147483647 h 131"/>
                <a:gd name="T6" fmla="*/ 2147483647 w 172"/>
                <a:gd name="T7" fmla="*/ 2147483647 h 131"/>
                <a:gd name="T8" fmla="*/ 0 w 172"/>
                <a:gd name="T9" fmla="*/ 0 h 1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2"/>
                <a:gd name="T16" fmla="*/ 0 h 131"/>
                <a:gd name="T17" fmla="*/ 172 w 172"/>
                <a:gd name="T18" fmla="*/ 131 h 1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2" h="131">
                  <a:moveTo>
                    <a:pt x="0" y="0"/>
                  </a:moveTo>
                  <a:lnTo>
                    <a:pt x="0" y="45"/>
                  </a:lnTo>
                  <a:lnTo>
                    <a:pt x="172" y="131"/>
                  </a:lnTo>
                  <a:lnTo>
                    <a:pt x="172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63854" name="Rectangle 198"/>
          <p:cNvSpPr>
            <a:spLocks noChangeArrowheads="1"/>
          </p:cNvSpPr>
          <p:nvPr/>
        </p:nvSpPr>
        <p:spPr bwMode="auto">
          <a:xfrm>
            <a:off x="4164013" y="4121150"/>
            <a:ext cx="412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55" name="Line 334"/>
          <p:cNvSpPr>
            <a:spLocks noChangeShapeType="1"/>
          </p:cNvSpPr>
          <p:nvPr/>
        </p:nvSpPr>
        <p:spPr bwMode="auto">
          <a:xfrm>
            <a:off x="3389313" y="4148138"/>
            <a:ext cx="434975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56" name="Freeform 346"/>
          <p:cNvSpPr>
            <a:spLocks/>
          </p:cNvSpPr>
          <p:nvPr/>
        </p:nvSpPr>
        <p:spPr bwMode="auto">
          <a:xfrm>
            <a:off x="4945063" y="3524250"/>
            <a:ext cx="1901825" cy="1141413"/>
          </a:xfrm>
          <a:custGeom>
            <a:avLst/>
            <a:gdLst>
              <a:gd name="T0" fmla="*/ 2147483647 w 1198"/>
              <a:gd name="T1" fmla="*/ 2147483647 h 719"/>
              <a:gd name="T2" fmla="*/ 2147483647 w 1198"/>
              <a:gd name="T3" fmla="*/ 0 h 719"/>
              <a:gd name="T4" fmla="*/ 2147483647 w 1198"/>
              <a:gd name="T5" fmla="*/ 2147483647 h 719"/>
              <a:gd name="T6" fmla="*/ 2147483647 w 1198"/>
              <a:gd name="T7" fmla="*/ 2147483647 h 719"/>
              <a:gd name="T8" fmla="*/ 2147483647 w 1198"/>
              <a:gd name="T9" fmla="*/ 2147483647 h 719"/>
              <a:gd name="T10" fmla="*/ 2147483647 w 1198"/>
              <a:gd name="T11" fmla="*/ 2147483647 h 719"/>
              <a:gd name="T12" fmla="*/ 2147483647 w 1198"/>
              <a:gd name="T13" fmla="*/ 2147483647 h 719"/>
              <a:gd name="T14" fmla="*/ 2147483647 w 1198"/>
              <a:gd name="T15" fmla="*/ 2147483647 h 719"/>
              <a:gd name="T16" fmla="*/ 2147483647 w 1198"/>
              <a:gd name="T17" fmla="*/ 2147483647 h 719"/>
              <a:gd name="T18" fmla="*/ 2147483647 w 1198"/>
              <a:gd name="T19" fmla="*/ 2147483647 h 719"/>
              <a:gd name="T20" fmla="*/ 2147483647 w 1198"/>
              <a:gd name="T21" fmla="*/ 2147483647 h 719"/>
              <a:gd name="T22" fmla="*/ 2147483647 w 1198"/>
              <a:gd name="T23" fmla="*/ 2147483647 h 719"/>
              <a:gd name="T24" fmla="*/ 2147483647 w 1198"/>
              <a:gd name="T25" fmla="*/ 2147483647 h 719"/>
              <a:gd name="T26" fmla="*/ 2147483647 w 1198"/>
              <a:gd name="T27" fmla="*/ 2147483647 h 719"/>
              <a:gd name="T28" fmla="*/ 2147483647 w 1198"/>
              <a:gd name="T29" fmla="*/ 2147483647 h 719"/>
              <a:gd name="T30" fmla="*/ 2147483647 w 1198"/>
              <a:gd name="T31" fmla="*/ 2147483647 h 719"/>
              <a:gd name="T32" fmla="*/ 2147483647 w 1198"/>
              <a:gd name="T33" fmla="*/ 2147483647 h 719"/>
              <a:gd name="T34" fmla="*/ 2147483647 w 1198"/>
              <a:gd name="T35" fmla="*/ 2147483647 h 719"/>
              <a:gd name="T36" fmla="*/ 2147483647 w 1198"/>
              <a:gd name="T37" fmla="*/ 2147483647 h 719"/>
              <a:gd name="T38" fmla="*/ 2147483647 w 1198"/>
              <a:gd name="T39" fmla="*/ 2147483647 h 719"/>
              <a:gd name="T40" fmla="*/ 2147483647 w 1198"/>
              <a:gd name="T41" fmla="*/ 2147483647 h 719"/>
              <a:gd name="T42" fmla="*/ 2147483647 w 1198"/>
              <a:gd name="T43" fmla="*/ 2147483647 h 719"/>
              <a:gd name="T44" fmla="*/ 0 w 1198"/>
              <a:gd name="T45" fmla="*/ 2147483647 h 719"/>
              <a:gd name="T46" fmla="*/ 2147483647 w 1198"/>
              <a:gd name="T47" fmla="*/ 2147483647 h 719"/>
              <a:gd name="T48" fmla="*/ 2147483647 w 1198"/>
              <a:gd name="T49" fmla="*/ 2147483647 h 719"/>
              <a:gd name="T50" fmla="*/ 2147483647 w 1198"/>
              <a:gd name="T51" fmla="*/ 2147483647 h 719"/>
              <a:gd name="T52" fmla="*/ 2147483647 w 1198"/>
              <a:gd name="T53" fmla="*/ 2147483647 h 719"/>
              <a:gd name="T54" fmla="*/ 2147483647 w 1198"/>
              <a:gd name="T55" fmla="*/ 2147483647 h 719"/>
              <a:gd name="T56" fmla="*/ 2147483647 w 1198"/>
              <a:gd name="T57" fmla="*/ 2147483647 h 719"/>
              <a:gd name="T58" fmla="*/ 2147483647 w 1198"/>
              <a:gd name="T59" fmla="*/ 2147483647 h 719"/>
              <a:gd name="T60" fmla="*/ 2147483647 w 1198"/>
              <a:gd name="T61" fmla="*/ 2147483647 h 719"/>
              <a:gd name="T62" fmla="*/ 2147483647 w 1198"/>
              <a:gd name="T63" fmla="*/ 2147483647 h 719"/>
              <a:gd name="T64" fmla="*/ 2147483647 w 1198"/>
              <a:gd name="T65" fmla="*/ 2147483647 h 719"/>
              <a:gd name="T66" fmla="*/ 2147483647 w 1198"/>
              <a:gd name="T67" fmla="*/ 2147483647 h 719"/>
              <a:gd name="T68" fmla="*/ 2147483647 w 1198"/>
              <a:gd name="T69" fmla="*/ 2147483647 h 719"/>
              <a:gd name="T70" fmla="*/ 2147483647 w 1198"/>
              <a:gd name="T71" fmla="*/ 2147483647 h 719"/>
              <a:gd name="T72" fmla="*/ 2147483647 w 1198"/>
              <a:gd name="T73" fmla="*/ 2147483647 h 719"/>
              <a:gd name="T74" fmla="*/ 2147483647 w 1198"/>
              <a:gd name="T75" fmla="*/ 2147483647 h 719"/>
              <a:gd name="T76" fmla="*/ 2147483647 w 1198"/>
              <a:gd name="T77" fmla="*/ 2147483647 h 719"/>
              <a:gd name="T78" fmla="*/ 2147483647 w 1198"/>
              <a:gd name="T79" fmla="*/ 2147483647 h 719"/>
              <a:gd name="T80" fmla="*/ 2147483647 w 1198"/>
              <a:gd name="T81" fmla="*/ 2147483647 h 719"/>
              <a:gd name="T82" fmla="*/ 2147483647 w 1198"/>
              <a:gd name="T83" fmla="*/ 2147483647 h 719"/>
              <a:gd name="T84" fmla="*/ 2147483647 w 1198"/>
              <a:gd name="T85" fmla="*/ 2147483647 h 719"/>
              <a:gd name="T86" fmla="*/ 2147483647 w 1198"/>
              <a:gd name="T87" fmla="*/ 2147483647 h 719"/>
              <a:gd name="T88" fmla="*/ 2147483647 w 1198"/>
              <a:gd name="T89" fmla="*/ 2147483647 h 719"/>
              <a:gd name="T90" fmla="*/ 2147483647 w 1198"/>
              <a:gd name="T91" fmla="*/ 2147483647 h 719"/>
              <a:gd name="T92" fmla="*/ 2147483647 w 1198"/>
              <a:gd name="T93" fmla="*/ 2147483647 h 719"/>
              <a:gd name="T94" fmla="*/ 2147483647 w 1198"/>
              <a:gd name="T95" fmla="*/ 2147483647 h 719"/>
              <a:gd name="T96" fmla="*/ 2147483647 w 1198"/>
              <a:gd name="T97" fmla="*/ 2147483647 h 719"/>
              <a:gd name="T98" fmla="*/ 2147483647 w 1198"/>
              <a:gd name="T99" fmla="*/ 2147483647 h 719"/>
              <a:gd name="T100" fmla="*/ 2147483647 w 1198"/>
              <a:gd name="T101" fmla="*/ 2147483647 h 719"/>
              <a:gd name="T102" fmla="*/ 2147483647 w 1198"/>
              <a:gd name="T103" fmla="*/ 2147483647 h 719"/>
              <a:gd name="T104" fmla="*/ 2147483647 w 1198"/>
              <a:gd name="T105" fmla="*/ 2147483647 h 719"/>
              <a:gd name="T106" fmla="*/ 2147483647 w 1198"/>
              <a:gd name="T107" fmla="*/ 2147483647 h 719"/>
              <a:gd name="T108" fmla="*/ 2147483647 w 1198"/>
              <a:gd name="T109" fmla="*/ 2147483647 h 719"/>
              <a:gd name="T110" fmla="*/ 2147483647 w 1198"/>
              <a:gd name="T111" fmla="*/ 2147483647 h 71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198"/>
              <a:gd name="T169" fmla="*/ 0 h 719"/>
              <a:gd name="T170" fmla="*/ 1198 w 1198"/>
              <a:gd name="T171" fmla="*/ 719 h 719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198" h="719">
                <a:moveTo>
                  <a:pt x="1160" y="13"/>
                </a:moveTo>
                <a:lnTo>
                  <a:pt x="1154" y="9"/>
                </a:lnTo>
                <a:lnTo>
                  <a:pt x="1149" y="5"/>
                </a:lnTo>
                <a:lnTo>
                  <a:pt x="1142" y="3"/>
                </a:lnTo>
                <a:lnTo>
                  <a:pt x="1137" y="2"/>
                </a:lnTo>
                <a:lnTo>
                  <a:pt x="1130" y="0"/>
                </a:lnTo>
                <a:lnTo>
                  <a:pt x="1123" y="0"/>
                </a:lnTo>
                <a:lnTo>
                  <a:pt x="1116" y="0"/>
                </a:lnTo>
                <a:lnTo>
                  <a:pt x="1107" y="2"/>
                </a:lnTo>
                <a:lnTo>
                  <a:pt x="1099" y="3"/>
                </a:lnTo>
                <a:lnTo>
                  <a:pt x="1091" y="5"/>
                </a:lnTo>
                <a:lnTo>
                  <a:pt x="1082" y="7"/>
                </a:lnTo>
                <a:lnTo>
                  <a:pt x="1074" y="10"/>
                </a:lnTo>
                <a:lnTo>
                  <a:pt x="1064" y="13"/>
                </a:lnTo>
                <a:lnTo>
                  <a:pt x="1055" y="17"/>
                </a:lnTo>
                <a:lnTo>
                  <a:pt x="1036" y="24"/>
                </a:lnTo>
                <a:lnTo>
                  <a:pt x="1016" y="32"/>
                </a:lnTo>
                <a:lnTo>
                  <a:pt x="997" y="40"/>
                </a:lnTo>
                <a:lnTo>
                  <a:pt x="977" y="49"/>
                </a:lnTo>
                <a:lnTo>
                  <a:pt x="956" y="56"/>
                </a:lnTo>
                <a:lnTo>
                  <a:pt x="936" y="65"/>
                </a:lnTo>
                <a:lnTo>
                  <a:pt x="925" y="67"/>
                </a:lnTo>
                <a:lnTo>
                  <a:pt x="915" y="70"/>
                </a:lnTo>
                <a:lnTo>
                  <a:pt x="904" y="73"/>
                </a:lnTo>
                <a:lnTo>
                  <a:pt x="895" y="75"/>
                </a:lnTo>
                <a:lnTo>
                  <a:pt x="885" y="76"/>
                </a:lnTo>
                <a:lnTo>
                  <a:pt x="875" y="77"/>
                </a:lnTo>
                <a:lnTo>
                  <a:pt x="866" y="77"/>
                </a:lnTo>
                <a:lnTo>
                  <a:pt x="855" y="79"/>
                </a:lnTo>
                <a:lnTo>
                  <a:pt x="837" y="77"/>
                </a:lnTo>
                <a:lnTo>
                  <a:pt x="817" y="76"/>
                </a:lnTo>
                <a:lnTo>
                  <a:pt x="798" y="75"/>
                </a:lnTo>
                <a:lnTo>
                  <a:pt x="778" y="73"/>
                </a:lnTo>
                <a:lnTo>
                  <a:pt x="758" y="70"/>
                </a:lnTo>
                <a:lnTo>
                  <a:pt x="739" y="67"/>
                </a:lnTo>
                <a:lnTo>
                  <a:pt x="719" y="65"/>
                </a:lnTo>
                <a:lnTo>
                  <a:pt x="698" y="61"/>
                </a:lnTo>
                <a:lnTo>
                  <a:pt x="677" y="59"/>
                </a:lnTo>
                <a:lnTo>
                  <a:pt x="655" y="58"/>
                </a:lnTo>
                <a:lnTo>
                  <a:pt x="632" y="56"/>
                </a:lnTo>
                <a:lnTo>
                  <a:pt x="610" y="56"/>
                </a:lnTo>
                <a:lnTo>
                  <a:pt x="599" y="56"/>
                </a:lnTo>
                <a:lnTo>
                  <a:pt x="586" y="56"/>
                </a:lnTo>
                <a:lnTo>
                  <a:pt x="574" y="58"/>
                </a:lnTo>
                <a:lnTo>
                  <a:pt x="562" y="59"/>
                </a:lnTo>
                <a:lnTo>
                  <a:pt x="550" y="61"/>
                </a:lnTo>
                <a:lnTo>
                  <a:pt x="537" y="63"/>
                </a:lnTo>
                <a:lnTo>
                  <a:pt x="524" y="65"/>
                </a:lnTo>
                <a:lnTo>
                  <a:pt x="510" y="68"/>
                </a:lnTo>
                <a:lnTo>
                  <a:pt x="495" y="70"/>
                </a:lnTo>
                <a:lnTo>
                  <a:pt x="480" y="73"/>
                </a:lnTo>
                <a:lnTo>
                  <a:pt x="464" y="76"/>
                </a:lnTo>
                <a:lnTo>
                  <a:pt x="448" y="79"/>
                </a:lnTo>
                <a:lnTo>
                  <a:pt x="432" y="82"/>
                </a:lnTo>
                <a:lnTo>
                  <a:pt x="415" y="86"/>
                </a:lnTo>
                <a:lnTo>
                  <a:pt x="398" y="89"/>
                </a:lnTo>
                <a:lnTo>
                  <a:pt x="380" y="93"/>
                </a:lnTo>
                <a:lnTo>
                  <a:pt x="345" y="100"/>
                </a:lnTo>
                <a:lnTo>
                  <a:pt x="310" y="108"/>
                </a:lnTo>
                <a:lnTo>
                  <a:pt x="274" y="117"/>
                </a:lnTo>
                <a:lnTo>
                  <a:pt x="240" y="128"/>
                </a:lnTo>
                <a:lnTo>
                  <a:pt x="223" y="132"/>
                </a:lnTo>
                <a:lnTo>
                  <a:pt x="206" y="138"/>
                </a:lnTo>
                <a:lnTo>
                  <a:pt x="190" y="144"/>
                </a:lnTo>
                <a:lnTo>
                  <a:pt x="175" y="150"/>
                </a:lnTo>
                <a:lnTo>
                  <a:pt x="159" y="156"/>
                </a:lnTo>
                <a:lnTo>
                  <a:pt x="145" y="163"/>
                </a:lnTo>
                <a:lnTo>
                  <a:pt x="131" y="169"/>
                </a:lnTo>
                <a:lnTo>
                  <a:pt x="117" y="176"/>
                </a:lnTo>
                <a:lnTo>
                  <a:pt x="104" y="183"/>
                </a:lnTo>
                <a:lnTo>
                  <a:pt x="92" y="191"/>
                </a:lnTo>
                <a:lnTo>
                  <a:pt x="82" y="198"/>
                </a:lnTo>
                <a:lnTo>
                  <a:pt x="71" y="206"/>
                </a:lnTo>
                <a:lnTo>
                  <a:pt x="62" y="214"/>
                </a:lnTo>
                <a:lnTo>
                  <a:pt x="54" y="222"/>
                </a:lnTo>
                <a:lnTo>
                  <a:pt x="47" y="232"/>
                </a:lnTo>
                <a:lnTo>
                  <a:pt x="40" y="241"/>
                </a:lnTo>
                <a:lnTo>
                  <a:pt x="34" y="250"/>
                </a:lnTo>
                <a:lnTo>
                  <a:pt x="28" y="262"/>
                </a:lnTo>
                <a:lnTo>
                  <a:pt x="23" y="273"/>
                </a:lnTo>
                <a:lnTo>
                  <a:pt x="19" y="284"/>
                </a:lnTo>
                <a:lnTo>
                  <a:pt x="14" y="297"/>
                </a:lnTo>
                <a:lnTo>
                  <a:pt x="10" y="310"/>
                </a:lnTo>
                <a:lnTo>
                  <a:pt x="8" y="323"/>
                </a:lnTo>
                <a:lnTo>
                  <a:pt x="6" y="336"/>
                </a:lnTo>
                <a:lnTo>
                  <a:pt x="3" y="350"/>
                </a:lnTo>
                <a:lnTo>
                  <a:pt x="2" y="364"/>
                </a:lnTo>
                <a:lnTo>
                  <a:pt x="1" y="378"/>
                </a:lnTo>
                <a:lnTo>
                  <a:pt x="0" y="391"/>
                </a:lnTo>
                <a:lnTo>
                  <a:pt x="0" y="406"/>
                </a:lnTo>
                <a:lnTo>
                  <a:pt x="0" y="420"/>
                </a:lnTo>
                <a:lnTo>
                  <a:pt x="0" y="434"/>
                </a:lnTo>
                <a:lnTo>
                  <a:pt x="1" y="448"/>
                </a:lnTo>
                <a:lnTo>
                  <a:pt x="2" y="461"/>
                </a:lnTo>
                <a:lnTo>
                  <a:pt x="5" y="475"/>
                </a:lnTo>
                <a:lnTo>
                  <a:pt x="6" y="489"/>
                </a:lnTo>
                <a:lnTo>
                  <a:pt x="8" y="502"/>
                </a:lnTo>
                <a:lnTo>
                  <a:pt x="12" y="514"/>
                </a:lnTo>
                <a:lnTo>
                  <a:pt x="14" y="526"/>
                </a:lnTo>
                <a:lnTo>
                  <a:pt x="17" y="539"/>
                </a:lnTo>
                <a:lnTo>
                  <a:pt x="21" y="551"/>
                </a:lnTo>
                <a:lnTo>
                  <a:pt x="24" y="561"/>
                </a:lnTo>
                <a:lnTo>
                  <a:pt x="28" y="572"/>
                </a:lnTo>
                <a:lnTo>
                  <a:pt x="33" y="582"/>
                </a:lnTo>
                <a:lnTo>
                  <a:pt x="37" y="590"/>
                </a:lnTo>
                <a:lnTo>
                  <a:pt x="42" y="600"/>
                </a:lnTo>
                <a:lnTo>
                  <a:pt x="47" y="607"/>
                </a:lnTo>
                <a:lnTo>
                  <a:pt x="51" y="615"/>
                </a:lnTo>
                <a:lnTo>
                  <a:pt x="57" y="621"/>
                </a:lnTo>
                <a:lnTo>
                  <a:pt x="63" y="627"/>
                </a:lnTo>
                <a:lnTo>
                  <a:pt x="70" y="632"/>
                </a:lnTo>
                <a:lnTo>
                  <a:pt x="77" y="638"/>
                </a:lnTo>
                <a:lnTo>
                  <a:pt x="85" y="643"/>
                </a:lnTo>
                <a:lnTo>
                  <a:pt x="92" y="648"/>
                </a:lnTo>
                <a:lnTo>
                  <a:pt x="101" y="651"/>
                </a:lnTo>
                <a:lnTo>
                  <a:pt x="110" y="656"/>
                </a:lnTo>
                <a:lnTo>
                  <a:pt x="119" y="659"/>
                </a:lnTo>
                <a:lnTo>
                  <a:pt x="128" y="662"/>
                </a:lnTo>
                <a:lnTo>
                  <a:pt x="138" y="665"/>
                </a:lnTo>
                <a:lnTo>
                  <a:pt x="159" y="670"/>
                </a:lnTo>
                <a:lnTo>
                  <a:pt x="180" y="673"/>
                </a:lnTo>
                <a:lnTo>
                  <a:pt x="202" y="677"/>
                </a:lnTo>
                <a:lnTo>
                  <a:pt x="225" y="680"/>
                </a:lnTo>
                <a:lnTo>
                  <a:pt x="248" y="683"/>
                </a:lnTo>
                <a:lnTo>
                  <a:pt x="272" y="685"/>
                </a:lnTo>
                <a:lnTo>
                  <a:pt x="295" y="686"/>
                </a:lnTo>
                <a:lnTo>
                  <a:pt x="319" y="689"/>
                </a:lnTo>
                <a:lnTo>
                  <a:pt x="342" y="692"/>
                </a:lnTo>
                <a:lnTo>
                  <a:pt x="365" y="696"/>
                </a:lnTo>
                <a:lnTo>
                  <a:pt x="377" y="697"/>
                </a:lnTo>
                <a:lnTo>
                  <a:pt x="389" y="698"/>
                </a:lnTo>
                <a:lnTo>
                  <a:pt x="401" y="700"/>
                </a:lnTo>
                <a:lnTo>
                  <a:pt x="413" y="701"/>
                </a:lnTo>
                <a:lnTo>
                  <a:pt x="439" y="704"/>
                </a:lnTo>
                <a:lnTo>
                  <a:pt x="466" y="707"/>
                </a:lnTo>
                <a:lnTo>
                  <a:pt x="492" y="710"/>
                </a:lnTo>
                <a:lnTo>
                  <a:pt x="520" y="711"/>
                </a:lnTo>
                <a:lnTo>
                  <a:pt x="576" y="714"/>
                </a:lnTo>
                <a:lnTo>
                  <a:pt x="604" y="715"/>
                </a:lnTo>
                <a:lnTo>
                  <a:pt x="631" y="717"/>
                </a:lnTo>
                <a:lnTo>
                  <a:pt x="658" y="718"/>
                </a:lnTo>
                <a:lnTo>
                  <a:pt x="684" y="719"/>
                </a:lnTo>
                <a:lnTo>
                  <a:pt x="695" y="719"/>
                </a:lnTo>
                <a:lnTo>
                  <a:pt x="708" y="719"/>
                </a:lnTo>
                <a:lnTo>
                  <a:pt x="720" y="719"/>
                </a:lnTo>
                <a:lnTo>
                  <a:pt x="732" y="719"/>
                </a:lnTo>
                <a:lnTo>
                  <a:pt x="742" y="719"/>
                </a:lnTo>
                <a:lnTo>
                  <a:pt x="753" y="719"/>
                </a:lnTo>
                <a:lnTo>
                  <a:pt x="763" y="719"/>
                </a:lnTo>
                <a:lnTo>
                  <a:pt x="773" y="719"/>
                </a:lnTo>
                <a:lnTo>
                  <a:pt x="782" y="719"/>
                </a:lnTo>
                <a:lnTo>
                  <a:pt x="791" y="719"/>
                </a:lnTo>
                <a:lnTo>
                  <a:pt x="801" y="719"/>
                </a:lnTo>
                <a:lnTo>
                  <a:pt x="809" y="718"/>
                </a:lnTo>
                <a:lnTo>
                  <a:pt x="816" y="718"/>
                </a:lnTo>
                <a:lnTo>
                  <a:pt x="824" y="718"/>
                </a:lnTo>
                <a:lnTo>
                  <a:pt x="839" y="717"/>
                </a:lnTo>
                <a:lnTo>
                  <a:pt x="852" y="715"/>
                </a:lnTo>
                <a:lnTo>
                  <a:pt x="865" y="713"/>
                </a:lnTo>
                <a:lnTo>
                  <a:pt x="876" y="712"/>
                </a:lnTo>
                <a:lnTo>
                  <a:pt x="888" y="710"/>
                </a:lnTo>
                <a:lnTo>
                  <a:pt x="900" y="707"/>
                </a:lnTo>
                <a:lnTo>
                  <a:pt x="910" y="705"/>
                </a:lnTo>
                <a:lnTo>
                  <a:pt x="931" y="700"/>
                </a:lnTo>
                <a:lnTo>
                  <a:pt x="943" y="697"/>
                </a:lnTo>
                <a:lnTo>
                  <a:pt x="953" y="693"/>
                </a:lnTo>
                <a:lnTo>
                  <a:pt x="965" y="691"/>
                </a:lnTo>
                <a:lnTo>
                  <a:pt x="977" y="687"/>
                </a:lnTo>
                <a:lnTo>
                  <a:pt x="990" y="683"/>
                </a:lnTo>
                <a:lnTo>
                  <a:pt x="1002" y="679"/>
                </a:lnTo>
                <a:lnTo>
                  <a:pt x="1015" y="676"/>
                </a:lnTo>
                <a:lnTo>
                  <a:pt x="1029" y="672"/>
                </a:lnTo>
                <a:lnTo>
                  <a:pt x="1056" y="665"/>
                </a:lnTo>
                <a:lnTo>
                  <a:pt x="1070" y="662"/>
                </a:lnTo>
                <a:lnTo>
                  <a:pt x="1083" y="657"/>
                </a:lnTo>
                <a:lnTo>
                  <a:pt x="1096" y="652"/>
                </a:lnTo>
                <a:lnTo>
                  <a:pt x="1109" y="647"/>
                </a:lnTo>
                <a:lnTo>
                  <a:pt x="1120" y="641"/>
                </a:lnTo>
                <a:lnTo>
                  <a:pt x="1132" y="635"/>
                </a:lnTo>
                <a:lnTo>
                  <a:pt x="1142" y="627"/>
                </a:lnTo>
                <a:lnTo>
                  <a:pt x="1152" y="620"/>
                </a:lnTo>
                <a:lnTo>
                  <a:pt x="1160" y="610"/>
                </a:lnTo>
                <a:lnTo>
                  <a:pt x="1165" y="606"/>
                </a:lnTo>
                <a:lnTo>
                  <a:pt x="1168" y="601"/>
                </a:lnTo>
                <a:lnTo>
                  <a:pt x="1174" y="590"/>
                </a:lnTo>
                <a:lnTo>
                  <a:pt x="1180" y="579"/>
                </a:lnTo>
                <a:lnTo>
                  <a:pt x="1184" y="567"/>
                </a:lnTo>
                <a:lnTo>
                  <a:pt x="1188" y="554"/>
                </a:lnTo>
                <a:lnTo>
                  <a:pt x="1191" y="541"/>
                </a:lnTo>
                <a:lnTo>
                  <a:pt x="1194" y="527"/>
                </a:lnTo>
                <a:lnTo>
                  <a:pt x="1195" y="513"/>
                </a:lnTo>
                <a:lnTo>
                  <a:pt x="1196" y="498"/>
                </a:lnTo>
                <a:lnTo>
                  <a:pt x="1197" y="483"/>
                </a:lnTo>
                <a:lnTo>
                  <a:pt x="1197" y="467"/>
                </a:lnTo>
                <a:lnTo>
                  <a:pt x="1197" y="450"/>
                </a:lnTo>
                <a:lnTo>
                  <a:pt x="1197" y="433"/>
                </a:lnTo>
                <a:lnTo>
                  <a:pt x="1197" y="415"/>
                </a:lnTo>
                <a:lnTo>
                  <a:pt x="1197" y="398"/>
                </a:lnTo>
                <a:lnTo>
                  <a:pt x="1197" y="380"/>
                </a:lnTo>
                <a:lnTo>
                  <a:pt x="1196" y="361"/>
                </a:lnTo>
                <a:lnTo>
                  <a:pt x="1196" y="352"/>
                </a:lnTo>
                <a:lnTo>
                  <a:pt x="1196" y="343"/>
                </a:lnTo>
                <a:lnTo>
                  <a:pt x="1196" y="331"/>
                </a:lnTo>
                <a:lnTo>
                  <a:pt x="1196" y="321"/>
                </a:lnTo>
                <a:lnTo>
                  <a:pt x="1197" y="309"/>
                </a:lnTo>
                <a:lnTo>
                  <a:pt x="1197" y="297"/>
                </a:lnTo>
                <a:lnTo>
                  <a:pt x="1197" y="284"/>
                </a:lnTo>
                <a:lnTo>
                  <a:pt x="1197" y="271"/>
                </a:lnTo>
                <a:lnTo>
                  <a:pt x="1198" y="246"/>
                </a:lnTo>
                <a:lnTo>
                  <a:pt x="1198" y="219"/>
                </a:lnTo>
                <a:lnTo>
                  <a:pt x="1198" y="192"/>
                </a:lnTo>
                <a:lnTo>
                  <a:pt x="1197" y="166"/>
                </a:lnTo>
                <a:lnTo>
                  <a:pt x="1196" y="141"/>
                </a:lnTo>
                <a:lnTo>
                  <a:pt x="1196" y="128"/>
                </a:lnTo>
                <a:lnTo>
                  <a:pt x="1195" y="116"/>
                </a:lnTo>
                <a:lnTo>
                  <a:pt x="1194" y="103"/>
                </a:lnTo>
                <a:lnTo>
                  <a:pt x="1191" y="93"/>
                </a:lnTo>
                <a:lnTo>
                  <a:pt x="1190" y="81"/>
                </a:lnTo>
                <a:lnTo>
                  <a:pt x="1188" y="70"/>
                </a:lnTo>
                <a:lnTo>
                  <a:pt x="1186" y="61"/>
                </a:lnTo>
                <a:lnTo>
                  <a:pt x="1183" y="52"/>
                </a:lnTo>
                <a:lnTo>
                  <a:pt x="1180" y="44"/>
                </a:lnTo>
                <a:lnTo>
                  <a:pt x="1176" y="35"/>
                </a:lnTo>
                <a:lnTo>
                  <a:pt x="1173" y="28"/>
                </a:lnTo>
                <a:lnTo>
                  <a:pt x="1169" y="23"/>
                </a:lnTo>
                <a:lnTo>
                  <a:pt x="1165" y="17"/>
                </a:lnTo>
                <a:lnTo>
                  <a:pt x="1160" y="13"/>
                </a:ln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57" name="Line 347"/>
          <p:cNvSpPr>
            <a:spLocks noChangeShapeType="1"/>
          </p:cNvSpPr>
          <p:nvPr/>
        </p:nvSpPr>
        <p:spPr bwMode="auto">
          <a:xfrm flipV="1">
            <a:off x="4451350" y="4130675"/>
            <a:ext cx="490538" cy="31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58" name="Rectangle 350"/>
          <p:cNvSpPr>
            <a:spLocks noChangeArrowheads="1"/>
          </p:cNvSpPr>
          <p:nvPr/>
        </p:nvSpPr>
        <p:spPr bwMode="auto">
          <a:xfrm>
            <a:off x="3508375" y="5219700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59" name="Rectangle 352"/>
          <p:cNvSpPr>
            <a:spLocks noChangeArrowheads="1"/>
          </p:cNvSpPr>
          <p:nvPr/>
        </p:nvSpPr>
        <p:spPr bwMode="auto">
          <a:xfrm>
            <a:off x="3332163" y="5432425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60" name="Rectangle 353"/>
          <p:cNvSpPr>
            <a:spLocks noChangeArrowheads="1"/>
          </p:cNvSpPr>
          <p:nvPr/>
        </p:nvSpPr>
        <p:spPr bwMode="auto">
          <a:xfrm>
            <a:off x="5167313" y="5162550"/>
            <a:ext cx="1449387" cy="539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61" name="Rectangle 355"/>
          <p:cNvSpPr>
            <a:spLocks noChangeArrowheads="1"/>
          </p:cNvSpPr>
          <p:nvPr/>
        </p:nvSpPr>
        <p:spPr bwMode="auto">
          <a:xfrm>
            <a:off x="6210300" y="5219700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62" name="Rectangle 357"/>
          <p:cNvSpPr>
            <a:spLocks noChangeArrowheads="1"/>
          </p:cNvSpPr>
          <p:nvPr/>
        </p:nvSpPr>
        <p:spPr bwMode="auto">
          <a:xfrm>
            <a:off x="6218238" y="5432425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63" name="Freeform 358"/>
          <p:cNvSpPr>
            <a:spLocks noEditPoints="1"/>
          </p:cNvSpPr>
          <p:nvPr/>
        </p:nvSpPr>
        <p:spPr bwMode="auto">
          <a:xfrm>
            <a:off x="3463925" y="5394325"/>
            <a:ext cx="609600" cy="93663"/>
          </a:xfrm>
          <a:custGeom>
            <a:avLst/>
            <a:gdLst>
              <a:gd name="T0" fmla="*/ 2147483647 w 384"/>
              <a:gd name="T1" fmla="*/ 2147483647 h 59"/>
              <a:gd name="T2" fmla="*/ 2147483647 w 384"/>
              <a:gd name="T3" fmla="*/ 2147483647 h 59"/>
              <a:gd name="T4" fmla="*/ 2147483647 w 384"/>
              <a:gd name="T5" fmla="*/ 2147483647 h 59"/>
              <a:gd name="T6" fmla="*/ 2147483647 w 384"/>
              <a:gd name="T7" fmla="*/ 2147483647 h 59"/>
              <a:gd name="T8" fmla="*/ 2147483647 w 384"/>
              <a:gd name="T9" fmla="*/ 2147483647 h 59"/>
              <a:gd name="T10" fmla="*/ 2147483647 w 384"/>
              <a:gd name="T11" fmla="*/ 2147483647 h 59"/>
              <a:gd name="T12" fmla="*/ 2147483647 w 384"/>
              <a:gd name="T13" fmla="*/ 2147483647 h 59"/>
              <a:gd name="T14" fmla="*/ 2147483647 w 384"/>
              <a:gd name="T15" fmla="*/ 2147483647 h 59"/>
              <a:gd name="T16" fmla="*/ 2147483647 w 384"/>
              <a:gd name="T17" fmla="*/ 2147483647 h 59"/>
              <a:gd name="T18" fmla="*/ 2147483647 w 384"/>
              <a:gd name="T19" fmla="*/ 2147483647 h 59"/>
              <a:gd name="T20" fmla="*/ 2147483647 w 384"/>
              <a:gd name="T21" fmla="*/ 2147483647 h 59"/>
              <a:gd name="T22" fmla="*/ 2147483647 w 384"/>
              <a:gd name="T23" fmla="*/ 2147483647 h 59"/>
              <a:gd name="T24" fmla="*/ 2147483647 w 384"/>
              <a:gd name="T25" fmla="*/ 2147483647 h 59"/>
              <a:gd name="T26" fmla="*/ 2147483647 w 384"/>
              <a:gd name="T27" fmla="*/ 2147483647 h 59"/>
              <a:gd name="T28" fmla="*/ 0 w 384"/>
              <a:gd name="T29" fmla="*/ 2147483647 h 59"/>
              <a:gd name="T30" fmla="*/ 2147483647 w 384"/>
              <a:gd name="T31" fmla="*/ 2147483647 h 59"/>
              <a:gd name="T32" fmla="*/ 2147483647 w 384"/>
              <a:gd name="T33" fmla="*/ 2147483647 h 59"/>
              <a:gd name="T34" fmla="*/ 2147483647 w 384"/>
              <a:gd name="T35" fmla="*/ 2147483647 h 59"/>
              <a:gd name="T36" fmla="*/ 2147483647 w 384"/>
              <a:gd name="T37" fmla="*/ 2147483647 h 59"/>
              <a:gd name="T38" fmla="*/ 2147483647 w 384"/>
              <a:gd name="T39" fmla="*/ 2147483647 h 59"/>
              <a:gd name="T40" fmla="*/ 2147483647 w 384"/>
              <a:gd name="T41" fmla="*/ 0 h 59"/>
              <a:gd name="T42" fmla="*/ 2147483647 w 384"/>
              <a:gd name="T43" fmla="*/ 2147483647 h 59"/>
              <a:gd name="T44" fmla="*/ 2147483647 w 384"/>
              <a:gd name="T45" fmla="*/ 2147483647 h 59"/>
              <a:gd name="T46" fmla="*/ 2147483647 w 384"/>
              <a:gd name="T47" fmla="*/ 0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84"/>
              <a:gd name="T73" fmla="*/ 0 h 59"/>
              <a:gd name="T74" fmla="*/ 384 w 384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84" h="59">
                <a:moveTo>
                  <a:pt x="4" y="26"/>
                </a:moveTo>
                <a:lnTo>
                  <a:pt x="335" y="26"/>
                </a:lnTo>
                <a:lnTo>
                  <a:pt x="337" y="26"/>
                </a:lnTo>
                <a:lnTo>
                  <a:pt x="338" y="26"/>
                </a:lnTo>
                <a:lnTo>
                  <a:pt x="339" y="27"/>
                </a:lnTo>
                <a:lnTo>
                  <a:pt x="339" y="30"/>
                </a:lnTo>
                <a:lnTo>
                  <a:pt x="339" y="31"/>
                </a:lnTo>
                <a:lnTo>
                  <a:pt x="338" y="32"/>
                </a:lnTo>
                <a:lnTo>
                  <a:pt x="337" y="33"/>
                </a:lnTo>
                <a:lnTo>
                  <a:pt x="335" y="33"/>
                </a:lnTo>
                <a:lnTo>
                  <a:pt x="4" y="33"/>
                </a:lnTo>
                <a:lnTo>
                  <a:pt x="3" y="33"/>
                </a:lnTo>
                <a:lnTo>
                  <a:pt x="2" y="32"/>
                </a:lnTo>
                <a:lnTo>
                  <a:pt x="2" y="31"/>
                </a:lnTo>
                <a:lnTo>
                  <a:pt x="0" y="30"/>
                </a:lnTo>
                <a:lnTo>
                  <a:pt x="2" y="27"/>
                </a:lnTo>
                <a:lnTo>
                  <a:pt x="2" y="26"/>
                </a:lnTo>
                <a:lnTo>
                  <a:pt x="3" y="26"/>
                </a:lnTo>
                <a:lnTo>
                  <a:pt x="4" y="26"/>
                </a:lnTo>
                <a:close/>
                <a:moveTo>
                  <a:pt x="326" y="0"/>
                </a:moveTo>
                <a:lnTo>
                  <a:pt x="384" y="30"/>
                </a:lnTo>
                <a:lnTo>
                  <a:pt x="326" y="59"/>
                </a:lnTo>
                <a:lnTo>
                  <a:pt x="326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3864" name="Freeform 359"/>
          <p:cNvSpPr>
            <a:spLocks noEditPoints="1"/>
          </p:cNvSpPr>
          <p:nvPr/>
        </p:nvSpPr>
        <p:spPr bwMode="auto">
          <a:xfrm>
            <a:off x="1208088" y="5394325"/>
            <a:ext cx="868362" cy="74613"/>
          </a:xfrm>
          <a:custGeom>
            <a:avLst/>
            <a:gdLst>
              <a:gd name="T0" fmla="*/ 2147483647 w 384"/>
              <a:gd name="T1" fmla="*/ 2147483647 h 59"/>
              <a:gd name="T2" fmla="*/ 2147483647 w 384"/>
              <a:gd name="T3" fmla="*/ 2147483647 h 59"/>
              <a:gd name="T4" fmla="*/ 2147483647 w 384"/>
              <a:gd name="T5" fmla="*/ 2147483647 h 59"/>
              <a:gd name="T6" fmla="*/ 2147483647 w 384"/>
              <a:gd name="T7" fmla="*/ 2147483647 h 59"/>
              <a:gd name="T8" fmla="*/ 2147483647 w 384"/>
              <a:gd name="T9" fmla="*/ 2147483647 h 59"/>
              <a:gd name="T10" fmla="*/ 2147483647 w 384"/>
              <a:gd name="T11" fmla="*/ 2147483647 h 59"/>
              <a:gd name="T12" fmla="*/ 2147483647 w 384"/>
              <a:gd name="T13" fmla="*/ 2147483647 h 59"/>
              <a:gd name="T14" fmla="*/ 2147483647 w 384"/>
              <a:gd name="T15" fmla="*/ 2147483647 h 59"/>
              <a:gd name="T16" fmla="*/ 2147483647 w 384"/>
              <a:gd name="T17" fmla="*/ 2147483647 h 59"/>
              <a:gd name="T18" fmla="*/ 2147483647 w 384"/>
              <a:gd name="T19" fmla="*/ 2147483647 h 59"/>
              <a:gd name="T20" fmla="*/ 2147483647 w 384"/>
              <a:gd name="T21" fmla="*/ 2147483647 h 59"/>
              <a:gd name="T22" fmla="*/ 2147483647 w 384"/>
              <a:gd name="T23" fmla="*/ 2147483647 h 59"/>
              <a:gd name="T24" fmla="*/ 2147483647 w 384"/>
              <a:gd name="T25" fmla="*/ 2147483647 h 59"/>
              <a:gd name="T26" fmla="*/ 2147483647 w 384"/>
              <a:gd name="T27" fmla="*/ 2147483647 h 59"/>
              <a:gd name="T28" fmla="*/ 2147483647 w 384"/>
              <a:gd name="T29" fmla="*/ 2147483647 h 59"/>
              <a:gd name="T30" fmla="*/ 2147483647 w 384"/>
              <a:gd name="T31" fmla="*/ 2147483647 h 59"/>
              <a:gd name="T32" fmla="*/ 2147483647 w 384"/>
              <a:gd name="T33" fmla="*/ 2147483647 h 59"/>
              <a:gd name="T34" fmla="*/ 2147483647 w 384"/>
              <a:gd name="T35" fmla="*/ 2147483647 h 59"/>
              <a:gd name="T36" fmla="*/ 2147483647 w 384"/>
              <a:gd name="T37" fmla="*/ 2147483647 h 59"/>
              <a:gd name="T38" fmla="*/ 2147483647 w 384"/>
              <a:gd name="T39" fmla="*/ 2147483647 h 59"/>
              <a:gd name="T40" fmla="*/ 2147483647 w 384"/>
              <a:gd name="T41" fmla="*/ 2147483647 h 59"/>
              <a:gd name="T42" fmla="*/ 0 w 384"/>
              <a:gd name="T43" fmla="*/ 2147483647 h 59"/>
              <a:gd name="T44" fmla="*/ 2147483647 w 384"/>
              <a:gd name="T45" fmla="*/ 0 h 59"/>
              <a:gd name="T46" fmla="*/ 2147483647 w 384"/>
              <a:gd name="T47" fmla="*/ 2147483647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84"/>
              <a:gd name="T73" fmla="*/ 0 h 59"/>
              <a:gd name="T74" fmla="*/ 384 w 384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84" h="59">
                <a:moveTo>
                  <a:pt x="381" y="33"/>
                </a:moveTo>
                <a:lnTo>
                  <a:pt x="49" y="33"/>
                </a:lnTo>
                <a:lnTo>
                  <a:pt x="48" y="33"/>
                </a:lnTo>
                <a:lnTo>
                  <a:pt x="47" y="32"/>
                </a:lnTo>
                <a:lnTo>
                  <a:pt x="46" y="31"/>
                </a:lnTo>
                <a:lnTo>
                  <a:pt x="46" y="30"/>
                </a:lnTo>
                <a:lnTo>
                  <a:pt x="46" y="28"/>
                </a:lnTo>
                <a:lnTo>
                  <a:pt x="47" y="27"/>
                </a:lnTo>
                <a:lnTo>
                  <a:pt x="48" y="26"/>
                </a:lnTo>
                <a:lnTo>
                  <a:pt x="49" y="26"/>
                </a:lnTo>
                <a:lnTo>
                  <a:pt x="381" y="26"/>
                </a:lnTo>
                <a:lnTo>
                  <a:pt x="382" y="26"/>
                </a:lnTo>
                <a:lnTo>
                  <a:pt x="383" y="26"/>
                </a:lnTo>
                <a:lnTo>
                  <a:pt x="384" y="27"/>
                </a:lnTo>
                <a:lnTo>
                  <a:pt x="384" y="30"/>
                </a:lnTo>
                <a:lnTo>
                  <a:pt x="384" y="31"/>
                </a:lnTo>
                <a:lnTo>
                  <a:pt x="383" y="32"/>
                </a:lnTo>
                <a:lnTo>
                  <a:pt x="382" y="33"/>
                </a:lnTo>
                <a:lnTo>
                  <a:pt x="381" y="33"/>
                </a:lnTo>
                <a:close/>
                <a:moveTo>
                  <a:pt x="59" y="59"/>
                </a:moveTo>
                <a:lnTo>
                  <a:pt x="0" y="30"/>
                </a:lnTo>
                <a:lnTo>
                  <a:pt x="59" y="0"/>
                </a:lnTo>
                <a:lnTo>
                  <a:pt x="59" y="59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3865" name="Freeform 360"/>
          <p:cNvSpPr>
            <a:spLocks noEditPoints="1"/>
          </p:cNvSpPr>
          <p:nvPr/>
        </p:nvSpPr>
        <p:spPr bwMode="auto">
          <a:xfrm>
            <a:off x="6176963" y="5394325"/>
            <a:ext cx="1069975" cy="74613"/>
          </a:xfrm>
          <a:custGeom>
            <a:avLst/>
            <a:gdLst>
              <a:gd name="T0" fmla="*/ 2147483647 w 384"/>
              <a:gd name="T1" fmla="*/ 2147483647 h 59"/>
              <a:gd name="T2" fmla="*/ 2147483647 w 384"/>
              <a:gd name="T3" fmla="*/ 2147483647 h 59"/>
              <a:gd name="T4" fmla="*/ 2147483647 w 384"/>
              <a:gd name="T5" fmla="*/ 2147483647 h 59"/>
              <a:gd name="T6" fmla="*/ 2147483647 w 384"/>
              <a:gd name="T7" fmla="*/ 2147483647 h 59"/>
              <a:gd name="T8" fmla="*/ 2147483647 w 384"/>
              <a:gd name="T9" fmla="*/ 2147483647 h 59"/>
              <a:gd name="T10" fmla="*/ 2147483647 w 384"/>
              <a:gd name="T11" fmla="*/ 2147483647 h 59"/>
              <a:gd name="T12" fmla="*/ 2147483647 w 384"/>
              <a:gd name="T13" fmla="*/ 2147483647 h 59"/>
              <a:gd name="T14" fmla="*/ 2147483647 w 384"/>
              <a:gd name="T15" fmla="*/ 2147483647 h 59"/>
              <a:gd name="T16" fmla="*/ 2147483647 w 384"/>
              <a:gd name="T17" fmla="*/ 2147483647 h 59"/>
              <a:gd name="T18" fmla="*/ 2147483647 w 384"/>
              <a:gd name="T19" fmla="*/ 2147483647 h 59"/>
              <a:gd name="T20" fmla="*/ 2147483647 w 384"/>
              <a:gd name="T21" fmla="*/ 2147483647 h 59"/>
              <a:gd name="T22" fmla="*/ 2147483647 w 384"/>
              <a:gd name="T23" fmla="*/ 2147483647 h 59"/>
              <a:gd name="T24" fmla="*/ 2147483647 w 384"/>
              <a:gd name="T25" fmla="*/ 2147483647 h 59"/>
              <a:gd name="T26" fmla="*/ 0 w 384"/>
              <a:gd name="T27" fmla="*/ 2147483647 h 59"/>
              <a:gd name="T28" fmla="*/ 0 w 384"/>
              <a:gd name="T29" fmla="*/ 2147483647 h 59"/>
              <a:gd name="T30" fmla="*/ 0 w 384"/>
              <a:gd name="T31" fmla="*/ 2147483647 h 59"/>
              <a:gd name="T32" fmla="*/ 2147483647 w 384"/>
              <a:gd name="T33" fmla="*/ 2147483647 h 59"/>
              <a:gd name="T34" fmla="*/ 2147483647 w 384"/>
              <a:gd name="T35" fmla="*/ 2147483647 h 59"/>
              <a:gd name="T36" fmla="*/ 2147483647 w 384"/>
              <a:gd name="T37" fmla="*/ 2147483647 h 59"/>
              <a:gd name="T38" fmla="*/ 2147483647 w 384"/>
              <a:gd name="T39" fmla="*/ 2147483647 h 59"/>
              <a:gd name="T40" fmla="*/ 2147483647 w 384"/>
              <a:gd name="T41" fmla="*/ 0 h 59"/>
              <a:gd name="T42" fmla="*/ 2147483647 w 384"/>
              <a:gd name="T43" fmla="*/ 2147483647 h 59"/>
              <a:gd name="T44" fmla="*/ 2147483647 w 384"/>
              <a:gd name="T45" fmla="*/ 2147483647 h 59"/>
              <a:gd name="T46" fmla="*/ 2147483647 w 384"/>
              <a:gd name="T47" fmla="*/ 0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84"/>
              <a:gd name="T73" fmla="*/ 0 h 59"/>
              <a:gd name="T74" fmla="*/ 384 w 384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84" h="59">
                <a:moveTo>
                  <a:pt x="4" y="26"/>
                </a:moveTo>
                <a:lnTo>
                  <a:pt x="335" y="26"/>
                </a:lnTo>
                <a:lnTo>
                  <a:pt x="336" y="26"/>
                </a:lnTo>
                <a:lnTo>
                  <a:pt x="337" y="27"/>
                </a:lnTo>
                <a:lnTo>
                  <a:pt x="338" y="28"/>
                </a:lnTo>
                <a:lnTo>
                  <a:pt x="338" y="30"/>
                </a:lnTo>
                <a:lnTo>
                  <a:pt x="338" y="31"/>
                </a:lnTo>
                <a:lnTo>
                  <a:pt x="337" y="32"/>
                </a:lnTo>
                <a:lnTo>
                  <a:pt x="336" y="33"/>
                </a:lnTo>
                <a:lnTo>
                  <a:pt x="335" y="33"/>
                </a:lnTo>
                <a:lnTo>
                  <a:pt x="4" y="33"/>
                </a:lnTo>
                <a:lnTo>
                  <a:pt x="2" y="33"/>
                </a:lnTo>
                <a:lnTo>
                  <a:pt x="1" y="32"/>
                </a:lnTo>
                <a:lnTo>
                  <a:pt x="0" y="31"/>
                </a:lnTo>
                <a:lnTo>
                  <a:pt x="0" y="30"/>
                </a:lnTo>
                <a:lnTo>
                  <a:pt x="0" y="27"/>
                </a:lnTo>
                <a:lnTo>
                  <a:pt x="1" y="26"/>
                </a:lnTo>
                <a:lnTo>
                  <a:pt x="2" y="26"/>
                </a:lnTo>
                <a:lnTo>
                  <a:pt x="4" y="26"/>
                </a:lnTo>
                <a:close/>
                <a:moveTo>
                  <a:pt x="326" y="0"/>
                </a:moveTo>
                <a:lnTo>
                  <a:pt x="384" y="30"/>
                </a:lnTo>
                <a:lnTo>
                  <a:pt x="326" y="59"/>
                </a:lnTo>
                <a:lnTo>
                  <a:pt x="326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3866" name="Freeform 361"/>
          <p:cNvSpPr>
            <a:spLocks noEditPoints="1"/>
          </p:cNvSpPr>
          <p:nvPr/>
        </p:nvSpPr>
        <p:spPr bwMode="auto">
          <a:xfrm>
            <a:off x="4513263" y="5394325"/>
            <a:ext cx="831850" cy="93663"/>
          </a:xfrm>
          <a:custGeom>
            <a:avLst/>
            <a:gdLst>
              <a:gd name="T0" fmla="*/ 2147483647 w 671"/>
              <a:gd name="T1" fmla="*/ 2147483647 h 59"/>
              <a:gd name="T2" fmla="*/ 2147483647 w 671"/>
              <a:gd name="T3" fmla="*/ 2147483647 h 59"/>
              <a:gd name="T4" fmla="*/ 2147483647 w 671"/>
              <a:gd name="T5" fmla="*/ 2147483647 h 59"/>
              <a:gd name="T6" fmla="*/ 2147483647 w 671"/>
              <a:gd name="T7" fmla="*/ 2147483647 h 59"/>
              <a:gd name="T8" fmla="*/ 2147483647 w 671"/>
              <a:gd name="T9" fmla="*/ 2147483647 h 59"/>
              <a:gd name="T10" fmla="*/ 2147483647 w 671"/>
              <a:gd name="T11" fmla="*/ 2147483647 h 59"/>
              <a:gd name="T12" fmla="*/ 2147483647 w 671"/>
              <a:gd name="T13" fmla="*/ 2147483647 h 59"/>
              <a:gd name="T14" fmla="*/ 2147483647 w 671"/>
              <a:gd name="T15" fmla="*/ 2147483647 h 59"/>
              <a:gd name="T16" fmla="*/ 2147483647 w 671"/>
              <a:gd name="T17" fmla="*/ 2147483647 h 59"/>
              <a:gd name="T18" fmla="*/ 2147483647 w 671"/>
              <a:gd name="T19" fmla="*/ 2147483647 h 59"/>
              <a:gd name="T20" fmla="*/ 2147483647 w 671"/>
              <a:gd name="T21" fmla="*/ 2147483647 h 59"/>
              <a:gd name="T22" fmla="*/ 2147483647 w 671"/>
              <a:gd name="T23" fmla="*/ 2147483647 h 59"/>
              <a:gd name="T24" fmla="*/ 2147483647 w 671"/>
              <a:gd name="T25" fmla="*/ 2147483647 h 59"/>
              <a:gd name="T26" fmla="*/ 2147483647 w 671"/>
              <a:gd name="T27" fmla="*/ 2147483647 h 59"/>
              <a:gd name="T28" fmla="*/ 2147483647 w 671"/>
              <a:gd name="T29" fmla="*/ 2147483647 h 59"/>
              <a:gd name="T30" fmla="*/ 2147483647 w 671"/>
              <a:gd name="T31" fmla="*/ 2147483647 h 59"/>
              <a:gd name="T32" fmla="*/ 2147483647 w 671"/>
              <a:gd name="T33" fmla="*/ 2147483647 h 59"/>
              <a:gd name="T34" fmla="*/ 2147483647 w 671"/>
              <a:gd name="T35" fmla="*/ 2147483647 h 59"/>
              <a:gd name="T36" fmla="*/ 2147483647 w 671"/>
              <a:gd name="T37" fmla="*/ 2147483647 h 59"/>
              <a:gd name="T38" fmla="*/ 2147483647 w 671"/>
              <a:gd name="T39" fmla="*/ 2147483647 h 59"/>
              <a:gd name="T40" fmla="*/ 2147483647 w 671"/>
              <a:gd name="T41" fmla="*/ 2147483647 h 59"/>
              <a:gd name="T42" fmla="*/ 0 w 671"/>
              <a:gd name="T43" fmla="*/ 2147483647 h 59"/>
              <a:gd name="T44" fmla="*/ 2147483647 w 671"/>
              <a:gd name="T45" fmla="*/ 0 h 59"/>
              <a:gd name="T46" fmla="*/ 2147483647 w 671"/>
              <a:gd name="T47" fmla="*/ 2147483647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671"/>
              <a:gd name="T73" fmla="*/ 0 h 59"/>
              <a:gd name="T74" fmla="*/ 671 w 671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671" h="59">
                <a:moveTo>
                  <a:pt x="668" y="33"/>
                </a:moveTo>
                <a:lnTo>
                  <a:pt x="49" y="33"/>
                </a:lnTo>
                <a:lnTo>
                  <a:pt x="48" y="33"/>
                </a:lnTo>
                <a:lnTo>
                  <a:pt x="47" y="32"/>
                </a:lnTo>
                <a:lnTo>
                  <a:pt x="45" y="31"/>
                </a:lnTo>
                <a:lnTo>
                  <a:pt x="45" y="30"/>
                </a:lnTo>
                <a:lnTo>
                  <a:pt x="45" y="28"/>
                </a:lnTo>
                <a:lnTo>
                  <a:pt x="47" y="27"/>
                </a:lnTo>
                <a:lnTo>
                  <a:pt x="48" y="26"/>
                </a:lnTo>
                <a:lnTo>
                  <a:pt x="49" y="26"/>
                </a:lnTo>
                <a:lnTo>
                  <a:pt x="668" y="26"/>
                </a:lnTo>
                <a:lnTo>
                  <a:pt x="669" y="26"/>
                </a:lnTo>
                <a:lnTo>
                  <a:pt x="670" y="26"/>
                </a:lnTo>
                <a:lnTo>
                  <a:pt x="671" y="27"/>
                </a:lnTo>
                <a:lnTo>
                  <a:pt x="671" y="30"/>
                </a:lnTo>
                <a:lnTo>
                  <a:pt x="671" y="31"/>
                </a:lnTo>
                <a:lnTo>
                  <a:pt x="670" y="32"/>
                </a:lnTo>
                <a:lnTo>
                  <a:pt x="669" y="33"/>
                </a:lnTo>
                <a:lnTo>
                  <a:pt x="668" y="33"/>
                </a:lnTo>
                <a:close/>
                <a:moveTo>
                  <a:pt x="58" y="59"/>
                </a:moveTo>
                <a:lnTo>
                  <a:pt x="0" y="30"/>
                </a:lnTo>
                <a:lnTo>
                  <a:pt x="58" y="0"/>
                </a:lnTo>
                <a:lnTo>
                  <a:pt x="58" y="59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3867" name="Text Box 365"/>
          <p:cNvSpPr txBox="1">
            <a:spLocks noChangeArrowheads="1"/>
          </p:cNvSpPr>
          <p:nvPr/>
        </p:nvSpPr>
        <p:spPr bwMode="auto">
          <a:xfrm>
            <a:off x="1971675" y="5113338"/>
            <a:ext cx="15065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800" dirty="0">
                <a:latin typeface="Arial" charset="0"/>
                <a:cs typeface="Arial" charset="0"/>
              </a:rPr>
              <a:t>administered</a:t>
            </a:r>
          </a:p>
          <a:p>
            <a:pPr algn="ctr"/>
            <a:r>
              <a:rPr lang="en-US" sz="1800" dirty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163868" name="Text Box 366"/>
          <p:cNvSpPr txBox="1">
            <a:spLocks noChangeArrowheads="1"/>
          </p:cNvSpPr>
          <p:nvPr/>
        </p:nvSpPr>
        <p:spPr bwMode="auto">
          <a:xfrm>
            <a:off x="5216525" y="5108575"/>
            <a:ext cx="1003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800" dirty="0">
                <a:latin typeface="Arial" charset="0"/>
                <a:cs typeface="Arial" charset="0"/>
              </a:rPr>
              <a:t>public</a:t>
            </a:r>
          </a:p>
          <a:p>
            <a:pPr algn="ctr"/>
            <a:r>
              <a:rPr lang="en-US" sz="1800" dirty="0">
                <a:latin typeface="Arial" charset="0"/>
                <a:cs typeface="Arial" charset="0"/>
              </a:rPr>
              <a:t>Inter</a:t>
            </a:r>
            <a:r>
              <a:rPr lang="en-US" sz="1800" dirty="0"/>
              <a:t>net</a:t>
            </a:r>
          </a:p>
        </p:txBody>
      </p:sp>
      <p:sp>
        <p:nvSpPr>
          <p:cNvPr id="163869" name="Text Box 367"/>
          <p:cNvSpPr txBox="1">
            <a:spLocks noChangeArrowheads="1"/>
          </p:cNvSpPr>
          <p:nvPr/>
        </p:nvSpPr>
        <p:spPr bwMode="auto">
          <a:xfrm>
            <a:off x="3844925" y="5948363"/>
            <a:ext cx="1219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000099"/>
                </a:solidFill>
                <a:latin typeface="Arial" charset="0"/>
                <a:cs typeface="Arial" charset="0"/>
              </a:rPr>
              <a:t>firewall</a:t>
            </a:r>
          </a:p>
        </p:txBody>
      </p:sp>
      <p:pic>
        <p:nvPicPr>
          <p:cNvPr id="163870" name="Picture 2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30288"/>
            <a:ext cx="21701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3871" name="Group 332"/>
          <p:cNvGrpSpPr>
            <a:grpSpLocks/>
          </p:cNvGrpSpPr>
          <p:nvPr/>
        </p:nvGrpSpPr>
        <p:grpSpPr bwMode="auto">
          <a:xfrm>
            <a:off x="3749675" y="3932238"/>
            <a:ext cx="765175" cy="376237"/>
            <a:chOff x="2356" y="1300"/>
            <a:chExt cx="555" cy="194"/>
          </a:xfrm>
        </p:grpSpPr>
        <p:sp>
          <p:nvSpPr>
            <p:cNvPr id="163965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63966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63967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63968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63971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3972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424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25" name="Line 331"/>
            <p:cNvSpPr>
              <a:spLocks noChangeShapeType="1"/>
            </p:cNvSpPr>
            <p:nvPr/>
          </p:nvSpPr>
          <p:spPr bwMode="auto">
            <a:xfrm>
              <a:off x="2908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163872" name="Group 906"/>
          <p:cNvGrpSpPr>
            <a:grpSpLocks/>
          </p:cNvGrpSpPr>
          <p:nvPr/>
        </p:nvGrpSpPr>
        <p:grpSpPr bwMode="auto">
          <a:xfrm>
            <a:off x="3968750" y="3448050"/>
            <a:ext cx="296863" cy="541338"/>
            <a:chOff x="4140" y="429"/>
            <a:chExt cx="1425" cy="2396"/>
          </a:xfrm>
        </p:grpSpPr>
        <p:sp>
          <p:nvSpPr>
            <p:cNvPr id="163933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7" name="Rectangle 908"/>
            <p:cNvSpPr>
              <a:spLocks noChangeArrowheads="1"/>
            </p:cNvSpPr>
            <p:nvPr/>
          </p:nvSpPr>
          <p:spPr bwMode="auto">
            <a:xfrm>
              <a:off x="4209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3935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36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0" name="Rectangle 911"/>
            <p:cNvSpPr>
              <a:spLocks noChangeArrowheads="1"/>
            </p:cNvSpPr>
            <p:nvPr/>
          </p:nvSpPr>
          <p:spPr bwMode="auto">
            <a:xfrm>
              <a:off x="4216" y="689"/>
              <a:ext cx="58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63938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16" name="AutoShape 913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3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17" name="AutoShape 914"/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392" name="Rectangle 915"/>
            <p:cNvSpPr>
              <a:spLocks noChangeArrowheads="1"/>
            </p:cNvSpPr>
            <p:nvPr/>
          </p:nvSpPr>
          <p:spPr bwMode="auto">
            <a:xfrm>
              <a:off x="4224" y="1019"/>
              <a:ext cx="594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63940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14" name="AutoShape 917"/>
              <p:cNvSpPr>
                <a:spLocks noChangeArrowheads="1"/>
              </p:cNvSpPr>
              <p:nvPr/>
            </p:nvSpPr>
            <p:spPr bwMode="auto">
              <a:xfrm>
                <a:off x="617" y="2565"/>
                <a:ext cx="72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15" name="AutoShape 918"/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704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394" name="Rectangle 919"/>
            <p:cNvSpPr>
              <a:spLocks noChangeArrowheads="1"/>
            </p:cNvSpPr>
            <p:nvPr/>
          </p:nvSpPr>
          <p:spPr bwMode="auto">
            <a:xfrm>
              <a:off x="4216" y="1364"/>
              <a:ext cx="594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95" name="Rectangle 920"/>
            <p:cNvSpPr>
              <a:spLocks noChangeArrowheads="1"/>
            </p:cNvSpPr>
            <p:nvPr/>
          </p:nvSpPr>
          <p:spPr bwMode="auto">
            <a:xfrm>
              <a:off x="4224" y="1659"/>
              <a:ext cx="602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63943" name="Group 921"/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412" name="AutoShape 922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13" name="AutoShape 923"/>
              <p:cNvSpPr>
                <a:spLocks noChangeArrowheads="1"/>
              </p:cNvSpPr>
              <p:nvPr/>
            </p:nvSpPr>
            <p:spPr bwMode="auto">
              <a:xfrm>
                <a:off x="632" y="2591"/>
                <a:ext cx="693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63944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63945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10" name="AutoShape 926"/>
              <p:cNvSpPr>
                <a:spLocks noChangeArrowheads="1"/>
              </p:cNvSpPr>
              <p:nvPr/>
            </p:nvSpPr>
            <p:spPr bwMode="auto">
              <a:xfrm>
                <a:off x="618" y="2569"/>
                <a:ext cx="712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11" name="AutoShape 927"/>
              <p:cNvSpPr>
                <a:spLocks noChangeArrowheads="1"/>
              </p:cNvSpPr>
              <p:nvPr/>
            </p:nvSpPr>
            <p:spPr bwMode="auto">
              <a:xfrm>
                <a:off x="637" y="2583"/>
                <a:ext cx="68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399" name="Rectangle 928"/>
            <p:cNvSpPr>
              <a:spLocks noChangeArrowheads="1"/>
            </p:cNvSpPr>
            <p:nvPr/>
          </p:nvSpPr>
          <p:spPr bwMode="auto">
            <a:xfrm>
              <a:off x="5253" y="429"/>
              <a:ext cx="69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3947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48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2" name="Oval 931"/>
            <p:cNvSpPr>
              <a:spLocks noChangeArrowheads="1"/>
            </p:cNvSpPr>
            <p:nvPr/>
          </p:nvSpPr>
          <p:spPr bwMode="auto">
            <a:xfrm>
              <a:off x="5519" y="2607"/>
              <a:ext cx="46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3950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4" name="AutoShape 933"/>
            <p:cNvSpPr>
              <a:spLocks noChangeArrowheads="1"/>
            </p:cNvSpPr>
            <p:nvPr/>
          </p:nvSpPr>
          <p:spPr bwMode="auto">
            <a:xfrm>
              <a:off x="4140" y="2684"/>
              <a:ext cx="1196" cy="141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05" name="AutoShape 934"/>
            <p:cNvSpPr>
              <a:spLocks noChangeArrowheads="1"/>
            </p:cNvSpPr>
            <p:nvPr/>
          </p:nvSpPr>
          <p:spPr bwMode="auto">
            <a:xfrm>
              <a:off x="4209" y="2713"/>
              <a:ext cx="1067" cy="7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06" name="Oval 935"/>
            <p:cNvSpPr>
              <a:spLocks noChangeArrowheads="1"/>
            </p:cNvSpPr>
            <p:nvPr/>
          </p:nvSpPr>
          <p:spPr bwMode="auto">
            <a:xfrm>
              <a:off x="4308" y="2382"/>
              <a:ext cx="160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07" name="Oval 936"/>
            <p:cNvSpPr>
              <a:spLocks noChangeArrowheads="1"/>
            </p:cNvSpPr>
            <p:nvPr/>
          </p:nvSpPr>
          <p:spPr bwMode="auto">
            <a:xfrm>
              <a:off x="4483" y="2382"/>
              <a:ext cx="160" cy="14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08" name="Oval 937"/>
            <p:cNvSpPr>
              <a:spLocks noChangeArrowheads="1"/>
            </p:cNvSpPr>
            <p:nvPr/>
          </p:nvSpPr>
          <p:spPr bwMode="auto">
            <a:xfrm>
              <a:off x="4666" y="2382"/>
              <a:ext cx="152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09" name="Rectangle 938"/>
            <p:cNvSpPr>
              <a:spLocks noChangeArrowheads="1"/>
            </p:cNvSpPr>
            <p:nvPr/>
          </p:nvSpPr>
          <p:spPr bwMode="auto">
            <a:xfrm>
              <a:off x="5062" y="1834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163873" name="Group 2"/>
          <p:cNvGrpSpPr>
            <a:grpSpLocks/>
          </p:cNvGrpSpPr>
          <p:nvPr/>
        </p:nvGrpSpPr>
        <p:grpSpPr bwMode="auto">
          <a:xfrm>
            <a:off x="1128713" y="3273425"/>
            <a:ext cx="2365375" cy="1590675"/>
            <a:chOff x="-2187762" y="3855945"/>
            <a:chExt cx="2365375" cy="1590114"/>
          </a:xfrm>
        </p:grpSpPr>
        <p:sp>
          <p:nvSpPr>
            <p:cNvPr id="358" name="Line 20"/>
            <p:cNvSpPr>
              <a:spLocks noChangeShapeType="1"/>
            </p:cNvSpPr>
            <p:nvPr/>
          </p:nvSpPr>
          <p:spPr bwMode="auto">
            <a:xfrm flipH="1">
              <a:off x="-1732150" y="4232050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59" name="Line 21"/>
            <p:cNvSpPr>
              <a:spLocks noChangeShapeType="1"/>
            </p:cNvSpPr>
            <p:nvPr/>
          </p:nvSpPr>
          <p:spPr bwMode="auto">
            <a:xfrm flipH="1">
              <a:off x="-1344800" y="4279659"/>
              <a:ext cx="271463" cy="3142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60" name="Line 22"/>
            <p:cNvSpPr>
              <a:spLocks noChangeShapeType="1"/>
            </p:cNvSpPr>
            <p:nvPr/>
          </p:nvSpPr>
          <p:spPr bwMode="auto">
            <a:xfrm>
              <a:off x="-925700" y="4308223"/>
              <a:ext cx="73025" cy="295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63879" name="Group 44"/>
            <p:cNvGrpSpPr>
              <a:grpSpLocks/>
            </p:cNvGrpSpPr>
            <p:nvPr/>
          </p:nvGrpSpPr>
          <p:grpSpPr bwMode="auto">
            <a:xfrm>
              <a:off x="-2187762" y="4034772"/>
              <a:ext cx="568325" cy="481012"/>
              <a:chOff x="-44" y="1473"/>
              <a:chExt cx="981" cy="1105"/>
            </a:xfrm>
          </p:grpSpPr>
          <p:pic>
            <p:nvPicPr>
              <p:cNvPr id="163931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3932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63880" name="Group 44"/>
            <p:cNvGrpSpPr>
              <a:grpSpLocks/>
            </p:cNvGrpSpPr>
            <p:nvPr/>
          </p:nvGrpSpPr>
          <p:grpSpPr bwMode="auto">
            <a:xfrm>
              <a:off x="-1252724" y="4523722"/>
              <a:ext cx="568325" cy="481012"/>
              <a:chOff x="-44" y="1473"/>
              <a:chExt cx="981" cy="1105"/>
            </a:xfrm>
          </p:grpSpPr>
          <p:pic>
            <p:nvPicPr>
              <p:cNvPr id="163929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3930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370" name="Line 21"/>
            <p:cNvSpPr>
              <a:spLocks noChangeShapeType="1"/>
            </p:cNvSpPr>
            <p:nvPr/>
          </p:nvSpPr>
          <p:spPr bwMode="auto">
            <a:xfrm>
              <a:off x="-706625" y="4238398"/>
              <a:ext cx="377825" cy="3046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1" name="Line 22"/>
            <p:cNvSpPr>
              <a:spLocks noChangeShapeType="1"/>
            </p:cNvSpPr>
            <p:nvPr/>
          </p:nvSpPr>
          <p:spPr bwMode="auto">
            <a:xfrm flipH="1">
              <a:off x="-474850" y="4733523"/>
              <a:ext cx="120650" cy="2935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2" name="Line 22"/>
            <p:cNvSpPr>
              <a:spLocks noChangeShapeType="1"/>
            </p:cNvSpPr>
            <p:nvPr/>
          </p:nvSpPr>
          <p:spPr bwMode="auto">
            <a:xfrm>
              <a:off x="-70037" y="4744631"/>
              <a:ext cx="73025" cy="295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3" name="Line 20"/>
            <p:cNvSpPr>
              <a:spLocks noChangeShapeType="1"/>
            </p:cNvSpPr>
            <p:nvPr/>
          </p:nvSpPr>
          <p:spPr bwMode="auto">
            <a:xfrm flipH="1">
              <a:off x="-873312" y="4192376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63885" name="Group 44"/>
            <p:cNvGrpSpPr>
              <a:grpSpLocks/>
            </p:cNvGrpSpPr>
            <p:nvPr/>
          </p:nvGrpSpPr>
          <p:grpSpPr bwMode="auto">
            <a:xfrm>
              <a:off x="-847912" y="4896784"/>
              <a:ext cx="568325" cy="481013"/>
              <a:chOff x="-44" y="1473"/>
              <a:chExt cx="981" cy="1105"/>
            </a:xfrm>
          </p:grpSpPr>
          <p:pic>
            <p:nvPicPr>
              <p:cNvPr id="163927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3928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63886" name="Group 44"/>
            <p:cNvGrpSpPr>
              <a:grpSpLocks/>
            </p:cNvGrpSpPr>
            <p:nvPr/>
          </p:nvGrpSpPr>
          <p:grpSpPr bwMode="auto">
            <a:xfrm>
              <a:off x="-390712" y="4965047"/>
              <a:ext cx="568325" cy="481012"/>
              <a:chOff x="-44" y="1473"/>
              <a:chExt cx="981" cy="1105"/>
            </a:xfrm>
          </p:grpSpPr>
          <p:pic>
            <p:nvPicPr>
              <p:cNvPr id="163925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3926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80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300350" y="4079704"/>
              <a:ext cx="677863" cy="301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381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49462" y="4495482"/>
              <a:ext cx="677862" cy="301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63889" name="Group 44"/>
            <p:cNvGrpSpPr>
              <a:grpSpLocks/>
            </p:cNvGrpSpPr>
            <p:nvPr/>
          </p:nvGrpSpPr>
          <p:grpSpPr bwMode="auto">
            <a:xfrm>
              <a:off x="-568325" y="3855945"/>
              <a:ext cx="568325" cy="481013"/>
              <a:chOff x="-44" y="1473"/>
              <a:chExt cx="981" cy="1105"/>
            </a:xfrm>
          </p:grpSpPr>
          <p:pic>
            <p:nvPicPr>
              <p:cNvPr id="163923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3924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63890" name="Group 906"/>
            <p:cNvGrpSpPr>
              <a:grpSpLocks/>
            </p:cNvGrpSpPr>
            <p:nvPr/>
          </p:nvGrpSpPr>
          <p:grpSpPr bwMode="auto">
            <a:xfrm>
              <a:off x="-1598706" y="4467413"/>
              <a:ext cx="285924" cy="537882"/>
              <a:chOff x="4140" y="429"/>
              <a:chExt cx="1425" cy="2396"/>
            </a:xfrm>
          </p:grpSpPr>
          <p:sp>
            <p:nvSpPr>
              <p:cNvPr id="163891" name="Freeform 907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1" name="Rectangle 908"/>
              <p:cNvSpPr>
                <a:spLocks noChangeArrowheads="1"/>
              </p:cNvSpPr>
              <p:nvPr/>
            </p:nvSpPr>
            <p:spPr bwMode="auto">
              <a:xfrm>
                <a:off x="4211" y="427"/>
                <a:ext cx="1036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3893" name="Freeform 909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3894" name="Freeform 910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4" name="Rectangle 911"/>
              <p:cNvSpPr>
                <a:spLocks noChangeArrowheads="1"/>
              </p:cNvSpPr>
              <p:nvPr/>
            </p:nvSpPr>
            <p:spPr bwMode="auto">
              <a:xfrm>
                <a:off x="4211" y="688"/>
                <a:ext cx="593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3896" name="Group 912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60" name="AutoShape 913"/>
                <p:cNvSpPr>
                  <a:spLocks noChangeArrowheads="1"/>
                </p:cNvSpPr>
                <p:nvPr/>
              </p:nvSpPr>
              <p:spPr bwMode="auto">
                <a:xfrm>
                  <a:off x="614" y="2567"/>
                  <a:ext cx="721" cy="12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461" name="AutoShape 914"/>
                <p:cNvSpPr>
                  <a:spLocks noChangeArrowheads="1"/>
                </p:cNvSpPr>
                <p:nvPr/>
              </p:nvSpPr>
              <p:spPr bwMode="auto">
                <a:xfrm>
                  <a:off x="633" y="2581"/>
                  <a:ext cx="691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436" name="Rectangle 915"/>
              <p:cNvSpPr>
                <a:spLocks noChangeArrowheads="1"/>
              </p:cNvSpPr>
              <p:nvPr/>
            </p:nvSpPr>
            <p:spPr bwMode="auto">
              <a:xfrm>
                <a:off x="4227" y="1021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3898" name="Group 916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58" name="AutoShape 917"/>
                <p:cNvSpPr>
                  <a:spLocks noChangeArrowheads="1"/>
                </p:cNvSpPr>
                <p:nvPr/>
              </p:nvSpPr>
              <p:spPr bwMode="auto">
                <a:xfrm>
                  <a:off x="616" y="2566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459" name="AutoShape 918"/>
                <p:cNvSpPr>
                  <a:spLocks noChangeArrowheads="1"/>
                </p:cNvSpPr>
                <p:nvPr/>
              </p:nvSpPr>
              <p:spPr bwMode="auto">
                <a:xfrm>
                  <a:off x="626" y="2581"/>
                  <a:ext cx="70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438" name="Rectangle 919"/>
              <p:cNvSpPr>
                <a:spLocks noChangeArrowheads="1"/>
              </p:cNvSpPr>
              <p:nvPr/>
            </p:nvSpPr>
            <p:spPr bwMode="auto">
              <a:xfrm>
                <a:off x="4211" y="1360"/>
                <a:ext cx="601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39" name="Rectangle 920"/>
              <p:cNvSpPr>
                <a:spLocks noChangeArrowheads="1"/>
              </p:cNvSpPr>
              <p:nvPr/>
            </p:nvSpPr>
            <p:spPr bwMode="auto">
              <a:xfrm>
                <a:off x="4227" y="1657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3901" name="Group 921"/>
              <p:cNvGrpSpPr>
                <a:grpSpLocks/>
              </p:cNvGrpSpPr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456" name="AutoShape 922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457" name="AutoShape 923"/>
                <p:cNvSpPr>
                  <a:spLocks noChangeArrowheads="1"/>
                </p:cNvSpPr>
                <p:nvPr/>
              </p:nvSpPr>
              <p:spPr bwMode="auto">
                <a:xfrm>
                  <a:off x="631" y="2589"/>
                  <a:ext cx="690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63902" name="Freeform 924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63903" name="Group 925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54" name="AutoShape 926"/>
                <p:cNvSpPr>
                  <a:spLocks noChangeArrowheads="1"/>
                </p:cNvSpPr>
                <p:nvPr/>
              </p:nvSpPr>
              <p:spPr bwMode="auto">
                <a:xfrm>
                  <a:off x="616" y="2566"/>
                  <a:ext cx="710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455" name="AutoShape 927"/>
                <p:cNvSpPr>
                  <a:spLocks noChangeArrowheads="1"/>
                </p:cNvSpPr>
                <p:nvPr/>
              </p:nvSpPr>
              <p:spPr bwMode="auto">
                <a:xfrm>
                  <a:off x="636" y="2580"/>
                  <a:ext cx="680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443" name="Rectangle 928"/>
              <p:cNvSpPr>
                <a:spLocks noChangeArrowheads="1"/>
              </p:cNvSpPr>
              <p:nvPr/>
            </p:nvSpPr>
            <p:spPr bwMode="auto">
              <a:xfrm>
                <a:off x="5247" y="427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3905" name="Freeform 929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3906" name="Freeform 930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46" name="Oval 931"/>
              <p:cNvSpPr>
                <a:spLocks noChangeArrowheads="1"/>
              </p:cNvSpPr>
              <p:nvPr/>
            </p:nvSpPr>
            <p:spPr bwMode="auto">
              <a:xfrm>
                <a:off x="5516" y="2604"/>
                <a:ext cx="47" cy="99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3908" name="Freeform 932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48" name="AutoShape 933"/>
              <p:cNvSpPr>
                <a:spLocks noChangeArrowheads="1"/>
              </p:cNvSpPr>
              <p:nvPr/>
            </p:nvSpPr>
            <p:spPr bwMode="auto">
              <a:xfrm>
                <a:off x="4140" y="2682"/>
                <a:ext cx="1195" cy="14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49" name="AutoShape 934"/>
              <p:cNvSpPr>
                <a:spLocks noChangeArrowheads="1"/>
              </p:cNvSpPr>
              <p:nvPr/>
            </p:nvSpPr>
            <p:spPr bwMode="auto">
              <a:xfrm>
                <a:off x="4211" y="2710"/>
                <a:ext cx="1060" cy="7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50" name="Oval 935"/>
              <p:cNvSpPr>
                <a:spLocks noChangeArrowheads="1"/>
              </p:cNvSpPr>
              <p:nvPr/>
            </p:nvSpPr>
            <p:spPr bwMode="auto">
              <a:xfrm>
                <a:off x="4306" y="2385"/>
                <a:ext cx="158" cy="13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51" name="Oval 936"/>
              <p:cNvSpPr>
                <a:spLocks noChangeArrowheads="1"/>
              </p:cNvSpPr>
              <p:nvPr/>
            </p:nvSpPr>
            <p:spPr bwMode="auto">
              <a:xfrm>
                <a:off x="4488" y="2385"/>
                <a:ext cx="158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dirty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52" name="Oval 937"/>
              <p:cNvSpPr>
                <a:spLocks noChangeArrowheads="1"/>
              </p:cNvSpPr>
              <p:nvPr/>
            </p:nvSpPr>
            <p:spPr bwMode="auto">
              <a:xfrm>
                <a:off x="4662" y="2378"/>
                <a:ext cx="158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53" name="Rectangle 938"/>
              <p:cNvSpPr>
                <a:spLocks noChangeArrowheads="1"/>
              </p:cNvSpPr>
              <p:nvPr/>
            </p:nvSpPr>
            <p:spPr bwMode="auto">
              <a:xfrm>
                <a:off x="5057" y="1834"/>
                <a:ext cx="87" cy="756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</p:grpSp>
      <p:sp>
        <p:nvSpPr>
          <p:cNvPr id="163874" name="TextBox 4"/>
          <p:cNvSpPr txBox="1">
            <a:spLocks noChangeArrowheads="1"/>
          </p:cNvSpPr>
          <p:nvPr/>
        </p:nvSpPr>
        <p:spPr bwMode="auto">
          <a:xfrm>
            <a:off x="1463675" y="5648325"/>
            <a:ext cx="2444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trusted “good guys” </a:t>
            </a:r>
          </a:p>
        </p:txBody>
      </p:sp>
      <p:sp>
        <p:nvSpPr>
          <p:cNvPr id="163875" name="TextBox 464"/>
          <p:cNvSpPr txBox="1">
            <a:spLocks noChangeArrowheads="1"/>
          </p:cNvSpPr>
          <p:nvPr/>
        </p:nvSpPr>
        <p:spPr bwMode="auto">
          <a:xfrm>
            <a:off x="5038725" y="5680075"/>
            <a:ext cx="26177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untrusted “bad guys” </a:t>
            </a:r>
          </a:p>
        </p:txBody>
      </p:sp>
      <p:sp>
        <p:nvSpPr>
          <p:cNvPr id="24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118</a:t>
            </a:fld>
            <a:endParaRPr lang="en-US" sz="1200" dirty="0">
              <a:latin typeface="Tahoma" charset="0"/>
            </a:endParaRPr>
          </a:p>
        </p:txBody>
      </p:sp>
      <p:sp>
        <p:nvSpPr>
          <p:cNvPr id="24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616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3"/>
          <p:cNvSpPr>
            <a:spLocks noGrp="1" noChangeArrowheads="1"/>
          </p:cNvSpPr>
          <p:nvPr>
            <p:ph type="title"/>
          </p:nvPr>
        </p:nvSpPr>
        <p:spPr>
          <a:xfrm>
            <a:off x="474663" y="1809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Firewalls: why</a:t>
            </a:r>
          </a:p>
        </p:txBody>
      </p:sp>
      <p:sp>
        <p:nvSpPr>
          <p:cNvPr id="121860" name="Rectangle 6"/>
          <p:cNvSpPr>
            <a:spLocks noChangeArrowheads="1"/>
          </p:cNvSpPr>
          <p:nvPr/>
        </p:nvSpPr>
        <p:spPr bwMode="auto">
          <a:xfrm>
            <a:off x="363538" y="1357313"/>
            <a:ext cx="8421687" cy="459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/>
                <a:cs typeface="Gill Sans MT"/>
              </a:rPr>
              <a:t>prevent denial of service attacks:</a:t>
            </a:r>
          </a:p>
          <a:p>
            <a:pPr marL="800100" lvl="1" indent="-342900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/>
                <a:cs typeface="Gill Sans MT"/>
              </a:rPr>
              <a:t>SYN flooding: attacker establishes many bogus TCP connections, no resources left for </a:t>
            </a:r>
            <a:r>
              <a:rPr lang="ja-JP" altLang="en-US" sz="2400" dirty="0">
                <a:latin typeface="Gill Sans MT"/>
                <a:cs typeface="Gill Sans MT"/>
              </a:rPr>
              <a:t>“</a:t>
            </a:r>
            <a:r>
              <a:rPr lang="en-US" sz="2400" dirty="0">
                <a:latin typeface="Gill Sans MT"/>
                <a:cs typeface="Gill Sans MT"/>
              </a:rPr>
              <a:t>real</a:t>
            </a:r>
            <a:r>
              <a:rPr lang="ja-JP" altLang="en-US" sz="2400" dirty="0">
                <a:latin typeface="Gill Sans MT"/>
                <a:cs typeface="Gill Sans MT"/>
              </a:rPr>
              <a:t>”</a:t>
            </a:r>
            <a:r>
              <a:rPr lang="en-US" sz="2400" dirty="0">
                <a:latin typeface="Gill Sans MT"/>
                <a:cs typeface="Gill Sans MT"/>
              </a:rPr>
              <a:t> connections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/>
                <a:cs typeface="Gill Sans MT"/>
              </a:rPr>
              <a:t>prevent illegal modification/access of internal data</a:t>
            </a:r>
          </a:p>
          <a:p>
            <a:pPr marL="800100" lvl="1" indent="-342900"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/>
                <a:cs typeface="Gill Sans MT"/>
              </a:rPr>
              <a:t>e.g., attacker replaces CIA</a:t>
            </a:r>
            <a:r>
              <a:rPr lang="ja-JP" altLang="en-US" sz="2400" dirty="0">
                <a:latin typeface="Gill Sans MT"/>
                <a:cs typeface="Gill Sans MT"/>
              </a:rPr>
              <a:t>’</a:t>
            </a:r>
            <a:r>
              <a:rPr lang="en-US" sz="2400" dirty="0">
                <a:latin typeface="Gill Sans MT"/>
                <a:cs typeface="Gill Sans MT"/>
              </a:rPr>
              <a:t>s homepage with something else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/>
                <a:cs typeface="Gill Sans MT"/>
              </a:rPr>
              <a:t>allow only authorized access to inside network</a:t>
            </a:r>
          </a:p>
          <a:p>
            <a:pPr marL="800100" lvl="1" indent="-342900"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/>
                <a:cs typeface="Gill Sans MT"/>
              </a:rPr>
              <a:t> set of authenticated users/hosts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/>
                <a:cs typeface="Gill Sans MT"/>
              </a:rPr>
              <a:t>three types of firewalls:</a:t>
            </a:r>
          </a:p>
          <a:p>
            <a:pPr marL="800100" lvl="1" indent="-342900"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/>
                <a:cs typeface="Gill Sans MT"/>
              </a:rPr>
              <a:t>stateless packet filters</a:t>
            </a:r>
          </a:p>
          <a:p>
            <a:pPr marL="800100" lvl="1" indent="-342900"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/>
                <a:cs typeface="Gill Sans MT"/>
              </a:rPr>
              <a:t>stateful packet filters</a:t>
            </a:r>
          </a:p>
          <a:p>
            <a:pPr marL="800100" lvl="1" indent="-342900"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/>
                <a:cs typeface="Gill Sans MT"/>
              </a:rPr>
              <a:t>application gateways</a:t>
            </a:r>
          </a:p>
        </p:txBody>
      </p:sp>
      <p:pic>
        <p:nvPicPr>
          <p:cNvPr id="165892" name="Picture 2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000125"/>
            <a:ext cx="3144837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119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129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09538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Simple encryption scheme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44513" y="1398588"/>
            <a:ext cx="8077200" cy="1214437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substitution cipher: </a:t>
            </a:r>
            <a:r>
              <a:rPr lang="en-US" sz="2400" dirty="0">
                <a:latin typeface="Gill Sans MT" charset="0"/>
              </a:rPr>
              <a:t>substituting one thing for another</a:t>
            </a:r>
          </a:p>
          <a:p>
            <a:pPr lvl="1">
              <a:buFont typeface="Wingdings" charset="2"/>
              <a:buChar char="§"/>
            </a:pPr>
            <a:r>
              <a:rPr lang="en-US" dirty="0">
                <a:latin typeface="Gill Sans MT" charset="0"/>
              </a:rPr>
              <a:t>monoalphabetic cipher: substitute one letter for another</a:t>
            </a:r>
            <a:endParaRPr lang="en-US" sz="2800" dirty="0">
              <a:latin typeface="Gill Sans MT" charset="0"/>
            </a:endParaRP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1133956" y="2516188"/>
            <a:ext cx="7203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urier New" charset="0"/>
              </a:rPr>
              <a:t>plaintext:  </a:t>
            </a:r>
            <a:r>
              <a:rPr lang="en-US" sz="2400" b="1" dirty="0">
                <a:latin typeface="Courier New" charset="0"/>
              </a:rPr>
              <a:t>abcdefghijklmnopqrstuvwxyz</a:t>
            </a:r>
            <a:endParaRPr lang="en-US" sz="2400" b="1" dirty="0">
              <a:latin typeface="Courier New" charset="0"/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969377" y="3295650"/>
            <a:ext cx="73878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urier New" charset="0"/>
              </a:rPr>
              <a:t>ciphertext:  </a:t>
            </a:r>
            <a:r>
              <a:rPr lang="en-US" sz="2400" b="1" dirty="0">
                <a:latin typeface="Courier New" charset="0"/>
              </a:rPr>
              <a:t>mnbvcxzasdfghjklpoiuytrewq</a:t>
            </a:r>
            <a:endParaRPr lang="en-US" sz="2400" b="1" dirty="0">
              <a:latin typeface="Courier New" charset="0"/>
            </a:endParaRPr>
          </a:p>
        </p:txBody>
      </p:sp>
      <p:sp>
        <p:nvSpPr>
          <p:cNvPr id="38918" name="Line 6"/>
          <p:cNvSpPr>
            <a:spLocks noChangeShapeType="1"/>
          </p:cNvSpPr>
          <p:nvPr/>
        </p:nvSpPr>
        <p:spPr bwMode="auto">
          <a:xfrm>
            <a:off x="3536950" y="2925763"/>
            <a:ext cx="0" cy="4937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8919" name="Line 7"/>
          <p:cNvSpPr>
            <a:spLocks noChangeShapeType="1"/>
          </p:cNvSpPr>
          <p:nvPr/>
        </p:nvSpPr>
        <p:spPr bwMode="auto">
          <a:xfrm>
            <a:off x="8110538" y="2889250"/>
            <a:ext cx="0" cy="4937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2085440" y="4067175"/>
            <a:ext cx="62796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urier New" charset="0"/>
              </a:rPr>
              <a:t>Plaintext: bob. i love you. </a:t>
            </a:r>
            <a:r>
              <a:rPr lang="en-US" sz="2400" b="1" dirty="0">
                <a:latin typeface="Courier New" charset="0"/>
              </a:rPr>
              <a:t>alice</a:t>
            </a:r>
            <a:endParaRPr lang="en-US" sz="2400" b="1" dirty="0">
              <a:latin typeface="Courier New" charset="0"/>
            </a:endParaRPr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1928798" y="4492625"/>
            <a:ext cx="64643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urier New" charset="0"/>
              </a:rPr>
              <a:t>ciphertext: </a:t>
            </a:r>
            <a:r>
              <a:rPr lang="en-US" sz="2400" b="1" dirty="0">
                <a:latin typeface="Courier New" charset="0"/>
              </a:rPr>
              <a:t>nkn</a:t>
            </a:r>
            <a:r>
              <a:rPr lang="en-US" sz="2400" b="1" dirty="0">
                <a:latin typeface="Courier New" charset="0"/>
              </a:rPr>
              <a:t>. s </a:t>
            </a:r>
            <a:r>
              <a:rPr lang="en-US" sz="2400" b="1" dirty="0">
                <a:latin typeface="Courier New" charset="0"/>
              </a:rPr>
              <a:t>gktc</a:t>
            </a:r>
            <a:r>
              <a:rPr lang="en-US" sz="2400" b="1" dirty="0">
                <a:latin typeface="Courier New" charset="0"/>
              </a:rPr>
              <a:t> </a:t>
            </a:r>
            <a:r>
              <a:rPr lang="en-US" sz="2400" b="1" dirty="0">
                <a:latin typeface="Courier New" charset="0"/>
              </a:rPr>
              <a:t>wky</a:t>
            </a:r>
            <a:r>
              <a:rPr lang="en-US" sz="2400" b="1" dirty="0">
                <a:latin typeface="Courier New" charset="0"/>
              </a:rPr>
              <a:t>. </a:t>
            </a:r>
            <a:r>
              <a:rPr lang="en-US" sz="2400" b="1" dirty="0">
                <a:latin typeface="Courier New" charset="0"/>
              </a:rPr>
              <a:t>mgsbc</a:t>
            </a:r>
            <a:endParaRPr lang="en-US" sz="2400" b="1" dirty="0">
              <a:latin typeface="Courier New" charset="0"/>
            </a:endParaRPr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1184275" y="4002088"/>
            <a:ext cx="7826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000099"/>
                </a:solidFill>
                <a:latin typeface="Arial" charset="0"/>
                <a:cs typeface="Arial" charset="0"/>
              </a:rPr>
              <a:t>e.g.:</a:t>
            </a:r>
          </a:p>
        </p:txBody>
      </p:sp>
      <p:sp>
        <p:nvSpPr>
          <p:cNvPr id="38923" name="Text Box 12"/>
          <p:cNvSpPr txBox="1">
            <a:spLocks noChangeArrowheads="1"/>
          </p:cNvSpPr>
          <p:nvPr/>
        </p:nvSpPr>
        <p:spPr bwMode="auto">
          <a:xfrm>
            <a:off x="1546225" y="5332413"/>
            <a:ext cx="67945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-1554163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Encryption key: </a:t>
            </a:r>
            <a:r>
              <a:rPr lang="en-US" sz="2800" dirty="0">
                <a:latin typeface="Gill Sans MT" charset="0"/>
              </a:rPr>
              <a:t>mapping from set of 26 letters</a:t>
            </a:r>
          </a:p>
          <a:p>
            <a:r>
              <a:rPr lang="en-US" sz="2800" dirty="0">
                <a:latin typeface="Gill Sans MT" charset="0"/>
              </a:rPr>
              <a:t>                     to set of 26 letters</a:t>
            </a:r>
          </a:p>
        </p:txBody>
      </p:sp>
      <p:pic>
        <p:nvPicPr>
          <p:cNvPr id="38924" name="Picture 1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936625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5" name="Picture 25" descr="BS00768_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27113" y="5475288"/>
            <a:ext cx="46513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12</a:t>
            </a:fld>
            <a:endParaRPr lang="en-US" sz="1200" dirty="0">
              <a:latin typeface="Tahoma" charset="0"/>
            </a:endParaRP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831561" y="6508279"/>
            <a:ext cx="721408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727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Freeform 17"/>
          <p:cNvSpPr>
            <a:spLocks/>
          </p:cNvSpPr>
          <p:nvPr/>
        </p:nvSpPr>
        <p:spPr bwMode="auto">
          <a:xfrm>
            <a:off x="1095375" y="1584325"/>
            <a:ext cx="3648075" cy="1806575"/>
          </a:xfrm>
          <a:custGeom>
            <a:avLst/>
            <a:gdLst>
              <a:gd name="T0" fmla="*/ 2147483647 w 1672"/>
              <a:gd name="T1" fmla="*/ 2147483647 h 977"/>
              <a:gd name="T2" fmla="*/ 2147483647 w 1672"/>
              <a:gd name="T3" fmla="*/ 2147483647 h 977"/>
              <a:gd name="T4" fmla="*/ 2147483647 w 1672"/>
              <a:gd name="T5" fmla="*/ 2147483647 h 977"/>
              <a:gd name="T6" fmla="*/ 2147483647 w 1672"/>
              <a:gd name="T7" fmla="*/ 2147483647 h 977"/>
              <a:gd name="T8" fmla="*/ 2147483647 w 1672"/>
              <a:gd name="T9" fmla="*/ 2147483647 h 977"/>
              <a:gd name="T10" fmla="*/ 2147483647 w 1672"/>
              <a:gd name="T11" fmla="*/ 2147483647 h 977"/>
              <a:gd name="T12" fmla="*/ 2147483647 w 1672"/>
              <a:gd name="T13" fmla="*/ 2147483647 h 977"/>
              <a:gd name="T14" fmla="*/ 2147483647 w 1672"/>
              <a:gd name="T15" fmla="*/ 2147483647 h 977"/>
              <a:gd name="T16" fmla="*/ 2147483647 w 1672"/>
              <a:gd name="T17" fmla="*/ 2147483647 h 977"/>
              <a:gd name="T18" fmla="*/ 2147483647 w 1672"/>
              <a:gd name="T19" fmla="*/ 2147483647 h 977"/>
              <a:gd name="T20" fmla="*/ 2147483647 w 1672"/>
              <a:gd name="T21" fmla="*/ 2147483647 h 977"/>
              <a:gd name="T22" fmla="*/ 2147483647 w 1672"/>
              <a:gd name="T23" fmla="*/ 2147483647 h 977"/>
              <a:gd name="T24" fmla="*/ 2147483647 w 1672"/>
              <a:gd name="T25" fmla="*/ 2147483647 h 977"/>
              <a:gd name="T26" fmla="*/ 2147483647 w 1672"/>
              <a:gd name="T27" fmla="*/ 2147483647 h 977"/>
              <a:gd name="T28" fmla="*/ 2147483647 w 1672"/>
              <a:gd name="T29" fmla="*/ 2147483647 h 977"/>
              <a:gd name="T30" fmla="*/ 2147483647 w 1672"/>
              <a:gd name="T31" fmla="*/ 2147483647 h 977"/>
              <a:gd name="T32" fmla="*/ 2147483647 w 1672"/>
              <a:gd name="T33" fmla="*/ 2147483647 h 977"/>
              <a:gd name="T34" fmla="*/ 2147483647 w 1672"/>
              <a:gd name="T35" fmla="*/ 2147483647 h 977"/>
              <a:gd name="T36" fmla="*/ 2147483647 w 1672"/>
              <a:gd name="T37" fmla="*/ 2147483647 h 977"/>
              <a:gd name="T38" fmla="*/ 2147483647 w 1672"/>
              <a:gd name="T39" fmla="*/ 2147483647 h 977"/>
              <a:gd name="T40" fmla="*/ 2147483647 w 1672"/>
              <a:gd name="T41" fmla="*/ 2147483647 h 977"/>
              <a:gd name="T42" fmla="*/ 2147483647 w 1672"/>
              <a:gd name="T43" fmla="*/ 2147483647 h 977"/>
              <a:gd name="T44" fmla="*/ 2147483647 w 1672"/>
              <a:gd name="T45" fmla="*/ 2147483647 h 977"/>
              <a:gd name="T46" fmla="*/ 2147483647 w 1672"/>
              <a:gd name="T47" fmla="*/ 2147483647 h 977"/>
              <a:gd name="T48" fmla="*/ 2147483647 w 1672"/>
              <a:gd name="T49" fmla="*/ 2147483647 h 977"/>
              <a:gd name="T50" fmla="*/ 2147483647 w 1672"/>
              <a:gd name="T51" fmla="*/ 2147483647 h 977"/>
              <a:gd name="T52" fmla="*/ 2147483647 w 1672"/>
              <a:gd name="T53" fmla="*/ 2147483647 h 977"/>
              <a:gd name="T54" fmla="*/ 2147483647 w 1672"/>
              <a:gd name="T55" fmla="*/ 2147483647 h 977"/>
              <a:gd name="T56" fmla="*/ 2147483647 w 1672"/>
              <a:gd name="T57" fmla="*/ 2147483647 h 977"/>
              <a:gd name="T58" fmla="*/ 2147483647 w 1672"/>
              <a:gd name="T59" fmla="*/ 2147483647 h 977"/>
              <a:gd name="T60" fmla="*/ 2147483647 w 1672"/>
              <a:gd name="T61" fmla="*/ 2147483647 h 977"/>
              <a:gd name="T62" fmla="*/ 2147483647 w 1672"/>
              <a:gd name="T63" fmla="*/ 2147483647 h 977"/>
              <a:gd name="T64" fmla="*/ 2147483647 w 1672"/>
              <a:gd name="T65" fmla="*/ 2147483647 h 977"/>
              <a:gd name="T66" fmla="*/ 2147483647 w 1672"/>
              <a:gd name="T67" fmla="*/ 2147483647 h 977"/>
              <a:gd name="T68" fmla="*/ 2147483647 w 1672"/>
              <a:gd name="T69" fmla="*/ 2147483647 h 977"/>
              <a:gd name="T70" fmla="*/ 2147483647 w 1672"/>
              <a:gd name="T71" fmla="*/ 2147483647 h 977"/>
              <a:gd name="T72" fmla="*/ 2147483647 w 1672"/>
              <a:gd name="T73" fmla="*/ 2147483647 h 977"/>
              <a:gd name="T74" fmla="*/ 2147483647 w 1672"/>
              <a:gd name="T75" fmla="*/ 2147483647 h 977"/>
              <a:gd name="T76" fmla="*/ 2147483647 w 1672"/>
              <a:gd name="T77" fmla="*/ 2147483647 h 977"/>
              <a:gd name="T78" fmla="*/ 2147483647 w 1672"/>
              <a:gd name="T79" fmla="*/ 2147483647 h 977"/>
              <a:gd name="T80" fmla="*/ 2147483647 w 1672"/>
              <a:gd name="T81" fmla="*/ 2147483647 h 977"/>
              <a:gd name="T82" fmla="*/ 2147483647 w 1672"/>
              <a:gd name="T83" fmla="*/ 2147483647 h 977"/>
              <a:gd name="T84" fmla="*/ 2147483647 w 1672"/>
              <a:gd name="T85" fmla="*/ 2147483647 h 977"/>
              <a:gd name="T86" fmla="*/ 2147483647 w 1672"/>
              <a:gd name="T87" fmla="*/ 2147483647 h 977"/>
              <a:gd name="T88" fmla="*/ 0 w 1672"/>
              <a:gd name="T89" fmla="*/ 2147483647 h 977"/>
              <a:gd name="T90" fmla="*/ 2147483647 w 1672"/>
              <a:gd name="T91" fmla="*/ 2147483647 h 977"/>
              <a:gd name="T92" fmla="*/ 2147483647 w 1672"/>
              <a:gd name="T93" fmla="*/ 2147483647 h 977"/>
              <a:gd name="T94" fmla="*/ 0 w 1672"/>
              <a:gd name="T95" fmla="*/ 2147483647 h 977"/>
              <a:gd name="T96" fmla="*/ 2147483647 w 1672"/>
              <a:gd name="T97" fmla="*/ 2147483647 h 977"/>
              <a:gd name="T98" fmla="*/ 2147483647 w 1672"/>
              <a:gd name="T99" fmla="*/ 2147483647 h 977"/>
              <a:gd name="T100" fmla="*/ 2147483647 w 1672"/>
              <a:gd name="T101" fmla="*/ 2147483647 h 977"/>
              <a:gd name="T102" fmla="*/ 2147483647 w 1672"/>
              <a:gd name="T103" fmla="*/ 2147483647 h 97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672"/>
              <a:gd name="T157" fmla="*/ 0 h 977"/>
              <a:gd name="T158" fmla="*/ 1672 w 1672"/>
              <a:gd name="T159" fmla="*/ 977 h 977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672" h="977">
                <a:moveTo>
                  <a:pt x="54" y="16"/>
                </a:moveTo>
                <a:lnTo>
                  <a:pt x="57" y="14"/>
                </a:lnTo>
                <a:lnTo>
                  <a:pt x="61" y="10"/>
                </a:lnTo>
                <a:lnTo>
                  <a:pt x="69" y="7"/>
                </a:lnTo>
                <a:lnTo>
                  <a:pt x="77" y="3"/>
                </a:lnTo>
                <a:lnTo>
                  <a:pt x="86" y="1"/>
                </a:lnTo>
                <a:lnTo>
                  <a:pt x="96" y="0"/>
                </a:lnTo>
                <a:lnTo>
                  <a:pt x="105" y="0"/>
                </a:lnTo>
                <a:lnTo>
                  <a:pt x="116" y="0"/>
                </a:lnTo>
                <a:lnTo>
                  <a:pt x="127" y="1"/>
                </a:lnTo>
                <a:lnTo>
                  <a:pt x="138" y="3"/>
                </a:lnTo>
                <a:lnTo>
                  <a:pt x="149" y="6"/>
                </a:lnTo>
                <a:lnTo>
                  <a:pt x="161" y="9"/>
                </a:lnTo>
                <a:lnTo>
                  <a:pt x="174" y="13"/>
                </a:lnTo>
                <a:lnTo>
                  <a:pt x="187" y="17"/>
                </a:lnTo>
                <a:lnTo>
                  <a:pt x="200" y="22"/>
                </a:lnTo>
                <a:lnTo>
                  <a:pt x="212" y="27"/>
                </a:lnTo>
                <a:lnTo>
                  <a:pt x="225" y="31"/>
                </a:lnTo>
                <a:lnTo>
                  <a:pt x="253" y="43"/>
                </a:lnTo>
                <a:lnTo>
                  <a:pt x="281" y="54"/>
                </a:lnTo>
                <a:lnTo>
                  <a:pt x="309" y="65"/>
                </a:lnTo>
                <a:lnTo>
                  <a:pt x="338" y="76"/>
                </a:lnTo>
                <a:lnTo>
                  <a:pt x="352" y="82"/>
                </a:lnTo>
                <a:lnTo>
                  <a:pt x="366" y="86"/>
                </a:lnTo>
                <a:lnTo>
                  <a:pt x="380" y="90"/>
                </a:lnTo>
                <a:lnTo>
                  <a:pt x="394" y="95"/>
                </a:lnTo>
                <a:lnTo>
                  <a:pt x="408" y="97"/>
                </a:lnTo>
                <a:lnTo>
                  <a:pt x="422" y="100"/>
                </a:lnTo>
                <a:lnTo>
                  <a:pt x="436" y="103"/>
                </a:lnTo>
                <a:lnTo>
                  <a:pt x="451" y="104"/>
                </a:lnTo>
                <a:lnTo>
                  <a:pt x="465" y="105"/>
                </a:lnTo>
                <a:lnTo>
                  <a:pt x="477" y="105"/>
                </a:lnTo>
                <a:lnTo>
                  <a:pt x="491" y="105"/>
                </a:lnTo>
                <a:lnTo>
                  <a:pt x="504" y="105"/>
                </a:lnTo>
                <a:lnTo>
                  <a:pt x="518" y="104"/>
                </a:lnTo>
                <a:lnTo>
                  <a:pt x="532" y="104"/>
                </a:lnTo>
                <a:lnTo>
                  <a:pt x="559" y="100"/>
                </a:lnTo>
                <a:lnTo>
                  <a:pt x="586" y="98"/>
                </a:lnTo>
                <a:lnTo>
                  <a:pt x="614" y="95"/>
                </a:lnTo>
                <a:lnTo>
                  <a:pt x="641" y="90"/>
                </a:lnTo>
                <a:lnTo>
                  <a:pt x="670" y="86"/>
                </a:lnTo>
                <a:lnTo>
                  <a:pt x="698" y="83"/>
                </a:lnTo>
                <a:lnTo>
                  <a:pt x="727" y="79"/>
                </a:lnTo>
                <a:lnTo>
                  <a:pt x="757" y="77"/>
                </a:lnTo>
                <a:lnTo>
                  <a:pt x="774" y="76"/>
                </a:lnTo>
                <a:lnTo>
                  <a:pt x="789" y="75"/>
                </a:lnTo>
                <a:lnTo>
                  <a:pt x="804" y="75"/>
                </a:lnTo>
                <a:lnTo>
                  <a:pt x="820" y="75"/>
                </a:lnTo>
                <a:lnTo>
                  <a:pt x="837" y="76"/>
                </a:lnTo>
                <a:lnTo>
                  <a:pt x="853" y="76"/>
                </a:lnTo>
                <a:lnTo>
                  <a:pt x="871" y="77"/>
                </a:lnTo>
                <a:lnTo>
                  <a:pt x="888" y="79"/>
                </a:lnTo>
                <a:lnTo>
                  <a:pt x="906" y="82"/>
                </a:lnTo>
                <a:lnTo>
                  <a:pt x="923" y="84"/>
                </a:lnTo>
                <a:lnTo>
                  <a:pt x="942" y="88"/>
                </a:lnTo>
                <a:lnTo>
                  <a:pt x="961" y="91"/>
                </a:lnTo>
                <a:lnTo>
                  <a:pt x="980" y="95"/>
                </a:lnTo>
                <a:lnTo>
                  <a:pt x="1003" y="98"/>
                </a:lnTo>
                <a:lnTo>
                  <a:pt x="1024" y="102"/>
                </a:lnTo>
                <a:lnTo>
                  <a:pt x="1046" y="106"/>
                </a:lnTo>
                <a:lnTo>
                  <a:pt x="1069" y="110"/>
                </a:lnTo>
                <a:lnTo>
                  <a:pt x="1092" y="114"/>
                </a:lnTo>
                <a:lnTo>
                  <a:pt x="1117" y="119"/>
                </a:lnTo>
                <a:lnTo>
                  <a:pt x="1141" y="124"/>
                </a:lnTo>
                <a:lnTo>
                  <a:pt x="1190" y="134"/>
                </a:lnTo>
                <a:lnTo>
                  <a:pt x="1239" y="146"/>
                </a:lnTo>
                <a:lnTo>
                  <a:pt x="1288" y="159"/>
                </a:lnTo>
                <a:lnTo>
                  <a:pt x="1313" y="166"/>
                </a:lnTo>
                <a:lnTo>
                  <a:pt x="1337" y="173"/>
                </a:lnTo>
                <a:lnTo>
                  <a:pt x="1361" y="180"/>
                </a:lnTo>
                <a:lnTo>
                  <a:pt x="1384" y="187"/>
                </a:lnTo>
                <a:lnTo>
                  <a:pt x="1406" y="195"/>
                </a:lnTo>
                <a:lnTo>
                  <a:pt x="1429" y="203"/>
                </a:lnTo>
                <a:lnTo>
                  <a:pt x="1450" y="211"/>
                </a:lnTo>
                <a:lnTo>
                  <a:pt x="1471" y="220"/>
                </a:lnTo>
                <a:lnTo>
                  <a:pt x="1490" y="229"/>
                </a:lnTo>
                <a:lnTo>
                  <a:pt x="1509" y="238"/>
                </a:lnTo>
                <a:lnTo>
                  <a:pt x="1527" y="248"/>
                </a:lnTo>
                <a:lnTo>
                  <a:pt x="1535" y="252"/>
                </a:lnTo>
                <a:lnTo>
                  <a:pt x="1543" y="258"/>
                </a:lnTo>
                <a:lnTo>
                  <a:pt x="1551" y="263"/>
                </a:lnTo>
                <a:lnTo>
                  <a:pt x="1558" y="267"/>
                </a:lnTo>
                <a:lnTo>
                  <a:pt x="1565" y="273"/>
                </a:lnTo>
                <a:lnTo>
                  <a:pt x="1572" y="279"/>
                </a:lnTo>
                <a:lnTo>
                  <a:pt x="1579" y="284"/>
                </a:lnTo>
                <a:lnTo>
                  <a:pt x="1585" y="290"/>
                </a:lnTo>
                <a:lnTo>
                  <a:pt x="1591" y="296"/>
                </a:lnTo>
                <a:lnTo>
                  <a:pt x="1597" y="301"/>
                </a:lnTo>
                <a:lnTo>
                  <a:pt x="1607" y="313"/>
                </a:lnTo>
                <a:lnTo>
                  <a:pt x="1616" y="326"/>
                </a:lnTo>
                <a:lnTo>
                  <a:pt x="1625" y="340"/>
                </a:lnTo>
                <a:lnTo>
                  <a:pt x="1633" y="355"/>
                </a:lnTo>
                <a:lnTo>
                  <a:pt x="1640" y="370"/>
                </a:lnTo>
                <a:lnTo>
                  <a:pt x="1647" y="385"/>
                </a:lnTo>
                <a:lnTo>
                  <a:pt x="1651" y="403"/>
                </a:lnTo>
                <a:lnTo>
                  <a:pt x="1656" y="419"/>
                </a:lnTo>
                <a:lnTo>
                  <a:pt x="1661" y="438"/>
                </a:lnTo>
                <a:lnTo>
                  <a:pt x="1664" y="456"/>
                </a:lnTo>
                <a:lnTo>
                  <a:pt x="1667" y="474"/>
                </a:lnTo>
                <a:lnTo>
                  <a:pt x="1669" y="493"/>
                </a:lnTo>
                <a:lnTo>
                  <a:pt x="1671" y="512"/>
                </a:lnTo>
                <a:lnTo>
                  <a:pt x="1671" y="530"/>
                </a:lnTo>
                <a:lnTo>
                  <a:pt x="1672" y="550"/>
                </a:lnTo>
                <a:lnTo>
                  <a:pt x="1671" y="569"/>
                </a:lnTo>
                <a:lnTo>
                  <a:pt x="1671" y="588"/>
                </a:lnTo>
                <a:lnTo>
                  <a:pt x="1670" y="607"/>
                </a:lnTo>
                <a:lnTo>
                  <a:pt x="1668" y="626"/>
                </a:lnTo>
                <a:lnTo>
                  <a:pt x="1665" y="645"/>
                </a:lnTo>
                <a:lnTo>
                  <a:pt x="1663" y="662"/>
                </a:lnTo>
                <a:lnTo>
                  <a:pt x="1660" y="680"/>
                </a:lnTo>
                <a:lnTo>
                  <a:pt x="1656" y="697"/>
                </a:lnTo>
                <a:lnTo>
                  <a:pt x="1651" y="715"/>
                </a:lnTo>
                <a:lnTo>
                  <a:pt x="1648" y="731"/>
                </a:lnTo>
                <a:lnTo>
                  <a:pt x="1643" y="747"/>
                </a:lnTo>
                <a:lnTo>
                  <a:pt x="1637" y="762"/>
                </a:lnTo>
                <a:lnTo>
                  <a:pt x="1632" y="776"/>
                </a:lnTo>
                <a:lnTo>
                  <a:pt x="1626" y="790"/>
                </a:lnTo>
                <a:lnTo>
                  <a:pt x="1620" y="803"/>
                </a:lnTo>
                <a:lnTo>
                  <a:pt x="1614" y="814"/>
                </a:lnTo>
                <a:lnTo>
                  <a:pt x="1607" y="825"/>
                </a:lnTo>
                <a:lnTo>
                  <a:pt x="1600" y="834"/>
                </a:lnTo>
                <a:lnTo>
                  <a:pt x="1592" y="843"/>
                </a:lnTo>
                <a:lnTo>
                  <a:pt x="1584" y="852"/>
                </a:lnTo>
                <a:lnTo>
                  <a:pt x="1574" y="859"/>
                </a:lnTo>
                <a:lnTo>
                  <a:pt x="1564" y="867"/>
                </a:lnTo>
                <a:lnTo>
                  <a:pt x="1553" y="873"/>
                </a:lnTo>
                <a:lnTo>
                  <a:pt x="1543" y="879"/>
                </a:lnTo>
                <a:lnTo>
                  <a:pt x="1531" y="884"/>
                </a:lnTo>
                <a:lnTo>
                  <a:pt x="1518" y="890"/>
                </a:lnTo>
                <a:lnTo>
                  <a:pt x="1506" y="895"/>
                </a:lnTo>
                <a:lnTo>
                  <a:pt x="1493" y="898"/>
                </a:lnTo>
                <a:lnTo>
                  <a:pt x="1479" y="902"/>
                </a:lnTo>
                <a:lnTo>
                  <a:pt x="1465" y="905"/>
                </a:lnTo>
                <a:lnTo>
                  <a:pt x="1451" y="909"/>
                </a:lnTo>
                <a:lnTo>
                  <a:pt x="1436" y="912"/>
                </a:lnTo>
                <a:lnTo>
                  <a:pt x="1420" y="915"/>
                </a:lnTo>
                <a:lnTo>
                  <a:pt x="1390" y="919"/>
                </a:lnTo>
                <a:lnTo>
                  <a:pt x="1358" y="923"/>
                </a:lnTo>
                <a:lnTo>
                  <a:pt x="1326" y="926"/>
                </a:lnTo>
                <a:lnTo>
                  <a:pt x="1293" y="930"/>
                </a:lnTo>
                <a:lnTo>
                  <a:pt x="1259" y="932"/>
                </a:lnTo>
                <a:lnTo>
                  <a:pt x="1227" y="936"/>
                </a:lnTo>
                <a:lnTo>
                  <a:pt x="1194" y="939"/>
                </a:lnTo>
                <a:lnTo>
                  <a:pt x="1162" y="944"/>
                </a:lnTo>
                <a:lnTo>
                  <a:pt x="1146" y="946"/>
                </a:lnTo>
                <a:lnTo>
                  <a:pt x="1130" y="949"/>
                </a:lnTo>
                <a:lnTo>
                  <a:pt x="1112" y="950"/>
                </a:lnTo>
                <a:lnTo>
                  <a:pt x="1095" y="952"/>
                </a:lnTo>
                <a:lnTo>
                  <a:pt x="1077" y="954"/>
                </a:lnTo>
                <a:lnTo>
                  <a:pt x="1059" y="956"/>
                </a:lnTo>
                <a:lnTo>
                  <a:pt x="1041" y="958"/>
                </a:lnTo>
                <a:lnTo>
                  <a:pt x="1022" y="959"/>
                </a:lnTo>
                <a:lnTo>
                  <a:pt x="984" y="963"/>
                </a:lnTo>
                <a:lnTo>
                  <a:pt x="945" y="966"/>
                </a:lnTo>
                <a:lnTo>
                  <a:pt x="907" y="969"/>
                </a:lnTo>
                <a:lnTo>
                  <a:pt x="867" y="970"/>
                </a:lnTo>
                <a:lnTo>
                  <a:pt x="829" y="972"/>
                </a:lnTo>
                <a:lnTo>
                  <a:pt x="791" y="973"/>
                </a:lnTo>
                <a:lnTo>
                  <a:pt x="773" y="974"/>
                </a:lnTo>
                <a:lnTo>
                  <a:pt x="754" y="974"/>
                </a:lnTo>
                <a:lnTo>
                  <a:pt x="736" y="976"/>
                </a:lnTo>
                <a:lnTo>
                  <a:pt x="718" y="976"/>
                </a:lnTo>
                <a:lnTo>
                  <a:pt x="701" y="976"/>
                </a:lnTo>
                <a:lnTo>
                  <a:pt x="684" y="977"/>
                </a:lnTo>
                <a:lnTo>
                  <a:pt x="668" y="977"/>
                </a:lnTo>
                <a:lnTo>
                  <a:pt x="651" y="977"/>
                </a:lnTo>
                <a:lnTo>
                  <a:pt x="636" y="977"/>
                </a:lnTo>
                <a:lnTo>
                  <a:pt x="621" y="977"/>
                </a:lnTo>
                <a:lnTo>
                  <a:pt x="607" y="977"/>
                </a:lnTo>
                <a:lnTo>
                  <a:pt x="593" y="977"/>
                </a:lnTo>
                <a:lnTo>
                  <a:pt x="580" y="976"/>
                </a:lnTo>
                <a:lnTo>
                  <a:pt x="567" y="976"/>
                </a:lnTo>
                <a:lnTo>
                  <a:pt x="556" y="976"/>
                </a:lnTo>
                <a:lnTo>
                  <a:pt x="544" y="974"/>
                </a:lnTo>
                <a:lnTo>
                  <a:pt x="532" y="974"/>
                </a:lnTo>
                <a:lnTo>
                  <a:pt x="522" y="974"/>
                </a:lnTo>
                <a:lnTo>
                  <a:pt x="511" y="973"/>
                </a:lnTo>
                <a:lnTo>
                  <a:pt x="502" y="972"/>
                </a:lnTo>
                <a:lnTo>
                  <a:pt x="493" y="972"/>
                </a:lnTo>
                <a:lnTo>
                  <a:pt x="483" y="971"/>
                </a:lnTo>
                <a:lnTo>
                  <a:pt x="474" y="970"/>
                </a:lnTo>
                <a:lnTo>
                  <a:pt x="465" y="969"/>
                </a:lnTo>
                <a:lnTo>
                  <a:pt x="448" y="966"/>
                </a:lnTo>
                <a:lnTo>
                  <a:pt x="432" y="964"/>
                </a:lnTo>
                <a:lnTo>
                  <a:pt x="417" y="960"/>
                </a:lnTo>
                <a:lnTo>
                  <a:pt x="401" y="958"/>
                </a:lnTo>
                <a:lnTo>
                  <a:pt x="372" y="950"/>
                </a:lnTo>
                <a:lnTo>
                  <a:pt x="357" y="946"/>
                </a:lnTo>
                <a:lnTo>
                  <a:pt x="342" y="942"/>
                </a:lnTo>
                <a:lnTo>
                  <a:pt x="326" y="937"/>
                </a:lnTo>
                <a:lnTo>
                  <a:pt x="308" y="932"/>
                </a:lnTo>
                <a:lnTo>
                  <a:pt x="291" y="928"/>
                </a:lnTo>
                <a:lnTo>
                  <a:pt x="273" y="923"/>
                </a:lnTo>
                <a:lnTo>
                  <a:pt x="254" y="918"/>
                </a:lnTo>
                <a:lnTo>
                  <a:pt x="236" y="914"/>
                </a:lnTo>
                <a:lnTo>
                  <a:pt x="216" y="908"/>
                </a:lnTo>
                <a:lnTo>
                  <a:pt x="197" y="903"/>
                </a:lnTo>
                <a:lnTo>
                  <a:pt x="179" y="897"/>
                </a:lnTo>
                <a:lnTo>
                  <a:pt x="160" y="891"/>
                </a:lnTo>
                <a:lnTo>
                  <a:pt x="142" y="886"/>
                </a:lnTo>
                <a:lnTo>
                  <a:pt x="125" y="877"/>
                </a:lnTo>
                <a:lnTo>
                  <a:pt x="109" y="870"/>
                </a:lnTo>
                <a:lnTo>
                  <a:pt x="92" y="861"/>
                </a:lnTo>
                <a:lnTo>
                  <a:pt x="85" y="856"/>
                </a:lnTo>
                <a:lnTo>
                  <a:pt x="78" y="852"/>
                </a:lnTo>
                <a:lnTo>
                  <a:pt x="71" y="846"/>
                </a:lnTo>
                <a:lnTo>
                  <a:pt x="64" y="841"/>
                </a:lnTo>
                <a:lnTo>
                  <a:pt x="58" y="835"/>
                </a:lnTo>
                <a:lnTo>
                  <a:pt x="53" y="828"/>
                </a:lnTo>
                <a:lnTo>
                  <a:pt x="47" y="822"/>
                </a:lnTo>
                <a:lnTo>
                  <a:pt x="42" y="815"/>
                </a:lnTo>
                <a:lnTo>
                  <a:pt x="37" y="808"/>
                </a:lnTo>
                <a:lnTo>
                  <a:pt x="34" y="801"/>
                </a:lnTo>
                <a:lnTo>
                  <a:pt x="29" y="793"/>
                </a:lnTo>
                <a:lnTo>
                  <a:pt x="26" y="786"/>
                </a:lnTo>
                <a:lnTo>
                  <a:pt x="22" y="778"/>
                </a:lnTo>
                <a:lnTo>
                  <a:pt x="20" y="770"/>
                </a:lnTo>
                <a:lnTo>
                  <a:pt x="14" y="752"/>
                </a:lnTo>
                <a:lnTo>
                  <a:pt x="9" y="735"/>
                </a:lnTo>
                <a:lnTo>
                  <a:pt x="7" y="716"/>
                </a:lnTo>
                <a:lnTo>
                  <a:pt x="5" y="696"/>
                </a:lnTo>
                <a:lnTo>
                  <a:pt x="2" y="675"/>
                </a:lnTo>
                <a:lnTo>
                  <a:pt x="1" y="654"/>
                </a:lnTo>
                <a:lnTo>
                  <a:pt x="1" y="633"/>
                </a:lnTo>
                <a:lnTo>
                  <a:pt x="0" y="611"/>
                </a:lnTo>
                <a:lnTo>
                  <a:pt x="0" y="588"/>
                </a:lnTo>
                <a:lnTo>
                  <a:pt x="1" y="564"/>
                </a:lnTo>
                <a:lnTo>
                  <a:pt x="1" y="540"/>
                </a:lnTo>
                <a:lnTo>
                  <a:pt x="2" y="515"/>
                </a:lnTo>
                <a:lnTo>
                  <a:pt x="2" y="491"/>
                </a:lnTo>
                <a:lnTo>
                  <a:pt x="2" y="478"/>
                </a:lnTo>
                <a:lnTo>
                  <a:pt x="2" y="464"/>
                </a:lnTo>
                <a:lnTo>
                  <a:pt x="2" y="450"/>
                </a:lnTo>
                <a:lnTo>
                  <a:pt x="2" y="435"/>
                </a:lnTo>
                <a:lnTo>
                  <a:pt x="1" y="418"/>
                </a:lnTo>
                <a:lnTo>
                  <a:pt x="1" y="402"/>
                </a:lnTo>
                <a:lnTo>
                  <a:pt x="1" y="385"/>
                </a:lnTo>
                <a:lnTo>
                  <a:pt x="0" y="368"/>
                </a:lnTo>
                <a:lnTo>
                  <a:pt x="0" y="350"/>
                </a:lnTo>
                <a:lnTo>
                  <a:pt x="0" y="333"/>
                </a:lnTo>
                <a:lnTo>
                  <a:pt x="0" y="297"/>
                </a:lnTo>
                <a:lnTo>
                  <a:pt x="0" y="260"/>
                </a:lnTo>
                <a:lnTo>
                  <a:pt x="0" y="224"/>
                </a:lnTo>
                <a:lnTo>
                  <a:pt x="1" y="207"/>
                </a:lnTo>
                <a:lnTo>
                  <a:pt x="2" y="189"/>
                </a:lnTo>
                <a:lnTo>
                  <a:pt x="4" y="173"/>
                </a:lnTo>
                <a:lnTo>
                  <a:pt x="5" y="156"/>
                </a:lnTo>
                <a:lnTo>
                  <a:pt x="7" y="140"/>
                </a:lnTo>
                <a:lnTo>
                  <a:pt x="8" y="125"/>
                </a:lnTo>
                <a:lnTo>
                  <a:pt x="12" y="110"/>
                </a:lnTo>
                <a:lnTo>
                  <a:pt x="14" y="96"/>
                </a:lnTo>
                <a:lnTo>
                  <a:pt x="18" y="82"/>
                </a:lnTo>
                <a:lnTo>
                  <a:pt x="21" y="70"/>
                </a:lnTo>
                <a:lnTo>
                  <a:pt x="26" y="58"/>
                </a:lnTo>
                <a:lnTo>
                  <a:pt x="29" y="48"/>
                </a:lnTo>
                <a:lnTo>
                  <a:pt x="35" y="37"/>
                </a:lnTo>
                <a:lnTo>
                  <a:pt x="37" y="34"/>
                </a:lnTo>
                <a:lnTo>
                  <a:pt x="41" y="29"/>
                </a:lnTo>
                <a:lnTo>
                  <a:pt x="43" y="26"/>
                </a:lnTo>
                <a:lnTo>
                  <a:pt x="47" y="22"/>
                </a:lnTo>
                <a:lnTo>
                  <a:pt x="50" y="19"/>
                </a:lnTo>
                <a:lnTo>
                  <a:pt x="54" y="16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7938" name="Rectangle 198"/>
          <p:cNvSpPr>
            <a:spLocks noChangeArrowheads="1"/>
          </p:cNvSpPr>
          <p:nvPr/>
        </p:nvSpPr>
        <p:spPr bwMode="auto">
          <a:xfrm>
            <a:off x="4522788" y="2686050"/>
            <a:ext cx="412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7939" name="Line 334"/>
          <p:cNvSpPr>
            <a:spLocks noChangeShapeType="1"/>
          </p:cNvSpPr>
          <p:nvPr/>
        </p:nvSpPr>
        <p:spPr bwMode="auto">
          <a:xfrm>
            <a:off x="3346450" y="2533650"/>
            <a:ext cx="836613" cy="1809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7940" name="Freeform 346"/>
          <p:cNvSpPr>
            <a:spLocks/>
          </p:cNvSpPr>
          <p:nvPr/>
        </p:nvSpPr>
        <p:spPr bwMode="auto">
          <a:xfrm>
            <a:off x="5821363" y="2239963"/>
            <a:ext cx="1901825" cy="1141412"/>
          </a:xfrm>
          <a:custGeom>
            <a:avLst/>
            <a:gdLst>
              <a:gd name="T0" fmla="*/ 2147483647 w 1198"/>
              <a:gd name="T1" fmla="*/ 2147483647 h 719"/>
              <a:gd name="T2" fmla="*/ 2147483647 w 1198"/>
              <a:gd name="T3" fmla="*/ 0 h 719"/>
              <a:gd name="T4" fmla="*/ 2147483647 w 1198"/>
              <a:gd name="T5" fmla="*/ 2147483647 h 719"/>
              <a:gd name="T6" fmla="*/ 2147483647 w 1198"/>
              <a:gd name="T7" fmla="*/ 2147483647 h 719"/>
              <a:gd name="T8" fmla="*/ 2147483647 w 1198"/>
              <a:gd name="T9" fmla="*/ 2147483647 h 719"/>
              <a:gd name="T10" fmla="*/ 2147483647 w 1198"/>
              <a:gd name="T11" fmla="*/ 2147483647 h 719"/>
              <a:gd name="T12" fmla="*/ 2147483647 w 1198"/>
              <a:gd name="T13" fmla="*/ 2147483647 h 719"/>
              <a:gd name="T14" fmla="*/ 2147483647 w 1198"/>
              <a:gd name="T15" fmla="*/ 2147483647 h 719"/>
              <a:gd name="T16" fmla="*/ 2147483647 w 1198"/>
              <a:gd name="T17" fmla="*/ 2147483647 h 719"/>
              <a:gd name="T18" fmla="*/ 2147483647 w 1198"/>
              <a:gd name="T19" fmla="*/ 2147483647 h 719"/>
              <a:gd name="T20" fmla="*/ 2147483647 w 1198"/>
              <a:gd name="T21" fmla="*/ 2147483647 h 719"/>
              <a:gd name="T22" fmla="*/ 2147483647 w 1198"/>
              <a:gd name="T23" fmla="*/ 2147483647 h 719"/>
              <a:gd name="T24" fmla="*/ 2147483647 w 1198"/>
              <a:gd name="T25" fmla="*/ 2147483647 h 719"/>
              <a:gd name="T26" fmla="*/ 2147483647 w 1198"/>
              <a:gd name="T27" fmla="*/ 2147483647 h 719"/>
              <a:gd name="T28" fmla="*/ 2147483647 w 1198"/>
              <a:gd name="T29" fmla="*/ 2147483647 h 719"/>
              <a:gd name="T30" fmla="*/ 2147483647 w 1198"/>
              <a:gd name="T31" fmla="*/ 2147483647 h 719"/>
              <a:gd name="T32" fmla="*/ 2147483647 w 1198"/>
              <a:gd name="T33" fmla="*/ 2147483647 h 719"/>
              <a:gd name="T34" fmla="*/ 2147483647 w 1198"/>
              <a:gd name="T35" fmla="*/ 2147483647 h 719"/>
              <a:gd name="T36" fmla="*/ 2147483647 w 1198"/>
              <a:gd name="T37" fmla="*/ 2147483647 h 719"/>
              <a:gd name="T38" fmla="*/ 2147483647 w 1198"/>
              <a:gd name="T39" fmla="*/ 2147483647 h 719"/>
              <a:gd name="T40" fmla="*/ 2147483647 w 1198"/>
              <a:gd name="T41" fmla="*/ 2147483647 h 719"/>
              <a:gd name="T42" fmla="*/ 2147483647 w 1198"/>
              <a:gd name="T43" fmla="*/ 2147483647 h 719"/>
              <a:gd name="T44" fmla="*/ 0 w 1198"/>
              <a:gd name="T45" fmla="*/ 2147483647 h 719"/>
              <a:gd name="T46" fmla="*/ 2147483647 w 1198"/>
              <a:gd name="T47" fmla="*/ 2147483647 h 719"/>
              <a:gd name="T48" fmla="*/ 2147483647 w 1198"/>
              <a:gd name="T49" fmla="*/ 2147483647 h 719"/>
              <a:gd name="T50" fmla="*/ 2147483647 w 1198"/>
              <a:gd name="T51" fmla="*/ 2147483647 h 719"/>
              <a:gd name="T52" fmla="*/ 2147483647 w 1198"/>
              <a:gd name="T53" fmla="*/ 2147483647 h 719"/>
              <a:gd name="T54" fmla="*/ 2147483647 w 1198"/>
              <a:gd name="T55" fmla="*/ 2147483647 h 719"/>
              <a:gd name="T56" fmla="*/ 2147483647 w 1198"/>
              <a:gd name="T57" fmla="*/ 2147483647 h 719"/>
              <a:gd name="T58" fmla="*/ 2147483647 w 1198"/>
              <a:gd name="T59" fmla="*/ 2147483647 h 719"/>
              <a:gd name="T60" fmla="*/ 2147483647 w 1198"/>
              <a:gd name="T61" fmla="*/ 2147483647 h 719"/>
              <a:gd name="T62" fmla="*/ 2147483647 w 1198"/>
              <a:gd name="T63" fmla="*/ 2147483647 h 719"/>
              <a:gd name="T64" fmla="*/ 2147483647 w 1198"/>
              <a:gd name="T65" fmla="*/ 2147483647 h 719"/>
              <a:gd name="T66" fmla="*/ 2147483647 w 1198"/>
              <a:gd name="T67" fmla="*/ 2147483647 h 719"/>
              <a:gd name="T68" fmla="*/ 2147483647 w 1198"/>
              <a:gd name="T69" fmla="*/ 2147483647 h 719"/>
              <a:gd name="T70" fmla="*/ 2147483647 w 1198"/>
              <a:gd name="T71" fmla="*/ 2147483647 h 719"/>
              <a:gd name="T72" fmla="*/ 2147483647 w 1198"/>
              <a:gd name="T73" fmla="*/ 2147483647 h 719"/>
              <a:gd name="T74" fmla="*/ 2147483647 w 1198"/>
              <a:gd name="T75" fmla="*/ 2147483647 h 719"/>
              <a:gd name="T76" fmla="*/ 2147483647 w 1198"/>
              <a:gd name="T77" fmla="*/ 2147483647 h 719"/>
              <a:gd name="T78" fmla="*/ 2147483647 w 1198"/>
              <a:gd name="T79" fmla="*/ 2147483647 h 719"/>
              <a:gd name="T80" fmla="*/ 2147483647 w 1198"/>
              <a:gd name="T81" fmla="*/ 2147483647 h 719"/>
              <a:gd name="T82" fmla="*/ 2147483647 w 1198"/>
              <a:gd name="T83" fmla="*/ 2147483647 h 719"/>
              <a:gd name="T84" fmla="*/ 2147483647 w 1198"/>
              <a:gd name="T85" fmla="*/ 2147483647 h 719"/>
              <a:gd name="T86" fmla="*/ 2147483647 w 1198"/>
              <a:gd name="T87" fmla="*/ 2147483647 h 719"/>
              <a:gd name="T88" fmla="*/ 2147483647 w 1198"/>
              <a:gd name="T89" fmla="*/ 2147483647 h 719"/>
              <a:gd name="T90" fmla="*/ 2147483647 w 1198"/>
              <a:gd name="T91" fmla="*/ 2147483647 h 719"/>
              <a:gd name="T92" fmla="*/ 2147483647 w 1198"/>
              <a:gd name="T93" fmla="*/ 2147483647 h 719"/>
              <a:gd name="T94" fmla="*/ 2147483647 w 1198"/>
              <a:gd name="T95" fmla="*/ 2147483647 h 719"/>
              <a:gd name="T96" fmla="*/ 2147483647 w 1198"/>
              <a:gd name="T97" fmla="*/ 2147483647 h 719"/>
              <a:gd name="T98" fmla="*/ 2147483647 w 1198"/>
              <a:gd name="T99" fmla="*/ 2147483647 h 719"/>
              <a:gd name="T100" fmla="*/ 2147483647 w 1198"/>
              <a:gd name="T101" fmla="*/ 2147483647 h 719"/>
              <a:gd name="T102" fmla="*/ 2147483647 w 1198"/>
              <a:gd name="T103" fmla="*/ 2147483647 h 719"/>
              <a:gd name="T104" fmla="*/ 2147483647 w 1198"/>
              <a:gd name="T105" fmla="*/ 2147483647 h 719"/>
              <a:gd name="T106" fmla="*/ 2147483647 w 1198"/>
              <a:gd name="T107" fmla="*/ 2147483647 h 719"/>
              <a:gd name="T108" fmla="*/ 2147483647 w 1198"/>
              <a:gd name="T109" fmla="*/ 2147483647 h 719"/>
              <a:gd name="T110" fmla="*/ 2147483647 w 1198"/>
              <a:gd name="T111" fmla="*/ 2147483647 h 71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198"/>
              <a:gd name="T169" fmla="*/ 0 h 719"/>
              <a:gd name="T170" fmla="*/ 1198 w 1198"/>
              <a:gd name="T171" fmla="*/ 719 h 719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198" h="719">
                <a:moveTo>
                  <a:pt x="1160" y="13"/>
                </a:moveTo>
                <a:lnTo>
                  <a:pt x="1154" y="9"/>
                </a:lnTo>
                <a:lnTo>
                  <a:pt x="1149" y="5"/>
                </a:lnTo>
                <a:lnTo>
                  <a:pt x="1142" y="3"/>
                </a:lnTo>
                <a:lnTo>
                  <a:pt x="1137" y="2"/>
                </a:lnTo>
                <a:lnTo>
                  <a:pt x="1130" y="0"/>
                </a:lnTo>
                <a:lnTo>
                  <a:pt x="1123" y="0"/>
                </a:lnTo>
                <a:lnTo>
                  <a:pt x="1116" y="0"/>
                </a:lnTo>
                <a:lnTo>
                  <a:pt x="1107" y="2"/>
                </a:lnTo>
                <a:lnTo>
                  <a:pt x="1099" y="3"/>
                </a:lnTo>
                <a:lnTo>
                  <a:pt x="1091" y="5"/>
                </a:lnTo>
                <a:lnTo>
                  <a:pt x="1082" y="7"/>
                </a:lnTo>
                <a:lnTo>
                  <a:pt x="1074" y="10"/>
                </a:lnTo>
                <a:lnTo>
                  <a:pt x="1064" y="13"/>
                </a:lnTo>
                <a:lnTo>
                  <a:pt x="1055" y="17"/>
                </a:lnTo>
                <a:lnTo>
                  <a:pt x="1036" y="24"/>
                </a:lnTo>
                <a:lnTo>
                  <a:pt x="1016" y="32"/>
                </a:lnTo>
                <a:lnTo>
                  <a:pt x="997" y="40"/>
                </a:lnTo>
                <a:lnTo>
                  <a:pt x="977" y="49"/>
                </a:lnTo>
                <a:lnTo>
                  <a:pt x="956" y="56"/>
                </a:lnTo>
                <a:lnTo>
                  <a:pt x="936" y="65"/>
                </a:lnTo>
                <a:lnTo>
                  <a:pt x="925" y="67"/>
                </a:lnTo>
                <a:lnTo>
                  <a:pt x="915" y="70"/>
                </a:lnTo>
                <a:lnTo>
                  <a:pt x="904" y="73"/>
                </a:lnTo>
                <a:lnTo>
                  <a:pt x="895" y="75"/>
                </a:lnTo>
                <a:lnTo>
                  <a:pt x="885" y="76"/>
                </a:lnTo>
                <a:lnTo>
                  <a:pt x="875" y="77"/>
                </a:lnTo>
                <a:lnTo>
                  <a:pt x="866" y="77"/>
                </a:lnTo>
                <a:lnTo>
                  <a:pt x="855" y="79"/>
                </a:lnTo>
                <a:lnTo>
                  <a:pt x="837" y="77"/>
                </a:lnTo>
                <a:lnTo>
                  <a:pt x="817" y="76"/>
                </a:lnTo>
                <a:lnTo>
                  <a:pt x="798" y="75"/>
                </a:lnTo>
                <a:lnTo>
                  <a:pt x="778" y="73"/>
                </a:lnTo>
                <a:lnTo>
                  <a:pt x="758" y="70"/>
                </a:lnTo>
                <a:lnTo>
                  <a:pt x="739" y="67"/>
                </a:lnTo>
                <a:lnTo>
                  <a:pt x="719" y="65"/>
                </a:lnTo>
                <a:lnTo>
                  <a:pt x="698" y="61"/>
                </a:lnTo>
                <a:lnTo>
                  <a:pt x="677" y="59"/>
                </a:lnTo>
                <a:lnTo>
                  <a:pt x="655" y="58"/>
                </a:lnTo>
                <a:lnTo>
                  <a:pt x="632" y="56"/>
                </a:lnTo>
                <a:lnTo>
                  <a:pt x="610" y="56"/>
                </a:lnTo>
                <a:lnTo>
                  <a:pt x="599" y="56"/>
                </a:lnTo>
                <a:lnTo>
                  <a:pt x="586" y="56"/>
                </a:lnTo>
                <a:lnTo>
                  <a:pt x="574" y="58"/>
                </a:lnTo>
                <a:lnTo>
                  <a:pt x="562" y="59"/>
                </a:lnTo>
                <a:lnTo>
                  <a:pt x="550" y="61"/>
                </a:lnTo>
                <a:lnTo>
                  <a:pt x="537" y="63"/>
                </a:lnTo>
                <a:lnTo>
                  <a:pt x="524" y="65"/>
                </a:lnTo>
                <a:lnTo>
                  <a:pt x="510" y="68"/>
                </a:lnTo>
                <a:lnTo>
                  <a:pt x="495" y="70"/>
                </a:lnTo>
                <a:lnTo>
                  <a:pt x="480" y="73"/>
                </a:lnTo>
                <a:lnTo>
                  <a:pt x="464" y="76"/>
                </a:lnTo>
                <a:lnTo>
                  <a:pt x="448" y="79"/>
                </a:lnTo>
                <a:lnTo>
                  <a:pt x="432" y="82"/>
                </a:lnTo>
                <a:lnTo>
                  <a:pt x="415" y="86"/>
                </a:lnTo>
                <a:lnTo>
                  <a:pt x="398" y="89"/>
                </a:lnTo>
                <a:lnTo>
                  <a:pt x="380" y="93"/>
                </a:lnTo>
                <a:lnTo>
                  <a:pt x="345" y="100"/>
                </a:lnTo>
                <a:lnTo>
                  <a:pt x="310" y="108"/>
                </a:lnTo>
                <a:lnTo>
                  <a:pt x="274" y="117"/>
                </a:lnTo>
                <a:lnTo>
                  <a:pt x="240" y="128"/>
                </a:lnTo>
                <a:lnTo>
                  <a:pt x="223" y="132"/>
                </a:lnTo>
                <a:lnTo>
                  <a:pt x="206" y="138"/>
                </a:lnTo>
                <a:lnTo>
                  <a:pt x="190" y="144"/>
                </a:lnTo>
                <a:lnTo>
                  <a:pt x="175" y="150"/>
                </a:lnTo>
                <a:lnTo>
                  <a:pt x="159" y="156"/>
                </a:lnTo>
                <a:lnTo>
                  <a:pt x="145" y="163"/>
                </a:lnTo>
                <a:lnTo>
                  <a:pt x="131" y="169"/>
                </a:lnTo>
                <a:lnTo>
                  <a:pt x="117" y="176"/>
                </a:lnTo>
                <a:lnTo>
                  <a:pt x="104" y="183"/>
                </a:lnTo>
                <a:lnTo>
                  <a:pt x="92" y="191"/>
                </a:lnTo>
                <a:lnTo>
                  <a:pt x="82" y="198"/>
                </a:lnTo>
                <a:lnTo>
                  <a:pt x="71" y="206"/>
                </a:lnTo>
                <a:lnTo>
                  <a:pt x="62" y="214"/>
                </a:lnTo>
                <a:lnTo>
                  <a:pt x="54" y="222"/>
                </a:lnTo>
                <a:lnTo>
                  <a:pt x="47" y="232"/>
                </a:lnTo>
                <a:lnTo>
                  <a:pt x="40" y="241"/>
                </a:lnTo>
                <a:lnTo>
                  <a:pt x="34" y="250"/>
                </a:lnTo>
                <a:lnTo>
                  <a:pt x="28" y="262"/>
                </a:lnTo>
                <a:lnTo>
                  <a:pt x="23" y="273"/>
                </a:lnTo>
                <a:lnTo>
                  <a:pt x="19" y="284"/>
                </a:lnTo>
                <a:lnTo>
                  <a:pt x="14" y="297"/>
                </a:lnTo>
                <a:lnTo>
                  <a:pt x="10" y="310"/>
                </a:lnTo>
                <a:lnTo>
                  <a:pt x="8" y="323"/>
                </a:lnTo>
                <a:lnTo>
                  <a:pt x="6" y="336"/>
                </a:lnTo>
                <a:lnTo>
                  <a:pt x="3" y="350"/>
                </a:lnTo>
                <a:lnTo>
                  <a:pt x="2" y="364"/>
                </a:lnTo>
                <a:lnTo>
                  <a:pt x="1" y="378"/>
                </a:lnTo>
                <a:lnTo>
                  <a:pt x="0" y="391"/>
                </a:lnTo>
                <a:lnTo>
                  <a:pt x="0" y="406"/>
                </a:lnTo>
                <a:lnTo>
                  <a:pt x="0" y="420"/>
                </a:lnTo>
                <a:lnTo>
                  <a:pt x="0" y="434"/>
                </a:lnTo>
                <a:lnTo>
                  <a:pt x="1" y="448"/>
                </a:lnTo>
                <a:lnTo>
                  <a:pt x="2" y="461"/>
                </a:lnTo>
                <a:lnTo>
                  <a:pt x="5" y="475"/>
                </a:lnTo>
                <a:lnTo>
                  <a:pt x="6" y="489"/>
                </a:lnTo>
                <a:lnTo>
                  <a:pt x="8" y="502"/>
                </a:lnTo>
                <a:lnTo>
                  <a:pt x="12" y="514"/>
                </a:lnTo>
                <a:lnTo>
                  <a:pt x="14" y="526"/>
                </a:lnTo>
                <a:lnTo>
                  <a:pt x="17" y="539"/>
                </a:lnTo>
                <a:lnTo>
                  <a:pt x="21" y="551"/>
                </a:lnTo>
                <a:lnTo>
                  <a:pt x="24" y="561"/>
                </a:lnTo>
                <a:lnTo>
                  <a:pt x="28" y="572"/>
                </a:lnTo>
                <a:lnTo>
                  <a:pt x="33" y="582"/>
                </a:lnTo>
                <a:lnTo>
                  <a:pt x="37" y="590"/>
                </a:lnTo>
                <a:lnTo>
                  <a:pt x="42" y="600"/>
                </a:lnTo>
                <a:lnTo>
                  <a:pt x="47" y="607"/>
                </a:lnTo>
                <a:lnTo>
                  <a:pt x="51" y="615"/>
                </a:lnTo>
                <a:lnTo>
                  <a:pt x="57" y="621"/>
                </a:lnTo>
                <a:lnTo>
                  <a:pt x="63" y="627"/>
                </a:lnTo>
                <a:lnTo>
                  <a:pt x="70" y="632"/>
                </a:lnTo>
                <a:lnTo>
                  <a:pt x="77" y="638"/>
                </a:lnTo>
                <a:lnTo>
                  <a:pt x="85" y="643"/>
                </a:lnTo>
                <a:lnTo>
                  <a:pt x="92" y="648"/>
                </a:lnTo>
                <a:lnTo>
                  <a:pt x="101" y="651"/>
                </a:lnTo>
                <a:lnTo>
                  <a:pt x="110" y="656"/>
                </a:lnTo>
                <a:lnTo>
                  <a:pt x="119" y="659"/>
                </a:lnTo>
                <a:lnTo>
                  <a:pt x="128" y="662"/>
                </a:lnTo>
                <a:lnTo>
                  <a:pt x="138" y="665"/>
                </a:lnTo>
                <a:lnTo>
                  <a:pt x="159" y="670"/>
                </a:lnTo>
                <a:lnTo>
                  <a:pt x="180" y="673"/>
                </a:lnTo>
                <a:lnTo>
                  <a:pt x="202" y="677"/>
                </a:lnTo>
                <a:lnTo>
                  <a:pt x="225" y="680"/>
                </a:lnTo>
                <a:lnTo>
                  <a:pt x="248" y="683"/>
                </a:lnTo>
                <a:lnTo>
                  <a:pt x="272" y="685"/>
                </a:lnTo>
                <a:lnTo>
                  <a:pt x="295" y="686"/>
                </a:lnTo>
                <a:lnTo>
                  <a:pt x="319" y="689"/>
                </a:lnTo>
                <a:lnTo>
                  <a:pt x="342" y="692"/>
                </a:lnTo>
                <a:lnTo>
                  <a:pt x="365" y="696"/>
                </a:lnTo>
                <a:lnTo>
                  <a:pt x="377" y="697"/>
                </a:lnTo>
                <a:lnTo>
                  <a:pt x="389" y="698"/>
                </a:lnTo>
                <a:lnTo>
                  <a:pt x="401" y="700"/>
                </a:lnTo>
                <a:lnTo>
                  <a:pt x="413" y="701"/>
                </a:lnTo>
                <a:lnTo>
                  <a:pt x="439" y="704"/>
                </a:lnTo>
                <a:lnTo>
                  <a:pt x="466" y="707"/>
                </a:lnTo>
                <a:lnTo>
                  <a:pt x="492" y="710"/>
                </a:lnTo>
                <a:lnTo>
                  <a:pt x="520" y="711"/>
                </a:lnTo>
                <a:lnTo>
                  <a:pt x="576" y="714"/>
                </a:lnTo>
                <a:lnTo>
                  <a:pt x="604" y="715"/>
                </a:lnTo>
                <a:lnTo>
                  <a:pt x="631" y="717"/>
                </a:lnTo>
                <a:lnTo>
                  <a:pt x="658" y="718"/>
                </a:lnTo>
                <a:lnTo>
                  <a:pt x="684" y="719"/>
                </a:lnTo>
                <a:lnTo>
                  <a:pt x="695" y="719"/>
                </a:lnTo>
                <a:lnTo>
                  <a:pt x="708" y="719"/>
                </a:lnTo>
                <a:lnTo>
                  <a:pt x="720" y="719"/>
                </a:lnTo>
                <a:lnTo>
                  <a:pt x="732" y="719"/>
                </a:lnTo>
                <a:lnTo>
                  <a:pt x="742" y="719"/>
                </a:lnTo>
                <a:lnTo>
                  <a:pt x="753" y="719"/>
                </a:lnTo>
                <a:lnTo>
                  <a:pt x="763" y="719"/>
                </a:lnTo>
                <a:lnTo>
                  <a:pt x="773" y="719"/>
                </a:lnTo>
                <a:lnTo>
                  <a:pt x="782" y="719"/>
                </a:lnTo>
                <a:lnTo>
                  <a:pt x="791" y="719"/>
                </a:lnTo>
                <a:lnTo>
                  <a:pt x="801" y="719"/>
                </a:lnTo>
                <a:lnTo>
                  <a:pt x="809" y="718"/>
                </a:lnTo>
                <a:lnTo>
                  <a:pt x="816" y="718"/>
                </a:lnTo>
                <a:lnTo>
                  <a:pt x="824" y="718"/>
                </a:lnTo>
                <a:lnTo>
                  <a:pt x="839" y="717"/>
                </a:lnTo>
                <a:lnTo>
                  <a:pt x="852" y="715"/>
                </a:lnTo>
                <a:lnTo>
                  <a:pt x="865" y="713"/>
                </a:lnTo>
                <a:lnTo>
                  <a:pt x="876" y="712"/>
                </a:lnTo>
                <a:lnTo>
                  <a:pt x="888" y="710"/>
                </a:lnTo>
                <a:lnTo>
                  <a:pt x="900" y="707"/>
                </a:lnTo>
                <a:lnTo>
                  <a:pt x="910" y="705"/>
                </a:lnTo>
                <a:lnTo>
                  <a:pt x="931" y="700"/>
                </a:lnTo>
                <a:lnTo>
                  <a:pt x="943" y="697"/>
                </a:lnTo>
                <a:lnTo>
                  <a:pt x="953" y="693"/>
                </a:lnTo>
                <a:lnTo>
                  <a:pt x="965" y="691"/>
                </a:lnTo>
                <a:lnTo>
                  <a:pt x="977" y="687"/>
                </a:lnTo>
                <a:lnTo>
                  <a:pt x="990" y="683"/>
                </a:lnTo>
                <a:lnTo>
                  <a:pt x="1002" y="679"/>
                </a:lnTo>
                <a:lnTo>
                  <a:pt x="1015" y="676"/>
                </a:lnTo>
                <a:lnTo>
                  <a:pt x="1029" y="672"/>
                </a:lnTo>
                <a:lnTo>
                  <a:pt x="1056" y="665"/>
                </a:lnTo>
                <a:lnTo>
                  <a:pt x="1070" y="662"/>
                </a:lnTo>
                <a:lnTo>
                  <a:pt x="1083" y="657"/>
                </a:lnTo>
                <a:lnTo>
                  <a:pt x="1096" y="652"/>
                </a:lnTo>
                <a:lnTo>
                  <a:pt x="1109" y="647"/>
                </a:lnTo>
                <a:lnTo>
                  <a:pt x="1120" y="641"/>
                </a:lnTo>
                <a:lnTo>
                  <a:pt x="1132" y="635"/>
                </a:lnTo>
                <a:lnTo>
                  <a:pt x="1142" y="627"/>
                </a:lnTo>
                <a:lnTo>
                  <a:pt x="1152" y="620"/>
                </a:lnTo>
                <a:lnTo>
                  <a:pt x="1160" y="610"/>
                </a:lnTo>
                <a:lnTo>
                  <a:pt x="1165" y="606"/>
                </a:lnTo>
                <a:lnTo>
                  <a:pt x="1168" y="601"/>
                </a:lnTo>
                <a:lnTo>
                  <a:pt x="1174" y="590"/>
                </a:lnTo>
                <a:lnTo>
                  <a:pt x="1180" y="579"/>
                </a:lnTo>
                <a:lnTo>
                  <a:pt x="1184" y="567"/>
                </a:lnTo>
                <a:lnTo>
                  <a:pt x="1188" y="554"/>
                </a:lnTo>
                <a:lnTo>
                  <a:pt x="1191" y="541"/>
                </a:lnTo>
                <a:lnTo>
                  <a:pt x="1194" y="527"/>
                </a:lnTo>
                <a:lnTo>
                  <a:pt x="1195" y="513"/>
                </a:lnTo>
                <a:lnTo>
                  <a:pt x="1196" y="498"/>
                </a:lnTo>
                <a:lnTo>
                  <a:pt x="1197" y="483"/>
                </a:lnTo>
                <a:lnTo>
                  <a:pt x="1197" y="467"/>
                </a:lnTo>
                <a:lnTo>
                  <a:pt x="1197" y="450"/>
                </a:lnTo>
                <a:lnTo>
                  <a:pt x="1197" y="433"/>
                </a:lnTo>
                <a:lnTo>
                  <a:pt x="1197" y="415"/>
                </a:lnTo>
                <a:lnTo>
                  <a:pt x="1197" y="398"/>
                </a:lnTo>
                <a:lnTo>
                  <a:pt x="1197" y="380"/>
                </a:lnTo>
                <a:lnTo>
                  <a:pt x="1196" y="361"/>
                </a:lnTo>
                <a:lnTo>
                  <a:pt x="1196" y="352"/>
                </a:lnTo>
                <a:lnTo>
                  <a:pt x="1196" y="343"/>
                </a:lnTo>
                <a:lnTo>
                  <a:pt x="1196" y="331"/>
                </a:lnTo>
                <a:lnTo>
                  <a:pt x="1196" y="321"/>
                </a:lnTo>
                <a:lnTo>
                  <a:pt x="1197" y="309"/>
                </a:lnTo>
                <a:lnTo>
                  <a:pt x="1197" y="297"/>
                </a:lnTo>
                <a:lnTo>
                  <a:pt x="1197" y="284"/>
                </a:lnTo>
                <a:lnTo>
                  <a:pt x="1197" y="271"/>
                </a:lnTo>
                <a:lnTo>
                  <a:pt x="1198" y="246"/>
                </a:lnTo>
                <a:lnTo>
                  <a:pt x="1198" y="219"/>
                </a:lnTo>
                <a:lnTo>
                  <a:pt x="1198" y="192"/>
                </a:lnTo>
                <a:lnTo>
                  <a:pt x="1197" y="166"/>
                </a:lnTo>
                <a:lnTo>
                  <a:pt x="1196" y="141"/>
                </a:lnTo>
                <a:lnTo>
                  <a:pt x="1196" y="128"/>
                </a:lnTo>
                <a:lnTo>
                  <a:pt x="1195" y="116"/>
                </a:lnTo>
                <a:lnTo>
                  <a:pt x="1194" y="103"/>
                </a:lnTo>
                <a:lnTo>
                  <a:pt x="1191" y="93"/>
                </a:lnTo>
                <a:lnTo>
                  <a:pt x="1190" y="81"/>
                </a:lnTo>
                <a:lnTo>
                  <a:pt x="1188" y="70"/>
                </a:lnTo>
                <a:lnTo>
                  <a:pt x="1186" y="61"/>
                </a:lnTo>
                <a:lnTo>
                  <a:pt x="1183" y="52"/>
                </a:lnTo>
                <a:lnTo>
                  <a:pt x="1180" y="44"/>
                </a:lnTo>
                <a:lnTo>
                  <a:pt x="1176" y="35"/>
                </a:lnTo>
                <a:lnTo>
                  <a:pt x="1173" y="28"/>
                </a:lnTo>
                <a:lnTo>
                  <a:pt x="1169" y="23"/>
                </a:lnTo>
                <a:lnTo>
                  <a:pt x="1165" y="17"/>
                </a:lnTo>
                <a:lnTo>
                  <a:pt x="1160" y="13"/>
                </a:ln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7941" name="Line 347"/>
          <p:cNvSpPr>
            <a:spLocks noChangeShapeType="1"/>
          </p:cNvSpPr>
          <p:nvPr/>
        </p:nvSpPr>
        <p:spPr bwMode="auto">
          <a:xfrm>
            <a:off x="4810125" y="2698750"/>
            <a:ext cx="1042988" cy="95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67942" name="Group 332"/>
          <p:cNvGrpSpPr>
            <a:grpSpLocks/>
          </p:cNvGrpSpPr>
          <p:nvPr/>
        </p:nvGrpSpPr>
        <p:grpSpPr bwMode="auto">
          <a:xfrm>
            <a:off x="4108450" y="2497138"/>
            <a:ext cx="765175" cy="376237"/>
            <a:chOff x="2356" y="1300"/>
            <a:chExt cx="555" cy="194"/>
          </a:xfrm>
        </p:grpSpPr>
        <p:sp>
          <p:nvSpPr>
            <p:cNvPr id="168048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68049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68050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68051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68054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8055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231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32" name="Line 331"/>
            <p:cNvSpPr>
              <a:spLocks noChangeShapeType="1"/>
            </p:cNvSpPr>
            <p:nvPr/>
          </p:nvSpPr>
          <p:spPr bwMode="auto">
            <a:xfrm>
              <a:off x="2908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167943" name="Group 906"/>
          <p:cNvGrpSpPr>
            <a:grpSpLocks/>
          </p:cNvGrpSpPr>
          <p:nvPr/>
        </p:nvGrpSpPr>
        <p:grpSpPr bwMode="auto">
          <a:xfrm>
            <a:off x="4327525" y="2014538"/>
            <a:ext cx="296863" cy="539750"/>
            <a:chOff x="4140" y="429"/>
            <a:chExt cx="1425" cy="2396"/>
          </a:xfrm>
        </p:grpSpPr>
        <p:sp>
          <p:nvSpPr>
            <p:cNvPr id="168016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7" name="Rectangle 908"/>
            <p:cNvSpPr>
              <a:spLocks noChangeArrowheads="1"/>
            </p:cNvSpPr>
            <p:nvPr/>
          </p:nvSpPr>
          <p:spPr bwMode="auto">
            <a:xfrm>
              <a:off x="4209" y="429"/>
              <a:ext cx="1044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8018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8019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0" name="Rectangle 911"/>
            <p:cNvSpPr>
              <a:spLocks noChangeArrowheads="1"/>
            </p:cNvSpPr>
            <p:nvPr/>
          </p:nvSpPr>
          <p:spPr bwMode="auto">
            <a:xfrm>
              <a:off x="4216" y="690"/>
              <a:ext cx="58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68021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66" name="AutoShape 913"/>
              <p:cNvSpPr>
                <a:spLocks noChangeArrowheads="1"/>
              </p:cNvSpPr>
              <p:nvPr/>
            </p:nvSpPr>
            <p:spPr bwMode="auto">
              <a:xfrm>
                <a:off x="615" y="2569"/>
                <a:ext cx="723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67" name="AutoShape 914"/>
              <p:cNvSpPr>
                <a:spLocks noChangeArrowheads="1"/>
              </p:cNvSpPr>
              <p:nvPr/>
            </p:nvSpPr>
            <p:spPr bwMode="auto">
              <a:xfrm>
                <a:off x="634" y="2582"/>
                <a:ext cx="694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242" name="Rectangle 915"/>
            <p:cNvSpPr>
              <a:spLocks noChangeArrowheads="1"/>
            </p:cNvSpPr>
            <p:nvPr/>
          </p:nvSpPr>
          <p:spPr bwMode="auto">
            <a:xfrm>
              <a:off x="4224" y="1021"/>
              <a:ext cx="594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68023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64" name="AutoShape 917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65" name="AutoShape 918"/>
              <p:cNvSpPr>
                <a:spLocks noChangeArrowheads="1"/>
              </p:cNvSpPr>
              <p:nvPr/>
            </p:nvSpPr>
            <p:spPr bwMode="auto">
              <a:xfrm>
                <a:off x="627" y="2581"/>
                <a:ext cx="70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244" name="Rectangle 919"/>
            <p:cNvSpPr>
              <a:spLocks noChangeArrowheads="1"/>
            </p:cNvSpPr>
            <p:nvPr/>
          </p:nvSpPr>
          <p:spPr bwMode="auto">
            <a:xfrm>
              <a:off x="4216" y="1359"/>
              <a:ext cx="594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45" name="Rectangle 920"/>
            <p:cNvSpPr>
              <a:spLocks noChangeArrowheads="1"/>
            </p:cNvSpPr>
            <p:nvPr/>
          </p:nvSpPr>
          <p:spPr bwMode="auto">
            <a:xfrm>
              <a:off x="4224" y="1655"/>
              <a:ext cx="602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68026" name="Group 921"/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262" name="AutoShape 922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31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63" name="AutoShape 923"/>
              <p:cNvSpPr>
                <a:spLocks noChangeArrowheads="1"/>
              </p:cNvSpPr>
              <p:nvPr/>
            </p:nvSpPr>
            <p:spPr bwMode="auto">
              <a:xfrm>
                <a:off x="632" y="2588"/>
                <a:ext cx="693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68027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68028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60" name="AutoShape 926"/>
              <p:cNvSpPr>
                <a:spLocks noChangeArrowheads="1"/>
              </p:cNvSpPr>
              <p:nvPr/>
            </p:nvSpPr>
            <p:spPr bwMode="auto">
              <a:xfrm>
                <a:off x="618" y="2565"/>
                <a:ext cx="712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61" name="AutoShape 927"/>
              <p:cNvSpPr>
                <a:spLocks noChangeArrowheads="1"/>
              </p:cNvSpPr>
              <p:nvPr/>
            </p:nvSpPr>
            <p:spPr bwMode="auto">
              <a:xfrm>
                <a:off x="637" y="2579"/>
                <a:ext cx="68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249" name="Rectangle 928"/>
            <p:cNvSpPr>
              <a:spLocks noChangeArrowheads="1"/>
            </p:cNvSpPr>
            <p:nvPr/>
          </p:nvSpPr>
          <p:spPr bwMode="auto">
            <a:xfrm>
              <a:off x="5253" y="429"/>
              <a:ext cx="69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8030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8031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2" name="Oval 931"/>
            <p:cNvSpPr>
              <a:spLocks noChangeArrowheads="1"/>
            </p:cNvSpPr>
            <p:nvPr/>
          </p:nvSpPr>
          <p:spPr bwMode="auto">
            <a:xfrm>
              <a:off x="5519" y="2607"/>
              <a:ext cx="46" cy="99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8033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4" name="AutoShape 933"/>
            <p:cNvSpPr>
              <a:spLocks noChangeArrowheads="1"/>
            </p:cNvSpPr>
            <p:nvPr/>
          </p:nvSpPr>
          <p:spPr bwMode="auto">
            <a:xfrm>
              <a:off x="4140" y="2684"/>
              <a:ext cx="1196" cy="141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5" name="AutoShape 934"/>
            <p:cNvSpPr>
              <a:spLocks noChangeArrowheads="1"/>
            </p:cNvSpPr>
            <p:nvPr/>
          </p:nvSpPr>
          <p:spPr bwMode="auto">
            <a:xfrm>
              <a:off x="4209" y="2712"/>
              <a:ext cx="1067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6" name="Oval 935"/>
            <p:cNvSpPr>
              <a:spLocks noChangeArrowheads="1"/>
            </p:cNvSpPr>
            <p:nvPr/>
          </p:nvSpPr>
          <p:spPr bwMode="auto">
            <a:xfrm>
              <a:off x="4308" y="2388"/>
              <a:ext cx="160" cy="13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7" name="Oval 936"/>
            <p:cNvSpPr>
              <a:spLocks noChangeArrowheads="1"/>
            </p:cNvSpPr>
            <p:nvPr/>
          </p:nvSpPr>
          <p:spPr bwMode="auto">
            <a:xfrm>
              <a:off x="4483" y="2388"/>
              <a:ext cx="160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8" name="Oval 937"/>
            <p:cNvSpPr>
              <a:spLocks noChangeArrowheads="1"/>
            </p:cNvSpPr>
            <p:nvPr/>
          </p:nvSpPr>
          <p:spPr bwMode="auto">
            <a:xfrm>
              <a:off x="4666" y="2381"/>
              <a:ext cx="152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9" name="Rectangle 938"/>
            <p:cNvSpPr>
              <a:spLocks noChangeArrowheads="1"/>
            </p:cNvSpPr>
            <p:nvPr/>
          </p:nvSpPr>
          <p:spPr bwMode="auto">
            <a:xfrm>
              <a:off x="5062" y="1831"/>
              <a:ext cx="84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167944" name="Group 267"/>
          <p:cNvGrpSpPr>
            <a:grpSpLocks/>
          </p:cNvGrpSpPr>
          <p:nvPr/>
        </p:nvGrpSpPr>
        <p:grpSpPr bwMode="auto">
          <a:xfrm>
            <a:off x="1069975" y="1752600"/>
            <a:ext cx="2365375" cy="1589088"/>
            <a:chOff x="-2187762" y="3855945"/>
            <a:chExt cx="2365375" cy="1590114"/>
          </a:xfrm>
        </p:grpSpPr>
        <p:sp>
          <p:nvSpPr>
            <p:cNvPr id="269" name="Line 20"/>
            <p:cNvSpPr>
              <a:spLocks noChangeShapeType="1"/>
            </p:cNvSpPr>
            <p:nvPr/>
          </p:nvSpPr>
          <p:spPr bwMode="auto">
            <a:xfrm flipH="1">
              <a:off x="-1732149" y="4230837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70" name="Line 21"/>
            <p:cNvSpPr>
              <a:spLocks noChangeShapeType="1"/>
            </p:cNvSpPr>
            <p:nvPr/>
          </p:nvSpPr>
          <p:spPr bwMode="auto">
            <a:xfrm flipH="1">
              <a:off x="-1344799" y="4278493"/>
              <a:ext cx="271462" cy="314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71" name="Line 22"/>
            <p:cNvSpPr>
              <a:spLocks noChangeShapeType="1"/>
            </p:cNvSpPr>
            <p:nvPr/>
          </p:nvSpPr>
          <p:spPr bwMode="auto">
            <a:xfrm>
              <a:off x="-925699" y="4307086"/>
              <a:ext cx="73025" cy="295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67962" name="Group 44"/>
            <p:cNvGrpSpPr>
              <a:grpSpLocks/>
            </p:cNvGrpSpPr>
            <p:nvPr/>
          </p:nvGrpSpPr>
          <p:grpSpPr bwMode="auto">
            <a:xfrm>
              <a:off x="-2187762" y="4034772"/>
              <a:ext cx="568325" cy="481012"/>
              <a:chOff x="-44" y="1473"/>
              <a:chExt cx="981" cy="1105"/>
            </a:xfrm>
          </p:grpSpPr>
          <p:pic>
            <p:nvPicPr>
              <p:cNvPr id="16801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801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67963" name="Group 44"/>
            <p:cNvGrpSpPr>
              <a:grpSpLocks/>
            </p:cNvGrpSpPr>
            <p:nvPr/>
          </p:nvGrpSpPr>
          <p:grpSpPr bwMode="auto">
            <a:xfrm>
              <a:off x="-1252724" y="4523722"/>
              <a:ext cx="568325" cy="481012"/>
              <a:chOff x="-44" y="1473"/>
              <a:chExt cx="981" cy="1105"/>
            </a:xfrm>
          </p:grpSpPr>
          <p:pic>
            <p:nvPicPr>
              <p:cNvPr id="16801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8013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274" name="Line 21"/>
            <p:cNvSpPr>
              <a:spLocks noChangeShapeType="1"/>
            </p:cNvSpPr>
            <p:nvPr/>
          </p:nvSpPr>
          <p:spPr bwMode="auto">
            <a:xfrm>
              <a:off x="-706624" y="4237191"/>
              <a:ext cx="377825" cy="3049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75" name="Line 22"/>
            <p:cNvSpPr>
              <a:spLocks noChangeShapeType="1"/>
            </p:cNvSpPr>
            <p:nvPr/>
          </p:nvSpPr>
          <p:spPr bwMode="auto">
            <a:xfrm flipH="1">
              <a:off x="-474849" y="4732811"/>
              <a:ext cx="120650" cy="2938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76" name="Line 22"/>
            <p:cNvSpPr>
              <a:spLocks noChangeShapeType="1"/>
            </p:cNvSpPr>
            <p:nvPr/>
          </p:nvSpPr>
          <p:spPr bwMode="auto">
            <a:xfrm>
              <a:off x="-70037" y="4743931"/>
              <a:ext cx="73025" cy="295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77" name="Line 20"/>
            <p:cNvSpPr>
              <a:spLocks noChangeShapeType="1"/>
            </p:cNvSpPr>
            <p:nvPr/>
          </p:nvSpPr>
          <p:spPr bwMode="auto">
            <a:xfrm flipH="1">
              <a:off x="-873312" y="4192712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67968" name="Group 44"/>
            <p:cNvGrpSpPr>
              <a:grpSpLocks/>
            </p:cNvGrpSpPr>
            <p:nvPr/>
          </p:nvGrpSpPr>
          <p:grpSpPr bwMode="auto">
            <a:xfrm>
              <a:off x="-847912" y="4896784"/>
              <a:ext cx="568325" cy="481013"/>
              <a:chOff x="-44" y="1473"/>
              <a:chExt cx="981" cy="1105"/>
            </a:xfrm>
          </p:grpSpPr>
          <p:pic>
            <p:nvPicPr>
              <p:cNvPr id="16801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801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67969" name="Group 44"/>
            <p:cNvGrpSpPr>
              <a:grpSpLocks/>
            </p:cNvGrpSpPr>
            <p:nvPr/>
          </p:nvGrpSpPr>
          <p:grpSpPr bwMode="auto">
            <a:xfrm>
              <a:off x="-390712" y="4965047"/>
              <a:ext cx="568325" cy="481012"/>
              <a:chOff x="-44" y="1473"/>
              <a:chExt cx="981" cy="1105"/>
            </a:xfrm>
          </p:grpSpPr>
          <p:pic>
            <p:nvPicPr>
              <p:cNvPr id="16800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800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80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300349" y="4079928"/>
              <a:ext cx="677862" cy="300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28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49462" y="4494532"/>
              <a:ext cx="677863" cy="301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67972" name="Group 44"/>
            <p:cNvGrpSpPr>
              <a:grpSpLocks/>
            </p:cNvGrpSpPr>
            <p:nvPr/>
          </p:nvGrpSpPr>
          <p:grpSpPr bwMode="auto">
            <a:xfrm>
              <a:off x="-568325" y="3855945"/>
              <a:ext cx="568325" cy="481013"/>
              <a:chOff x="-44" y="1473"/>
              <a:chExt cx="981" cy="1105"/>
            </a:xfrm>
          </p:grpSpPr>
          <p:pic>
            <p:nvPicPr>
              <p:cNvPr id="16800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800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67973" name="Group 906"/>
            <p:cNvGrpSpPr>
              <a:grpSpLocks/>
            </p:cNvGrpSpPr>
            <p:nvPr/>
          </p:nvGrpSpPr>
          <p:grpSpPr bwMode="auto">
            <a:xfrm>
              <a:off x="-1598706" y="4467413"/>
              <a:ext cx="285924" cy="537882"/>
              <a:chOff x="4140" y="429"/>
              <a:chExt cx="1425" cy="2396"/>
            </a:xfrm>
          </p:grpSpPr>
          <p:sp>
            <p:nvSpPr>
              <p:cNvPr id="167974" name="Freeform 907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5" name="Rectangle 908"/>
              <p:cNvSpPr>
                <a:spLocks noChangeArrowheads="1"/>
              </p:cNvSpPr>
              <p:nvPr/>
            </p:nvSpPr>
            <p:spPr bwMode="auto">
              <a:xfrm>
                <a:off x="4211" y="430"/>
                <a:ext cx="1036" cy="2286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7976" name="Freeform 909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7977" name="Freeform 910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8" name="Rectangle 911"/>
              <p:cNvSpPr>
                <a:spLocks noChangeArrowheads="1"/>
              </p:cNvSpPr>
              <p:nvPr/>
            </p:nvSpPr>
            <p:spPr bwMode="auto">
              <a:xfrm>
                <a:off x="4211" y="691"/>
                <a:ext cx="593" cy="5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7979" name="Group 912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14" name="AutoShape 913"/>
                <p:cNvSpPr>
                  <a:spLocks noChangeArrowheads="1"/>
                </p:cNvSpPr>
                <p:nvPr/>
              </p:nvSpPr>
              <p:spPr bwMode="auto">
                <a:xfrm>
                  <a:off x="614" y="2570"/>
                  <a:ext cx="721" cy="12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15" name="AutoShape 914"/>
                <p:cNvSpPr>
                  <a:spLocks noChangeArrowheads="1"/>
                </p:cNvSpPr>
                <p:nvPr/>
              </p:nvSpPr>
              <p:spPr bwMode="auto">
                <a:xfrm>
                  <a:off x="633" y="2584"/>
                  <a:ext cx="691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290" name="Rectangle 915"/>
              <p:cNvSpPr>
                <a:spLocks noChangeArrowheads="1"/>
              </p:cNvSpPr>
              <p:nvPr/>
            </p:nvSpPr>
            <p:spPr bwMode="auto">
              <a:xfrm>
                <a:off x="4227" y="1024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7981" name="Group 916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12" name="AutoShape 917"/>
                <p:cNvSpPr>
                  <a:spLocks noChangeArrowheads="1"/>
                </p:cNvSpPr>
                <p:nvPr/>
              </p:nvSpPr>
              <p:spPr bwMode="auto">
                <a:xfrm>
                  <a:off x="616" y="2570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13" name="AutoShape 918"/>
                <p:cNvSpPr>
                  <a:spLocks noChangeArrowheads="1"/>
                </p:cNvSpPr>
                <p:nvPr/>
              </p:nvSpPr>
              <p:spPr bwMode="auto">
                <a:xfrm>
                  <a:off x="626" y="2584"/>
                  <a:ext cx="70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292" name="Rectangle 919"/>
              <p:cNvSpPr>
                <a:spLocks noChangeArrowheads="1"/>
              </p:cNvSpPr>
              <p:nvPr/>
            </p:nvSpPr>
            <p:spPr bwMode="auto">
              <a:xfrm>
                <a:off x="4211" y="1364"/>
                <a:ext cx="601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93" name="Rectangle 920"/>
              <p:cNvSpPr>
                <a:spLocks noChangeArrowheads="1"/>
              </p:cNvSpPr>
              <p:nvPr/>
            </p:nvSpPr>
            <p:spPr bwMode="auto">
              <a:xfrm>
                <a:off x="4227" y="1661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7984" name="Group 921"/>
              <p:cNvGrpSpPr>
                <a:grpSpLocks/>
              </p:cNvGrpSpPr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310" name="AutoShape 922"/>
                <p:cNvSpPr>
                  <a:spLocks noChangeArrowheads="1"/>
                </p:cNvSpPr>
                <p:nvPr/>
              </p:nvSpPr>
              <p:spPr bwMode="auto">
                <a:xfrm>
                  <a:off x="611" y="2573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11" name="AutoShape 923"/>
                <p:cNvSpPr>
                  <a:spLocks noChangeArrowheads="1"/>
                </p:cNvSpPr>
                <p:nvPr/>
              </p:nvSpPr>
              <p:spPr bwMode="auto">
                <a:xfrm>
                  <a:off x="631" y="2593"/>
                  <a:ext cx="690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67985" name="Freeform 924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67986" name="Group 925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08" name="AutoShape 926"/>
                <p:cNvSpPr>
                  <a:spLocks noChangeArrowheads="1"/>
                </p:cNvSpPr>
                <p:nvPr/>
              </p:nvSpPr>
              <p:spPr bwMode="auto">
                <a:xfrm>
                  <a:off x="616" y="2569"/>
                  <a:ext cx="710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09" name="AutoShape 927"/>
                <p:cNvSpPr>
                  <a:spLocks noChangeArrowheads="1"/>
                </p:cNvSpPr>
                <p:nvPr/>
              </p:nvSpPr>
              <p:spPr bwMode="auto">
                <a:xfrm>
                  <a:off x="636" y="2583"/>
                  <a:ext cx="680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297" name="Rectangle 928"/>
              <p:cNvSpPr>
                <a:spLocks noChangeArrowheads="1"/>
              </p:cNvSpPr>
              <p:nvPr/>
            </p:nvSpPr>
            <p:spPr bwMode="auto">
              <a:xfrm>
                <a:off x="5247" y="430"/>
                <a:ext cx="71" cy="2293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7988" name="Freeform 929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7989" name="Freeform 930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0" name="Oval 931"/>
              <p:cNvSpPr>
                <a:spLocks noChangeArrowheads="1"/>
              </p:cNvSpPr>
              <p:nvPr/>
            </p:nvSpPr>
            <p:spPr bwMode="auto">
              <a:xfrm>
                <a:off x="5516" y="2609"/>
                <a:ext cx="47" cy="99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7991" name="Freeform 932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2" name="AutoShape 933"/>
              <p:cNvSpPr>
                <a:spLocks noChangeArrowheads="1"/>
              </p:cNvSpPr>
              <p:nvPr/>
            </p:nvSpPr>
            <p:spPr bwMode="auto">
              <a:xfrm>
                <a:off x="4140" y="2687"/>
                <a:ext cx="1195" cy="142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03" name="AutoShape 934"/>
              <p:cNvSpPr>
                <a:spLocks noChangeArrowheads="1"/>
              </p:cNvSpPr>
              <p:nvPr/>
            </p:nvSpPr>
            <p:spPr bwMode="auto">
              <a:xfrm>
                <a:off x="4211" y="2715"/>
                <a:ext cx="1060" cy="7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04" name="Oval 935"/>
              <p:cNvSpPr>
                <a:spLocks noChangeArrowheads="1"/>
              </p:cNvSpPr>
              <p:nvPr/>
            </p:nvSpPr>
            <p:spPr bwMode="auto">
              <a:xfrm>
                <a:off x="4306" y="2390"/>
                <a:ext cx="158" cy="13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05" name="Oval 936"/>
              <p:cNvSpPr>
                <a:spLocks noChangeArrowheads="1"/>
              </p:cNvSpPr>
              <p:nvPr/>
            </p:nvSpPr>
            <p:spPr bwMode="auto">
              <a:xfrm>
                <a:off x="4488" y="2390"/>
                <a:ext cx="158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dirty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06" name="Oval 937"/>
              <p:cNvSpPr>
                <a:spLocks noChangeArrowheads="1"/>
              </p:cNvSpPr>
              <p:nvPr/>
            </p:nvSpPr>
            <p:spPr bwMode="auto">
              <a:xfrm>
                <a:off x="4662" y="2383"/>
                <a:ext cx="158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07" name="Rectangle 938"/>
              <p:cNvSpPr>
                <a:spLocks noChangeArrowheads="1"/>
              </p:cNvSpPr>
              <p:nvPr/>
            </p:nvSpPr>
            <p:spPr bwMode="auto">
              <a:xfrm>
                <a:off x="5057" y="1838"/>
                <a:ext cx="87" cy="75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</p:grpSp>
      <p:pic>
        <p:nvPicPr>
          <p:cNvPr id="167945" name="Picture 19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1004888"/>
            <a:ext cx="5605463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7947" name="Oval 355"/>
          <p:cNvSpPr>
            <a:spLocks noChangeArrowheads="1"/>
          </p:cNvSpPr>
          <p:nvPr/>
        </p:nvSpPr>
        <p:spPr bwMode="auto">
          <a:xfrm>
            <a:off x="4954588" y="1614488"/>
            <a:ext cx="1435100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7948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20002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Stateless packet filtering</a:t>
            </a:r>
          </a:p>
        </p:txBody>
      </p:sp>
      <p:sp>
        <p:nvSpPr>
          <p:cNvPr id="1679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7838" y="3711575"/>
            <a:ext cx="7512050" cy="2879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internal network connected to Internet via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</a:rPr>
              <a:t> 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router firewall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router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 filters packet-by-packet, </a:t>
            </a:r>
            <a:r>
              <a:rPr lang="en-US" sz="2400" dirty="0">
                <a:latin typeface="Gill Sans MT" charset="0"/>
              </a:rPr>
              <a:t>decision to forward/drop packet based on: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source IP address, destination IP address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TCP/UDP source and destination port numbers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ICMP message type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TCP SYN and ACK bits</a:t>
            </a:r>
          </a:p>
        </p:txBody>
      </p:sp>
      <p:sp>
        <p:nvSpPr>
          <p:cNvPr id="167950" name="Rectangle 349"/>
          <p:cNvSpPr>
            <a:spLocks noChangeArrowheads="1"/>
          </p:cNvSpPr>
          <p:nvPr/>
        </p:nvSpPr>
        <p:spPr bwMode="auto">
          <a:xfrm>
            <a:off x="4908550" y="2462213"/>
            <a:ext cx="493713" cy="88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7951" name="Line 350"/>
          <p:cNvSpPr>
            <a:spLocks noChangeShapeType="1"/>
          </p:cNvSpPr>
          <p:nvPr/>
        </p:nvSpPr>
        <p:spPr bwMode="auto">
          <a:xfrm flipH="1">
            <a:off x="4711700" y="2378075"/>
            <a:ext cx="5064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7952" name="Rectangle 351"/>
          <p:cNvSpPr>
            <a:spLocks noChangeArrowheads="1"/>
          </p:cNvSpPr>
          <p:nvPr/>
        </p:nvSpPr>
        <p:spPr bwMode="auto">
          <a:xfrm>
            <a:off x="3554413" y="2754313"/>
            <a:ext cx="493712" cy="88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7953" name="Line 352"/>
          <p:cNvSpPr>
            <a:spLocks noChangeShapeType="1"/>
          </p:cNvSpPr>
          <p:nvPr/>
        </p:nvSpPr>
        <p:spPr bwMode="auto">
          <a:xfrm flipH="1">
            <a:off x="3709988" y="2911475"/>
            <a:ext cx="5064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7954" name="Oval 356"/>
          <p:cNvSpPr>
            <a:spLocks noChangeArrowheads="1"/>
          </p:cNvSpPr>
          <p:nvPr/>
        </p:nvSpPr>
        <p:spPr bwMode="auto">
          <a:xfrm>
            <a:off x="4541838" y="1751013"/>
            <a:ext cx="815975" cy="1968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7955" name="Oval 357"/>
          <p:cNvSpPr>
            <a:spLocks noChangeArrowheads="1"/>
          </p:cNvSpPr>
          <p:nvPr/>
        </p:nvSpPr>
        <p:spPr bwMode="auto">
          <a:xfrm>
            <a:off x="4457700" y="1906588"/>
            <a:ext cx="350838" cy="153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67956" name="Group 2"/>
          <p:cNvGrpSpPr>
            <a:grpSpLocks/>
          </p:cNvGrpSpPr>
          <p:nvPr/>
        </p:nvGrpSpPr>
        <p:grpSpPr bwMode="auto">
          <a:xfrm>
            <a:off x="5894388" y="958850"/>
            <a:ext cx="2897187" cy="1425575"/>
            <a:chOff x="5670550" y="1182688"/>
            <a:chExt cx="2897188" cy="1425575"/>
          </a:xfrm>
        </p:grpSpPr>
        <p:sp>
          <p:nvSpPr>
            <p:cNvPr id="167957" name="Oval 354"/>
            <p:cNvSpPr>
              <a:spLocks noChangeArrowheads="1"/>
            </p:cNvSpPr>
            <p:nvPr/>
          </p:nvSpPr>
          <p:spPr bwMode="auto">
            <a:xfrm>
              <a:off x="5670550" y="1182688"/>
              <a:ext cx="2897188" cy="14049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7958" name="Text Box 353"/>
            <p:cNvSpPr txBox="1">
              <a:spLocks noChangeArrowheads="1"/>
            </p:cNvSpPr>
            <p:nvPr/>
          </p:nvSpPr>
          <p:spPr bwMode="auto">
            <a:xfrm>
              <a:off x="5882437" y="1296988"/>
              <a:ext cx="2671762" cy="1311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Should arriving packet be allowed in? Departing packet let out?</a:t>
              </a:r>
            </a:p>
          </p:txBody>
        </p:sp>
      </p:grpSp>
      <p:sp>
        <p:nvSpPr>
          <p:cNvPr id="121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120</a:t>
            </a:fld>
            <a:endParaRPr lang="en-US" sz="1200" dirty="0">
              <a:latin typeface="Tahoma" charset="0"/>
            </a:endParaRPr>
          </a:p>
        </p:txBody>
      </p:sp>
      <p:sp>
        <p:nvSpPr>
          <p:cNvPr id="12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215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62938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Stateless packet filtering: example</a:t>
            </a:r>
          </a:p>
        </p:txBody>
      </p:sp>
      <p:pic>
        <p:nvPicPr>
          <p:cNvPr id="169986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429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99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73100" y="1522413"/>
            <a:ext cx="7566025" cy="4183062"/>
          </a:xfrm>
        </p:spPr>
        <p:txBody>
          <a:bodyPr/>
          <a:lstStyle/>
          <a:p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example 1: </a:t>
            </a:r>
            <a:r>
              <a:rPr lang="en-US" sz="2400" dirty="0">
                <a:latin typeface="Gill Sans MT" charset="0"/>
              </a:rPr>
              <a:t>block incoming and outgoing datagrams with IP protocol field = 17 and with either source or </a:t>
            </a:r>
            <a:r>
              <a:rPr lang="en-US" sz="2400" dirty="0">
                <a:latin typeface="Gill Sans MT" charset="0"/>
              </a:rPr>
              <a:t>dest</a:t>
            </a:r>
            <a:r>
              <a:rPr lang="en-US" sz="2400" dirty="0">
                <a:latin typeface="Gill Sans MT" charset="0"/>
              </a:rPr>
              <a:t> port = 23</a:t>
            </a:r>
          </a:p>
          <a:p>
            <a:pPr lvl="1"/>
            <a:r>
              <a:rPr lang="en-US" i="1" dirty="0">
                <a:solidFill>
                  <a:srgbClr val="000099"/>
                </a:solidFill>
                <a:latin typeface="Gill Sans MT" charset="0"/>
              </a:rPr>
              <a:t>result: </a:t>
            </a:r>
            <a:r>
              <a:rPr lang="en-US" dirty="0">
                <a:latin typeface="Gill Sans MT" charset="0"/>
              </a:rPr>
              <a:t>all incoming, outgoing UDP flows and telnet connections are blocked</a:t>
            </a:r>
          </a:p>
          <a:p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example 2: </a:t>
            </a:r>
            <a:r>
              <a:rPr lang="en-US" sz="2400" dirty="0">
                <a:latin typeface="Gill Sans MT" charset="0"/>
              </a:rPr>
              <a:t>block inbound TCP segments with ACK=0.</a:t>
            </a:r>
          </a:p>
          <a:p>
            <a:pPr lvl="1"/>
            <a:r>
              <a:rPr lang="en-US" i="1" dirty="0">
                <a:solidFill>
                  <a:srgbClr val="000099"/>
                </a:solidFill>
                <a:latin typeface="Gill Sans MT" charset="0"/>
              </a:rPr>
              <a:t>result: </a:t>
            </a:r>
            <a:r>
              <a:rPr lang="en-US" dirty="0">
                <a:latin typeface="Gill Sans MT" charset="0"/>
              </a:rPr>
              <a:t>prevents external clients from making TCP connections with internal clients, but allows internal clients to connect to outside.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121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22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033" name="Picture 6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1023938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519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546987"/>
              </p:ext>
            </p:extLst>
          </p:nvPr>
        </p:nvGraphicFramePr>
        <p:xfrm>
          <a:off x="711200" y="1490663"/>
          <a:ext cx="7854950" cy="4732337"/>
        </p:xfrm>
        <a:graphic>
          <a:graphicData uri="http://schemas.openxmlformats.org/drawingml/2006/table">
            <a:tbl>
              <a:tblPr/>
              <a:tblGrid>
                <a:gridCol w="3929063"/>
                <a:gridCol w="3925887"/>
              </a:tblGrid>
              <a:tr h="50013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charset="0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Policy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Firewall Setting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No outside Web access.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Drop all outgoing packets to any IP address, port 80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596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No incoming TCP connections, except those for institution</a:t>
                      </a:r>
                      <a:r>
                        <a:rPr kumimoji="0" lang="ja-JP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’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s public Web server only.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Drop all incoming TCP SYN packets to any IP except 130.207.244.203, port 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Prevent Web-radios from eating up the available bandwidth.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Drop all incoming UDP packets - except DNS and router broadcasts.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5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Prevent your network from being used for a smurf DoS attack.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Drop all ICMP packets going to a </a:t>
                      </a:r>
                      <a:r>
                        <a:rPr kumimoji="0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“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broadcast</a:t>
                      </a:r>
                      <a:r>
                        <a:rPr kumimoji="0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”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 address (e.g. 130.207.255.255).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Prevent your network from being tracerouted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Drop all outgoing ICMP TTL expired traffic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2058" name="Rectangle 26"/>
          <p:cNvSpPr>
            <a:spLocks noGrp="1" noChangeArrowheads="1"/>
          </p:cNvSpPr>
          <p:nvPr>
            <p:ph type="title"/>
          </p:nvPr>
        </p:nvSpPr>
        <p:spPr>
          <a:xfrm>
            <a:off x="247650" y="228600"/>
            <a:ext cx="8786813" cy="1143000"/>
          </a:xfrm>
          <a:noFill/>
        </p:spPr>
        <p:txBody>
          <a:bodyPr/>
          <a:lstStyle/>
          <a:p>
            <a:r>
              <a:rPr lang="en-US" sz="4000" dirty="0">
                <a:latin typeface="Gill Sans MT" charset="0"/>
              </a:rPr>
              <a:t>Stateless packet filtering</a:t>
            </a:r>
            <a:r>
              <a:rPr lang="en-US" sz="3600" dirty="0">
                <a:latin typeface="Gill Sans MT" charset="0"/>
              </a:rPr>
              <a:t>: more examples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122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637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255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609107"/>
              </p:ext>
            </p:extLst>
          </p:nvPr>
        </p:nvGraphicFramePr>
        <p:xfrm>
          <a:off x="433388" y="2420938"/>
          <a:ext cx="8418512" cy="3903790"/>
        </p:xfrm>
        <a:graphic>
          <a:graphicData uri="http://schemas.openxmlformats.org/drawingml/2006/table">
            <a:tbl>
              <a:tblPr/>
              <a:tblGrid>
                <a:gridCol w="1228045"/>
                <a:gridCol w="1229708"/>
                <a:gridCol w="1329413"/>
                <a:gridCol w="1243002"/>
                <a:gridCol w="1115046"/>
                <a:gridCol w="1229708"/>
                <a:gridCol w="1043590"/>
              </a:tblGrid>
              <a:tr h="693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action</a:t>
                      </a: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protocol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port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port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flag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bit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693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any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91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ACK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UDP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---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UDP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----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deny</a:t>
                      </a: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140" name="Rectangle 6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Gill Sans MT" charset="0"/>
              </a:rPr>
              <a:t>Access Control Lists</a:t>
            </a:r>
          </a:p>
        </p:txBody>
      </p:sp>
      <p:sp>
        <p:nvSpPr>
          <p:cNvPr id="174141" name="Rectangle 61"/>
          <p:cNvSpPr>
            <a:spLocks noChangeArrowheads="1"/>
          </p:cNvSpPr>
          <p:nvPr/>
        </p:nvSpPr>
        <p:spPr bwMode="auto">
          <a:xfrm>
            <a:off x="522288" y="1244604"/>
            <a:ext cx="8209910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000099"/>
              </a:buClr>
              <a:buSzPct val="75000"/>
            </a:pPr>
            <a:r>
              <a:rPr lang="en-US" sz="32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ACL: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 </a:t>
            </a:r>
            <a:r>
              <a:rPr lang="en-US" sz="2400" dirty="0">
                <a:latin typeface="Gill Sans MT" charset="0"/>
                <a:cs typeface="Gill Sans MT" charset="0"/>
              </a:rPr>
              <a:t>table of rules, applied top to bottom to incoming packets: (action, condition) </a:t>
            </a:r>
            <a:r>
              <a:rPr lang="en-US" sz="2400" dirty="0" smtClean="0">
                <a:latin typeface="Gill Sans MT" charset="0"/>
                <a:cs typeface="Gill Sans MT" charset="0"/>
              </a:rPr>
              <a:t>pairs: looks like OpenFlow forwarding (Ch. 4)!</a:t>
            </a:r>
            <a:endParaRPr lang="en-US" sz="2400" dirty="0">
              <a:latin typeface="Gill Sans MT" charset="0"/>
              <a:cs typeface="Gill Sans MT" charset="0"/>
            </a:endParaRPr>
          </a:p>
        </p:txBody>
      </p:sp>
      <p:pic>
        <p:nvPicPr>
          <p:cNvPr id="174142" name="Picture 2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060450"/>
            <a:ext cx="5027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123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711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129" name="Picture 2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02076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131" name="Rectangle 3"/>
          <p:cNvSpPr>
            <a:spLocks noGrp="1" noChangeArrowheads="1"/>
          </p:cNvSpPr>
          <p:nvPr>
            <p:ph type="title"/>
          </p:nvPr>
        </p:nvSpPr>
        <p:spPr>
          <a:xfrm>
            <a:off x="409575" y="20002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Stateful packet filtering</a:t>
            </a:r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88950" y="1312863"/>
            <a:ext cx="7512050" cy="4592637"/>
          </a:xfrm>
        </p:spPr>
        <p:txBody>
          <a:bodyPr/>
          <a:lstStyle/>
          <a:p>
            <a:pPr marL="277813" indent="-277813"/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stateless packet filter: </a:t>
            </a:r>
            <a:r>
              <a:rPr lang="en-US" sz="2400" dirty="0">
                <a:latin typeface="Gill Sans MT" charset="0"/>
              </a:rPr>
              <a:t>heavy handed tool</a:t>
            </a:r>
          </a:p>
          <a:p>
            <a:pPr lvl="1"/>
            <a:r>
              <a:rPr lang="en-US" sz="2200" dirty="0">
                <a:latin typeface="Gill Sans MT" charset="0"/>
              </a:rPr>
              <a:t>admits packets that </a:t>
            </a:r>
            <a:r>
              <a:rPr lang="ja-JP" altLang="en-US" sz="2200" dirty="0">
                <a:latin typeface="Gill Sans MT" charset="0"/>
              </a:rPr>
              <a:t>“</a:t>
            </a:r>
            <a:r>
              <a:rPr lang="en-US" altLang="ja-JP" sz="2200" dirty="0">
                <a:latin typeface="Gill Sans MT" charset="0"/>
              </a:rPr>
              <a:t>make no sense,</a:t>
            </a:r>
            <a:r>
              <a:rPr lang="ja-JP" altLang="en-US" sz="2200" dirty="0">
                <a:latin typeface="Gill Sans MT" charset="0"/>
              </a:rPr>
              <a:t>”</a:t>
            </a:r>
            <a:r>
              <a:rPr lang="en-US" altLang="ja-JP" sz="2200" dirty="0">
                <a:latin typeface="Gill Sans MT" charset="0"/>
              </a:rPr>
              <a:t> e.g., </a:t>
            </a:r>
            <a:r>
              <a:rPr lang="en-US" altLang="ja-JP" sz="2200" dirty="0">
                <a:latin typeface="Gill Sans MT" charset="0"/>
              </a:rPr>
              <a:t>dest</a:t>
            </a:r>
            <a:r>
              <a:rPr lang="en-US" altLang="ja-JP" sz="2200" dirty="0">
                <a:latin typeface="Gill Sans MT" charset="0"/>
              </a:rPr>
              <a:t> port = 80, ACK bit set, even though no TCP connection established:</a:t>
            </a:r>
            <a:endParaRPr lang="en-US" sz="2200" dirty="0">
              <a:latin typeface="Gill Sans MT" charset="0"/>
            </a:endParaRPr>
          </a:p>
        </p:txBody>
      </p:sp>
      <p:graphicFrame>
        <p:nvGraphicFramePr>
          <p:cNvPr id="137248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47577"/>
              </p:ext>
            </p:extLst>
          </p:nvPr>
        </p:nvGraphicFramePr>
        <p:xfrm>
          <a:off x="895350" y="2743200"/>
          <a:ext cx="7643813" cy="1325751"/>
        </p:xfrm>
        <a:graphic>
          <a:graphicData uri="http://schemas.openxmlformats.org/drawingml/2006/table">
            <a:tbl>
              <a:tblPr/>
              <a:tblGrid>
                <a:gridCol w="1114425"/>
                <a:gridCol w="1117600"/>
                <a:gridCol w="1206500"/>
                <a:gridCol w="1128713"/>
                <a:gridCol w="1012825"/>
                <a:gridCol w="1116012"/>
                <a:gridCol w="947738"/>
              </a:tblGrid>
              <a:tr h="62671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action</a:t>
                      </a:r>
                    </a:p>
                  </a:txBody>
                  <a:tcPr marT="45229" marB="452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protocol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port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port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flag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bit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6988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5229" marB="452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ACK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6159" name="Rectangle 283"/>
          <p:cNvSpPr>
            <a:spLocks noChangeArrowheads="1"/>
          </p:cNvSpPr>
          <p:nvPr/>
        </p:nvSpPr>
        <p:spPr bwMode="auto">
          <a:xfrm>
            <a:off x="641350" y="4329113"/>
            <a:ext cx="8262938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38125" indent="-238125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stateful packet filter: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 </a:t>
            </a:r>
            <a:r>
              <a:rPr lang="en-US" sz="2400" dirty="0">
                <a:latin typeface="Gill Sans MT" charset="0"/>
                <a:cs typeface="Gill Sans MT" charset="0"/>
              </a:rPr>
              <a:t>track status of every TCP connection</a:t>
            </a:r>
          </a:p>
          <a:p>
            <a:pPr marL="695325" lvl="1" indent="-238125">
              <a:spcBef>
                <a:spcPct val="20000"/>
              </a:spcBef>
              <a:buClr>
                <a:srgbClr val="000099"/>
              </a:buClr>
              <a:buFont typeface="Arial"/>
              <a:buChar char="•"/>
            </a:pPr>
            <a:r>
              <a:rPr lang="en-US" sz="2400" dirty="0">
                <a:latin typeface="Gill Sans MT" charset="0"/>
                <a:cs typeface="Gill Sans MT" charset="0"/>
              </a:rPr>
              <a:t>track connection setup (SYN), teardown (FIN): determine whether incoming, outgoing packets </a:t>
            </a:r>
            <a:r>
              <a:rPr lang="ja-JP" altLang="en-US" sz="2400" dirty="0">
                <a:latin typeface="Gill Sans MT" charset="0"/>
                <a:cs typeface="Gill Sans MT" charset="0"/>
              </a:rPr>
              <a:t>“</a:t>
            </a:r>
            <a:r>
              <a:rPr lang="en-US" altLang="ja-JP" sz="2400" dirty="0">
                <a:latin typeface="Gill Sans MT" charset="0"/>
                <a:cs typeface="Gill Sans MT" charset="0"/>
              </a:rPr>
              <a:t>makes sense</a:t>
            </a:r>
            <a:r>
              <a:rPr lang="ja-JP" altLang="en-US" sz="2400" dirty="0">
                <a:latin typeface="Gill Sans MT" charset="0"/>
                <a:cs typeface="Gill Sans MT" charset="0"/>
              </a:rPr>
              <a:t>”</a:t>
            </a:r>
            <a:endParaRPr lang="en-US" altLang="ja-JP" sz="2400" dirty="0">
              <a:latin typeface="Gill Sans MT" charset="0"/>
              <a:cs typeface="Gill Sans MT" charset="0"/>
            </a:endParaRPr>
          </a:p>
          <a:p>
            <a:pPr marL="695325" lvl="1" indent="-238125">
              <a:spcBef>
                <a:spcPct val="20000"/>
              </a:spcBef>
              <a:buClr>
                <a:srgbClr val="000099"/>
              </a:buClr>
              <a:buFont typeface="Arial"/>
              <a:buChar char="•"/>
            </a:pPr>
            <a:r>
              <a:rPr lang="en-US" sz="2400" dirty="0">
                <a:latin typeface="Gill Sans MT" charset="0"/>
                <a:cs typeface="Gill Sans MT" charset="0"/>
              </a:rPr>
              <a:t>timeout inactive connections at firewall: no longer admit packets</a:t>
            </a:r>
          </a:p>
          <a:p>
            <a:pPr marL="695325" lvl="1" indent="-238125">
              <a:spcBef>
                <a:spcPct val="20000"/>
              </a:spcBef>
              <a:buClr>
                <a:schemeClr val="accent2"/>
              </a:buClr>
              <a:buSzPct val="75000"/>
              <a:buFont typeface="Arial"/>
              <a:buChar char="•"/>
            </a:pP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124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994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177" name="Picture 2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02076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8312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282299"/>
              </p:ext>
            </p:extLst>
          </p:nvPr>
        </p:nvGraphicFramePr>
        <p:xfrm>
          <a:off x="531813" y="2543175"/>
          <a:ext cx="8380412" cy="3735390"/>
        </p:xfrm>
        <a:graphic>
          <a:graphicData uri="http://schemas.openxmlformats.org/drawingml/2006/table">
            <a:tbl>
              <a:tblPr/>
              <a:tblGrid>
                <a:gridCol w="1173162"/>
                <a:gridCol w="1174750"/>
                <a:gridCol w="1270000"/>
                <a:gridCol w="835025"/>
                <a:gridCol w="1042988"/>
                <a:gridCol w="1055687"/>
                <a:gridCol w="914400"/>
                <a:gridCol w="914400"/>
              </a:tblGrid>
              <a:tr h="5602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action</a:t>
                      </a: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proto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port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port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flag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bit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check conxion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5602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any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15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ACK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/>
                          <a:cs typeface="Arial"/>
                        </a:rPr>
                        <a:t>x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2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UDP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---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02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UDP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----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/>
                          <a:cs typeface="Arial"/>
                        </a:rPr>
                        <a:t>x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7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deny</a:t>
                      </a: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8244" name="Text Box 67"/>
          <p:cNvSpPr txBox="1">
            <a:spLocks noChangeArrowheads="1"/>
          </p:cNvSpPr>
          <p:nvPr/>
        </p:nvSpPr>
        <p:spPr bwMode="auto">
          <a:xfrm>
            <a:off x="1082675" y="13446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endParaRPr lang="en-US" dirty="0"/>
          </a:p>
        </p:txBody>
      </p:sp>
      <p:sp>
        <p:nvSpPr>
          <p:cNvPr id="178245" name="Text Box 68"/>
          <p:cNvSpPr txBox="1">
            <a:spLocks noChangeArrowheads="1"/>
          </p:cNvSpPr>
          <p:nvPr/>
        </p:nvSpPr>
        <p:spPr bwMode="auto">
          <a:xfrm>
            <a:off x="1573213" y="598805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78246" name="Rectangle 70"/>
          <p:cNvSpPr>
            <a:spLocks noGrp="1" noChangeArrowheads="1"/>
          </p:cNvSpPr>
          <p:nvPr>
            <p:ph type="title"/>
          </p:nvPr>
        </p:nvSpPr>
        <p:spPr>
          <a:xfrm>
            <a:off x="409575" y="200025"/>
            <a:ext cx="7772400" cy="1143000"/>
          </a:xfrm>
          <a:noFill/>
        </p:spPr>
        <p:txBody>
          <a:bodyPr/>
          <a:lstStyle/>
          <a:p>
            <a:r>
              <a:rPr lang="en-US" dirty="0">
                <a:latin typeface="Gill Sans MT" charset="0"/>
              </a:rPr>
              <a:t>Stateful packet filtering</a:t>
            </a:r>
          </a:p>
        </p:txBody>
      </p:sp>
      <p:sp>
        <p:nvSpPr>
          <p:cNvPr id="178247" name="Rectangle 71"/>
          <p:cNvSpPr>
            <a:spLocks noChangeArrowheads="1"/>
          </p:cNvSpPr>
          <p:nvPr/>
        </p:nvSpPr>
        <p:spPr bwMode="auto">
          <a:xfrm>
            <a:off x="488949" y="1416848"/>
            <a:ext cx="8342477" cy="1103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000099"/>
              </a:buClr>
              <a:buSzPct val="75000"/>
            </a:pPr>
            <a:r>
              <a:rPr lang="en-US" sz="2400" dirty="0">
                <a:latin typeface="Gill Sans MT" charset="0"/>
                <a:cs typeface="Gill Sans MT" charset="0"/>
              </a:rPr>
              <a:t>ACL augmented to indicate need to check connection state table before admitting packet</a:t>
            </a: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125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624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273" name="Picture 2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8" y="1050925"/>
            <a:ext cx="5027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2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Application gateways</a:t>
            </a:r>
          </a:p>
        </p:txBody>
      </p:sp>
      <p:sp>
        <p:nvSpPr>
          <p:cNvPr id="1822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6863" y="1490663"/>
            <a:ext cx="3886200" cy="2236787"/>
          </a:xfrm>
        </p:spPr>
        <p:txBody>
          <a:bodyPr/>
          <a:lstStyle/>
          <a:p>
            <a:r>
              <a:rPr lang="en-US" sz="2400" dirty="0">
                <a:latin typeface="Gill Sans MT" charset="0"/>
              </a:rPr>
              <a:t>filter packets on application data as well as on IP/TCP/UDP fields.</a:t>
            </a:r>
          </a:p>
          <a:p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example: </a:t>
            </a:r>
            <a:r>
              <a:rPr lang="en-US" sz="2400" dirty="0">
                <a:latin typeface="Gill Sans MT" charset="0"/>
              </a:rPr>
              <a:t>allow select internal users to telnet outside</a:t>
            </a:r>
            <a:endParaRPr lang="en-US" sz="2000" dirty="0">
              <a:latin typeface="Gill Sans MT" charset="0"/>
            </a:endParaRPr>
          </a:p>
        </p:txBody>
      </p:sp>
      <p:sp>
        <p:nvSpPr>
          <p:cNvPr id="182277" name="Rectangle 110"/>
          <p:cNvSpPr>
            <a:spLocks noChangeArrowheads="1"/>
          </p:cNvSpPr>
          <p:nvPr/>
        </p:nvSpPr>
        <p:spPr bwMode="auto">
          <a:xfrm>
            <a:off x="649288" y="4278313"/>
            <a:ext cx="764222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sz="2400" dirty="0">
                <a:solidFill>
                  <a:srgbClr val="FF0000"/>
                </a:solidFill>
                <a:latin typeface="Gill Sans MT" charset="0"/>
                <a:cs typeface="Gill Sans MT" charset="0"/>
              </a:rPr>
              <a:t>1.</a:t>
            </a:r>
            <a:r>
              <a:rPr lang="en-US" sz="2400" dirty="0">
                <a:latin typeface="Gill Sans MT" charset="0"/>
                <a:cs typeface="Gill Sans MT" charset="0"/>
              </a:rPr>
              <a:t> require all telnet users to telnet through gateway.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sz="2400" dirty="0">
                <a:solidFill>
                  <a:srgbClr val="FF0000"/>
                </a:solidFill>
                <a:latin typeface="Gill Sans MT" charset="0"/>
                <a:cs typeface="Gill Sans MT" charset="0"/>
              </a:rPr>
              <a:t>2.</a:t>
            </a:r>
            <a:r>
              <a:rPr lang="en-US" sz="2400" dirty="0">
                <a:latin typeface="Gill Sans MT" charset="0"/>
                <a:cs typeface="Gill Sans MT" charset="0"/>
              </a:rPr>
              <a:t> for authorized users, gateway sets up telnet connection to </a:t>
            </a:r>
            <a:r>
              <a:rPr lang="en-US" sz="2400" dirty="0">
                <a:latin typeface="Gill Sans MT" charset="0"/>
                <a:cs typeface="Gill Sans MT" charset="0"/>
              </a:rPr>
              <a:t>dest</a:t>
            </a:r>
            <a:r>
              <a:rPr lang="en-US" sz="2400" dirty="0">
                <a:latin typeface="Gill Sans MT" charset="0"/>
                <a:cs typeface="Gill Sans MT" charset="0"/>
              </a:rPr>
              <a:t> host. Gateway relays data between 2 connections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sz="2400" dirty="0">
                <a:solidFill>
                  <a:srgbClr val="FF0000"/>
                </a:solidFill>
                <a:latin typeface="Gill Sans MT" charset="0"/>
                <a:cs typeface="Gill Sans MT" charset="0"/>
              </a:rPr>
              <a:t>3.</a:t>
            </a:r>
            <a:r>
              <a:rPr lang="en-US" sz="2400" dirty="0">
                <a:latin typeface="Gill Sans MT" charset="0"/>
                <a:cs typeface="Gill Sans MT" charset="0"/>
              </a:rPr>
              <a:t> router filter blocks all telnet connections not originating from gateway.</a:t>
            </a:r>
          </a:p>
        </p:txBody>
      </p:sp>
      <p:grpSp>
        <p:nvGrpSpPr>
          <p:cNvPr id="182278" name="Group 4"/>
          <p:cNvGrpSpPr>
            <a:grpSpLocks/>
          </p:cNvGrpSpPr>
          <p:nvPr/>
        </p:nvGrpSpPr>
        <p:grpSpPr bwMode="auto">
          <a:xfrm>
            <a:off x="3938588" y="1585913"/>
            <a:ext cx="4997450" cy="2270125"/>
            <a:chOff x="3983577" y="1287140"/>
            <a:chExt cx="4997021" cy="2269618"/>
          </a:xfrm>
        </p:grpSpPr>
        <p:sp>
          <p:nvSpPr>
            <p:cNvPr id="182279" name="Text Box 108"/>
            <p:cNvSpPr txBox="1">
              <a:spLocks noChangeArrowheads="1"/>
            </p:cNvSpPr>
            <p:nvPr/>
          </p:nvSpPr>
          <p:spPr bwMode="auto">
            <a:xfrm>
              <a:off x="5827059" y="1479548"/>
              <a:ext cx="9366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200" dirty="0">
                  <a:latin typeface="Arial" charset="0"/>
                  <a:cs typeface="Arial" charset="0"/>
                </a:rPr>
                <a:t>application</a:t>
              </a:r>
            </a:p>
            <a:p>
              <a:pPr algn="ctr"/>
              <a:r>
                <a:rPr lang="en-US" sz="1200" dirty="0">
                  <a:latin typeface="Arial" charset="0"/>
                  <a:cs typeface="Arial" charset="0"/>
                </a:rPr>
                <a:t>gateway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182280" name="Freeform 17"/>
            <p:cNvSpPr>
              <a:spLocks/>
            </p:cNvSpPr>
            <p:nvPr/>
          </p:nvSpPr>
          <p:spPr bwMode="auto">
            <a:xfrm>
              <a:off x="4194135" y="1748877"/>
              <a:ext cx="3648681" cy="1807881"/>
            </a:xfrm>
            <a:custGeom>
              <a:avLst/>
              <a:gdLst/>
              <a:ahLst/>
              <a:cxnLst/>
              <a:rect l="0" t="0" r="r" b="b"/>
              <a:pathLst>
                <a:path w="10000" h="10000">
                  <a:moveTo>
                    <a:pt x="323" y="164"/>
                  </a:moveTo>
                  <a:lnTo>
                    <a:pt x="341" y="143"/>
                  </a:lnTo>
                  <a:cubicBezTo>
                    <a:pt x="349" y="129"/>
                    <a:pt x="357" y="116"/>
                    <a:pt x="365" y="102"/>
                  </a:cubicBezTo>
                  <a:lnTo>
                    <a:pt x="413" y="72"/>
                  </a:lnTo>
                  <a:cubicBezTo>
                    <a:pt x="429" y="58"/>
                    <a:pt x="445" y="45"/>
                    <a:pt x="461" y="31"/>
                  </a:cubicBezTo>
                  <a:lnTo>
                    <a:pt x="514" y="10"/>
                  </a:lnTo>
                  <a:cubicBezTo>
                    <a:pt x="534" y="7"/>
                    <a:pt x="554" y="3"/>
                    <a:pt x="574" y="0"/>
                  </a:cubicBezTo>
                  <a:lnTo>
                    <a:pt x="628" y="0"/>
                  </a:lnTo>
                  <a:lnTo>
                    <a:pt x="694" y="0"/>
                  </a:lnTo>
                  <a:cubicBezTo>
                    <a:pt x="716" y="3"/>
                    <a:pt x="738" y="7"/>
                    <a:pt x="760" y="10"/>
                  </a:cubicBezTo>
                  <a:lnTo>
                    <a:pt x="825" y="31"/>
                  </a:lnTo>
                  <a:lnTo>
                    <a:pt x="891" y="61"/>
                  </a:lnTo>
                  <a:cubicBezTo>
                    <a:pt x="915" y="71"/>
                    <a:pt x="939" y="82"/>
                    <a:pt x="963" y="92"/>
                  </a:cubicBezTo>
                  <a:cubicBezTo>
                    <a:pt x="989" y="106"/>
                    <a:pt x="1015" y="119"/>
                    <a:pt x="1041" y="133"/>
                  </a:cubicBezTo>
                  <a:lnTo>
                    <a:pt x="1118" y="174"/>
                  </a:lnTo>
                  <a:lnTo>
                    <a:pt x="1196" y="225"/>
                  </a:lnTo>
                  <a:lnTo>
                    <a:pt x="1268" y="276"/>
                  </a:lnTo>
                  <a:cubicBezTo>
                    <a:pt x="1294" y="290"/>
                    <a:pt x="1320" y="303"/>
                    <a:pt x="1346" y="317"/>
                  </a:cubicBezTo>
                  <a:lnTo>
                    <a:pt x="1513" y="440"/>
                  </a:lnTo>
                  <a:lnTo>
                    <a:pt x="1681" y="553"/>
                  </a:lnTo>
                  <a:lnTo>
                    <a:pt x="1848" y="665"/>
                  </a:lnTo>
                  <a:lnTo>
                    <a:pt x="2022" y="778"/>
                  </a:lnTo>
                  <a:cubicBezTo>
                    <a:pt x="2050" y="798"/>
                    <a:pt x="2077" y="819"/>
                    <a:pt x="2105" y="839"/>
                  </a:cubicBezTo>
                  <a:cubicBezTo>
                    <a:pt x="2133" y="853"/>
                    <a:pt x="2161" y="866"/>
                    <a:pt x="2189" y="880"/>
                  </a:cubicBezTo>
                  <a:cubicBezTo>
                    <a:pt x="2217" y="894"/>
                    <a:pt x="2245" y="907"/>
                    <a:pt x="2273" y="921"/>
                  </a:cubicBezTo>
                  <a:lnTo>
                    <a:pt x="2356" y="972"/>
                  </a:lnTo>
                  <a:lnTo>
                    <a:pt x="2440" y="993"/>
                  </a:lnTo>
                  <a:cubicBezTo>
                    <a:pt x="2468" y="1003"/>
                    <a:pt x="2496" y="1014"/>
                    <a:pt x="2524" y="1024"/>
                  </a:cubicBezTo>
                  <a:lnTo>
                    <a:pt x="2608" y="1054"/>
                  </a:lnTo>
                  <a:cubicBezTo>
                    <a:pt x="2638" y="1057"/>
                    <a:pt x="2667" y="1061"/>
                    <a:pt x="2697" y="1064"/>
                  </a:cubicBezTo>
                  <a:cubicBezTo>
                    <a:pt x="2725" y="1068"/>
                    <a:pt x="2753" y="1071"/>
                    <a:pt x="2781" y="1075"/>
                  </a:cubicBezTo>
                  <a:lnTo>
                    <a:pt x="2853" y="1075"/>
                  </a:lnTo>
                  <a:cubicBezTo>
                    <a:pt x="2881" y="1262"/>
                    <a:pt x="2909" y="1143"/>
                    <a:pt x="2937" y="1330"/>
                  </a:cubicBezTo>
                  <a:cubicBezTo>
                    <a:pt x="2963" y="1118"/>
                    <a:pt x="2988" y="1287"/>
                    <a:pt x="3014" y="1075"/>
                  </a:cubicBezTo>
                  <a:cubicBezTo>
                    <a:pt x="3042" y="1071"/>
                    <a:pt x="3070" y="1068"/>
                    <a:pt x="3098" y="1064"/>
                  </a:cubicBezTo>
                  <a:lnTo>
                    <a:pt x="3182" y="1064"/>
                  </a:lnTo>
                  <a:lnTo>
                    <a:pt x="3343" y="1024"/>
                  </a:lnTo>
                  <a:lnTo>
                    <a:pt x="3505" y="1003"/>
                  </a:lnTo>
                  <a:lnTo>
                    <a:pt x="3672" y="972"/>
                  </a:lnTo>
                  <a:lnTo>
                    <a:pt x="3834" y="921"/>
                  </a:lnTo>
                  <a:lnTo>
                    <a:pt x="4007" y="880"/>
                  </a:lnTo>
                  <a:lnTo>
                    <a:pt x="4175" y="850"/>
                  </a:lnTo>
                  <a:lnTo>
                    <a:pt x="4348" y="809"/>
                  </a:lnTo>
                  <a:lnTo>
                    <a:pt x="4528" y="788"/>
                  </a:lnTo>
                  <a:cubicBezTo>
                    <a:pt x="4562" y="785"/>
                    <a:pt x="4595" y="781"/>
                    <a:pt x="4629" y="778"/>
                  </a:cubicBezTo>
                  <a:cubicBezTo>
                    <a:pt x="4659" y="775"/>
                    <a:pt x="4689" y="771"/>
                    <a:pt x="4719" y="768"/>
                  </a:cubicBezTo>
                  <a:lnTo>
                    <a:pt x="4809" y="768"/>
                  </a:lnTo>
                  <a:lnTo>
                    <a:pt x="4904" y="768"/>
                  </a:lnTo>
                  <a:lnTo>
                    <a:pt x="5006" y="778"/>
                  </a:lnTo>
                  <a:lnTo>
                    <a:pt x="5102" y="778"/>
                  </a:lnTo>
                  <a:cubicBezTo>
                    <a:pt x="5138" y="781"/>
                    <a:pt x="5173" y="785"/>
                    <a:pt x="5209" y="788"/>
                  </a:cubicBezTo>
                  <a:lnTo>
                    <a:pt x="5311" y="809"/>
                  </a:lnTo>
                  <a:lnTo>
                    <a:pt x="5419" y="839"/>
                  </a:lnTo>
                  <a:lnTo>
                    <a:pt x="5520" y="860"/>
                  </a:lnTo>
                  <a:lnTo>
                    <a:pt x="5634" y="901"/>
                  </a:lnTo>
                  <a:lnTo>
                    <a:pt x="5748" y="931"/>
                  </a:lnTo>
                  <a:lnTo>
                    <a:pt x="5861" y="972"/>
                  </a:lnTo>
                  <a:lnTo>
                    <a:pt x="5999" y="1003"/>
                  </a:lnTo>
                  <a:lnTo>
                    <a:pt x="6124" y="1044"/>
                  </a:lnTo>
                  <a:lnTo>
                    <a:pt x="6256" y="1085"/>
                  </a:lnTo>
                  <a:lnTo>
                    <a:pt x="6394" y="1126"/>
                  </a:lnTo>
                  <a:lnTo>
                    <a:pt x="6531" y="1167"/>
                  </a:lnTo>
                  <a:lnTo>
                    <a:pt x="6681" y="1218"/>
                  </a:lnTo>
                  <a:lnTo>
                    <a:pt x="6824" y="1269"/>
                  </a:lnTo>
                  <a:lnTo>
                    <a:pt x="7117" y="1372"/>
                  </a:lnTo>
                  <a:lnTo>
                    <a:pt x="7410" y="1494"/>
                  </a:lnTo>
                  <a:lnTo>
                    <a:pt x="7703" y="1627"/>
                  </a:lnTo>
                  <a:lnTo>
                    <a:pt x="7853" y="1699"/>
                  </a:lnTo>
                  <a:lnTo>
                    <a:pt x="7996" y="1771"/>
                  </a:lnTo>
                  <a:lnTo>
                    <a:pt x="8140" y="1842"/>
                  </a:lnTo>
                  <a:lnTo>
                    <a:pt x="8278" y="1914"/>
                  </a:lnTo>
                  <a:cubicBezTo>
                    <a:pt x="8322" y="1941"/>
                    <a:pt x="8365" y="1969"/>
                    <a:pt x="8409" y="1996"/>
                  </a:cubicBezTo>
                  <a:lnTo>
                    <a:pt x="8547" y="2078"/>
                  </a:lnTo>
                  <a:cubicBezTo>
                    <a:pt x="8589" y="2105"/>
                    <a:pt x="8630" y="2133"/>
                    <a:pt x="8672" y="2160"/>
                  </a:cubicBezTo>
                  <a:lnTo>
                    <a:pt x="8798" y="2252"/>
                  </a:lnTo>
                  <a:lnTo>
                    <a:pt x="8911" y="2344"/>
                  </a:lnTo>
                  <a:lnTo>
                    <a:pt x="9025" y="2436"/>
                  </a:lnTo>
                  <a:lnTo>
                    <a:pt x="9133" y="2538"/>
                  </a:lnTo>
                  <a:cubicBezTo>
                    <a:pt x="9149" y="2552"/>
                    <a:pt x="9165" y="2565"/>
                    <a:pt x="9181" y="2579"/>
                  </a:cubicBezTo>
                  <a:lnTo>
                    <a:pt x="9228" y="2641"/>
                  </a:lnTo>
                  <a:lnTo>
                    <a:pt x="9276" y="2692"/>
                  </a:lnTo>
                  <a:cubicBezTo>
                    <a:pt x="9290" y="2706"/>
                    <a:pt x="9304" y="2719"/>
                    <a:pt x="9318" y="2733"/>
                  </a:cubicBezTo>
                  <a:cubicBezTo>
                    <a:pt x="9332" y="2753"/>
                    <a:pt x="9346" y="2774"/>
                    <a:pt x="9360" y="2794"/>
                  </a:cubicBezTo>
                  <a:cubicBezTo>
                    <a:pt x="9374" y="2815"/>
                    <a:pt x="9388" y="2835"/>
                    <a:pt x="9402" y="2856"/>
                  </a:cubicBezTo>
                  <a:lnTo>
                    <a:pt x="9444" y="2907"/>
                  </a:lnTo>
                  <a:cubicBezTo>
                    <a:pt x="9456" y="2927"/>
                    <a:pt x="9468" y="2948"/>
                    <a:pt x="9480" y="2968"/>
                  </a:cubicBezTo>
                  <a:cubicBezTo>
                    <a:pt x="9492" y="2989"/>
                    <a:pt x="9504" y="3009"/>
                    <a:pt x="9516" y="3030"/>
                  </a:cubicBezTo>
                  <a:cubicBezTo>
                    <a:pt x="9528" y="3047"/>
                    <a:pt x="9539" y="3064"/>
                    <a:pt x="9551" y="3081"/>
                  </a:cubicBezTo>
                  <a:lnTo>
                    <a:pt x="9611" y="3204"/>
                  </a:lnTo>
                  <a:cubicBezTo>
                    <a:pt x="9629" y="3248"/>
                    <a:pt x="9647" y="3293"/>
                    <a:pt x="9665" y="3337"/>
                  </a:cubicBezTo>
                  <a:cubicBezTo>
                    <a:pt x="9683" y="3385"/>
                    <a:pt x="9701" y="3432"/>
                    <a:pt x="9719" y="3480"/>
                  </a:cubicBezTo>
                  <a:cubicBezTo>
                    <a:pt x="9735" y="3531"/>
                    <a:pt x="9751" y="3583"/>
                    <a:pt x="9767" y="3634"/>
                  </a:cubicBezTo>
                  <a:lnTo>
                    <a:pt x="9809" y="3787"/>
                  </a:lnTo>
                  <a:cubicBezTo>
                    <a:pt x="9823" y="3838"/>
                    <a:pt x="9836" y="3890"/>
                    <a:pt x="9850" y="3941"/>
                  </a:cubicBezTo>
                  <a:cubicBezTo>
                    <a:pt x="9858" y="4002"/>
                    <a:pt x="9866" y="4064"/>
                    <a:pt x="9874" y="4125"/>
                  </a:cubicBezTo>
                  <a:cubicBezTo>
                    <a:pt x="9884" y="4180"/>
                    <a:pt x="9894" y="4234"/>
                    <a:pt x="9904" y="4289"/>
                  </a:cubicBezTo>
                  <a:cubicBezTo>
                    <a:pt x="9914" y="4354"/>
                    <a:pt x="9924" y="4418"/>
                    <a:pt x="9934" y="4483"/>
                  </a:cubicBezTo>
                  <a:cubicBezTo>
                    <a:pt x="9940" y="4544"/>
                    <a:pt x="9946" y="4606"/>
                    <a:pt x="9952" y="4667"/>
                  </a:cubicBezTo>
                  <a:cubicBezTo>
                    <a:pt x="9958" y="4729"/>
                    <a:pt x="9964" y="4790"/>
                    <a:pt x="9970" y="4852"/>
                  </a:cubicBezTo>
                  <a:cubicBezTo>
                    <a:pt x="9974" y="4917"/>
                    <a:pt x="9978" y="4981"/>
                    <a:pt x="9982" y="5046"/>
                  </a:cubicBezTo>
                  <a:lnTo>
                    <a:pt x="9994" y="5241"/>
                  </a:lnTo>
                  <a:lnTo>
                    <a:pt x="9994" y="5425"/>
                  </a:lnTo>
                  <a:lnTo>
                    <a:pt x="10000" y="5629"/>
                  </a:lnTo>
                  <a:lnTo>
                    <a:pt x="9994" y="5824"/>
                  </a:lnTo>
                  <a:lnTo>
                    <a:pt x="9994" y="6018"/>
                  </a:lnTo>
                  <a:lnTo>
                    <a:pt x="9988" y="6213"/>
                  </a:lnTo>
                  <a:cubicBezTo>
                    <a:pt x="9984" y="6278"/>
                    <a:pt x="9980" y="6342"/>
                    <a:pt x="9976" y="6407"/>
                  </a:cubicBezTo>
                  <a:lnTo>
                    <a:pt x="9958" y="6602"/>
                  </a:lnTo>
                  <a:lnTo>
                    <a:pt x="9946" y="6776"/>
                  </a:lnTo>
                  <a:cubicBezTo>
                    <a:pt x="9940" y="6837"/>
                    <a:pt x="9934" y="6899"/>
                    <a:pt x="9928" y="6960"/>
                  </a:cubicBezTo>
                  <a:lnTo>
                    <a:pt x="9904" y="7134"/>
                  </a:lnTo>
                  <a:cubicBezTo>
                    <a:pt x="9894" y="7195"/>
                    <a:pt x="9884" y="7257"/>
                    <a:pt x="9874" y="7318"/>
                  </a:cubicBezTo>
                  <a:cubicBezTo>
                    <a:pt x="9868" y="7373"/>
                    <a:pt x="9862" y="7427"/>
                    <a:pt x="9856" y="7482"/>
                  </a:cubicBezTo>
                  <a:cubicBezTo>
                    <a:pt x="9846" y="7537"/>
                    <a:pt x="9837" y="7591"/>
                    <a:pt x="9827" y="7646"/>
                  </a:cubicBezTo>
                  <a:lnTo>
                    <a:pt x="9791" y="7799"/>
                  </a:lnTo>
                  <a:lnTo>
                    <a:pt x="9761" y="7943"/>
                  </a:lnTo>
                  <a:cubicBezTo>
                    <a:pt x="9749" y="7991"/>
                    <a:pt x="9737" y="8038"/>
                    <a:pt x="9725" y="8086"/>
                  </a:cubicBezTo>
                  <a:cubicBezTo>
                    <a:pt x="9713" y="8130"/>
                    <a:pt x="9701" y="8175"/>
                    <a:pt x="9689" y="8219"/>
                  </a:cubicBezTo>
                  <a:cubicBezTo>
                    <a:pt x="9677" y="8257"/>
                    <a:pt x="9665" y="8294"/>
                    <a:pt x="9653" y="8332"/>
                  </a:cubicBezTo>
                  <a:cubicBezTo>
                    <a:pt x="9639" y="8369"/>
                    <a:pt x="9625" y="8407"/>
                    <a:pt x="9611" y="8444"/>
                  </a:cubicBezTo>
                  <a:cubicBezTo>
                    <a:pt x="9597" y="8475"/>
                    <a:pt x="9583" y="8505"/>
                    <a:pt x="9569" y="8536"/>
                  </a:cubicBezTo>
                  <a:cubicBezTo>
                    <a:pt x="9553" y="8567"/>
                    <a:pt x="9538" y="8597"/>
                    <a:pt x="9522" y="8628"/>
                  </a:cubicBezTo>
                  <a:lnTo>
                    <a:pt x="9474" y="8721"/>
                  </a:lnTo>
                  <a:cubicBezTo>
                    <a:pt x="9454" y="8745"/>
                    <a:pt x="9434" y="8768"/>
                    <a:pt x="9414" y="8792"/>
                  </a:cubicBezTo>
                  <a:cubicBezTo>
                    <a:pt x="9394" y="8819"/>
                    <a:pt x="9374" y="8847"/>
                    <a:pt x="9354" y="8874"/>
                  </a:cubicBezTo>
                  <a:cubicBezTo>
                    <a:pt x="9332" y="8895"/>
                    <a:pt x="9310" y="8915"/>
                    <a:pt x="9288" y="8936"/>
                  </a:cubicBezTo>
                  <a:cubicBezTo>
                    <a:pt x="9268" y="8956"/>
                    <a:pt x="9248" y="8977"/>
                    <a:pt x="9228" y="8997"/>
                  </a:cubicBezTo>
                  <a:lnTo>
                    <a:pt x="9157" y="9048"/>
                  </a:lnTo>
                  <a:cubicBezTo>
                    <a:pt x="9131" y="9069"/>
                    <a:pt x="9105" y="9089"/>
                    <a:pt x="9079" y="9110"/>
                  </a:cubicBezTo>
                  <a:lnTo>
                    <a:pt x="9007" y="9161"/>
                  </a:lnTo>
                  <a:lnTo>
                    <a:pt x="8929" y="9191"/>
                  </a:lnTo>
                  <a:lnTo>
                    <a:pt x="8846" y="9232"/>
                  </a:lnTo>
                  <a:cubicBezTo>
                    <a:pt x="8818" y="9242"/>
                    <a:pt x="8790" y="9253"/>
                    <a:pt x="8762" y="9263"/>
                  </a:cubicBezTo>
                  <a:cubicBezTo>
                    <a:pt x="8734" y="9277"/>
                    <a:pt x="8706" y="9290"/>
                    <a:pt x="8678" y="9304"/>
                  </a:cubicBezTo>
                  <a:cubicBezTo>
                    <a:pt x="8648" y="9314"/>
                    <a:pt x="8619" y="9325"/>
                    <a:pt x="8589" y="9335"/>
                  </a:cubicBezTo>
                  <a:lnTo>
                    <a:pt x="8493" y="9365"/>
                  </a:lnTo>
                  <a:lnTo>
                    <a:pt x="8313" y="9406"/>
                  </a:lnTo>
                  <a:lnTo>
                    <a:pt x="8122" y="9447"/>
                  </a:lnTo>
                  <a:lnTo>
                    <a:pt x="7931" y="9478"/>
                  </a:lnTo>
                  <a:lnTo>
                    <a:pt x="7733" y="9519"/>
                  </a:lnTo>
                  <a:lnTo>
                    <a:pt x="7530" y="9539"/>
                  </a:lnTo>
                  <a:lnTo>
                    <a:pt x="7339" y="9580"/>
                  </a:lnTo>
                  <a:lnTo>
                    <a:pt x="7141" y="9611"/>
                  </a:lnTo>
                  <a:lnTo>
                    <a:pt x="6950" y="9662"/>
                  </a:lnTo>
                  <a:lnTo>
                    <a:pt x="6854" y="9683"/>
                  </a:lnTo>
                  <a:lnTo>
                    <a:pt x="6758" y="9713"/>
                  </a:lnTo>
                  <a:lnTo>
                    <a:pt x="6651" y="9724"/>
                  </a:lnTo>
                  <a:lnTo>
                    <a:pt x="6549" y="9744"/>
                  </a:lnTo>
                  <a:lnTo>
                    <a:pt x="6441" y="9765"/>
                  </a:lnTo>
                  <a:lnTo>
                    <a:pt x="6334" y="9785"/>
                  </a:lnTo>
                  <a:lnTo>
                    <a:pt x="6226" y="9806"/>
                  </a:lnTo>
                  <a:lnTo>
                    <a:pt x="6112" y="9816"/>
                  </a:lnTo>
                  <a:lnTo>
                    <a:pt x="5885" y="9857"/>
                  </a:lnTo>
                  <a:lnTo>
                    <a:pt x="5652" y="9887"/>
                  </a:lnTo>
                  <a:lnTo>
                    <a:pt x="5425" y="9918"/>
                  </a:lnTo>
                  <a:lnTo>
                    <a:pt x="5185" y="9928"/>
                  </a:lnTo>
                  <a:lnTo>
                    <a:pt x="4958" y="9949"/>
                  </a:lnTo>
                  <a:lnTo>
                    <a:pt x="4731" y="9959"/>
                  </a:lnTo>
                  <a:lnTo>
                    <a:pt x="4623" y="9969"/>
                  </a:lnTo>
                  <a:lnTo>
                    <a:pt x="4510" y="9969"/>
                  </a:lnTo>
                  <a:lnTo>
                    <a:pt x="4402" y="9990"/>
                  </a:lnTo>
                  <a:lnTo>
                    <a:pt x="4294" y="9990"/>
                  </a:lnTo>
                  <a:lnTo>
                    <a:pt x="4193" y="9990"/>
                  </a:lnTo>
                  <a:lnTo>
                    <a:pt x="4091" y="10000"/>
                  </a:lnTo>
                  <a:lnTo>
                    <a:pt x="3995" y="10000"/>
                  </a:lnTo>
                  <a:lnTo>
                    <a:pt x="3894" y="10000"/>
                  </a:lnTo>
                  <a:lnTo>
                    <a:pt x="3804" y="10000"/>
                  </a:lnTo>
                  <a:lnTo>
                    <a:pt x="3714" y="10000"/>
                  </a:lnTo>
                  <a:lnTo>
                    <a:pt x="3630" y="10000"/>
                  </a:lnTo>
                  <a:lnTo>
                    <a:pt x="3547" y="10000"/>
                  </a:lnTo>
                  <a:cubicBezTo>
                    <a:pt x="3521" y="9997"/>
                    <a:pt x="3495" y="9993"/>
                    <a:pt x="3469" y="9990"/>
                  </a:cubicBezTo>
                  <a:lnTo>
                    <a:pt x="3391" y="9990"/>
                  </a:lnTo>
                  <a:lnTo>
                    <a:pt x="3325" y="9990"/>
                  </a:lnTo>
                  <a:lnTo>
                    <a:pt x="3254" y="9969"/>
                  </a:lnTo>
                  <a:lnTo>
                    <a:pt x="3182" y="9969"/>
                  </a:lnTo>
                  <a:lnTo>
                    <a:pt x="3122" y="9969"/>
                  </a:lnTo>
                  <a:cubicBezTo>
                    <a:pt x="3100" y="9966"/>
                    <a:pt x="3078" y="9962"/>
                    <a:pt x="3056" y="9959"/>
                  </a:cubicBezTo>
                  <a:cubicBezTo>
                    <a:pt x="3038" y="9956"/>
                    <a:pt x="3020" y="9952"/>
                    <a:pt x="3002" y="9949"/>
                  </a:cubicBezTo>
                  <a:lnTo>
                    <a:pt x="2949" y="9949"/>
                  </a:lnTo>
                  <a:cubicBezTo>
                    <a:pt x="2929" y="9946"/>
                    <a:pt x="2909" y="9942"/>
                    <a:pt x="2889" y="9939"/>
                  </a:cubicBezTo>
                  <a:cubicBezTo>
                    <a:pt x="2871" y="9935"/>
                    <a:pt x="2853" y="9932"/>
                    <a:pt x="2835" y="9928"/>
                  </a:cubicBezTo>
                  <a:cubicBezTo>
                    <a:pt x="2817" y="9925"/>
                    <a:pt x="2799" y="9921"/>
                    <a:pt x="2781" y="9918"/>
                  </a:cubicBezTo>
                  <a:lnTo>
                    <a:pt x="2679" y="9887"/>
                  </a:lnTo>
                  <a:lnTo>
                    <a:pt x="2584" y="9867"/>
                  </a:lnTo>
                  <a:cubicBezTo>
                    <a:pt x="2554" y="9853"/>
                    <a:pt x="2524" y="9840"/>
                    <a:pt x="2494" y="9826"/>
                  </a:cubicBezTo>
                  <a:cubicBezTo>
                    <a:pt x="2462" y="9819"/>
                    <a:pt x="2430" y="9813"/>
                    <a:pt x="2398" y="9806"/>
                  </a:cubicBezTo>
                  <a:lnTo>
                    <a:pt x="2225" y="9724"/>
                  </a:lnTo>
                  <a:cubicBezTo>
                    <a:pt x="2195" y="9710"/>
                    <a:pt x="2165" y="9697"/>
                    <a:pt x="2135" y="9683"/>
                  </a:cubicBezTo>
                  <a:cubicBezTo>
                    <a:pt x="2105" y="9669"/>
                    <a:pt x="2075" y="9656"/>
                    <a:pt x="2045" y="9642"/>
                  </a:cubicBezTo>
                  <a:lnTo>
                    <a:pt x="1950" y="9591"/>
                  </a:lnTo>
                  <a:lnTo>
                    <a:pt x="1842" y="9539"/>
                  </a:lnTo>
                  <a:lnTo>
                    <a:pt x="1740" y="9498"/>
                  </a:lnTo>
                  <a:lnTo>
                    <a:pt x="1633" y="9447"/>
                  </a:lnTo>
                  <a:lnTo>
                    <a:pt x="1519" y="9396"/>
                  </a:lnTo>
                  <a:lnTo>
                    <a:pt x="1411" y="9355"/>
                  </a:lnTo>
                  <a:cubicBezTo>
                    <a:pt x="1371" y="9335"/>
                    <a:pt x="1332" y="9314"/>
                    <a:pt x="1292" y="9294"/>
                  </a:cubicBezTo>
                  <a:lnTo>
                    <a:pt x="1178" y="9243"/>
                  </a:lnTo>
                  <a:lnTo>
                    <a:pt x="1071" y="9181"/>
                  </a:lnTo>
                  <a:lnTo>
                    <a:pt x="957" y="9120"/>
                  </a:lnTo>
                  <a:lnTo>
                    <a:pt x="849" y="9069"/>
                  </a:lnTo>
                  <a:lnTo>
                    <a:pt x="748" y="8976"/>
                  </a:lnTo>
                  <a:cubicBezTo>
                    <a:pt x="716" y="8952"/>
                    <a:pt x="684" y="8929"/>
                    <a:pt x="652" y="8905"/>
                  </a:cubicBezTo>
                  <a:lnTo>
                    <a:pt x="550" y="8813"/>
                  </a:lnTo>
                  <a:lnTo>
                    <a:pt x="508" y="8762"/>
                  </a:lnTo>
                  <a:lnTo>
                    <a:pt x="467" y="8721"/>
                  </a:lnTo>
                  <a:cubicBezTo>
                    <a:pt x="453" y="8700"/>
                    <a:pt x="439" y="8680"/>
                    <a:pt x="425" y="8659"/>
                  </a:cubicBezTo>
                  <a:lnTo>
                    <a:pt x="383" y="8608"/>
                  </a:lnTo>
                  <a:cubicBezTo>
                    <a:pt x="371" y="8588"/>
                    <a:pt x="359" y="8567"/>
                    <a:pt x="347" y="8547"/>
                  </a:cubicBezTo>
                  <a:lnTo>
                    <a:pt x="317" y="8475"/>
                  </a:lnTo>
                  <a:cubicBezTo>
                    <a:pt x="305" y="8455"/>
                    <a:pt x="293" y="8434"/>
                    <a:pt x="281" y="8414"/>
                  </a:cubicBezTo>
                  <a:lnTo>
                    <a:pt x="251" y="8342"/>
                  </a:lnTo>
                  <a:lnTo>
                    <a:pt x="221" y="8270"/>
                  </a:lnTo>
                  <a:cubicBezTo>
                    <a:pt x="215" y="8246"/>
                    <a:pt x="209" y="8223"/>
                    <a:pt x="203" y="8199"/>
                  </a:cubicBezTo>
                  <a:cubicBezTo>
                    <a:pt x="193" y="8172"/>
                    <a:pt x="183" y="8144"/>
                    <a:pt x="173" y="8117"/>
                  </a:cubicBezTo>
                  <a:cubicBezTo>
                    <a:pt x="167" y="8093"/>
                    <a:pt x="162" y="8069"/>
                    <a:pt x="156" y="8045"/>
                  </a:cubicBezTo>
                  <a:cubicBezTo>
                    <a:pt x="148" y="8018"/>
                    <a:pt x="140" y="7990"/>
                    <a:pt x="132" y="7963"/>
                  </a:cubicBezTo>
                  <a:cubicBezTo>
                    <a:pt x="128" y="7936"/>
                    <a:pt x="124" y="7908"/>
                    <a:pt x="120" y="7881"/>
                  </a:cubicBezTo>
                  <a:cubicBezTo>
                    <a:pt x="108" y="7820"/>
                    <a:pt x="96" y="7758"/>
                    <a:pt x="84" y="7697"/>
                  </a:cubicBezTo>
                  <a:lnTo>
                    <a:pt x="54" y="7523"/>
                  </a:lnTo>
                  <a:cubicBezTo>
                    <a:pt x="50" y="7458"/>
                    <a:pt x="46" y="7394"/>
                    <a:pt x="42" y="7329"/>
                  </a:cubicBezTo>
                  <a:cubicBezTo>
                    <a:pt x="38" y="7261"/>
                    <a:pt x="34" y="7192"/>
                    <a:pt x="30" y="7124"/>
                  </a:cubicBezTo>
                  <a:cubicBezTo>
                    <a:pt x="24" y="7052"/>
                    <a:pt x="18" y="6981"/>
                    <a:pt x="12" y="6909"/>
                  </a:cubicBezTo>
                  <a:cubicBezTo>
                    <a:pt x="10" y="6837"/>
                    <a:pt x="8" y="6766"/>
                    <a:pt x="6" y="6694"/>
                  </a:cubicBezTo>
                  <a:lnTo>
                    <a:pt x="6" y="6479"/>
                  </a:lnTo>
                  <a:lnTo>
                    <a:pt x="0" y="6254"/>
                  </a:lnTo>
                  <a:lnTo>
                    <a:pt x="0" y="6018"/>
                  </a:lnTo>
                  <a:cubicBezTo>
                    <a:pt x="2" y="5936"/>
                    <a:pt x="4" y="5855"/>
                    <a:pt x="6" y="5773"/>
                  </a:cubicBezTo>
                  <a:lnTo>
                    <a:pt x="6" y="5527"/>
                  </a:lnTo>
                  <a:cubicBezTo>
                    <a:pt x="8" y="5442"/>
                    <a:pt x="10" y="5356"/>
                    <a:pt x="12" y="5271"/>
                  </a:cubicBezTo>
                  <a:lnTo>
                    <a:pt x="12" y="5026"/>
                  </a:lnTo>
                  <a:lnTo>
                    <a:pt x="12" y="4893"/>
                  </a:lnTo>
                  <a:lnTo>
                    <a:pt x="12" y="4749"/>
                  </a:lnTo>
                  <a:lnTo>
                    <a:pt x="12" y="4606"/>
                  </a:lnTo>
                  <a:lnTo>
                    <a:pt x="12" y="4452"/>
                  </a:lnTo>
                  <a:lnTo>
                    <a:pt x="6" y="4278"/>
                  </a:lnTo>
                  <a:lnTo>
                    <a:pt x="6" y="4115"/>
                  </a:lnTo>
                  <a:lnTo>
                    <a:pt x="6" y="3941"/>
                  </a:lnTo>
                  <a:lnTo>
                    <a:pt x="0" y="3767"/>
                  </a:lnTo>
                  <a:lnTo>
                    <a:pt x="0" y="3582"/>
                  </a:lnTo>
                  <a:lnTo>
                    <a:pt x="0" y="3408"/>
                  </a:lnTo>
                  <a:lnTo>
                    <a:pt x="0" y="3040"/>
                  </a:lnTo>
                  <a:lnTo>
                    <a:pt x="0" y="2661"/>
                  </a:lnTo>
                  <a:lnTo>
                    <a:pt x="0" y="2293"/>
                  </a:lnTo>
                  <a:lnTo>
                    <a:pt x="6" y="2119"/>
                  </a:lnTo>
                  <a:cubicBezTo>
                    <a:pt x="8" y="2057"/>
                    <a:pt x="10" y="1996"/>
                    <a:pt x="12" y="1934"/>
                  </a:cubicBezTo>
                  <a:cubicBezTo>
                    <a:pt x="16" y="1880"/>
                    <a:pt x="20" y="1825"/>
                    <a:pt x="24" y="1771"/>
                  </a:cubicBezTo>
                  <a:lnTo>
                    <a:pt x="30" y="1597"/>
                  </a:lnTo>
                  <a:cubicBezTo>
                    <a:pt x="34" y="1542"/>
                    <a:pt x="38" y="1488"/>
                    <a:pt x="42" y="1433"/>
                  </a:cubicBezTo>
                  <a:cubicBezTo>
                    <a:pt x="44" y="1382"/>
                    <a:pt x="46" y="1330"/>
                    <a:pt x="48" y="1279"/>
                  </a:cubicBezTo>
                  <a:lnTo>
                    <a:pt x="72" y="1126"/>
                  </a:lnTo>
                  <a:cubicBezTo>
                    <a:pt x="76" y="1078"/>
                    <a:pt x="80" y="1031"/>
                    <a:pt x="84" y="983"/>
                  </a:cubicBezTo>
                  <a:lnTo>
                    <a:pt x="108" y="839"/>
                  </a:lnTo>
                  <a:lnTo>
                    <a:pt x="126" y="716"/>
                  </a:lnTo>
                  <a:cubicBezTo>
                    <a:pt x="136" y="675"/>
                    <a:pt x="146" y="635"/>
                    <a:pt x="156" y="594"/>
                  </a:cubicBezTo>
                  <a:cubicBezTo>
                    <a:pt x="162" y="560"/>
                    <a:pt x="167" y="525"/>
                    <a:pt x="173" y="491"/>
                  </a:cubicBezTo>
                  <a:cubicBezTo>
                    <a:pt x="185" y="454"/>
                    <a:pt x="197" y="416"/>
                    <a:pt x="209" y="379"/>
                  </a:cubicBezTo>
                  <a:cubicBezTo>
                    <a:pt x="213" y="369"/>
                    <a:pt x="217" y="358"/>
                    <a:pt x="221" y="348"/>
                  </a:cubicBezTo>
                  <a:lnTo>
                    <a:pt x="245" y="297"/>
                  </a:lnTo>
                  <a:cubicBezTo>
                    <a:pt x="249" y="287"/>
                    <a:pt x="253" y="276"/>
                    <a:pt x="257" y="266"/>
                  </a:cubicBezTo>
                  <a:cubicBezTo>
                    <a:pt x="265" y="252"/>
                    <a:pt x="273" y="239"/>
                    <a:pt x="281" y="225"/>
                  </a:cubicBezTo>
                  <a:cubicBezTo>
                    <a:pt x="287" y="215"/>
                    <a:pt x="293" y="204"/>
                    <a:pt x="299" y="194"/>
                  </a:cubicBezTo>
                  <a:lnTo>
                    <a:pt x="323" y="164"/>
                  </a:ln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2281" name="Rectangle 198"/>
            <p:cNvSpPr>
              <a:spLocks noChangeArrowheads="1"/>
            </p:cNvSpPr>
            <p:nvPr/>
          </p:nvSpPr>
          <p:spPr bwMode="auto">
            <a:xfrm>
              <a:off x="7622154" y="2851909"/>
              <a:ext cx="41275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 dirty="0">
                  <a:solidFill>
                    <a:srgbClr val="000000"/>
                  </a:solidFill>
                </a:rPr>
                <a:t> </a:t>
              </a:r>
              <a:endParaRPr lang="en-US" dirty="0"/>
            </a:p>
          </p:txBody>
        </p:sp>
        <p:sp>
          <p:nvSpPr>
            <p:cNvPr id="182282" name="Line 334"/>
            <p:cNvSpPr>
              <a:spLocks noChangeShapeType="1"/>
            </p:cNvSpPr>
            <p:nvPr/>
          </p:nvSpPr>
          <p:spPr bwMode="auto">
            <a:xfrm>
              <a:off x="6445410" y="2699091"/>
              <a:ext cx="837020" cy="18139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2283" name="Group 332"/>
            <p:cNvGrpSpPr>
              <a:grpSpLocks/>
            </p:cNvGrpSpPr>
            <p:nvPr/>
          </p:nvGrpSpPr>
          <p:grpSpPr bwMode="auto">
            <a:xfrm>
              <a:off x="6770832" y="2635170"/>
              <a:ext cx="764491" cy="376020"/>
              <a:chOff x="2356" y="1300"/>
              <a:chExt cx="555" cy="194"/>
            </a:xfrm>
          </p:grpSpPr>
          <p:sp>
            <p:nvSpPr>
              <p:cNvPr id="182380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82381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82382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grpSp>
            <p:nvGrpSpPr>
              <p:cNvPr id="182383" name="Group 329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82386" name="Freeform 3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82387" name="Freeform 3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120" name="Line 33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21" name="Line 33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grpSp>
          <p:nvGrpSpPr>
            <p:cNvPr id="182284" name="Group 906"/>
            <p:cNvGrpSpPr>
              <a:grpSpLocks/>
            </p:cNvGrpSpPr>
            <p:nvPr/>
          </p:nvGrpSpPr>
          <p:grpSpPr bwMode="auto">
            <a:xfrm>
              <a:off x="7113844" y="2225617"/>
              <a:ext cx="297216" cy="540453"/>
              <a:chOff x="4140" y="429"/>
              <a:chExt cx="1425" cy="2396"/>
            </a:xfrm>
          </p:grpSpPr>
          <p:sp>
            <p:nvSpPr>
              <p:cNvPr id="182348" name="Freeform 907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6" name="Rectangle 908"/>
              <p:cNvSpPr>
                <a:spLocks noChangeArrowheads="1"/>
              </p:cNvSpPr>
              <p:nvPr/>
            </p:nvSpPr>
            <p:spPr bwMode="auto">
              <a:xfrm>
                <a:off x="4209" y="427"/>
                <a:ext cx="1043" cy="2287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2350" name="Freeform 909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51" name="Freeform 910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9" name="Rectangle 911"/>
              <p:cNvSpPr>
                <a:spLocks noChangeArrowheads="1"/>
              </p:cNvSpPr>
              <p:nvPr/>
            </p:nvSpPr>
            <p:spPr bwMode="auto">
              <a:xfrm>
                <a:off x="4216" y="687"/>
                <a:ext cx="586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82353" name="Group 912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55" name="AutoShape 913"/>
                <p:cNvSpPr>
                  <a:spLocks noChangeArrowheads="1"/>
                </p:cNvSpPr>
                <p:nvPr/>
              </p:nvSpPr>
              <p:spPr bwMode="auto">
                <a:xfrm>
                  <a:off x="614" y="2566"/>
                  <a:ext cx="722" cy="12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56" name="AutoShape 914"/>
                <p:cNvSpPr>
                  <a:spLocks noChangeArrowheads="1"/>
                </p:cNvSpPr>
                <p:nvPr/>
              </p:nvSpPr>
              <p:spPr bwMode="auto">
                <a:xfrm>
                  <a:off x="633" y="2580"/>
                  <a:ext cx="693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31" name="Rectangle 915"/>
              <p:cNvSpPr>
                <a:spLocks noChangeArrowheads="1"/>
              </p:cNvSpPr>
              <p:nvPr/>
            </p:nvSpPr>
            <p:spPr bwMode="auto">
              <a:xfrm>
                <a:off x="4224" y="1018"/>
                <a:ext cx="594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82355" name="Group 916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53" name="AutoShape 917"/>
                <p:cNvSpPr>
                  <a:spLocks noChangeArrowheads="1"/>
                </p:cNvSpPr>
                <p:nvPr/>
              </p:nvSpPr>
              <p:spPr bwMode="auto">
                <a:xfrm>
                  <a:off x="616" y="2564"/>
                  <a:ext cx="722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54" name="AutoShape 918"/>
                <p:cNvSpPr>
                  <a:spLocks noChangeArrowheads="1"/>
                </p:cNvSpPr>
                <p:nvPr/>
              </p:nvSpPr>
              <p:spPr bwMode="auto">
                <a:xfrm>
                  <a:off x="626" y="2578"/>
                  <a:ext cx="703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33" name="Rectangle 919"/>
              <p:cNvSpPr>
                <a:spLocks noChangeArrowheads="1"/>
              </p:cNvSpPr>
              <p:nvPr/>
            </p:nvSpPr>
            <p:spPr bwMode="auto">
              <a:xfrm>
                <a:off x="4216" y="1363"/>
                <a:ext cx="594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34" name="Rectangle 920"/>
              <p:cNvSpPr>
                <a:spLocks noChangeArrowheads="1"/>
              </p:cNvSpPr>
              <p:nvPr/>
            </p:nvSpPr>
            <p:spPr bwMode="auto">
              <a:xfrm>
                <a:off x="4224" y="1658"/>
                <a:ext cx="601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82358" name="Group 921"/>
              <p:cNvGrpSpPr>
                <a:grpSpLocks/>
              </p:cNvGrpSpPr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151" name="AutoShape 922"/>
                <p:cNvSpPr>
                  <a:spLocks noChangeArrowheads="1"/>
                </p:cNvSpPr>
                <p:nvPr/>
              </p:nvSpPr>
              <p:spPr bwMode="auto">
                <a:xfrm>
                  <a:off x="612" y="2571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52" name="AutoShape 923"/>
                <p:cNvSpPr>
                  <a:spLocks noChangeArrowheads="1"/>
                </p:cNvSpPr>
                <p:nvPr/>
              </p:nvSpPr>
              <p:spPr bwMode="auto">
                <a:xfrm>
                  <a:off x="631" y="2591"/>
                  <a:ext cx="692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82359" name="Freeform 924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82360" name="Group 925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49" name="AutoShape 926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11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50" name="AutoShape 927"/>
                <p:cNvSpPr>
                  <a:spLocks noChangeArrowheads="1"/>
                </p:cNvSpPr>
                <p:nvPr/>
              </p:nvSpPr>
              <p:spPr bwMode="auto">
                <a:xfrm>
                  <a:off x="636" y="2583"/>
                  <a:ext cx="683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38" name="Rectangle 928"/>
              <p:cNvSpPr>
                <a:spLocks noChangeArrowheads="1"/>
              </p:cNvSpPr>
              <p:nvPr/>
            </p:nvSpPr>
            <p:spPr bwMode="auto">
              <a:xfrm>
                <a:off x="5251" y="427"/>
                <a:ext cx="68" cy="2294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2362" name="Freeform 929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63" name="Freeform 930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1" name="Oval 931"/>
              <p:cNvSpPr>
                <a:spLocks noChangeArrowheads="1"/>
              </p:cNvSpPr>
              <p:nvPr/>
            </p:nvSpPr>
            <p:spPr bwMode="auto">
              <a:xfrm>
                <a:off x="5518" y="2608"/>
                <a:ext cx="46" cy="99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2365" name="Freeform 932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3" name="AutoShape 933"/>
              <p:cNvSpPr>
                <a:spLocks noChangeArrowheads="1"/>
              </p:cNvSpPr>
              <p:nvPr/>
            </p:nvSpPr>
            <p:spPr bwMode="auto">
              <a:xfrm>
                <a:off x="4140" y="2686"/>
                <a:ext cx="1195" cy="14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44" name="AutoShape 934"/>
              <p:cNvSpPr>
                <a:spLocks noChangeArrowheads="1"/>
              </p:cNvSpPr>
              <p:nvPr/>
            </p:nvSpPr>
            <p:spPr bwMode="auto">
              <a:xfrm>
                <a:off x="4209" y="2714"/>
                <a:ext cx="1065" cy="7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45" name="Oval 935"/>
              <p:cNvSpPr>
                <a:spLocks noChangeArrowheads="1"/>
              </p:cNvSpPr>
              <p:nvPr/>
            </p:nvSpPr>
            <p:spPr bwMode="auto">
              <a:xfrm>
                <a:off x="4308" y="2383"/>
                <a:ext cx="160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46" name="Oval 936"/>
              <p:cNvSpPr>
                <a:spLocks noChangeArrowheads="1"/>
              </p:cNvSpPr>
              <p:nvPr/>
            </p:nvSpPr>
            <p:spPr bwMode="auto">
              <a:xfrm>
                <a:off x="4483" y="2383"/>
                <a:ext cx="160" cy="1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dirty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47" name="Oval 937"/>
              <p:cNvSpPr>
                <a:spLocks noChangeArrowheads="1"/>
              </p:cNvSpPr>
              <p:nvPr/>
            </p:nvSpPr>
            <p:spPr bwMode="auto">
              <a:xfrm>
                <a:off x="4665" y="2383"/>
                <a:ext cx="152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48" name="Rectangle 938"/>
              <p:cNvSpPr>
                <a:spLocks noChangeArrowheads="1"/>
              </p:cNvSpPr>
              <p:nvPr/>
            </p:nvSpPr>
            <p:spPr bwMode="auto">
              <a:xfrm>
                <a:off x="5061" y="1834"/>
                <a:ext cx="84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58" name="Line 20"/>
            <p:cNvSpPr>
              <a:spLocks noChangeShapeType="1"/>
            </p:cNvSpPr>
            <p:nvPr/>
          </p:nvSpPr>
          <p:spPr bwMode="auto">
            <a:xfrm flipH="1">
              <a:off x="4624872" y="2293390"/>
              <a:ext cx="5555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59" name="Line 21"/>
            <p:cNvSpPr>
              <a:spLocks noChangeShapeType="1"/>
            </p:cNvSpPr>
            <p:nvPr/>
          </p:nvSpPr>
          <p:spPr bwMode="auto">
            <a:xfrm flipH="1">
              <a:off x="5012189" y="2341005"/>
              <a:ext cx="271439" cy="314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60" name="Line 22"/>
            <p:cNvSpPr>
              <a:spLocks noChangeShapeType="1"/>
            </p:cNvSpPr>
            <p:nvPr/>
          </p:nvSpPr>
          <p:spPr bwMode="auto">
            <a:xfrm>
              <a:off x="5431253" y="2369573"/>
              <a:ext cx="73019" cy="295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82288" name="Group 44"/>
            <p:cNvGrpSpPr>
              <a:grpSpLocks/>
            </p:cNvGrpSpPr>
            <p:nvPr/>
          </p:nvGrpSpPr>
          <p:grpSpPr bwMode="auto">
            <a:xfrm>
              <a:off x="4168820" y="2096244"/>
              <a:ext cx="568325" cy="481012"/>
              <a:chOff x="-44" y="1473"/>
              <a:chExt cx="981" cy="1105"/>
            </a:xfrm>
          </p:grpSpPr>
          <p:pic>
            <p:nvPicPr>
              <p:cNvPr id="18234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4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82289" name="Group 44"/>
            <p:cNvGrpSpPr>
              <a:grpSpLocks/>
            </p:cNvGrpSpPr>
            <p:nvPr/>
          </p:nvGrpSpPr>
          <p:grpSpPr bwMode="auto">
            <a:xfrm>
              <a:off x="5103858" y="2585194"/>
              <a:ext cx="568325" cy="481012"/>
              <a:chOff x="-44" y="1473"/>
              <a:chExt cx="981" cy="1105"/>
            </a:xfrm>
          </p:grpSpPr>
          <p:pic>
            <p:nvPicPr>
              <p:cNvPr id="18234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4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163" name="Line 21"/>
            <p:cNvSpPr>
              <a:spLocks noChangeShapeType="1"/>
            </p:cNvSpPr>
            <p:nvPr/>
          </p:nvSpPr>
          <p:spPr bwMode="auto">
            <a:xfrm>
              <a:off x="5650309" y="2299739"/>
              <a:ext cx="377793" cy="304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64" name="Line 22"/>
            <p:cNvSpPr>
              <a:spLocks noChangeShapeType="1"/>
            </p:cNvSpPr>
            <p:nvPr/>
          </p:nvSpPr>
          <p:spPr bwMode="auto">
            <a:xfrm flipH="1">
              <a:off x="5882064" y="2794928"/>
              <a:ext cx="120640" cy="2936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65" name="Line 22"/>
            <p:cNvSpPr>
              <a:spLocks noChangeShapeType="1"/>
            </p:cNvSpPr>
            <p:nvPr/>
          </p:nvSpPr>
          <p:spPr bwMode="auto">
            <a:xfrm>
              <a:off x="6286841" y="2806038"/>
              <a:ext cx="73019" cy="295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66" name="Line 20"/>
            <p:cNvSpPr>
              <a:spLocks noChangeShapeType="1"/>
            </p:cNvSpPr>
            <p:nvPr/>
          </p:nvSpPr>
          <p:spPr bwMode="auto">
            <a:xfrm flipH="1">
              <a:off x="5482048" y="2253711"/>
              <a:ext cx="5555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82294" name="Group 44"/>
            <p:cNvGrpSpPr>
              <a:grpSpLocks/>
            </p:cNvGrpSpPr>
            <p:nvPr/>
          </p:nvGrpSpPr>
          <p:grpSpPr bwMode="auto">
            <a:xfrm>
              <a:off x="5508670" y="2958256"/>
              <a:ext cx="568325" cy="481013"/>
              <a:chOff x="-44" y="1473"/>
              <a:chExt cx="981" cy="1105"/>
            </a:xfrm>
          </p:grpSpPr>
          <p:pic>
            <p:nvPicPr>
              <p:cNvPr id="18234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43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82295" name="Group 44"/>
            <p:cNvGrpSpPr>
              <a:grpSpLocks/>
            </p:cNvGrpSpPr>
            <p:nvPr/>
          </p:nvGrpSpPr>
          <p:grpSpPr bwMode="auto">
            <a:xfrm>
              <a:off x="5965870" y="3026519"/>
              <a:ext cx="568325" cy="481012"/>
              <a:chOff x="-44" y="1473"/>
              <a:chExt cx="981" cy="1105"/>
            </a:xfrm>
          </p:grpSpPr>
          <p:pic>
            <p:nvPicPr>
              <p:cNvPr id="18234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4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169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635" y="2141024"/>
              <a:ext cx="677804" cy="3015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170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7457" y="2556856"/>
              <a:ext cx="677805" cy="3015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82298" name="Group 44"/>
            <p:cNvGrpSpPr>
              <a:grpSpLocks/>
            </p:cNvGrpSpPr>
            <p:nvPr/>
          </p:nvGrpSpPr>
          <p:grpSpPr bwMode="auto">
            <a:xfrm>
              <a:off x="4563080" y="2530005"/>
              <a:ext cx="568325" cy="481013"/>
              <a:chOff x="-44" y="1473"/>
              <a:chExt cx="981" cy="1105"/>
            </a:xfrm>
          </p:grpSpPr>
          <p:pic>
            <p:nvPicPr>
              <p:cNvPr id="18233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3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82299" name="Group 906"/>
            <p:cNvGrpSpPr>
              <a:grpSpLocks/>
            </p:cNvGrpSpPr>
            <p:nvPr/>
          </p:nvGrpSpPr>
          <p:grpSpPr bwMode="auto">
            <a:xfrm>
              <a:off x="5953171" y="1976062"/>
              <a:ext cx="285924" cy="537882"/>
              <a:chOff x="4140" y="429"/>
              <a:chExt cx="1425" cy="2396"/>
            </a:xfrm>
          </p:grpSpPr>
          <p:sp>
            <p:nvSpPr>
              <p:cNvPr id="182306" name="Freeform 907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4" name="Rectangle 908"/>
              <p:cNvSpPr>
                <a:spLocks noChangeArrowheads="1"/>
              </p:cNvSpPr>
              <p:nvPr/>
            </p:nvSpPr>
            <p:spPr bwMode="auto">
              <a:xfrm>
                <a:off x="4213" y="429"/>
                <a:ext cx="1036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2308" name="Freeform 909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09" name="Freeform 910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7" name="Rectangle 911"/>
              <p:cNvSpPr>
                <a:spLocks noChangeArrowheads="1"/>
              </p:cNvSpPr>
              <p:nvPr/>
            </p:nvSpPr>
            <p:spPr bwMode="auto">
              <a:xfrm>
                <a:off x="4213" y="690"/>
                <a:ext cx="593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82311" name="Group 912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03" name="AutoShape 913"/>
                <p:cNvSpPr>
                  <a:spLocks noChangeArrowheads="1"/>
                </p:cNvSpPr>
                <p:nvPr/>
              </p:nvSpPr>
              <p:spPr bwMode="auto">
                <a:xfrm>
                  <a:off x="616" y="2569"/>
                  <a:ext cx="721" cy="12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04" name="AutoShape 914"/>
                <p:cNvSpPr>
                  <a:spLocks noChangeArrowheads="1"/>
                </p:cNvSpPr>
                <p:nvPr/>
              </p:nvSpPr>
              <p:spPr bwMode="auto">
                <a:xfrm>
                  <a:off x="636" y="2582"/>
                  <a:ext cx="691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79" name="Rectangle 915"/>
              <p:cNvSpPr>
                <a:spLocks noChangeArrowheads="1"/>
              </p:cNvSpPr>
              <p:nvPr/>
            </p:nvSpPr>
            <p:spPr bwMode="auto">
              <a:xfrm>
                <a:off x="4229" y="1022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82313" name="Group 916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01" name="AutoShape 917"/>
                <p:cNvSpPr>
                  <a:spLocks noChangeArrowheads="1"/>
                </p:cNvSpPr>
                <p:nvPr/>
              </p:nvSpPr>
              <p:spPr bwMode="auto">
                <a:xfrm>
                  <a:off x="619" y="2568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02" name="AutoShape 918"/>
                <p:cNvSpPr>
                  <a:spLocks noChangeArrowheads="1"/>
                </p:cNvSpPr>
                <p:nvPr/>
              </p:nvSpPr>
              <p:spPr bwMode="auto">
                <a:xfrm>
                  <a:off x="629" y="2583"/>
                  <a:ext cx="70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81" name="Rectangle 919"/>
              <p:cNvSpPr>
                <a:spLocks noChangeArrowheads="1"/>
              </p:cNvSpPr>
              <p:nvPr/>
            </p:nvSpPr>
            <p:spPr bwMode="auto">
              <a:xfrm>
                <a:off x="4213" y="1362"/>
                <a:ext cx="601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2" name="Rectangle 920"/>
              <p:cNvSpPr>
                <a:spLocks noChangeArrowheads="1"/>
              </p:cNvSpPr>
              <p:nvPr/>
            </p:nvSpPr>
            <p:spPr bwMode="auto">
              <a:xfrm>
                <a:off x="4229" y="1659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82316" name="Group 921"/>
              <p:cNvGrpSpPr>
                <a:grpSpLocks/>
              </p:cNvGrpSpPr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199" name="AutoShape 922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00" name="AutoShape 923"/>
                <p:cNvSpPr>
                  <a:spLocks noChangeArrowheads="1"/>
                </p:cNvSpPr>
                <p:nvPr/>
              </p:nvSpPr>
              <p:spPr bwMode="auto">
                <a:xfrm>
                  <a:off x="633" y="2591"/>
                  <a:ext cx="690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82317" name="Freeform 924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82318" name="Group 925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97" name="AutoShape 926"/>
                <p:cNvSpPr>
                  <a:spLocks noChangeArrowheads="1"/>
                </p:cNvSpPr>
                <p:nvPr/>
              </p:nvSpPr>
              <p:spPr bwMode="auto">
                <a:xfrm>
                  <a:off x="619" y="2567"/>
                  <a:ext cx="710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98" name="AutoShape 927"/>
                <p:cNvSpPr>
                  <a:spLocks noChangeArrowheads="1"/>
                </p:cNvSpPr>
                <p:nvPr/>
              </p:nvSpPr>
              <p:spPr bwMode="auto">
                <a:xfrm>
                  <a:off x="639" y="2582"/>
                  <a:ext cx="680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86" name="Rectangle 928"/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71" cy="2291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2320" name="Freeform 929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21" name="Freeform 930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9" name="Oval 931"/>
              <p:cNvSpPr>
                <a:spLocks noChangeArrowheads="1"/>
              </p:cNvSpPr>
              <p:nvPr/>
            </p:nvSpPr>
            <p:spPr bwMode="auto">
              <a:xfrm>
                <a:off x="5518" y="2606"/>
                <a:ext cx="47" cy="99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2323" name="Freeform 932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1" name="AutoShape 933"/>
              <p:cNvSpPr>
                <a:spLocks noChangeArrowheads="1"/>
              </p:cNvSpPr>
              <p:nvPr/>
            </p:nvSpPr>
            <p:spPr bwMode="auto">
              <a:xfrm>
                <a:off x="4142" y="2684"/>
                <a:ext cx="1195" cy="14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92" name="AutoShape 934"/>
              <p:cNvSpPr>
                <a:spLocks noChangeArrowheads="1"/>
              </p:cNvSpPr>
              <p:nvPr/>
            </p:nvSpPr>
            <p:spPr bwMode="auto">
              <a:xfrm>
                <a:off x="4213" y="2712"/>
                <a:ext cx="1060" cy="7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93" name="Oval 935"/>
              <p:cNvSpPr>
                <a:spLocks noChangeArrowheads="1"/>
              </p:cNvSpPr>
              <p:nvPr/>
            </p:nvSpPr>
            <p:spPr bwMode="auto">
              <a:xfrm>
                <a:off x="4308" y="2387"/>
                <a:ext cx="158" cy="13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94" name="Oval 936"/>
              <p:cNvSpPr>
                <a:spLocks noChangeArrowheads="1"/>
              </p:cNvSpPr>
              <p:nvPr/>
            </p:nvSpPr>
            <p:spPr bwMode="auto">
              <a:xfrm>
                <a:off x="4490" y="2387"/>
                <a:ext cx="158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dirty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95" name="Oval 937"/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8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96" name="Rectangle 938"/>
              <p:cNvSpPr>
                <a:spLocks noChangeArrowheads="1"/>
              </p:cNvSpPr>
              <p:nvPr/>
            </p:nvSpPr>
            <p:spPr bwMode="auto">
              <a:xfrm>
                <a:off x="5059" y="1835"/>
                <a:ext cx="87" cy="756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82300" name="Text Box 106"/>
            <p:cNvSpPr txBox="1">
              <a:spLocks noChangeArrowheads="1"/>
            </p:cNvSpPr>
            <p:nvPr/>
          </p:nvSpPr>
          <p:spPr bwMode="auto">
            <a:xfrm>
              <a:off x="3983577" y="1287140"/>
              <a:ext cx="14798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host-to-gateway</a:t>
              </a:r>
            </a:p>
            <a:p>
              <a:r>
                <a:rPr lang="en-US" sz="1400" dirty="0">
                  <a:latin typeface="Arial" charset="0"/>
                  <a:cs typeface="Arial" charset="0"/>
                </a:rPr>
                <a:t>telnet session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182301" name="Freeform 104"/>
            <p:cNvSpPr>
              <a:spLocks/>
            </p:cNvSpPr>
            <p:nvPr/>
          </p:nvSpPr>
          <p:spPr bwMode="auto">
            <a:xfrm>
              <a:off x="4712073" y="1670959"/>
              <a:ext cx="1239221" cy="414979"/>
            </a:xfrm>
            <a:custGeom>
              <a:avLst/>
              <a:gdLst>
                <a:gd name="T0" fmla="*/ 0 w 636"/>
                <a:gd name="T1" fmla="*/ 2147483647 h 144"/>
                <a:gd name="T2" fmla="*/ 2147483647 w 636"/>
                <a:gd name="T3" fmla="*/ 2147483647 h 144"/>
                <a:gd name="T4" fmla="*/ 0 60000 65536"/>
                <a:gd name="T5" fmla="*/ 0 60000 65536"/>
                <a:gd name="T6" fmla="*/ 0 w 636"/>
                <a:gd name="T7" fmla="*/ 0 h 144"/>
                <a:gd name="T8" fmla="*/ 636 w 636"/>
                <a:gd name="T9" fmla="*/ 144 h 14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36" h="144">
                  <a:moveTo>
                    <a:pt x="0" y="144"/>
                  </a:moveTo>
                  <a:cubicBezTo>
                    <a:pt x="180" y="6"/>
                    <a:pt x="450" y="0"/>
                    <a:pt x="636" y="114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2302" name="Freeform 105"/>
            <p:cNvSpPr>
              <a:spLocks/>
            </p:cNvSpPr>
            <p:nvPr/>
          </p:nvSpPr>
          <p:spPr bwMode="auto">
            <a:xfrm>
              <a:off x="6303749" y="2328195"/>
              <a:ext cx="2115113" cy="560360"/>
            </a:xfrm>
            <a:custGeom>
              <a:avLst/>
              <a:gdLst>
                <a:gd name="T0" fmla="*/ 0 w 9169"/>
                <a:gd name="T1" fmla="*/ 2512 h 9369"/>
                <a:gd name="T2" fmla="*/ 703115 w 9169"/>
                <a:gd name="T3" fmla="*/ 267650 h 9369"/>
                <a:gd name="T4" fmla="*/ 1297580 w 9169"/>
                <a:gd name="T5" fmla="*/ 331288 h 9369"/>
                <a:gd name="T6" fmla="*/ 2115113 w 9169"/>
                <a:gd name="T7" fmla="*/ 560360 h 936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169" h="9369">
                  <a:moveTo>
                    <a:pt x="0" y="42"/>
                  </a:moveTo>
                  <a:cubicBezTo>
                    <a:pt x="172" y="-490"/>
                    <a:pt x="1259" y="4154"/>
                    <a:pt x="3048" y="4475"/>
                  </a:cubicBezTo>
                  <a:cubicBezTo>
                    <a:pt x="4280" y="2061"/>
                    <a:pt x="4508" y="-199"/>
                    <a:pt x="5625" y="5539"/>
                  </a:cubicBezTo>
                  <a:cubicBezTo>
                    <a:pt x="6872" y="6531"/>
                    <a:pt x="7556" y="7648"/>
                    <a:pt x="9169" y="9369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2303" name="Text Box 109"/>
            <p:cNvSpPr txBox="1">
              <a:spLocks noChangeArrowheads="1"/>
            </p:cNvSpPr>
            <p:nvPr/>
          </p:nvSpPr>
          <p:spPr bwMode="auto">
            <a:xfrm>
              <a:off x="6718673" y="1953386"/>
              <a:ext cx="122341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dirty="0">
                  <a:latin typeface="Arial" charset="0"/>
                  <a:cs typeface="Arial" charset="0"/>
                </a:rPr>
                <a:t>router and filter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182304" name="Text Box 107"/>
            <p:cNvSpPr txBox="1">
              <a:spLocks noChangeArrowheads="1"/>
            </p:cNvSpPr>
            <p:nvPr/>
          </p:nvSpPr>
          <p:spPr bwMode="auto">
            <a:xfrm>
              <a:off x="7299153" y="2987956"/>
              <a:ext cx="168144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gateway-to-remote </a:t>
              </a:r>
            </a:p>
            <a:p>
              <a:r>
                <a:rPr lang="en-US" sz="1400" dirty="0">
                  <a:latin typeface="Arial" charset="0"/>
                  <a:cs typeface="Arial" charset="0"/>
                </a:rPr>
                <a:t>host telnet session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182305" name="Line 334"/>
            <p:cNvSpPr>
              <a:spLocks noChangeShapeType="1"/>
            </p:cNvSpPr>
            <p:nvPr/>
          </p:nvSpPr>
          <p:spPr bwMode="auto">
            <a:xfrm>
              <a:off x="7499671" y="2819280"/>
              <a:ext cx="837020" cy="18139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1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126</a:t>
            </a:fld>
            <a:endParaRPr lang="en-US" sz="1200" dirty="0">
              <a:latin typeface="Tahoma" charset="0"/>
            </a:endParaRPr>
          </a:p>
        </p:txBody>
      </p:sp>
      <p:sp>
        <p:nvSpPr>
          <p:cNvPr id="11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780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21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106362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2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34338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Limitations of firewalls, gateways</a:t>
            </a:r>
          </a:p>
        </p:txBody>
      </p:sp>
      <p:sp>
        <p:nvSpPr>
          <p:cNvPr id="1843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60400" y="1504950"/>
            <a:ext cx="3879850" cy="4648200"/>
          </a:xfrm>
        </p:spPr>
        <p:txBody>
          <a:bodyPr/>
          <a:lstStyle/>
          <a:p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IP spoofing: </a:t>
            </a:r>
            <a:r>
              <a:rPr lang="en-US" sz="2400" dirty="0">
                <a:latin typeface="Gill Sans MT" charset="0"/>
              </a:rPr>
              <a:t>router can</a:t>
            </a:r>
            <a:r>
              <a:rPr lang="ja-JP" altLang="en-US" sz="2400">
                <a:latin typeface="Gill Sans MT" charset="0"/>
              </a:rPr>
              <a:t>’</a:t>
            </a:r>
            <a:r>
              <a:rPr lang="en-US" altLang="ja-JP" sz="2400" dirty="0">
                <a:latin typeface="Gill Sans MT" charset="0"/>
              </a:rPr>
              <a:t>t know if data 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really</a:t>
            </a:r>
            <a:r>
              <a:rPr lang="ja-JP" altLang="en-US" sz="240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 comes from claimed source</a:t>
            </a:r>
          </a:p>
          <a:p>
            <a:r>
              <a:rPr lang="en-US" sz="2400" dirty="0">
                <a:latin typeface="Gill Sans MT" charset="0"/>
              </a:rPr>
              <a:t>if multiple app</a:t>
            </a:r>
            <a:r>
              <a:rPr lang="ja-JP" altLang="en-US" sz="2400">
                <a:latin typeface="Gill Sans MT" charset="0"/>
              </a:rPr>
              <a:t>’</a:t>
            </a:r>
            <a:r>
              <a:rPr lang="en-US" altLang="ja-JP" sz="2400" dirty="0">
                <a:latin typeface="Gill Sans MT" charset="0"/>
              </a:rPr>
              <a:t>s. need special treatment, each has own app. gateway</a:t>
            </a:r>
          </a:p>
          <a:p>
            <a:r>
              <a:rPr lang="en-US" sz="2400" dirty="0">
                <a:latin typeface="Gill Sans MT" charset="0"/>
              </a:rPr>
              <a:t>client software must know how to contact gateway.</a:t>
            </a:r>
          </a:p>
          <a:p>
            <a:pPr lvl="1"/>
            <a:r>
              <a:rPr lang="en-US" dirty="0">
                <a:latin typeface="Gill Sans MT" charset="0"/>
              </a:rPr>
              <a:t>e.g., must set IP address of proxy in Web browser</a:t>
            </a:r>
          </a:p>
        </p:txBody>
      </p:sp>
      <p:sp>
        <p:nvSpPr>
          <p:cNvPr id="18432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81538" y="1554163"/>
            <a:ext cx="3810000" cy="4648200"/>
          </a:xfrm>
        </p:spPr>
        <p:txBody>
          <a:bodyPr/>
          <a:lstStyle/>
          <a:p>
            <a:r>
              <a:rPr lang="en-US" sz="2400" dirty="0">
                <a:latin typeface="Gill Sans MT" charset="0"/>
              </a:rPr>
              <a:t>filters often use all or nothing policy for UDP</a:t>
            </a:r>
          </a:p>
          <a:p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tradeoff: 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</a:rPr>
              <a:t>degree of communication with outside world, level of security</a:t>
            </a:r>
          </a:p>
          <a:p>
            <a:r>
              <a:rPr lang="en-US" sz="2400" dirty="0">
                <a:latin typeface="Gill Sans MT" charset="0"/>
              </a:rPr>
              <a:t>many highly protected sites still suffer from attacks</a:t>
            </a:r>
            <a:endParaRPr lang="en-US" sz="2000" dirty="0">
              <a:solidFill>
                <a:srgbClr val="FF0000"/>
              </a:solidFill>
              <a:latin typeface="Gill Sans MT" charset="0"/>
            </a:endParaRP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127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14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369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1049338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6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Intrusion detection systems</a:t>
            </a:r>
          </a:p>
        </p:txBody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8475" y="1482725"/>
            <a:ext cx="7772400" cy="487045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packet filtering:</a:t>
            </a:r>
          </a:p>
          <a:p>
            <a:pPr lvl="1"/>
            <a:r>
              <a:rPr lang="en-US" dirty="0">
                <a:latin typeface="Gill Sans MT" charset="0"/>
              </a:rPr>
              <a:t>operates on TCP/IP headers only</a:t>
            </a:r>
          </a:p>
          <a:p>
            <a:pPr lvl="1"/>
            <a:r>
              <a:rPr lang="en-US" dirty="0">
                <a:latin typeface="Gill Sans MT" charset="0"/>
              </a:rPr>
              <a:t>no correlation check among sessions </a:t>
            </a:r>
          </a:p>
          <a:p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IDS: intrusion detection system</a:t>
            </a:r>
          </a:p>
          <a:p>
            <a:pPr lvl="1"/>
            <a:r>
              <a:rPr lang="en-US" i="1" dirty="0">
                <a:solidFill>
                  <a:srgbClr val="000099"/>
                </a:solidFill>
                <a:latin typeface="Gill Sans MT" charset="0"/>
              </a:rPr>
              <a:t>deep packet inspection:</a:t>
            </a:r>
            <a:r>
              <a:rPr lang="en-US" dirty="0">
                <a:latin typeface="Gill Sans MT" charset="0"/>
              </a:rPr>
              <a:t> look at packet contents (e.g., check character strings in packet against database of known virus, attack strings)</a:t>
            </a:r>
          </a:p>
          <a:p>
            <a:pPr lvl="1"/>
            <a:r>
              <a:rPr lang="en-US" dirty="0">
                <a:solidFill>
                  <a:srgbClr val="000099"/>
                </a:solidFill>
                <a:latin typeface="Gill Sans MT" charset="0"/>
              </a:rPr>
              <a:t>examine correlation</a:t>
            </a:r>
            <a:r>
              <a:rPr lang="en-US" dirty="0">
                <a:latin typeface="Gill Sans MT" charset="0"/>
              </a:rPr>
              <a:t> among multiple packets</a:t>
            </a:r>
          </a:p>
          <a:p>
            <a:pPr lvl="2"/>
            <a:r>
              <a:rPr lang="en-US" sz="2400" dirty="0">
                <a:latin typeface="Gill Sans MT" charset="0"/>
                <a:cs typeface="Gill Sans MT" charset="0"/>
              </a:rPr>
              <a:t>port scanning</a:t>
            </a:r>
          </a:p>
          <a:p>
            <a:pPr lvl="2"/>
            <a:r>
              <a:rPr lang="en-US" sz="2400" dirty="0">
                <a:latin typeface="Gill Sans MT" charset="0"/>
                <a:cs typeface="Gill Sans MT" charset="0"/>
              </a:rPr>
              <a:t>network mapping</a:t>
            </a:r>
          </a:p>
          <a:p>
            <a:pPr lvl="2"/>
            <a:r>
              <a:rPr lang="en-US" sz="2400" dirty="0">
                <a:latin typeface="Gill Sans MT" charset="0"/>
                <a:cs typeface="Gill Sans MT" charset="0"/>
              </a:rPr>
              <a:t>DoS attack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128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375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417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1049338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419" name="Freeform 2"/>
          <p:cNvSpPr>
            <a:spLocks/>
          </p:cNvSpPr>
          <p:nvPr/>
        </p:nvSpPr>
        <p:spPr bwMode="auto">
          <a:xfrm>
            <a:off x="5554663" y="3381375"/>
            <a:ext cx="3324225" cy="1131888"/>
          </a:xfrm>
          <a:custGeom>
            <a:avLst/>
            <a:gdLst>
              <a:gd name="T0" fmla="*/ 2147483647 w 1198"/>
              <a:gd name="T1" fmla="*/ 2147483647 h 719"/>
              <a:gd name="T2" fmla="*/ 2147483647 w 1198"/>
              <a:gd name="T3" fmla="*/ 0 h 719"/>
              <a:gd name="T4" fmla="*/ 2147483647 w 1198"/>
              <a:gd name="T5" fmla="*/ 2147483647 h 719"/>
              <a:gd name="T6" fmla="*/ 2147483647 w 1198"/>
              <a:gd name="T7" fmla="*/ 2147483647 h 719"/>
              <a:gd name="T8" fmla="*/ 2147483647 w 1198"/>
              <a:gd name="T9" fmla="*/ 2147483647 h 719"/>
              <a:gd name="T10" fmla="*/ 2147483647 w 1198"/>
              <a:gd name="T11" fmla="*/ 2147483647 h 719"/>
              <a:gd name="T12" fmla="*/ 2147483647 w 1198"/>
              <a:gd name="T13" fmla="*/ 2147483647 h 719"/>
              <a:gd name="T14" fmla="*/ 2147483647 w 1198"/>
              <a:gd name="T15" fmla="*/ 2147483647 h 719"/>
              <a:gd name="T16" fmla="*/ 2147483647 w 1198"/>
              <a:gd name="T17" fmla="*/ 2147483647 h 719"/>
              <a:gd name="T18" fmla="*/ 2147483647 w 1198"/>
              <a:gd name="T19" fmla="*/ 2147483647 h 719"/>
              <a:gd name="T20" fmla="*/ 2147483647 w 1198"/>
              <a:gd name="T21" fmla="*/ 2147483647 h 719"/>
              <a:gd name="T22" fmla="*/ 2147483647 w 1198"/>
              <a:gd name="T23" fmla="*/ 2147483647 h 719"/>
              <a:gd name="T24" fmla="*/ 2147483647 w 1198"/>
              <a:gd name="T25" fmla="*/ 2147483647 h 719"/>
              <a:gd name="T26" fmla="*/ 2147483647 w 1198"/>
              <a:gd name="T27" fmla="*/ 2147483647 h 719"/>
              <a:gd name="T28" fmla="*/ 2147483647 w 1198"/>
              <a:gd name="T29" fmla="*/ 2147483647 h 719"/>
              <a:gd name="T30" fmla="*/ 2147483647 w 1198"/>
              <a:gd name="T31" fmla="*/ 2147483647 h 719"/>
              <a:gd name="T32" fmla="*/ 2147483647 w 1198"/>
              <a:gd name="T33" fmla="*/ 2147483647 h 719"/>
              <a:gd name="T34" fmla="*/ 2147483647 w 1198"/>
              <a:gd name="T35" fmla="*/ 2147483647 h 719"/>
              <a:gd name="T36" fmla="*/ 2147483647 w 1198"/>
              <a:gd name="T37" fmla="*/ 2147483647 h 719"/>
              <a:gd name="T38" fmla="*/ 2147483647 w 1198"/>
              <a:gd name="T39" fmla="*/ 2147483647 h 719"/>
              <a:gd name="T40" fmla="*/ 2147483647 w 1198"/>
              <a:gd name="T41" fmla="*/ 2147483647 h 719"/>
              <a:gd name="T42" fmla="*/ 2147483647 w 1198"/>
              <a:gd name="T43" fmla="*/ 2147483647 h 719"/>
              <a:gd name="T44" fmla="*/ 0 w 1198"/>
              <a:gd name="T45" fmla="*/ 2147483647 h 719"/>
              <a:gd name="T46" fmla="*/ 2147483647 w 1198"/>
              <a:gd name="T47" fmla="*/ 2147483647 h 719"/>
              <a:gd name="T48" fmla="*/ 2147483647 w 1198"/>
              <a:gd name="T49" fmla="*/ 2147483647 h 719"/>
              <a:gd name="T50" fmla="*/ 2147483647 w 1198"/>
              <a:gd name="T51" fmla="*/ 2147483647 h 719"/>
              <a:gd name="T52" fmla="*/ 2147483647 w 1198"/>
              <a:gd name="T53" fmla="*/ 2147483647 h 719"/>
              <a:gd name="T54" fmla="*/ 2147483647 w 1198"/>
              <a:gd name="T55" fmla="*/ 2147483647 h 719"/>
              <a:gd name="T56" fmla="*/ 2147483647 w 1198"/>
              <a:gd name="T57" fmla="*/ 2147483647 h 719"/>
              <a:gd name="T58" fmla="*/ 2147483647 w 1198"/>
              <a:gd name="T59" fmla="*/ 2147483647 h 719"/>
              <a:gd name="T60" fmla="*/ 2147483647 w 1198"/>
              <a:gd name="T61" fmla="*/ 2147483647 h 719"/>
              <a:gd name="T62" fmla="*/ 2147483647 w 1198"/>
              <a:gd name="T63" fmla="*/ 2147483647 h 719"/>
              <a:gd name="T64" fmla="*/ 2147483647 w 1198"/>
              <a:gd name="T65" fmla="*/ 2147483647 h 719"/>
              <a:gd name="T66" fmla="*/ 2147483647 w 1198"/>
              <a:gd name="T67" fmla="*/ 2147483647 h 719"/>
              <a:gd name="T68" fmla="*/ 2147483647 w 1198"/>
              <a:gd name="T69" fmla="*/ 2147483647 h 719"/>
              <a:gd name="T70" fmla="*/ 2147483647 w 1198"/>
              <a:gd name="T71" fmla="*/ 2147483647 h 719"/>
              <a:gd name="T72" fmla="*/ 2147483647 w 1198"/>
              <a:gd name="T73" fmla="*/ 2147483647 h 719"/>
              <a:gd name="T74" fmla="*/ 2147483647 w 1198"/>
              <a:gd name="T75" fmla="*/ 2147483647 h 719"/>
              <a:gd name="T76" fmla="*/ 2147483647 w 1198"/>
              <a:gd name="T77" fmla="*/ 2147483647 h 719"/>
              <a:gd name="T78" fmla="*/ 2147483647 w 1198"/>
              <a:gd name="T79" fmla="*/ 2147483647 h 719"/>
              <a:gd name="T80" fmla="*/ 2147483647 w 1198"/>
              <a:gd name="T81" fmla="*/ 2147483647 h 719"/>
              <a:gd name="T82" fmla="*/ 2147483647 w 1198"/>
              <a:gd name="T83" fmla="*/ 2147483647 h 719"/>
              <a:gd name="T84" fmla="*/ 2147483647 w 1198"/>
              <a:gd name="T85" fmla="*/ 2147483647 h 719"/>
              <a:gd name="T86" fmla="*/ 2147483647 w 1198"/>
              <a:gd name="T87" fmla="*/ 2147483647 h 719"/>
              <a:gd name="T88" fmla="*/ 2147483647 w 1198"/>
              <a:gd name="T89" fmla="*/ 2147483647 h 719"/>
              <a:gd name="T90" fmla="*/ 2147483647 w 1198"/>
              <a:gd name="T91" fmla="*/ 2147483647 h 719"/>
              <a:gd name="T92" fmla="*/ 2147483647 w 1198"/>
              <a:gd name="T93" fmla="*/ 2147483647 h 719"/>
              <a:gd name="T94" fmla="*/ 2147483647 w 1198"/>
              <a:gd name="T95" fmla="*/ 2147483647 h 719"/>
              <a:gd name="T96" fmla="*/ 2147483647 w 1198"/>
              <a:gd name="T97" fmla="*/ 2147483647 h 719"/>
              <a:gd name="T98" fmla="*/ 2147483647 w 1198"/>
              <a:gd name="T99" fmla="*/ 2147483647 h 719"/>
              <a:gd name="T100" fmla="*/ 2147483647 w 1198"/>
              <a:gd name="T101" fmla="*/ 2147483647 h 719"/>
              <a:gd name="T102" fmla="*/ 2147483647 w 1198"/>
              <a:gd name="T103" fmla="*/ 2147483647 h 719"/>
              <a:gd name="T104" fmla="*/ 2147483647 w 1198"/>
              <a:gd name="T105" fmla="*/ 2147483647 h 719"/>
              <a:gd name="T106" fmla="*/ 2147483647 w 1198"/>
              <a:gd name="T107" fmla="*/ 2147483647 h 719"/>
              <a:gd name="T108" fmla="*/ 2147483647 w 1198"/>
              <a:gd name="T109" fmla="*/ 2147483647 h 719"/>
              <a:gd name="T110" fmla="*/ 2147483647 w 1198"/>
              <a:gd name="T111" fmla="*/ 2147483647 h 71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198"/>
              <a:gd name="T169" fmla="*/ 0 h 719"/>
              <a:gd name="T170" fmla="*/ 1198 w 1198"/>
              <a:gd name="T171" fmla="*/ 719 h 719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198" h="719">
                <a:moveTo>
                  <a:pt x="1160" y="13"/>
                </a:moveTo>
                <a:lnTo>
                  <a:pt x="1154" y="9"/>
                </a:lnTo>
                <a:lnTo>
                  <a:pt x="1149" y="5"/>
                </a:lnTo>
                <a:lnTo>
                  <a:pt x="1142" y="3"/>
                </a:lnTo>
                <a:lnTo>
                  <a:pt x="1137" y="2"/>
                </a:lnTo>
                <a:lnTo>
                  <a:pt x="1130" y="0"/>
                </a:lnTo>
                <a:lnTo>
                  <a:pt x="1123" y="0"/>
                </a:lnTo>
                <a:lnTo>
                  <a:pt x="1116" y="0"/>
                </a:lnTo>
                <a:lnTo>
                  <a:pt x="1107" y="2"/>
                </a:lnTo>
                <a:lnTo>
                  <a:pt x="1099" y="3"/>
                </a:lnTo>
                <a:lnTo>
                  <a:pt x="1091" y="5"/>
                </a:lnTo>
                <a:lnTo>
                  <a:pt x="1082" y="7"/>
                </a:lnTo>
                <a:lnTo>
                  <a:pt x="1074" y="10"/>
                </a:lnTo>
                <a:lnTo>
                  <a:pt x="1064" y="13"/>
                </a:lnTo>
                <a:lnTo>
                  <a:pt x="1055" y="17"/>
                </a:lnTo>
                <a:lnTo>
                  <a:pt x="1036" y="24"/>
                </a:lnTo>
                <a:lnTo>
                  <a:pt x="1016" y="32"/>
                </a:lnTo>
                <a:lnTo>
                  <a:pt x="997" y="40"/>
                </a:lnTo>
                <a:lnTo>
                  <a:pt x="977" y="49"/>
                </a:lnTo>
                <a:lnTo>
                  <a:pt x="956" y="56"/>
                </a:lnTo>
                <a:lnTo>
                  <a:pt x="936" y="65"/>
                </a:lnTo>
                <a:lnTo>
                  <a:pt x="925" y="67"/>
                </a:lnTo>
                <a:lnTo>
                  <a:pt x="915" y="70"/>
                </a:lnTo>
                <a:lnTo>
                  <a:pt x="904" y="73"/>
                </a:lnTo>
                <a:lnTo>
                  <a:pt x="895" y="75"/>
                </a:lnTo>
                <a:lnTo>
                  <a:pt x="885" y="76"/>
                </a:lnTo>
                <a:lnTo>
                  <a:pt x="875" y="77"/>
                </a:lnTo>
                <a:lnTo>
                  <a:pt x="866" y="77"/>
                </a:lnTo>
                <a:lnTo>
                  <a:pt x="855" y="79"/>
                </a:lnTo>
                <a:lnTo>
                  <a:pt x="837" y="77"/>
                </a:lnTo>
                <a:lnTo>
                  <a:pt x="817" y="76"/>
                </a:lnTo>
                <a:lnTo>
                  <a:pt x="798" y="75"/>
                </a:lnTo>
                <a:lnTo>
                  <a:pt x="778" y="73"/>
                </a:lnTo>
                <a:lnTo>
                  <a:pt x="758" y="70"/>
                </a:lnTo>
                <a:lnTo>
                  <a:pt x="739" y="67"/>
                </a:lnTo>
                <a:lnTo>
                  <a:pt x="719" y="65"/>
                </a:lnTo>
                <a:lnTo>
                  <a:pt x="698" y="61"/>
                </a:lnTo>
                <a:lnTo>
                  <a:pt x="677" y="59"/>
                </a:lnTo>
                <a:lnTo>
                  <a:pt x="655" y="58"/>
                </a:lnTo>
                <a:lnTo>
                  <a:pt x="632" y="56"/>
                </a:lnTo>
                <a:lnTo>
                  <a:pt x="610" y="56"/>
                </a:lnTo>
                <a:lnTo>
                  <a:pt x="599" y="56"/>
                </a:lnTo>
                <a:lnTo>
                  <a:pt x="586" y="56"/>
                </a:lnTo>
                <a:lnTo>
                  <a:pt x="574" y="58"/>
                </a:lnTo>
                <a:lnTo>
                  <a:pt x="562" y="59"/>
                </a:lnTo>
                <a:lnTo>
                  <a:pt x="550" y="61"/>
                </a:lnTo>
                <a:lnTo>
                  <a:pt x="537" y="63"/>
                </a:lnTo>
                <a:lnTo>
                  <a:pt x="524" y="65"/>
                </a:lnTo>
                <a:lnTo>
                  <a:pt x="510" y="68"/>
                </a:lnTo>
                <a:lnTo>
                  <a:pt x="495" y="70"/>
                </a:lnTo>
                <a:lnTo>
                  <a:pt x="480" y="73"/>
                </a:lnTo>
                <a:lnTo>
                  <a:pt x="464" y="76"/>
                </a:lnTo>
                <a:lnTo>
                  <a:pt x="448" y="79"/>
                </a:lnTo>
                <a:lnTo>
                  <a:pt x="432" y="82"/>
                </a:lnTo>
                <a:lnTo>
                  <a:pt x="415" y="86"/>
                </a:lnTo>
                <a:lnTo>
                  <a:pt x="398" y="89"/>
                </a:lnTo>
                <a:lnTo>
                  <a:pt x="380" y="93"/>
                </a:lnTo>
                <a:lnTo>
                  <a:pt x="345" y="100"/>
                </a:lnTo>
                <a:lnTo>
                  <a:pt x="310" y="108"/>
                </a:lnTo>
                <a:lnTo>
                  <a:pt x="274" y="117"/>
                </a:lnTo>
                <a:lnTo>
                  <a:pt x="240" y="128"/>
                </a:lnTo>
                <a:lnTo>
                  <a:pt x="223" y="132"/>
                </a:lnTo>
                <a:lnTo>
                  <a:pt x="206" y="138"/>
                </a:lnTo>
                <a:lnTo>
                  <a:pt x="190" y="144"/>
                </a:lnTo>
                <a:lnTo>
                  <a:pt x="175" y="150"/>
                </a:lnTo>
                <a:lnTo>
                  <a:pt x="159" y="156"/>
                </a:lnTo>
                <a:lnTo>
                  <a:pt x="145" y="163"/>
                </a:lnTo>
                <a:lnTo>
                  <a:pt x="131" y="169"/>
                </a:lnTo>
                <a:lnTo>
                  <a:pt x="117" y="176"/>
                </a:lnTo>
                <a:lnTo>
                  <a:pt x="104" y="183"/>
                </a:lnTo>
                <a:lnTo>
                  <a:pt x="92" y="191"/>
                </a:lnTo>
                <a:lnTo>
                  <a:pt x="82" y="198"/>
                </a:lnTo>
                <a:lnTo>
                  <a:pt x="71" y="206"/>
                </a:lnTo>
                <a:lnTo>
                  <a:pt x="62" y="214"/>
                </a:lnTo>
                <a:lnTo>
                  <a:pt x="54" y="222"/>
                </a:lnTo>
                <a:lnTo>
                  <a:pt x="47" y="232"/>
                </a:lnTo>
                <a:lnTo>
                  <a:pt x="40" y="241"/>
                </a:lnTo>
                <a:lnTo>
                  <a:pt x="34" y="250"/>
                </a:lnTo>
                <a:lnTo>
                  <a:pt x="28" y="262"/>
                </a:lnTo>
                <a:lnTo>
                  <a:pt x="23" y="273"/>
                </a:lnTo>
                <a:lnTo>
                  <a:pt x="19" y="284"/>
                </a:lnTo>
                <a:lnTo>
                  <a:pt x="14" y="297"/>
                </a:lnTo>
                <a:lnTo>
                  <a:pt x="10" y="310"/>
                </a:lnTo>
                <a:lnTo>
                  <a:pt x="8" y="323"/>
                </a:lnTo>
                <a:lnTo>
                  <a:pt x="6" y="336"/>
                </a:lnTo>
                <a:lnTo>
                  <a:pt x="3" y="350"/>
                </a:lnTo>
                <a:lnTo>
                  <a:pt x="2" y="364"/>
                </a:lnTo>
                <a:lnTo>
                  <a:pt x="1" y="378"/>
                </a:lnTo>
                <a:lnTo>
                  <a:pt x="0" y="391"/>
                </a:lnTo>
                <a:lnTo>
                  <a:pt x="0" y="406"/>
                </a:lnTo>
                <a:lnTo>
                  <a:pt x="0" y="420"/>
                </a:lnTo>
                <a:lnTo>
                  <a:pt x="0" y="434"/>
                </a:lnTo>
                <a:lnTo>
                  <a:pt x="1" y="448"/>
                </a:lnTo>
                <a:lnTo>
                  <a:pt x="2" y="461"/>
                </a:lnTo>
                <a:lnTo>
                  <a:pt x="5" y="475"/>
                </a:lnTo>
                <a:lnTo>
                  <a:pt x="6" y="489"/>
                </a:lnTo>
                <a:lnTo>
                  <a:pt x="8" y="502"/>
                </a:lnTo>
                <a:lnTo>
                  <a:pt x="12" y="514"/>
                </a:lnTo>
                <a:lnTo>
                  <a:pt x="14" y="526"/>
                </a:lnTo>
                <a:lnTo>
                  <a:pt x="17" y="539"/>
                </a:lnTo>
                <a:lnTo>
                  <a:pt x="21" y="551"/>
                </a:lnTo>
                <a:lnTo>
                  <a:pt x="24" y="561"/>
                </a:lnTo>
                <a:lnTo>
                  <a:pt x="28" y="572"/>
                </a:lnTo>
                <a:lnTo>
                  <a:pt x="33" y="582"/>
                </a:lnTo>
                <a:lnTo>
                  <a:pt x="37" y="590"/>
                </a:lnTo>
                <a:lnTo>
                  <a:pt x="42" y="600"/>
                </a:lnTo>
                <a:lnTo>
                  <a:pt x="47" y="607"/>
                </a:lnTo>
                <a:lnTo>
                  <a:pt x="51" y="615"/>
                </a:lnTo>
                <a:lnTo>
                  <a:pt x="57" y="621"/>
                </a:lnTo>
                <a:lnTo>
                  <a:pt x="63" y="627"/>
                </a:lnTo>
                <a:lnTo>
                  <a:pt x="70" y="632"/>
                </a:lnTo>
                <a:lnTo>
                  <a:pt x="77" y="638"/>
                </a:lnTo>
                <a:lnTo>
                  <a:pt x="85" y="643"/>
                </a:lnTo>
                <a:lnTo>
                  <a:pt x="92" y="648"/>
                </a:lnTo>
                <a:lnTo>
                  <a:pt x="101" y="651"/>
                </a:lnTo>
                <a:lnTo>
                  <a:pt x="110" y="656"/>
                </a:lnTo>
                <a:lnTo>
                  <a:pt x="119" y="659"/>
                </a:lnTo>
                <a:lnTo>
                  <a:pt x="128" y="662"/>
                </a:lnTo>
                <a:lnTo>
                  <a:pt x="138" y="665"/>
                </a:lnTo>
                <a:lnTo>
                  <a:pt x="159" y="670"/>
                </a:lnTo>
                <a:lnTo>
                  <a:pt x="180" y="673"/>
                </a:lnTo>
                <a:lnTo>
                  <a:pt x="202" y="677"/>
                </a:lnTo>
                <a:lnTo>
                  <a:pt x="225" y="680"/>
                </a:lnTo>
                <a:lnTo>
                  <a:pt x="248" y="683"/>
                </a:lnTo>
                <a:lnTo>
                  <a:pt x="272" y="685"/>
                </a:lnTo>
                <a:lnTo>
                  <a:pt x="295" y="686"/>
                </a:lnTo>
                <a:lnTo>
                  <a:pt x="319" y="689"/>
                </a:lnTo>
                <a:lnTo>
                  <a:pt x="342" y="692"/>
                </a:lnTo>
                <a:lnTo>
                  <a:pt x="365" y="696"/>
                </a:lnTo>
                <a:lnTo>
                  <a:pt x="377" y="697"/>
                </a:lnTo>
                <a:lnTo>
                  <a:pt x="389" y="698"/>
                </a:lnTo>
                <a:lnTo>
                  <a:pt x="401" y="700"/>
                </a:lnTo>
                <a:lnTo>
                  <a:pt x="413" y="701"/>
                </a:lnTo>
                <a:lnTo>
                  <a:pt x="439" y="704"/>
                </a:lnTo>
                <a:lnTo>
                  <a:pt x="466" y="707"/>
                </a:lnTo>
                <a:lnTo>
                  <a:pt x="492" y="710"/>
                </a:lnTo>
                <a:lnTo>
                  <a:pt x="520" y="711"/>
                </a:lnTo>
                <a:lnTo>
                  <a:pt x="576" y="714"/>
                </a:lnTo>
                <a:lnTo>
                  <a:pt x="604" y="715"/>
                </a:lnTo>
                <a:lnTo>
                  <a:pt x="631" y="717"/>
                </a:lnTo>
                <a:lnTo>
                  <a:pt x="658" y="718"/>
                </a:lnTo>
                <a:lnTo>
                  <a:pt x="684" y="719"/>
                </a:lnTo>
                <a:lnTo>
                  <a:pt x="695" y="719"/>
                </a:lnTo>
                <a:lnTo>
                  <a:pt x="708" y="719"/>
                </a:lnTo>
                <a:lnTo>
                  <a:pt x="720" y="719"/>
                </a:lnTo>
                <a:lnTo>
                  <a:pt x="732" y="719"/>
                </a:lnTo>
                <a:lnTo>
                  <a:pt x="742" y="719"/>
                </a:lnTo>
                <a:lnTo>
                  <a:pt x="753" y="719"/>
                </a:lnTo>
                <a:lnTo>
                  <a:pt x="763" y="719"/>
                </a:lnTo>
                <a:lnTo>
                  <a:pt x="773" y="719"/>
                </a:lnTo>
                <a:lnTo>
                  <a:pt x="782" y="719"/>
                </a:lnTo>
                <a:lnTo>
                  <a:pt x="791" y="719"/>
                </a:lnTo>
                <a:lnTo>
                  <a:pt x="801" y="719"/>
                </a:lnTo>
                <a:lnTo>
                  <a:pt x="809" y="718"/>
                </a:lnTo>
                <a:lnTo>
                  <a:pt x="816" y="718"/>
                </a:lnTo>
                <a:lnTo>
                  <a:pt x="824" y="718"/>
                </a:lnTo>
                <a:lnTo>
                  <a:pt x="839" y="717"/>
                </a:lnTo>
                <a:lnTo>
                  <a:pt x="852" y="715"/>
                </a:lnTo>
                <a:lnTo>
                  <a:pt x="865" y="713"/>
                </a:lnTo>
                <a:lnTo>
                  <a:pt x="876" y="712"/>
                </a:lnTo>
                <a:lnTo>
                  <a:pt x="888" y="710"/>
                </a:lnTo>
                <a:lnTo>
                  <a:pt x="900" y="707"/>
                </a:lnTo>
                <a:lnTo>
                  <a:pt x="910" y="705"/>
                </a:lnTo>
                <a:lnTo>
                  <a:pt x="931" y="700"/>
                </a:lnTo>
                <a:lnTo>
                  <a:pt x="943" y="697"/>
                </a:lnTo>
                <a:lnTo>
                  <a:pt x="953" y="693"/>
                </a:lnTo>
                <a:lnTo>
                  <a:pt x="965" y="691"/>
                </a:lnTo>
                <a:lnTo>
                  <a:pt x="977" y="687"/>
                </a:lnTo>
                <a:lnTo>
                  <a:pt x="990" y="683"/>
                </a:lnTo>
                <a:lnTo>
                  <a:pt x="1002" y="679"/>
                </a:lnTo>
                <a:lnTo>
                  <a:pt x="1015" y="676"/>
                </a:lnTo>
                <a:lnTo>
                  <a:pt x="1029" y="672"/>
                </a:lnTo>
                <a:lnTo>
                  <a:pt x="1056" y="665"/>
                </a:lnTo>
                <a:lnTo>
                  <a:pt x="1070" y="662"/>
                </a:lnTo>
                <a:lnTo>
                  <a:pt x="1083" y="657"/>
                </a:lnTo>
                <a:lnTo>
                  <a:pt x="1096" y="652"/>
                </a:lnTo>
                <a:lnTo>
                  <a:pt x="1109" y="647"/>
                </a:lnTo>
                <a:lnTo>
                  <a:pt x="1120" y="641"/>
                </a:lnTo>
                <a:lnTo>
                  <a:pt x="1132" y="635"/>
                </a:lnTo>
                <a:lnTo>
                  <a:pt x="1142" y="627"/>
                </a:lnTo>
                <a:lnTo>
                  <a:pt x="1152" y="620"/>
                </a:lnTo>
                <a:lnTo>
                  <a:pt x="1160" y="610"/>
                </a:lnTo>
                <a:lnTo>
                  <a:pt x="1165" y="606"/>
                </a:lnTo>
                <a:lnTo>
                  <a:pt x="1168" y="601"/>
                </a:lnTo>
                <a:lnTo>
                  <a:pt x="1174" y="590"/>
                </a:lnTo>
                <a:lnTo>
                  <a:pt x="1180" y="579"/>
                </a:lnTo>
                <a:lnTo>
                  <a:pt x="1184" y="567"/>
                </a:lnTo>
                <a:lnTo>
                  <a:pt x="1188" y="554"/>
                </a:lnTo>
                <a:lnTo>
                  <a:pt x="1191" y="541"/>
                </a:lnTo>
                <a:lnTo>
                  <a:pt x="1194" y="527"/>
                </a:lnTo>
                <a:lnTo>
                  <a:pt x="1195" y="513"/>
                </a:lnTo>
                <a:lnTo>
                  <a:pt x="1196" y="498"/>
                </a:lnTo>
                <a:lnTo>
                  <a:pt x="1197" y="483"/>
                </a:lnTo>
                <a:lnTo>
                  <a:pt x="1197" y="467"/>
                </a:lnTo>
                <a:lnTo>
                  <a:pt x="1197" y="450"/>
                </a:lnTo>
                <a:lnTo>
                  <a:pt x="1197" y="433"/>
                </a:lnTo>
                <a:lnTo>
                  <a:pt x="1197" y="415"/>
                </a:lnTo>
                <a:lnTo>
                  <a:pt x="1197" y="398"/>
                </a:lnTo>
                <a:lnTo>
                  <a:pt x="1197" y="380"/>
                </a:lnTo>
                <a:lnTo>
                  <a:pt x="1196" y="361"/>
                </a:lnTo>
                <a:lnTo>
                  <a:pt x="1196" y="352"/>
                </a:lnTo>
                <a:lnTo>
                  <a:pt x="1196" y="343"/>
                </a:lnTo>
                <a:lnTo>
                  <a:pt x="1196" y="331"/>
                </a:lnTo>
                <a:lnTo>
                  <a:pt x="1196" y="321"/>
                </a:lnTo>
                <a:lnTo>
                  <a:pt x="1197" y="309"/>
                </a:lnTo>
                <a:lnTo>
                  <a:pt x="1197" y="297"/>
                </a:lnTo>
                <a:lnTo>
                  <a:pt x="1197" y="284"/>
                </a:lnTo>
                <a:lnTo>
                  <a:pt x="1197" y="271"/>
                </a:lnTo>
                <a:lnTo>
                  <a:pt x="1198" y="246"/>
                </a:lnTo>
                <a:lnTo>
                  <a:pt x="1198" y="219"/>
                </a:lnTo>
                <a:lnTo>
                  <a:pt x="1198" y="192"/>
                </a:lnTo>
                <a:lnTo>
                  <a:pt x="1197" y="166"/>
                </a:lnTo>
                <a:lnTo>
                  <a:pt x="1196" y="141"/>
                </a:lnTo>
                <a:lnTo>
                  <a:pt x="1196" y="128"/>
                </a:lnTo>
                <a:lnTo>
                  <a:pt x="1195" y="116"/>
                </a:lnTo>
                <a:lnTo>
                  <a:pt x="1194" y="103"/>
                </a:lnTo>
                <a:lnTo>
                  <a:pt x="1191" y="93"/>
                </a:lnTo>
                <a:lnTo>
                  <a:pt x="1190" y="81"/>
                </a:lnTo>
                <a:lnTo>
                  <a:pt x="1188" y="70"/>
                </a:lnTo>
                <a:lnTo>
                  <a:pt x="1186" y="61"/>
                </a:lnTo>
                <a:lnTo>
                  <a:pt x="1183" y="52"/>
                </a:lnTo>
                <a:lnTo>
                  <a:pt x="1180" y="44"/>
                </a:lnTo>
                <a:lnTo>
                  <a:pt x="1176" y="35"/>
                </a:lnTo>
                <a:lnTo>
                  <a:pt x="1173" y="28"/>
                </a:lnTo>
                <a:lnTo>
                  <a:pt x="1169" y="23"/>
                </a:lnTo>
                <a:lnTo>
                  <a:pt x="1165" y="17"/>
                </a:lnTo>
                <a:lnTo>
                  <a:pt x="1160" y="13"/>
                </a:lnTo>
                <a:close/>
              </a:path>
            </a:pathLst>
          </a:cu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20" name="Freeform 4"/>
          <p:cNvSpPr>
            <a:spLocks/>
          </p:cNvSpPr>
          <p:nvPr/>
        </p:nvSpPr>
        <p:spPr bwMode="auto">
          <a:xfrm>
            <a:off x="3336925" y="4246563"/>
            <a:ext cx="2092325" cy="1847850"/>
          </a:xfrm>
          <a:custGeom>
            <a:avLst/>
            <a:gdLst>
              <a:gd name="T0" fmla="*/ 1141628 w 10000"/>
              <a:gd name="T1" fmla="*/ 0 h 9947"/>
              <a:gd name="T2" fmla="*/ 1229300 w 10000"/>
              <a:gd name="T3" fmla="*/ 25820 h 9947"/>
              <a:gd name="T4" fmla="*/ 1301698 w 10000"/>
              <a:gd name="T5" fmla="*/ 74303 h 9947"/>
              <a:gd name="T6" fmla="*/ 1376398 w 10000"/>
              <a:gd name="T7" fmla="*/ 98637 h 9947"/>
              <a:gd name="T8" fmla="*/ 1487715 w 10000"/>
              <a:gd name="T9" fmla="*/ 160680 h 9947"/>
              <a:gd name="T10" fmla="*/ 1562624 w 10000"/>
              <a:gd name="T11" fmla="*/ 234983 h 9947"/>
              <a:gd name="T12" fmla="*/ 1635859 w 10000"/>
              <a:gd name="T13" fmla="*/ 260617 h 9947"/>
              <a:gd name="T14" fmla="*/ 1746548 w 10000"/>
              <a:gd name="T15" fmla="*/ 346251 h 9947"/>
              <a:gd name="T16" fmla="*/ 1771866 w 10000"/>
              <a:gd name="T17" fmla="*/ 382659 h 9947"/>
              <a:gd name="T18" fmla="*/ 1846566 w 10000"/>
              <a:gd name="T19" fmla="*/ 433371 h 9947"/>
              <a:gd name="T20" fmla="*/ 1908502 w 10000"/>
              <a:gd name="T21" fmla="*/ 581234 h 9947"/>
              <a:gd name="T22" fmla="*/ 1957883 w 10000"/>
              <a:gd name="T23" fmla="*/ 655722 h 9947"/>
              <a:gd name="T24" fmla="*/ 2019610 w 10000"/>
              <a:gd name="T25" fmla="*/ 766991 h 9947"/>
              <a:gd name="T26" fmla="*/ 2030281 w 10000"/>
              <a:gd name="T27" fmla="*/ 803399 h 9947"/>
              <a:gd name="T28" fmla="*/ 2056227 w 10000"/>
              <a:gd name="T29" fmla="*/ 839807 h 9947"/>
              <a:gd name="T30" fmla="*/ 2092426 w 10000"/>
              <a:gd name="T31" fmla="*/ 989156 h 9947"/>
              <a:gd name="T32" fmla="*/ 2081336 w 10000"/>
              <a:gd name="T33" fmla="*/ 1446304 h 9947"/>
              <a:gd name="T34" fmla="*/ 1554045 w 10000"/>
              <a:gd name="T35" fmla="*/ 1835651 h 9947"/>
              <a:gd name="T36" fmla="*/ 595923 w 10000"/>
              <a:gd name="T37" fmla="*/ 1757447 h 9947"/>
              <a:gd name="T38" fmla="*/ 151910 w 10000"/>
              <a:gd name="T39" fmla="*/ 1492558 h 9947"/>
              <a:gd name="T40" fmla="*/ 66958 w 10000"/>
              <a:gd name="T41" fmla="*/ 819374 h 9947"/>
              <a:gd name="T42" fmla="*/ 170114 w 10000"/>
              <a:gd name="T43" fmla="*/ 462721 h 9947"/>
              <a:gd name="T44" fmla="*/ 462217 w 10000"/>
              <a:gd name="T45" fmla="*/ 234983 h 9947"/>
              <a:gd name="T46" fmla="*/ 684642 w 10000"/>
              <a:gd name="T47" fmla="*/ 147863 h 9947"/>
              <a:gd name="T48" fmla="*/ 759132 w 10000"/>
              <a:gd name="T49" fmla="*/ 111268 h 9947"/>
              <a:gd name="T50" fmla="*/ 981557 w 10000"/>
              <a:gd name="T51" fmla="*/ 49226 h 9947"/>
              <a:gd name="T52" fmla="*/ 1141628 w 10000"/>
              <a:gd name="T53" fmla="*/ 0 h 9947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0000" h="9947">
                <a:moveTo>
                  <a:pt x="5456" y="0"/>
                </a:moveTo>
                <a:cubicBezTo>
                  <a:pt x="5509" y="17"/>
                  <a:pt x="5804" y="93"/>
                  <a:pt x="5875" y="139"/>
                </a:cubicBezTo>
                <a:cubicBezTo>
                  <a:pt x="5994" y="213"/>
                  <a:pt x="6085" y="350"/>
                  <a:pt x="6221" y="400"/>
                </a:cubicBezTo>
                <a:lnTo>
                  <a:pt x="6578" y="531"/>
                </a:lnTo>
                <a:cubicBezTo>
                  <a:pt x="6749" y="666"/>
                  <a:pt x="6957" y="710"/>
                  <a:pt x="7110" y="865"/>
                </a:cubicBezTo>
                <a:cubicBezTo>
                  <a:pt x="7237" y="991"/>
                  <a:pt x="7344" y="1129"/>
                  <a:pt x="7468" y="1265"/>
                </a:cubicBezTo>
                <a:cubicBezTo>
                  <a:pt x="7551" y="1359"/>
                  <a:pt x="7701" y="1359"/>
                  <a:pt x="7818" y="1403"/>
                </a:cubicBezTo>
                <a:cubicBezTo>
                  <a:pt x="8021" y="1478"/>
                  <a:pt x="8174" y="1726"/>
                  <a:pt x="8347" y="1864"/>
                </a:cubicBezTo>
                <a:cubicBezTo>
                  <a:pt x="8384" y="1931"/>
                  <a:pt x="8413" y="2008"/>
                  <a:pt x="8468" y="2060"/>
                </a:cubicBezTo>
                <a:cubicBezTo>
                  <a:pt x="8574" y="2163"/>
                  <a:pt x="8825" y="2333"/>
                  <a:pt x="8825" y="2333"/>
                </a:cubicBezTo>
                <a:cubicBezTo>
                  <a:pt x="8906" y="2606"/>
                  <a:pt x="8997" y="2879"/>
                  <a:pt x="9121" y="3129"/>
                </a:cubicBezTo>
                <a:cubicBezTo>
                  <a:pt x="9188" y="3264"/>
                  <a:pt x="9309" y="3375"/>
                  <a:pt x="9357" y="3530"/>
                </a:cubicBezTo>
                <a:cubicBezTo>
                  <a:pt x="9425" y="3743"/>
                  <a:pt x="9652" y="4129"/>
                  <a:pt x="9652" y="4129"/>
                </a:cubicBezTo>
                <a:cubicBezTo>
                  <a:pt x="9667" y="4196"/>
                  <a:pt x="9675" y="4265"/>
                  <a:pt x="9703" y="4325"/>
                </a:cubicBezTo>
                <a:cubicBezTo>
                  <a:pt x="9737" y="4392"/>
                  <a:pt x="9802" y="4443"/>
                  <a:pt x="9827" y="4521"/>
                </a:cubicBezTo>
                <a:cubicBezTo>
                  <a:pt x="9910" y="4761"/>
                  <a:pt x="9934" y="5068"/>
                  <a:pt x="10000" y="5325"/>
                </a:cubicBezTo>
                <a:cubicBezTo>
                  <a:pt x="9988" y="6145"/>
                  <a:pt x="9981" y="6963"/>
                  <a:pt x="9947" y="7786"/>
                </a:cubicBezTo>
                <a:cubicBezTo>
                  <a:pt x="9700" y="9068"/>
                  <a:pt x="8610" y="9603"/>
                  <a:pt x="7427" y="9882"/>
                </a:cubicBezTo>
                <a:cubicBezTo>
                  <a:pt x="6244" y="10161"/>
                  <a:pt x="3605" y="9461"/>
                  <a:pt x="2848" y="9461"/>
                </a:cubicBezTo>
                <a:cubicBezTo>
                  <a:pt x="2091" y="9461"/>
                  <a:pt x="1754" y="9354"/>
                  <a:pt x="726" y="8035"/>
                </a:cubicBezTo>
                <a:cubicBezTo>
                  <a:pt x="-302" y="6716"/>
                  <a:pt x="-43" y="5310"/>
                  <a:pt x="320" y="4411"/>
                </a:cubicBezTo>
                <a:cubicBezTo>
                  <a:pt x="685" y="3512"/>
                  <a:pt x="302" y="2835"/>
                  <a:pt x="813" y="2491"/>
                </a:cubicBezTo>
                <a:cubicBezTo>
                  <a:pt x="1325" y="2147"/>
                  <a:pt x="1798" y="1547"/>
                  <a:pt x="2209" y="1265"/>
                </a:cubicBezTo>
                <a:cubicBezTo>
                  <a:pt x="2618" y="983"/>
                  <a:pt x="2908" y="939"/>
                  <a:pt x="3272" y="796"/>
                </a:cubicBezTo>
                <a:cubicBezTo>
                  <a:pt x="3506" y="685"/>
                  <a:pt x="3390" y="687"/>
                  <a:pt x="3628" y="599"/>
                </a:cubicBezTo>
                <a:cubicBezTo>
                  <a:pt x="3971" y="487"/>
                  <a:pt x="4347" y="334"/>
                  <a:pt x="4691" y="265"/>
                </a:cubicBezTo>
                <a:cubicBezTo>
                  <a:pt x="4993" y="205"/>
                  <a:pt x="5206" y="197"/>
                  <a:pt x="5456" y="0"/>
                </a:cubicBezTo>
                <a:close/>
              </a:path>
            </a:pathLst>
          </a:cu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188421" name="Group 199"/>
          <p:cNvGrpSpPr>
            <a:grpSpLocks/>
          </p:cNvGrpSpPr>
          <p:nvPr/>
        </p:nvGrpSpPr>
        <p:grpSpPr bwMode="auto">
          <a:xfrm>
            <a:off x="4273550" y="3108325"/>
            <a:ext cx="261938" cy="866775"/>
            <a:chOff x="2550" y="2912"/>
            <a:chExt cx="278" cy="690"/>
          </a:xfrm>
        </p:grpSpPr>
        <p:sp>
          <p:nvSpPr>
            <p:cNvPr id="188620" name="Freeform 200"/>
            <p:cNvSpPr>
              <a:spLocks/>
            </p:cNvSpPr>
            <p:nvPr/>
          </p:nvSpPr>
          <p:spPr bwMode="auto">
            <a:xfrm>
              <a:off x="2578" y="2963"/>
              <a:ext cx="138" cy="638"/>
            </a:xfrm>
            <a:custGeom>
              <a:avLst/>
              <a:gdLst>
                <a:gd name="T0" fmla="*/ 0 w 138"/>
                <a:gd name="T1" fmla="*/ 485 h 638"/>
                <a:gd name="T2" fmla="*/ 138 w 138"/>
                <a:gd name="T3" fmla="*/ 638 h 638"/>
                <a:gd name="T4" fmla="*/ 138 w 138"/>
                <a:gd name="T5" fmla="*/ 77 h 638"/>
                <a:gd name="T6" fmla="*/ 116 w 138"/>
                <a:gd name="T7" fmla="*/ 49 h 638"/>
                <a:gd name="T8" fmla="*/ 0 w 138"/>
                <a:gd name="T9" fmla="*/ 0 h 638"/>
                <a:gd name="T10" fmla="*/ 0 w 138"/>
                <a:gd name="T11" fmla="*/ 485 h 6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638"/>
                <a:gd name="T20" fmla="*/ 138 w 138"/>
                <a:gd name="T21" fmla="*/ 638 h 6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638">
                  <a:moveTo>
                    <a:pt x="0" y="485"/>
                  </a:moveTo>
                  <a:lnTo>
                    <a:pt x="138" y="638"/>
                  </a:lnTo>
                  <a:lnTo>
                    <a:pt x="138" y="77"/>
                  </a:lnTo>
                  <a:lnTo>
                    <a:pt x="116" y="49"/>
                  </a:lnTo>
                  <a:lnTo>
                    <a:pt x="0" y="0"/>
                  </a:lnTo>
                  <a:lnTo>
                    <a:pt x="0" y="485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1" name="Rectangle 201"/>
            <p:cNvSpPr>
              <a:spLocks noChangeArrowheads="1"/>
            </p:cNvSpPr>
            <p:nvPr/>
          </p:nvSpPr>
          <p:spPr bwMode="auto">
            <a:xfrm>
              <a:off x="2716" y="3035"/>
              <a:ext cx="84" cy="567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2" name="Freeform 202"/>
            <p:cNvSpPr>
              <a:spLocks/>
            </p:cNvSpPr>
            <p:nvPr/>
          </p:nvSpPr>
          <p:spPr bwMode="auto">
            <a:xfrm>
              <a:off x="2713" y="3035"/>
              <a:ext cx="86" cy="64"/>
            </a:xfrm>
            <a:custGeom>
              <a:avLst/>
              <a:gdLst>
                <a:gd name="T0" fmla="*/ 0 w 86"/>
                <a:gd name="T1" fmla="*/ 0 h 64"/>
                <a:gd name="T2" fmla="*/ 86 w 86"/>
                <a:gd name="T3" fmla="*/ 0 h 64"/>
                <a:gd name="T4" fmla="*/ 86 w 86"/>
                <a:gd name="T5" fmla="*/ 64 h 64"/>
                <a:gd name="T6" fmla="*/ 0 w 86"/>
                <a:gd name="T7" fmla="*/ 30 h 64"/>
                <a:gd name="T8" fmla="*/ 0 w 86"/>
                <a:gd name="T9" fmla="*/ 0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64"/>
                <a:gd name="T17" fmla="*/ 86 w 86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64">
                  <a:moveTo>
                    <a:pt x="0" y="0"/>
                  </a:moveTo>
                  <a:lnTo>
                    <a:pt x="86" y="0"/>
                  </a:lnTo>
                  <a:lnTo>
                    <a:pt x="86" y="64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3" name="Rectangle 203"/>
            <p:cNvSpPr>
              <a:spLocks noChangeArrowheads="1"/>
            </p:cNvSpPr>
            <p:nvPr/>
          </p:nvSpPr>
          <p:spPr bwMode="auto">
            <a:xfrm>
              <a:off x="2716" y="3118"/>
              <a:ext cx="41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4" name="Rectangle 204"/>
            <p:cNvSpPr>
              <a:spLocks noChangeArrowheads="1"/>
            </p:cNvSpPr>
            <p:nvPr/>
          </p:nvSpPr>
          <p:spPr bwMode="auto">
            <a:xfrm>
              <a:off x="2759" y="3117"/>
              <a:ext cx="43" cy="34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5" name="Rectangle 205"/>
            <p:cNvSpPr>
              <a:spLocks noChangeArrowheads="1"/>
            </p:cNvSpPr>
            <p:nvPr/>
          </p:nvSpPr>
          <p:spPr bwMode="auto">
            <a:xfrm>
              <a:off x="2737" y="3080"/>
              <a:ext cx="43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6" name="Rectangle 206"/>
            <p:cNvSpPr>
              <a:spLocks noChangeArrowheads="1"/>
            </p:cNvSpPr>
            <p:nvPr/>
          </p:nvSpPr>
          <p:spPr bwMode="auto">
            <a:xfrm>
              <a:off x="2781" y="3080"/>
              <a:ext cx="21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7" name="Rectangle 207"/>
            <p:cNvSpPr>
              <a:spLocks noChangeArrowheads="1"/>
            </p:cNvSpPr>
            <p:nvPr/>
          </p:nvSpPr>
          <p:spPr bwMode="auto">
            <a:xfrm>
              <a:off x="2712" y="3080"/>
              <a:ext cx="2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8" name="Rectangle 208"/>
            <p:cNvSpPr>
              <a:spLocks noChangeArrowheads="1"/>
            </p:cNvSpPr>
            <p:nvPr/>
          </p:nvSpPr>
          <p:spPr bwMode="auto">
            <a:xfrm>
              <a:off x="2715" y="3041"/>
              <a:ext cx="43" cy="34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9" name="Rectangle 209"/>
            <p:cNvSpPr>
              <a:spLocks noChangeArrowheads="1"/>
            </p:cNvSpPr>
            <p:nvPr/>
          </p:nvSpPr>
          <p:spPr bwMode="auto">
            <a:xfrm>
              <a:off x="2760" y="3042"/>
              <a:ext cx="43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0" name="Rectangle 210"/>
            <p:cNvSpPr>
              <a:spLocks noChangeArrowheads="1"/>
            </p:cNvSpPr>
            <p:nvPr/>
          </p:nvSpPr>
          <p:spPr bwMode="auto">
            <a:xfrm>
              <a:off x="2715" y="3193"/>
              <a:ext cx="40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1" name="Rectangle 211"/>
            <p:cNvSpPr>
              <a:spLocks noChangeArrowheads="1"/>
            </p:cNvSpPr>
            <p:nvPr/>
          </p:nvSpPr>
          <p:spPr bwMode="auto">
            <a:xfrm>
              <a:off x="2759" y="3193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2" name="Rectangle 212"/>
            <p:cNvSpPr>
              <a:spLocks noChangeArrowheads="1"/>
            </p:cNvSpPr>
            <p:nvPr/>
          </p:nvSpPr>
          <p:spPr bwMode="auto">
            <a:xfrm>
              <a:off x="2780" y="3155"/>
              <a:ext cx="2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3" name="Rectangle 213"/>
            <p:cNvSpPr>
              <a:spLocks noChangeArrowheads="1"/>
            </p:cNvSpPr>
            <p:nvPr/>
          </p:nvSpPr>
          <p:spPr bwMode="auto">
            <a:xfrm>
              <a:off x="2716" y="3155"/>
              <a:ext cx="17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4" name="Rectangle 214"/>
            <p:cNvSpPr>
              <a:spLocks noChangeArrowheads="1"/>
            </p:cNvSpPr>
            <p:nvPr/>
          </p:nvSpPr>
          <p:spPr bwMode="auto">
            <a:xfrm>
              <a:off x="2715" y="3266"/>
              <a:ext cx="40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5" name="Rectangle 215"/>
            <p:cNvSpPr>
              <a:spLocks noChangeArrowheads="1"/>
            </p:cNvSpPr>
            <p:nvPr/>
          </p:nvSpPr>
          <p:spPr bwMode="auto">
            <a:xfrm>
              <a:off x="2759" y="3266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6" name="Rectangle 216"/>
            <p:cNvSpPr>
              <a:spLocks noChangeArrowheads="1"/>
            </p:cNvSpPr>
            <p:nvPr/>
          </p:nvSpPr>
          <p:spPr bwMode="auto">
            <a:xfrm>
              <a:off x="2737" y="3229"/>
              <a:ext cx="4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7" name="Rectangle 217"/>
            <p:cNvSpPr>
              <a:spLocks noChangeArrowheads="1"/>
            </p:cNvSpPr>
            <p:nvPr/>
          </p:nvSpPr>
          <p:spPr bwMode="auto">
            <a:xfrm>
              <a:off x="2780" y="3229"/>
              <a:ext cx="22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8" name="Rectangle 218"/>
            <p:cNvSpPr>
              <a:spLocks noChangeArrowheads="1"/>
            </p:cNvSpPr>
            <p:nvPr/>
          </p:nvSpPr>
          <p:spPr bwMode="auto">
            <a:xfrm>
              <a:off x="2715" y="3229"/>
              <a:ext cx="18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9" name="Rectangle 219"/>
            <p:cNvSpPr>
              <a:spLocks noChangeArrowheads="1"/>
            </p:cNvSpPr>
            <p:nvPr/>
          </p:nvSpPr>
          <p:spPr bwMode="auto">
            <a:xfrm>
              <a:off x="2715" y="3342"/>
              <a:ext cx="40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0" name="Rectangle 220"/>
            <p:cNvSpPr>
              <a:spLocks noChangeArrowheads="1"/>
            </p:cNvSpPr>
            <p:nvPr/>
          </p:nvSpPr>
          <p:spPr bwMode="auto">
            <a:xfrm>
              <a:off x="2759" y="3342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1" name="Rectangle 221"/>
            <p:cNvSpPr>
              <a:spLocks noChangeArrowheads="1"/>
            </p:cNvSpPr>
            <p:nvPr/>
          </p:nvSpPr>
          <p:spPr bwMode="auto">
            <a:xfrm>
              <a:off x="2736" y="3304"/>
              <a:ext cx="43" cy="33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2" name="Rectangle 222"/>
            <p:cNvSpPr>
              <a:spLocks noChangeArrowheads="1"/>
            </p:cNvSpPr>
            <p:nvPr/>
          </p:nvSpPr>
          <p:spPr bwMode="auto">
            <a:xfrm>
              <a:off x="2780" y="3304"/>
              <a:ext cx="21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3" name="Rectangle 223"/>
            <p:cNvSpPr>
              <a:spLocks noChangeArrowheads="1"/>
            </p:cNvSpPr>
            <p:nvPr/>
          </p:nvSpPr>
          <p:spPr bwMode="auto">
            <a:xfrm>
              <a:off x="2716" y="3304"/>
              <a:ext cx="17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4" name="Rectangle 224"/>
            <p:cNvSpPr>
              <a:spLocks noChangeArrowheads="1"/>
            </p:cNvSpPr>
            <p:nvPr/>
          </p:nvSpPr>
          <p:spPr bwMode="auto">
            <a:xfrm>
              <a:off x="2715" y="3417"/>
              <a:ext cx="4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5" name="Rectangle 225"/>
            <p:cNvSpPr>
              <a:spLocks noChangeArrowheads="1"/>
            </p:cNvSpPr>
            <p:nvPr/>
          </p:nvSpPr>
          <p:spPr bwMode="auto">
            <a:xfrm>
              <a:off x="2759" y="3416"/>
              <a:ext cx="43" cy="34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6" name="Rectangle 226"/>
            <p:cNvSpPr>
              <a:spLocks noChangeArrowheads="1"/>
            </p:cNvSpPr>
            <p:nvPr/>
          </p:nvSpPr>
          <p:spPr bwMode="auto">
            <a:xfrm>
              <a:off x="2737" y="3379"/>
              <a:ext cx="43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7" name="Rectangle 227"/>
            <p:cNvSpPr>
              <a:spLocks noChangeArrowheads="1"/>
            </p:cNvSpPr>
            <p:nvPr/>
          </p:nvSpPr>
          <p:spPr bwMode="auto">
            <a:xfrm>
              <a:off x="2781" y="3379"/>
              <a:ext cx="21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8" name="Rectangle 228"/>
            <p:cNvSpPr>
              <a:spLocks noChangeArrowheads="1"/>
            </p:cNvSpPr>
            <p:nvPr/>
          </p:nvSpPr>
          <p:spPr bwMode="auto">
            <a:xfrm>
              <a:off x="2715" y="3492"/>
              <a:ext cx="40" cy="33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9" name="Rectangle 229"/>
            <p:cNvSpPr>
              <a:spLocks noChangeArrowheads="1"/>
            </p:cNvSpPr>
            <p:nvPr/>
          </p:nvSpPr>
          <p:spPr bwMode="auto">
            <a:xfrm>
              <a:off x="2759" y="3492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0" name="Rectangle 230"/>
            <p:cNvSpPr>
              <a:spLocks noChangeArrowheads="1"/>
            </p:cNvSpPr>
            <p:nvPr/>
          </p:nvSpPr>
          <p:spPr bwMode="auto">
            <a:xfrm>
              <a:off x="2737" y="3455"/>
              <a:ext cx="42" cy="31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1" name="Rectangle 231"/>
            <p:cNvSpPr>
              <a:spLocks noChangeArrowheads="1"/>
            </p:cNvSpPr>
            <p:nvPr/>
          </p:nvSpPr>
          <p:spPr bwMode="auto">
            <a:xfrm>
              <a:off x="2780" y="3453"/>
              <a:ext cx="2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2" name="Rectangle 232"/>
            <p:cNvSpPr>
              <a:spLocks noChangeArrowheads="1"/>
            </p:cNvSpPr>
            <p:nvPr/>
          </p:nvSpPr>
          <p:spPr bwMode="auto">
            <a:xfrm>
              <a:off x="2716" y="3453"/>
              <a:ext cx="17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3" name="Rectangle 233"/>
            <p:cNvSpPr>
              <a:spLocks noChangeArrowheads="1"/>
            </p:cNvSpPr>
            <p:nvPr/>
          </p:nvSpPr>
          <p:spPr bwMode="auto">
            <a:xfrm>
              <a:off x="2715" y="3566"/>
              <a:ext cx="40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4" name="Rectangle 234"/>
            <p:cNvSpPr>
              <a:spLocks noChangeArrowheads="1"/>
            </p:cNvSpPr>
            <p:nvPr/>
          </p:nvSpPr>
          <p:spPr bwMode="auto">
            <a:xfrm>
              <a:off x="2759" y="3566"/>
              <a:ext cx="42" cy="32"/>
            </a:xfrm>
            <a:prstGeom prst="rect">
              <a:avLst/>
            </a:pr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5" name="Rectangle 235"/>
            <p:cNvSpPr>
              <a:spLocks noChangeArrowheads="1"/>
            </p:cNvSpPr>
            <p:nvPr/>
          </p:nvSpPr>
          <p:spPr bwMode="auto">
            <a:xfrm>
              <a:off x="2737" y="3528"/>
              <a:ext cx="42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6" name="Rectangle 236"/>
            <p:cNvSpPr>
              <a:spLocks noChangeArrowheads="1"/>
            </p:cNvSpPr>
            <p:nvPr/>
          </p:nvSpPr>
          <p:spPr bwMode="auto">
            <a:xfrm>
              <a:off x="2780" y="3528"/>
              <a:ext cx="2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7" name="Rectangle 237"/>
            <p:cNvSpPr>
              <a:spLocks noChangeArrowheads="1"/>
            </p:cNvSpPr>
            <p:nvPr/>
          </p:nvSpPr>
          <p:spPr bwMode="auto">
            <a:xfrm>
              <a:off x="2715" y="3528"/>
              <a:ext cx="18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8" name="Freeform 238"/>
            <p:cNvSpPr>
              <a:spLocks/>
            </p:cNvSpPr>
            <p:nvPr/>
          </p:nvSpPr>
          <p:spPr bwMode="auto">
            <a:xfrm>
              <a:off x="2704" y="3555"/>
              <a:ext cx="12" cy="41"/>
            </a:xfrm>
            <a:custGeom>
              <a:avLst/>
              <a:gdLst>
                <a:gd name="T0" fmla="*/ 12 w 12"/>
                <a:gd name="T1" fmla="*/ 11 h 41"/>
                <a:gd name="T2" fmla="*/ 12 w 12"/>
                <a:gd name="T3" fmla="*/ 41 h 41"/>
                <a:gd name="T4" fmla="*/ 0 w 12"/>
                <a:gd name="T5" fmla="*/ 29 h 41"/>
                <a:gd name="T6" fmla="*/ 0 w 12"/>
                <a:gd name="T7" fmla="*/ 0 h 41"/>
                <a:gd name="T8" fmla="*/ 12 w 12"/>
                <a:gd name="T9" fmla="*/ 11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1"/>
                  </a:moveTo>
                  <a:lnTo>
                    <a:pt x="12" y="4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9" name="Freeform 239"/>
            <p:cNvSpPr>
              <a:spLocks/>
            </p:cNvSpPr>
            <p:nvPr/>
          </p:nvSpPr>
          <p:spPr bwMode="auto">
            <a:xfrm>
              <a:off x="2667" y="3513"/>
              <a:ext cx="35" cy="70"/>
            </a:xfrm>
            <a:custGeom>
              <a:avLst/>
              <a:gdLst>
                <a:gd name="T0" fmla="*/ 35 w 35"/>
                <a:gd name="T1" fmla="*/ 40 h 70"/>
                <a:gd name="T2" fmla="*/ 35 w 35"/>
                <a:gd name="T3" fmla="*/ 70 h 70"/>
                <a:gd name="T4" fmla="*/ 0 w 35"/>
                <a:gd name="T5" fmla="*/ 30 h 70"/>
                <a:gd name="T6" fmla="*/ 0 w 35"/>
                <a:gd name="T7" fmla="*/ 0 h 70"/>
                <a:gd name="T8" fmla="*/ 35 w 35"/>
                <a:gd name="T9" fmla="*/ 4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70"/>
                <a:gd name="T17" fmla="*/ 35 w 35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70">
                  <a:moveTo>
                    <a:pt x="35" y="40"/>
                  </a:moveTo>
                  <a:lnTo>
                    <a:pt x="35" y="7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4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0" name="Freeform 240"/>
            <p:cNvSpPr>
              <a:spLocks/>
            </p:cNvSpPr>
            <p:nvPr/>
          </p:nvSpPr>
          <p:spPr bwMode="auto">
            <a:xfrm>
              <a:off x="2631" y="3474"/>
              <a:ext cx="35" cy="67"/>
            </a:xfrm>
            <a:custGeom>
              <a:avLst/>
              <a:gdLst>
                <a:gd name="T0" fmla="*/ 35 w 35"/>
                <a:gd name="T1" fmla="*/ 39 h 67"/>
                <a:gd name="T2" fmla="*/ 35 w 35"/>
                <a:gd name="T3" fmla="*/ 67 h 67"/>
                <a:gd name="T4" fmla="*/ 0 w 35"/>
                <a:gd name="T5" fmla="*/ 28 h 67"/>
                <a:gd name="T6" fmla="*/ 0 w 35"/>
                <a:gd name="T7" fmla="*/ 0 h 67"/>
                <a:gd name="T8" fmla="*/ 35 w 35"/>
                <a:gd name="T9" fmla="*/ 39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7"/>
                <a:gd name="T17" fmla="*/ 35 w 35"/>
                <a:gd name="T18" fmla="*/ 67 h 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7">
                  <a:moveTo>
                    <a:pt x="35" y="39"/>
                  </a:moveTo>
                  <a:lnTo>
                    <a:pt x="35" y="67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1" name="Freeform 241"/>
            <p:cNvSpPr>
              <a:spLocks/>
            </p:cNvSpPr>
            <p:nvPr/>
          </p:nvSpPr>
          <p:spPr bwMode="auto">
            <a:xfrm>
              <a:off x="2594" y="3435"/>
              <a:ext cx="34" cy="65"/>
            </a:xfrm>
            <a:custGeom>
              <a:avLst/>
              <a:gdLst>
                <a:gd name="T0" fmla="*/ 34 w 34"/>
                <a:gd name="T1" fmla="*/ 37 h 65"/>
                <a:gd name="T2" fmla="*/ 34 w 34"/>
                <a:gd name="T3" fmla="*/ 65 h 65"/>
                <a:gd name="T4" fmla="*/ 0 w 34"/>
                <a:gd name="T5" fmla="*/ 28 h 65"/>
                <a:gd name="T6" fmla="*/ 0 w 34"/>
                <a:gd name="T7" fmla="*/ 0 h 65"/>
                <a:gd name="T8" fmla="*/ 34 w 34"/>
                <a:gd name="T9" fmla="*/ 3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5"/>
                <a:gd name="T17" fmla="*/ 34 w 34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5">
                  <a:moveTo>
                    <a:pt x="34" y="37"/>
                  </a:moveTo>
                  <a:lnTo>
                    <a:pt x="34" y="65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7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2" name="Freeform 242"/>
            <p:cNvSpPr>
              <a:spLocks/>
            </p:cNvSpPr>
            <p:nvPr/>
          </p:nvSpPr>
          <p:spPr bwMode="auto">
            <a:xfrm>
              <a:off x="2575" y="3414"/>
              <a:ext cx="17" cy="46"/>
            </a:xfrm>
            <a:custGeom>
              <a:avLst/>
              <a:gdLst>
                <a:gd name="T0" fmla="*/ 17 w 17"/>
                <a:gd name="T1" fmla="*/ 18 h 46"/>
                <a:gd name="T2" fmla="*/ 17 w 17"/>
                <a:gd name="T3" fmla="*/ 46 h 46"/>
                <a:gd name="T4" fmla="*/ 0 w 17"/>
                <a:gd name="T5" fmla="*/ 27 h 46"/>
                <a:gd name="T6" fmla="*/ 0 w 17"/>
                <a:gd name="T7" fmla="*/ 0 h 46"/>
                <a:gd name="T8" fmla="*/ 17 w 17"/>
                <a:gd name="T9" fmla="*/ 18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6"/>
                <a:gd name="T17" fmla="*/ 17 w 17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6">
                  <a:moveTo>
                    <a:pt x="17" y="18"/>
                  </a:moveTo>
                  <a:lnTo>
                    <a:pt x="17" y="46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3" name="Freeform 243"/>
            <p:cNvSpPr>
              <a:spLocks/>
            </p:cNvSpPr>
            <p:nvPr/>
          </p:nvSpPr>
          <p:spPr bwMode="auto">
            <a:xfrm>
              <a:off x="2704" y="3036"/>
              <a:ext cx="12" cy="36"/>
            </a:xfrm>
            <a:custGeom>
              <a:avLst/>
              <a:gdLst>
                <a:gd name="T0" fmla="*/ 12 w 12"/>
                <a:gd name="T1" fmla="*/ 5 h 36"/>
                <a:gd name="T2" fmla="*/ 12 w 12"/>
                <a:gd name="T3" fmla="*/ 36 h 36"/>
                <a:gd name="T4" fmla="*/ 0 w 12"/>
                <a:gd name="T5" fmla="*/ 31 h 36"/>
                <a:gd name="T6" fmla="*/ 0 w 12"/>
                <a:gd name="T7" fmla="*/ 0 h 36"/>
                <a:gd name="T8" fmla="*/ 12 w 12"/>
                <a:gd name="T9" fmla="*/ 5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6"/>
                <a:gd name="T17" fmla="*/ 12 w 12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6">
                  <a:moveTo>
                    <a:pt x="12" y="5"/>
                  </a:moveTo>
                  <a:lnTo>
                    <a:pt x="12" y="36"/>
                  </a:lnTo>
                  <a:lnTo>
                    <a:pt x="0" y="31"/>
                  </a:lnTo>
                  <a:lnTo>
                    <a:pt x="0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4" name="Freeform 244"/>
            <p:cNvSpPr>
              <a:spLocks/>
            </p:cNvSpPr>
            <p:nvPr/>
          </p:nvSpPr>
          <p:spPr bwMode="auto">
            <a:xfrm>
              <a:off x="2667" y="3016"/>
              <a:ext cx="35" cy="49"/>
            </a:xfrm>
            <a:custGeom>
              <a:avLst/>
              <a:gdLst>
                <a:gd name="T0" fmla="*/ 35 w 35"/>
                <a:gd name="T1" fmla="*/ 19 h 49"/>
                <a:gd name="T2" fmla="*/ 35 w 35"/>
                <a:gd name="T3" fmla="*/ 49 h 49"/>
                <a:gd name="T4" fmla="*/ 0 w 35"/>
                <a:gd name="T5" fmla="*/ 30 h 49"/>
                <a:gd name="T6" fmla="*/ 0 w 35"/>
                <a:gd name="T7" fmla="*/ 0 h 49"/>
                <a:gd name="T8" fmla="*/ 35 w 35"/>
                <a:gd name="T9" fmla="*/ 19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9"/>
                <a:gd name="T17" fmla="*/ 35 w 35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9">
                  <a:moveTo>
                    <a:pt x="35" y="19"/>
                  </a:moveTo>
                  <a:lnTo>
                    <a:pt x="35" y="4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1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5" name="Freeform 245"/>
            <p:cNvSpPr>
              <a:spLocks/>
            </p:cNvSpPr>
            <p:nvPr/>
          </p:nvSpPr>
          <p:spPr bwMode="auto">
            <a:xfrm>
              <a:off x="2631" y="2997"/>
              <a:ext cx="35" cy="46"/>
            </a:xfrm>
            <a:custGeom>
              <a:avLst/>
              <a:gdLst>
                <a:gd name="T0" fmla="*/ 35 w 35"/>
                <a:gd name="T1" fmla="*/ 18 h 46"/>
                <a:gd name="T2" fmla="*/ 35 w 35"/>
                <a:gd name="T3" fmla="*/ 46 h 46"/>
                <a:gd name="T4" fmla="*/ 0 w 35"/>
                <a:gd name="T5" fmla="*/ 28 h 46"/>
                <a:gd name="T6" fmla="*/ 0 w 35"/>
                <a:gd name="T7" fmla="*/ 0 h 46"/>
                <a:gd name="T8" fmla="*/ 35 w 35"/>
                <a:gd name="T9" fmla="*/ 18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6"/>
                <a:gd name="T17" fmla="*/ 35 w 35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6">
                  <a:moveTo>
                    <a:pt x="35" y="18"/>
                  </a:moveTo>
                  <a:lnTo>
                    <a:pt x="35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6" name="Freeform 246"/>
            <p:cNvSpPr>
              <a:spLocks/>
            </p:cNvSpPr>
            <p:nvPr/>
          </p:nvSpPr>
          <p:spPr bwMode="auto">
            <a:xfrm>
              <a:off x="2594" y="2977"/>
              <a:ext cx="34" cy="46"/>
            </a:xfrm>
            <a:custGeom>
              <a:avLst/>
              <a:gdLst>
                <a:gd name="T0" fmla="*/ 34 w 34"/>
                <a:gd name="T1" fmla="*/ 18 h 46"/>
                <a:gd name="T2" fmla="*/ 34 w 34"/>
                <a:gd name="T3" fmla="*/ 46 h 46"/>
                <a:gd name="T4" fmla="*/ 0 w 34"/>
                <a:gd name="T5" fmla="*/ 28 h 46"/>
                <a:gd name="T6" fmla="*/ 0 w 34"/>
                <a:gd name="T7" fmla="*/ 0 h 46"/>
                <a:gd name="T8" fmla="*/ 34 w 34"/>
                <a:gd name="T9" fmla="*/ 18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6"/>
                <a:gd name="T17" fmla="*/ 34 w 34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6">
                  <a:moveTo>
                    <a:pt x="34" y="18"/>
                  </a:moveTo>
                  <a:lnTo>
                    <a:pt x="34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7" name="Freeform 247"/>
            <p:cNvSpPr>
              <a:spLocks/>
            </p:cNvSpPr>
            <p:nvPr/>
          </p:nvSpPr>
          <p:spPr bwMode="auto">
            <a:xfrm>
              <a:off x="2575" y="2966"/>
              <a:ext cx="17" cy="36"/>
            </a:xfrm>
            <a:custGeom>
              <a:avLst/>
              <a:gdLst>
                <a:gd name="T0" fmla="*/ 17 w 17"/>
                <a:gd name="T1" fmla="*/ 10 h 36"/>
                <a:gd name="T2" fmla="*/ 17 w 17"/>
                <a:gd name="T3" fmla="*/ 36 h 36"/>
                <a:gd name="T4" fmla="*/ 0 w 17"/>
                <a:gd name="T5" fmla="*/ 28 h 36"/>
                <a:gd name="T6" fmla="*/ 0 w 17"/>
                <a:gd name="T7" fmla="*/ 0 h 36"/>
                <a:gd name="T8" fmla="*/ 17 w 17"/>
                <a:gd name="T9" fmla="*/ 1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6"/>
                <a:gd name="T17" fmla="*/ 17 w 17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6">
                  <a:moveTo>
                    <a:pt x="17" y="10"/>
                  </a:moveTo>
                  <a:lnTo>
                    <a:pt x="17" y="3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8" name="Freeform 248"/>
            <p:cNvSpPr>
              <a:spLocks/>
            </p:cNvSpPr>
            <p:nvPr/>
          </p:nvSpPr>
          <p:spPr bwMode="auto">
            <a:xfrm>
              <a:off x="2667" y="3087"/>
              <a:ext cx="35" cy="52"/>
            </a:xfrm>
            <a:custGeom>
              <a:avLst/>
              <a:gdLst>
                <a:gd name="T0" fmla="*/ 35 w 35"/>
                <a:gd name="T1" fmla="*/ 22 h 52"/>
                <a:gd name="T2" fmla="*/ 35 w 35"/>
                <a:gd name="T3" fmla="*/ 52 h 52"/>
                <a:gd name="T4" fmla="*/ 0 w 35"/>
                <a:gd name="T5" fmla="*/ 29 h 52"/>
                <a:gd name="T6" fmla="*/ 0 w 35"/>
                <a:gd name="T7" fmla="*/ 0 h 52"/>
                <a:gd name="T8" fmla="*/ 35 w 35"/>
                <a:gd name="T9" fmla="*/ 22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2"/>
                  </a:moveTo>
                  <a:lnTo>
                    <a:pt x="35" y="52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9" name="Freeform 249"/>
            <p:cNvSpPr>
              <a:spLocks/>
            </p:cNvSpPr>
            <p:nvPr/>
          </p:nvSpPr>
          <p:spPr bwMode="auto">
            <a:xfrm>
              <a:off x="2631" y="3064"/>
              <a:ext cx="35" cy="52"/>
            </a:xfrm>
            <a:custGeom>
              <a:avLst/>
              <a:gdLst>
                <a:gd name="T0" fmla="*/ 35 w 35"/>
                <a:gd name="T1" fmla="*/ 23 h 52"/>
                <a:gd name="T2" fmla="*/ 35 w 35"/>
                <a:gd name="T3" fmla="*/ 52 h 52"/>
                <a:gd name="T4" fmla="*/ 0 w 35"/>
                <a:gd name="T5" fmla="*/ 30 h 52"/>
                <a:gd name="T6" fmla="*/ 0 w 35"/>
                <a:gd name="T7" fmla="*/ 0 h 52"/>
                <a:gd name="T8" fmla="*/ 35 w 35"/>
                <a:gd name="T9" fmla="*/ 23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3"/>
                  </a:moveTo>
                  <a:lnTo>
                    <a:pt x="35" y="5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3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0" name="Freeform 250"/>
            <p:cNvSpPr>
              <a:spLocks/>
            </p:cNvSpPr>
            <p:nvPr/>
          </p:nvSpPr>
          <p:spPr bwMode="auto">
            <a:xfrm>
              <a:off x="2594" y="3042"/>
              <a:ext cx="34" cy="49"/>
            </a:xfrm>
            <a:custGeom>
              <a:avLst/>
              <a:gdLst>
                <a:gd name="T0" fmla="*/ 34 w 34"/>
                <a:gd name="T1" fmla="*/ 21 h 49"/>
                <a:gd name="T2" fmla="*/ 34 w 34"/>
                <a:gd name="T3" fmla="*/ 49 h 49"/>
                <a:gd name="T4" fmla="*/ 0 w 34"/>
                <a:gd name="T5" fmla="*/ 27 h 49"/>
                <a:gd name="T6" fmla="*/ 0 w 34"/>
                <a:gd name="T7" fmla="*/ 0 h 49"/>
                <a:gd name="T8" fmla="*/ 34 w 34"/>
                <a:gd name="T9" fmla="*/ 21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1" name="Freeform 251"/>
            <p:cNvSpPr>
              <a:spLocks/>
            </p:cNvSpPr>
            <p:nvPr/>
          </p:nvSpPr>
          <p:spPr bwMode="auto">
            <a:xfrm>
              <a:off x="2575" y="3030"/>
              <a:ext cx="17" cy="39"/>
            </a:xfrm>
            <a:custGeom>
              <a:avLst/>
              <a:gdLst>
                <a:gd name="T0" fmla="*/ 17 w 17"/>
                <a:gd name="T1" fmla="*/ 11 h 39"/>
                <a:gd name="T2" fmla="*/ 17 w 17"/>
                <a:gd name="T3" fmla="*/ 39 h 39"/>
                <a:gd name="T4" fmla="*/ 0 w 17"/>
                <a:gd name="T5" fmla="*/ 27 h 39"/>
                <a:gd name="T6" fmla="*/ 0 w 17"/>
                <a:gd name="T7" fmla="*/ 0 h 39"/>
                <a:gd name="T8" fmla="*/ 17 w 17"/>
                <a:gd name="T9" fmla="*/ 11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9"/>
                <a:gd name="T17" fmla="*/ 17 w 17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9">
                  <a:moveTo>
                    <a:pt x="17" y="11"/>
                  </a:moveTo>
                  <a:lnTo>
                    <a:pt x="17" y="3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2" name="Freeform 252"/>
            <p:cNvSpPr>
              <a:spLocks/>
            </p:cNvSpPr>
            <p:nvPr/>
          </p:nvSpPr>
          <p:spPr bwMode="auto">
            <a:xfrm>
              <a:off x="2704" y="3185"/>
              <a:ext cx="12" cy="38"/>
            </a:xfrm>
            <a:custGeom>
              <a:avLst/>
              <a:gdLst>
                <a:gd name="T0" fmla="*/ 12 w 12"/>
                <a:gd name="T1" fmla="*/ 8 h 38"/>
                <a:gd name="T2" fmla="*/ 12 w 12"/>
                <a:gd name="T3" fmla="*/ 38 h 38"/>
                <a:gd name="T4" fmla="*/ 0 w 12"/>
                <a:gd name="T5" fmla="*/ 30 h 38"/>
                <a:gd name="T6" fmla="*/ 0 w 12"/>
                <a:gd name="T7" fmla="*/ 0 h 38"/>
                <a:gd name="T8" fmla="*/ 12 w 12"/>
                <a:gd name="T9" fmla="*/ 8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3" name="Freeform 253"/>
            <p:cNvSpPr>
              <a:spLocks/>
            </p:cNvSpPr>
            <p:nvPr/>
          </p:nvSpPr>
          <p:spPr bwMode="auto">
            <a:xfrm>
              <a:off x="2667" y="3158"/>
              <a:ext cx="35" cy="55"/>
            </a:xfrm>
            <a:custGeom>
              <a:avLst/>
              <a:gdLst>
                <a:gd name="T0" fmla="*/ 35 w 35"/>
                <a:gd name="T1" fmla="*/ 24 h 55"/>
                <a:gd name="T2" fmla="*/ 35 w 35"/>
                <a:gd name="T3" fmla="*/ 55 h 55"/>
                <a:gd name="T4" fmla="*/ 0 w 35"/>
                <a:gd name="T5" fmla="*/ 30 h 55"/>
                <a:gd name="T6" fmla="*/ 0 w 35"/>
                <a:gd name="T7" fmla="*/ 0 h 55"/>
                <a:gd name="T8" fmla="*/ 35 w 35"/>
                <a:gd name="T9" fmla="*/ 24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5"/>
                <a:gd name="T17" fmla="*/ 35 w 35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5">
                  <a:moveTo>
                    <a:pt x="35" y="24"/>
                  </a:moveTo>
                  <a:lnTo>
                    <a:pt x="35" y="5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4" name="Freeform 254"/>
            <p:cNvSpPr>
              <a:spLocks/>
            </p:cNvSpPr>
            <p:nvPr/>
          </p:nvSpPr>
          <p:spPr bwMode="auto">
            <a:xfrm>
              <a:off x="2631" y="3132"/>
              <a:ext cx="35" cy="54"/>
            </a:xfrm>
            <a:custGeom>
              <a:avLst/>
              <a:gdLst>
                <a:gd name="T0" fmla="*/ 35 w 35"/>
                <a:gd name="T1" fmla="*/ 26 h 54"/>
                <a:gd name="T2" fmla="*/ 35 w 35"/>
                <a:gd name="T3" fmla="*/ 54 h 54"/>
                <a:gd name="T4" fmla="*/ 0 w 35"/>
                <a:gd name="T5" fmla="*/ 28 h 54"/>
                <a:gd name="T6" fmla="*/ 0 w 35"/>
                <a:gd name="T7" fmla="*/ 0 h 54"/>
                <a:gd name="T8" fmla="*/ 35 w 35"/>
                <a:gd name="T9" fmla="*/ 26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4"/>
                <a:gd name="T17" fmla="*/ 35 w 35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4">
                  <a:moveTo>
                    <a:pt x="35" y="26"/>
                  </a:moveTo>
                  <a:lnTo>
                    <a:pt x="35" y="54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5" name="Freeform 255"/>
            <p:cNvSpPr>
              <a:spLocks/>
            </p:cNvSpPr>
            <p:nvPr/>
          </p:nvSpPr>
          <p:spPr bwMode="auto">
            <a:xfrm>
              <a:off x="2594" y="3108"/>
              <a:ext cx="34" cy="52"/>
            </a:xfrm>
            <a:custGeom>
              <a:avLst/>
              <a:gdLst>
                <a:gd name="T0" fmla="*/ 34 w 34"/>
                <a:gd name="T1" fmla="*/ 24 h 52"/>
                <a:gd name="T2" fmla="*/ 34 w 34"/>
                <a:gd name="T3" fmla="*/ 52 h 52"/>
                <a:gd name="T4" fmla="*/ 0 w 34"/>
                <a:gd name="T5" fmla="*/ 28 h 52"/>
                <a:gd name="T6" fmla="*/ 0 w 34"/>
                <a:gd name="T7" fmla="*/ 0 h 52"/>
                <a:gd name="T8" fmla="*/ 34 w 34"/>
                <a:gd name="T9" fmla="*/ 24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2"/>
                <a:gd name="T17" fmla="*/ 34 w 34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2">
                  <a:moveTo>
                    <a:pt x="34" y="24"/>
                  </a:moveTo>
                  <a:lnTo>
                    <a:pt x="34" y="5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6" name="Freeform 256"/>
            <p:cNvSpPr>
              <a:spLocks/>
            </p:cNvSpPr>
            <p:nvPr/>
          </p:nvSpPr>
          <p:spPr bwMode="auto">
            <a:xfrm>
              <a:off x="2575" y="3095"/>
              <a:ext cx="17" cy="38"/>
            </a:xfrm>
            <a:custGeom>
              <a:avLst/>
              <a:gdLst>
                <a:gd name="T0" fmla="*/ 17 w 17"/>
                <a:gd name="T1" fmla="*/ 10 h 38"/>
                <a:gd name="T2" fmla="*/ 17 w 17"/>
                <a:gd name="T3" fmla="*/ 38 h 38"/>
                <a:gd name="T4" fmla="*/ 0 w 17"/>
                <a:gd name="T5" fmla="*/ 27 h 38"/>
                <a:gd name="T6" fmla="*/ 0 w 17"/>
                <a:gd name="T7" fmla="*/ 0 h 38"/>
                <a:gd name="T8" fmla="*/ 17 w 17"/>
                <a:gd name="T9" fmla="*/ 1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8"/>
                <a:gd name="T17" fmla="*/ 17 w 17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8">
                  <a:moveTo>
                    <a:pt x="17" y="10"/>
                  </a:moveTo>
                  <a:lnTo>
                    <a:pt x="17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7" name="Freeform 257"/>
            <p:cNvSpPr>
              <a:spLocks/>
            </p:cNvSpPr>
            <p:nvPr/>
          </p:nvSpPr>
          <p:spPr bwMode="auto">
            <a:xfrm>
              <a:off x="2704" y="3257"/>
              <a:ext cx="11" cy="40"/>
            </a:xfrm>
            <a:custGeom>
              <a:avLst/>
              <a:gdLst>
                <a:gd name="T0" fmla="*/ 11 w 11"/>
                <a:gd name="T1" fmla="*/ 9 h 40"/>
                <a:gd name="T2" fmla="*/ 11 w 11"/>
                <a:gd name="T3" fmla="*/ 40 h 40"/>
                <a:gd name="T4" fmla="*/ 0 w 11"/>
                <a:gd name="T5" fmla="*/ 32 h 40"/>
                <a:gd name="T6" fmla="*/ 0 w 11"/>
                <a:gd name="T7" fmla="*/ 0 h 40"/>
                <a:gd name="T8" fmla="*/ 11 w 11"/>
                <a:gd name="T9" fmla="*/ 9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0"/>
                <a:gd name="T17" fmla="*/ 11 w 11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0">
                  <a:moveTo>
                    <a:pt x="11" y="9"/>
                  </a:moveTo>
                  <a:lnTo>
                    <a:pt x="11" y="40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8" name="Freeform 258"/>
            <p:cNvSpPr>
              <a:spLocks/>
            </p:cNvSpPr>
            <p:nvPr/>
          </p:nvSpPr>
          <p:spPr bwMode="auto">
            <a:xfrm>
              <a:off x="2667" y="3229"/>
              <a:ext cx="35" cy="57"/>
            </a:xfrm>
            <a:custGeom>
              <a:avLst/>
              <a:gdLst>
                <a:gd name="T0" fmla="*/ 35 w 35"/>
                <a:gd name="T1" fmla="*/ 27 h 57"/>
                <a:gd name="T2" fmla="*/ 35 w 35"/>
                <a:gd name="T3" fmla="*/ 57 h 57"/>
                <a:gd name="T4" fmla="*/ 0 w 35"/>
                <a:gd name="T5" fmla="*/ 29 h 57"/>
                <a:gd name="T6" fmla="*/ 0 w 35"/>
                <a:gd name="T7" fmla="*/ 0 h 57"/>
                <a:gd name="T8" fmla="*/ 35 w 35"/>
                <a:gd name="T9" fmla="*/ 27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7"/>
                <a:gd name="T17" fmla="*/ 35 w 35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7">
                  <a:moveTo>
                    <a:pt x="35" y="27"/>
                  </a:moveTo>
                  <a:lnTo>
                    <a:pt x="35" y="57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9" name="Freeform 259"/>
            <p:cNvSpPr>
              <a:spLocks/>
            </p:cNvSpPr>
            <p:nvPr/>
          </p:nvSpPr>
          <p:spPr bwMode="auto">
            <a:xfrm>
              <a:off x="2631" y="3201"/>
              <a:ext cx="35" cy="56"/>
            </a:xfrm>
            <a:custGeom>
              <a:avLst/>
              <a:gdLst>
                <a:gd name="T0" fmla="*/ 35 w 35"/>
                <a:gd name="T1" fmla="*/ 28 h 56"/>
                <a:gd name="T2" fmla="*/ 35 w 35"/>
                <a:gd name="T3" fmla="*/ 56 h 56"/>
                <a:gd name="T4" fmla="*/ 0 w 35"/>
                <a:gd name="T5" fmla="*/ 28 h 56"/>
                <a:gd name="T6" fmla="*/ 0 w 35"/>
                <a:gd name="T7" fmla="*/ 0 h 56"/>
                <a:gd name="T8" fmla="*/ 35 w 35"/>
                <a:gd name="T9" fmla="*/ 2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6"/>
                <a:gd name="T17" fmla="*/ 35 w 35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6">
                  <a:moveTo>
                    <a:pt x="35" y="28"/>
                  </a:moveTo>
                  <a:lnTo>
                    <a:pt x="35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0" name="Freeform 260"/>
            <p:cNvSpPr>
              <a:spLocks/>
            </p:cNvSpPr>
            <p:nvPr/>
          </p:nvSpPr>
          <p:spPr bwMode="auto">
            <a:xfrm>
              <a:off x="2594" y="3172"/>
              <a:ext cx="34" cy="56"/>
            </a:xfrm>
            <a:custGeom>
              <a:avLst/>
              <a:gdLst>
                <a:gd name="T0" fmla="*/ 34 w 34"/>
                <a:gd name="T1" fmla="*/ 28 h 56"/>
                <a:gd name="T2" fmla="*/ 34 w 34"/>
                <a:gd name="T3" fmla="*/ 56 h 56"/>
                <a:gd name="T4" fmla="*/ 0 w 34"/>
                <a:gd name="T5" fmla="*/ 28 h 56"/>
                <a:gd name="T6" fmla="*/ 0 w 34"/>
                <a:gd name="T7" fmla="*/ 0 h 56"/>
                <a:gd name="T8" fmla="*/ 34 w 34"/>
                <a:gd name="T9" fmla="*/ 2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1" name="Freeform 261"/>
            <p:cNvSpPr>
              <a:spLocks/>
            </p:cNvSpPr>
            <p:nvPr/>
          </p:nvSpPr>
          <p:spPr bwMode="auto">
            <a:xfrm>
              <a:off x="2575" y="3158"/>
              <a:ext cx="17" cy="41"/>
            </a:xfrm>
            <a:custGeom>
              <a:avLst/>
              <a:gdLst>
                <a:gd name="T0" fmla="*/ 17 w 17"/>
                <a:gd name="T1" fmla="*/ 13 h 41"/>
                <a:gd name="T2" fmla="*/ 17 w 17"/>
                <a:gd name="T3" fmla="*/ 41 h 41"/>
                <a:gd name="T4" fmla="*/ 0 w 17"/>
                <a:gd name="T5" fmla="*/ 25 h 41"/>
                <a:gd name="T6" fmla="*/ 0 w 17"/>
                <a:gd name="T7" fmla="*/ 0 h 41"/>
                <a:gd name="T8" fmla="*/ 17 w 17"/>
                <a:gd name="T9" fmla="*/ 13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1"/>
                <a:gd name="T17" fmla="*/ 17 w 17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1">
                  <a:moveTo>
                    <a:pt x="17" y="13"/>
                  </a:moveTo>
                  <a:lnTo>
                    <a:pt x="17" y="4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17" y="1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2" name="Freeform 262"/>
            <p:cNvSpPr>
              <a:spLocks/>
            </p:cNvSpPr>
            <p:nvPr/>
          </p:nvSpPr>
          <p:spPr bwMode="auto">
            <a:xfrm>
              <a:off x="2704" y="3332"/>
              <a:ext cx="12" cy="41"/>
            </a:xfrm>
            <a:custGeom>
              <a:avLst/>
              <a:gdLst>
                <a:gd name="T0" fmla="*/ 12 w 12"/>
                <a:gd name="T1" fmla="*/ 10 h 41"/>
                <a:gd name="T2" fmla="*/ 12 w 12"/>
                <a:gd name="T3" fmla="*/ 41 h 41"/>
                <a:gd name="T4" fmla="*/ 0 w 12"/>
                <a:gd name="T5" fmla="*/ 30 h 41"/>
                <a:gd name="T6" fmla="*/ 0 w 12"/>
                <a:gd name="T7" fmla="*/ 0 h 41"/>
                <a:gd name="T8" fmla="*/ 12 w 12"/>
                <a:gd name="T9" fmla="*/ 1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0"/>
                  </a:moveTo>
                  <a:lnTo>
                    <a:pt x="12" y="4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3" name="Freeform 263"/>
            <p:cNvSpPr>
              <a:spLocks/>
            </p:cNvSpPr>
            <p:nvPr/>
          </p:nvSpPr>
          <p:spPr bwMode="auto">
            <a:xfrm>
              <a:off x="2667" y="3300"/>
              <a:ext cx="35" cy="59"/>
            </a:xfrm>
            <a:custGeom>
              <a:avLst/>
              <a:gdLst>
                <a:gd name="T0" fmla="*/ 35 w 35"/>
                <a:gd name="T1" fmla="*/ 30 h 59"/>
                <a:gd name="T2" fmla="*/ 35 w 35"/>
                <a:gd name="T3" fmla="*/ 59 h 59"/>
                <a:gd name="T4" fmla="*/ 0 w 35"/>
                <a:gd name="T5" fmla="*/ 30 h 59"/>
                <a:gd name="T6" fmla="*/ 0 w 35"/>
                <a:gd name="T7" fmla="*/ 0 h 59"/>
                <a:gd name="T8" fmla="*/ 35 w 35"/>
                <a:gd name="T9" fmla="*/ 3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4" name="Freeform 264"/>
            <p:cNvSpPr>
              <a:spLocks/>
            </p:cNvSpPr>
            <p:nvPr/>
          </p:nvSpPr>
          <p:spPr bwMode="auto">
            <a:xfrm>
              <a:off x="2631" y="3269"/>
              <a:ext cx="35" cy="59"/>
            </a:xfrm>
            <a:custGeom>
              <a:avLst/>
              <a:gdLst>
                <a:gd name="T0" fmla="*/ 35 w 35"/>
                <a:gd name="T1" fmla="*/ 30 h 59"/>
                <a:gd name="T2" fmla="*/ 35 w 35"/>
                <a:gd name="T3" fmla="*/ 59 h 59"/>
                <a:gd name="T4" fmla="*/ 0 w 35"/>
                <a:gd name="T5" fmla="*/ 28 h 59"/>
                <a:gd name="T6" fmla="*/ 0 w 35"/>
                <a:gd name="T7" fmla="*/ 0 h 59"/>
                <a:gd name="T8" fmla="*/ 35 w 35"/>
                <a:gd name="T9" fmla="*/ 3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5" name="Freeform 265"/>
            <p:cNvSpPr>
              <a:spLocks/>
            </p:cNvSpPr>
            <p:nvPr/>
          </p:nvSpPr>
          <p:spPr bwMode="auto">
            <a:xfrm>
              <a:off x="2594" y="3237"/>
              <a:ext cx="34" cy="59"/>
            </a:xfrm>
            <a:custGeom>
              <a:avLst/>
              <a:gdLst>
                <a:gd name="T0" fmla="*/ 34 w 34"/>
                <a:gd name="T1" fmla="*/ 31 h 59"/>
                <a:gd name="T2" fmla="*/ 34 w 34"/>
                <a:gd name="T3" fmla="*/ 59 h 59"/>
                <a:gd name="T4" fmla="*/ 0 w 34"/>
                <a:gd name="T5" fmla="*/ 28 h 59"/>
                <a:gd name="T6" fmla="*/ 0 w 34"/>
                <a:gd name="T7" fmla="*/ 0 h 59"/>
                <a:gd name="T8" fmla="*/ 34 w 34"/>
                <a:gd name="T9" fmla="*/ 31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9"/>
                <a:gd name="T17" fmla="*/ 34 w 34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9">
                  <a:moveTo>
                    <a:pt x="34" y="31"/>
                  </a:moveTo>
                  <a:lnTo>
                    <a:pt x="34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6" name="Freeform 266"/>
            <p:cNvSpPr>
              <a:spLocks/>
            </p:cNvSpPr>
            <p:nvPr/>
          </p:nvSpPr>
          <p:spPr bwMode="auto">
            <a:xfrm>
              <a:off x="2575" y="3222"/>
              <a:ext cx="17" cy="42"/>
            </a:xfrm>
            <a:custGeom>
              <a:avLst/>
              <a:gdLst>
                <a:gd name="T0" fmla="*/ 17 w 17"/>
                <a:gd name="T1" fmla="*/ 14 h 42"/>
                <a:gd name="T2" fmla="*/ 17 w 17"/>
                <a:gd name="T3" fmla="*/ 42 h 42"/>
                <a:gd name="T4" fmla="*/ 0 w 17"/>
                <a:gd name="T5" fmla="*/ 27 h 42"/>
                <a:gd name="T6" fmla="*/ 0 w 17"/>
                <a:gd name="T7" fmla="*/ 0 h 42"/>
                <a:gd name="T8" fmla="*/ 17 w 17"/>
                <a:gd name="T9" fmla="*/ 14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7" name="Freeform 267"/>
            <p:cNvSpPr>
              <a:spLocks/>
            </p:cNvSpPr>
            <p:nvPr/>
          </p:nvSpPr>
          <p:spPr bwMode="auto">
            <a:xfrm>
              <a:off x="2704" y="3408"/>
              <a:ext cx="11" cy="38"/>
            </a:xfrm>
            <a:custGeom>
              <a:avLst/>
              <a:gdLst>
                <a:gd name="T0" fmla="*/ 11 w 11"/>
                <a:gd name="T1" fmla="*/ 8 h 38"/>
                <a:gd name="T2" fmla="*/ 11 w 11"/>
                <a:gd name="T3" fmla="*/ 38 h 38"/>
                <a:gd name="T4" fmla="*/ 0 w 11"/>
                <a:gd name="T5" fmla="*/ 27 h 38"/>
                <a:gd name="T6" fmla="*/ 0 w 11"/>
                <a:gd name="T7" fmla="*/ 0 h 38"/>
                <a:gd name="T8" fmla="*/ 11 w 11"/>
                <a:gd name="T9" fmla="*/ 8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38"/>
                <a:gd name="T17" fmla="*/ 11 w 11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38">
                  <a:moveTo>
                    <a:pt x="11" y="8"/>
                  </a:moveTo>
                  <a:lnTo>
                    <a:pt x="11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1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8" name="Freeform 268"/>
            <p:cNvSpPr>
              <a:spLocks/>
            </p:cNvSpPr>
            <p:nvPr/>
          </p:nvSpPr>
          <p:spPr bwMode="auto">
            <a:xfrm>
              <a:off x="2667" y="3372"/>
              <a:ext cx="35" cy="63"/>
            </a:xfrm>
            <a:custGeom>
              <a:avLst/>
              <a:gdLst>
                <a:gd name="T0" fmla="*/ 35 w 35"/>
                <a:gd name="T1" fmla="*/ 32 h 63"/>
                <a:gd name="T2" fmla="*/ 35 w 35"/>
                <a:gd name="T3" fmla="*/ 63 h 63"/>
                <a:gd name="T4" fmla="*/ 0 w 35"/>
                <a:gd name="T5" fmla="*/ 29 h 63"/>
                <a:gd name="T6" fmla="*/ 0 w 35"/>
                <a:gd name="T7" fmla="*/ 0 h 63"/>
                <a:gd name="T8" fmla="*/ 35 w 35"/>
                <a:gd name="T9" fmla="*/ 32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3"/>
                <a:gd name="T17" fmla="*/ 35 w 35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3">
                  <a:moveTo>
                    <a:pt x="35" y="32"/>
                  </a:moveTo>
                  <a:lnTo>
                    <a:pt x="35" y="63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9" name="Freeform 269"/>
            <p:cNvSpPr>
              <a:spLocks/>
            </p:cNvSpPr>
            <p:nvPr/>
          </p:nvSpPr>
          <p:spPr bwMode="auto">
            <a:xfrm>
              <a:off x="2631" y="3338"/>
              <a:ext cx="35" cy="60"/>
            </a:xfrm>
            <a:custGeom>
              <a:avLst/>
              <a:gdLst>
                <a:gd name="T0" fmla="*/ 35 w 35"/>
                <a:gd name="T1" fmla="*/ 32 h 60"/>
                <a:gd name="T2" fmla="*/ 35 w 35"/>
                <a:gd name="T3" fmla="*/ 60 h 60"/>
                <a:gd name="T4" fmla="*/ 0 w 35"/>
                <a:gd name="T5" fmla="*/ 28 h 60"/>
                <a:gd name="T6" fmla="*/ 0 w 35"/>
                <a:gd name="T7" fmla="*/ 0 h 60"/>
                <a:gd name="T8" fmla="*/ 35 w 35"/>
                <a:gd name="T9" fmla="*/ 32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0"/>
                <a:gd name="T17" fmla="*/ 35 w 35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0">
                  <a:moveTo>
                    <a:pt x="35" y="32"/>
                  </a:moveTo>
                  <a:lnTo>
                    <a:pt x="35" y="60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0" name="Freeform 270"/>
            <p:cNvSpPr>
              <a:spLocks/>
            </p:cNvSpPr>
            <p:nvPr/>
          </p:nvSpPr>
          <p:spPr bwMode="auto">
            <a:xfrm>
              <a:off x="2593" y="3302"/>
              <a:ext cx="35" cy="61"/>
            </a:xfrm>
            <a:custGeom>
              <a:avLst/>
              <a:gdLst>
                <a:gd name="T0" fmla="*/ 35 w 35"/>
                <a:gd name="T1" fmla="*/ 35 h 61"/>
                <a:gd name="T2" fmla="*/ 35 w 35"/>
                <a:gd name="T3" fmla="*/ 61 h 61"/>
                <a:gd name="T4" fmla="*/ 0 w 35"/>
                <a:gd name="T5" fmla="*/ 29 h 61"/>
                <a:gd name="T6" fmla="*/ 0 w 35"/>
                <a:gd name="T7" fmla="*/ 0 h 61"/>
                <a:gd name="T8" fmla="*/ 35 w 35"/>
                <a:gd name="T9" fmla="*/ 35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1"/>
                <a:gd name="T17" fmla="*/ 35 w 35"/>
                <a:gd name="T18" fmla="*/ 61 h 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1">
                  <a:moveTo>
                    <a:pt x="35" y="35"/>
                  </a:moveTo>
                  <a:lnTo>
                    <a:pt x="35" y="6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1" name="Freeform 271"/>
            <p:cNvSpPr>
              <a:spLocks/>
            </p:cNvSpPr>
            <p:nvPr/>
          </p:nvSpPr>
          <p:spPr bwMode="auto">
            <a:xfrm>
              <a:off x="2575" y="3286"/>
              <a:ext cx="17" cy="42"/>
            </a:xfrm>
            <a:custGeom>
              <a:avLst/>
              <a:gdLst>
                <a:gd name="T0" fmla="*/ 17 w 17"/>
                <a:gd name="T1" fmla="*/ 14 h 42"/>
                <a:gd name="T2" fmla="*/ 17 w 17"/>
                <a:gd name="T3" fmla="*/ 42 h 42"/>
                <a:gd name="T4" fmla="*/ 0 w 17"/>
                <a:gd name="T5" fmla="*/ 26 h 42"/>
                <a:gd name="T6" fmla="*/ 0 w 17"/>
                <a:gd name="T7" fmla="*/ 0 h 42"/>
                <a:gd name="T8" fmla="*/ 17 w 17"/>
                <a:gd name="T9" fmla="*/ 14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2" name="Freeform 272"/>
            <p:cNvSpPr>
              <a:spLocks/>
            </p:cNvSpPr>
            <p:nvPr/>
          </p:nvSpPr>
          <p:spPr bwMode="auto">
            <a:xfrm>
              <a:off x="2704" y="3479"/>
              <a:ext cx="11" cy="44"/>
            </a:xfrm>
            <a:custGeom>
              <a:avLst/>
              <a:gdLst>
                <a:gd name="T0" fmla="*/ 11 w 11"/>
                <a:gd name="T1" fmla="*/ 13 h 44"/>
                <a:gd name="T2" fmla="*/ 11 w 11"/>
                <a:gd name="T3" fmla="*/ 44 h 44"/>
                <a:gd name="T4" fmla="*/ 0 w 11"/>
                <a:gd name="T5" fmla="*/ 32 h 44"/>
                <a:gd name="T6" fmla="*/ 0 w 11"/>
                <a:gd name="T7" fmla="*/ 0 h 44"/>
                <a:gd name="T8" fmla="*/ 11 w 11"/>
                <a:gd name="T9" fmla="*/ 13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4"/>
                <a:gd name="T17" fmla="*/ 11 w 11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4">
                  <a:moveTo>
                    <a:pt x="11" y="13"/>
                  </a:moveTo>
                  <a:lnTo>
                    <a:pt x="11" y="44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1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3" name="Freeform 273"/>
            <p:cNvSpPr>
              <a:spLocks/>
            </p:cNvSpPr>
            <p:nvPr/>
          </p:nvSpPr>
          <p:spPr bwMode="auto">
            <a:xfrm>
              <a:off x="2667" y="3443"/>
              <a:ext cx="35" cy="65"/>
            </a:xfrm>
            <a:custGeom>
              <a:avLst/>
              <a:gdLst>
                <a:gd name="T0" fmla="*/ 35 w 35"/>
                <a:gd name="T1" fmla="*/ 35 h 65"/>
                <a:gd name="T2" fmla="*/ 35 w 35"/>
                <a:gd name="T3" fmla="*/ 65 h 65"/>
                <a:gd name="T4" fmla="*/ 0 w 35"/>
                <a:gd name="T5" fmla="*/ 29 h 65"/>
                <a:gd name="T6" fmla="*/ 0 w 35"/>
                <a:gd name="T7" fmla="*/ 0 h 65"/>
                <a:gd name="T8" fmla="*/ 35 w 35"/>
                <a:gd name="T9" fmla="*/ 35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5"/>
                  </a:moveTo>
                  <a:lnTo>
                    <a:pt x="35" y="65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4" name="Freeform 274"/>
            <p:cNvSpPr>
              <a:spLocks/>
            </p:cNvSpPr>
            <p:nvPr/>
          </p:nvSpPr>
          <p:spPr bwMode="auto">
            <a:xfrm>
              <a:off x="2631" y="3405"/>
              <a:ext cx="35" cy="65"/>
            </a:xfrm>
            <a:custGeom>
              <a:avLst/>
              <a:gdLst>
                <a:gd name="T0" fmla="*/ 35 w 35"/>
                <a:gd name="T1" fmla="*/ 37 h 65"/>
                <a:gd name="T2" fmla="*/ 35 w 35"/>
                <a:gd name="T3" fmla="*/ 65 h 65"/>
                <a:gd name="T4" fmla="*/ 0 w 35"/>
                <a:gd name="T5" fmla="*/ 30 h 65"/>
                <a:gd name="T6" fmla="*/ 0 w 35"/>
                <a:gd name="T7" fmla="*/ 0 h 65"/>
                <a:gd name="T8" fmla="*/ 35 w 35"/>
                <a:gd name="T9" fmla="*/ 3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7"/>
                  </a:moveTo>
                  <a:lnTo>
                    <a:pt x="35" y="6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5" name="Freeform 275"/>
            <p:cNvSpPr>
              <a:spLocks/>
            </p:cNvSpPr>
            <p:nvPr/>
          </p:nvSpPr>
          <p:spPr bwMode="auto">
            <a:xfrm>
              <a:off x="2594" y="3369"/>
              <a:ext cx="34" cy="63"/>
            </a:xfrm>
            <a:custGeom>
              <a:avLst/>
              <a:gdLst>
                <a:gd name="T0" fmla="*/ 34 w 34"/>
                <a:gd name="T1" fmla="*/ 35 h 63"/>
                <a:gd name="T2" fmla="*/ 34 w 34"/>
                <a:gd name="T3" fmla="*/ 63 h 63"/>
                <a:gd name="T4" fmla="*/ 0 w 34"/>
                <a:gd name="T5" fmla="*/ 28 h 63"/>
                <a:gd name="T6" fmla="*/ 0 w 34"/>
                <a:gd name="T7" fmla="*/ 0 h 63"/>
                <a:gd name="T8" fmla="*/ 34 w 34"/>
                <a:gd name="T9" fmla="*/ 35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3"/>
                <a:gd name="T17" fmla="*/ 34 w 3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3">
                  <a:moveTo>
                    <a:pt x="34" y="35"/>
                  </a:moveTo>
                  <a:lnTo>
                    <a:pt x="34" y="6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5"/>
                  </a:lnTo>
                  <a:close/>
                </a:path>
              </a:pathLst>
            </a:custGeom>
            <a:solidFill>
              <a:srgbClr val="2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6" name="Freeform 276"/>
            <p:cNvSpPr>
              <a:spLocks/>
            </p:cNvSpPr>
            <p:nvPr/>
          </p:nvSpPr>
          <p:spPr bwMode="auto">
            <a:xfrm>
              <a:off x="2575" y="3352"/>
              <a:ext cx="17" cy="44"/>
            </a:xfrm>
            <a:custGeom>
              <a:avLst/>
              <a:gdLst>
                <a:gd name="T0" fmla="*/ 17 w 17"/>
                <a:gd name="T1" fmla="*/ 16 h 44"/>
                <a:gd name="T2" fmla="*/ 17 w 17"/>
                <a:gd name="T3" fmla="*/ 44 h 44"/>
                <a:gd name="T4" fmla="*/ 0 w 17"/>
                <a:gd name="T5" fmla="*/ 24 h 44"/>
                <a:gd name="T6" fmla="*/ 0 w 17"/>
                <a:gd name="T7" fmla="*/ 0 h 44"/>
                <a:gd name="T8" fmla="*/ 17 w 17"/>
                <a:gd name="T9" fmla="*/ 16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4"/>
                <a:gd name="T17" fmla="*/ 17 w 17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4">
                  <a:moveTo>
                    <a:pt x="17" y="16"/>
                  </a:moveTo>
                  <a:lnTo>
                    <a:pt x="17" y="4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17" y="1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7" name="Freeform 277"/>
            <p:cNvSpPr>
              <a:spLocks/>
            </p:cNvSpPr>
            <p:nvPr/>
          </p:nvSpPr>
          <p:spPr bwMode="auto">
            <a:xfrm>
              <a:off x="2575" y="3383"/>
              <a:ext cx="29" cy="55"/>
            </a:xfrm>
            <a:custGeom>
              <a:avLst/>
              <a:gdLst>
                <a:gd name="T0" fmla="*/ 29 w 29"/>
                <a:gd name="T1" fmla="*/ 30 h 55"/>
                <a:gd name="T2" fmla="*/ 29 w 29"/>
                <a:gd name="T3" fmla="*/ 55 h 55"/>
                <a:gd name="T4" fmla="*/ 0 w 29"/>
                <a:gd name="T5" fmla="*/ 27 h 55"/>
                <a:gd name="T6" fmla="*/ 0 w 29"/>
                <a:gd name="T7" fmla="*/ 0 h 55"/>
                <a:gd name="T8" fmla="*/ 29 w 29"/>
                <a:gd name="T9" fmla="*/ 30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5"/>
                <a:gd name="T17" fmla="*/ 29 w 29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5">
                  <a:moveTo>
                    <a:pt x="29" y="30"/>
                  </a:moveTo>
                  <a:lnTo>
                    <a:pt x="29" y="55"/>
                  </a:lnTo>
                  <a:lnTo>
                    <a:pt x="0" y="27"/>
                  </a:lnTo>
                  <a:lnTo>
                    <a:pt x="0" y="0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8" name="Freeform 278"/>
            <p:cNvSpPr>
              <a:spLocks/>
            </p:cNvSpPr>
            <p:nvPr/>
          </p:nvSpPr>
          <p:spPr bwMode="auto">
            <a:xfrm>
              <a:off x="2676" y="3486"/>
              <a:ext cx="39" cy="71"/>
            </a:xfrm>
            <a:custGeom>
              <a:avLst/>
              <a:gdLst>
                <a:gd name="T0" fmla="*/ 39 w 39"/>
                <a:gd name="T1" fmla="*/ 43 h 71"/>
                <a:gd name="T2" fmla="*/ 39 w 39"/>
                <a:gd name="T3" fmla="*/ 71 h 71"/>
                <a:gd name="T4" fmla="*/ 0 w 39"/>
                <a:gd name="T5" fmla="*/ 30 h 71"/>
                <a:gd name="T6" fmla="*/ 0 w 39"/>
                <a:gd name="T7" fmla="*/ 0 h 71"/>
                <a:gd name="T8" fmla="*/ 39 w 39"/>
                <a:gd name="T9" fmla="*/ 43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71"/>
                <a:gd name="T17" fmla="*/ 39 w 39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71">
                  <a:moveTo>
                    <a:pt x="39" y="43"/>
                  </a:moveTo>
                  <a:lnTo>
                    <a:pt x="39" y="7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4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9" name="Freeform 279"/>
            <p:cNvSpPr>
              <a:spLocks/>
            </p:cNvSpPr>
            <p:nvPr/>
          </p:nvSpPr>
          <p:spPr bwMode="auto">
            <a:xfrm>
              <a:off x="2642" y="3451"/>
              <a:ext cx="32" cy="64"/>
            </a:xfrm>
            <a:custGeom>
              <a:avLst/>
              <a:gdLst>
                <a:gd name="T0" fmla="*/ 32 w 32"/>
                <a:gd name="T1" fmla="*/ 34 h 64"/>
                <a:gd name="T2" fmla="*/ 32 w 32"/>
                <a:gd name="T3" fmla="*/ 64 h 64"/>
                <a:gd name="T4" fmla="*/ 0 w 32"/>
                <a:gd name="T5" fmla="*/ 29 h 64"/>
                <a:gd name="T6" fmla="*/ 0 w 32"/>
                <a:gd name="T7" fmla="*/ 0 h 64"/>
                <a:gd name="T8" fmla="*/ 32 w 32"/>
                <a:gd name="T9" fmla="*/ 34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4"/>
                <a:gd name="T17" fmla="*/ 32 w 32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4">
                  <a:moveTo>
                    <a:pt x="32" y="34"/>
                  </a:moveTo>
                  <a:lnTo>
                    <a:pt x="32" y="64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0" name="Freeform 280"/>
            <p:cNvSpPr>
              <a:spLocks/>
            </p:cNvSpPr>
            <p:nvPr/>
          </p:nvSpPr>
          <p:spPr bwMode="auto">
            <a:xfrm>
              <a:off x="2606" y="3415"/>
              <a:ext cx="34" cy="62"/>
            </a:xfrm>
            <a:custGeom>
              <a:avLst/>
              <a:gdLst>
                <a:gd name="T0" fmla="*/ 34 w 34"/>
                <a:gd name="T1" fmla="*/ 34 h 62"/>
                <a:gd name="T2" fmla="*/ 34 w 34"/>
                <a:gd name="T3" fmla="*/ 62 h 62"/>
                <a:gd name="T4" fmla="*/ 0 w 34"/>
                <a:gd name="T5" fmla="*/ 26 h 62"/>
                <a:gd name="T6" fmla="*/ 0 w 34"/>
                <a:gd name="T7" fmla="*/ 0 h 62"/>
                <a:gd name="T8" fmla="*/ 34 w 34"/>
                <a:gd name="T9" fmla="*/ 34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1" name="Freeform 281"/>
            <p:cNvSpPr>
              <a:spLocks/>
            </p:cNvSpPr>
            <p:nvPr/>
          </p:nvSpPr>
          <p:spPr bwMode="auto">
            <a:xfrm>
              <a:off x="2575" y="2999"/>
              <a:ext cx="30" cy="44"/>
            </a:xfrm>
            <a:custGeom>
              <a:avLst/>
              <a:gdLst>
                <a:gd name="T0" fmla="*/ 30 w 30"/>
                <a:gd name="T1" fmla="*/ 17 h 44"/>
                <a:gd name="T2" fmla="*/ 30 w 30"/>
                <a:gd name="T3" fmla="*/ 44 h 44"/>
                <a:gd name="T4" fmla="*/ 0 w 30"/>
                <a:gd name="T5" fmla="*/ 27 h 44"/>
                <a:gd name="T6" fmla="*/ 0 w 30"/>
                <a:gd name="T7" fmla="*/ 0 h 44"/>
                <a:gd name="T8" fmla="*/ 30 w 30"/>
                <a:gd name="T9" fmla="*/ 1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4"/>
                <a:gd name="T17" fmla="*/ 30 w 30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4">
                  <a:moveTo>
                    <a:pt x="30" y="17"/>
                  </a:moveTo>
                  <a:lnTo>
                    <a:pt x="30" y="44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2" name="Freeform 282"/>
            <p:cNvSpPr>
              <a:spLocks/>
            </p:cNvSpPr>
            <p:nvPr/>
          </p:nvSpPr>
          <p:spPr bwMode="auto">
            <a:xfrm>
              <a:off x="2643" y="3037"/>
              <a:ext cx="33" cy="50"/>
            </a:xfrm>
            <a:custGeom>
              <a:avLst/>
              <a:gdLst>
                <a:gd name="T0" fmla="*/ 33 w 33"/>
                <a:gd name="T1" fmla="*/ 19 h 50"/>
                <a:gd name="T2" fmla="*/ 33 w 33"/>
                <a:gd name="T3" fmla="*/ 50 h 50"/>
                <a:gd name="T4" fmla="*/ 0 w 33"/>
                <a:gd name="T5" fmla="*/ 30 h 50"/>
                <a:gd name="T6" fmla="*/ 0 w 33"/>
                <a:gd name="T7" fmla="*/ 0 h 50"/>
                <a:gd name="T8" fmla="*/ 33 w 33"/>
                <a:gd name="T9" fmla="*/ 19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0"/>
                <a:gd name="T17" fmla="*/ 33 w 33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0">
                  <a:moveTo>
                    <a:pt x="33" y="19"/>
                  </a:moveTo>
                  <a:lnTo>
                    <a:pt x="33" y="5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1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3" name="Freeform 283"/>
            <p:cNvSpPr>
              <a:spLocks/>
            </p:cNvSpPr>
            <p:nvPr/>
          </p:nvSpPr>
          <p:spPr bwMode="auto">
            <a:xfrm>
              <a:off x="2607" y="3016"/>
              <a:ext cx="34" cy="49"/>
            </a:xfrm>
            <a:custGeom>
              <a:avLst/>
              <a:gdLst>
                <a:gd name="T0" fmla="*/ 34 w 34"/>
                <a:gd name="T1" fmla="*/ 21 h 49"/>
                <a:gd name="T2" fmla="*/ 34 w 34"/>
                <a:gd name="T3" fmla="*/ 49 h 49"/>
                <a:gd name="T4" fmla="*/ 0 w 34"/>
                <a:gd name="T5" fmla="*/ 28 h 49"/>
                <a:gd name="T6" fmla="*/ 0 w 34"/>
                <a:gd name="T7" fmla="*/ 0 h 49"/>
                <a:gd name="T8" fmla="*/ 34 w 34"/>
                <a:gd name="T9" fmla="*/ 21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4" name="Freeform 284"/>
            <p:cNvSpPr>
              <a:spLocks/>
            </p:cNvSpPr>
            <p:nvPr/>
          </p:nvSpPr>
          <p:spPr bwMode="auto">
            <a:xfrm>
              <a:off x="2575" y="3062"/>
              <a:ext cx="30" cy="48"/>
            </a:xfrm>
            <a:custGeom>
              <a:avLst/>
              <a:gdLst>
                <a:gd name="T0" fmla="*/ 30 w 30"/>
                <a:gd name="T1" fmla="*/ 21 h 48"/>
                <a:gd name="T2" fmla="*/ 30 w 30"/>
                <a:gd name="T3" fmla="*/ 48 h 48"/>
                <a:gd name="T4" fmla="*/ 0 w 30"/>
                <a:gd name="T5" fmla="*/ 27 h 48"/>
                <a:gd name="T6" fmla="*/ 0 w 30"/>
                <a:gd name="T7" fmla="*/ 0 h 48"/>
                <a:gd name="T8" fmla="*/ 30 w 30"/>
                <a:gd name="T9" fmla="*/ 21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8"/>
                <a:gd name="T17" fmla="*/ 30 w 30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8">
                  <a:moveTo>
                    <a:pt x="30" y="21"/>
                  </a:moveTo>
                  <a:lnTo>
                    <a:pt x="30" y="4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5" name="Freeform 285"/>
            <p:cNvSpPr>
              <a:spLocks/>
            </p:cNvSpPr>
            <p:nvPr/>
          </p:nvSpPr>
          <p:spPr bwMode="auto">
            <a:xfrm>
              <a:off x="2677" y="3130"/>
              <a:ext cx="39" cy="56"/>
            </a:xfrm>
            <a:custGeom>
              <a:avLst/>
              <a:gdLst>
                <a:gd name="T0" fmla="*/ 39 w 39"/>
                <a:gd name="T1" fmla="*/ 25 h 56"/>
                <a:gd name="T2" fmla="*/ 39 w 39"/>
                <a:gd name="T3" fmla="*/ 56 h 56"/>
                <a:gd name="T4" fmla="*/ 0 w 39"/>
                <a:gd name="T5" fmla="*/ 30 h 56"/>
                <a:gd name="T6" fmla="*/ 0 w 39"/>
                <a:gd name="T7" fmla="*/ 0 h 56"/>
                <a:gd name="T8" fmla="*/ 39 w 39"/>
                <a:gd name="T9" fmla="*/ 25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56"/>
                <a:gd name="T17" fmla="*/ 39 w 3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56">
                  <a:moveTo>
                    <a:pt x="39" y="25"/>
                  </a:moveTo>
                  <a:lnTo>
                    <a:pt x="39" y="56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6" name="Freeform 286"/>
            <p:cNvSpPr>
              <a:spLocks/>
            </p:cNvSpPr>
            <p:nvPr/>
          </p:nvSpPr>
          <p:spPr bwMode="auto">
            <a:xfrm>
              <a:off x="2643" y="3108"/>
              <a:ext cx="33" cy="51"/>
            </a:xfrm>
            <a:custGeom>
              <a:avLst/>
              <a:gdLst>
                <a:gd name="T0" fmla="*/ 33 w 33"/>
                <a:gd name="T1" fmla="*/ 21 h 51"/>
                <a:gd name="T2" fmla="*/ 33 w 33"/>
                <a:gd name="T3" fmla="*/ 51 h 51"/>
                <a:gd name="T4" fmla="*/ 0 w 33"/>
                <a:gd name="T5" fmla="*/ 29 h 51"/>
                <a:gd name="T6" fmla="*/ 0 w 33"/>
                <a:gd name="T7" fmla="*/ 0 h 51"/>
                <a:gd name="T8" fmla="*/ 33 w 33"/>
                <a:gd name="T9" fmla="*/ 21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1"/>
                <a:gd name="T17" fmla="*/ 33 w 33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1">
                  <a:moveTo>
                    <a:pt x="33" y="21"/>
                  </a:moveTo>
                  <a:lnTo>
                    <a:pt x="33" y="5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3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7" name="Freeform 287"/>
            <p:cNvSpPr>
              <a:spLocks/>
            </p:cNvSpPr>
            <p:nvPr/>
          </p:nvSpPr>
          <p:spPr bwMode="auto">
            <a:xfrm>
              <a:off x="2607" y="3084"/>
              <a:ext cx="34" cy="50"/>
            </a:xfrm>
            <a:custGeom>
              <a:avLst/>
              <a:gdLst>
                <a:gd name="T0" fmla="*/ 34 w 34"/>
                <a:gd name="T1" fmla="*/ 22 h 50"/>
                <a:gd name="T2" fmla="*/ 34 w 34"/>
                <a:gd name="T3" fmla="*/ 50 h 50"/>
                <a:gd name="T4" fmla="*/ 0 w 34"/>
                <a:gd name="T5" fmla="*/ 27 h 50"/>
                <a:gd name="T6" fmla="*/ 0 w 34"/>
                <a:gd name="T7" fmla="*/ 0 h 50"/>
                <a:gd name="T8" fmla="*/ 34 w 34"/>
                <a:gd name="T9" fmla="*/ 22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0"/>
                <a:gd name="T17" fmla="*/ 34 w 34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0">
                  <a:moveTo>
                    <a:pt x="34" y="22"/>
                  </a:moveTo>
                  <a:lnTo>
                    <a:pt x="34" y="50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8" name="Freeform 288"/>
            <p:cNvSpPr>
              <a:spLocks/>
            </p:cNvSpPr>
            <p:nvPr/>
          </p:nvSpPr>
          <p:spPr bwMode="auto">
            <a:xfrm>
              <a:off x="2575" y="3126"/>
              <a:ext cx="30" cy="49"/>
            </a:xfrm>
            <a:custGeom>
              <a:avLst/>
              <a:gdLst>
                <a:gd name="T0" fmla="*/ 30 w 30"/>
                <a:gd name="T1" fmla="*/ 24 h 49"/>
                <a:gd name="T2" fmla="*/ 30 w 30"/>
                <a:gd name="T3" fmla="*/ 49 h 49"/>
                <a:gd name="T4" fmla="*/ 0 w 30"/>
                <a:gd name="T5" fmla="*/ 27 h 49"/>
                <a:gd name="T6" fmla="*/ 0 w 30"/>
                <a:gd name="T7" fmla="*/ 0 h 49"/>
                <a:gd name="T8" fmla="*/ 30 w 30"/>
                <a:gd name="T9" fmla="*/ 24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9"/>
                <a:gd name="T17" fmla="*/ 30 w 30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9">
                  <a:moveTo>
                    <a:pt x="30" y="24"/>
                  </a:moveTo>
                  <a:lnTo>
                    <a:pt x="30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9" name="Freeform 289"/>
            <p:cNvSpPr>
              <a:spLocks/>
            </p:cNvSpPr>
            <p:nvPr/>
          </p:nvSpPr>
          <p:spPr bwMode="auto">
            <a:xfrm>
              <a:off x="2643" y="3176"/>
              <a:ext cx="33" cy="54"/>
            </a:xfrm>
            <a:custGeom>
              <a:avLst/>
              <a:gdLst>
                <a:gd name="T0" fmla="*/ 33 w 33"/>
                <a:gd name="T1" fmla="*/ 24 h 54"/>
                <a:gd name="T2" fmla="*/ 33 w 33"/>
                <a:gd name="T3" fmla="*/ 54 h 54"/>
                <a:gd name="T4" fmla="*/ 0 w 33"/>
                <a:gd name="T5" fmla="*/ 30 h 54"/>
                <a:gd name="T6" fmla="*/ 0 w 33"/>
                <a:gd name="T7" fmla="*/ 0 h 54"/>
                <a:gd name="T8" fmla="*/ 33 w 33"/>
                <a:gd name="T9" fmla="*/ 24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4"/>
                <a:gd name="T17" fmla="*/ 33 w 33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4">
                  <a:moveTo>
                    <a:pt x="33" y="24"/>
                  </a:moveTo>
                  <a:lnTo>
                    <a:pt x="33" y="5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0" name="Freeform 290"/>
            <p:cNvSpPr>
              <a:spLocks/>
            </p:cNvSpPr>
            <p:nvPr/>
          </p:nvSpPr>
          <p:spPr bwMode="auto">
            <a:xfrm>
              <a:off x="2607" y="3150"/>
              <a:ext cx="34" cy="53"/>
            </a:xfrm>
            <a:custGeom>
              <a:avLst/>
              <a:gdLst>
                <a:gd name="T0" fmla="*/ 34 w 34"/>
                <a:gd name="T1" fmla="*/ 25 h 53"/>
                <a:gd name="T2" fmla="*/ 34 w 34"/>
                <a:gd name="T3" fmla="*/ 53 h 53"/>
                <a:gd name="T4" fmla="*/ 0 w 34"/>
                <a:gd name="T5" fmla="*/ 28 h 53"/>
                <a:gd name="T6" fmla="*/ 0 w 34"/>
                <a:gd name="T7" fmla="*/ 0 h 53"/>
                <a:gd name="T8" fmla="*/ 34 w 34"/>
                <a:gd name="T9" fmla="*/ 25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3"/>
                <a:gd name="T17" fmla="*/ 34 w 34"/>
                <a:gd name="T18" fmla="*/ 53 h 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3">
                  <a:moveTo>
                    <a:pt x="34" y="25"/>
                  </a:moveTo>
                  <a:lnTo>
                    <a:pt x="34" y="5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1" name="Freeform 291"/>
            <p:cNvSpPr>
              <a:spLocks/>
            </p:cNvSpPr>
            <p:nvPr/>
          </p:nvSpPr>
          <p:spPr bwMode="auto">
            <a:xfrm>
              <a:off x="2575" y="3191"/>
              <a:ext cx="29" cy="50"/>
            </a:xfrm>
            <a:custGeom>
              <a:avLst/>
              <a:gdLst>
                <a:gd name="T0" fmla="*/ 29 w 29"/>
                <a:gd name="T1" fmla="*/ 23 h 50"/>
                <a:gd name="T2" fmla="*/ 29 w 29"/>
                <a:gd name="T3" fmla="*/ 50 h 50"/>
                <a:gd name="T4" fmla="*/ 0 w 29"/>
                <a:gd name="T5" fmla="*/ 26 h 50"/>
                <a:gd name="T6" fmla="*/ 0 w 29"/>
                <a:gd name="T7" fmla="*/ 0 h 50"/>
                <a:gd name="T8" fmla="*/ 29 w 29"/>
                <a:gd name="T9" fmla="*/ 23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0"/>
                <a:gd name="T17" fmla="*/ 29 w 29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0">
                  <a:moveTo>
                    <a:pt x="29" y="23"/>
                  </a:moveTo>
                  <a:lnTo>
                    <a:pt x="29" y="50"/>
                  </a:lnTo>
                  <a:lnTo>
                    <a:pt x="0" y="26"/>
                  </a:lnTo>
                  <a:lnTo>
                    <a:pt x="0" y="0"/>
                  </a:lnTo>
                  <a:lnTo>
                    <a:pt x="29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2" name="Freeform 292"/>
            <p:cNvSpPr>
              <a:spLocks/>
            </p:cNvSpPr>
            <p:nvPr/>
          </p:nvSpPr>
          <p:spPr bwMode="auto">
            <a:xfrm>
              <a:off x="2676" y="3271"/>
              <a:ext cx="40" cy="63"/>
            </a:xfrm>
            <a:custGeom>
              <a:avLst/>
              <a:gdLst>
                <a:gd name="T0" fmla="*/ 40 w 40"/>
                <a:gd name="T1" fmla="*/ 33 h 63"/>
                <a:gd name="T2" fmla="*/ 40 w 40"/>
                <a:gd name="T3" fmla="*/ 63 h 63"/>
                <a:gd name="T4" fmla="*/ 0 w 40"/>
                <a:gd name="T5" fmla="*/ 32 h 63"/>
                <a:gd name="T6" fmla="*/ 0 w 40"/>
                <a:gd name="T7" fmla="*/ 0 h 63"/>
                <a:gd name="T8" fmla="*/ 40 w 40"/>
                <a:gd name="T9" fmla="*/ 33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3"/>
                <a:gd name="T17" fmla="*/ 40 w 40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3">
                  <a:moveTo>
                    <a:pt x="40" y="33"/>
                  </a:moveTo>
                  <a:lnTo>
                    <a:pt x="40" y="63"/>
                  </a:lnTo>
                  <a:lnTo>
                    <a:pt x="0" y="32"/>
                  </a:lnTo>
                  <a:lnTo>
                    <a:pt x="0" y="0"/>
                  </a:lnTo>
                  <a:lnTo>
                    <a:pt x="40" y="3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3" name="Freeform 293"/>
            <p:cNvSpPr>
              <a:spLocks/>
            </p:cNvSpPr>
            <p:nvPr/>
          </p:nvSpPr>
          <p:spPr bwMode="auto">
            <a:xfrm>
              <a:off x="2642" y="3244"/>
              <a:ext cx="32" cy="58"/>
            </a:xfrm>
            <a:custGeom>
              <a:avLst/>
              <a:gdLst>
                <a:gd name="T0" fmla="*/ 32 w 32"/>
                <a:gd name="T1" fmla="*/ 26 h 58"/>
                <a:gd name="T2" fmla="*/ 32 w 32"/>
                <a:gd name="T3" fmla="*/ 58 h 58"/>
                <a:gd name="T4" fmla="*/ 0 w 32"/>
                <a:gd name="T5" fmla="*/ 29 h 58"/>
                <a:gd name="T6" fmla="*/ 0 w 32"/>
                <a:gd name="T7" fmla="*/ 0 h 58"/>
                <a:gd name="T8" fmla="*/ 32 w 32"/>
                <a:gd name="T9" fmla="*/ 26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58"/>
                <a:gd name="T17" fmla="*/ 32 w 32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58">
                  <a:moveTo>
                    <a:pt x="32" y="26"/>
                  </a:moveTo>
                  <a:lnTo>
                    <a:pt x="32" y="58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4" name="Freeform 294"/>
            <p:cNvSpPr>
              <a:spLocks/>
            </p:cNvSpPr>
            <p:nvPr/>
          </p:nvSpPr>
          <p:spPr bwMode="auto">
            <a:xfrm>
              <a:off x="2606" y="3215"/>
              <a:ext cx="34" cy="56"/>
            </a:xfrm>
            <a:custGeom>
              <a:avLst/>
              <a:gdLst>
                <a:gd name="T0" fmla="*/ 34 w 34"/>
                <a:gd name="T1" fmla="*/ 28 h 56"/>
                <a:gd name="T2" fmla="*/ 34 w 34"/>
                <a:gd name="T3" fmla="*/ 56 h 56"/>
                <a:gd name="T4" fmla="*/ 0 w 34"/>
                <a:gd name="T5" fmla="*/ 29 h 56"/>
                <a:gd name="T6" fmla="*/ 0 w 34"/>
                <a:gd name="T7" fmla="*/ 0 h 56"/>
                <a:gd name="T8" fmla="*/ 34 w 34"/>
                <a:gd name="T9" fmla="*/ 2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5" name="Freeform 295"/>
            <p:cNvSpPr>
              <a:spLocks/>
            </p:cNvSpPr>
            <p:nvPr/>
          </p:nvSpPr>
          <p:spPr bwMode="auto">
            <a:xfrm>
              <a:off x="2575" y="3255"/>
              <a:ext cx="29" cy="51"/>
            </a:xfrm>
            <a:custGeom>
              <a:avLst/>
              <a:gdLst>
                <a:gd name="T0" fmla="*/ 29 w 29"/>
                <a:gd name="T1" fmla="*/ 24 h 51"/>
                <a:gd name="T2" fmla="*/ 29 w 29"/>
                <a:gd name="T3" fmla="*/ 51 h 51"/>
                <a:gd name="T4" fmla="*/ 0 w 29"/>
                <a:gd name="T5" fmla="*/ 25 h 51"/>
                <a:gd name="T6" fmla="*/ 0 w 29"/>
                <a:gd name="T7" fmla="*/ 0 h 51"/>
                <a:gd name="T8" fmla="*/ 29 w 29"/>
                <a:gd name="T9" fmla="*/ 24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1"/>
                <a:gd name="T17" fmla="*/ 29 w 29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1">
                  <a:moveTo>
                    <a:pt x="29" y="24"/>
                  </a:moveTo>
                  <a:lnTo>
                    <a:pt x="29" y="5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29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6" name="Freeform 296"/>
            <p:cNvSpPr>
              <a:spLocks/>
            </p:cNvSpPr>
            <p:nvPr/>
          </p:nvSpPr>
          <p:spPr bwMode="auto">
            <a:xfrm>
              <a:off x="2676" y="3344"/>
              <a:ext cx="40" cy="64"/>
            </a:xfrm>
            <a:custGeom>
              <a:avLst/>
              <a:gdLst>
                <a:gd name="T0" fmla="*/ 40 w 40"/>
                <a:gd name="T1" fmla="*/ 35 h 64"/>
                <a:gd name="T2" fmla="*/ 40 w 40"/>
                <a:gd name="T3" fmla="*/ 64 h 64"/>
                <a:gd name="T4" fmla="*/ 0 w 40"/>
                <a:gd name="T5" fmla="*/ 30 h 64"/>
                <a:gd name="T6" fmla="*/ 0 w 40"/>
                <a:gd name="T7" fmla="*/ 0 h 64"/>
                <a:gd name="T8" fmla="*/ 40 w 40"/>
                <a:gd name="T9" fmla="*/ 35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4"/>
                <a:gd name="T17" fmla="*/ 40 w 40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4">
                  <a:moveTo>
                    <a:pt x="40" y="35"/>
                  </a:moveTo>
                  <a:lnTo>
                    <a:pt x="40" y="6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40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7" name="Freeform 297"/>
            <p:cNvSpPr>
              <a:spLocks/>
            </p:cNvSpPr>
            <p:nvPr/>
          </p:nvSpPr>
          <p:spPr bwMode="auto">
            <a:xfrm>
              <a:off x="2642" y="3313"/>
              <a:ext cx="32" cy="60"/>
            </a:xfrm>
            <a:custGeom>
              <a:avLst/>
              <a:gdLst>
                <a:gd name="T0" fmla="*/ 32 w 32"/>
                <a:gd name="T1" fmla="*/ 29 h 60"/>
                <a:gd name="T2" fmla="*/ 32 w 32"/>
                <a:gd name="T3" fmla="*/ 60 h 60"/>
                <a:gd name="T4" fmla="*/ 0 w 32"/>
                <a:gd name="T5" fmla="*/ 29 h 60"/>
                <a:gd name="T6" fmla="*/ 0 w 32"/>
                <a:gd name="T7" fmla="*/ 0 h 60"/>
                <a:gd name="T8" fmla="*/ 32 w 32"/>
                <a:gd name="T9" fmla="*/ 29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0"/>
                <a:gd name="T17" fmla="*/ 32 w 32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0">
                  <a:moveTo>
                    <a:pt x="32" y="29"/>
                  </a:moveTo>
                  <a:lnTo>
                    <a:pt x="32" y="60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8" name="Freeform 298"/>
            <p:cNvSpPr>
              <a:spLocks/>
            </p:cNvSpPr>
            <p:nvPr/>
          </p:nvSpPr>
          <p:spPr bwMode="auto">
            <a:xfrm>
              <a:off x="2606" y="3280"/>
              <a:ext cx="34" cy="60"/>
            </a:xfrm>
            <a:custGeom>
              <a:avLst/>
              <a:gdLst>
                <a:gd name="T0" fmla="*/ 34 w 34"/>
                <a:gd name="T1" fmla="*/ 32 h 60"/>
                <a:gd name="T2" fmla="*/ 34 w 34"/>
                <a:gd name="T3" fmla="*/ 60 h 60"/>
                <a:gd name="T4" fmla="*/ 0 w 34"/>
                <a:gd name="T5" fmla="*/ 30 h 60"/>
                <a:gd name="T6" fmla="*/ 0 w 34"/>
                <a:gd name="T7" fmla="*/ 0 h 60"/>
                <a:gd name="T8" fmla="*/ 34 w 34"/>
                <a:gd name="T9" fmla="*/ 32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0"/>
                <a:gd name="T17" fmla="*/ 34 w 34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0">
                  <a:moveTo>
                    <a:pt x="34" y="32"/>
                  </a:moveTo>
                  <a:lnTo>
                    <a:pt x="34" y="6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4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9" name="Freeform 299"/>
            <p:cNvSpPr>
              <a:spLocks/>
            </p:cNvSpPr>
            <p:nvPr/>
          </p:nvSpPr>
          <p:spPr bwMode="auto">
            <a:xfrm>
              <a:off x="2575" y="3318"/>
              <a:ext cx="29" cy="56"/>
            </a:xfrm>
            <a:custGeom>
              <a:avLst/>
              <a:gdLst>
                <a:gd name="T0" fmla="*/ 29 w 29"/>
                <a:gd name="T1" fmla="*/ 29 h 56"/>
                <a:gd name="T2" fmla="*/ 29 w 29"/>
                <a:gd name="T3" fmla="*/ 56 h 56"/>
                <a:gd name="T4" fmla="*/ 0 w 29"/>
                <a:gd name="T5" fmla="*/ 28 h 56"/>
                <a:gd name="T6" fmla="*/ 0 w 29"/>
                <a:gd name="T7" fmla="*/ 0 h 56"/>
                <a:gd name="T8" fmla="*/ 29 w 29"/>
                <a:gd name="T9" fmla="*/ 29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6"/>
                <a:gd name="T17" fmla="*/ 29 w 2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6">
                  <a:moveTo>
                    <a:pt x="29" y="29"/>
                  </a:moveTo>
                  <a:lnTo>
                    <a:pt x="29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0" name="Freeform 300"/>
            <p:cNvSpPr>
              <a:spLocks/>
            </p:cNvSpPr>
            <p:nvPr/>
          </p:nvSpPr>
          <p:spPr bwMode="auto">
            <a:xfrm>
              <a:off x="2676" y="3415"/>
              <a:ext cx="40" cy="70"/>
            </a:xfrm>
            <a:custGeom>
              <a:avLst/>
              <a:gdLst>
                <a:gd name="T0" fmla="*/ 40 w 40"/>
                <a:gd name="T1" fmla="*/ 38 h 70"/>
                <a:gd name="T2" fmla="*/ 40 w 40"/>
                <a:gd name="T3" fmla="*/ 70 h 70"/>
                <a:gd name="T4" fmla="*/ 0 w 40"/>
                <a:gd name="T5" fmla="*/ 31 h 70"/>
                <a:gd name="T6" fmla="*/ 0 w 40"/>
                <a:gd name="T7" fmla="*/ 0 h 70"/>
                <a:gd name="T8" fmla="*/ 40 w 40"/>
                <a:gd name="T9" fmla="*/ 38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70"/>
                <a:gd name="T17" fmla="*/ 40 w 40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70">
                  <a:moveTo>
                    <a:pt x="40" y="38"/>
                  </a:moveTo>
                  <a:lnTo>
                    <a:pt x="40" y="70"/>
                  </a:lnTo>
                  <a:lnTo>
                    <a:pt x="0" y="31"/>
                  </a:lnTo>
                  <a:lnTo>
                    <a:pt x="0" y="0"/>
                  </a:lnTo>
                  <a:lnTo>
                    <a:pt x="40" y="3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1" name="Freeform 301"/>
            <p:cNvSpPr>
              <a:spLocks/>
            </p:cNvSpPr>
            <p:nvPr/>
          </p:nvSpPr>
          <p:spPr bwMode="auto">
            <a:xfrm>
              <a:off x="2642" y="3383"/>
              <a:ext cx="32" cy="62"/>
            </a:xfrm>
            <a:custGeom>
              <a:avLst/>
              <a:gdLst>
                <a:gd name="T0" fmla="*/ 32 w 32"/>
                <a:gd name="T1" fmla="*/ 31 h 62"/>
                <a:gd name="T2" fmla="*/ 32 w 32"/>
                <a:gd name="T3" fmla="*/ 62 h 62"/>
                <a:gd name="T4" fmla="*/ 0 w 32"/>
                <a:gd name="T5" fmla="*/ 30 h 62"/>
                <a:gd name="T6" fmla="*/ 0 w 32"/>
                <a:gd name="T7" fmla="*/ 0 h 62"/>
                <a:gd name="T8" fmla="*/ 32 w 32"/>
                <a:gd name="T9" fmla="*/ 31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2"/>
                <a:gd name="T17" fmla="*/ 32 w 32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2">
                  <a:moveTo>
                    <a:pt x="32" y="31"/>
                  </a:moveTo>
                  <a:lnTo>
                    <a:pt x="32" y="6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2" y="31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2" name="Freeform 302"/>
            <p:cNvSpPr>
              <a:spLocks/>
            </p:cNvSpPr>
            <p:nvPr/>
          </p:nvSpPr>
          <p:spPr bwMode="auto">
            <a:xfrm>
              <a:off x="2606" y="3348"/>
              <a:ext cx="34" cy="62"/>
            </a:xfrm>
            <a:custGeom>
              <a:avLst/>
              <a:gdLst>
                <a:gd name="T0" fmla="*/ 34 w 34"/>
                <a:gd name="T1" fmla="*/ 34 h 62"/>
                <a:gd name="T2" fmla="*/ 34 w 34"/>
                <a:gd name="T3" fmla="*/ 62 h 62"/>
                <a:gd name="T4" fmla="*/ 0 w 34"/>
                <a:gd name="T5" fmla="*/ 28 h 62"/>
                <a:gd name="T6" fmla="*/ 0 w 34"/>
                <a:gd name="T7" fmla="*/ 0 h 62"/>
                <a:gd name="T8" fmla="*/ 34 w 34"/>
                <a:gd name="T9" fmla="*/ 34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3" name="Freeform 303"/>
            <p:cNvSpPr>
              <a:spLocks/>
            </p:cNvSpPr>
            <p:nvPr/>
          </p:nvSpPr>
          <p:spPr bwMode="auto">
            <a:xfrm>
              <a:off x="2677" y="3057"/>
              <a:ext cx="38" cy="54"/>
            </a:xfrm>
            <a:custGeom>
              <a:avLst/>
              <a:gdLst>
                <a:gd name="T0" fmla="*/ 38 w 38"/>
                <a:gd name="T1" fmla="*/ 23 h 54"/>
                <a:gd name="T2" fmla="*/ 38 w 38"/>
                <a:gd name="T3" fmla="*/ 54 h 54"/>
                <a:gd name="T4" fmla="*/ 0 w 38"/>
                <a:gd name="T5" fmla="*/ 31 h 54"/>
                <a:gd name="T6" fmla="*/ 0 w 38"/>
                <a:gd name="T7" fmla="*/ 0 h 54"/>
                <a:gd name="T8" fmla="*/ 38 w 38"/>
                <a:gd name="T9" fmla="*/ 23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4"/>
                <a:gd name="T17" fmla="*/ 38 w 38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4">
                  <a:moveTo>
                    <a:pt x="38" y="23"/>
                  </a:moveTo>
                  <a:lnTo>
                    <a:pt x="38" y="54"/>
                  </a:lnTo>
                  <a:lnTo>
                    <a:pt x="0" y="31"/>
                  </a:lnTo>
                  <a:lnTo>
                    <a:pt x="0" y="0"/>
                  </a:lnTo>
                  <a:lnTo>
                    <a:pt x="38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4" name="Freeform 304"/>
            <p:cNvSpPr>
              <a:spLocks/>
            </p:cNvSpPr>
            <p:nvPr/>
          </p:nvSpPr>
          <p:spPr bwMode="auto">
            <a:xfrm>
              <a:off x="2704" y="3110"/>
              <a:ext cx="12" cy="38"/>
            </a:xfrm>
            <a:custGeom>
              <a:avLst/>
              <a:gdLst>
                <a:gd name="T0" fmla="*/ 12 w 12"/>
                <a:gd name="T1" fmla="*/ 8 h 38"/>
                <a:gd name="T2" fmla="*/ 12 w 12"/>
                <a:gd name="T3" fmla="*/ 38 h 38"/>
                <a:gd name="T4" fmla="*/ 0 w 12"/>
                <a:gd name="T5" fmla="*/ 30 h 38"/>
                <a:gd name="T6" fmla="*/ 0 w 12"/>
                <a:gd name="T7" fmla="*/ 0 h 38"/>
                <a:gd name="T8" fmla="*/ 12 w 12"/>
                <a:gd name="T9" fmla="*/ 8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5" name="Freeform 305"/>
            <p:cNvSpPr>
              <a:spLocks/>
            </p:cNvSpPr>
            <p:nvPr/>
          </p:nvSpPr>
          <p:spPr bwMode="auto">
            <a:xfrm>
              <a:off x="2677" y="3201"/>
              <a:ext cx="38" cy="58"/>
            </a:xfrm>
            <a:custGeom>
              <a:avLst/>
              <a:gdLst>
                <a:gd name="T0" fmla="*/ 38 w 38"/>
                <a:gd name="T1" fmla="*/ 27 h 58"/>
                <a:gd name="T2" fmla="*/ 38 w 38"/>
                <a:gd name="T3" fmla="*/ 58 h 58"/>
                <a:gd name="T4" fmla="*/ 0 w 38"/>
                <a:gd name="T5" fmla="*/ 30 h 58"/>
                <a:gd name="T6" fmla="*/ 0 w 38"/>
                <a:gd name="T7" fmla="*/ 0 h 58"/>
                <a:gd name="T8" fmla="*/ 38 w 38"/>
                <a:gd name="T9" fmla="*/ 27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8"/>
                <a:gd name="T17" fmla="*/ 38 w 38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8">
                  <a:moveTo>
                    <a:pt x="38" y="27"/>
                  </a:moveTo>
                  <a:lnTo>
                    <a:pt x="38" y="5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8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6" name="Rectangle 306"/>
            <p:cNvSpPr>
              <a:spLocks noChangeArrowheads="1"/>
            </p:cNvSpPr>
            <p:nvPr/>
          </p:nvSpPr>
          <p:spPr bwMode="auto">
            <a:xfrm>
              <a:off x="2715" y="3379"/>
              <a:ext cx="18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7" name="Freeform 307"/>
            <p:cNvSpPr>
              <a:spLocks/>
            </p:cNvSpPr>
            <p:nvPr/>
          </p:nvSpPr>
          <p:spPr bwMode="auto">
            <a:xfrm>
              <a:off x="2550" y="2912"/>
              <a:ext cx="278" cy="79"/>
            </a:xfrm>
            <a:custGeom>
              <a:avLst/>
              <a:gdLst>
                <a:gd name="T0" fmla="*/ 0 w 278"/>
                <a:gd name="T1" fmla="*/ 0 h 79"/>
                <a:gd name="T2" fmla="*/ 119 w 278"/>
                <a:gd name="T3" fmla="*/ 6 h 79"/>
                <a:gd name="T4" fmla="*/ 278 w 278"/>
                <a:gd name="T5" fmla="*/ 75 h 79"/>
                <a:gd name="T6" fmla="*/ 168 w 278"/>
                <a:gd name="T7" fmla="*/ 79 h 79"/>
                <a:gd name="T8" fmla="*/ 0 w 278"/>
                <a:gd name="T9" fmla="*/ 0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8"/>
                <a:gd name="T16" fmla="*/ 0 h 79"/>
                <a:gd name="T17" fmla="*/ 278 w 278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8" h="79">
                  <a:moveTo>
                    <a:pt x="0" y="0"/>
                  </a:moveTo>
                  <a:lnTo>
                    <a:pt x="119" y="6"/>
                  </a:lnTo>
                  <a:lnTo>
                    <a:pt x="278" y="75"/>
                  </a:lnTo>
                  <a:lnTo>
                    <a:pt x="168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8" name="Freeform 308"/>
            <p:cNvSpPr>
              <a:spLocks/>
            </p:cNvSpPr>
            <p:nvPr/>
          </p:nvSpPr>
          <p:spPr bwMode="auto">
            <a:xfrm>
              <a:off x="2719" y="2985"/>
              <a:ext cx="108" cy="59"/>
            </a:xfrm>
            <a:custGeom>
              <a:avLst/>
              <a:gdLst>
                <a:gd name="T0" fmla="*/ 1 w 108"/>
                <a:gd name="T1" fmla="*/ 1 h 59"/>
                <a:gd name="T2" fmla="*/ 108 w 108"/>
                <a:gd name="T3" fmla="*/ 0 h 59"/>
                <a:gd name="T4" fmla="*/ 108 w 108"/>
                <a:gd name="T5" fmla="*/ 59 h 59"/>
                <a:gd name="T6" fmla="*/ 0 w 108"/>
                <a:gd name="T7" fmla="*/ 59 h 59"/>
                <a:gd name="T8" fmla="*/ 1 w 108"/>
                <a:gd name="T9" fmla="*/ 1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"/>
                <a:gd name="T16" fmla="*/ 0 h 59"/>
                <a:gd name="T17" fmla="*/ 108 w 108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" h="59">
                  <a:moveTo>
                    <a:pt x="1" y="1"/>
                  </a:moveTo>
                  <a:lnTo>
                    <a:pt x="108" y="0"/>
                  </a:lnTo>
                  <a:lnTo>
                    <a:pt x="108" y="59"/>
                  </a:lnTo>
                  <a:lnTo>
                    <a:pt x="0" y="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9" name="Freeform 309"/>
            <p:cNvSpPr>
              <a:spLocks/>
            </p:cNvSpPr>
            <p:nvPr/>
          </p:nvSpPr>
          <p:spPr bwMode="auto">
            <a:xfrm>
              <a:off x="2551" y="2912"/>
              <a:ext cx="172" cy="131"/>
            </a:xfrm>
            <a:custGeom>
              <a:avLst/>
              <a:gdLst>
                <a:gd name="T0" fmla="*/ 0 w 172"/>
                <a:gd name="T1" fmla="*/ 0 h 131"/>
                <a:gd name="T2" fmla="*/ 0 w 172"/>
                <a:gd name="T3" fmla="*/ 45 h 131"/>
                <a:gd name="T4" fmla="*/ 172 w 172"/>
                <a:gd name="T5" fmla="*/ 131 h 131"/>
                <a:gd name="T6" fmla="*/ 172 w 172"/>
                <a:gd name="T7" fmla="*/ 73 h 131"/>
                <a:gd name="T8" fmla="*/ 0 w 172"/>
                <a:gd name="T9" fmla="*/ 0 h 1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2"/>
                <a:gd name="T16" fmla="*/ 0 h 131"/>
                <a:gd name="T17" fmla="*/ 172 w 172"/>
                <a:gd name="T18" fmla="*/ 131 h 1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2" h="131">
                  <a:moveTo>
                    <a:pt x="0" y="0"/>
                  </a:moveTo>
                  <a:lnTo>
                    <a:pt x="0" y="45"/>
                  </a:lnTo>
                  <a:lnTo>
                    <a:pt x="172" y="131"/>
                  </a:lnTo>
                  <a:lnTo>
                    <a:pt x="172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88422" name="Line 310"/>
          <p:cNvSpPr>
            <a:spLocks noChangeShapeType="1"/>
          </p:cNvSpPr>
          <p:nvPr/>
        </p:nvSpPr>
        <p:spPr bwMode="auto">
          <a:xfrm>
            <a:off x="4703763" y="391477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23" name="Line 320"/>
          <p:cNvSpPr>
            <a:spLocks noChangeShapeType="1"/>
          </p:cNvSpPr>
          <p:nvPr/>
        </p:nvSpPr>
        <p:spPr bwMode="auto">
          <a:xfrm>
            <a:off x="4403725" y="3937000"/>
            <a:ext cx="11113" cy="557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24" name="Line 354"/>
          <p:cNvSpPr>
            <a:spLocks noChangeShapeType="1"/>
          </p:cNvSpPr>
          <p:nvPr/>
        </p:nvSpPr>
        <p:spPr bwMode="auto">
          <a:xfrm flipH="1">
            <a:off x="3917950" y="4740275"/>
            <a:ext cx="325438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25" name="Line 355"/>
          <p:cNvSpPr>
            <a:spLocks noChangeShapeType="1"/>
          </p:cNvSpPr>
          <p:nvPr/>
        </p:nvSpPr>
        <p:spPr bwMode="auto">
          <a:xfrm flipH="1">
            <a:off x="4330700" y="4740275"/>
            <a:ext cx="61913" cy="44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26" name="Line 356"/>
          <p:cNvSpPr>
            <a:spLocks noChangeShapeType="1"/>
          </p:cNvSpPr>
          <p:nvPr/>
        </p:nvSpPr>
        <p:spPr bwMode="auto">
          <a:xfrm>
            <a:off x="4700588" y="4679950"/>
            <a:ext cx="136525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27" name="Text Box 357"/>
          <p:cNvSpPr txBox="1">
            <a:spLocks noChangeArrowheads="1"/>
          </p:cNvSpPr>
          <p:nvPr/>
        </p:nvSpPr>
        <p:spPr bwMode="auto">
          <a:xfrm>
            <a:off x="3351213" y="5130800"/>
            <a:ext cx="75406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ts val="1625"/>
              </a:lnSpc>
            </a:pPr>
            <a:r>
              <a:rPr lang="en-US" sz="1600" dirty="0">
                <a:latin typeface="Arial" charset="0"/>
                <a:cs typeface="Arial" charset="0"/>
              </a:rPr>
              <a:t>Web</a:t>
            </a:r>
          </a:p>
          <a:p>
            <a:pPr>
              <a:lnSpc>
                <a:spcPts val="1625"/>
              </a:lnSpc>
            </a:pPr>
            <a:r>
              <a:rPr lang="en-US" sz="1600" dirty="0">
                <a:latin typeface="Arial" charset="0"/>
                <a:cs typeface="Arial" charset="0"/>
              </a:rPr>
              <a:t>server</a:t>
            </a:r>
          </a:p>
        </p:txBody>
      </p:sp>
      <p:sp>
        <p:nvSpPr>
          <p:cNvPr id="188428" name="Text Box 358"/>
          <p:cNvSpPr txBox="1">
            <a:spLocks noChangeArrowheads="1"/>
          </p:cNvSpPr>
          <p:nvPr/>
        </p:nvSpPr>
        <p:spPr bwMode="auto">
          <a:xfrm>
            <a:off x="3967163" y="5427663"/>
            <a:ext cx="7556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ts val="1625"/>
              </a:lnSpc>
            </a:pPr>
            <a:r>
              <a:rPr lang="en-US" sz="1600" dirty="0">
                <a:latin typeface="Arial" charset="0"/>
                <a:cs typeface="Arial" charset="0"/>
              </a:rPr>
              <a:t>FTP</a:t>
            </a:r>
          </a:p>
          <a:p>
            <a:pPr>
              <a:lnSpc>
                <a:spcPts val="1625"/>
              </a:lnSpc>
            </a:pPr>
            <a:r>
              <a:rPr lang="en-US" sz="1600" dirty="0">
                <a:latin typeface="Arial" charset="0"/>
                <a:cs typeface="Arial" charset="0"/>
              </a:rPr>
              <a:t>server</a:t>
            </a:r>
          </a:p>
        </p:txBody>
      </p:sp>
      <p:sp>
        <p:nvSpPr>
          <p:cNvPr id="188429" name="Text Box 359"/>
          <p:cNvSpPr txBox="1">
            <a:spLocks noChangeArrowheads="1"/>
          </p:cNvSpPr>
          <p:nvPr/>
        </p:nvSpPr>
        <p:spPr bwMode="auto">
          <a:xfrm>
            <a:off x="4605338" y="5213350"/>
            <a:ext cx="7556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ts val="1625"/>
              </a:lnSpc>
            </a:pPr>
            <a:r>
              <a:rPr lang="en-US" sz="1600" dirty="0">
                <a:latin typeface="Arial" charset="0"/>
                <a:cs typeface="Arial" charset="0"/>
              </a:rPr>
              <a:t>DNS</a:t>
            </a:r>
          </a:p>
          <a:p>
            <a:pPr>
              <a:lnSpc>
                <a:spcPts val="1625"/>
              </a:lnSpc>
            </a:pPr>
            <a:r>
              <a:rPr lang="en-US" sz="1600" dirty="0">
                <a:latin typeface="Arial" charset="0"/>
                <a:cs typeface="Arial" charset="0"/>
              </a:rPr>
              <a:t>server</a:t>
            </a:r>
          </a:p>
        </p:txBody>
      </p:sp>
      <p:grpSp>
        <p:nvGrpSpPr>
          <p:cNvPr id="188430" name="Group 361"/>
          <p:cNvGrpSpPr>
            <a:grpSpLocks/>
          </p:cNvGrpSpPr>
          <p:nvPr/>
        </p:nvGrpSpPr>
        <p:grpSpPr bwMode="auto">
          <a:xfrm>
            <a:off x="4102100" y="3779838"/>
            <a:ext cx="569913" cy="285750"/>
            <a:chOff x="533" y="321"/>
            <a:chExt cx="359" cy="180"/>
          </a:xfrm>
        </p:grpSpPr>
        <p:grpSp>
          <p:nvGrpSpPr>
            <p:cNvPr id="188605" name="Group 362"/>
            <p:cNvGrpSpPr>
              <a:grpSpLocks/>
            </p:cNvGrpSpPr>
            <p:nvPr/>
          </p:nvGrpSpPr>
          <p:grpSpPr bwMode="auto">
            <a:xfrm>
              <a:off x="533" y="321"/>
              <a:ext cx="359" cy="180"/>
              <a:chOff x="1009" y="655"/>
              <a:chExt cx="359" cy="180"/>
            </a:xfrm>
          </p:grpSpPr>
          <p:sp>
            <p:nvSpPr>
              <p:cNvPr id="188607" name="Oval 363"/>
              <p:cNvSpPr>
                <a:spLocks noChangeArrowheads="1"/>
              </p:cNvSpPr>
              <p:nvPr/>
            </p:nvSpPr>
            <p:spPr bwMode="auto">
              <a:xfrm>
                <a:off x="1012" y="735"/>
                <a:ext cx="356" cy="10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88608" name="Line 364"/>
              <p:cNvSpPr>
                <a:spLocks noChangeShapeType="1"/>
              </p:cNvSpPr>
              <p:nvPr/>
            </p:nvSpPr>
            <p:spPr bwMode="auto">
              <a:xfrm>
                <a:off x="1012" y="727"/>
                <a:ext cx="0" cy="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88609" name="Line 365"/>
              <p:cNvSpPr>
                <a:spLocks noChangeShapeType="1"/>
              </p:cNvSpPr>
              <p:nvPr/>
            </p:nvSpPr>
            <p:spPr bwMode="auto">
              <a:xfrm>
                <a:off x="1368" y="727"/>
                <a:ext cx="0" cy="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88610" name="Rectangle 366"/>
              <p:cNvSpPr>
                <a:spLocks noChangeArrowheads="1"/>
              </p:cNvSpPr>
              <p:nvPr/>
            </p:nvSpPr>
            <p:spPr bwMode="auto">
              <a:xfrm>
                <a:off x="1012" y="727"/>
                <a:ext cx="353" cy="61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88611" name="Oval 367"/>
              <p:cNvSpPr>
                <a:spLocks noChangeArrowheads="1"/>
              </p:cNvSpPr>
              <p:nvPr/>
            </p:nvSpPr>
            <p:spPr bwMode="auto">
              <a:xfrm>
                <a:off x="1009" y="655"/>
                <a:ext cx="356" cy="11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grpSp>
            <p:nvGrpSpPr>
              <p:cNvPr id="188612" name="Group 368"/>
              <p:cNvGrpSpPr>
                <a:grpSpLocks/>
              </p:cNvGrpSpPr>
              <p:nvPr/>
            </p:nvGrpSpPr>
            <p:grpSpPr bwMode="auto">
              <a:xfrm>
                <a:off x="1095" y="681"/>
                <a:ext cx="176" cy="68"/>
                <a:chOff x="2848" y="848"/>
                <a:chExt cx="140" cy="98"/>
              </a:xfrm>
            </p:grpSpPr>
            <p:sp>
              <p:nvSpPr>
                <p:cNvPr id="188617" name="Line 36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88618" name="Line 37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88619" name="Line 37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188613" name="Group 372"/>
              <p:cNvGrpSpPr>
                <a:grpSpLocks/>
              </p:cNvGrpSpPr>
              <p:nvPr/>
            </p:nvGrpSpPr>
            <p:grpSpPr bwMode="auto">
              <a:xfrm flipV="1">
                <a:off x="1095" y="680"/>
                <a:ext cx="176" cy="68"/>
                <a:chOff x="2848" y="848"/>
                <a:chExt cx="140" cy="98"/>
              </a:xfrm>
            </p:grpSpPr>
            <p:sp>
              <p:nvSpPr>
                <p:cNvPr id="188614" name="Line 37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88615" name="Line 37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88616" name="Line 37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188606" name="Line 376"/>
            <p:cNvSpPr>
              <a:spLocks noChangeShapeType="1"/>
            </p:cNvSpPr>
            <p:nvPr/>
          </p:nvSpPr>
          <p:spPr bwMode="auto">
            <a:xfrm>
              <a:off x="535" y="368"/>
              <a:ext cx="0" cy="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88431" name="Line 377"/>
          <p:cNvSpPr>
            <a:spLocks noChangeShapeType="1"/>
          </p:cNvSpPr>
          <p:nvPr/>
        </p:nvSpPr>
        <p:spPr bwMode="auto">
          <a:xfrm>
            <a:off x="5380038" y="3925888"/>
            <a:ext cx="24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32" name="Text Box 378"/>
          <p:cNvSpPr txBox="1">
            <a:spLocks noChangeArrowheads="1"/>
          </p:cNvSpPr>
          <p:nvPr/>
        </p:nvSpPr>
        <p:spPr bwMode="auto">
          <a:xfrm>
            <a:off x="6316663" y="3716338"/>
            <a:ext cx="10541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Internet</a:t>
            </a:r>
          </a:p>
        </p:txBody>
      </p:sp>
      <p:sp>
        <p:nvSpPr>
          <p:cNvPr id="188433" name="Text Box 379"/>
          <p:cNvSpPr txBox="1">
            <a:spLocks noChangeArrowheads="1"/>
          </p:cNvSpPr>
          <p:nvPr/>
        </p:nvSpPr>
        <p:spPr bwMode="auto">
          <a:xfrm>
            <a:off x="5377278" y="5556920"/>
            <a:ext cx="1625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demilitarized </a:t>
            </a:r>
          </a:p>
          <a:p>
            <a:r>
              <a:rPr lang="en-US" dirty="0">
                <a:latin typeface="Arial" charset="0"/>
                <a:cs typeface="Arial" charset="0"/>
              </a:rPr>
              <a:t>zone</a:t>
            </a:r>
          </a:p>
        </p:txBody>
      </p:sp>
      <p:sp>
        <p:nvSpPr>
          <p:cNvPr id="188434" name="Text Box 381"/>
          <p:cNvSpPr txBox="1">
            <a:spLocks noChangeArrowheads="1"/>
          </p:cNvSpPr>
          <p:nvPr/>
        </p:nvSpPr>
        <p:spPr bwMode="auto">
          <a:xfrm>
            <a:off x="4017963" y="2767013"/>
            <a:ext cx="8239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600" dirty="0">
                <a:latin typeface="Arial" charset="0"/>
                <a:cs typeface="Arial" charset="0"/>
              </a:rPr>
              <a:t>firewall</a:t>
            </a:r>
          </a:p>
        </p:txBody>
      </p:sp>
      <p:sp>
        <p:nvSpPr>
          <p:cNvPr id="188435" name="Oval 384"/>
          <p:cNvSpPr>
            <a:spLocks noChangeArrowheads="1"/>
          </p:cNvSpPr>
          <p:nvPr/>
        </p:nvSpPr>
        <p:spPr bwMode="auto">
          <a:xfrm>
            <a:off x="4337050" y="4229100"/>
            <a:ext cx="134938" cy="1349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8436" name="Text Box 385"/>
          <p:cNvSpPr txBox="1">
            <a:spLocks noChangeArrowheads="1"/>
          </p:cNvSpPr>
          <p:nvPr/>
        </p:nvSpPr>
        <p:spPr bwMode="auto">
          <a:xfrm>
            <a:off x="1498600" y="4997450"/>
            <a:ext cx="126206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C0000"/>
                </a:solidFill>
                <a:latin typeface="Arial" charset="0"/>
                <a:cs typeface="Arial" charset="0"/>
              </a:rPr>
              <a:t>IDS </a:t>
            </a:r>
          </a:p>
          <a:p>
            <a:pPr algn="ctr"/>
            <a:r>
              <a:rPr lang="en-US" sz="2400" dirty="0">
                <a:solidFill>
                  <a:srgbClr val="CC0000"/>
                </a:solidFill>
                <a:latin typeface="Arial" charset="0"/>
                <a:cs typeface="Arial" charset="0"/>
              </a:rPr>
              <a:t>sensors</a:t>
            </a:r>
          </a:p>
        </p:txBody>
      </p:sp>
      <p:sp>
        <p:nvSpPr>
          <p:cNvPr id="188437" name="Line 389"/>
          <p:cNvSpPr>
            <a:spLocks noChangeShapeType="1"/>
          </p:cNvSpPr>
          <p:nvPr/>
        </p:nvSpPr>
        <p:spPr bwMode="auto">
          <a:xfrm flipV="1">
            <a:off x="2166938" y="4354513"/>
            <a:ext cx="2152650" cy="6953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38" name="Rectangle 39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Gill Sans MT" charset="0"/>
              </a:rPr>
              <a:t>Intrusion detection systems</a:t>
            </a:r>
          </a:p>
        </p:txBody>
      </p:sp>
      <p:sp>
        <p:nvSpPr>
          <p:cNvPr id="188439" name="Rectangle 392"/>
          <p:cNvSpPr>
            <a:spLocks noGrp="1" noChangeArrowheads="1"/>
          </p:cNvSpPr>
          <p:nvPr>
            <p:ph type="body" idx="1"/>
          </p:nvPr>
        </p:nvSpPr>
        <p:spPr>
          <a:xfrm>
            <a:off x="596913" y="1513669"/>
            <a:ext cx="7772400" cy="11303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ill Sans MT" charset="0"/>
              </a:rPr>
              <a:t>multiple IDSs: different types of checking at different locations</a:t>
            </a:r>
          </a:p>
        </p:txBody>
      </p:sp>
      <p:sp>
        <p:nvSpPr>
          <p:cNvPr id="188440" name="Freeform 17"/>
          <p:cNvSpPr>
            <a:spLocks/>
          </p:cNvSpPr>
          <p:nvPr/>
        </p:nvSpPr>
        <p:spPr bwMode="auto">
          <a:xfrm>
            <a:off x="219075" y="2854325"/>
            <a:ext cx="3649663" cy="1808163"/>
          </a:xfrm>
          <a:custGeom>
            <a:avLst/>
            <a:gdLst/>
            <a:ahLst/>
            <a:cxnLst/>
            <a:rect l="0" t="0" r="r" b="b"/>
            <a:pathLst>
              <a:path w="10000" h="10000">
                <a:moveTo>
                  <a:pt x="323" y="164"/>
                </a:moveTo>
                <a:lnTo>
                  <a:pt x="341" y="143"/>
                </a:lnTo>
                <a:cubicBezTo>
                  <a:pt x="349" y="129"/>
                  <a:pt x="357" y="116"/>
                  <a:pt x="365" y="102"/>
                </a:cubicBezTo>
                <a:lnTo>
                  <a:pt x="413" y="72"/>
                </a:lnTo>
                <a:cubicBezTo>
                  <a:pt x="429" y="58"/>
                  <a:pt x="445" y="45"/>
                  <a:pt x="461" y="31"/>
                </a:cubicBezTo>
                <a:lnTo>
                  <a:pt x="514" y="10"/>
                </a:lnTo>
                <a:cubicBezTo>
                  <a:pt x="534" y="7"/>
                  <a:pt x="554" y="3"/>
                  <a:pt x="574" y="0"/>
                </a:cubicBezTo>
                <a:lnTo>
                  <a:pt x="628" y="0"/>
                </a:lnTo>
                <a:lnTo>
                  <a:pt x="694" y="0"/>
                </a:lnTo>
                <a:cubicBezTo>
                  <a:pt x="716" y="3"/>
                  <a:pt x="738" y="7"/>
                  <a:pt x="760" y="10"/>
                </a:cubicBezTo>
                <a:lnTo>
                  <a:pt x="825" y="31"/>
                </a:lnTo>
                <a:lnTo>
                  <a:pt x="891" y="61"/>
                </a:lnTo>
                <a:cubicBezTo>
                  <a:pt x="915" y="71"/>
                  <a:pt x="939" y="82"/>
                  <a:pt x="963" y="92"/>
                </a:cubicBezTo>
                <a:cubicBezTo>
                  <a:pt x="989" y="106"/>
                  <a:pt x="1015" y="119"/>
                  <a:pt x="1041" y="133"/>
                </a:cubicBezTo>
                <a:lnTo>
                  <a:pt x="1118" y="174"/>
                </a:lnTo>
                <a:lnTo>
                  <a:pt x="1196" y="225"/>
                </a:lnTo>
                <a:lnTo>
                  <a:pt x="1268" y="276"/>
                </a:lnTo>
                <a:cubicBezTo>
                  <a:pt x="1294" y="290"/>
                  <a:pt x="1320" y="303"/>
                  <a:pt x="1346" y="317"/>
                </a:cubicBezTo>
                <a:lnTo>
                  <a:pt x="1513" y="440"/>
                </a:lnTo>
                <a:lnTo>
                  <a:pt x="1681" y="553"/>
                </a:lnTo>
                <a:lnTo>
                  <a:pt x="1848" y="665"/>
                </a:lnTo>
                <a:lnTo>
                  <a:pt x="2022" y="778"/>
                </a:lnTo>
                <a:cubicBezTo>
                  <a:pt x="2050" y="798"/>
                  <a:pt x="2077" y="819"/>
                  <a:pt x="2105" y="839"/>
                </a:cubicBezTo>
                <a:cubicBezTo>
                  <a:pt x="2133" y="853"/>
                  <a:pt x="2161" y="866"/>
                  <a:pt x="2189" y="880"/>
                </a:cubicBezTo>
                <a:cubicBezTo>
                  <a:pt x="2217" y="894"/>
                  <a:pt x="2245" y="907"/>
                  <a:pt x="2273" y="921"/>
                </a:cubicBezTo>
                <a:lnTo>
                  <a:pt x="2356" y="972"/>
                </a:lnTo>
                <a:lnTo>
                  <a:pt x="2440" y="993"/>
                </a:lnTo>
                <a:cubicBezTo>
                  <a:pt x="2468" y="1003"/>
                  <a:pt x="2496" y="1014"/>
                  <a:pt x="2524" y="1024"/>
                </a:cubicBezTo>
                <a:lnTo>
                  <a:pt x="2608" y="1054"/>
                </a:lnTo>
                <a:cubicBezTo>
                  <a:pt x="2638" y="1057"/>
                  <a:pt x="2667" y="1061"/>
                  <a:pt x="2697" y="1064"/>
                </a:cubicBezTo>
                <a:cubicBezTo>
                  <a:pt x="2725" y="1068"/>
                  <a:pt x="2753" y="1071"/>
                  <a:pt x="2781" y="1075"/>
                </a:cubicBezTo>
                <a:lnTo>
                  <a:pt x="2853" y="1075"/>
                </a:lnTo>
                <a:cubicBezTo>
                  <a:pt x="2881" y="1262"/>
                  <a:pt x="2909" y="1143"/>
                  <a:pt x="2937" y="1330"/>
                </a:cubicBezTo>
                <a:cubicBezTo>
                  <a:pt x="2963" y="1118"/>
                  <a:pt x="2988" y="1287"/>
                  <a:pt x="3014" y="1075"/>
                </a:cubicBezTo>
                <a:cubicBezTo>
                  <a:pt x="3042" y="1071"/>
                  <a:pt x="3070" y="1068"/>
                  <a:pt x="3098" y="1064"/>
                </a:cubicBezTo>
                <a:lnTo>
                  <a:pt x="3182" y="1064"/>
                </a:lnTo>
                <a:lnTo>
                  <a:pt x="3343" y="1024"/>
                </a:lnTo>
                <a:lnTo>
                  <a:pt x="3505" y="1003"/>
                </a:lnTo>
                <a:lnTo>
                  <a:pt x="3672" y="972"/>
                </a:lnTo>
                <a:lnTo>
                  <a:pt x="3834" y="921"/>
                </a:lnTo>
                <a:lnTo>
                  <a:pt x="4007" y="880"/>
                </a:lnTo>
                <a:lnTo>
                  <a:pt x="4175" y="850"/>
                </a:lnTo>
                <a:lnTo>
                  <a:pt x="4348" y="809"/>
                </a:lnTo>
                <a:lnTo>
                  <a:pt x="4528" y="788"/>
                </a:lnTo>
                <a:cubicBezTo>
                  <a:pt x="4562" y="785"/>
                  <a:pt x="4595" y="781"/>
                  <a:pt x="4629" y="778"/>
                </a:cubicBezTo>
                <a:cubicBezTo>
                  <a:pt x="4659" y="775"/>
                  <a:pt x="4689" y="771"/>
                  <a:pt x="4719" y="768"/>
                </a:cubicBezTo>
                <a:lnTo>
                  <a:pt x="4809" y="768"/>
                </a:lnTo>
                <a:lnTo>
                  <a:pt x="4904" y="768"/>
                </a:lnTo>
                <a:lnTo>
                  <a:pt x="5006" y="778"/>
                </a:lnTo>
                <a:lnTo>
                  <a:pt x="5102" y="778"/>
                </a:lnTo>
                <a:cubicBezTo>
                  <a:pt x="5138" y="781"/>
                  <a:pt x="5173" y="785"/>
                  <a:pt x="5209" y="788"/>
                </a:cubicBezTo>
                <a:lnTo>
                  <a:pt x="5311" y="809"/>
                </a:lnTo>
                <a:lnTo>
                  <a:pt x="5419" y="839"/>
                </a:lnTo>
                <a:lnTo>
                  <a:pt x="5520" y="860"/>
                </a:lnTo>
                <a:lnTo>
                  <a:pt x="5634" y="901"/>
                </a:lnTo>
                <a:lnTo>
                  <a:pt x="5748" y="931"/>
                </a:lnTo>
                <a:lnTo>
                  <a:pt x="5861" y="972"/>
                </a:lnTo>
                <a:lnTo>
                  <a:pt x="5999" y="1003"/>
                </a:lnTo>
                <a:lnTo>
                  <a:pt x="6124" y="1044"/>
                </a:lnTo>
                <a:lnTo>
                  <a:pt x="6256" y="1085"/>
                </a:lnTo>
                <a:lnTo>
                  <a:pt x="6394" y="1126"/>
                </a:lnTo>
                <a:lnTo>
                  <a:pt x="6531" y="1167"/>
                </a:lnTo>
                <a:lnTo>
                  <a:pt x="6681" y="1218"/>
                </a:lnTo>
                <a:lnTo>
                  <a:pt x="6824" y="1269"/>
                </a:lnTo>
                <a:lnTo>
                  <a:pt x="7117" y="1372"/>
                </a:lnTo>
                <a:lnTo>
                  <a:pt x="7410" y="1494"/>
                </a:lnTo>
                <a:lnTo>
                  <a:pt x="7703" y="1627"/>
                </a:lnTo>
                <a:lnTo>
                  <a:pt x="7853" y="1699"/>
                </a:lnTo>
                <a:lnTo>
                  <a:pt x="7996" y="1771"/>
                </a:lnTo>
                <a:lnTo>
                  <a:pt x="8140" y="1842"/>
                </a:lnTo>
                <a:lnTo>
                  <a:pt x="8278" y="1914"/>
                </a:lnTo>
                <a:cubicBezTo>
                  <a:pt x="8322" y="1941"/>
                  <a:pt x="8365" y="1969"/>
                  <a:pt x="8409" y="1996"/>
                </a:cubicBezTo>
                <a:lnTo>
                  <a:pt x="8547" y="2078"/>
                </a:lnTo>
                <a:cubicBezTo>
                  <a:pt x="8589" y="2105"/>
                  <a:pt x="8630" y="2133"/>
                  <a:pt x="8672" y="2160"/>
                </a:cubicBezTo>
                <a:lnTo>
                  <a:pt x="8798" y="2252"/>
                </a:lnTo>
                <a:lnTo>
                  <a:pt x="8911" y="2344"/>
                </a:lnTo>
                <a:lnTo>
                  <a:pt x="9025" y="2436"/>
                </a:lnTo>
                <a:lnTo>
                  <a:pt x="9133" y="2538"/>
                </a:lnTo>
                <a:cubicBezTo>
                  <a:pt x="9149" y="2552"/>
                  <a:pt x="9165" y="2565"/>
                  <a:pt x="9181" y="2579"/>
                </a:cubicBezTo>
                <a:lnTo>
                  <a:pt x="9228" y="2641"/>
                </a:lnTo>
                <a:lnTo>
                  <a:pt x="9276" y="2692"/>
                </a:lnTo>
                <a:cubicBezTo>
                  <a:pt x="9290" y="2706"/>
                  <a:pt x="9304" y="2719"/>
                  <a:pt x="9318" y="2733"/>
                </a:cubicBezTo>
                <a:cubicBezTo>
                  <a:pt x="9332" y="2753"/>
                  <a:pt x="9346" y="2774"/>
                  <a:pt x="9360" y="2794"/>
                </a:cubicBezTo>
                <a:cubicBezTo>
                  <a:pt x="9374" y="2815"/>
                  <a:pt x="9388" y="2835"/>
                  <a:pt x="9402" y="2856"/>
                </a:cubicBezTo>
                <a:lnTo>
                  <a:pt x="9444" y="2907"/>
                </a:lnTo>
                <a:cubicBezTo>
                  <a:pt x="9456" y="2927"/>
                  <a:pt x="9468" y="2948"/>
                  <a:pt x="9480" y="2968"/>
                </a:cubicBezTo>
                <a:cubicBezTo>
                  <a:pt x="9492" y="2989"/>
                  <a:pt x="9504" y="3009"/>
                  <a:pt x="9516" y="3030"/>
                </a:cubicBezTo>
                <a:cubicBezTo>
                  <a:pt x="9528" y="3047"/>
                  <a:pt x="9539" y="3064"/>
                  <a:pt x="9551" y="3081"/>
                </a:cubicBezTo>
                <a:lnTo>
                  <a:pt x="9611" y="3204"/>
                </a:lnTo>
                <a:cubicBezTo>
                  <a:pt x="9629" y="3248"/>
                  <a:pt x="9647" y="3293"/>
                  <a:pt x="9665" y="3337"/>
                </a:cubicBezTo>
                <a:cubicBezTo>
                  <a:pt x="9683" y="3385"/>
                  <a:pt x="9701" y="3432"/>
                  <a:pt x="9719" y="3480"/>
                </a:cubicBezTo>
                <a:cubicBezTo>
                  <a:pt x="9735" y="3531"/>
                  <a:pt x="9751" y="3583"/>
                  <a:pt x="9767" y="3634"/>
                </a:cubicBezTo>
                <a:lnTo>
                  <a:pt x="9809" y="3787"/>
                </a:lnTo>
                <a:cubicBezTo>
                  <a:pt x="9823" y="3838"/>
                  <a:pt x="9836" y="3890"/>
                  <a:pt x="9850" y="3941"/>
                </a:cubicBezTo>
                <a:cubicBezTo>
                  <a:pt x="9858" y="4002"/>
                  <a:pt x="9866" y="4064"/>
                  <a:pt x="9874" y="4125"/>
                </a:cubicBezTo>
                <a:cubicBezTo>
                  <a:pt x="9884" y="4180"/>
                  <a:pt x="9894" y="4234"/>
                  <a:pt x="9904" y="4289"/>
                </a:cubicBezTo>
                <a:cubicBezTo>
                  <a:pt x="9914" y="4354"/>
                  <a:pt x="9924" y="4418"/>
                  <a:pt x="9934" y="4483"/>
                </a:cubicBezTo>
                <a:cubicBezTo>
                  <a:pt x="9940" y="4544"/>
                  <a:pt x="9946" y="4606"/>
                  <a:pt x="9952" y="4667"/>
                </a:cubicBezTo>
                <a:cubicBezTo>
                  <a:pt x="9958" y="4729"/>
                  <a:pt x="9964" y="4790"/>
                  <a:pt x="9970" y="4852"/>
                </a:cubicBezTo>
                <a:cubicBezTo>
                  <a:pt x="9974" y="4917"/>
                  <a:pt x="9978" y="4981"/>
                  <a:pt x="9982" y="5046"/>
                </a:cubicBezTo>
                <a:lnTo>
                  <a:pt x="9994" y="5241"/>
                </a:lnTo>
                <a:lnTo>
                  <a:pt x="9994" y="5425"/>
                </a:lnTo>
                <a:lnTo>
                  <a:pt x="10000" y="5629"/>
                </a:lnTo>
                <a:lnTo>
                  <a:pt x="9994" y="5824"/>
                </a:lnTo>
                <a:lnTo>
                  <a:pt x="9994" y="6018"/>
                </a:lnTo>
                <a:lnTo>
                  <a:pt x="9988" y="6213"/>
                </a:lnTo>
                <a:cubicBezTo>
                  <a:pt x="9984" y="6278"/>
                  <a:pt x="9980" y="6342"/>
                  <a:pt x="9976" y="6407"/>
                </a:cubicBezTo>
                <a:lnTo>
                  <a:pt x="9958" y="6602"/>
                </a:lnTo>
                <a:lnTo>
                  <a:pt x="9946" y="6776"/>
                </a:lnTo>
                <a:cubicBezTo>
                  <a:pt x="9940" y="6837"/>
                  <a:pt x="9934" y="6899"/>
                  <a:pt x="9928" y="6960"/>
                </a:cubicBezTo>
                <a:lnTo>
                  <a:pt x="9904" y="7134"/>
                </a:lnTo>
                <a:cubicBezTo>
                  <a:pt x="9894" y="7195"/>
                  <a:pt x="9884" y="7257"/>
                  <a:pt x="9874" y="7318"/>
                </a:cubicBezTo>
                <a:cubicBezTo>
                  <a:pt x="9868" y="7373"/>
                  <a:pt x="9862" y="7427"/>
                  <a:pt x="9856" y="7482"/>
                </a:cubicBezTo>
                <a:cubicBezTo>
                  <a:pt x="9846" y="7537"/>
                  <a:pt x="9837" y="7591"/>
                  <a:pt x="9827" y="7646"/>
                </a:cubicBezTo>
                <a:lnTo>
                  <a:pt x="9791" y="7799"/>
                </a:lnTo>
                <a:lnTo>
                  <a:pt x="9761" y="7943"/>
                </a:lnTo>
                <a:cubicBezTo>
                  <a:pt x="9749" y="7991"/>
                  <a:pt x="9737" y="8038"/>
                  <a:pt x="9725" y="8086"/>
                </a:cubicBezTo>
                <a:cubicBezTo>
                  <a:pt x="9713" y="8130"/>
                  <a:pt x="9701" y="8175"/>
                  <a:pt x="9689" y="8219"/>
                </a:cubicBezTo>
                <a:cubicBezTo>
                  <a:pt x="9677" y="8257"/>
                  <a:pt x="9665" y="8294"/>
                  <a:pt x="9653" y="8332"/>
                </a:cubicBezTo>
                <a:cubicBezTo>
                  <a:pt x="9639" y="8369"/>
                  <a:pt x="9625" y="8407"/>
                  <a:pt x="9611" y="8444"/>
                </a:cubicBezTo>
                <a:cubicBezTo>
                  <a:pt x="9597" y="8475"/>
                  <a:pt x="9583" y="8505"/>
                  <a:pt x="9569" y="8536"/>
                </a:cubicBezTo>
                <a:cubicBezTo>
                  <a:pt x="9553" y="8567"/>
                  <a:pt x="9538" y="8597"/>
                  <a:pt x="9522" y="8628"/>
                </a:cubicBezTo>
                <a:lnTo>
                  <a:pt x="9474" y="8721"/>
                </a:lnTo>
                <a:cubicBezTo>
                  <a:pt x="9454" y="8745"/>
                  <a:pt x="9434" y="8768"/>
                  <a:pt x="9414" y="8792"/>
                </a:cubicBezTo>
                <a:cubicBezTo>
                  <a:pt x="9394" y="8819"/>
                  <a:pt x="9374" y="8847"/>
                  <a:pt x="9354" y="8874"/>
                </a:cubicBezTo>
                <a:cubicBezTo>
                  <a:pt x="9332" y="8895"/>
                  <a:pt x="9310" y="8915"/>
                  <a:pt x="9288" y="8936"/>
                </a:cubicBezTo>
                <a:cubicBezTo>
                  <a:pt x="9268" y="8956"/>
                  <a:pt x="9248" y="8977"/>
                  <a:pt x="9228" y="8997"/>
                </a:cubicBezTo>
                <a:lnTo>
                  <a:pt x="9157" y="9048"/>
                </a:lnTo>
                <a:cubicBezTo>
                  <a:pt x="9131" y="9069"/>
                  <a:pt x="9105" y="9089"/>
                  <a:pt x="9079" y="9110"/>
                </a:cubicBezTo>
                <a:lnTo>
                  <a:pt x="9007" y="9161"/>
                </a:lnTo>
                <a:lnTo>
                  <a:pt x="8929" y="9191"/>
                </a:lnTo>
                <a:lnTo>
                  <a:pt x="8846" y="9232"/>
                </a:lnTo>
                <a:cubicBezTo>
                  <a:pt x="8818" y="9242"/>
                  <a:pt x="8790" y="9253"/>
                  <a:pt x="8762" y="9263"/>
                </a:cubicBezTo>
                <a:cubicBezTo>
                  <a:pt x="8734" y="9277"/>
                  <a:pt x="8706" y="9290"/>
                  <a:pt x="8678" y="9304"/>
                </a:cubicBezTo>
                <a:cubicBezTo>
                  <a:pt x="8648" y="9314"/>
                  <a:pt x="8619" y="9325"/>
                  <a:pt x="8589" y="9335"/>
                </a:cubicBezTo>
                <a:lnTo>
                  <a:pt x="8493" y="9365"/>
                </a:lnTo>
                <a:lnTo>
                  <a:pt x="8313" y="9406"/>
                </a:lnTo>
                <a:lnTo>
                  <a:pt x="8122" y="9447"/>
                </a:lnTo>
                <a:lnTo>
                  <a:pt x="7931" y="9478"/>
                </a:lnTo>
                <a:lnTo>
                  <a:pt x="7733" y="9519"/>
                </a:lnTo>
                <a:lnTo>
                  <a:pt x="7530" y="9539"/>
                </a:lnTo>
                <a:lnTo>
                  <a:pt x="7339" y="9580"/>
                </a:lnTo>
                <a:lnTo>
                  <a:pt x="7141" y="9611"/>
                </a:lnTo>
                <a:lnTo>
                  <a:pt x="6950" y="9662"/>
                </a:lnTo>
                <a:lnTo>
                  <a:pt x="6854" y="9683"/>
                </a:lnTo>
                <a:lnTo>
                  <a:pt x="6758" y="9713"/>
                </a:lnTo>
                <a:lnTo>
                  <a:pt x="6651" y="9724"/>
                </a:lnTo>
                <a:lnTo>
                  <a:pt x="6549" y="9744"/>
                </a:lnTo>
                <a:lnTo>
                  <a:pt x="6441" y="9765"/>
                </a:lnTo>
                <a:lnTo>
                  <a:pt x="6334" y="9785"/>
                </a:lnTo>
                <a:lnTo>
                  <a:pt x="6226" y="9806"/>
                </a:lnTo>
                <a:lnTo>
                  <a:pt x="6112" y="9816"/>
                </a:lnTo>
                <a:lnTo>
                  <a:pt x="5885" y="9857"/>
                </a:lnTo>
                <a:lnTo>
                  <a:pt x="5652" y="9887"/>
                </a:lnTo>
                <a:lnTo>
                  <a:pt x="5425" y="9918"/>
                </a:lnTo>
                <a:lnTo>
                  <a:pt x="5185" y="9928"/>
                </a:lnTo>
                <a:lnTo>
                  <a:pt x="4958" y="9949"/>
                </a:lnTo>
                <a:lnTo>
                  <a:pt x="4731" y="9959"/>
                </a:lnTo>
                <a:lnTo>
                  <a:pt x="4623" y="9969"/>
                </a:lnTo>
                <a:lnTo>
                  <a:pt x="4510" y="9969"/>
                </a:lnTo>
                <a:lnTo>
                  <a:pt x="4402" y="9990"/>
                </a:lnTo>
                <a:lnTo>
                  <a:pt x="4294" y="9990"/>
                </a:lnTo>
                <a:lnTo>
                  <a:pt x="4193" y="9990"/>
                </a:lnTo>
                <a:lnTo>
                  <a:pt x="4091" y="10000"/>
                </a:lnTo>
                <a:lnTo>
                  <a:pt x="3995" y="10000"/>
                </a:lnTo>
                <a:lnTo>
                  <a:pt x="3894" y="10000"/>
                </a:lnTo>
                <a:lnTo>
                  <a:pt x="3804" y="10000"/>
                </a:lnTo>
                <a:lnTo>
                  <a:pt x="3714" y="10000"/>
                </a:lnTo>
                <a:lnTo>
                  <a:pt x="3630" y="10000"/>
                </a:lnTo>
                <a:lnTo>
                  <a:pt x="3547" y="10000"/>
                </a:lnTo>
                <a:cubicBezTo>
                  <a:pt x="3521" y="9997"/>
                  <a:pt x="3495" y="9993"/>
                  <a:pt x="3469" y="9990"/>
                </a:cubicBezTo>
                <a:lnTo>
                  <a:pt x="3391" y="9990"/>
                </a:lnTo>
                <a:lnTo>
                  <a:pt x="3325" y="9990"/>
                </a:lnTo>
                <a:lnTo>
                  <a:pt x="3254" y="9969"/>
                </a:lnTo>
                <a:lnTo>
                  <a:pt x="3182" y="9969"/>
                </a:lnTo>
                <a:lnTo>
                  <a:pt x="3122" y="9969"/>
                </a:lnTo>
                <a:cubicBezTo>
                  <a:pt x="3100" y="9966"/>
                  <a:pt x="3078" y="9962"/>
                  <a:pt x="3056" y="9959"/>
                </a:cubicBezTo>
                <a:cubicBezTo>
                  <a:pt x="3038" y="9956"/>
                  <a:pt x="3020" y="9952"/>
                  <a:pt x="3002" y="9949"/>
                </a:cubicBezTo>
                <a:lnTo>
                  <a:pt x="2949" y="9949"/>
                </a:lnTo>
                <a:cubicBezTo>
                  <a:pt x="2929" y="9946"/>
                  <a:pt x="2909" y="9942"/>
                  <a:pt x="2889" y="9939"/>
                </a:cubicBezTo>
                <a:cubicBezTo>
                  <a:pt x="2871" y="9935"/>
                  <a:pt x="2853" y="9932"/>
                  <a:pt x="2835" y="9928"/>
                </a:cubicBezTo>
                <a:cubicBezTo>
                  <a:pt x="2817" y="9925"/>
                  <a:pt x="2799" y="9921"/>
                  <a:pt x="2781" y="9918"/>
                </a:cubicBezTo>
                <a:lnTo>
                  <a:pt x="2679" y="9887"/>
                </a:lnTo>
                <a:lnTo>
                  <a:pt x="2584" y="9867"/>
                </a:lnTo>
                <a:cubicBezTo>
                  <a:pt x="2554" y="9853"/>
                  <a:pt x="2524" y="9840"/>
                  <a:pt x="2494" y="9826"/>
                </a:cubicBezTo>
                <a:cubicBezTo>
                  <a:pt x="2462" y="9819"/>
                  <a:pt x="2430" y="9813"/>
                  <a:pt x="2398" y="9806"/>
                </a:cubicBezTo>
                <a:lnTo>
                  <a:pt x="2225" y="9724"/>
                </a:lnTo>
                <a:cubicBezTo>
                  <a:pt x="2195" y="9710"/>
                  <a:pt x="2165" y="9697"/>
                  <a:pt x="2135" y="9683"/>
                </a:cubicBezTo>
                <a:cubicBezTo>
                  <a:pt x="2105" y="9669"/>
                  <a:pt x="2075" y="9656"/>
                  <a:pt x="2045" y="9642"/>
                </a:cubicBezTo>
                <a:lnTo>
                  <a:pt x="1950" y="9591"/>
                </a:lnTo>
                <a:lnTo>
                  <a:pt x="1842" y="9539"/>
                </a:lnTo>
                <a:lnTo>
                  <a:pt x="1740" y="9498"/>
                </a:lnTo>
                <a:lnTo>
                  <a:pt x="1633" y="9447"/>
                </a:lnTo>
                <a:lnTo>
                  <a:pt x="1519" y="9396"/>
                </a:lnTo>
                <a:lnTo>
                  <a:pt x="1411" y="9355"/>
                </a:lnTo>
                <a:cubicBezTo>
                  <a:pt x="1371" y="9335"/>
                  <a:pt x="1332" y="9314"/>
                  <a:pt x="1292" y="9294"/>
                </a:cubicBezTo>
                <a:lnTo>
                  <a:pt x="1178" y="9243"/>
                </a:lnTo>
                <a:lnTo>
                  <a:pt x="1071" y="9181"/>
                </a:lnTo>
                <a:lnTo>
                  <a:pt x="957" y="9120"/>
                </a:lnTo>
                <a:lnTo>
                  <a:pt x="849" y="9069"/>
                </a:lnTo>
                <a:lnTo>
                  <a:pt x="748" y="8976"/>
                </a:lnTo>
                <a:cubicBezTo>
                  <a:pt x="716" y="8952"/>
                  <a:pt x="684" y="8929"/>
                  <a:pt x="652" y="8905"/>
                </a:cubicBezTo>
                <a:lnTo>
                  <a:pt x="550" y="8813"/>
                </a:lnTo>
                <a:lnTo>
                  <a:pt x="508" y="8762"/>
                </a:lnTo>
                <a:lnTo>
                  <a:pt x="467" y="8721"/>
                </a:lnTo>
                <a:cubicBezTo>
                  <a:pt x="453" y="8700"/>
                  <a:pt x="439" y="8680"/>
                  <a:pt x="425" y="8659"/>
                </a:cubicBezTo>
                <a:lnTo>
                  <a:pt x="383" y="8608"/>
                </a:lnTo>
                <a:cubicBezTo>
                  <a:pt x="371" y="8588"/>
                  <a:pt x="359" y="8567"/>
                  <a:pt x="347" y="8547"/>
                </a:cubicBezTo>
                <a:lnTo>
                  <a:pt x="317" y="8475"/>
                </a:lnTo>
                <a:cubicBezTo>
                  <a:pt x="305" y="8455"/>
                  <a:pt x="293" y="8434"/>
                  <a:pt x="281" y="8414"/>
                </a:cubicBezTo>
                <a:lnTo>
                  <a:pt x="251" y="8342"/>
                </a:lnTo>
                <a:lnTo>
                  <a:pt x="221" y="8270"/>
                </a:lnTo>
                <a:cubicBezTo>
                  <a:pt x="215" y="8246"/>
                  <a:pt x="209" y="8223"/>
                  <a:pt x="203" y="8199"/>
                </a:cubicBezTo>
                <a:cubicBezTo>
                  <a:pt x="193" y="8172"/>
                  <a:pt x="183" y="8144"/>
                  <a:pt x="173" y="8117"/>
                </a:cubicBezTo>
                <a:cubicBezTo>
                  <a:pt x="167" y="8093"/>
                  <a:pt x="162" y="8069"/>
                  <a:pt x="156" y="8045"/>
                </a:cubicBezTo>
                <a:cubicBezTo>
                  <a:pt x="148" y="8018"/>
                  <a:pt x="140" y="7990"/>
                  <a:pt x="132" y="7963"/>
                </a:cubicBezTo>
                <a:cubicBezTo>
                  <a:pt x="128" y="7936"/>
                  <a:pt x="124" y="7908"/>
                  <a:pt x="120" y="7881"/>
                </a:cubicBezTo>
                <a:cubicBezTo>
                  <a:pt x="108" y="7820"/>
                  <a:pt x="96" y="7758"/>
                  <a:pt x="84" y="7697"/>
                </a:cubicBezTo>
                <a:lnTo>
                  <a:pt x="54" y="7523"/>
                </a:lnTo>
                <a:cubicBezTo>
                  <a:pt x="50" y="7458"/>
                  <a:pt x="46" y="7394"/>
                  <a:pt x="42" y="7329"/>
                </a:cubicBezTo>
                <a:cubicBezTo>
                  <a:pt x="38" y="7261"/>
                  <a:pt x="34" y="7192"/>
                  <a:pt x="30" y="7124"/>
                </a:cubicBezTo>
                <a:cubicBezTo>
                  <a:pt x="24" y="7052"/>
                  <a:pt x="18" y="6981"/>
                  <a:pt x="12" y="6909"/>
                </a:cubicBezTo>
                <a:cubicBezTo>
                  <a:pt x="10" y="6837"/>
                  <a:pt x="8" y="6766"/>
                  <a:pt x="6" y="6694"/>
                </a:cubicBezTo>
                <a:lnTo>
                  <a:pt x="6" y="6479"/>
                </a:lnTo>
                <a:lnTo>
                  <a:pt x="0" y="6254"/>
                </a:lnTo>
                <a:lnTo>
                  <a:pt x="0" y="6018"/>
                </a:lnTo>
                <a:cubicBezTo>
                  <a:pt x="2" y="5936"/>
                  <a:pt x="4" y="5855"/>
                  <a:pt x="6" y="5773"/>
                </a:cubicBezTo>
                <a:lnTo>
                  <a:pt x="6" y="5527"/>
                </a:lnTo>
                <a:cubicBezTo>
                  <a:pt x="8" y="5442"/>
                  <a:pt x="10" y="5356"/>
                  <a:pt x="12" y="5271"/>
                </a:cubicBezTo>
                <a:lnTo>
                  <a:pt x="12" y="5026"/>
                </a:lnTo>
                <a:lnTo>
                  <a:pt x="12" y="4893"/>
                </a:lnTo>
                <a:lnTo>
                  <a:pt x="12" y="4749"/>
                </a:lnTo>
                <a:lnTo>
                  <a:pt x="12" y="4606"/>
                </a:lnTo>
                <a:lnTo>
                  <a:pt x="12" y="4452"/>
                </a:lnTo>
                <a:lnTo>
                  <a:pt x="6" y="4278"/>
                </a:lnTo>
                <a:lnTo>
                  <a:pt x="6" y="4115"/>
                </a:lnTo>
                <a:lnTo>
                  <a:pt x="6" y="3941"/>
                </a:lnTo>
                <a:lnTo>
                  <a:pt x="0" y="3767"/>
                </a:lnTo>
                <a:lnTo>
                  <a:pt x="0" y="3582"/>
                </a:lnTo>
                <a:lnTo>
                  <a:pt x="0" y="3408"/>
                </a:lnTo>
                <a:lnTo>
                  <a:pt x="0" y="3040"/>
                </a:lnTo>
                <a:lnTo>
                  <a:pt x="0" y="2661"/>
                </a:lnTo>
                <a:lnTo>
                  <a:pt x="0" y="2293"/>
                </a:lnTo>
                <a:lnTo>
                  <a:pt x="6" y="2119"/>
                </a:lnTo>
                <a:cubicBezTo>
                  <a:pt x="8" y="2057"/>
                  <a:pt x="10" y="1996"/>
                  <a:pt x="12" y="1934"/>
                </a:cubicBezTo>
                <a:cubicBezTo>
                  <a:pt x="16" y="1880"/>
                  <a:pt x="20" y="1825"/>
                  <a:pt x="24" y="1771"/>
                </a:cubicBezTo>
                <a:lnTo>
                  <a:pt x="30" y="1597"/>
                </a:lnTo>
                <a:cubicBezTo>
                  <a:pt x="34" y="1542"/>
                  <a:pt x="38" y="1488"/>
                  <a:pt x="42" y="1433"/>
                </a:cubicBezTo>
                <a:cubicBezTo>
                  <a:pt x="44" y="1382"/>
                  <a:pt x="46" y="1330"/>
                  <a:pt x="48" y="1279"/>
                </a:cubicBezTo>
                <a:lnTo>
                  <a:pt x="72" y="1126"/>
                </a:lnTo>
                <a:cubicBezTo>
                  <a:pt x="76" y="1078"/>
                  <a:pt x="80" y="1031"/>
                  <a:pt x="84" y="983"/>
                </a:cubicBezTo>
                <a:lnTo>
                  <a:pt x="108" y="839"/>
                </a:lnTo>
                <a:lnTo>
                  <a:pt x="126" y="716"/>
                </a:lnTo>
                <a:cubicBezTo>
                  <a:pt x="136" y="675"/>
                  <a:pt x="146" y="635"/>
                  <a:pt x="156" y="594"/>
                </a:cubicBezTo>
                <a:cubicBezTo>
                  <a:pt x="162" y="560"/>
                  <a:pt x="167" y="525"/>
                  <a:pt x="173" y="491"/>
                </a:cubicBezTo>
                <a:cubicBezTo>
                  <a:pt x="185" y="454"/>
                  <a:pt x="197" y="416"/>
                  <a:pt x="209" y="379"/>
                </a:cubicBezTo>
                <a:cubicBezTo>
                  <a:pt x="213" y="369"/>
                  <a:pt x="217" y="358"/>
                  <a:pt x="221" y="348"/>
                </a:cubicBezTo>
                <a:lnTo>
                  <a:pt x="245" y="297"/>
                </a:lnTo>
                <a:cubicBezTo>
                  <a:pt x="249" y="287"/>
                  <a:pt x="253" y="276"/>
                  <a:pt x="257" y="266"/>
                </a:cubicBezTo>
                <a:cubicBezTo>
                  <a:pt x="265" y="252"/>
                  <a:pt x="273" y="239"/>
                  <a:pt x="281" y="225"/>
                </a:cubicBezTo>
                <a:cubicBezTo>
                  <a:pt x="287" y="215"/>
                  <a:pt x="293" y="204"/>
                  <a:pt x="299" y="194"/>
                </a:cubicBezTo>
                <a:lnTo>
                  <a:pt x="323" y="164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41" name="Rectangle 198"/>
          <p:cNvSpPr>
            <a:spLocks noChangeArrowheads="1"/>
          </p:cNvSpPr>
          <p:nvPr/>
        </p:nvSpPr>
        <p:spPr bwMode="auto">
          <a:xfrm>
            <a:off x="3648075" y="3957638"/>
            <a:ext cx="412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88442" name="Line 334"/>
          <p:cNvSpPr>
            <a:spLocks noChangeShapeType="1"/>
          </p:cNvSpPr>
          <p:nvPr/>
        </p:nvSpPr>
        <p:spPr bwMode="auto">
          <a:xfrm>
            <a:off x="2486025" y="3879850"/>
            <a:ext cx="1592263" cy="476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0" name="Line 20"/>
          <p:cNvSpPr>
            <a:spLocks noChangeShapeType="1"/>
          </p:cNvSpPr>
          <p:nvPr/>
        </p:nvSpPr>
        <p:spPr bwMode="auto">
          <a:xfrm flipH="1">
            <a:off x="649288" y="3398838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1" name="Line 21"/>
          <p:cNvSpPr>
            <a:spLocks noChangeShapeType="1"/>
          </p:cNvSpPr>
          <p:nvPr/>
        </p:nvSpPr>
        <p:spPr bwMode="auto">
          <a:xfrm flipH="1">
            <a:off x="911225" y="3446463"/>
            <a:ext cx="396875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2" name="Line 22"/>
          <p:cNvSpPr>
            <a:spLocks noChangeShapeType="1"/>
          </p:cNvSpPr>
          <p:nvPr/>
        </p:nvSpPr>
        <p:spPr bwMode="auto">
          <a:xfrm>
            <a:off x="1455738" y="3475038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88446" name="Group 44"/>
          <p:cNvGrpSpPr>
            <a:grpSpLocks/>
          </p:cNvGrpSpPr>
          <p:nvPr/>
        </p:nvGrpSpPr>
        <p:grpSpPr bwMode="auto">
          <a:xfrm>
            <a:off x="193675" y="3182146"/>
            <a:ext cx="568325" cy="481012"/>
            <a:chOff x="-44" y="1473"/>
            <a:chExt cx="981" cy="1105"/>
          </a:xfrm>
        </p:grpSpPr>
        <p:pic>
          <p:nvPicPr>
            <p:cNvPr id="18860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860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8447" name="Group 44"/>
          <p:cNvGrpSpPr>
            <a:grpSpLocks/>
          </p:cNvGrpSpPr>
          <p:nvPr/>
        </p:nvGrpSpPr>
        <p:grpSpPr bwMode="auto">
          <a:xfrm>
            <a:off x="1128713" y="3690938"/>
            <a:ext cx="568325" cy="481012"/>
            <a:chOff x="-44" y="1473"/>
            <a:chExt cx="981" cy="1105"/>
          </a:xfrm>
        </p:grpSpPr>
        <p:pic>
          <p:nvPicPr>
            <p:cNvPr id="18860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860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405" name="Line 21"/>
          <p:cNvSpPr>
            <a:spLocks noChangeShapeType="1"/>
          </p:cNvSpPr>
          <p:nvPr/>
        </p:nvSpPr>
        <p:spPr bwMode="auto">
          <a:xfrm>
            <a:off x="1674813" y="3405188"/>
            <a:ext cx="3778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6" name="Line 22"/>
          <p:cNvSpPr>
            <a:spLocks noChangeShapeType="1"/>
          </p:cNvSpPr>
          <p:nvPr/>
        </p:nvSpPr>
        <p:spPr bwMode="auto">
          <a:xfrm flipH="1">
            <a:off x="1906588" y="3900488"/>
            <a:ext cx="120650" cy="293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7" name="Line 22"/>
          <p:cNvSpPr>
            <a:spLocks noChangeShapeType="1"/>
          </p:cNvSpPr>
          <p:nvPr/>
        </p:nvSpPr>
        <p:spPr bwMode="auto">
          <a:xfrm>
            <a:off x="2311400" y="3911600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8" name="Line 20"/>
          <p:cNvSpPr>
            <a:spLocks noChangeShapeType="1"/>
          </p:cNvSpPr>
          <p:nvPr/>
        </p:nvSpPr>
        <p:spPr bwMode="auto">
          <a:xfrm flipH="1">
            <a:off x="1508125" y="3359150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88452" name="Group 44"/>
          <p:cNvGrpSpPr>
            <a:grpSpLocks/>
          </p:cNvGrpSpPr>
          <p:nvPr/>
        </p:nvGrpSpPr>
        <p:grpSpPr bwMode="auto">
          <a:xfrm>
            <a:off x="1533525" y="4064000"/>
            <a:ext cx="568325" cy="481013"/>
            <a:chOff x="-44" y="1473"/>
            <a:chExt cx="981" cy="1105"/>
          </a:xfrm>
        </p:grpSpPr>
        <p:pic>
          <p:nvPicPr>
            <p:cNvPr id="18859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860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8453" name="Group 44"/>
          <p:cNvGrpSpPr>
            <a:grpSpLocks/>
          </p:cNvGrpSpPr>
          <p:nvPr/>
        </p:nvGrpSpPr>
        <p:grpSpPr bwMode="auto">
          <a:xfrm>
            <a:off x="1990725" y="4132263"/>
            <a:ext cx="568325" cy="481012"/>
            <a:chOff x="-44" y="1473"/>
            <a:chExt cx="981" cy="1105"/>
          </a:xfrm>
        </p:grpSpPr>
        <p:pic>
          <p:nvPicPr>
            <p:cNvPr id="18859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859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41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8" y="3246438"/>
            <a:ext cx="67786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412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3662363"/>
            <a:ext cx="67786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88456" name="Group 44"/>
          <p:cNvGrpSpPr>
            <a:grpSpLocks/>
          </p:cNvGrpSpPr>
          <p:nvPr/>
        </p:nvGrpSpPr>
        <p:grpSpPr bwMode="auto">
          <a:xfrm>
            <a:off x="1784350" y="3068638"/>
            <a:ext cx="568325" cy="481012"/>
            <a:chOff x="-44" y="1473"/>
            <a:chExt cx="981" cy="1105"/>
          </a:xfrm>
        </p:grpSpPr>
        <p:pic>
          <p:nvPicPr>
            <p:cNvPr id="18859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859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8457" name="Group 906"/>
          <p:cNvGrpSpPr>
            <a:grpSpLocks/>
          </p:cNvGrpSpPr>
          <p:nvPr/>
        </p:nvGrpSpPr>
        <p:grpSpPr bwMode="auto">
          <a:xfrm>
            <a:off x="663575" y="3859213"/>
            <a:ext cx="285750" cy="536575"/>
            <a:chOff x="4140" y="429"/>
            <a:chExt cx="1425" cy="2396"/>
          </a:xfrm>
        </p:grpSpPr>
        <p:sp>
          <p:nvSpPr>
            <p:cNvPr id="188563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2" name="Rectangle 908"/>
            <p:cNvSpPr>
              <a:spLocks noChangeArrowheads="1"/>
            </p:cNvSpPr>
            <p:nvPr/>
          </p:nvSpPr>
          <p:spPr bwMode="auto">
            <a:xfrm>
              <a:off x="4211" y="429"/>
              <a:ext cx="1037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65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66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5" name="Rectangle 911"/>
            <p:cNvSpPr>
              <a:spLocks noChangeArrowheads="1"/>
            </p:cNvSpPr>
            <p:nvPr/>
          </p:nvSpPr>
          <p:spPr bwMode="auto">
            <a:xfrm>
              <a:off x="4211" y="691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68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1" name="AutoShape 913"/>
              <p:cNvSpPr>
                <a:spLocks noChangeArrowheads="1"/>
              </p:cNvSpPr>
              <p:nvPr/>
            </p:nvSpPr>
            <p:spPr bwMode="auto">
              <a:xfrm>
                <a:off x="615" y="2570"/>
                <a:ext cx="721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52" name="AutoShape 914"/>
              <p:cNvSpPr>
                <a:spLocks noChangeArrowheads="1"/>
              </p:cNvSpPr>
              <p:nvPr/>
            </p:nvSpPr>
            <p:spPr bwMode="auto">
              <a:xfrm>
                <a:off x="634" y="2584"/>
                <a:ext cx="692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427" name="Rectangle 915"/>
            <p:cNvSpPr>
              <a:spLocks noChangeArrowheads="1"/>
            </p:cNvSpPr>
            <p:nvPr/>
          </p:nvSpPr>
          <p:spPr bwMode="auto">
            <a:xfrm>
              <a:off x="4227" y="1017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70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49" name="AutoShape 917"/>
              <p:cNvSpPr>
                <a:spLocks noChangeArrowheads="1"/>
              </p:cNvSpPr>
              <p:nvPr/>
            </p:nvSpPr>
            <p:spPr bwMode="auto">
              <a:xfrm>
                <a:off x="617" y="2570"/>
                <a:ext cx="72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50" name="AutoShape 918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701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429" name="Rectangle 919"/>
            <p:cNvSpPr>
              <a:spLocks noChangeArrowheads="1"/>
            </p:cNvSpPr>
            <p:nvPr/>
          </p:nvSpPr>
          <p:spPr bwMode="auto">
            <a:xfrm>
              <a:off x="4211" y="1358"/>
              <a:ext cx="602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30" name="Rectangle 920"/>
            <p:cNvSpPr>
              <a:spLocks noChangeArrowheads="1"/>
            </p:cNvSpPr>
            <p:nvPr/>
          </p:nvSpPr>
          <p:spPr bwMode="auto">
            <a:xfrm>
              <a:off x="4227" y="1655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73" name="Group 921"/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447" name="AutoShape 922"/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30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48" name="AutoShape 923"/>
              <p:cNvSpPr>
                <a:spLocks noChangeArrowheads="1"/>
              </p:cNvSpPr>
              <p:nvPr/>
            </p:nvSpPr>
            <p:spPr bwMode="auto">
              <a:xfrm>
                <a:off x="632" y="2588"/>
                <a:ext cx="690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88574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8575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45" name="AutoShape 926"/>
              <p:cNvSpPr>
                <a:spLocks noChangeArrowheads="1"/>
              </p:cNvSpPr>
              <p:nvPr/>
            </p:nvSpPr>
            <p:spPr bwMode="auto">
              <a:xfrm>
                <a:off x="617" y="2570"/>
                <a:ext cx="710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46" name="AutoShape 927"/>
              <p:cNvSpPr>
                <a:spLocks noChangeArrowheads="1"/>
              </p:cNvSpPr>
              <p:nvPr/>
            </p:nvSpPr>
            <p:spPr bwMode="auto">
              <a:xfrm>
                <a:off x="637" y="2584"/>
                <a:ext cx="680" cy="9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434" name="Rectangle 928"/>
            <p:cNvSpPr>
              <a:spLocks noChangeArrowheads="1"/>
            </p:cNvSpPr>
            <p:nvPr/>
          </p:nvSpPr>
          <p:spPr bwMode="auto">
            <a:xfrm>
              <a:off x="5248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77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78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7" name="Oval 931"/>
            <p:cNvSpPr>
              <a:spLocks noChangeArrowheads="1"/>
            </p:cNvSpPr>
            <p:nvPr/>
          </p:nvSpPr>
          <p:spPr bwMode="auto">
            <a:xfrm>
              <a:off x="5518" y="2605"/>
              <a:ext cx="48" cy="99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80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9" name="AutoShape 933"/>
            <p:cNvSpPr>
              <a:spLocks noChangeArrowheads="1"/>
            </p:cNvSpPr>
            <p:nvPr/>
          </p:nvSpPr>
          <p:spPr bwMode="auto">
            <a:xfrm>
              <a:off x="4140" y="2683"/>
              <a:ext cx="1195" cy="142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40" name="AutoShape 934"/>
            <p:cNvSpPr>
              <a:spLocks noChangeArrowheads="1"/>
            </p:cNvSpPr>
            <p:nvPr/>
          </p:nvSpPr>
          <p:spPr bwMode="auto">
            <a:xfrm>
              <a:off x="4211" y="2712"/>
              <a:ext cx="1061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41" name="Oval 935"/>
            <p:cNvSpPr>
              <a:spLocks noChangeArrowheads="1"/>
            </p:cNvSpPr>
            <p:nvPr/>
          </p:nvSpPr>
          <p:spPr bwMode="auto">
            <a:xfrm>
              <a:off x="4306" y="2385"/>
              <a:ext cx="158" cy="13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42" name="Oval 936"/>
            <p:cNvSpPr>
              <a:spLocks noChangeArrowheads="1"/>
            </p:cNvSpPr>
            <p:nvPr/>
          </p:nvSpPr>
          <p:spPr bwMode="auto">
            <a:xfrm>
              <a:off x="4488" y="2385"/>
              <a:ext cx="158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43" name="Oval 937"/>
            <p:cNvSpPr>
              <a:spLocks noChangeArrowheads="1"/>
            </p:cNvSpPr>
            <p:nvPr/>
          </p:nvSpPr>
          <p:spPr bwMode="auto">
            <a:xfrm>
              <a:off x="4663" y="2378"/>
              <a:ext cx="158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44" name="Rectangle 938"/>
            <p:cNvSpPr>
              <a:spLocks noChangeArrowheads="1"/>
            </p:cNvSpPr>
            <p:nvPr/>
          </p:nvSpPr>
          <p:spPr bwMode="auto">
            <a:xfrm>
              <a:off x="5058" y="1833"/>
              <a:ext cx="87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188458" name="Text Box 380"/>
          <p:cNvSpPr txBox="1">
            <a:spLocks noChangeArrowheads="1"/>
          </p:cNvSpPr>
          <p:nvPr/>
        </p:nvSpPr>
        <p:spPr bwMode="auto">
          <a:xfrm>
            <a:off x="2511425" y="3189288"/>
            <a:ext cx="10826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internal</a:t>
            </a:r>
          </a:p>
          <a:p>
            <a:r>
              <a:rPr lang="en-US" dirty="0">
                <a:latin typeface="Arial" charset="0"/>
                <a:cs typeface="Arial" charset="0"/>
              </a:rPr>
              <a:t>network</a:t>
            </a:r>
          </a:p>
        </p:txBody>
      </p:sp>
      <p:grpSp>
        <p:nvGrpSpPr>
          <p:cNvPr id="188459" name="Group 906"/>
          <p:cNvGrpSpPr>
            <a:grpSpLocks/>
          </p:cNvGrpSpPr>
          <p:nvPr/>
        </p:nvGrpSpPr>
        <p:grpSpPr bwMode="auto">
          <a:xfrm>
            <a:off x="3698875" y="4697413"/>
            <a:ext cx="220663" cy="468312"/>
            <a:chOff x="4140" y="429"/>
            <a:chExt cx="1425" cy="2396"/>
          </a:xfrm>
        </p:grpSpPr>
        <p:sp>
          <p:nvSpPr>
            <p:cNvPr id="188531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6" name="Rectangle 908"/>
            <p:cNvSpPr>
              <a:spLocks noChangeArrowheads="1"/>
            </p:cNvSpPr>
            <p:nvPr/>
          </p:nvSpPr>
          <p:spPr bwMode="auto">
            <a:xfrm>
              <a:off x="4212" y="429"/>
              <a:ext cx="1035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33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34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9" name="Rectangle 911"/>
            <p:cNvSpPr>
              <a:spLocks noChangeArrowheads="1"/>
            </p:cNvSpPr>
            <p:nvPr/>
          </p:nvSpPr>
          <p:spPr bwMode="auto">
            <a:xfrm>
              <a:off x="4212" y="689"/>
              <a:ext cx="595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36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35" name="AutoShape 913"/>
              <p:cNvSpPr>
                <a:spLocks noChangeArrowheads="1"/>
              </p:cNvSpPr>
              <p:nvPr/>
            </p:nvSpPr>
            <p:spPr bwMode="auto">
              <a:xfrm>
                <a:off x="609" y="2565"/>
                <a:ext cx="729" cy="13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36" name="AutoShape 914"/>
              <p:cNvSpPr>
                <a:spLocks noChangeArrowheads="1"/>
              </p:cNvSpPr>
              <p:nvPr/>
            </p:nvSpPr>
            <p:spPr bwMode="auto">
              <a:xfrm>
                <a:off x="622" y="2580"/>
                <a:ext cx="704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11" name="Rectangle 915"/>
            <p:cNvSpPr>
              <a:spLocks noChangeArrowheads="1"/>
            </p:cNvSpPr>
            <p:nvPr/>
          </p:nvSpPr>
          <p:spPr bwMode="auto">
            <a:xfrm>
              <a:off x="4222" y="1022"/>
              <a:ext cx="595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38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33" name="AutoShape 917"/>
              <p:cNvSpPr>
                <a:spLocks noChangeArrowheads="1"/>
              </p:cNvSpPr>
              <p:nvPr/>
            </p:nvSpPr>
            <p:spPr bwMode="auto">
              <a:xfrm>
                <a:off x="611" y="2572"/>
                <a:ext cx="729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34" name="AutoShape 918"/>
              <p:cNvSpPr>
                <a:spLocks noChangeArrowheads="1"/>
              </p:cNvSpPr>
              <p:nvPr/>
            </p:nvSpPr>
            <p:spPr bwMode="auto">
              <a:xfrm>
                <a:off x="624" y="2580"/>
                <a:ext cx="70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13" name="Rectangle 919"/>
            <p:cNvSpPr>
              <a:spLocks noChangeArrowheads="1"/>
            </p:cNvSpPr>
            <p:nvPr/>
          </p:nvSpPr>
          <p:spPr bwMode="auto">
            <a:xfrm>
              <a:off x="4212" y="1363"/>
              <a:ext cx="605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14" name="Rectangle 920"/>
            <p:cNvSpPr>
              <a:spLocks noChangeArrowheads="1"/>
            </p:cNvSpPr>
            <p:nvPr/>
          </p:nvSpPr>
          <p:spPr bwMode="auto">
            <a:xfrm>
              <a:off x="4222" y="1655"/>
              <a:ext cx="605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41" name="Group 921"/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531" name="AutoShape 922"/>
              <p:cNvSpPr>
                <a:spLocks noChangeArrowheads="1"/>
              </p:cNvSpPr>
              <p:nvPr/>
            </p:nvSpPr>
            <p:spPr bwMode="auto">
              <a:xfrm>
                <a:off x="613" y="2572"/>
                <a:ext cx="728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32" name="AutoShape 923"/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70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88542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8543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29" name="AutoShape 926"/>
              <p:cNvSpPr>
                <a:spLocks noChangeArrowheads="1"/>
              </p:cNvSpPr>
              <p:nvPr/>
            </p:nvSpPr>
            <p:spPr bwMode="auto">
              <a:xfrm>
                <a:off x="609" y="2572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30" name="AutoShape 927"/>
              <p:cNvSpPr>
                <a:spLocks noChangeArrowheads="1"/>
              </p:cNvSpPr>
              <p:nvPr/>
            </p:nvSpPr>
            <p:spPr bwMode="auto">
              <a:xfrm>
                <a:off x="621" y="2588"/>
                <a:ext cx="70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18" name="Rectangle 928"/>
            <p:cNvSpPr>
              <a:spLocks noChangeArrowheads="1"/>
            </p:cNvSpPr>
            <p:nvPr/>
          </p:nvSpPr>
          <p:spPr bwMode="auto">
            <a:xfrm>
              <a:off x="5247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45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46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1" name="Oval 931"/>
            <p:cNvSpPr>
              <a:spLocks noChangeArrowheads="1"/>
            </p:cNvSpPr>
            <p:nvPr/>
          </p:nvSpPr>
          <p:spPr bwMode="auto">
            <a:xfrm>
              <a:off x="5514" y="2606"/>
              <a:ext cx="51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48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3" name="AutoShape 933"/>
            <p:cNvSpPr>
              <a:spLocks noChangeArrowheads="1"/>
            </p:cNvSpPr>
            <p:nvPr/>
          </p:nvSpPr>
          <p:spPr bwMode="auto">
            <a:xfrm>
              <a:off x="4140" y="2679"/>
              <a:ext cx="1199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24" name="AutoShape 934"/>
            <p:cNvSpPr>
              <a:spLocks noChangeArrowheads="1"/>
            </p:cNvSpPr>
            <p:nvPr/>
          </p:nvSpPr>
          <p:spPr bwMode="auto">
            <a:xfrm>
              <a:off x="4212" y="2711"/>
              <a:ext cx="1066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25" name="Oval 935"/>
            <p:cNvSpPr>
              <a:spLocks noChangeArrowheads="1"/>
            </p:cNvSpPr>
            <p:nvPr/>
          </p:nvSpPr>
          <p:spPr bwMode="auto">
            <a:xfrm>
              <a:off x="4304" y="2386"/>
              <a:ext cx="164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26" name="Oval 936"/>
            <p:cNvSpPr>
              <a:spLocks noChangeArrowheads="1"/>
            </p:cNvSpPr>
            <p:nvPr/>
          </p:nvSpPr>
          <p:spPr bwMode="auto">
            <a:xfrm>
              <a:off x="4489" y="2386"/>
              <a:ext cx="154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27" name="Oval 937"/>
            <p:cNvSpPr>
              <a:spLocks noChangeArrowheads="1"/>
            </p:cNvSpPr>
            <p:nvPr/>
          </p:nvSpPr>
          <p:spPr bwMode="auto">
            <a:xfrm>
              <a:off x="4663" y="2378"/>
              <a:ext cx="154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28" name="Rectangle 938"/>
            <p:cNvSpPr>
              <a:spLocks noChangeArrowheads="1"/>
            </p:cNvSpPr>
            <p:nvPr/>
          </p:nvSpPr>
          <p:spPr bwMode="auto">
            <a:xfrm>
              <a:off x="5063" y="1834"/>
              <a:ext cx="82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pic>
        <p:nvPicPr>
          <p:cNvPr id="53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138" y="4491038"/>
            <a:ext cx="541337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88461" name="Group 906"/>
          <p:cNvGrpSpPr>
            <a:grpSpLocks/>
          </p:cNvGrpSpPr>
          <p:nvPr/>
        </p:nvGrpSpPr>
        <p:grpSpPr bwMode="auto">
          <a:xfrm>
            <a:off x="4216400" y="4960938"/>
            <a:ext cx="220663" cy="468312"/>
            <a:chOff x="4140" y="429"/>
            <a:chExt cx="1425" cy="2396"/>
          </a:xfrm>
        </p:grpSpPr>
        <p:sp>
          <p:nvSpPr>
            <p:cNvPr id="188499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0" name="Rectangle 908"/>
            <p:cNvSpPr>
              <a:spLocks noChangeArrowheads="1"/>
            </p:cNvSpPr>
            <p:nvPr/>
          </p:nvSpPr>
          <p:spPr bwMode="auto">
            <a:xfrm>
              <a:off x="4212" y="429"/>
              <a:ext cx="1035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01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02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3" name="Rectangle 911"/>
            <p:cNvSpPr>
              <a:spLocks noChangeArrowheads="1"/>
            </p:cNvSpPr>
            <p:nvPr/>
          </p:nvSpPr>
          <p:spPr bwMode="auto">
            <a:xfrm>
              <a:off x="4212" y="689"/>
              <a:ext cx="595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04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69" name="AutoShape 913"/>
              <p:cNvSpPr>
                <a:spLocks noChangeArrowheads="1"/>
              </p:cNvSpPr>
              <p:nvPr/>
            </p:nvSpPr>
            <p:spPr bwMode="auto">
              <a:xfrm>
                <a:off x="609" y="2565"/>
                <a:ext cx="729" cy="13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70" name="AutoShape 914"/>
              <p:cNvSpPr>
                <a:spLocks noChangeArrowheads="1"/>
              </p:cNvSpPr>
              <p:nvPr/>
            </p:nvSpPr>
            <p:spPr bwMode="auto">
              <a:xfrm>
                <a:off x="622" y="2580"/>
                <a:ext cx="704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45" name="Rectangle 915"/>
            <p:cNvSpPr>
              <a:spLocks noChangeArrowheads="1"/>
            </p:cNvSpPr>
            <p:nvPr/>
          </p:nvSpPr>
          <p:spPr bwMode="auto">
            <a:xfrm>
              <a:off x="4222" y="1022"/>
              <a:ext cx="595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06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67" name="AutoShape 917"/>
              <p:cNvSpPr>
                <a:spLocks noChangeArrowheads="1"/>
              </p:cNvSpPr>
              <p:nvPr/>
            </p:nvSpPr>
            <p:spPr bwMode="auto">
              <a:xfrm>
                <a:off x="611" y="2572"/>
                <a:ext cx="729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68" name="AutoShape 918"/>
              <p:cNvSpPr>
                <a:spLocks noChangeArrowheads="1"/>
              </p:cNvSpPr>
              <p:nvPr/>
            </p:nvSpPr>
            <p:spPr bwMode="auto">
              <a:xfrm>
                <a:off x="624" y="2580"/>
                <a:ext cx="70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47" name="Rectangle 919"/>
            <p:cNvSpPr>
              <a:spLocks noChangeArrowheads="1"/>
            </p:cNvSpPr>
            <p:nvPr/>
          </p:nvSpPr>
          <p:spPr bwMode="auto">
            <a:xfrm>
              <a:off x="4212" y="1363"/>
              <a:ext cx="605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48" name="Rectangle 920"/>
            <p:cNvSpPr>
              <a:spLocks noChangeArrowheads="1"/>
            </p:cNvSpPr>
            <p:nvPr/>
          </p:nvSpPr>
          <p:spPr bwMode="auto">
            <a:xfrm>
              <a:off x="4222" y="1655"/>
              <a:ext cx="605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09" name="Group 921"/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565" name="AutoShape 922"/>
              <p:cNvSpPr>
                <a:spLocks noChangeArrowheads="1"/>
              </p:cNvSpPr>
              <p:nvPr/>
            </p:nvSpPr>
            <p:spPr bwMode="auto">
              <a:xfrm>
                <a:off x="613" y="2572"/>
                <a:ext cx="728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66" name="AutoShape 923"/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70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88510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8511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63" name="AutoShape 926"/>
              <p:cNvSpPr>
                <a:spLocks noChangeArrowheads="1"/>
              </p:cNvSpPr>
              <p:nvPr/>
            </p:nvSpPr>
            <p:spPr bwMode="auto">
              <a:xfrm>
                <a:off x="609" y="2572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64" name="AutoShape 927"/>
              <p:cNvSpPr>
                <a:spLocks noChangeArrowheads="1"/>
              </p:cNvSpPr>
              <p:nvPr/>
            </p:nvSpPr>
            <p:spPr bwMode="auto">
              <a:xfrm>
                <a:off x="621" y="2588"/>
                <a:ext cx="70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52" name="Rectangle 928"/>
            <p:cNvSpPr>
              <a:spLocks noChangeArrowheads="1"/>
            </p:cNvSpPr>
            <p:nvPr/>
          </p:nvSpPr>
          <p:spPr bwMode="auto">
            <a:xfrm>
              <a:off x="5247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13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14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5" name="Oval 931"/>
            <p:cNvSpPr>
              <a:spLocks noChangeArrowheads="1"/>
            </p:cNvSpPr>
            <p:nvPr/>
          </p:nvSpPr>
          <p:spPr bwMode="auto">
            <a:xfrm>
              <a:off x="5514" y="2606"/>
              <a:ext cx="51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16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7" name="AutoShape 933"/>
            <p:cNvSpPr>
              <a:spLocks noChangeArrowheads="1"/>
            </p:cNvSpPr>
            <p:nvPr/>
          </p:nvSpPr>
          <p:spPr bwMode="auto">
            <a:xfrm>
              <a:off x="4140" y="2679"/>
              <a:ext cx="1199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58" name="AutoShape 934"/>
            <p:cNvSpPr>
              <a:spLocks noChangeArrowheads="1"/>
            </p:cNvSpPr>
            <p:nvPr/>
          </p:nvSpPr>
          <p:spPr bwMode="auto">
            <a:xfrm>
              <a:off x="4212" y="2711"/>
              <a:ext cx="1066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59" name="Oval 935"/>
            <p:cNvSpPr>
              <a:spLocks noChangeArrowheads="1"/>
            </p:cNvSpPr>
            <p:nvPr/>
          </p:nvSpPr>
          <p:spPr bwMode="auto">
            <a:xfrm>
              <a:off x="4304" y="2386"/>
              <a:ext cx="164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60" name="Oval 936"/>
            <p:cNvSpPr>
              <a:spLocks noChangeArrowheads="1"/>
            </p:cNvSpPr>
            <p:nvPr/>
          </p:nvSpPr>
          <p:spPr bwMode="auto">
            <a:xfrm>
              <a:off x="4489" y="2386"/>
              <a:ext cx="154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61" name="Oval 937"/>
            <p:cNvSpPr>
              <a:spLocks noChangeArrowheads="1"/>
            </p:cNvSpPr>
            <p:nvPr/>
          </p:nvSpPr>
          <p:spPr bwMode="auto">
            <a:xfrm>
              <a:off x="4663" y="2378"/>
              <a:ext cx="154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62" name="Rectangle 938"/>
            <p:cNvSpPr>
              <a:spLocks noChangeArrowheads="1"/>
            </p:cNvSpPr>
            <p:nvPr/>
          </p:nvSpPr>
          <p:spPr bwMode="auto">
            <a:xfrm>
              <a:off x="5063" y="1834"/>
              <a:ext cx="82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188462" name="Group 906"/>
          <p:cNvGrpSpPr>
            <a:grpSpLocks/>
          </p:cNvGrpSpPr>
          <p:nvPr/>
        </p:nvGrpSpPr>
        <p:grpSpPr bwMode="auto">
          <a:xfrm>
            <a:off x="4757738" y="4745038"/>
            <a:ext cx="222250" cy="466725"/>
            <a:chOff x="4140" y="429"/>
            <a:chExt cx="1425" cy="2396"/>
          </a:xfrm>
        </p:grpSpPr>
        <p:sp>
          <p:nvSpPr>
            <p:cNvPr id="188467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3" name="Rectangle 908"/>
            <p:cNvSpPr>
              <a:spLocks noChangeArrowheads="1"/>
            </p:cNvSpPr>
            <p:nvPr/>
          </p:nvSpPr>
          <p:spPr bwMode="auto">
            <a:xfrm>
              <a:off x="4211" y="429"/>
              <a:ext cx="1038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469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470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6" name="Rectangle 911"/>
            <p:cNvSpPr>
              <a:spLocks noChangeArrowheads="1"/>
            </p:cNvSpPr>
            <p:nvPr/>
          </p:nvSpPr>
          <p:spPr bwMode="auto">
            <a:xfrm>
              <a:off x="4211" y="690"/>
              <a:ext cx="590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472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02" name="AutoShape 913"/>
              <p:cNvSpPr>
                <a:spLocks noChangeArrowheads="1"/>
              </p:cNvSpPr>
              <p:nvPr/>
            </p:nvSpPr>
            <p:spPr bwMode="auto">
              <a:xfrm>
                <a:off x="616" y="2565"/>
                <a:ext cx="724" cy="13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603" name="AutoShape 914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9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78" name="Rectangle 915"/>
            <p:cNvSpPr>
              <a:spLocks noChangeArrowheads="1"/>
            </p:cNvSpPr>
            <p:nvPr/>
          </p:nvSpPr>
          <p:spPr bwMode="auto">
            <a:xfrm>
              <a:off x="4221" y="1024"/>
              <a:ext cx="601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474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00" name="AutoShape 917"/>
              <p:cNvSpPr>
                <a:spLocks noChangeArrowheads="1"/>
              </p:cNvSpPr>
              <p:nvPr/>
            </p:nvSpPr>
            <p:spPr bwMode="auto">
              <a:xfrm>
                <a:off x="619" y="2565"/>
                <a:ext cx="724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601" name="AutoShape 918"/>
              <p:cNvSpPr>
                <a:spLocks noChangeArrowheads="1"/>
              </p:cNvSpPr>
              <p:nvPr/>
            </p:nvSpPr>
            <p:spPr bwMode="auto">
              <a:xfrm>
                <a:off x="631" y="2582"/>
                <a:ext cx="699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80" name="Rectangle 919"/>
            <p:cNvSpPr>
              <a:spLocks noChangeArrowheads="1"/>
            </p:cNvSpPr>
            <p:nvPr/>
          </p:nvSpPr>
          <p:spPr bwMode="auto">
            <a:xfrm>
              <a:off x="4211" y="1358"/>
              <a:ext cx="601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81" name="Rectangle 920"/>
            <p:cNvSpPr>
              <a:spLocks noChangeArrowheads="1"/>
            </p:cNvSpPr>
            <p:nvPr/>
          </p:nvSpPr>
          <p:spPr bwMode="auto">
            <a:xfrm>
              <a:off x="4221" y="1660"/>
              <a:ext cx="601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477" name="Group 921"/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598" name="AutoShape 922"/>
              <p:cNvSpPr>
                <a:spLocks noChangeArrowheads="1"/>
              </p:cNvSpPr>
              <p:nvPr/>
            </p:nvSpPr>
            <p:spPr bwMode="auto">
              <a:xfrm>
                <a:off x="608" y="2568"/>
                <a:ext cx="735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99" name="AutoShape 923"/>
              <p:cNvSpPr>
                <a:spLocks noChangeArrowheads="1"/>
              </p:cNvSpPr>
              <p:nvPr/>
            </p:nvSpPr>
            <p:spPr bwMode="auto">
              <a:xfrm>
                <a:off x="620" y="2583"/>
                <a:ext cx="710" cy="11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88478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8479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96" name="AutoShape 926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1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97" name="AutoShape 927"/>
              <p:cNvSpPr>
                <a:spLocks noChangeArrowheads="1"/>
              </p:cNvSpPr>
              <p:nvPr/>
            </p:nvSpPr>
            <p:spPr bwMode="auto">
              <a:xfrm>
                <a:off x="629" y="2583"/>
                <a:ext cx="69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85" name="Rectangle 928"/>
            <p:cNvSpPr>
              <a:spLocks noChangeArrowheads="1"/>
            </p:cNvSpPr>
            <p:nvPr/>
          </p:nvSpPr>
          <p:spPr bwMode="auto">
            <a:xfrm>
              <a:off x="5249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481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482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8" name="Oval 931"/>
            <p:cNvSpPr>
              <a:spLocks noChangeArrowheads="1"/>
            </p:cNvSpPr>
            <p:nvPr/>
          </p:nvSpPr>
          <p:spPr bwMode="auto">
            <a:xfrm>
              <a:off x="5514" y="2605"/>
              <a:ext cx="51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484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0" name="AutoShape 933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91" name="AutoShape 934"/>
            <p:cNvSpPr>
              <a:spLocks noChangeArrowheads="1"/>
            </p:cNvSpPr>
            <p:nvPr/>
          </p:nvSpPr>
          <p:spPr bwMode="auto">
            <a:xfrm>
              <a:off x="4211" y="2711"/>
              <a:ext cx="1069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92" name="Oval 935"/>
            <p:cNvSpPr>
              <a:spLocks noChangeArrowheads="1"/>
            </p:cNvSpPr>
            <p:nvPr/>
          </p:nvSpPr>
          <p:spPr bwMode="auto">
            <a:xfrm>
              <a:off x="4303" y="2385"/>
              <a:ext cx="163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93" name="Oval 936"/>
            <p:cNvSpPr>
              <a:spLocks noChangeArrowheads="1"/>
            </p:cNvSpPr>
            <p:nvPr/>
          </p:nvSpPr>
          <p:spPr bwMode="auto">
            <a:xfrm>
              <a:off x="4486" y="2385"/>
              <a:ext cx="163" cy="14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94" name="Oval 937"/>
            <p:cNvSpPr>
              <a:spLocks noChangeArrowheads="1"/>
            </p:cNvSpPr>
            <p:nvPr/>
          </p:nvSpPr>
          <p:spPr bwMode="auto">
            <a:xfrm>
              <a:off x="4659" y="2377"/>
              <a:ext cx="163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95" name="Rectangle 938"/>
            <p:cNvSpPr>
              <a:spLocks noChangeArrowheads="1"/>
            </p:cNvSpPr>
            <p:nvPr/>
          </p:nvSpPr>
          <p:spPr bwMode="auto">
            <a:xfrm>
              <a:off x="5056" y="1831"/>
              <a:ext cx="92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188463" name="Oval 382"/>
          <p:cNvSpPr>
            <a:spLocks noChangeArrowheads="1"/>
          </p:cNvSpPr>
          <p:nvPr/>
        </p:nvSpPr>
        <p:spPr bwMode="auto">
          <a:xfrm>
            <a:off x="3411538" y="3819525"/>
            <a:ext cx="134937" cy="1349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8464" name="Oval 383"/>
          <p:cNvSpPr>
            <a:spLocks noChangeArrowheads="1"/>
          </p:cNvSpPr>
          <p:nvPr/>
        </p:nvSpPr>
        <p:spPr bwMode="auto">
          <a:xfrm>
            <a:off x="974725" y="3703638"/>
            <a:ext cx="134938" cy="13493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8465" name="Line 387"/>
          <p:cNvSpPr>
            <a:spLocks noChangeShapeType="1"/>
          </p:cNvSpPr>
          <p:nvPr/>
        </p:nvSpPr>
        <p:spPr bwMode="auto">
          <a:xfrm flipH="1" flipV="1">
            <a:off x="1081088" y="3914775"/>
            <a:ext cx="1074737" cy="11398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66" name="Line 388"/>
          <p:cNvSpPr>
            <a:spLocks noChangeShapeType="1"/>
          </p:cNvSpPr>
          <p:nvPr/>
        </p:nvSpPr>
        <p:spPr bwMode="auto">
          <a:xfrm flipV="1">
            <a:off x="2151063" y="4019550"/>
            <a:ext cx="1293812" cy="104616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1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129</a:t>
            </a:fld>
            <a:endParaRPr lang="en-US" sz="1200" dirty="0">
              <a:latin typeface="Tahoma" charset="0"/>
            </a:endParaRPr>
          </a:p>
        </p:txBody>
      </p:sp>
      <p:sp>
        <p:nvSpPr>
          <p:cNvPr id="31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62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0"/>
            <a:ext cx="8353425" cy="1143000"/>
          </a:xfrm>
        </p:spPr>
        <p:txBody>
          <a:bodyPr/>
          <a:lstStyle/>
          <a:p>
            <a:r>
              <a:rPr lang="en-US" sz="3200" dirty="0">
                <a:latin typeface="Gill Sans MT" charset="0"/>
              </a:rPr>
              <a:t>A more sophisticated encryption approach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19113" y="1150938"/>
            <a:ext cx="8115300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n substitution ciphers, M</a:t>
            </a:r>
            <a:r>
              <a:rPr lang="en-US" baseline="-25000" dirty="0">
                <a:latin typeface="Gill Sans MT" charset="0"/>
              </a:rPr>
              <a:t>1</a:t>
            </a:r>
            <a:r>
              <a:rPr lang="en-US" dirty="0">
                <a:latin typeface="Gill Sans MT" charset="0"/>
              </a:rPr>
              <a:t>,M</a:t>
            </a:r>
            <a:r>
              <a:rPr lang="en-US" baseline="-25000" dirty="0">
                <a:latin typeface="Gill Sans MT" charset="0"/>
              </a:rPr>
              <a:t>2</a:t>
            </a:r>
            <a:r>
              <a:rPr lang="en-US" dirty="0">
                <a:latin typeface="Gill Sans MT" charset="0"/>
              </a:rPr>
              <a:t>,…,</a:t>
            </a:r>
            <a:r>
              <a:rPr lang="en-US" dirty="0">
                <a:latin typeface="Gill Sans MT" charset="0"/>
              </a:rPr>
              <a:t>M</a:t>
            </a:r>
            <a:r>
              <a:rPr lang="en-US" baseline="-25000" dirty="0">
                <a:latin typeface="Gill Sans MT" charset="0"/>
              </a:rPr>
              <a:t>n</a:t>
            </a:r>
            <a:endParaRPr lang="en-US" baseline="-25000" dirty="0">
              <a:latin typeface="Gill Sans MT" charset="0"/>
            </a:endParaRPr>
          </a:p>
          <a:p>
            <a:r>
              <a:rPr lang="en-US" dirty="0">
                <a:latin typeface="Gill Sans MT" charset="0"/>
              </a:rPr>
              <a:t>cycling pattern:</a:t>
            </a:r>
          </a:p>
          <a:p>
            <a:pPr lvl="1"/>
            <a:r>
              <a:rPr lang="en-US" dirty="0">
                <a:solidFill>
                  <a:srgbClr val="008000"/>
                </a:solidFill>
                <a:latin typeface="Gill Sans MT" charset="0"/>
              </a:rPr>
              <a:t>e.g., n=4: 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1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3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4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3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2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;   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1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3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4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3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2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;</a:t>
            </a:r>
            <a:r>
              <a:rPr lang="en-US" dirty="0">
                <a:latin typeface="Gill Sans MT" charset="0"/>
              </a:rPr>
              <a:t> ..</a:t>
            </a:r>
          </a:p>
          <a:p>
            <a:r>
              <a:rPr lang="en-US" dirty="0">
                <a:latin typeface="Gill Sans MT" charset="0"/>
              </a:rPr>
              <a:t>for each new plaintext symbol, use subsequent </a:t>
            </a:r>
            <a:r>
              <a:rPr lang="en-US" dirty="0" smtClean="0">
                <a:latin typeface="Gill Sans MT" charset="0"/>
              </a:rPr>
              <a:t>substitution </a:t>
            </a:r>
            <a:r>
              <a:rPr lang="en-US" dirty="0">
                <a:latin typeface="Gill Sans MT" charset="0"/>
              </a:rPr>
              <a:t>pattern in cyclic pattern</a:t>
            </a:r>
          </a:p>
          <a:p>
            <a:pPr lvl="1"/>
            <a:r>
              <a:rPr lang="en-US" dirty="0">
                <a:solidFill>
                  <a:srgbClr val="008000"/>
                </a:solidFill>
                <a:latin typeface="Gill Sans MT" charset="0"/>
              </a:rPr>
              <a:t>dog: d from 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1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 o from 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3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 g from 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4</a:t>
            </a:r>
          </a:p>
          <a:p>
            <a:pPr lvl="1"/>
            <a:endParaRPr lang="en-US" baseline="-25000" dirty="0">
              <a:solidFill>
                <a:srgbClr val="008000"/>
              </a:solidFill>
              <a:latin typeface="Gill Sans MT" charset="0"/>
            </a:endParaRPr>
          </a:p>
          <a:p>
            <a:pPr lvl="1">
              <a:buFont typeface="Wingdings" charset="0"/>
              <a:buNone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    Encryption key: </a:t>
            </a:r>
            <a:r>
              <a:rPr lang="en-US" sz="2800" dirty="0">
                <a:latin typeface="Gill Sans MT" charset="0"/>
              </a:rPr>
              <a:t>n substitution ciphers, and cyclic             pattern</a:t>
            </a:r>
          </a:p>
          <a:p>
            <a:pPr lvl="1"/>
            <a:r>
              <a:rPr lang="en-US" dirty="0">
                <a:latin typeface="Gill Sans MT" charset="0"/>
              </a:rPr>
              <a:t>key need not be just n-bit pattern</a:t>
            </a:r>
          </a:p>
        </p:txBody>
      </p:sp>
      <p:pic>
        <p:nvPicPr>
          <p:cNvPr id="39940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803275"/>
            <a:ext cx="7313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25" descr="BS00768_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36563" y="4471988"/>
            <a:ext cx="46513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13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831561" y="6508279"/>
            <a:ext cx="721408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12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465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107156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0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Network Security (summary)</a:t>
            </a:r>
          </a:p>
        </p:txBody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00175"/>
            <a:ext cx="8148638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CC0000"/>
                </a:solidFill>
                <a:latin typeface="Gill Sans MT" charset="0"/>
              </a:rPr>
              <a:t>basic techniques…...</a:t>
            </a:r>
          </a:p>
          <a:p>
            <a:pPr lvl="1"/>
            <a:r>
              <a:rPr lang="en-US" dirty="0">
                <a:latin typeface="Gill Sans MT" charset="0"/>
              </a:rPr>
              <a:t>cryptography (symmetric and public)</a:t>
            </a:r>
          </a:p>
          <a:p>
            <a:pPr lvl="1"/>
            <a:r>
              <a:rPr lang="en-US" dirty="0">
                <a:latin typeface="Gill Sans MT" charset="0"/>
              </a:rPr>
              <a:t>message integrity</a:t>
            </a:r>
          </a:p>
          <a:p>
            <a:pPr lvl="1"/>
            <a:r>
              <a:rPr lang="en-US" dirty="0">
                <a:latin typeface="Gill Sans MT" charset="0"/>
              </a:rPr>
              <a:t>end-point authentication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CC0000"/>
                </a:solidFill>
                <a:latin typeface="Gill Sans MT" charset="0"/>
              </a:rPr>
              <a:t>…. used in many different security scenarios</a:t>
            </a:r>
          </a:p>
          <a:p>
            <a:pPr lvl="1"/>
            <a:r>
              <a:rPr lang="en-US" dirty="0">
                <a:latin typeface="Gill Sans MT" charset="0"/>
              </a:rPr>
              <a:t>secure email</a:t>
            </a:r>
          </a:p>
          <a:p>
            <a:pPr lvl="1"/>
            <a:r>
              <a:rPr lang="en-US" dirty="0">
                <a:latin typeface="Gill Sans MT" charset="0"/>
              </a:rPr>
              <a:t>secure transport (SSL)</a:t>
            </a:r>
          </a:p>
          <a:p>
            <a:pPr lvl="1"/>
            <a:r>
              <a:rPr lang="en-US" dirty="0">
                <a:latin typeface="Gill Sans MT" charset="0"/>
              </a:rPr>
              <a:t>IP sec</a:t>
            </a:r>
          </a:p>
          <a:p>
            <a:pPr lvl="1"/>
            <a:r>
              <a:rPr lang="en-US" dirty="0">
                <a:latin typeface="Gill Sans MT" charset="0"/>
              </a:rPr>
              <a:t>802.11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CC0000"/>
                </a:solidFill>
                <a:latin typeface="Gill Sans MT" charset="0"/>
              </a:rPr>
              <a:t>operational security: firewalls and IDS</a:t>
            </a:r>
          </a:p>
          <a:p>
            <a:pPr lvl="1"/>
            <a:endParaRPr lang="en-US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130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781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sz="3600" dirty="0">
                <a:latin typeface="Gill Sans MT" charset="0"/>
              </a:rPr>
              <a:t>Symmetric key crypto: DES</a:t>
            </a:r>
            <a:endParaRPr lang="en-US" dirty="0">
              <a:latin typeface="Gill Sans MT" charset="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9438" y="1206500"/>
            <a:ext cx="8278812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  <a:latin typeface="Gill Sans MT" charset="0"/>
              </a:rPr>
              <a:t>DES: Data Encryption Standard</a:t>
            </a:r>
            <a:endParaRPr lang="en-US" sz="2400" dirty="0">
              <a:solidFill>
                <a:srgbClr val="C00000"/>
              </a:solidFill>
              <a:latin typeface="Gill Sans MT" charset="0"/>
            </a:endParaRPr>
          </a:p>
          <a:p>
            <a:r>
              <a:rPr lang="en-US" sz="2400" dirty="0">
                <a:latin typeface="Gill Sans MT" charset="0"/>
              </a:rPr>
              <a:t>US encryption standard [NIST 1993]</a:t>
            </a:r>
          </a:p>
          <a:p>
            <a:r>
              <a:rPr lang="en-US" sz="2400" dirty="0">
                <a:latin typeface="Gill Sans MT" charset="0"/>
              </a:rPr>
              <a:t>56-bit symmetric key, 64-bit plaintext input</a:t>
            </a:r>
          </a:p>
          <a:p>
            <a:r>
              <a:rPr lang="en-US" sz="2400" dirty="0">
                <a:latin typeface="Gill Sans MT" charset="0"/>
              </a:rPr>
              <a:t>block cipher with cipher block chaining</a:t>
            </a:r>
          </a:p>
          <a:p>
            <a:r>
              <a:rPr lang="en-US" sz="2400" dirty="0">
                <a:latin typeface="Gill Sans MT" charset="0"/>
              </a:rPr>
              <a:t>how secure is DES?</a:t>
            </a:r>
          </a:p>
          <a:p>
            <a:pPr lvl="1"/>
            <a:r>
              <a:rPr lang="en-US" dirty="0">
                <a:latin typeface="Gill Sans MT" charset="0"/>
              </a:rPr>
              <a:t>DES Challenge: 56-bit-key-encrypted phrase  decrypted (brute force) in less than a day</a:t>
            </a:r>
          </a:p>
          <a:p>
            <a:pPr lvl="1"/>
            <a:r>
              <a:rPr lang="en-US" dirty="0">
                <a:latin typeface="Gill Sans MT" charset="0"/>
              </a:rPr>
              <a:t>no known good analytic attack</a:t>
            </a:r>
          </a:p>
          <a:p>
            <a:r>
              <a:rPr lang="en-US" sz="2400" dirty="0">
                <a:latin typeface="Gill Sans MT" charset="0"/>
              </a:rPr>
              <a:t>making DES more secure:</a:t>
            </a:r>
          </a:p>
          <a:p>
            <a:pPr lvl="1"/>
            <a:r>
              <a:rPr lang="en-US" dirty="0">
                <a:latin typeface="Gill Sans MT" charset="0"/>
              </a:rPr>
              <a:t>3DES: encrypt 3 times with 3 different keys</a:t>
            </a:r>
          </a:p>
        </p:txBody>
      </p:sp>
      <p:pic>
        <p:nvPicPr>
          <p:cNvPr id="41988" name="Picture 2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3" y="754063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14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005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376238" y="2222500"/>
            <a:ext cx="3717925" cy="3046413"/>
          </a:xfrm>
          <a:prstGeom prst="rect">
            <a:avLst/>
          </a:prstGeom>
          <a:solidFill>
            <a:srgbClr val="FFFFFF"/>
          </a:solidFill>
          <a:ln w="1905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xfrm>
            <a:off x="293688" y="304800"/>
            <a:ext cx="3927475" cy="1143000"/>
          </a:xfrm>
        </p:spPr>
        <p:txBody>
          <a:bodyPr/>
          <a:lstStyle/>
          <a:p>
            <a:pPr>
              <a:lnSpc>
                <a:spcPts val="3700"/>
              </a:lnSpc>
            </a:pPr>
            <a:r>
              <a:rPr lang="en-US" sz="3600" dirty="0">
                <a:latin typeface="Gill Sans MT" charset="0"/>
              </a:rPr>
              <a:t>Symmetric key </a:t>
            </a:r>
            <a:br>
              <a:rPr lang="en-US" sz="3600" dirty="0">
                <a:latin typeface="Gill Sans MT" charset="0"/>
              </a:rPr>
            </a:br>
            <a:r>
              <a:rPr lang="en-US" sz="3600" dirty="0">
                <a:latin typeface="Gill Sans MT" charset="0"/>
              </a:rPr>
              <a:t>crypto: DES</a:t>
            </a:r>
            <a:endParaRPr lang="en-US" dirty="0">
              <a:latin typeface="Gill Sans MT" charset="0"/>
            </a:endParaRP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09588" y="2517775"/>
            <a:ext cx="3527425" cy="2484438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initial permutation 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16 identical 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rounds</a:t>
            </a:r>
            <a:r>
              <a:rPr lang="ja-JP" altLang="en-US" sz="240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 of function application, each using different 48 bits of key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final permutation</a:t>
            </a:r>
            <a:endParaRPr lang="en-US" dirty="0">
              <a:latin typeface="Gill Sans MT" charset="0"/>
            </a:endParaRPr>
          </a:p>
          <a:p>
            <a:pPr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  <p:grpSp>
        <p:nvGrpSpPr>
          <p:cNvPr id="43013" name="Group 5"/>
          <p:cNvGrpSpPr>
            <a:grpSpLocks/>
          </p:cNvGrpSpPr>
          <p:nvPr/>
        </p:nvGrpSpPr>
        <p:grpSpPr bwMode="auto">
          <a:xfrm>
            <a:off x="587375" y="1928813"/>
            <a:ext cx="2176463" cy="523875"/>
            <a:chOff x="384" y="1352"/>
            <a:chExt cx="1371" cy="330"/>
          </a:xfrm>
        </p:grpSpPr>
        <p:sp>
          <p:nvSpPr>
            <p:cNvPr id="43016" name="Rectangle 6"/>
            <p:cNvSpPr>
              <a:spLocks noChangeArrowheads="1"/>
            </p:cNvSpPr>
            <p:nvPr/>
          </p:nvSpPr>
          <p:spPr bwMode="auto">
            <a:xfrm>
              <a:off x="385" y="1356"/>
              <a:ext cx="1370" cy="26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3017" name="Text Box 7"/>
            <p:cNvSpPr txBox="1">
              <a:spLocks noChangeArrowheads="1"/>
            </p:cNvSpPr>
            <p:nvPr/>
          </p:nvSpPr>
          <p:spPr bwMode="auto">
            <a:xfrm>
              <a:off x="384" y="1352"/>
              <a:ext cx="134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i="1" dirty="0">
                  <a:solidFill>
                    <a:srgbClr val="C00000"/>
                  </a:solidFill>
                  <a:latin typeface="Gill Sans MT" charset="0"/>
                  <a:cs typeface="Arial" charset="0"/>
                </a:rPr>
                <a:t>DES operation</a:t>
              </a:r>
            </a:p>
          </p:txBody>
        </p:sp>
      </p:grpSp>
      <p:pic>
        <p:nvPicPr>
          <p:cNvPr id="43014" name="Picture 8" descr="07-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588" y="282575"/>
            <a:ext cx="4043362" cy="621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5" name="Picture 2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" y="1327150"/>
            <a:ext cx="2851150" cy="16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15</a:t>
            </a:fld>
            <a:endParaRPr lang="en-US" sz="1200" dirty="0">
              <a:latin typeface="Tahoma" charset="0"/>
            </a:endParaRP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910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07375" cy="1143000"/>
          </a:xfrm>
        </p:spPr>
        <p:txBody>
          <a:bodyPr/>
          <a:lstStyle/>
          <a:p>
            <a:r>
              <a:rPr lang="en-US" sz="3600" dirty="0">
                <a:latin typeface="Gill Sans MT" charset="0"/>
              </a:rPr>
              <a:t>AES: Advanced Encryption Standard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symmetric-key NIST standard, </a:t>
            </a:r>
            <a:r>
              <a:rPr lang="en-US" dirty="0" smtClean="0">
                <a:latin typeface="Gill Sans MT" charset="0"/>
              </a:rPr>
              <a:t>replaced </a:t>
            </a:r>
            <a:r>
              <a:rPr lang="en-US" dirty="0">
                <a:latin typeface="Gill Sans MT" charset="0"/>
              </a:rPr>
              <a:t>DES (Nov 2001)</a:t>
            </a:r>
          </a:p>
          <a:p>
            <a:r>
              <a:rPr lang="en-US" dirty="0">
                <a:latin typeface="Gill Sans MT" charset="0"/>
              </a:rPr>
              <a:t>processes data in 128 bit blocks</a:t>
            </a:r>
          </a:p>
          <a:p>
            <a:r>
              <a:rPr lang="en-US" dirty="0">
                <a:latin typeface="Gill Sans MT" charset="0"/>
              </a:rPr>
              <a:t>128, 192, or 256 bit keys</a:t>
            </a:r>
          </a:p>
          <a:p>
            <a:r>
              <a:rPr lang="en-US" dirty="0">
                <a:latin typeface="Gill Sans MT" charset="0"/>
              </a:rPr>
              <a:t>brute force decryption (try each key) taking 1 sec on DES, takes 149 trillion years for AES</a:t>
            </a:r>
          </a:p>
        </p:txBody>
      </p:sp>
      <p:pic>
        <p:nvPicPr>
          <p:cNvPr id="44036" name="Picture 1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993775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16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161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title"/>
          </p:nvPr>
        </p:nvSpPr>
        <p:spPr>
          <a:xfrm>
            <a:off x="338138" y="15240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Public Key Cryptography</a:t>
            </a:r>
          </a:p>
        </p:txBody>
      </p:sp>
      <p:sp>
        <p:nvSpPr>
          <p:cNvPr id="4505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39713" y="1654175"/>
            <a:ext cx="38100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symmetric key crypto</a:t>
            </a:r>
          </a:p>
          <a:p>
            <a:r>
              <a:rPr lang="en-US" sz="2400" dirty="0">
                <a:latin typeface="Gill Sans MT" charset="0"/>
              </a:rPr>
              <a:t>requires sender, receiver know shared secret key</a:t>
            </a:r>
          </a:p>
          <a:p>
            <a:r>
              <a:rPr lang="en-US" sz="2400" dirty="0">
                <a:latin typeface="Gill Sans MT" charset="0"/>
              </a:rPr>
              <a:t>Q: how to agree on key in first place (particularly if never 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met</a:t>
            </a:r>
            <a:r>
              <a:rPr lang="ja-JP" altLang="en-US" sz="240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)?</a:t>
            </a:r>
          </a:p>
          <a:p>
            <a:endParaRPr lang="en-US" sz="2400" dirty="0">
              <a:latin typeface="Gill Sans MT" charset="0"/>
            </a:endParaRPr>
          </a:p>
        </p:txBody>
      </p:sp>
      <p:pic>
        <p:nvPicPr>
          <p:cNvPr id="45060" name="Picture 1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9906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354513" y="852488"/>
            <a:ext cx="3973512" cy="5430837"/>
            <a:chOff x="4354281" y="853168"/>
            <a:chExt cx="3973290" cy="5430157"/>
          </a:xfrm>
        </p:grpSpPr>
        <p:sp>
          <p:nvSpPr>
            <p:cNvPr id="45062" name="Rectangle 2"/>
            <p:cNvSpPr>
              <a:spLocks noChangeArrowheads="1"/>
            </p:cNvSpPr>
            <p:nvPr/>
          </p:nvSpPr>
          <p:spPr bwMode="auto">
            <a:xfrm>
              <a:off x="4354281" y="1926771"/>
              <a:ext cx="3875314" cy="392974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pic>
          <p:nvPicPr>
            <p:cNvPr id="45063" name="Picture 6" descr="j0078625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4009" y="853168"/>
              <a:ext cx="563562" cy="171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64" name="Rectangle 1"/>
            <p:cNvSpPr>
              <a:spLocks noChangeArrowheads="1"/>
            </p:cNvSpPr>
            <p:nvPr/>
          </p:nvSpPr>
          <p:spPr bwMode="auto">
            <a:xfrm>
              <a:off x="4528457" y="1665514"/>
              <a:ext cx="2449286" cy="5007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065" name="Rectangle 5"/>
            <p:cNvSpPr>
              <a:spLocks noChangeArrowheads="1"/>
            </p:cNvSpPr>
            <p:nvPr/>
          </p:nvSpPr>
          <p:spPr bwMode="auto">
            <a:xfrm>
              <a:off x="4519613" y="1635125"/>
              <a:ext cx="3656012" cy="464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None/>
              </a:pPr>
              <a:r>
                <a:rPr lang="en-US" sz="2800" i="1" dirty="0">
                  <a:solidFill>
                    <a:srgbClr val="C00000"/>
                  </a:solidFill>
                  <a:latin typeface="Gill Sans MT" charset="0"/>
                </a:rPr>
                <a:t>public key crypto</a:t>
              </a:r>
            </a:p>
            <a:p>
              <a:pPr marL="277813" indent="-277813"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400" dirty="0">
                  <a:latin typeface="Gill Sans MT" charset="0"/>
                </a:rPr>
                <a:t>radically different approach [Diffie-Hellman76, RSA78]</a:t>
              </a:r>
            </a:p>
            <a:p>
              <a:pPr marL="277813" indent="-277813"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400" dirty="0">
                  <a:latin typeface="Gill Sans MT" charset="0"/>
                </a:rPr>
                <a:t>sender, receiver do </a:t>
              </a:r>
              <a:r>
                <a:rPr lang="en-US" sz="2400" i="1" dirty="0">
                  <a:solidFill>
                    <a:srgbClr val="000099"/>
                  </a:solidFill>
                  <a:latin typeface="Gill Sans MT" charset="0"/>
                </a:rPr>
                <a:t>not</a:t>
              </a:r>
              <a:r>
                <a:rPr lang="en-US" sz="2400" dirty="0">
                  <a:latin typeface="Gill Sans MT" charset="0"/>
                </a:rPr>
                <a:t> share secret key</a:t>
              </a:r>
            </a:p>
            <a:p>
              <a:pPr marL="277813" indent="-277813"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400" i="1" dirty="0">
                  <a:solidFill>
                    <a:srgbClr val="000099"/>
                  </a:solidFill>
                  <a:latin typeface="Gill Sans MT" charset="0"/>
                </a:rPr>
                <a:t>public</a:t>
              </a:r>
              <a:r>
                <a:rPr lang="en-US" sz="2400" i="1" dirty="0">
                  <a:solidFill>
                    <a:schemeClr val="accent2"/>
                  </a:solidFill>
                  <a:latin typeface="Gill Sans MT" charset="0"/>
                </a:rPr>
                <a:t> </a:t>
              </a:r>
              <a:r>
                <a:rPr lang="en-US" sz="2400" dirty="0">
                  <a:latin typeface="Gill Sans MT" charset="0"/>
                </a:rPr>
                <a:t>encryption key </a:t>
              </a:r>
              <a:r>
                <a:rPr lang="en-US" sz="2400" i="1" dirty="0">
                  <a:solidFill>
                    <a:schemeClr val="accent2"/>
                  </a:solidFill>
                  <a:latin typeface="Gill Sans MT" charset="0"/>
                </a:rPr>
                <a:t> </a:t>
              </a:r>
              <a:r>
                <a:rPr lang="en-US" sz="2400" dirty="0">
                  <a:latin typeface="Gill Sans MT" charset="0"/>
                </a:rPr>
                <a:t>known to</a:t>
              </a:r>
              <a:r>
                <a:rPr lang="en-US" sz="2400" i="1" dirty="0">
                  <a:solidFill>
                    <a:schemeClr val="accent2"/>
                  </a:solidFill>
                  <a:latin typeface="Gill Sans MT" charset="0"/>
                </a:rPr>
                <a:t> </a:t>
              </a:r>
              <a:r>
                <a:rPr lang="en-US" sz="2400" i="1" dirty="0">
                  <a:solidFill>
                    <a:srgbClr val="000099"/>
                  </a:solidFill>
                  <a:latin typeface="Gill Sans MT" charset="0"/>
                </a:rPr>
                <a:t>all</a:t>
              </a:r>
            </a:p>
            <a:p>
              <a:pPr marL="277813" indent="-277813"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400" i="1" dirty="0">
                  <a:solidFill>
                    <a:srgbClr val="000099"/>
                  </a:solidFill>
                  <a:latin typeface="Gill Sans MT" charset="0"/>
                </a:rPr>
                <a:t>private</a:t>
              </a:r>
              <a:r>
                <a:rPr lang="en-US" sz="2400" dirty="0">
                  <a:latin typeface="Gill Sans MT" charset="0"/>
                </a:rPr>
                <a:t> decryption key known only to receiver</a:t>
              </a:r>
              <a:endParaRPr lang="en-US" sz="2800" dirty="0">
                <a:latin typeface="Gill Sans MT" charset="0"/>
              </a:endParaRPr>
            </a:p>
            <a:p>
              <a:pPr marL="277813" indent="-277813">
                <a:spcBef>
                  <a:spcPct val="20000"/>
                </a:spcBef>
                <a:buClr>
                  <a:schemeClr val="accent2"/>
                </a:buClr>
                <a:buSzPct val="100000"/>
                <a:buFont typeface="Wingdings" charset="2"/>
                <a:buChar char="§"/>
              </a:pPr>
              <a:endParaRPr lang="en-US" sz="2800" dirty="0"/>
            </a:p>
          </p:txBody>
        </p:sp>
      </p:grpSp>
      <p:sp>
        <p:nvSpPr>
          <p:cNvPr id="11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17</a:t>
            </a:fld>
            <a:endParaRPr lang="en-US" sz="1200" dirty="0">
              <a:latin typeface="Tahoma" charset="0"/>
            </a:endParaRP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744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82575" y="1301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Public key cryptography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42913" y="3832225"/>
            <a:ext cx="1579562" cy="708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plaintext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message, m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3679825" y="3835400"/>
            <a:ext cx="12954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ciphertext</a:t>
            </a:r>
          </a:p>
        </p:txBody>
      </p:sp>
      <p:pic>
        <p:nvPicPr>
          <p:cNvPr id="46085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13" y="3081338"/>
            <a:ext cx="511175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2109788" y="3781425"/>
            <a:ext cx="1392237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2135188" y="3790950"/>
            <a:ext cx="1368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encryption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5330825" y="3794125"/>
            <a:ext cx="1377950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5351463" y="3817938"/>
            <a:ext cx="1438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decryption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46090" name="Line 10"/>
          <p:cNvSpPr>
            <a:spLocks noChangeShapeType="1"/>
          </p:cNvSpPr>
          <p:nvPr/>
        </p:nvSpPr>
        <p:spPr bwMode="auto">
          <a:xfrm flipV="1">
            <a:off x="3530600" y="4189413"/>
            <a:ext cx="1809750" cy="4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6473825" y="1697038"/>
            <a:ext cx="1762125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" charset="0"/>
                <a:cs typeface="Arial" charset="0"/>
              </a:rPr>
              <a:t>Bob</a:t>
            </a:r>
            <a:r>
              <a:rPr lang="ja-JP" altLang="en-US" sz="1800">
                <a:latin typeface="Arial" charset="0"/>
                <a:cs typeface="Arial" charset="0"/>
              </a:rPr>
              <a:t>’</a:t>
            </a:r>
            <a:r>
              <a:rPr lang="en-US" altLang="ja-JP" sz="1800" dirty="0">
                <a:latin typeface="Arial" charset="0"/>
                <a:cs typeface="Arial" charset="0"/>
              </a:rPr>
              <a:t>s </a:t>
            </a:r>
            <a:r>
              <a:rPr lang="en-US" altLang="ja-JP" sz="1800" i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public </a:t>
            </a:r>
          </a:p>
          <a:p>
            <a:r>
              <a:rPr lang="en-US" sz="18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46092" name="Picture 12" descr="B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963" y="3098800"/>
            <a:ext cx="6651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3" name="Line 13"/>
          <p:cNvSpPr>
            <a:spLocks noChangeShapeType="1"/>
          </p:cNvSpPr>
          <p:nvPr/>
        </p:nvSpPr>
        <p:spPr bwMode="auto">
          <a:xfrm>
            <a:off x="1365250" y="421957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094" name="Line 14"/>
          <p:cNvSpPr>
            <a:spLocks noChangeShapeType="1"/>
          </p:cNvSpPr>
          <p:nvPr/>
        </p:nvSpPr>
        <p:spPr bwMode="auto">
          <a:xfrm>
            <a:off x="6750050" y="417512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46095" name="Picture 15" descr="BS00768_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516563" y="1839913"/>
            <a:ext cx="458787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6" name="Text Box 16"/>
          <p:cNvSpPr txBox="1">
            <a:spLocks noChangeArrowheads="1"/>
          </p:cNvSpPr>
          <p:nvPr/>
        </p:nvSpPr>
        <p:spPr bwMode="auto">
          <a:xfrm>
            <a:off x="6808788" y="3830638"/>
            <a:ext cx="12525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plaintext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message</a:t>
            </a:r>
          </a:p>
        </p:txBody>
      </p:sp>
      <p:grpSp>
        <p:nvGrpSpPr>
          <p:cNvPr id="46097" name="Group 17"/>
          <p:cNvGrpSpPr>
            <a:grpSpLocks/>
          </p:cNvGrpSpPr>
          <p:nvPr/>
        </p:nvGrpSpPr>
        <p:grpSpPr bwMode="auto">
          <a:xfrm>
            <a:off x="3954463" y="4162425"/>
            <a:ext cx="876300" cy="617538"/>
            <a:chOff x="2351" y="2077"/>
            <a:chExt cx="552" cy="389"/>
          </a:xfrm>
        </p:grpSpPr>
        <p:sp>
          <p:nvSpPr>
            <p:cNvPr id="46115" name="Text Box 18"/>
            <p:cNvSpPr txBox="1">
              <a:spLocks noChangeArrowheads="1"/>
            </p:cNvSpPr>
            <p:nvPr/>
          </p:nvSpPr>
          <p:spPr bwMode="auto">
            <a:xfrm>
              <a:off x="2351" y="2132"/>
              <a:ext cx="5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 (m)</a:t>
              </a:r>
            </a:p>
          </p:txBody>
        </p:sp>
        <p:sp>
          <p:nvSpPr>
            <p:cNvPr id="46116" name="Text Box 19"/>
            <p:cNvSpPr txBox="1">
              <a:spLocks noChangeArrowheads="1"/>
            </p:cNvSpPr>
            <p:nvPr/>
          </p:nvSpPr>
          <p:spPr bwMode="auto">
            <a:xfrm>
              <a:off x="2463" y="2253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46117" name="Text Box 20"/>
            <p:cNvSpPr txBox="1">
              <a:spLocks noChangeArrowheads="1"/>
            </p:cNvSpPr>
            <p:nvPr/>
          </p:nvSpPr>
          <p:spPr bwMode="auto">
            <a:xfrm>
              <a:off x="2468" y="2077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46098" name="Text Box 21"/>
          <p:cNvSpPr txBox="1">
            <a:spLocks noChangeArrowheads="1"/>
          </p:cNvSpPr>
          <p:nvPr/>
        </p:nvSpPr>
        <p:spPr bwMode="auto">
          <a:xfrm>
            <a:off x="6013450" y="1757363"/>
            <a:ext cx="425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K </a:t>
            </a:r>
          </a:p>
        </p:txBody>
      </p:sp>
      <p:sp>
        <p:nvSpPr>
          <p:cNvPr id="46099" name="Text Box 22"/>
          <p:cNvSpPr txBox="1">
            <a:spLocks noChangeArrowheads="1"/>
          </p:cNvSpPr>
          <p:nvPr/>
        </p:nvSpPr>
        <p:spPr bwMode="auto">
          <a:xfrm>
            <a:off x="6157913" y="1936750"/>
            <a:ext cx="3222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C00000"/>
                </a:solidFill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46100" name="Text Box 23"/>
          <p:cNvSpPr txBox="1">
            <a:spLocks noChangeArrowheads="1"/>
          </p:cNvSpPr>
          <p:nvPr/>
        </p:nvSpPr>
        <p:spPr bwMode="auto">
          <a:xfrm>
            <a:off x="6165850" y="1657350"/>
            <a:ext cx="304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C00000"/>
                </a:solidFill>
                <a:latin typeface="Arial" charset="0"/>
                <a:cs typeface="Arial" charset="0"/>
              </a:rPr>
              <a:t>+</a:t>
            </a:r>
          </a:p>
        </p:txBody>
      </p:sp>
      <p:sp>
        <p:nvSpPr>
          <p:cNvPr id="46101" name="Text Box 24"/>
          <p:cNvSpPr txBox="1">
            <a:spLocks noChangeArrowheads="1"/>
          </p:cNvSpPr>
          <p:nvPr/>
        </p:nvSpPr>
        <p:spPr bwMode="auto">
          <a:xfrm>
            <a:off x="6470650" y="2374900"/>
            <a:ext cx="1762125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" charset="0"/>
                <a:cs typeface="Arial" charset="0"/>
              </a:rPr>
              <a:t>Bob</a:t>
            </a:r>
            <a:r>
              <a:rPr lang="ja-JP" altLang="en-US" sz="1800">
                <a:latin typeface="Arial" charset="0"/>
                <a:cs typeface="Arial" charset="0"/>
              </a:rPr>
              <a:t>’</a:t>
            </a:r>
            <a:r>
              <a:rPr lang="en-US" altLang="ja-JP" sz="1800" dirty="0">
                <a:latin typeface="Arial" charset="0"/>
                <a:cs typeface="Arial" charset="0"/>
              </a:rPr>
              <a:t>s </a:t>
            </a:r>
            <a:r>
              <a:rPr lang="en-US" altLang="ja-JP" sz="1800" i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private</a:t>
            </a:r>
          </a:p>
          <a:p>
            <a:r>
              <a:rPr lang="en-US" sz="18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46102" name="Picture 25" descr="BS00768_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513388" y="2513013"/>
            <a:ext cx="54292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103" name="Text Box 26"/>
          <p:cNvSpPr txBox="1">
            <a:spLocks noChangeArrowheads="1"/>
          </p:cNvSpPr>
          <p:nvPr/>
        </p:nvSpPr>
        <p:spPr bwMode="auto">
          <a:xfrm>
            <a:off x="6022975" y="2447925"/>
            <a:ext cx="425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K </a:t>
            </a:r>
          </a:p>
        </p:txBody>
      </p:sp>
      <p:sp>
        <p:nvSpPr>
          <p:cNvPr id="46104" name="Text Box 27"/>
          <p:cNvSpPr txBox="1">
            <a:spLocks noChangeArrowheads="1"/>
          </p:cNvSpPr>
          <p:nvPr/>
        </p:nvSpPr>
        <p:spPr bwMode="auto">
          <a:xfrm>
            <a:off x="6230938" y="2640013"/>
            <a:ext cx="3222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C00000"/>
                </a:solidFill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46105" name="Text Box 28"/>
          <p:cNvSpPr txBox="1">
            <a:spLocks noChangeArrowheads="1"/>
          </p:cNvSpPr>
          <p:nvPr/>
        </p:nvSpPr>
        <p:spPr bwMode="auto">
          <a:xfrm>
            <a:off x="6264275" y="2360613"/>
            <a:ext cx="2524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C00000"/>
                </a:solidFill>
                <a:latin typeface="Arial" charset="0"/>
                <a:cs typeface="Arial" charset="0"/>
              </a:rPr>
              <a:t>-</a:t>
            </a:r>
          </a:p>
        </p:txBody>
      </p:sp>
      <p:grpSp>
        <p:nvGrpSpPr>
          <p:cNvPr id="46106" name="Group 29"/>
          <p:cNvGrpSpPr>
            <a:grpSpLocks/>
          </p:cNvGrpSpPr>
          <p:nvPr/>
        </p:nvGrpSpPr>
        <p:grpSpPr bwMode="auto">
          <a:xfrm>
            <a:off x="6840538" y="4359275"/>
            <a:ext cx="1885950" cy="636588"/>
            <a:chOff x="2413" y="3394"/>
            <a:chExt cx="1188" cy="401"/>
          </a:xfrm>
        </p:grpSpPr>
        <p:sp>
          <p:nvSpPr>
            <p:cNvPr id="46110" name="Text Box 30"/>
            <p:cNvSpPr txBox="1">
              <a:spLocks noChangeArrowheads="1"/>
            </p:cNvSpPr>
            <p:nvPr/>
          </p:nvSpPr>
          <p:spPr bwMode="auto">
            <a:xfrm>
              <a:off x="2413" y="3434"/>
              <a:ext cx="11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m = K  </a:t>
              </a:r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 (m)</a:t>
              </a:r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46111" name="Text Box 31"/>
            <p:cNvSpPr txBox="1">
              <a:spLocks noChangeArrowheads="1"/>
            </p:cNvSpPr>
            <p:nvPr/>
          </p:nvSpPr>
          <p:spPr bwMode="auto">
            <a:xfrm>
              <a:off x="3090" y="3582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46112" name="Text Box 32"/>
            <p:cNvSpPr txBox="1">
              <a:spLocks noChangeArrowheads="1"/>
            </p:cNvSpPr>
            <p:nvPr/>
          </p:nvSpPr>
          <p:spPr bwMode="auto">
            <a:xfrm>
              <a:off x="3092" y="3400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46113" name="Text Box 33"/>
            <p:cNvSpPr txBox="1">
              <a:spLocks noChangeArrowheads="1"/>
            </p:cNvSpPr>
            <p:nvPr/>
          </p:nvSpPr>
          <p:spPr bwMode="auto">
            <a:xfrm>
              <a:off x="2829" y="3570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46114" name="Text Box 34"/>
            <p:cNvSpPr txBox="1">
              <a:spLocks noChangeArrowheads="1"/>
            </p:cNvSpPr>
            <p:nvPr/>
          </p:nvSpPr>
          <p:spPr bwMode="auto">
            <a:xfrm>
              <a:off x="2856" y="3394"/>
              <a:ext cx="1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6107" name="Freeform 35"/>
          <p:cNvSpPr>
            <a:spLocks/>
          </p:cNvSpPr>
          <p:nvPr/>
        </p:nvSpPr>
        <p:spPr bwMode="auto">
          <a:xfrm>
            <a:off x="3001963" y="1973263"/>
            <a:ext cx="2393950" cy="1754187"/>
          </a:xfrm>
          <a:custGeom>
            <a:avLst/>
            <a:gdLst>
              <a:gd name="T0" fmla="*/ 2147483647 w 1508"/>
              <a:gd name="T1" fmla="*/ 0 h 1105"/>
              <a:gd name="T2" fmla="*/ 0 w 1508"/>
              <a:gd name="T3" fmla="*/ 0 h 1105"/>
              <a:gd name="T4" fmla="*/ 2147483647 w 1508"/>
              <a:gd name="T5" fmla="*/ 2147483647 h 1105"/>
              <a:gd name="T6" fmla="*/ 0 60000 65536"/>
              <a:gd name="T7" fmla="*/ 0 60000 65536"/>
              <a:gd name="T8" fmla="*/ 0 60000 65536"/>
              <a:gd name="T9" fmla="*/ 0 w 1508"/>
              <a:gd name="T10" fmla="*/ 0 h 1105"/>
              <a:gd name="T11" fmla="*/ 1508 w 1508"/>
              <a:gd name="T12" fmla="*/ 1105 h 1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08" h="1105">
                <a:moveTo>
                  <a:pt x="1508" y="0"/>
                </a:moveTo>
                <a:lnTo>
                  <a:pt x="0" y="0"/>
                </a:lnTo>
                <a:lnTo>
                  <a:pt x="5" y="1105"/>
                </a:ln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108" name="Freeform 36"/>
          <p:cNvSpPr>
            <a:spLocks/>
          </p:cNvSpPr>
          <p:nvPr/>
        </p:nvSpPr>
        <p:spPr bwMode="auto">
          <a:xfrm>
            <a:off x="5446713" y="2646363"/>
            <a:ext cx="330200" cy="1074737"/>
          </a:xfrm>
          <a:custGeom>
            <a:avLst/>
            <a:gdLst>
              <a:gd name="T0" fmla="*/ 2147483647 w 184"/>
              <a:gd name="T1" fmla="*/ 0 h 1113"/>
              <a:gd name="T2" fmla="*/ 0 w 184"/>
              <a:gd name="T3" fmla="*/ 2147483647 h 1113"/>
              <a:gd name="T4" fmla="*/ 2147483647 w 184"/>
              <a:gd name="T5" fmla="*/ 2147483647 h 1113"/>
              <a:gd name="T6" fmla="*/ 0 60000 65536"/>
              <a:gd name="T7" fmla="*/ 0 60000 65536"/>
              <a:gd name="T8" fmla="*/ 0 60000 65536"/>
              <a:gd name="T9" fmla="*/ 0 w 184"/>
              <a:gd name="T10" fmla="*/ 0 h 1113"/>
              <a:gd name="T11" fmla="*/ 184 w 184"/>
              <a:gd name="T12" fmla="*/ 1113 h 1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4" h="1113">
                <a:moveTo>
                  <a:pt x="184" y="0"/>
                </a:moveTo>
                <a:lnTo>
                  <a:pt x="0" y="8"/>
                </a:lnTo>
                <a:lnTo>
                  <a:pt x="5" y="1113"/>
                </a:ln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46109" name="Picture 20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95091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18</a:t>
            </a:fld>
            <a:endParaRPr lang="en-US" sz="1200" dirty="0">
              <a:latin typeface="Tahoma" charset="0"/>
            </a:endParaRPr>
          </a:p>
        </p:txBody>
      </p:sp>
      <p:sp>
        <p:nvSpPr>
          <p:cNvPr id="4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400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163513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Public key encryption algorithms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5500" y="2298700"/>
            <a:ext cx="5619750" cy="625475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latin typeface="Arial" charset="0"/>
                <a:cs typeface="Arial" charset="0"/>
              </a:rPr>
              <a:t>need K  ( ) and K  ( ) such that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3208338" y="2522538"/>
            <a:ext cx="3889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4810125" y="2560638"/>
            <a:ext cx="3889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3519488" y="1958975"/>
            <a:ext cx="355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4800" dirty="0">
                <a:latin typeface="Arial" charset="0"/>
                <a:cs typeface="Arial" charset="0"/>
              </a:rPr>
              <a:t>.</a:t>
            </a:r>
            <a:endParaRPr lang="en-US" sz="2400" dirty="0">
              <a:latin typeface="Arial" charset="0"/>
              <a:cs typeface="Arial" charset="0"/>
            </a:endParaRP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103813" y="1997075"/>
            <a:ext cx="355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4800" dirty="0">
                <a:latin typeface="Arial" charset="0"/>
                <a:cs typeface="Arial" charset="0"/>
              </a:rPr>
              <a:t>.</a:t>
            </a:r>
            <a:endParaRPr lang="en-US" sz="2400" dirty="0">
              <a:latin typeface="Arial" charset="0"/>
              <a:cs typeface="Arial" charset="0"/>
            </a:endParaRPr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2117725" y="3857625"/>
            <a:ext cx="5468938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sz="2800" dirty="0">
                <a:latin typeface="Arial" charset="0"/>
                <a:cs typeface="Arial" charset="0"/>
              </a:rPr>
              <a:t>given public key K  , it should be impossible to compute private key K  </a:t>
            </a: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3409950" y="4962525"/>
            <a:ext cx="390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47114" name="Text Box 10"/>
          <p:cNvSpPr txBox="1">
            <a:spLocks noChangeArrowheads="1"/>
          </p:cNvSpPr>
          <p:nvPr/>
        </p:nvSpPr>
        <p:spPr bwMode="auto">
          <a:xfrm>
            <a:off x="4995863" y="4054475"/>
            <a:ext cx="43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47115" name="Text Box 11"/>
          <p:cNvSpPr txBox="1">
            <a:spLocks noChangeArrowheads="1"/>
          </p:cNvSpPr>
          <p:nvPr/>
        </p:nvSpPr>
        <p:spPr bwMode="auto">
          <a:xfrm>
            <a:off x="703263" y="1535113"/>
            <a:ext cx="2200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latin typeface="Gill Sans MT" charset="0"/>
                <a:cs typeface="Arial" charset="0"/>
              </a:rPr>
              <a:t>requirements:</a:t>
            </a:r>
            <a:endParaRPr lang="en-US" sz="2400" dirty="0">
              <a:latin typeface="Gill Sans MT" charset="0"/>
              <a:cs typeface="Arial" charset="0"/>
            </a:endParaRPr>
          </a:p>
        </p:txBody>
      </p:sp>
      <p:sp>
        <p:nvSpPr>
          <p:cNvPr id="47116" name="Oval 13"/>
          <p:cNvSpPr>
            <a:spLocks noChangeArrowheads="1"/>
          </p:cNvSpPr>
          <p:nvPr/>
        </p:nvSpPr>
        <p:spPr bwMode="auto">
          <a:xfrm>
            <a:off x="1490663" y="2308225"/>
            <a:ext cx="552450" cy="5175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99"/>
              </a:solidFill>
              <a:latin typeface="Arial" charset="0"/>
              <a:cs typeface="Arial" charset="0"/>
            </a:endParaRPr>
          </a:p>
        </p:txBody>
      </p:sp>
      <p:sp>
        <p:nvSpPr>
          <p:cNvPr id="47117" name="Text Box 14"/>
          <p:cNvSpPr txBox="1">
            <a:spLocks noChangeArrowheads="1"/>
          </p:cNvSpPr>
          <p:nvPr/>
        </p:nvSpPr>
        <p:spPr bwMode="auto">
          <a:xfrm>
            <a:off x="1576388" y="2308225"/>
            <a:ext cx="384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1</a:t>
            </a:r>
            <a:endParaRPr lang="en-US" sz="2400" dirty="0">
              <a:solidFill>
                <a:srgbClr val="000099"/>
              </a:solidFill>
              <a:latin typeface="Arial" charset="0"/>
              <a:cs typeface="Arial" charset="0"/>
            </a:endParaRPr>
          </a:p>
        </p:txBody>
      </p:sp>
      <p:grpSp>
        <p:nvGrpSpPr>
          <p:cNvPr id="47118" name="Group 15"/>
          <p:cNvGrpSpPr>
            <a:grpSpLocks/>
          </p:cNvGrpSpPr>
          <p:nvPr/>
        </p:nvGrpSpPr>
        <p:grpSpPr bwMode="auto">
          <a:xfrm>
            <a:off x="1524000" y="3810000"/>
            <a:ext cx="552450" cy="533400"/>
            <a:chOff x="489" y="1776"/>
            <a:chExt cx="348" cy="336"/>
          </a:xfrm>
        </p:grpSpPr>
        <p:sp>
          <p:nvSpPr>
            <p:cNvPr id="47132" name="Oval 16"/>
            <p:cNvSpPr>
              <a:spLocks noChangeArrowheads="1"/>
            </p:cNvSpPr>
            <p:nvPr/>
          </p:nvSpPr>
          <p:spPr bwMode="auto">
            <a:xfrm>
              <a:off x="489" y="1786"/>
              <a:ext cx="348" cy="32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7133" name="Text Box 17"/>
            <p:cNvSpPr txBox="1">
              <a:spLocks noChangeArrowheads="1"/>
            </p:cNvSpPr>
            <p:nvPr/>
          </p:nvSpPr>
          <p:spPr bwMode="auto">
            <a:xfrm>
              <a:off x="546" y="1776"/>
              <a:ext cx="24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9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2</a:t>
              </a:r>
              <a:endParaRPr lang="en-US" sz="2400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47119" name="Text Box 18"/>
          <p:cNvSpPr txBox="1">
            <a:spLocks noChangeArrowheads="1"/>
          </p:cNvSpPr>
          <p:nvPr/>
        </p:nvSpPr>
        <p:spPr bwMode="auto">
          <a:xfrm>
            <a:off x="1431925" y="5638800"/>
            <a:ext cx="57070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3200" i="1" dirty="0">
                <a:solidFill>
                  <a:srgbClr val="C00000"/>
                </a:solidFill>
                <a:latin typeface="Gill Sans MT" charset="0"/>
              </a:rPr>
              <a:t>RSA: </a:t>
            </a:r>
            <a:r>
              <a:rPr lang="en-US" sz="2800" dirty="0">
                <a:latin typeface="Gill Sans MT" charset="0"/>
              </a:rPr>
              <a:t>Rivest, Shamir, Adelson algorithm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47120" name="Text Box 19"/>
          <p:cNvSpPr txBox="1">
            <a:spLocks noChangeArrowheads="1"/>
          </p:cNvSpPr>
          <p:nvPr/>
        </p:nvSpPr>
        <p:spPr bwMode="auto">
          <a:xfrm>
            <a:off x="3213100" y="2147888"/>
            <a:ext cx="3651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+</a:t>
            </a:r>
          </a:p>
        </p:txBody>
      </p:sp>
      <p:sp>
        <p:nvSpPr>
          <p:cNvPr id="47121" name="Text Box 20"/>
          <p:cNvSpPr txBox="1">
            <a:spLocks noChangeArrowheads="1"/>
          </p:cNvSpPr>
          <p:nvPr/>
        </p:nvSpPr>
        <p:spPr bwMode="auto">
          <a:xfrm>
            <a:off x="4838700" y="2187575"/>
            <a:ext cx="285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-</a:t>
            </a:r>
          </a:p>
        </p:txBody>
      </p:sp>
      <p:grpSp>
        <p:nvGrpSpPr>
          <p:cNvPr id="47122" name="Group 21"/>
          <p:cNvGrpSpPr>
            <a:grpSpLocks/>
          </p:cNvGrpSpPr>
          <p:nvPr/>
        </p:nvGrpSpPr>
        <p:grpSpPr bwMode="auto">
          <a:xfrm>
            <a:off x="3238500" y="2720975"/>
            <a:ext cx="2830513" cy="947738"/>
            <a:chOff x="1340" y="1706"/>
            <a:chExt cx="1783" cy="597"/>
          </a:xfrm>
        </p:grpSpPr>
        <p:grpSp>
          <p:nvGrpSpPr>
            <p:cNvPr id="47126" name="Group 22"/>
            <p:cNvGrpSpPr>
              <a:grpSpLocks/>
            </p:cNvGrpSpPr>
            <p:nvPr/>
          </p:nvGrpSpPr>
          <p:grpSpPr bwMode="auto">
            <a:xfrm>
              <a:off x="1340" y="1841"/>
              <a:ext cx="1783" cy="462"/>
              <a:chOff x="1711" y="1463"/>
              <a:chExt cx="1783" cy="462"/>
            </a:xfrm>
          </p:grpSpPr>
          <p:sp>
            <p:nvSpPr>
              <p:cNvPr id="47129" name="Text Box 23"/>
              <p:cNvSpPr txBox="1">
                <a:spLocks noChangeArrowheads="1"/>
              </p:cNvSpPr>
              <p:nvPr/>
            </p:nvSpPr>
            <p:spPr bwMode="auto">
              <a:xfrm>
                <a:off x="1711" y="1463"/>
                <a:ext cx="178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 (K  (m))  =  m </a:t>
                </a:r>
              </a:p>
            </p:txBody>
          </p:sp>
          <p:sp>
            <p:nvSpPr>
              <p:cNvPr id="47130" name="Text Box 24"/>
              <p:cNvSpPr txBox="1">
                <a:spLocks noChangeArrowheads="1"/>
              </p:cNvSpPr>
              <p:nvPr/>
            </p:nvSpPr>
            <p:spPr bwMode="auto">
              <a:xfrm>
                <a:off x="2234" y="1634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  <a:endParaRPr lang="en-US" sz="2800" dirty="0">
                  <a:solidFill>
                    <a:srgbClr val="C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7131" name="Text Box 25"/>
              <p:cNvSpPr txBox="1">
                <a:spLocks noChangeArrowheads="1"/>
              </p:cNvSpPr>
              <p:nvPr/>
            </p:nvSpPr>
            <p:spPr bwMode="auto">
              <a:xfrm>
                <a:off x="1892" y="1620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  <a:endParaRPr lang="en-US" sz="2800" dirty="0">
                  <a:solidFill>
                    <a:srgbClr val="C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47127" name="Text Box 26"/>
            <p:cNvSpPr txBox="1">
              <a:spLocks noChangeArrowheads="1"/>
            </p:cNvSpPr>
            <p:nvPr/>
          </p:nvSpPr>
          <p:spPr bwMode="auto">
            <a:xfrm>
              <a:off x="1521" y="1706"/>
              <a:ext cx="18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  <p:sp>
          <p:nvSpPr>
            <p:cNvPr id="47128" name="Text Box 27"/>
            <p:cNvSpPr txBox="1">
              <a:spLocks noChangeArrowheads="1"/>
            </p:cNvSpPr>
            <p:nvPr/>
          </p:nvSpPr>
          <p:spPr bwMode="auto">
            <a:xfrm>
              <a:off x="1860" y="1722"/>
              <a:ext cx="22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47123" name="Text Box 28"/>
          <p:cNvSpPr txBox="1">
            <a:spLocks noChangeArrowheads="1"/>
          </p:cNvSpPr>
          <p:nvPr/>
        </p:nvSpPr>
        <p:spPr bwMode="auto">
          <a:xfrm>
            <a:off x="5053013" y="3708400"/>
            <a:ext cx="365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+</a:t>
            </a:r>
          </a:p>
        </p:txBody>
      </p:sp>
      <p:sp>
        <p:nvSpPr>
          <p:cNvPr id="47124" name="Text Box 29"/>
          <p:cNvSpPr txBox="1">
            <a:spLocks noChangeArrowheads="1"/>
          </p:cNvSpPr>
          <p:nvPr/>
        </p:nvSpPr>
        <p:spPr bwMode="auto">
          <a:xfrm>
            <a:off x="3408363" y="4557713"/>
            <a:ext cx="285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-</a:t>
            </a:r>
          </a:p>
        </p:txBody>
      </p:sp>
      <p:pic>
        <p:nvPicPr>
          <p:cNvPr id="47125" name="Picture 1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3" y="9540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19</a:t>
            </a:fld>
            <a:endParaRPr lang="en-US" sz="1200" dirty="0">
              <a:latin typeface="Tahoma" charset="0"/>
            </a:endParaRPr>
          </a:p>
        </p:txBody>
      </p:sp>
      <p:sp>
        <p:nvSpPr>
          <p:cNvPr id="3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950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8: Network Security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8321675" cy="497205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3200" i="1" dirty="0">
                <a:solidFill>
                  <a:srgbClr val="C00000"/>
                </a:solidFill>
                <a:latin typeface="Gill Sans MT" charset="0"/>
              </a:rPr>
              <a:t>Chapter goals: </a:t>
            </a:r>
          </a:p>
          <a:p>
            <a:r>
              <a:rPr lang="en-US" dirty="0">
                <a:latin typeface="Gill Sans MT" charset="0"/>
              </a:rPr>
              <a:t>understand principles of network security:</a:t>
            </a:r>
            <a:r>
              <a:rPr lang="en-US" sz="2400" dirty="0">
                <a:latin typeface="Gill Sans MT" charset="0"/>
              </a:rPr>
              <a:t> </a:t>
            </a:r>
          </a:p>
          <a:p>
            <a:pPr lvl="1"/>
            <a:r>
              <a:rPr lang="en-US" dirty="0">
                <a:latin typeface="Gill Sans MT" charset="0"/>
              </a:rPr>
              <a:t>cryptography and its </a:t>
            </a:r>
            <a:r>
              <a:rPr lang="en-US" i="1" dirty="0">
                <a:latin typeface="Gill Sans MT" charset="0"/>
              </a:rPr>
              <a:t>many</a:t>
            </a:r>
            <a:r>
              <a:rPr lang="en-US" dirty="0">
                <a:latin typeface="Gill Sans MT" charset="0"/>
              </a:rPr>
              <a:t> uses beyond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confidentiality</a:t>
            </a:r>
            <a:r>
              <a:rPr lang="ja-JP" altLang="en-US">
                <a:latin typeface="Gill Sans MT" charset="0"/>
              </a:rPr>
              <a:t>”</a:t>
            </a:r>
            <a:endParaRPr lang="en-US" altLang="ja-JP" dirty="0">
              <a:latin typeface="Gill Sans MT" charset="0"/>
            </a:endParaRPr>
          </a:p>
          <a:p>
            <a:pPr lvl="1"/>
            <a:r>
              <a:rPr lang="en-US" dirty="0">
                <a:latin typeface="Gill Sans MT" charset="0"/>
              </a:rPr>
              <a:t>authentication</a:t>
            </a:r>
          </a:p>
          <a:p>
            <a:pPr lvl="1"/>
            <a:r>
              <a:rPr lang="en-US" dirty="0">
                <a:latin typeface="Gill Sans MT" charset="0"/>
              </a:rPr>
              <a:t>message integrity</a:t>
            </a:r>
          </a:p>
          <a:p>
            <a:r>
              <a:rPr lang="en-US" dirty="0">
                <a:latin typeface="Gill Sans MT" charset="0"/>
              </a:rPr>
              <a:t>security in practice:</a:t>
            </a:r>
          </a:p>
          <a:p>
            <a:pPr lvl="1"/>
            <a:r>
              <a:rPr lang="en-US" dirty="0">
                <a:latin typeface="Gill Sans MT" charset="0"/>
              </a:rPr>
              <a:t>firewalls and intrusion detection systems</a:t>
            </a:r>
          </a:p>
          <a:p>
            <a:pPr lvl="1"/>
            <a:r>
              <a:rPr lang="en-US" dirty="0">
                <a:latin typeface="Gill Sans MT" charset="0"/>
              </a:rPr>
              <a:t>security in application, transport, network, link layers</a:t>
            </a:r>
          </a:p>
        </p:txBody>
      </p:sp>
      <p:pic>
        <p:nvPicPr>
          <p:cNvPr id="21508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3" y="1038225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506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03225" y="141288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Prerequisite: modular arithmetic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924800" cy="4648200"/>
          </a:xfrm>
        </p:spPr>
        <p:txBody>
          <a:bodyPr/>
          <a:lstStyle/>
          <a:p>
            <a:pPr marL="277813" indent="-277813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x mod n = remainder of x when divide by n</a:t>
            </a:r>
          </a:p>
          <a:p>
            <a:pPr marL="277813" indent="-277813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facts:</a:t>
            </a:r>
          </a:p>
          <a:p>
            <a:pPr marL="277813" lvl="1" indent="60325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[(a mod n) + (b mod n)] mod n = (</a:t>
            </a:r>
            <a:r>
              <a:rPr lang="en-US" dirty="0">
                <a:solidFill>
                  <a:srgbClr val="000099"/>
                </a:solidFill>
                <a:latin typeface="Gill Sans MT" charset="0"/>
              </a:rPr>
              <a:t>a+b</a:t>
            </a:r>
            <a:r>
              <a:rPr lang="en-US" dirty="0">
                <a:solidFill>
                  <a:srgbClr val="000099"/>
                </a:solidFill>
                <a:latin typeface="Gill Sans MT" charset="0"/>
              </a:rPr>
              <a:t>) mod n</a:t>
            </a:r>
          </a:p>
          <a:p>
            <a:pPr marL="277813" lvl="1" indent="60325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[(a mod n) - (b mod n)] mod n = (a-b) mod n</a:t>
            </a:r>
          </a:p>
          <a:p>
            <a:pPr marL="277813" lvl="1" indent="60325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[(a mod n) * (b mod n)] mod n = (a*b) mod n</a:t>
            </a:r>
          </a:p>
          <a:p>
            <a:pPr marL="277813" indent="-277813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thus</a:t>
            </a:r>
          </a:p>
          <a:p>
            <a:pPr marL="277813" indent="-277813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Gill Sans MT" charset="0"/>
              </a:rPr>
              <a:t>    </a:t>
            </a:r>
            <a:r>
              <a:rPr lang="en-US" dirty="0" smtClean="0">
                <a:solidFill>
                  <a:srgbClr val="000099"/>
                </a:solidFill>
                <a:latin typeface="Gill Sans MT" charset="0"/>
              </a:rPr>
              <a:t>(</a:t>
            </a:r>
            <a:r>
              <a:rPr lang="en-US" dirty="0">
                <a:solidFill>
                  <a:srgbClr val="000099"/>
                </a:solidFill>
                <a:latin typeface="Gill Sans MT" charset="0"/>
              </a:rPr>
              <a:t>a mod n)</a:t>
            </a:r>
            <a:r>
              <a:rPr lang="en-US" baseline="30000" dirty="0">
                <a:solidFill>
                  <a:srgbClr val="000099"/>
                </a:solidFill>
                <a:latin typeface="Gill Sans MT" charset="0"/>
              </a:rPr>
              <a:t>d</a:t>
            </a:r>
            <a:r>
              <a:rPr lang="en-US" dirty="0">
                <a:solidFill>
                  <a:srgbClr val="000099"/>
                </a:solidFill>
                <a:latin typeface="Gill Sans MT" charset="0"/>
              </a:rPr>
              <a:t> mod n = a</a:t>
            </a:r>
            <a:r>
              <a:rPr lang="en-US" baseline="30000" dirty="0">
                <a:solidFill>
                  <a:srgbClr val="000099"/>
                </a:solidFill>
                <a:latin typeface="Gill Sans MT" charset="0"/>
              </a:rPr>
              <a:t>d</a:t>
            </a:r>
            <a:r>
              <a:rPr lang="en-US" dirty="0">
                <a:solidFill>
                  <a:srgbClr val="000099"/>
                </a:solidFill>
                <a:latin typeface="Gill Sans MT" charset="0"/>
              </a:rPr>
              <a:t> mod n</a:t>
            </a:r>
          </a:p>
          <a:p>
            <a:pPr marL="277813" indent="-277813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example: x=14, n=10, d=2:</a:t>
            </a:r>
            <a:br>
              <a:rPr lang="en-US" dirty="0">
                <a:latin typeface="Gill Sans MT" charset="0"/>
              </a:rPr>
            </a:br>
            <a:r>
              <a:rPr lang="en-US" dirty="0" smtClean="0">
                <a:latin typeface="Gill Sans MT" charset="0"/>
              </a:rPr>
              <a:t>  (</a:t>
            </a:r>
            <a:r>
              <a:rPr lang="en-US" dirty="0">
                <a:latin typeface="Gill Sans MT" charset="0"/>
              </a:rPr>
              <a:t>x mod n)</a:t>
            </a:r>
            <a:r>
              <a:rPr lang="en-US" baseline="30000" dirty="0">
                <a:latin typeface="Gill Sans MT" charset="0"/>
              </a:rPr>
              <a:t>d</a:t>
            </a:r>
            <a:r>
              <a:rPr lang="en-US" dirty="0">
                <a:latin typeface="Gill Sans MT" charset="0"/>
              </a:rPr>
              <a:t> mod n = 4</a:t>
            </a:r>
            <a:r>
              <a:rPr lang="en-US" baseline="30000" dirty="0">
                <a:latin typeface="Gill Sans MT" charset="0"/>
              </a:rPr>
              <a:t>2</a:t>
            </a:r>
            <a:r>
              <a:rPr lang="en-US" dirty="0">
                <a:latin typeface="Gill Sans MT" charset="0"/>
              </a:rPr>
              <a:t> mod 10 = 6</a:t>
            </a:r>
            <a:br>
              <a:rPr lang="en-US" dirty="0">
                <a:latin typeface="Gill Sans MT" charset="0"/>
              </a:rPr>
            </a:br>
            <a:r>
              <a:rPr lang="en-US" dirty="0" smtClean="0">
                <a:latin typeface="Gill Sans MT" charset="0"/>
              </a:rPr>
              <a:t>  </a:t>
            </a:r>
            <a:r>
              <a:rPr lang="en-US" dirty="0" smtClean="0">
                <a:latin typeface="Gill Sans MT" charset="0"/>
              </a:rPr>
              <a:t>x</a:t>
            </a:r>
            <a:r>
              <a:rPr lang="en-US" baseline="30000" dirty="0" smtClean="0">
                <a:latin typeface="Gill Sans MT" charset="0"/>
              </a:rPr>
              <a:t>d</a:t>
            </a:r>
            <a:r>
              <a:rPr lang="en-US" dirty="0" smtClean="0"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= 14</a:t>
            </a:r>
            <a:r>
              <a:rPr lang="en-US" baseline="30000" dirty="0">
                <a:latin typeface="Gill Sans MT" charset="0"/>
              </a:rPr>
              <a:t>2</a:t>
            </a:r>
            <a:r>
              <a:rPr lang="en-US" dirty="0">
                <a:latin typeface="Gill Sans MT" charset="0"/>
              </a:rPr>
              <a:t> = 196   </a:t>
            </a:r>
            <a:r>
              <a:rPr lang="en-US" dirty="0">
                <a:latin typeface="Gill Sans MT" charset="0"/>
              </a:rPr>
              <a:t>x</a:t>
            </a:r>
            <a:r>
              <a:rPr lang="en-US" baseline="30000" dirty="0">
                <a:latin typeface="Gill Sans MT" charset="0"/>
              </a:rPr>
              <a:t>d</a:t>
            </a:r>
            <a:r>
              <a:rPr lang="en-US" dirty="0">
                <a:latin typeface="Gill Sans MT" charset="0"/>
              </a:rPr>
              <a:t> mod 10  = 6 </a:t>
            </a:r>
          </a:p>
        </p:txBody>
      </p:sp>
      <p:pic>
        <p:nvPicPr>
          <p:cNvPr id="48132" name="Picture 1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93186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20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603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RSA: getting ready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77813" indent="-277813"/>
            <a:r>
              <a:rPr lang="en-US" dirty="0">
                <a:latin typeface="Gill Sans MT" charset="0"/>
              </a:rPr>
              <a:t>message: just a bit pattern</a:t>
            </a:r>
          </a:p>
          <a:p>
            <a:pPr marL="277813" indent="-277813"/>
            <a:r>
              <a:rPr lang="en-US" dirty="0">
                <a:latin typeface="Gill Sans MT" charset="0"/>
              </a:rPr>
              <a:t>bit pattern can be uniquely represented by an integer number </a:t>
            </a:r>
          </a:p>
          <a:p>
            <a:pPr marL="277813" indent="-277813"/>
            <a:r>
              <a:rPr lang="en-US" dirty="0">
                <a:latin typeface="Gill Sans MT" charset="0"/>
              </a:rPr>
              <a:t>thus, encrypting a message is equivalent to encrypting a </a:t>
            </a:r>
            <a:r>
              <a:rPr lang="en-US" dirty="0" smtClean="0">
                <a:latin typeface="Gill Sans MT" charset="0"/>
              </a:rPr>
              <a:t>number</a:t>
            </a:r>
            <a:endParaRPr lang="en-US" dirty="0"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example:</a:t>
            </a:r>
          </a:p>
          <a:p>
            <a:r>
              <a:rPr lang="en-US" sz="2400" dirty="0">
                <a:latin typeface="Gill Sans MT" charset="0"/>
              </a:rPr>
              <a:t>m= 10010001 . This message is uniquely represented by the decimal number 145. </a:t>
            </a:r>
          </a:p>
          <a:p>
            <a:r>
              <a:rPr lang="en-US" sz="2400" dirty="0">
                <a:latin typeface="Gill Sans MT" charset="0"/>
              </a:rPr>
              <a:t>to encrypt m, we encrypt the corresponding number, which gives a new number (the ciphertext).</a:t>
            </a:r>
          </a:p>
        </p:txBody>
      </p:sp>
      <p:pic>
        <p:nvPicPr>
          <p:cNvPr id="49156" name="Picture 2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1044575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21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195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98425"/>
            <a:ext cx="7772400" cy="1143000"/>
          </a:xfrm>
        </p:spPr>
        <p:txBody>
          <a:bodyPr/>
          <a:lstStyle/>
          <a:p>
            <a:r>
              <a:rPr lang="en-US" sz="3600" dirty="0">
                <a:latin typeface="Gill Sans MT" charset="0"/>
              </a:rPr>
              <a:t>RSA: Creating public/private key pair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625475" y="1400175"/>
            <a:ext cx="60801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Gill Sans MT" charset="0"/>
              </a:rPr>
              <a:t>1.</a:t>
            </a:r>
            <a:r>
              <a:rPr lang="en-US" sz="2800" dirty="0">
                <a:latin typeface="Gill Sans MT" charset="0"/>
              </a:rPr>
              <a:t> choose two large prime numbers </a:t>
            </a:r>
            <a:r>
              <a:rPr lang="en-US" sz="2800" i="1" dirty="0">
                <a:latin typeface="Gill Sans MT" charset="0"/>
              </a:rPr>
              <a:t>p, q.</a:t>
            </a:r>
            <a:r>
              <a:rPr lang="en-US" sz="2800" dirty="0">
                <a:latin typeface="Gill Sans MT" charset="0"/>
              </a:rPr>
              <a:t> </a:t>
            </a:r>
          </a:p>
          <a:p>
            <a:r>
              <a:rPr lang="en-US" sz="2800" dirty="0">
                <a:latin typeface="Gill Sans MT" charset="0"/>
              </a:rPr>
              <a:t>   (e.g., 1024 bits each)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611188" y="2386013"/>
            <a:ext cx="4945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Gill Sans MT" charset="0"/>
              </a:rPr>
              <a:t>2.</a:t>
            </a:r>
            <a:r>
              <a:rPr lang="en-US" sz="2800" dirty="0">
                <a:latin typeface="Gill Sans MT" charset="0"/>
              </a:rPr>
              <a:t> compute 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n </a:t>
            </a:r>
            <a:r>
              <a:rPr lang="en-US" sz="2800" i="1" dirty="0">
                <a:latin typeface="Gill Sans MT" charset="0"/>
              </a:rPr>
              <a:t>= </a:t>
            </a:r>
            <a:r>
              <a:rPr lang="en-US" sz="2800" i="1" dirty="0">
                <a:latin typeface="Gill Sans MT" charset="0"/>
              </a:rPr>
              <a:t>pq</a:t>
            </a:r>
            <a:r>
              <a:rPr lang="en-US" sz="2800" i="1" dirty="0">
                <a:latin typeface="Gill Sans MT" charset="0"/>
              </a:rPr>
              <a:t>,  z = (p-1)(q-1</a:t>
            </a:r>
            <a:r>
              <a:rPr lang="en-US" sz="2800" dirty="0">
                <a:latin typeface="Gill Sans MT" charset="0"/>
              </a:rPr>
              <a:t>)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609600" y="3055938"/>
            <a:ext cx="76930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Gill Sans MT" charset="0"/>
              </a:rPr>
              <a:t>3.</a:t>
            </a:r>
            <a:r>
              <a:rPr lang="en-US" sz="2800" dirty="0">
                <a:latin typeface="Gill Sans MT" charset="0"/>
              </a:rPr>
              <a:t> choose 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e</a:t>
            </a:r>
            <a:r>
              <a:rPr lang="en-US" sz="2800" i="1" dirty="0">
                <a:latin typeface="Gill Sans MT" charset="0"/>
              </a:rPr>
              <a:t> (</a:t>
            </a:r>
            <a:r>
              <a:rPr lang="en-US" sz="2800" dirty="0">
                <a:latin typeface="Gill Sans MT" charset="0"/>
              </a:rPr>
              <a:t>with</a:t>
            </a:r>
            <a:r>
              <a:rPr lang="en-US" sz="2800" i="1" dirty="0">
                <a:latin typeface="Gill Sans MT" charset="0"/>
              </a:rPr>
              <a:t> e&lt;n)</a:t>
            </a:r>
            <a:r>
              <a:rPr lang="en-US" sz="2800" dirty="0">
                <a:latin typeface="Gill Sans MT" charset="0"/>
              </a:rPr>
              <a:t> that has no common factors</a:t>
            </a:r>
          </a:p>
          <a:p>
            <a:r>
              <a:rPr lang="en-US" sz="2800" dirty="0">
                <a:latin typeface="Gill Sans MT" charset="0"/>
              </a:rPr>
              <a:t>    with z (</a:t>
            </a:r>
            <a:r>
              <a:rPr lang="en-US" sz="2800" i="1" dirty="0">
                <a:latin typeface="Gill Sans MT" charset="0"/>
              </a:rPr>
              <a:t>e, z</a:t>
            </a:r>
            <a:r>
              <a:rPr lang="en-US" sz="2800" dirty="0">
                <a:latin typeface="Gill Sans MT" charset="0"/>
              </a:rPr>
              <a:t> are </a:t>
            </a:r>
            <a:r>
              <a:rPr lang="ja-JP" altLang="en-US" sz="2800">
                <a:latin typeface="Gill Sans MT" charset="0"/>
              </a:rPr>
              <a:t>“</a:t>
            </a:r>
            <a:r>
              <a:rPr lang="en-US" altLang="ja-JP" sz="2800" dirty="0">
                <a:latin typeface="Gill Sans MT" charset="0"/>
              </a:rPr>
              <a:t>relatively prime</a:t>
            </a:r>
            <a:r>
              <a:rPr lang="ja-JP" altLang="en-US" sz="2800">
                <a:latin typeface="Gill Sans MT" charset="0"/>
              </a:rPr>
              <a:t>”</a:t>
            </a:r>
            <a:r>
              <a:rPr lang="en-US" altLang="ja-JP" sz="2800" dirty="0">
                <a:latin typeface="Gill Sans MT" charset="0"/>
              </a:rPr>
              <a:t>).</a:t>
            </a:r>
            <a:endParaRPr lang="en-US" sz="2800" dirty="0">
              <a:latin typeface="Gill Sans MT" charset="0"/>
            </a:endParaRP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625475" y="4044950"/>
            <a:ext cx="75914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Gill Sans MT" charset="0"/>
              </a:rPr>
              <a:t>4.</a:t>
            </a:r>
            <a:r>
              <a:rPr lang="en-US" sz="2800" dirty="0">
                <a:latin typeface="Gill Sans MT" charset="0"/>
              </a:rPr>
              <a:t> choose 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d</a:t>
            </a:r>
            <a:r>
              <a:rPr lang="en-US" sz="2800" dirty="0">
                <a:latin typeface="Gill Sans MT" charset="0"/>
              </a:rPr>
              <a:t> such that </a:t>
            </a:r>
            <a:r>
              <a:rPr lang="en-US" sz="2800" i="1" dirty="0">
                <a:latin typeface="Gill Sans MT" charset="0"/>
              </a:rPr>
              <a:t>ed-1</a:t>
            </a:r>
            <a:r>
              <a:rPr lang="en-US" sz="2800" dirty="0">
                <a:latin typeface="Gill Sans MT" charset="0"/>
              </a:rPr>
              <a:t> is  exactly divisible by </a:t>
            </a:r>
            <a:r>
              <a:rPr lang="en-US" sz="2800" i="1" dirty="0">
                <a:latin typeface="Gill Sans MT" charset="0"/>
              </a:rPr>
              <a:t>z</a:t>
            </a:r>
            <a:r>
              <a:rPr lang="en-US" sz="2800" dirty="0">
                <a:latin typeface="Gill Sans MT" charset="0"/>
              </a:rPr>
              <a:t>.</a:t>
            </a:r>
          </a:p>
          <a:p>
            <a:r>
              <a:rPr lang="en-US" sz="2800" dirty="0">
                <a:latin typeface="Gill Sans MT" charset="0"/>
              </a:rPr>
              <a:t>    (in other words: </a:t>
            </a:r>
            <a:r>
              <a:rPr lang="en-US" sz="2800" i="1" dirty="0">
                <a:latin typeface="Gill Sans MT" charset="0"/>
              </a:rPr>
              <a:t>ed</a:t>
            </a:r>
            <a:r>
              <a:rPr lang="en-US" sz="2800" dirty="0">
                <a:latin typeface="Gill Sans MT" charset="0"/>
              </a:rPr>
              <a:t> mod </a:t>
            </a:r>
            <a:r>
              <a:rPr lang="en-US" sz="2800" i="1" dirty="0">
                <a:latin typeface="Gill Sans MT" charset="0"/>
              </a:rPr>
              <a:t>z  = 1 </a:t>
            </a:r>
            <a:r>
              <a:rPr lang="en-US" sz="2800" dirty="0">
                <a:latin typeface="Gill Sans MT" charset="0"/>
              </a:rPr>
              <a:t>).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636588" y="5156200"/>
            <a:ext cx="57971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Gill Sans MT" charset="0"/>
              </a:rPr>
              <a:t>5.</a:t>
            </a:r>
            <a:r>
              <a:rPr lang="en-US" sz="2800" dirty="0">
                <a:latin typeface="Gill Sans MT" charset="0"/>
              </a:rPr>
              <a:t> </a:t>
            </a:r>
            <a:r>
              <a:rPr lang="en-US" sz="2800" i="1" dirty="0">
                <a:latin typeface="Gill Sans MT" charset="0"/>
              </a:rPr>
              <a:t>public</a:t>
            </a:r>
            <a:r>
              <a:rPr lang="en-US" sz="2800" dirty="0">
                <a:latin typeface="Gill Sans MT" charset="0"/>
              </a:rPr>
              <a:t> key is </a:t>
            </a:r>
            <a:r>
              <a:rPr lang="en-US" sz="2800" i="1" dirty="0">
                <a:latin typeface="Gill Sans MT" charset="0"/>
              </a:rPr>
              <a:t>(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n,e</a:t>
            </a:r>
            <a:r>
              <a:rPr lang="en-US" sz="2800" i="1" dirty="0">
                <a:latin typeface="Gill Sans MT" charset="0"/>
              </a:rPr>
              <a:t>).</a:t>
            </a:r>
            <a:r>
              <a:rPr lang="en-US" sz="2800" dirty="0">
                <a:latin typeface="Gill Sans MT" charset="0"/>
              </a:rPr>
              <a:t>  </a:t>
            </a:r>
            <a:r>
              <a:rPr lang="en-US" sz="2800" i="1" dirty="0">
                <a:latin typeface="Gill Sans MT" charset="0"/>
              </a:rPr>
              <a:t>private</a:t>
            </a:r>
            <a:r>
              <a:rPr lang="en-US" sz="2800" dirty="0">
                <a:latin typeface="Gill Sans MT" charset="0"/>
              </a:rPr>
              <a:t> key is </a:t>
            </a:r>
            <a:r>
              <a:rPr lang="en-US" sz="2800" i="1" dirty="0">
                <a:latin typeface="Gill Sans MT" charset="0"/>
              </a:rPr>
              <a:t>(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n,d</a:t>
            </a:r>
            <a:r>
              <a:rPr lang="en-US" sz="2800" i="1" dirty="0">
                <a:latin typeface="Gill Sans MT" charset="0"/>
              </a:rPr>
              <a:t>).</a:t>
            </a:r>
          </a:p>
        </p:txBody>
      </p:sp>
      <p:grpSp>
        <p:nvGrpSpPr>
          <p:cNvPr id="50184" name="Group 8"/>
          <p:cNvGrpSpPr>
            <a:grpSpLocks/>
          </p:cNvGrpSpPr>
          <p:nvPr/>
        </p:nvGrpSpPr>
        <p:grpSpPr bwMode="auto">
          <a:xfrm>
            <a:off x="2938463" y="5684838"/>
            <a:ext cx="612775" cy="708025"/>
            <a:chOff x="1748" y="3628"/>
            <a:chExt cx="386" cy="446"/>
          </a:xfrm>
        </p:grpSpPr>
        <p:sp>
          <p:nvSpPr>
            <p:cNvPr id="50192" name="Text Box 9"/>
            <p:cNvSpPr txBox="1">
              <a:spLocks noChangeArrowheads="1"/>
            </p:cNvSpPr>
            <p:nvPr/>
          </p:nvSpPr>
          <p:spPr bwMode="auto">
            <a:xfrm>
              <a:off x="1748" y="3700"/>
              <a:ext cx="29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</a:t>
              </a: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 </a:t>
              </a:r>
            </a:p>
          </p:txBody>
        </p:sp>
        <p:sp>
          <p:nvSpPr>
            <p:cNvPr id="50193" name="Text Box 10"/>
            <p:cNvSpPr txBox="1">
              <a:spLocks noChangeArrowheads="1"/>
            </p:cNvSpPr>
            <p:nvPr/>
          </p:nvSpPr>
          <p:spPr bwMode="auto">
            <a:xfrm>
              <a:off x="1910" y="3822"/>
              <a:ext cx="22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50194" name="Text Box 11"/>
            <p:cNvSpPr txBox="1">
              <a:spLocks noChangeArrowheads="1"/>
            </p:cNvSpPr>
            <p:nvPr/>
          </p:nvSpPr>
          <p:spPr bwMode="auto">
            <a:xfrm>
              <a:off x="1909" y="3628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50185" name="Group 12"/>
          <p:cNvGrpSpPr>
            <a:grpSpLocks/>
          </p:cNvGrpSpPr>
          <p:nvPr/>
        </p:nvGrpSpPr>
        <p:grpSpPr bwMode="auto">
          <a:xfrm>
            <a:off x="5705475" y="5676900"/>
            <a:ext cx="612775" cy="708025"/>
            <a:chOff x="1748" y="3628"/>
            <a:chExt cx="386" cy="446"/>
          </a:xfrm>
        </p:grpSpPr>
        <p:sp>
          <p:nvSpPr>
            <p:cNvPr id="50189" name="Text Box 13"/>
            <p:cNvSpPr txBox="1">
              <a:spLocks noChangeArrowheads="1"/>
            </p:cNvSpPr>
            <p:nvPr/>
          </p:nvSpPr>
          <p:spPr bwMode="auto">
            <a:xfrm>
              <a:off x="1748" y="3700"/>
              <a:ext cx="29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</a:t>
              </a: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 </a:t>
              </a:r>
            </a:p>
          </p:txBody>
        </p:sp>
        <p:sp>
          <p:nvSpPr>
            <p:cNvPr id="50190" name="Text Box 14"/>
            <p:cNvSpPr txBox="1">
              <a:spLocks noChangeArrowheads="1"/>
            </p:cNvSpPr>
            <p:nvPr/>
          </p:nvSpPr>
          <p:spPr bwMode="auto">
            <a:xfrm>
              <a:off x="1910" y="3822"/>
              <a:ext cx="22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50191" name="Text Box 15"/>
            <p:cNvSpPr txBox="1">
              <a:spLocks noChangeArrowheads="1"/>
            </p:cNvSpPr>
            <p:nvPr/>
          </p:nvSpPr>
          <p:spPr bwMode="auto">
            <a:xfrm>
              <a:off x="1924" y="3628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50186" name="AutoShape 16"/>
          <p:cNvSpPr>
            <a:spLocks/>
          </p:cNvSpPr>
          <p:nvPr/>
        </p:nvSpPr>
        <p:spPr bwMode="auto">
          <a:xfrm rot="5400000">
            <a:off x="3064669" y="5347494"/>
            <a:ext cx="165100" cy="760412"/>
          </a:xfrm>
          <a:prstGeom prst="rightBrace">
            <a:avLst>
              <a:gd name="adj1" fmla="val 38381"/>
              <a:gd name="adj2" fmla="val 50000"/>
            </a:avLst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0187" name="AutoShape 17"/>
          <p:cNvSpPr>
            <a:spLocks/>
          </p:cNvSpPr>
          <p:nvPr/>
        </p:nvSpPr>
        <p:spPr bwMode="auto">
          <a:xfrm rot="5400000">
            <a:off x="5844382" y="5317331"/>
            <a:ext cx="165100" cy="760413"/>
          </a:xfrm>
          <a:prstGeom prst="rightBrace">
            <a:avLst>
              <a:gd name="adj1" fmla="val 38381"/>
              <a:gd name="adj2" fmla="val 50000"/>
            </a:avLst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50188" name="Picture 1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7947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22</a:t>
            </a:fld>
            <a:endParaRPr lang="en-US" sz="1200" dirty="0">
              <a:latin typeface="Tahoma" charset="0"/>
            </a:endParaRPr>
          </a:p>
        </p:txBody>
      </p:sp>
      <p:sp>
        <p:nvSpPr>
          <p:cNvPr id="21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410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RSA: encryption, decryption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612775" y="1500188"/>
            <a:ext cx="6324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Gill Sans MT" charset="0"/>
              </a:rPr>
              <a:t>0.</a:t>
            </a:r>
            <a:r>
              <a:rPr lang="en-US" sz="2800" dirty="0">
                <a:latin typeface="Gill Sans MT" charset="0"/>
              </a:rPr>
              <a:t>  given (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n,e</a:t>
            </a:r>
            <a:r>
              <a:rPr lang="en-US" sz="2800" dirty="0">
                <a:latin typeface="Gill Sans MT" charset="0"/>
              </a:rPr>
              <a:t>) and (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n,d</a:t>
            </a:r>
            <a:r>
              <a:rPr lang="en-US" sz="2800" dirty="0">
                <a:latin typeface="Gill Sans MT" charset="0"/>
              </a:rPr>
              <a:t>) as computed above</a:t>
            </a:r>
          </a:p>
        </p:txBody>
      </p:sp>
      <p:grpSp>
        <p:nvGrpSpPr>
          <p:cNvPr id="51204" name="Group 4"/>
          <p:cNvGrpSpPr>
            <a:grpSpLocks/>
          </p:cNvGrpSpPr>
          <p:nvPr/>
        </p:nvGrpSpPr>
        <p:grpSpPr bwMode="auto">
          <a:xfrm>
            <a:off x="669925" y="2179638"/>
            <a:ext cx="6024563" cy="1031875"/>
            <a:chOff x="407" y="1521"/>
            <a:chExt cx="3795" cy="650"/>
          </a:xfrm>
        </p:grpSpPr>
        <p:sp>
          <p:nvSpPr>
            <p:cNvPr id="51219" name="Text Box 5"/>
            <p:cNvSpPr txBox="1">
              <a:spLocks noChangeArrowheads="1"/>
            </p:cNvSpPr>
            <p:nvPr/>
          </p:nvSpPr>
          <p:spPr bwMode="auto">
            <a:xfrm>
              <a:off x="407" y="1521"/>
              <a:ext cx="366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2800" dirty="0">
                  <a:solidFill>
                    <a:srgbClr val="000099"/>
                  </a:solidFill>
                  <a:latin typeface="Gill Sans MT" charset="0"/>
                </a:rPr>
                <a:t>1.</a:t>
              </a:r>
              <a:r>
                <a:rPr lang="en-US" sz="2800" dirty="0">
                  <a:latin typeface="Gill Sans MT" charset="0"/>
                </a:rPr>
                <a:t> to encrypt message </a:t>
              </a:r>
              <a:r>
                <a:rPr lang="en-US" sz="2800" i="1" dirty="0">
                  <a:latin typeface="Gill Sans MT" charset="0"/>
                </a:rPr>
                <a:t>m (&lt;n)</a:t>
              </a:r>
              <a:r>
                <a:rPr lang="en-US" sz="2800" dirty="0">
                  <a:latin typeface="Gill Sans MT" charset="0"/>
                </a:rPr>
                <a:t>, compute</a:t>
              </a:r>
            </a:p>
          </p:txBody>
        </p:sp>
        <p:grpSp>
          <p:nvGrpSpPr>
            <p:cNvPr id="51220" name="Group 6"/>
            <p:cNvGrpSpPr>
              <a:grpSpLocks/>
            </p:cNvGrpSpPr>
            <p:nvPr/>
          </p:nvGrpSpPr>
          <p:grpSpPr bwMode="auto">
            <a:xfrm>
              <a:off x="563" y="1768"/>
              <a:ext cx="1451" cy="403"/>
              <a:chOff x="1688" y="1812"/>
              <a:chExt cx="1451" cy="403"/>
            </a:xfrm>
          </p:grpSpPr>
          <p:sp>
            <p:nvSpPr>
              <p:cNvPr id="51224" name="Text Box 7"/>
              <p:cNvSpPr txBox="1">
                <a:spLocks noChangeArrowheads="1"/>
              </p:cNvSpPr>
              <p:nvPr/>
            </p:nvSpPr>
            <p:spPr bwMode="auto">
              <a:xfrm>
                <a:off x="1688" y="1885"/>
                <a:ext cx="1451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i="1" dirty="0">
                    <a:solidFill>
                      <a:srgbClr val="C00000"/>
                    </a:solidFill>
                    <a:latin typeface="Gill Sans MT" charset="0"/>
                  </a:rPr>
                  <a:t>c = m   </a:t>
                </a:r>
                <a:r>
                  <a:rPr lang="en-US" sz="2800" dirty="0">
                    <a:solidFill>
                      <a:srgbClr val="C00000"/>
                    </a:solidFill>
                    <a:latin typeface="Gill Sans MT" charset="0"/>
                  </a:rPr>
                  <a:t>mod</a:t>
                </a:r>
                <a:r>
                  <a:rPr lang="en-US" sz="2800" i="1" dirty="0">
                    <a:solidFill>
                      <a:srgbClr val="C00000"/>
                    </a:solidFill>
                    <a:latin typeface="Gill Sans MT" charset="0"/>
                  </a:rPr>
                  <a:t>  n</a:t>
                </a:r>
              </a:p>
            </p:txBody>
          </p:sp>
          <p:sp>
            <p:nvSpPr>
              <p:cNvPr id="51225" name="Text Box 8"/>
              <p:cNvSpPr txBox="1">
                <a:spLocks noChangeArrowheads="1"/>
              </p:cNvSpPr>
              <p:nvPr/>
            </p:nvSpPr>
            <p:spPr bwMode="auto">
              <a:xfrm>
                <a:off x="2227" y="1812"/>
                <a:ext cx="215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i="1" dirty="0">
                    <a:solidFill>
                      <a:srgbClr val="C00000"/>
                    </a:solidFill>
                    <a:latin typeface="Gill Sans MT" charset="0"/>
                  </a:rPr>
                  <a:t>e</a:t>
                </a:r>
              </a:p>
            </p:txBody>
          </p:sp>
        </p:grpSp>
        <p:grpSp>
          <p:nvGrpSpPr>
            <p:cNvPr id="51221" name="Group 9"/>
            <p:cNvGrpSpPr>
              <a:grpSpLocks/>
            </p:cNvGrpSpPr>
            <p:nvPr/>
          </p:nvGrpSpPr>
          <p:grpSpPr bwMode="auto">
            <a:xfrm>
              <a:off x="1966" y="1724"/>
              <a:ext cx="2236" cy="439"/>
              <a:chOff x="777" y="2538"/>
              <a:chExt cx="2236" cy="439"/>
            </a:xfrm>
          </p:grpSpPr>
          <p:sp>
            <p:nvSpPr>
              <p:cNvPr id="51222" name="Text Box 10"/>
              <p:cNvSpPr txBox="1">
                <a:spLocks noChangeArrowheads="1"/>
              </p:cNvSpPr>
              <p:nvPr/>
            </p:nvSpPr>
            <p:spPr bwMode="auto">
              <a:xfrm>
                <a:off x="777" y="2647"/>
                <a:ext cx="11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endParaRPr lang="en-US" sz="2800" dirty="0">
                  <a:latin typeface="Gill Sans MT" charset="0"/>
                </a:endParaRPr>
              </a:p>
            </p:txBody>
          </p:sp>
          <p:sp>
            <p:nvSpPr>
              <p:cNvPr id="51223" name="Text Box 11"/>
              <p:cNvSpPr txBox="1">
                <a:spLocks noChangeArrowheads="1"/>
              </p:cNvSpPr>
              <p:nvPr/>
            </p:nvSpPr>
            <p:spPr bwMode="auto">
              <a:xfrm>
                <a:off x="2897" y="2538"/>
                <a:ext cx="11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endParaRPr lang="en-US" sz="2800" i="1" dirty="0">
                  <a:solidFill>
                    <a:srgbClr val="FF0000"/>
                  </a:solidFill>
                  <a:latin typeface="Gill Sans MT" charset="0"/>
                </a:endParaRPr>
              </a:p>
            </p:txBody>
          </p:sp>
        </p:grpSp>
      </p:grpSp>
      <p:sp>
        <p:nvSpPr>
          <p:cNvPr id="51205" name="Text Box 12"/>
          <p:cNvSpPr txBox="1">
            <a:spLocks noChangeArrowheads="1"/>
          </p:cNvSpPr>
          <p:nvPr/>
        </p:nvSpPr>
        <p:spPr bwMode="auto">
          <a:xfrm>
            <a:off x="669925" y="3449638"/>
            <a:ext cx="6711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Gill Sans MT" charset="0"/>
              </a:rPr>
              <a:t>2.</a:t>
            </a:r>
            <a:r>
              <a:rPr lang="en-US" sz="2800" dirty="0">
                <a:latin typeface="Gill Sans MT" charset="0"/>
              </a:rPr>
              <a:t> to decrypt received bit pattern, </a:t>
            </a:r>
            <a:r>
              <a:rPr lang="en-US" sz="2800" i="1" dirty="0">
                <a:latin typeface="Gill Sans MT" charset="0"/>
              </a:rPr>
              <a:t>c</a:t>
            </a:r>
            <a:r>
              <a:rPr lang="en-US" sz="2800" dirty="0">
                <a:latin typeface="Gill Sans MT" charset="0"/>
              </a:rPr>
              <a:t>, compute</a:t>
            </a:r>
          </a:p>
        </p:txBody>
      </p:sp>
      <p:grpSp>
        <p:nvGrpSpPr>
          <p:cNvPr id="51206" name="Group 13"/>
          <p:cNvGrpSpPr>
            <a:grpSpLocks/>
          </p:cNvGrpSpPr>
          <p:nvPr/>
        </p:nvGrpSpPr>
        <p:grpSpPr bwMode="auto">
          <a:xfrm>
            <a:off x="917575" y="3841750"/>
            <a:ext cx="2303463" cy="639763"/>
            <a:chOff x="1688" y="1812"/>
            <a:chExt cx="1451" cy="403"/>
          </a:xfrm>
        </p:grpSpPr>
        <p:sp>
          <p:nvSpPr>
            <p:cNvPr id="51217" name="Text Box 14"/>
            <p:cNvSpPr txBox="1">
              <a:spLocks noChangeArrowheads="1"/>
            </p:cNvSpPr>
            <p:nvPr/>
          </p:nvSpPr>
          <p:spPr bwMode="auto">
            <a:xfrm>
              <a:off x="1688" y="1885"/>
              <a:ext cx="145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i="1" dirty="0">
                  <a:solidFill>
                    <a:srgbClr val="C00000"/>
                  </a:solidFill>
                  <a:latin typeface="Gill Sans MT" charset="0"/>
                </a:rPr>
                <a:t>m = c   </a:t>
              </a:r>
              <a:r>
                <a:rPr lang="en-US" sz="2800" dirty="0">
                  <a:solidFill>
                    <a:srgbClr val="C00000"/>
                  </a:solidFill>
                  <a:latin typeface="Gill Sans MT" charset="0"/>
                </a:rPr>
                <a:t>mod</a:t>
              </a:r>
              <a:r>
                <a:rPr lang="en-US" sz="2800" i="1" dirty="0">
                  <a:solidFill>
                    <a:srgbClr val="C00000"/>
                  </a:solidFill>
                  <a:latin typeface="Gill Sans MT" charset="0"/>
                </a:rPr>
                <a:t>  n</a:t>
              </a:r>
            </a:p>
          </p:txBody>
        </p:sp>
        <p:sp>
          <p:nvSpPr>
            <p:cNvPr id="51218" name="Text Box 15"/>
            <p:cNvSpPr txBox="1">
              <a:spLocks noChangeArrowheads="1"/>
            </p:cNvSpPr>
            <p:nvPr/>
          </p:nvSpPr>
          <p:spPr bwMode="auto">
            <a:xfrm>
              <a:off x="2223" y="1812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i="1" dirty="0">
                  <a:solidFill>
                    <a:srgbClr val="C00000"/>
                  </a:solidFill>
                  <a:latin typeface="Gill Sans MT" charset="0"/>
                </a:rPr>
                <a:t>d</a:t>
              </a:r>
            </a:p>
          </p:txBody>
        </p:sp>
      </p:grpSp>
      <p:grpSp>
        <p:nvGrpSpPr>
          <p:cNvPr id="51207" name="Group 16"/>
          <p:cNvGrpSpPr>
            <a:grpSpLocks/>
          </p:cNvGrpSpPr>
          <p:nvPr/>
        </p:nvGrpSpPr>
        <p:grpSpPr bwMode="auto">
          <a:xfrm>
            <a:off x="2965450" y="4922838"/>
            <a:ext cx="3935413" cy="619125"/>
            <a:chOff x="868" y="3287"/>
            <a:chExt cx="2479" cy="390"/>
          </a:xfrm>
        </p:grpSpPr>
        <p:sp>
          <p:nvSpPr>
            <p:cNvPr id="51213" name="Text Box 17"/>
            <p:cNvSpPr txBox="1">
              <a:spLocks noChangeArrowheads="1"/>
            </p:cNvSpPr>
            <p:nvPr/>
          </p:nvSpPr>
          <p:spPr bwMode="auto">
            <a:xfrm>
              <a:off x="868" y="3388"/>
              <a:ext cx="17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i="1" dirty="0">
                  <a:latin typeface="Arial" charset="0"/>
                  <a:cs typeface="Arial" charset="0"/>
                </a:rPr>
                <a:t>m  =  (m   </a:t>
              </a:r>
              <a:r>
                <a:rPr lang="en-US" sz="2400" dirty="0">
                  <a:latin typeface="Arial" charset="0"/>
                  <a:cs typeface="Arial" charset="0"/>
                </a:rPr>
                <a:t>mod</a:t>
              </a:r>
              <a:r>
                <a:rPr lang="en-US" sz="2400" i="1" dirty="0">
                  <a:latin typeface="Arial" charset="0"/>
                  <a:cs typeface="Arial" charset="0"/>
                </a:rPr>
                <a:t>  n)</a:t>
              </a:r>
            </a:p>
          </p:txBody>
        </p:sp>
        <p:sp>
          <p:nvSpPr>
            <p:cNvPr id="51214" name="Text Box 18"/>
            <p:cNvSpPr txBox="1">
              <a:spLocks noChangeArrowheads="1"/>
            </p:cNvSpPr>
            <p:nvPr/>
          </p:nvSpPr>
          <p:spPr bwMode="auto">
            <a:xfrm>
              <a:off x="1615" y="3308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i="1" dirty="0">
                  <a:latin typeface="Arial" charset="0"/>
                  <a:cs typeface="Arial" charset="0"/>
                </a:rPr>
                <a:t>e</a:t>
              </a:r>
            </a:p>
          </p:txBody>
        </p:sp>
        <p:sp>
          <p:nvSpPr>
            <p:cNvPr id="51215" name="Text Box 19"/>
            <p:cNvSpPr txBox="1">
              <a:spLocks noChangeArrowheads="1"/>
            </p:cNvSpPr>
            <p:nvPr/>
          </p:nvSpPr>
          <p:spPr bwMode="auto">
            <a:xfrm>
              <a:off x="2533" y="3389"/>
              <a:ext cx="8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i="1" dirty="0">
                  <a:latin typeface="Arial" charset="0"/>
                  <a:cs typeface="Arial" charset="0"/>
                </a:rPr>
                <a:t> </a:t>
              </a:r>
              <a:r>
                <a:rPr lang="en-US" sz="2400" dirty="0">
                  <a:latin typeface="Arial" charset="0"/>
                  <a:cs typeface="Arial" charset="0"/>
                </a:rPr>
                <a:t>mod</a:t>
              </a:r>
              <a:r>
                <a:rPr lang="en-US" sz="2400" i="1" dirty="0">
                  <a:latin typeface="Arial" charset="0"/>
                  <a:cs typeface="Arial" charset="0"/>
                </a:rPr>
                <a:t>  n</a:t>
              </a:r>
            </a:p>
          </p:txBody>
        </p:sp>
        <p:sp>
          <p:nvSpPr>
            <p:cNvPr id="51216" name="Text Box 20"/>
            <p:cNvSpPr txBox="1">
              <a:spLocks noChangeArrowheads="1"/>
            </p:cNvSpPr>
            <p:nvPr/>
          </p:nvSpPr>
          <p:spPr bwMode="auto">
            <a:xfrm>
              <a:off x="2450" y="3287"/>
              <a:ext cx="2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i="1" dirty="0">
                  <a:latin typeface="Arial" charset="0"/>
                  <a:cs typeface="Arial" charset="0"/>
                </a:rPr>
                <a:t>d</a:t>
              </a:r>
            </a:p>
          </p:txBody>
        </p:sp>
      </p:grpSp>
      <p:sp>
        <p:nvSpPr>
          <p:cNvPr id="51208" name="Text Box 21"/>
          <p:cNvSpPr txBox="1">
            <a:spLocks noChangeArrowheads="1"/>
          </p:cNvSpPr>
          <p:nvPr/>
        </p:nvSpPr>
        <p:spPr bwMode="auto">
          <a:xfrm>
            <a:off x="1466850" y="4910138"/>
            <a:ext cx="14605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magic</a:t>
            </a:r>
          </a:p>
          <a:p>
            <a:pPr algn="r"/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happens!</a:t>
            </a:r>
          </a:p>
        </p:txBody>
      </p:sp>
      <p:sp>
        <p:nvSpPr>
          <p:cNvPr id="51209" name="Rectangle 22"/>
          <p:cNvSpPr>
            <a:spLocks noChangeArrowheads="1"/>
          </p:cNvSpPr>
          <p:nvPr/>
        </p:nvSpPr>
        <p:spPr bwMode="auto">
          <a:xfrm>
            <a:off x="1198563" y="4786313"/>
            <a:ext cx="6256337" cy="1268412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210" name="AutoShape 23"/>
          <p:cNvSpPr>
            <a:spLocks/>
          </p:cNvSpPr>
          <p:nvPr/>
        </p:nvSpPr>
        <p:spPr bwMode="auto">
          <a:xfrm rot="-5400000">
            <a:off x="4688682" y="4985543"/>
            <a:ext cx="139700" cy="1223963"/>
          </a:xfrm>
          <a:prstGeom prst="leftBrace">
            <a:avLst>
              <a:gd name="adj1" fmla="val 73011"/>
              <a:gd name="adj2" fmla="val 5295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1211" name="Text Box 24"/>
          <p:cNvSpPr txBox="1">
            <a:spLocks noChangeArrowheads="1"/>
          </p:cNvSpPr>
          <p:nvPr/>
        </p:nvSpPr>
        <p:spPr bwMode="auto">
          <a:xfrm>
            <a:off x="4656138" y="5584825"/>
            <a:ext cx="436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 dirty="0">
                <a:latin typeface="Arial" charset="0"/>
                <a:cs typeface="Arial" charset="0"/>
              </a:rPr>
              <a:t>c</a:t>
            </a:r>
          </a:p>
        </p:txBody>
      </p:sp>
      <p:pic>
        <p:nvPicPr>
          <p:cNvPr id="51212" name="Picture 1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1027113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23</a:t>
            </a:fld>
            <a:endParaRPr lang="en-US" sz="1200" dirty="0">
              <a:latin typeface="Tahoma" charset="0"/>
            </a:endParaRPr>
          </a:p>
        </p:txBody>
      </p:sp>
      <p:sp>
        <p:nvSpPr>
          <p:cNvPr id="2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897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38138" y="15240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RSA example: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533400" y="1300163"/>
            <a:ext cx="5881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Bob chooses </a:t>
            </a:r>
            <a:r>
              <a:rPr lang="en-US" sz="2400" i="1" dirty="0">
                <a:latin typeface="Arial" charset="0"/>
                <a:cs typeface="Arial" charset="0"/>
              </a:rPr>
              <a:t>p=5, q=7</a:t>
            </a:r>
            <a:r>
              <a:rPr lang="en-US" sz="2400" dirty="0">
                <a:latin typeface="Arial" charset="0"/>
                <a:cs typeface="Arial" charset="0"/>
              </a:rPr>
              <a:t>.  Then </a:t>
            </a:r>
            <a:r>
              <a:rPr lang="en-US" sz="2400" i="1" dirty="0">
                <a:latin typeface="Arial" charset="0"/>
                <a:cs typeface="Arial" charset="0"/>
              </a:rPr>
              <a:t>n=35, z=24</a:t>
            </a:r>
            <a:r>
              <a:rPr lang="en-US" sz="2400" dirty="0"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2312988" y="1724025"/>
            <a:ext cx="51577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latin typeface="Arial" charset="0"/>
                <a:cs typeface="Arial" charset="0"/>
              </a:rPr>
              <a:t>e=5</a:t>
            </a:r>
            <a:r>
              <a:rPr lang="en-US" sz="2400" dirty="0">
                <a:latin typeface="Arial" charset="0"/>
                <a:cs typeface="Arial" charset="0"/>
              </a:rPr>
              <a:t>  (so </a:t>
            </a:r>
            <a:r>
              <a:rPr lang="en-US" sz="2400" i="1" dirty="0">
                <a:latin typeface="Arial" charset="0"/>
                <a:cs typeface="Arial" charset="0"/>
              </a:rPr>
              <a:t>e, z</a:t>
            </a:r>
            <a:r>
              <a:rPr lang="en-US" sz="2400" dirty="0">
                <a:latin typeface="Arial" charset="0"/>
                <a:cs typeface="Arial" charset="0"/>
              </a:rPr>
              <a:t>  relatively prime).</a:t>
            </a:r>
          </a:p>
          <a:p>
            <a:r>
              <a:rPr lang="en-US" sz="2400" i="1" dirty="0">
                <a:latin typeface="Arial" charset="0"/>
                <a:cs typeface="Arial" charset="0"/>
              </a:rPr>
              <a:t>d=29</a:t>
            </a:r>
            <a:r>
              <a:rPr lang="en-US" sz="2400" dirty="0">
                <a:latin typeface="Arial" charset="0"/>
                <a:cs typeface="Arial" charset="0"/>
              </a:rPr>
              <a:t> (so </a:t>
            </a:r>
            <a:r>
              <a:rPr lang="en-US" sz="2400" i="1" dirty="0">
                <a:latin typeface="Arial" charset="0"/>
                <a:cs typeface="Arial" charset="0"/>
              </a:rPr>
              <a:t>ed-1</a:t>
            </a:r>
            <a:r>
              <a:rPr lang="en-US" sz="2400" dirty="0">
                <a:latin typeface="Arial" charset="0"/>
                <a:cs typeface="Arial" charset="0"/>
              </a:rPr>
              <a:t> exactly divisible by z).</a:t>
            </a:r>
          </a:p>
          <a:p>
            <a:r>
              <a:rPr lang="en-US" sz="2400" dirty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1954213" y="3465513"/>
            <a:ext cx="15541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bit pattern</a:t>
            </a: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3810000" y="3441700"/>
            <a:ext cx="441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m</a:t>
            </a: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5078413" y="3462338"/>
            <a:ext cx="439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m</a:t>
            </a:r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5307013" y="3309938"/>
            <a:ext cx="3571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e</a:t>
            </a:r>
          </a:p>
        </p:txBody>
      </p:sp>
      <p:grpSp>
        <p:nvGrpSpPr>
          <p:cNvPr id="52233" name="Group 9"/>
          <p:cNvGrpSpPr>
            <a:grpSpLocks/>
          </p:cNvGrpSpPr>
          <p:nvPr/>
        </p:nvGrpSpPr>
        <p:grpSpPr bwMode="auto">
          <a:xfrm>
            <a:off x="6704013" y="3343275"/>
            <a:ext cx="2055812" cy="590550"/>
            <a:chOff x="2708" y="1773"/>
            <a:chExt cx="1295" cy="372"/>
          </a:xfrm>
        </p:grpSpPr>
        <p:sp>
          <p:nvSpPr>
            <p:cNvPr id="52261" name="Text Box 10"/>
            <p:cNvSpPr txBox="1">
              <a:spLocks noChangeArrowheads="1"/>
            </p:cNvSpPr>
            <p:nvPr/>
          </p:nvSpPr>
          <p:spPr bwMode="auto">
            <a:xfrm>
              <a:off x="2708" y="1854"/>
              <a:ext cx="129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Arial" charset="0"/>
                  <a:cs typeface="Arial" charset="0"/>
                </a:rPr>
                <a:t>c = m  mod  n</a:t>
              </a:r>
            </a:p>
          </p:txBody>
        </p:sp>
        <p:sp>
          <p:nvSpPr>
            <p:cNvPr id="52262" name="Text Box 11"/>
            <p:cNvSpPr txBox="1">
              <a:spLocks noChangeArrowheads="1"/>
            </p:cNvSpPr>
            <p:nvPr/>
          </p:nvSpPr>
          <p:spPr bwMode="auto">
            <a:xfrm>
              <a:off x="3168" y="1773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Arial" charset="0"/>
                  <a:cs typeface="Arial" charset="0"/>
                </a:rPr>
                <a:t>e</a:t>
              </a:r>
            </a:p>
          </p:txBody>
        </p:sp>
      </p:grpSp>
      <p:sp>
        <p:nvSpPr>
          <p:cNvPr id="52234" name="Text Box 12"/>
          <p:cNvSpPr txBox="1">
            <a:spLocks noChangeArrowheads="1"/>
          </p:cNvSpPr>
          <p:nvPr/>
        </p:nvSpPr>
        <p:spPr bwMode="auto">
          <a:xfrm>
            <a:off x="2006600" y="4005263"/>
            <a:ext cx="1441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Arial" charset="0"/>
              </a:rPr>
              <a:t>0000l000</a:t>
            </a:r>
            <a:endParaRPr lang="en-US" sz="2400" dirty="0">
              <a:solidFill>
                <a:srgbClr val="C00000"/>
              </a:solidFill>
              <a:latin typeface="Times New Roman" charset="0"/>
            </a:endParaRPr>
          </a:p>
        </p:txBody>
      </p:sp>
      <p:sp>
        <p:nvSpPr>
          <p:cNvPr id="52235" name="Text Box 13"/>
          <p:cNvSpPr txBox="1">
            <a:spLocks noChangeArrowheads="1"/>
          </p:cNvSpPr>
          <p:nvPr/>
        </p:nvSpPr>
        <p:spPr bwMode="auto">
          <a:xfrm>
            <a:off x="3741738" y="3995738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Arial" charset="0"/>
              </a:rPr>
              <a:t>12</a:t>
            </a:r>
            <a:endParaRPr lang="en-US" sz="2400" dirty="0">
              <a:solidFill>
                <a:srgbClr val="C00000"/>
              </a:solidFill>
              <a:latin typeface="Times New Roman" charset="0"/>
            </a:endParaRPr>
          </a:p>
        </p:txBody>
      </p:sp>
      <p:sp>
        <p:nvSpPr>
          <p:cNvPr id="52236" name="Text Box 14"/>
          <p:cNvSpPr txBox="1">
            <a:spLocks noChangeArrowheads="1"/>
          </p:cNvSpPr>
          <p:nvPr/>
        </p:nvSpPr>
        <p:spPr bwMode="auto">
          <a:xfrm>
            <a:off x="4783138" y="3987800"/>
            <a:ext cx="1033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Arial" charset="0"/>
              </a:rPr>
              <a:t>24832</a:t>
            </a:r>
            <a:endParaRPr lang="en-US" sz="2400" dirty="0">
              <a:solidFill>
                <a:srgbClr val="C00000"/>
              </a:solidFill>
              <a:latin typeface="Times New Roman" charset="0"/>
            </a:endParaRPr>
          </a:p>
        </p:txBody>
      </p:sp>
      <p:sp>
        <p:nvSpPr>
          <p:cNvPr id="52237" name="Text Box 15"/>
          <p:cNvSpPr txBox="1">
            <a:spLocks noChangeArrowheads="1"/>
          </p:cNvSpPr>
          <p:nvPr/>
        </p:nvSpPr>
        <p:spPr bwMode="auto">
          <a:xfrm>
            <a:off x="7637463" y="3986213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Arial" charset="0"/>
              </a:rPr>
              <a:t>17</a:t>
            </a:r>
            <a:endParaRPr lang="en-US" sz="2400" dirty="0">
              <a:solidFill>
                <a:srgbClr val="C00000"/>
              </a:solidFill>
              <a:latin typeface="Times New Roman" charset="0"/>
            </a:endParaRPr>
          </a:p>
        </p:txBody>
      </p:sp>
      <p:sp>
        <p:nvSpPr>
          <p:cNvPr id="52238" name="Text Box 28"/>
          <p:cNvSpPr txBox="1">
            <a:spLocks noChangeArrowheads="1"/>
          </p:cNvSpPr>
          <p:nvPr/>
        </p:nvSpPr>
        <p:spPr bwMode="auto">
          <a:xfrm>
            <a:off x="487363" y="3767138"/>
            <a:ext cx="1279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000099"/>
                </a:solidFill>
                <a:latin typeface="Arial" charset="0"/>
                <a:cs typeface="Arial" charset="0"/>
              </a:rPr>
              <a:t>encrypt:</a:t>
            </a:r>
          </a:p>
        </p:txBody>
      </p:sp>
      <p:sp>
        <p:nvSpPr>
          <p:cNvPr id="52239" name="Text Box 31"/>
          <p:cNvSpPr txBox="1">
            <a:spLocks noChangeArrowheads="1"/>
          </p:cNvSpPr>
          <p:nvPr/>
        </p:nvSpPr>
        <p:spPr bwMode="auto">
          <a:xfrm>
            <a:off x="503238" y="2667000"/>
            <a:ext cx="38655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Arial" charset="0"/>
                <a:cs typeface="Arial" charset="0"/>
              </a:rPr>
              <a:t>encrypting 8-bit messages.</a:t>
            </a:r>
          </a:p>
        </p:txBody>
      </p:sp>
      <p:pic>
        <p:nvPicPr>
          <p:cNvPr id="52240" name="Picture 2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8" y="968375"/>
            <a:ext cx="3101975" cy="16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41" name="Right Brace 1"/>
          <p:cNvSpPr>
            <a:spLocks/>
          </p:cNvSpPr>
          <p:nvPr/>
        </p:nvSpPr>
        <p:spPr bwMode="auto">
          <a:xfrm rot="5400000">
            <a:off x="2625725" y="3203576"/>
            <a:ext cx="180975" cy="1403350"/>
          </a:xfrm>
          <a:prstGeom prst="rightBrace">
            <a:avLst>
              <a:gd name="adj1" fmla="val 825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2242" name="Right Brace 31"/>
          <p:cNvSpPr>
            <a:spLocks/>
          </p:cNvSpPr>
          <p:nvPr/>
        </p:nvSpPr>
        <p:spPr bwMode="auto">
          <a:xfrm rot="5400000">
            <a:off x="3948112" y="3676651"/>
            <a:ext cx="169863" cy="468312"/>
          </a:xfrm>
          <a:prstGeom prst="rightBrace">
            <a:avLst>
              <a:gd name="adj1" fmla="val 828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2243" name="Right Brace 32"/>
          <p:cNvSpPr>
            <a:spLocks/>
          </p:cNvSpPr>
          <p:nvPr/>
        </p:nvSpPr>
        <p:spPr bwMode="auto">
          <a:xfrm rot="5400000">
            <a:off x="5195094" y="3682206"/>
            <a:ext cx="168275" cy="468313"/>
          </a:xfrm>
          <a:prstGeom prst="rightBrace">
            <a:avLst>
              <a:gd name="adj1" fmla="val 836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2244" name="Right Brace 33"/>
          <p:cNvSpPr>
            <a:spLocks/>
          </p:cNvSpPr>
          <p:nvPr/>
        </p:nvSpPr>
        <p:spPr bwMode="auto">
          <a:xfrm rot="5400000">
            <a:off x="7737475" y="2892425"/>
            <a:ext cx="179388" cy="2046288"/>
          </a:xfrm>
          <a:prstGeom prst="rightBrace">
            <a:avLst>
              <a:gd name="adj1" fmla="val 83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44513" y="4729163"/>
            <a:ext cx="7564437" cy="1150937"/>
            <a:chOff x="543729" y="4729393"/>
            <a:chExt cx="7565229" cy="1150260"/>
          </a:xfrm>
        </p:grpSpPr>
        <p:sp>
          <p:nvSpPr>
            <p:cNvPr id="52247" name="Text Box 16"/>
            <p:cNvSpPr txBox="1">
              <a:spLocks noChangeArrowheads="1"/>
            </p:cNvSpPr>
            <p:nvPr/>
          </p:nvSpPr>
          <p:spPr bwMode="auto">
            <a:xfrm>
              <a:off x="2359031" y="4873856"/>
              <a:ext cx="3413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Arial" charset="0"/>
                  <a:cs typeface="Arial" charset="0"/>
                </a:rPr>
                <a:t>c</a:t>
              </a:r>
            </a:p>
          </p:txBody>
        </p:sp>
        <p:grpSp>
          <p:nvGrpSpPr>
            <p:cNvPr id="52248" name="Group 17"/>
            <p:cNvGrpSpPr>
              <a:grpSpLocks/>
            </p:cNvGrpSpPr>
            <p:nvPr/>
          </p:nvGrpSpPr>
          <p:grpSpPr bwMode="auto">
            <a:xfrm>
              <a:off x="6053145" y="4766587"/>
              <a:ext cx="2055813" cy="590551"/>
              <a:chOff x="2708" y="1773"/>
              <a:chExt cx="1295" cy="372"/>
            </a:xfrm>
          </p:grpSpPr>
          <p:sp>
            <p:nvSpPr>
              <p:cNvPr id="52259" name="Text Box 18"/>
              <p:cNvSpPr txBox="1">
                <a:spLocks noChangeArrowheads="1"/>
              </p:cNvSpPr>
              <p:nvPr/>
            </p:nvSpPr>
            <p:spPr bwMode="auto">
              <a:xfrm>
                <a:off x="2708" y="1854"/>
                <a:ext cx="1295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latin typeface="Arial" charset="0"/>
                    <a:cs typeface="Arial" charset="0"/>
                  </a:rPr>
                  <a:t>m = c  mod  n</a:t>
                </a:r>
              </a:p>
            </p:txBody>
          </p:sp>
          <p:sp>
            <p:nvSpPr>
              <p:cNvPr id="52260" name="Text Box 19"/>
              <p:cNvSpPr txBox="1">
                <a:spLocks noChangeArrowheads="1"/>
              </p:cNvSpPr>
              <p:nvPr/>
            </p:nvSpPr>
            <p:spPr bwMode="auto">
              <a:xfrm>
                <a:off x="3166" y="1773"/>
                <a:ext cx="22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latin typeface="Arial" charset="0"/>
                    <a:cs typeface="Arial" charset="0"/>
                  </a:rPr>
                  <a:t>d</a:t>
                </a:r>
              </a:p>
            </p:txBody>
          </p:sp>
        </p:grpSp>
        <p:sp>
          <p:nvSpPr>
            <p:cNvPr id="52249" name="Text Box 20"/>
            <p:cNvSpPr txBox="1">
              <a:spLocks noChangeArrowheads="1"/>
            </p:cNvSpPr>
            <p:nvPr/>
          </p:nvSpPr>
          <p:spPr bwMode="auto">
            <a:xfrm>
              <a:off x="2208219" y="5409753"/>
              <a:ext cx="5238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17</a:t>
              </a:r>
            </a:p>
          </p:txBody>
        </p:sp>
        <p:sp>
          <p:nvSpPr>
            <p:cNvPr id="52250" name="Text Box 21"/>
            <p:cNvSpPr txBox="1">
              <a:spLocks noChangeArrowheads="1"/>
            </p:cNvSpPr>
            <p:nvPr/>
          </p:nvSpPr>
          <p:spPr bwMode="auto">
            <a:xfrm>
              <a:off x="2869299" y="5541062"/>
              <a:ext cx="32131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2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481968572106750915091411825223071697</a:t>
              </a:r>
            </a:p>
          </p:txBody>
        </p:sp>
        <p:sp>
          <p:nvSpPr>
            <p:cNvPr id="52251" name="Text Box 22"/>
            <p:cNvSpPr txBox="1">
              <a:spLocks noChangeArrowheads="1"/>
            </p:cNvSpPr>
            <p:nvPr/>
          </p:nvSpPr>
          <p:spPr bwMode="auto">
            <a:xfrm>
              <a:off x="6808794" y="5422453"/>
              <a:ext cx="5238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12</a:t>
              </a:r>
            </a:p>
          </p:txBody>
        </p:sp>
        <p:grpSp>
          <p:nvGrpSpPr>
            <p:cNvPr id="52252" name="Group 23"/>
            <p:cNvGrpSpPr>
              <a:grpSpLocks/>
            </p:cNvGrpSpPr>
            <p:nvPr/>
          </p:nvGrpSpPr>
          <p:grpSpPr bwMode="auto">
            <a:xfrm>
              <a:off x="3489331" y="4729393"/>
              <a:ext cx="514350" cy="611188"/>
              <a:chOff x="3034" y="2876"/>
              <a:chExt cx="324" cy="385"/>
            </a:xfrm>
          </p:grpSpPr>
          <p:sp>
            <p:nvSpPr>
              <p:cNvPr id="52257" name="Text Box 24"/>
              <p:cNvSpPr txBox="1">
                <a:spLocks noChangeArrowheads="1"/>
              </p:cNvSpPr>
              <p:nvPr/>
            </p:nvSpPr>
            <p:spPr bwMode="auto">
              <a:xfrm>
                <a:off x="3034" y="2973"/>
                <a:ext cx="21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latin typeface="Arial" charset="0"/>
                    <a:cs typeface="Arial" charset="0"/>
                  </a:rPr>
                  <a:t>c</a:t>
                </a:r>
              </a:p>
            </p:txBody>
          </p:sp>
          <p:sp>
            <p:nvSpPr>
              <p:cNvPr id="52258" name="Text Box 25"/>
              <p:cNvSpPr txBox="1">
                <a:spLocks noChangeArrowheads="1"/>
              </p:cNvSpPr>
              <p:nvPr/>
            </p:nvSpPr>
            <p:spPr bwMode="auto">
              <a:xfrm>
                <a:off x="3129" y="2876"/>
                <a:ext cx="22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latin typeface="Arial" charset="0"/>
                    <a:cs typeface="Arial" charset="0"/>
                  </a:rPr>
                  <a:t>d</a:t>
                </a:r>
              </a:p>
            </p:txBody>
          </p:sp>
        </p:grpSp>
        <p:sp>
          <p:nvSpPr>
            <p:cNvPr id="52253" name="Text Box 29"/>
            <p:cNvSpPr txBox="1">
              <a:spLocks noChangeArrowheads="1"/>
            </p:cNvSpPr>
            <p:nvPr/>
          </p:nvSpPr>
          <p:spPr bwMode="auto">
            <a:xfrm>
              <a:off x="543729" y="5059140"/>
              <a:ext cx="127951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decrypt:</a:t>
              </a:r>
            </a:p>
          </p:txBody>
        </p:sp>
        <p:sp>
          <p:nvSpPr>
            <p:cNvPr id="52254" name="Right Brace 36"/>
            <p:cNvSpPr>
              <a:spLocks/>
            </p:cNvSpPr>
            <p:nvPr/>
          </p:nvSpPr>
          <p:spPr bwMode="auto">
            <a:xfrm rot="5400000">
              <a:off x="2446575" y="5102686"/>
              <a:ext cx="168727" cy="468086"/>
            </a:xfrm>
            <a:prstGeom prst="rightBrace">
              <a:avLst>
                <a:gd name="adj1" fmla="val 83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255" name="Right Brace 37"/>
            <p:cNvSpPr>
              <a:spLocks/>
            </p:cNvSpPr>
            <p:nvPr/>
          </p:nvSpPr>
          <p:spPr bwMode="auto">
            <a:xfrm rot="5400000">
              <a:off x="3605907" y="5108131"/>
              <a:ext cx="168727" cy="468086"/>
            </a:xfrm>
            <a:prstGeom prst="rightBrace">
              <a:avLst>
                <a:gd name="adj1" fmla="val 83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256" name="Right Brace 38"/>
            <p:cNvSpPr>
              <a:spLocks/>
            </p:cNvSpPr>
            <p:nvPr/>
          </p:nvSpPr>
          <p:spPr bwMode="auto">
            <a:xfrm rot="5400000">
              <a:off x="6964140" y="4340683"/>
              <a:ext cx="179612" cy="2046514"/>
            </a:xfrm>
            <a:prstGeom prst="rightBrace">
              <a:avLst>
                <a:gd name="adj1" fmla="val 833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6" name="Left-Right Arrow 5"/>
          <p:cNvSpPr>
            <a:spLocks noChangeArrowheads="1"/>
          </p:cNvSpPr>
          <p:nvPr/>
        </p:nvSpPr>
        <p:spPr bwMode="auto">
          <a:xfrm rot="1604466">
            <a:off x="4113213" y="4827588"/>
            <a:ext cx="2944812" cy="246062"/>
          </a:xfrm>
          <a:prstGeom prst="leftRightArrow">
            <a:avLst>
              <a:gd name="adj1" fmla="val 50000"/>
              <a:gd name="adj2" fmla="val 50032"/>
            </a:avLst>
          </a:prstGeom>
          <a:solidFill>
            <a:schemeClr val="accent2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0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24</a:t>
            </a:fld>
            <a:endParaRPr lang="en-US" sz="1200" dirty="0">
              <a:latin typeface="Tahoma" charset="0"/>
            </a:endParaRPr>
          </a:p>
        </p:txBody>
      </p:sp>
      <p:sp>
        <p:nvSpPr>
          <p:cNvPr id="41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331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92113" y="141288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Why does RSA work?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must show that c</a:t>
            </a:r>
            <a:r>
              <a:rPr lang="en-US" baseline="30000" dirty="0">
                <a:latin typeface="Gill Sans MT" charset="0"/>
              </a:rPr>
              <a:t>d</a:t>
            </a:r>
            <a:r>
              <a:rPr lang="en-US" dirty="0">
                <a:latin typeface="Gill Sans MT" charset="0"/>
              </a:rPr>
              <a:t> mod n = m </a:t>
            </a:r>
            <a:br>
              <a:rPr lang="en-US" dirty="0">
                <a:latin typeface="Gill Sans MT" charset="0"/>
              </a:rPr>
            </a:br>
            <a:r>
              <a:rPr lang="en-US" dirty="0">
                <a:latin typeface="Gill Sans MT" charset="0"/>
              </a:rPr>
              <a:t>where c = m</a:t>
            </a:r>
            <a:r>
              <a:rPr lang="en-US" baseline="30000" dirty="0">
                <a:latin typeface="Gill Sans MT" charset="0"/>
              </a:rPr>
              <a:t>e</a:t>
            </a:r>
            <a:r>
              <a:rPr lang="en-US" dirty="0">
                <a:latin typeface="Gill Sans MT" charset="0"/>
              </a:rPr>
              <a:t> mod n</a:t>
            </a:r>
          </a:p>
          <a:p>
            <a:r>
              <a:rPr lang="en-US" dirty="0">
                <a:latin typeface="Gill Sans MT" charset="0"/>
              </a:rPr>
              <a:t>fact: for any x and y: </a:t>
            </a:r>
            <a:r>
              <a:rPr lang="en-US" dirty="0">
                <a:latin typeface="Gill Sans MT" charset="0"/>
              </a:rPr>
              <a:t>x</a:t>
            </a:r>
            <a:r>
              <a:rPr lang="en-US" baseline="30000" dirty="0">
                <a:latin typeface="Gill Sans MT" charset="0"/>
              </a:rPr>
              <a:t>y</a:t>
            </a:r>
            <a:r>
              <a:rPr lang="en-US" dirty="0">
                <a:latin typeface="Gill Sans MT" charset="0"/>
              </a:rPr>
              <a:t> mod n = x</a:t>
            </a:r>
            <a:r>
              <a:rPr lang="en-US" baseline="30000" dirty="0">
                <a:latin typeface="Gill Sans MT" charset="0"/>
              </a:rPr>
              <a:t>(y mod z)</a:t>
            </a:r>
            <a:r>
              <a:rPr lang="en-US" dirty="0">
                <a:latin typeface="Gill Sans MT" charset="0"/>
              </a:rPr>
              <a:t> mod n</a:t>
            </a:r>
          </a:p>
          <a:p>
            <a:pPr lvl="1"/>
            <a:r>
              <a:rPr lang="en-US" dirty="0">
                <a:latin typeface="Gill Sans MT" charset="0"/>
              </a:rPr>
              <a:t>where n= </a:t>
            </a:r>
            <a:r>
              <a:rPr lang="en-US" dirty="0">
                <a:latin typeface="Gill Sans MT" charset="0"/>
              </a:rPr>
              <a:t>pq</a:t>
            </a:r>
            <a:r>
              <a:rPr lang="en-US" dirty="0">
                <a:latin typeface="Gill Sans MT" charset="0"/>
              </a:rPr>
              <a:t> and z = (p-1)(q-1)</a:t>
            </a:r>
          </a:p>
          <a:p>
            <a:r>
              <a:rPr lang="en-US" dirty="0">
                <a:latin typeface="Gill Sans MT" charset="0"/>
              </a:rPr>
              <a:t>thus, </a:t>
            </a:r>
            <a:br>
              <a:rPr lang="en-US" dirty="0">
                <a:latin typeface="Gill Sans MT" charset="0"/>
              </a:rPr>
            </a:br>
            <a:r>
              <a:rPr lang="en-US" dirty="0">
                <a:latin typeface="Gill Sans MT" charset="0"/>
              </a:rPr>
              <a:t> c</a:t>
            </a:r>
            <a:r>
              <a:rPr lang="en-US" baseline="30000" dirty="0">
                <a:latin typeface="Gill Sans MT" charset="0"/>
              </a:rPr>
              <a:t>d</a:t>
            </a:r>
            <a:r>
              <a:rPr lang="en-US" dirty="0">
                <a:latin typeface="Gill Sans MT" charset="0"/>
              </a:rPr>
              <a:t> mod n = (m</a:t>
            </a:r>
            <a:r>
              <a:rPr lang="en-US" baseline="30000" dirty="0">
                <a:latin typeface="Gill Sans MT" charset="0"/>
              </a:rPr>
              <a:t>e</a:t>
            </a:r>
            <a:r>
              <a:rPr lang="en-US" dirty="0">
                <a:latin typeface="Gill Sans MT" charset="0"/>
              </a:rPr>
              <a:t> mod n)</a:t>
            </a:r>
            <a:r>
              <a:rPr lang="en-US" baseline="30000" dirty="0">
                <a:latin typeface="Gill Sans MT" charset="0"/>
              </a:rPr>
              <a:t>d</a:t>
            </a:r>
            <a:r>
              <a:rPr lang="en-US" dirty="0">
                <a:latin typeface="Gill Sans MT" charset="0"/>
              </a:rPr>
              <a:t> mod n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Gill Sans MT" charset="0"/>
              </a:rPr>
              <a:t>                  = m</a:t>
            </a:r>
            <a:r>
              <a:rPr lang="en-US" baseline="30000" dirty="0">
                <a:latin typeface="Gill Sans MT" charset="0"/>
              </a:rPr>
              <a:t>ed</a:t>
            </a:r>
            <a:r>
              <a:rPr lang="en-US" dirty="0">
                <a:latin typeface="Gill Sans MT" charset="0"/>
              </a:rPr>
              <a:t> mod n 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Gill Sans MT" charset="0"/>
              </a:rPr>
              <a:t>                  = m</a:t>
            </a:r>
            <a:r>
              <a:rPr lang="en-US" baseline="30000" dirty="0">
                <a:latin typeface="Gill Sans MT" charset="0"/>
              </a:rPr>
              <a:t>(</a:t>
            </a:r>
            <a:r>
              <a:rPr lang="en-US" baseline="30000" dirty="0">
                <a:latin typeface="Gill Sans MT" charset="0"/>
              </a:rPr>
              <a:t>ed</a:t>
            </a:r>
            <a:r>
              <a:rPr lang="en-US" baseline="30000" dirty="0">
                <a:latin typeface="Gill Sans MT" charset="0"/>
              </a:rPr>
              <a:t> mod z)</a:t>
            </a:r>
            <a:r>
              <a:rPr lang="en-US" dirty="0">
                <a:latin typeface="Gill Sans MT" charset="0"/>
              </a:rPr>
              <a:t> mod n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Gill Sans MT" charset="0"/>
              </a:rPr>
              <a:t>                  = m</a:t>
            </a:r>
            <a:r>
              <a:rPr lang="en-US" baseline="30000" dirty="0">
                <a:latin typeface="Gill Sans MT" charset="0"/>
              </a:rPr>
              <a:t>1</a:t>
            </a:r>
            <a:r>
              <a:rPr lang="en-US" dirty="0">
                <a:latin typeface="Gill Sans MT" charset="0"/>
              </a:rPr>
              <a:t> mod n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Gill Sans MT" charset="0"/>
              </a:rPr>
              <a:t>                  = m</a:t>
            </a:r>
          </a:p>
        </p:txBody>
      </p:sp>
      <p:grpSp>
        <p:nvGrpSpPr>
          <p:cNvPr id="49160" name="Group 8"/>
          <p:cNvGrpSpPr>
            <a:grpSpLocks/>
          </p:cNvGrpSpPr>
          <p:nvPr/>
        </p:nvGrpSpPr>
        <p:grpSpPr bwMode="auto">
          <a:xfrm>
            <a:off x="3979863" y="2289175"/>
            <a:ext cx="3830638" cy="2373313"/>
            <a:chOff x="2507" y="1442"/>
            <a:chExt cx="2413" cy="1495"/>
          </a:xfrm>
        </p:grpSpPr>
        <p:sp>
          <p:nvSpPr>
            <p:cNvPr id="25607" name="Oval 6"/>
            <p:cNvSpPr>
              <a:spLocks noChangeArrowheads="1"/>
            </p:cNvSpPr>
            <p:nvPr/>
          </p:nvSpPr>
          <p:spPr bwMode="auto">
            <a:xfrm>
              <a:off x="2507" y="1442"/>
              <a:ext cx="2413" cy="441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3255" name="Freeform 7"/>
            <p:cNvSpPr>
              <a:spLocks/>
            </p:cNvSpPr>
            <p:nvPr/>
          </p:nvSpPr>
          <p:spPr bwMode="auto">
            <a:xfrm>
              <a:off x="3238" y="1897"/>
              <a:ext cx="482" cy="1040"/>
            </a:xfrm>
            <a:custGeom>
              <a:avLst/>
              <a:gdLst>
                <a:gd name="T0" fmla="*/ 1260 w 1260"/>
                <a:gd name="T1" fmla="*/ 0 h 847"/>
                <a:gd name="T2" fmla="*/ 1260 w 1260"/>
                <a:gd name="T3" fmla="*/ 847 h 847"/>
                <a:gd name="T4" fmla="*/ 0 w 1260"/>
                <a:gd name="T5" fmla="*/ 847 h 84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60" h="847">
                  <a:moveTo>
                    <a:pt x="1260" y="0"/>
                  </a:moveTo>
                  <a:lnTo>
                    <a:pt x="1260" y="847"/>
                  </a:lnTo>
                  <a:lnTo>
                    <a:pt x="0" y="847"/>
                  </a:ln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53253" name="Picture 21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963613"/>
            <a:ext cx="5027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25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555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Gill Sans MT" charset="0"/>
              </a:rPr>
              <a:t>RSA: another important property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981075" y="1422400"/>
            <a:ext cx="7040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latin typeface="Gill Sans MT" charset="0"/>
              </a:rPr>
              <a:t>The following property will be 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very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800" dirty="0">
                <a:latin typeface="Gill Sans MT" charset="0"/>
              </a:rPr>
              <a:t>useful later:</a:t>
            </a:r>
            <a:endParaRPr lang="en-US" sz="2400" dirty="0">
              <a:latin typeface="Gill Sans MT" charset="0"/>
            </a:endParaRPr>
          </a:p>
        </p:txBody>
      </p:sp>
      <p:grpSp>
        <p:nvGrpSpPr>
          <p:cNvPr id="54276" name="Group 4"/>
          <p:cNvGrpSpPr>
            <a:grpSpLocks/>
          </p:cNvGrpSpPr>
          <p:nvPr/>
        </p:nvGrpSpPr>
        <p:grpSpPr bwMode="auto">
          <a:xfrm>
            <a:off x="1636713" y="2257425"/>
            <a:ext cx="5259387" cy="946150"/>
            <a:chOff x="501" y="1586"/>
            <a:chExt cx="3313" cy="596"/>
          </a:xfrm>
        </p:grpSpPr>
        <p:grpSp>
          <p:nvGrpSpPr>
            <p:cNvPr id="54283" name="Group 5"/>
            <p:cNvGrpSpPr>
              <a:grpSpLocks/>
            </p:cNvGrpSpPr>
            <p:nvPr/>
          </p:nvGrpSpPr>
          <p:grpSpPr bwMode="auto">
            <a:xfrm>
              <a:off x="501" y="1586"/>
              <a:ext cx="1807" cy="594"/>
              <a:chOff x="1328" y="1706"/>
              <a:chExt cx="1807" cy="594"/>
            </a:xfrm>
          </p:grpSpPr>
          <p:grpSp>
            <p:nvGrpSpPr>
              <p:cNvPr id="54290" name="Group 6"/>
              <p:cNvGrpSpPr>
                <a:grpSpLocks/>
              </p:cNvGrpSpPr>
              <p:nvPr/>
            </p:nvGrpSpPr>
            <p:grpSpPr bwMode="auto">
              <a:xfrm>
                <a:off x="1328" y="1811"/>
                <a:ext cx="1807" cy="489"/>
                <a:chOff x="1699" y="1433"/>
                <a:chExt cx="1807" cy="489"/>
              </a:xfrm>
            </p:grpSpPr>
            <p:sp>
              <p:nvSpPr>
                <p:cNvPr id="54293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699" y="1433"/>
                  <a:ext cx="1807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8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K  </a:t>
                  </a:r>
                  <a:r>
                    <a:rPr lang="en-US" sz="32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(</a:t>
                  </a:r>
                  <a:r>
                    <a:rPr lang="en-US" sz="28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K  (m)</a:t>
                  </a:r>
                  <a:r>
                    <a:rPr lang="en-US" sz="32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)</a:t>
                  </a:r>
                  <a:r>
                    <a:rPr lang="en-US" sz="28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  =  m </a:t>
                  </a:r>
                </a:p>
              </p:txBody>
            </p:sp>
            <p:sp>
              <p:nvSpPr>
                <p:cNvPr id="54294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235" y="1631"/>
                  <a:ext cx="246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4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B</a:t>
                  </a:r>
                  <a:endParaRPr lang="en-US" sz="2800" dirty="0">
                    <a:solidFill>
                      <a:srgbClr val="C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54295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884" y="1620"/>
                  <a:ext cx="246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4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B</a:t>
                  </a:r>
                  <a:endParaRPr lang="en-US" sz="2800" dirty="0">
                    <a:solidFill>
                      <a:srgbClr val="C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54291" name="Text Box 10"/>
              <p:cNvSpPr txBox="1">
                <a:spLocks noChangeArrowheads="1"/>
              </p:cNvSpPr>
              <p:nvPr/>
            </p:nvSpPr>
            <p:spPr bwMode="auto">
              <a:xfrm>
                <a:off x="1523" y="1706"/>
                <a:ext cx="181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  <p:sp>
            <p:nvSpPr>
              <p:cNvPr id="54292" name="Text Box 11"/>
              <p:cNvSpPr txBox="1">
                <a:spLocks noChangeArrowheads="1"/>
              </p:cNvSpPr>
              <p:nvPr/>
            </p:nvSpPr>
            <p:spPr bwMode="auto">
              <a:xfrm>
                <a:off x="1842" y="1722"/>
                <a:ext cx="22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54284" name="Text Box 12"/>
            <p:cNvSpPr txBox="1">
              <a:spLocks noChangeArrowheads="1"/>
            </p:cNvSpPr>
            <p:nvPr/>
          </p:nvSpPr>
          <p:spPr bwMode="auto">
            <a:xfrm>
              <a:off x="2496" y="1704"/>
              <a:ext cx="131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 </a:t>
              </a:r>
              <a:r>
                <a:rPr lang="en-US" sz="32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(</a:t>
              </a:r>
              <a:r>
                <a:rPr lang="en-US" sz="28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 (m)</a:t>
              </a:r>
              <a:r>
                <a:rPr lang="en-US" sz="32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)</a:t>
              </a:r>
              <a:r>
                <a:rPr lang="en-US" sz="28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  </a:t>
              </a:r>
            </a:p>
          </p:txBody>
        </p:sp>
        <p:sp>
          <p:nvSpPr>
            <p:cNvPr id="54285" name="Text Box 13"/>
            <p:cNvSpPr txBox="1">
              <a:spLocks noChangeArrowheads="1"/>
            </p:cNvSpPr>
            <p:nvPr/>
          </p:nvSpPr>
          <p:spPr bwMode="auto">
            <a:xfrm>
              <a:off x="3074" y="1887"/>
              <a:ext cx="24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  <a:endParaRPr lang="en-US" sz="2800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4286" name="Text Box 14"/>
            <p:cNvSpPr txBox="1">
              <a:spLocks noChangeArrowheads="1"/>
            </p:cNvSpPr>
            <p:nvPr/>
          </p:nvSpPr>
          <p:spPr bwMode="auto">
            <a:xfrm>
              <a:off x="2722" y="1891"/>
              <a:ext cx="24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  <a:endParaRPr lang="en-US" sz="2800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4287" name="Text Box 15"/>
            <p:cNvSpPr txBox="1">
              <a:spLocks noChangeArrowheads="1"/>
            </p:cNvSpPr>
            <p:nvPr/>
          </p:nvSpPr>
          <p:spPr bwMode="auto">
            <a:xfrm>
              <a:off x="2709" y="1636"/>
              <a:ext cx="22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54288" name="Text Box 16"/>
            <p:cNvSpPr txBox="1">
              <a:spLocks noChangeArrowheads="1"/>
            </p:cNvSpPr>
            <p:nvPr/>
          </p:nvSpPr>
          <p:spPr bwMode="auto">
            <a:xfrm>
              <a:off x="3076" y="1615"/>
              <a:ext cx="18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  <p:sp>
          <p:nvSpPr>
            <p:cNvPr id="54289" name="Text Box 17"/>
            <p:cNvSpPr txBox="1">
              <a:spLocks noChangeArrowheads="1"/>
            </p:cNvSpPr>
            <p:nvPr/>
          </p:nvSpPr>
          <p:spPr bwMode="auto">
            <a:xfrm>
              <a:off x="2253" y="1755"/>
              <a:ext cx="22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=</a:t>
              </a:r>
            </a:p>
          </p:txBody>
        </p:sp>
      </p:grpSp>
      <p:sp>
        <p:nvSpPr>
          <p:cNvPr id="54277" name="Text Box 18"/>
          <p:cNvSpPr txBox="1">
            <a:spLocks noChangeArrowheads="1"/>
          </p:cNvSpPr>
          <p:nvPr/>
        </p:nvSpPr>
        <p:spPr bwMode="auto">
          <a:xfrm>
            <a:off x="1163638" y="3487738"/>
            <a:ext cx="2917825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latin typeface="Gill Sans MT" charset="0"/>
              </a:rPr>
              <a:t>use public key first, followed by private key 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54278" name="Text Box 19"/>
          <p:cNvSpPr txBox="1">
            <a:spLocks noChangeArrowheads="1"/>
          </p:cNvSpPr>
          <p:nvPr/>
        </p:nvSpPr>
        <p:spPr bwMode="auto">
          <a:xfrm>
            <a:off x="4494213" y="3479800"/>
            <a:ext cx="2917825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latin typeface="Gill Sans MT" charset="0"/>
              </a:rPr>
              <a:t>use private key first, followed by public key 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54279" name="AutoShape 20"/>
          <p:cNvSpPr>
            <a:spLocks/>
          </p:cNvSpPr>
          <p:nvPr/>
        </p:nvSpPr>
        <p:spPr bwMode="auto">
          <a:xfrm rot="5400000">
            <a:off x="2481263" y="2509838"/>
            <a:ext cx="138112" cy="1509712"/>
          </a:xfrm>
          <a:prstGeom prst="rightBrace">
            <a:avLst>
              <a:gd name="adj1" fmla="val 9109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solidFill>
                <a:srgbClr val="C00000"/>
              </a:solidFill>
              <a:latin typeface="Gill Sans MT" charset="0"/>
              <a:cs typeface="Arial" charset="0"/>
            </a:endParaRPr>
          </a:p>
        </p:txBody>
      </p:sp>
      <p:sp>
        <p:nvSpPr>
          <p:cNvPr id="54280" name="AutoShape 21"/>
          <p:cNvSpPr>
            <a:spLocks/>
          </p:cNvSpPr>
          <p:nvPr/>
        </p:nvSpPr>
        <p:spPr bwMode="auto">
          <a:xfrm rot="5400000">
            <a:off x="5753100" y="2501900"/>
            <a:ext cx="138113" cy="1509713"/>
          </a:xfrm>
          <a:prstGeom prst="rightBrace">
            <a:avLst>
              <a:gd name="adj1" fmla="val 9109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solidFill>
                <a:srgbClr val="C00000"/>
              </a:solidFill>
              <a:latin typeface="Gill Sans MT" charset="0"/>
              <a:cs typeface="Arial" charset="0"/>
            </a:endParaRPr>
          </a:p>
        </p:txBody>
      </p:sp>
      <p:sp>
        <p:nvSpPr>
          <p:cNvPr id="54281" name="Text Box 22"/>
          <p:cNvSpPr txBox="1">
            <a:spLocks noChangeArrowheads="1"/>
          </p:cNvSpPr>
          <p:nvPr/>
        </p:nvSpPr>
        <p:spPr bwMode="auto">
          <a:xfrm>
            <a:off x="2708275" y="5200650"/>
            <a:ext cx="3467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3200" i="1" dirty="0">
                <a:solidFill>
                  <a:srgbClr val="C00000"/>
                </a:solidFill>
                <a:latin typeface="Gill Sans MT" charset="0"/>
              </a:rPr>
              <a:t>result is the same!</a:t>
            </a:r>
            <a:r>
              <a:rPr lang="en-US" sz="3200" dirty="0">
                <a:solidFill>
                  <a:srgbClr val="C00000"/>
                </a:solidFill>
                <a:latin typeface="Gill Sans MT" charset="0"/>
              </a:rPr>
              <a:t> </a:t>
            </a:r>
          </a:p>
        </p:txBody>
      </p:sp>
      <p:pic>
        <p:nvPicPr>
          <p:cNvPr id="54282" name="Picture 1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1031875"/>
            <a:ext cx="7313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26</a:t>
            </a:fld>
            <a:endParaRPr lang="en-US" sz="1200" dirty="0">
              <a:latin typeface="Tahoma" charset="0"/>
            </a:endParaRPr>
          </a:p>
        </p:txBody>
      </p:sp>
      <p:sp>
        <p:nvSpPr>
          <p:cNvPr id="2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048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288" y="1425575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endParaRPr lang="en-US" dirty="0"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en-US" dirty="0">
                <a:latin typeface="Gill Sans MT" charset="0"/>
              </a:rPr>
              <a:t>follows directly from modular arithmetic:</a:t>
            </a:r>
          </a:p>
          <a:p>
            <a:pPr>
              <a:buFont typeface="Wingdings" charset="0"/>
              <a:buNone/>
            </a:pPr>
            <a:endParaRPr lang="en-US" dirty="0"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en-US" dirty="0">
                <a:latin typeface="Gill Sans MT" charset="0"/>
              </a:rPr>
              <a:t>(m</a:t>
            </a:r>
            <a:r>
              <a:rPr lang="en-US" baseline="30000" dirty="0">
                <a:latin typeface="Gill Sans MT" charset="0"/>
              </a:rPr>
              <a:t>e</a:t>
            </a:r>
            <a:r>
              <a:rPr lang="en-US" dirty="0">
                <a:latin typeface="Gill Sans MT" charset="0"/>
              </a:rPr>
              <a:t> mod n)</a:t>
            </a:r>
            <a:r>
              <a:rPr lang="en-US" baseline="30000" dirty="0">
                <a:latin typeface="Gill Sans MT" charset="0"/>
              </a:rPr>
              <a:t>d</a:t>
            </a:r>
            <a:r>
              <a:rPr lang="en-US" dirty="0">
                <a:latin typeface="Gill Sans MT" charset="0"/>
              </a:rPr>
              <a:t> mod n = m</a:t>
            </a:r>
            <a:r>
              <a:rPr lang="en-US" baseline="30000" dirty="0">
                <a:latin typeface="Gill Sans MT" charset="0"/>
              </a:rPr>
              <a:t>ed</a:t>
            </a:r>
            <a:r>
              <a:rPr lang="en-US" dirty="0">
                <a:latin typeface="Gill Sans MT" charset="0"/>
              </a:rPr>
              <a:t> mod n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Gill Sans MT" charset="0"/>
              </a:rPr>
              <a:t>                             = </a:t>
            </a:r>
            <a:r>
              <a:rPr lang="en-US" dirty="0">
                <a:latin typeface="Gill Sans MT" charset="0"/>
              </a:rPr>
              <a:t>m</a:t>
            </a:r>
            <a:r>
              <a:rPr lang="en-US" baseline="30000" dirty="0">
                <a:latin typeface="Gill Sans MT" charset="0"/>
              </a:rPr>
              <a:t>de</a:t>
            </a:r>
            <a:r>
              <a:rPr lang="en-US" dirty="0">
                <a:latin typeface="Gill Sans MT" charset="0"/>
              </a:rPr>
              <a:t> mod n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Gill Sans MT" charset="0"/>
              </a:rPr>
              <a:t>                             = (m</a:t>
            </a:r>
            <a:r>
              <a:rPr lang="en-US" baseline="30000" dirty="0">
                <a:latin typeface="Gill Sans MT" charset="0"/>
              </a:rPr>
              <a:t>d</a:t>
            </a:r>
            <a:r>
              <a:rPr lang="en-US" dirty="0">
                <a:latin typeface="Gill Sans MT" charset="0"/>
              </a:rPr>
              <a:t> mod n)</a:t>
            </a:r>
            <a:r>
              <a:rPr lang="en-US" baseline="30000" dirty="0">
                <a:latin typeface="Gill Sans MT" charset="0"/>
              </a:rPr>
              <a:t>e</a:t>
            </a:r>
            <a:r>
              <a:rPr lang="en-US" dirty="0">
                <a:latin typeface="Gill Sans MT" charset="0"/>
              </a:rPr>
              <a:t> mod n </a:t>
            </a:r>
          </a:p>
          <a:p>
            <a:pPr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  <p:grpSp>
        <p:nvGrpSpPr>
          <p:cNvPr id="55299" name="Group 1"/>
          <p:cNvGrpSpPr>
            <a:grpSpLocks/>
          </p:cNvGrpSpPr>
          <p:nvPr/>
        </p:nvGrpSpPr>
        <p:grpSpPr bwMode="auto">
          <a:xfrm>
            <a:off x="423863" y="457200"/>
            <a:ext cx="6591300" cy="946150"/>
            <a:chOff x="478971" y="838200"/>
            <a:chExt cx="6590389" cy="946150"/>
          </a:xfrm>
        </p:grpSpPr>
        <p:grpSp>
          <p:nvGrpSpPr>
            <p:cNvPr id="55301" name="Group 5"/>
            <p:cNvGrpSpPr>
              <a:grpSpLocks/>
            </p:cNvGrpSpPr>
            <p:nvPr/>
          </p:nvGrpSpPr>
          <p:grpSpPr bwMode="auto">
            <a:xfrm>
              <a:off x="1676400" y="838200"/>
              <a:ext cx="5259388" cy="946150"/>
              <a:chOff x="501" y="1586"/>
              <a:chExt cx="3313" cy="596"/>
            </a:xfrm>
          </p:grpSpPr>
          <p:grpSp>
            <p:nvGrpSpPr>
              <p:cNvPr id="55304" name="Group 6"/>
              <p:cNvGrpSpPr>
                <a:grpSpLocks/>
              </p:cNvGrpSpPr>
              <p:nvPr/>
            </p:nvGrpSpPr>
            <p:grpSpPr bwMode="auto">
              <a:xfrm>
                <a:off x="501" y="1586"/>
                <a:ext cx="1807" cy="591"/>
                <a:chOff x="1328" y="1706"/>
                <a:chExt cx="1807" cy="591"/>
              </a:xfrm>
            </p:grpSpPr>
            <p:grpSp>
              <p:nvGrpSpPr>
                <p:cNvPr id="55311" name="Group 7"/>
                <p:cNvGrpSpPr>
                  <a:grpSpLocks/>
                </p:cNvGrpSpPr>
                <p:nvPr/>
              </p:nvGrpSpPr>
              <p:grpSpPr bwMode="auto">
                <a:xfrm>
                  <a:off x="1328" y="1811"/>
                  <a:ext cx="1807" cy="486"/>
                  <a:chOff x="1699" y="1433"/>
                  <a:chExt cx="1807" cy="486"/>
                </a:xfrm>
              </p:grpSpPr>
              <p:sp>
                <p:nvSpPr>
                  <p:cNvPr id="55314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99" y="1433"/>
                    <a:ext cx="1807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2800" dirty="0">
                        <a:solidFill>
                          <a:srgbClr val="C00000"/>
                        </a:solidFill>
                        <a:latin typeface="Arial" charset="0"/>
                        <a:cs typeface="Arial" charset="0"/>
                      </a:rPr>
                      <a:t>K  </a:t>
                    </a:r>
                    <a:r>
                      <a:rPr lang="en-US" sz="3200" dirty="0">
                        <a:solidFill>
                          <a:srgbClr val="C00000"/>
                        </a:solidFill>
                        <a:latin typeface="Arial" charset="0"/>
                        <a:cs typeface="Arial" charset="0"/>
                      </a:rPr>
                      <a:t>(</a:t>
                    </a:r>
                    <a:r>
                      <a:rPr lang="en-US" sz="2800" dirty="0">
                        <a:solidFill>
                          <a:srgbClr val="C00000"/>
                        </a:solidFill>
                        <a:latin typeface="Arial" charset="0"/>
                        <a:cs typeface="Arial" charset="0"/>
                      </a:rPr>
                      <a:t>K  (m)</a:t>
                    </a:r>
                    <a:r>
                      <a:rPr lang="en-US" sz="3200" dirty="0">
                        <a:solidFill>
                          <a:srgbClr val="C00000"/>
                        </a:solidFill>
                        <a:latin typeface="Arial" charset="0"/>
                        <a:cs typeface="Arial" charset="0"/>
                      </a:rPr>
                      <a:t>)</a:t>
                    </a:r>
                    <a:r>
                      <a:rPr lang="en-US" sz="2800" dirty="0">
                        <a:solidFill>
                          <a:srgbClr val="C00000"/>
                        </a:solidFill>
                        <a:latin typeface="Arial" charset="0"/>
                        <a:cs typeface="Arial" charset="0"/>
                      </a:rPr>
                      <a:t>  =  m </a:t>
                    </a:r>
                  </a:p>
                </p:txBody>
              </p:sp>
              <p:sp>
                <p:nvSpPr>
                  <p:cNvPr id="55315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41" y="1628"/>
                    <a:ext cx="246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2400" dirty="0">
                        <a:solidFill>
                          <a:srgbClr val="C00000"/>
                        </a:solidFill>
                        <a:latin typeface="Arial" charset="0"/>
                        <a:cs typeface="Arial" charset="0"/>
                      </a:rPr>
                      <a:t>B</a:t>
                    </a:r>
                    <a:endParaRPr lang="en-US" sz="28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55316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81" y="1620"/>
                    <a:ext cx="246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2400" dirty="0">
                        <a:solidFill>
                          <a:srgbClr val="C00000"/>
                        </a:solidFill>
                        <a:latin typeface="Arial" charset="0"/>
                        <a:cs typeface="Arial" charset="0"/>
                      </a:rPr>
                      <a:t>B</a:t>
                    </a:r>
                    <a:endParaRPr lang="en-US" sz="28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</p:grpSp>
            <p:sp>
              <p:nvSpPr>
                <p:cNvPr id="5531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505" y="1706"/>
                  <a:ext cx="181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4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  <p:sp>
              <p:nvSpPr>
                <p:cNvPr id="55313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857" y="1725"/>
                  <a:ext cx="229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4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+</a:t>
                  </a:r>
                </a:p>
              </p:txBody>
            </p:sp>
          </p:grpSp>
          <p:sp>
            <p:nvSpPr>
              <p:cNvPr id="55305" name="Text Box 13"/>
              <p:cNvSpPr txBox="1">
                <a:spLocks noChangeArrowheads="1"/>
              </p:cNvSpPr>
              <p:nvPr/>
            </p:nvSpPr>
            <p:spPr bwMode="auto">
              <a:xfrm>
                <a:off x="2496" y="1704"/>
                <a:ext cx="131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 </a:t>
                </a:r>
                <a:r>
                  <a:rPr lang="en-US" sz="32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(</a:t>
                </a:r>
                <a:r>
                  <a:rPr lang="en-US" sz="28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 (m)</a:t>
                </a:r>
                <a:r>
                  <a:rPr lang="en-US" sz="32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)</a:t>
                </a:r>
                <a:r>
                  <a:rPr lang="en-US" sz="28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  </a:t>
                </a:r>
              </a:p>
            </p:txBody>
          </p:sp>
          <p:sp>
            <p:nvSpPr>
              <p:cNvPr id="55306" name="Text Box 14"/>
              <p:cNvSpPr txBox="1">
                <a:spLocks noChangeArrowheads="1"/>
              </p:cNvSpPr>
              <p:nvPr/>
            </p:nvSpPr>
            <p:spPr bwMode="auto">
              <a:xfrm>
                <a:off x="3077" y="1887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  <a:endParaRPr lang="en-US" sz="2800" dirty="0">
                  <a:solidFill>
                    <a:srgbClr val="C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5307" name="Text Box 15"/>
              <p:cNvSpPr txBox="1">
                <a:spLocks noChangeArrowheads="1"/>
              </p:cNvSpPr>
              <p:nvPr/>
            </p:nvSpPr>
            <p:spPr bwMode="auto">
              <a:xfrm>
                <a:off x="2716" y="1891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  <a:endParaRPr lang="en-US" sz="2800" dirty="0">
                  <a:solidFill>
                    <a:srgbClr val="C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5308" name="Text Box 16"/>
              <p:cNvSpPr txBox="1">
                <a:spLocks noChangeArrowheads="1"/>
              </p:cNvSpPr>
              <p:nvPr/>
            </p:nvSpPr>
            <p:spPr bwMode="auto">
              <a:xfrm>
                <a:off x="2694" y="1636"/>
                <a:ext cx="22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  <p:sp>
            <p:nvSpPr>
              <p:cNvPr id="55309" name="Text Box 17"/>
              <p:cNvSpPr txBox="1">
                <a:spLocks noChangeArrowheads="1"/>
              </p:cNvSpPr>
              <p:nvPr/>
            </p:nvSpPr>
            <p:spPr bwMode="auto">
              <a:xfrm>
                <a:off x="3079" y="1606"/>
                <a:ext cx="181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  <p:sp>
            <p:nvSpPr>
              <p:cNvPr id="55310" name="Text Box 18"/>
              <p:cNvSpPr txBox="1">
                <a:spLocks noChangeArrowheads="1"/>
              </p:cNvSpPr>
              <p:nvPr/>
            </p:nvSpPr>
            <p:spPr bwMode="auto">
              <a:xfrm>
                <a:off x="2253" y="1755"/>
                <a:ext cx="22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=</a:t>
                </a:r>
              </a:p>
            </p:txBody>
          </p:sp>
        </p:grpSp>
        <p:sp>
          <p:nvSpPr>
            <p:cNvPr id="55302" name="Text Box 33"/>
            <p:cNvSpPr txBox="1">
              <a:spLocks noChangeArrowheads="1"/>
            </p:cNvSpPr>
            <p:nvPr/>
          </p:nvSpPr>
          <p:spPr bwMode="auto">
            <a:xfrm>
              <a:off x="478971" y="881742"/>
              <a:ext cx="1282146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4400" dirty="0">
                  <a:solidFill>
                    <a:srgbClr val="000099"/>
                  </a:solidFill>
                  <a:latin typeface="Gill Sans MT" charset="0"/>
                </a:rPr>
                <a:t>Why</a:t>
              </a:r>
            </a:p>
          </p:txBody>
        </p:sp>
        <p:sp>
          <p:nvSpPr>
            <p:cNvPr id="55303" name="Text Box 34"/>
            <p:cNvSpPr txBox="1">
              <a:spLocks noChangeArrowheads="1"/>
            </p:cNvSpPr>
            <p:nvPr/>
          </p:nvSpPr>
          <p:spPr bwMode="auto">
            <a:xfrm>
              <a:off x="6657068" y="1005114"/>
              <a:ext cx="41229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32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?</a:t>
              </a:r>
            </a:p>
          </p:txBody>
        </p:sp>
      </p:grpSp>
      <p:pic>
        <p:nvPicPr>
          <p:cNvPr id="55300" name="Picture 18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1325563"/>
            <a:ext cx="6399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27</a:t>
            </a:fld>
            <a:endParaRPr lang="en-US" sz="1200" dirty="0">
              <a:latin typeface="Tahoma" charset="0"/>
            </a:endParaRPr>
          </a:p>
        </p:txBody>
      </p:sp>
      <p:sp>
        <p:nvSpPr>
          <p:cNvPr id="2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332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Why is RSA secure?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7772400" cy="24384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suppose you know Bob</a:t>
            </a:r>
            <a:r>
              <a:rPr lang="ja-JP" altLang="en-US" dirty="0">
                <a:latin typeface="Gill Sans MT" charset="0"/>
              </a:rPr>
              <a:t>’</a:t>
            </a:r>
            <a:r>
              <a:rPr lang="en-US" altLang="ja-JP" dirty="0">
                <a:latin typeface="Gill Sans MT" charset="0"/>
              </a:rPr>
              <a:t>s public key (</a:t>
            </a:r>
            <a:r>
              <a:rPr lang="en-US" altLang="ja-JP" dirty="0">
                <a:latin typeface="Gill Sans MT" charset="0"/>
              </a:rPr>
              <a:t>n,e</a:t>
            </a:r>
            <a:r>
              <a:rPr lang="en-US" altLang="ja-JP" dirty="0">
                <a:latin typeface="Gill Sans MT" charset="0"/>
              </a:rPr>
              <a:t>). How hard is it to determine d?</a:t>
            </a:r>
          </a:p>
          <a:p>
            <a:r>
              <a:rPr lang="en-US" dirty="0">
                <a:latin typeface="Gill Sans MT" charset="0"/>
              </a:rPr>
              <a:t>essentially need to find factors of n without knowing the two factors p and q </a:t>
            </a:r>
          </a:p>
          <a:p>
            <a:pPr lvl="1"/>
            <a:r>
              <a:rPr lang="en-US" sz="2800" dirty="0">
                <a:latin typeface="Gill Sans MT" charset="0"/>
              </a:rPr>
              <a:t>fact: factoring a big number is hard</a:t>
            </a:r>
          </a:p>
          <a:p>
            <a:pPr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  <p:pic>
        <p:nvPicPr>
          <p:cNvPr id="56324" name="Picture 2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104457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28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016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RSA in practice: session keys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288" y="1393825"/>
            <a:ext cx="7772400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exponentiation in RSA is computationally intensive</a:t>
            </a:r>
          </a:p>
          <a:p>
            <a:r>
              <a:rPr lang="en-US" dirty="0">
                <a:latin typeface="Gill Sans MT" charset="0"/>
              </a:rPr>
              <a:t>DES is at least 100 times faster than RSA</a:t>
            </a:r>
          </a:p>
          <a:p>
            <a:r>
              <a:rPr lang="en-US" dirty="0">
                <a:latin typeface="Gill Sans MT" charset="0"/>
              </a:rPr>
              <a:t>use public key </a:t>
            </a:r>
            <a:r>
              <a:rPr lang="en-US" dirty="0" smtClean="0">
                <a:latin typeface="Gill Sans MT" charset="0"/>
              </a:rPr>
              <a:t>crypto </a:t>
            </a:r>
            <a:r>
              <a:rPr lang="en-US" dirty="0">
                <a:latin typeface="Gill Sans MT" charset="0"/>
              </a:rPr>
              <a:t>to establish secure connection, then establish second key – symmetric session key – for encrypting data</a:t>
            </a:r>
          </a:p>
          <a:p>
            <a:pPr>
              <a:spcBef>
                <a:spcPct val="60000"/>
              </a:spcBef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session key, K</a:t>
            </a:r>
            <a:r>
              <a:rPr lang="en-US" i="1" baseline="-25000" dirty="0">
                <a:solidFill>
                  <a:srgbClr val="C00000"/>
                </a:solidFill>
                <a:latin typeface="Gill Sans MT" charset="0"/>
              </a:rPr>
              <a:t>S</a:t>
            </a:r>
          </a:p>
          <a:p>
            <a:r>
              <a:rPr lang="en-US" sz="2400" dirty="0">
                <a:latin typeface="Gill Sans MT" charset="0"/>
              </a:rPr>
              <a:t>Bob and Alice use RSA to exchange a symmetric key K</a:t>
            </a:r>
            <a:r>
              <a:rPr lang="en-US" sz="2400" baseline="-25000" dirty="0">
                <a:latin typeface="Gill Sans MT" charset="0"/>
              </a:rPr>
              <a:t>S</a:t>
            </a:r>
          </a:p>
          <a:p>
            <a:r>
              <a:rPr lang="en-US" sz="2400" dirty="0">
                <a:latin typeface="Gill Sans MT" charset="0"/>
              </a:rPr>
              <a:t>once both have K</a:t>
            </a:r>
            <a:r>
              <a:rPr lang="en-US" sz="2400" baseline="-25000" dirty="0">
                <a:latin typeface="Gill Sans MT" charset="0"/>
              </a:rPr>
              <a:t>S</a:t>
            </a:r>
            <a:r>
              <a:rPr lang="en-US" sz="2400" dirty="0">
                <a:latin typeface="Gill Sans MT" charset="0"/>
              </a:rPr>
              <a:t>, they use symmetric key cryptography</a:t>
            </a:r>
          </a:p>
          <a:p>
            <a:endParaRPr lang="en-US" dirty="0">
              <a:latin typeface="Gill Sans MT" charset="0"/>
            </a:endParaRPr>
          </a:p>
        </p:txBody>
      </p:sp>
      <p:pic>
        <p:nvPicPr>
          <p:cNvPr id="57348" name="Picture 1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079500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29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926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8.1 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8.3</a:t>
            </a:r>
            <a:r>
              <a:rPr lang="en-US" dirty="0">
                <a:latin typeface="Gill Sans MT" charset="0"/>
              </a:rPr>
              <a:t> Message integrity, authentication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8.4 </a:t>
            </a:r>
            <a:r>
              <a:rPr lang="en-US" dirty="0">
                <a:latin typeface="Gill Sans MT" charset="0"/>
              </a:rPr>
              <a:t>Securing e-mail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dirty="0">
                <a:latin typeface="Gill Sans MT" charset="0"/>
              </a:rPr>
              <a:t> Securing TCP connections: SSL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>
                <a:latin typeface="Gill Sans MT" charset="0"/>
              </a:rPr>
              <a:t> Network layer security: IPsec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>
                <a:latin typeface="Gill Sans MT" charset="0"/>
              </a:rPr>
              <a:t> Operational security: firewalls and IDS</a:t>
            </a:r>
          </a:p>
        </p:txBody>
      </p:sp>
      <p:pic>
        <p:nvPicPr>
          <p:cNvPr id="23556" name="Picture 2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06680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852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8.1</a:t>
            </a:r>
            <a:r>
              <a:rPr lang="en-US" dirty="0">
                <a:latin typeface="Gill Sans MT" charset="0"/>
              </a:rPr>
              <a:t> 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8.3 </a:t>
            </a:r>
            <a:r>
              <a:rPr lang="en-US" dirty="0">
                <a:latin typeface="Gill Sans MT" charset="0"/>
              </a:rPr>
              <a:t>Message integrity</a:t>
            </a: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, authentication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8.4 </a:t>
            </a:r>
            <a:r>
              <a:rPr lang="en-US" dirty="0">
                <a:latin typeface="Gill Sans MT" charset="0"/>
              </a:rPr>
              <a:t>Securing e-mail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dirty="0">
                <a:latin typeface="Gill Sans MT" charset="0"/>
              </a:rPr>
              <a:t> Securing TCP connections: SSL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>
                <a:latin typeface="Gill Sans MT" charset="0"/>
              </a:rPr>
              <a:t> Network layer security: IPsec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>
                <a:latin typeface="Gill Sans MT" charset="0"/>
              </a:rPr>
              <a:t> Operational security: firewalls and IDS</a:t>
            </a:r>
          </a:p>
        </p:txBody>
      </p:sp>
      <p:pic>
        <p:nvPicPr>
          <p:cNvPr id="58372" name="Picture 2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06680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30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482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312738"/>
            <a:ext cx="4276725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978775" cy="966788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Goal: </a:t>
            </a:r>
            <a:r>
              <a:rPr lang="en-US" dirty="0">
                <a:latin typeface="Gill Sans MT" charset="0"/>
              </a:rPr>
              <a:t>Bob wants Alice to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prove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altLang="ja-JP" dirty="0">
                <a:latin typeface="Gill Sans MT" charset="0"/>
              </a:rPr>
              <a:t> her identity to him</a:t>
            </a:r>
            <a:endParaRPr lang="en-US" dirty="0">
              <a:latin typeface="Gill Sans MT" charset="0"/>
            </a:endParaRPr>
          </a:p>
        </p:txBody>
      </p:sp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477838" y="2262188"/>
            <a:ext cx="56022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u="sng" dirty="0" smtClean="0">
                <a:solidFill>
                  <a:srgbClr val="C00000"/>
                </a:solidFill>
                <a:latin typeface="Gill Sans MT" charset="0"/>
                <a:cs typeface="+mn-cs"/>
              </a:rPr>
              <a:t>Protocol ap1.0:</a:t>
            </a: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  </a:t>
            </a:r>
            <a:r>
              <a:rPr lang="en-US" sz="2800" dirty="0" smtClean="0">
                <a:latin typeface="Gill Sans MT" charset="0"/>
                <a:cs typeface="+mn-cs"/>
              </a:rPr>
              <a:t>Alice says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I am Alice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endParaRPr lang="en-US" sz="2800" dirty="0" smtClean="0">
              <a:latin typeface="Gill Sans MT" charset="0"/>
              <a:cs typeface="+mn-cs"/>
            </a:endParaRPr>
          </a:p>
        </p:txBody>
      </p:sp>
      <p:sp>
        <p:nvSpPr>
          <p:cNvPr id="31750" name="Text Box 5"/>
          <p:cNvSpPr txBox="1">
            <a:spLocks noChangeArrowheads="1"/>
          </p:cNvSpPr>
          <p:nvPr/>
        </p:nvSpPr>
        <p:spPr bwMode="auto">
          <a:xfrm>
            <a:off x="5281613" y="4135438"/>
            <a:ext cx="2757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Failure scenario??</a:t>
            </a:r>
          </a:p>
        </p:txBody>
      </p:sp>
      <p:pic>
        <p:nvPicPr>
          <p:cNvPr id="60422" name="Picture 6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3" name="Picture 7" descr="E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4983163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4" name="Picture 8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363" y="38115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4" name="Line 9"/>
          <p:cNvSpPr>
            <a:spLocks noChangeShapeType="1"/>
          </p:cNvSpPr>
          <p:nvPr/>
        </p:nvSpPr>
        <p:spPr bwMode="auto">
          <a:xfrm>
            <a:off x="1490663" y="4248150"/>
            <a:ext cx="18700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55" name="Text Box 10"/>
          <p:cNvSpPr txBox="1">
            <a:spLocks noChangeArrowheads="1"/>
          </p:cNvSpPr>
          <p:nvPr/>
        </p:nvSpPr>
        <p:spPr bwMode="auto">
          <a:xfrm>
            <a:off x="1535113" y="3749675"/>
            <a:ext cx="172561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2400" smtClean="0">
                <a:latin typeface="Arial" charset="0"/>
                <a:cs typeface="Arial" charset="0"/>
              </a:rPr>
              <a:t>“</a:t>
            </a:r>
            <a:r>
              <a:rPr lang="en-US" sz="2400" dirty="0" smtClean="0">
                <a:latin typeface="Arial" charset="0"/>
                <a:cs typeface="Arial" charset="0"/>
              </a:rPr>
              <a:t>I am Alice</a:t>
            </a:r>
            <a:r>
              <a:rPr lang="ja-JP" altLang="en-US" sz="2400" smtClean="0">
                <a:latin typeface="Arial" charset="0"/>
                <a:cs typeface="Arial" charset="0"/>
              </a:rPr>
              <a:t>”</a:t>
            </a:r>
            <a:endParaRPr lang="en-US" sz="2400" dirty="0" smtClean="0">
              <a:latin typeface="Arial" charset="0"/>
              <a:cs typeface="Arial" charset="0"/>
            </a:endParaRPr>
          </a:p>
        </p:txBody>
      </p:sp>
      <p:pic>
        <p:nvPicPr>
          <p:cNvPr id="60427" name="Picture 24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1109663"/>
            <a:ext cx="3656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31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297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5"/>
          <p:cNvSpPr txBox="1">
            <a:spLocks noChangeArrowheads="1"/>
          </p:cNvSpPr>
          <p:nvPr/>
        </p:nvSpPr>
        <p:spPr bwMode="auto">
          <a:xfrm>
            <a:off x="5094288" y="3840163"/>
            <a:ext cx="3586162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in a network,</a:t>
            </a:r>
          </a:p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Bob can not </a:t>
            </a:r>
            <a:r>
              <a:rPr lang="ja-JP" altLang="en-US" sz="2400" dirty="0" smtClean="0">
                <a:latin typeface="Arial" charset="0"/>
                <a:cs typeface="Arial" charset="0"/>
              </a:rPr>
              <a:t>“</a:t>
            </a:r>
            <a:r>
              <a:rPr lang="en-US" sz="2400" dirty="0" smtClean="0">
                <a:latin typeface="Arial" charset="0"/>
                <a:cs typeface="Arial" charset="0"/>
              </a:rPr>
              <a:t>see</a:t>
            </a:r>
            <a:r>
              <a:rPr lang="ja-JP" altLang="en-US" sz="2400" dirty="0" smtClean="0">
                <a:latin typeface="Arial" charset="0"/>
                <a:cs typeface="Arial" charset="0"/>
              </a:rPr>
              <a:t>”</a:t>
            </a:r>
            <a:r>
              <a:rPr lang="en-US" sz="2400" dirty="0" smtClean="0">
                <a:latin typeface="Arial" charset="0"/>
                <a:cs typeface="Arial" charset="0"/>
              </a:rPr>
              <a:t> Alice, so Trudy simply declares</a:t>
            </a:r>
          </a:p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herself to be Alice</a:t>
            </a:r>
          </a:p>
        </p:txBody>
      </p:sp>
      <p:pic>
        <p:nvPicPr>
          <p:cNvPr id="61443" name="Picture 6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4" name="Picture 7" descr="E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4983163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5" name="Picture 8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063" y="3813175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5" name="Line 9"/>
          <p:cNvSpPr>
            <a:spLocks noChangeShapeType="1"/>
          </p:cNvSpPr>
          <p:nvPr/>
        </p:nvSpPr>
        <p:spPr bwMode="auto">
          <a:xfrm flipV="1">
            <a:off x="2784475" y="4473575"/>
            <a:ext cx="773113" cy="10271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76" name="Text Box 10"/>
          <p:cNvSpPr txBox="1">
            <a:spLocks noChangeArrowheads="1"/>
          </p:cNvSpPr>
          <p:nvPr/>
        </p:nvSpPr>
        <p:spPr bwMode="auto">
          <a:xfrm>
            <a:off x="3109913" y="5002213"/>
            <a:ext cx="172561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2400" smtClean="0">
                <a:latin typeface="Arial" charset="0"/>
                <a:cs typeface="Arial" charset="0"/>
              </a:rPr>
              <a:t>“</a:t>
            </a:r>
            <a:r>
              <a:rPr lang="en-US" sz="2400" dirty="0" smtClean="0">
                <a:latin typeface="Arial" charset="0"/>
                <a:cs typeface="Arial" charset="0"/>
              </a:rPr>
              <a:t>I am Alice</a:t>
            </a:r>
            <a:r>
              <a:rPr lang="ja-JP" altLang="en-US" sz="2400" smtClean="0">
                <a:latin typeface="Arial" charset="0"/>
                <a:cs typeface="Arial" charset="0"/>
              </a:rPr>
              <a:t>”</a:t>
            </a:r>
            <a:endParaRPr lang="en-US" sz="2400" dirty="0" smtClean="0">
              <a:latin typeface="Arial" charset="0"/>
              <a:cs typeface="Arial" charset="0"/>
            </a:endParaRPr>
          </a:p>
        </p:txBody>
      </p:sp>
      <p:sp>
        <p:nvSpPr>
          <p:cNvPr id="61448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312738"/>
            <a:ext cx="4276725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</a:t>
            </a:r>
          </a:p>
        </p:txBody>
      </p:sp>
      <p:pic>
        <p:nvPicPr>
          <p:cNvPr id="61449" name="Picture 24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1109663"/>
            <a:ext cx="3656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50" name="Rectangle 3"/>
          <p:cNvSpPr txBox="1">
            <a:spLocks noChangeArrowheads="1"/>
          </p:cNvSpPr>
          <p:nvPr/>
        </p:nvSpPr>
        <p:spPr bwMode="auto">
          <a:xfrm>
            <a:off x="533400" y="1600200"/>
            <a:ext cx="7978775" cy="96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Clr>
                <a:srgbClr val="000099"/>
              </a:buClr>
              <a:buSzPct val="70000"/>
              <a:buFont typeface="Wingdings" charset="0"/>
              <a:buNone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Goal:  </a:t>
            </a:r>
            <a:r>
              <a:rPr lang="en-US" sz="2800" dirty="0">
                <a:latin typeface="Gill Sans MT" charset="0"/>
              </a:rPr>
              <a:t>Bob wants Alice to </a:t>
            </a:r>
            <a:r>
              <a:rPr lang="ja-JP" altLang="en-US" sz="2800">
                <a:latin typeface="Gill Sans MT" charset="0"/>
              </a:rPr>
              <a:t>“</a:t>
            </a:r>
            <a:r>
              <a:rPr lang="en-US" altLang="ja-JP" sz="2800" dirty="0">
                <a:latin typeface="Gill Sans MT" charset="0"/>
              </a:rPr>
              <a:t>prove</a:t>
            </a:r>
            <a:r>
              <a:rPr lang="ja-JP" altLang="en-US" sz="2800">
                <a:latin typeface="Gill Sans MT" charset="0"/>
              </a:rPr>
              <a:t>”</a:t>
            </a:r>
            <a:r>
              <a:rPr lang="en-US" altLang="ja-JP" sz="2800" dirty="0">
                <a:latin typeface="Gill Sans MT" charset="0"/>
              </a:rPr>
              <a:t> her identity to him</a:t>
            </a:r>
            <a:endParaRPr lang="en-US" sz="2800" dirty="0">
              <a:latin typeface="Gill Sans MT" charset="0"/>
            </a:endParaRPr>
          </a:p>
        </p:txBody>
      </p:sp>
      <p:sp>
        <p:nvSpPr>
          <p:cNvPr id="32780" name="Text Box 4"/>
          <p:cNvSpPr txBox="1">
            <a:spLocks noChangeArrowheads="1"/>
          </p:cNvSpPr>
          <p:nvPr/>
        </p:nvSpPr>
        <p:spPr bwMode="auto">
          <a:xfrm>
            <a:off x="477838" y="2262188"/>
            <a:ext cx="56022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u="sng" dirty="0" smtClean="0">
                <a:solidFill>
                  <a:srgbClr val="C00000"/>
                </a:solidFill>
                <a:latin typeface="Gill Sans MT" charset="0"/>
                <a:cs typeface="+mn-cs"/>
              </a:rPr>
              <a:t>Protocol ap1.0:</a:t>
            </a: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  </a:t>
            </a:r>
            <a:r>
              <a:rPr lang="en-US" sz="2800" dirty="0" smtClean="0">
                <a:latin typeface="Gill Sans MT" charset="0"/>
                <a:cs typeface="+mn-cs"/>
              </a:rPr>
              <a:t>Alice says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I am Alice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endParaRPr lang="en-US" sz="2800" dirty="0" smtClean="0">
              <a:latin typeface="Gill Sans MT" charset="0"/>
              <a:cs typeface="+mn-cs"/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32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307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1301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Authentication: another try</a:t>
            </a: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725488" y="1452563"/>
            <a:ext cx="7829550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Protocol ap2.0: </a:t>
            </a:r>
            <a:r>
              <a:rPr lang="en-US" sz="2400" dirty="0" smtClean="0">
                <a:latin typeface="Arial" charset="0"/>
                <a:cs typeface="Arial" charset="0"/>
              </a:rPr>
              <a:t>Alice says </a:t>
            </a:r>
            <a:r>
              <a:rPr lang="ja-JP" altLang="en-US" sz="2400" smtClean="0">
                <a:latin typeface="Arial" charset="0"/>
                <a:cs typeface="Arial" charset="0"/>
              </a:rPr>
              <a:t>“</a:t>
            </a:r>
            <a:r>
              <a:rPr lang="en-US" sz="2400" dirty="0" smtClean="0">
                <a:latin typeface="Arial" charset="0"/>
                <a:cs typeface="Arial" charset="0"/>
              </a:rPr>
              <a:t>I am Alice</a:t>
            </a:r>
            <a:r>
              <a:rPr lang="ja-JP" altLang="en-US" sz="2400" smtClean="0">
                <a:latin typeface="Arial" charset="0"/>
                <a:cs typeface="Arial" charset="0"/>
              </a:rPr>
              <a:t>”</a:t>
            </a:r>
            <a:r>
              <a:rPr lang="en-US" sz="2400" dirty="0" smtClean="0">
                <a:latin typeface="Arial" charset="0"/>
                <a:cs typeface="Arial" charset="0"/>
              </a:rPr>
              <a:t> in an IP packet</a:t>
            </a:r>
          </a:p>
          <a:p>
            <a:pPr algn="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containing her source IP address </a:t>
            </a:r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6030913" y="4113213"/>
            <a:ext cx="2757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Failure scenario??</a:t>
            </a:r>
          </a:p>
        </p:txBody>
      </p:sp>
      <p:pic>
        <p:nvPicPr>
          <p:cNvPr id="62469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0" name="Picture 6" descr="E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4983163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1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36845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1" name="Line 8"/>
          <p:cNvSpPr>
            <a:spLocks noChangeShapeType="1"/>
          </p:cNvSpPr>
          <p:nvPr/>
        </p:nvSpPr>
        <p:spPr bwMode="auto">
          <a:xfrm>
            <a:off x="1238250" y="4262438"/>
            <a:ext cx="37988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2473" name="Group 9"/>
          <p:cNvGrpSpPr>
            <a:grpSpLocks/>
          </p:cNvGrpSpPr>
          <p:nvPr/>
        </p:nvGrpSpPr>
        <p:grpSpPr bwMode="auto">
          <a:xfrm>
            <a:off x="1574800" y="3433763"/>
            <a:ext cx="2870200" cy="649287"/>
            <a:chOff x="531" y="1791"/>
            <a:chExt cx="1808" cy="409"/>
          </a:xfrm>
        </p:grpSpPr>
        <p:sp>
          <p:nvSpPr>
            <p:cNvPr id="33804" name="Rectangle 10"/>
            <p:cNvSpPr>
              <a:spLocks noChangeArrowheads="1"/>
            </p:cNvSpPr>
            <p:nvPr/>
          </p:nvSpPr>
          <p:spPr bwMode="auto">
            <a:xfrm>
              <a:off x="540" y="1791"/>
              <a:ext cx="179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3805" name="Text Box 11"/>
            <p:cNvSpPr txBox="1">
              <a:spLocks noChangeArrowheads="1"/>
            </p:cNvSpPr>
            <p:nvPr/>
          </p:nvSpPr>
          <p:spPr bwMode="auto">
            <a:xfrm>
              <a:off x="1369" y="1877"/>
              <a:ext cx="92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mtClean="0">
                  <a:latin typeface="Arial" charset="0"/>
                  <a:cs typeface="Arial" charset="0"/>
                </a:rPr>
                <a:t>“</a:t>
              </a:r>
              <a:r>
                <a:rPr lang="en-US" dirty="0" smtClean="0">
                  <a:latin typeface="Arial" charset="0"/>
                  <a:cs typeface="Arial" charset="0"/>
                </a:rPr>
                <a:t>I am Alice</a:t>
              </a:r>
              <a:r>
                <a:rPr lang="ja-JP" altLang="en-US" smtClean="0">
                  <a:latin typeface="Arial" charset="0"/>
                  <a:cs typeface="Arial" charset="0"/>
                </a:rPr>
                <a:t>”</a:t>
              </a:r>
              <a:endParaRPr lang="en-US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33806" name="Text Box 12"/>
            <p:cNvSpPr txBox="1">
              <a:spLocks noChangeArrowheads="1"/>
            </p:cNvSpPr>
            <p:nvPr/>
          </p:nvSpPr>
          <p:spPr bwMode="auto">
            <a:xfrm>
              <a:off x="531" y="1793"/>
              <a:ext cx="80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’</a:t>
              </a:r>
              <a:r>
                <a:rPr lang="en-US" sz="18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IP address</a:t>
              </a:r>
            </a:p>
          </p:txBody>
        </p:sp>
        <p:sp>
          <p:nvSpPr>
            <p:cNvPr id="33807" name="Line 13"/>
            <p:cNvSpPr>
              <a:spLocks noChangeShapeType="1"/>
            </p:cNvSpPr>
            <p:nvPr/>
          </p:nvSpPr>
          <p:spPr bwMode="auto">
            <a:xfrm flipH="1">
              <a:off x="1338" y="1797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62474" name="Picture 18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9652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33</a:t>
            </a:fld>
            <a:endParaRPr lang="en-US" sz="1200" dirty="0">
              <a:latin typeface="Tahoma" charset="0"/>
            </a:endParaRPr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307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6351588" y="3986213"/>
            <a:ext cx="2792412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Trudy can create</a:t>
            </a:r>
          </a:p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a packet </a:t>
            </a:r>
            <a:r>
              <a:rPr lang="ja-JP" altLang="en-US" sz="2400" smtClean="0">
                <a:latin typeface="Arial" charset="0"/>
                <a:cs typeface="Arial" charset="0"/>
              </a:rPr>
              <a:t>“</a:t>
            </a:r>
            <a:r>
              <a:rPr lang="en-US" sz="2400" dirty="0" smtClean="0">
                <a:latin typeface="Arial" charset="0"/>
                <a:cs typeface="Arial" charset="0"/>
              </a:rPr>
              <a:t>spoofing</a:t>
            </a:r>
            <a:r>
              <a:rPr lang="ja-JP" altLang="en-US" sz="2400" smtClean="0">
                <a:latin typeface="Arial" charset="0"/>
                <a:cs typeface="Arial" charset="0"/>
              </a:rPr>
              <a:t>”</a:t>
            </a:r>
            <a:endParaRPr lang="en-US" sz="2400" dirty="0" smtClean="0">
              <a:latin typeface="Arial" charset="0"/>
              <a:cs typeface="Arial" charset="0"/>
            </a:endParaRPr>
          </a:p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Alice</a:t>
            </a:r>
            <a:r>
              <a:rPr lang="ja-JP" altLang="en-US" sz="2400" smtClean="0">
                <a:latin typeface="Arial" charset="0"/>
                <a:cs typeface="Arial" charset="0"/>
              </a:rPr>
              <a:t>’</a:t>
            </a:r>
            <a:r>
              <a:rPr lang="en-US" sz="2400" dirty="0" smtClean="0">
                <a:latin typeface="Arial" charset="0"/>
                <a:cs typeface="Arial" charset="0"/>
              </a:rPr>
              <a:t>s address</a:t>
            </a:r>
          </a:p>
        </p:txBody>
      </p:sp>
      <p:pic>
        <p:nvPicPr>
          <p:cNvPr id="63491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2" name="Picture 6" descr="E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4983163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3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36845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3" name="Line 8"/>
          <p:cNvSpPr>
            <a:spLocks noChangeShapeType="1"/>
          </p:cNvSpPr>
          <p:nvPr/>
        </p:nvSpPr>
        <p:spPr bwMode="auto">
          <a:xfrm flipV="1">
            <a:off x="2925763" y="4262438"/>
            <a:ext cx="2111375" cy="12382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3495" name="Group 9"/>
          <p:cNvGrpSpPr>
            <a:grpSpLocks/>
          </p:cNvGrpSpPr>
          <p:nvPr/>
        </p:nvGrpSpPr>
        <p:grpSpPr bwMode="auto">
          <a:xfrm>
            <a:off x="3460750" y="4938713"/>
            <a:ext cx="2870200" cy="649287"/>
            <a:chOff x="531" y="1791"/>
            <a:chExt cx="1808" cy="409"/>
          </a:xfrm>
        </p:grpSpPr>
        <p:sp>
          <p:nvSpPr>
            <p:cNvPr id="34828" name="Rectangle 10"/>
            <p:cNvSpPr>
              <a:spLocks noChangeArrowheads="1"/>
            </p:cNvSpPr>
            <p:nvPr/>
          </p:nvSpPr>
          <p:spPr bwMode="auto">
            <a:xfrm>
              <a:off x="540" y="1791"/>
              <a:ext cx="179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4829" name="Text Box 11"/>
            <p:cNvSpPr txBox="1">
              <a:spLocks noChangeArrowheads="1"/>
            </p:cNvSpPr>
            <p:nvPr/>
          </p:nvSpPr>
          <p:spPr bwMode="auto">
            <a:xfrm>
              <a:off x="1369" y="1877"/>
              <a:ext cx="92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mtClean="0">
                  <a:latin typeface="Arial" charset="0"/>
                  <a:cs typeface="Arial" charset="0"/>
                </a:rPr>
                <a:t>“</a:t>
              </a:r>
              <a:r>
                <a:rPr lang="en-US" dirty="0" smtClean="0">
                  <a:latin typeface="Arial" charset="0"/>
                  <a:cs typeface="Arial" charset="0"/>
                </a:rPr>
                <a:t>I am Alice</a:t>
              </a:r>
              <a:r>
                <a:rPr lang="ja-JP" altLang="en-US" smtClean="0">
                  <a:latin typeface="Arial" charset="0"/>
                  <a:cs typeface="Arial" charset="0"/>
                </a:rPr>
                <a:t>”</a:t>
              </a:r>
              <a:endParaRPr lang="en-US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34830" name="Text Box 12"/>
            <p:cNvSpPr txBox="1">
              <a:spLocks noChangeArrowheads="1"/>
            </p:cNvSpPr>
            <p:nvPr/>
          </p:nvSpPr>
          <p:spPr bwMode="auto">
            <a:xfrm>
              <a:off x="531" y="1793"/>
              <a:ext cx="80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’</a:t>
              </a:r>
              <a:r>
                <a:rPr lang="en-US" sz="18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IP address</a:t>
              </a:r>
            </a:p>
          </p:txBody>
        </p:sp>
        <p:sp>
          <p:nvSpPr>
            <p:cNvPr id="34831" name="Line 13"/>
            <p:cNvSpPr>
              <a:spLocks noChangeShapeType="1"/>
            </p:cNvSpPr>
            <p:nvPr/>
          </p:nvSpPr>
          <p:spPr bwMode="auto">
            <a:xfrm flipH="1">
              <a:off x="1338" y="1797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63496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1301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Authentication: another try</a:t>
            </a:r>
          </a:p>
        </p:txBody>
      </p:sp>
      <p:sp>
        <p:nvSpPr>
          <p:cNvPr id="34826" name="Text Box 3"/>
          <p:cNvSpPr txBox="1">
            <a:spLocks noChangeArrowheads="1"/>
          </p:cNvSpPr>
          <p:nvPr/>
        </p:nvSpPr>
        <p:spPr bwMode="auto">
          <a:xfrm>
            <a:off x="725488" y="1452563"/>
            <a:ext cx="7829550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Protocol ap2.0: </a:t>
            </a:r>
            <a:r>
              <a:rPr lang="en-US" sz="2400" dirty="0" smtClean="0">
                <a:latin typeface="Arial" charset="0"/>
                <a:cs typeface="Arial" charset="0"/>
              </a:rPr>
              <a:t>Alice says </a:t>
            </a:r>
            <a:r>
              <a:rPr lang="ja-JP" altLang="en-US" sz="2400" smtClean="0">
                <a:latin typeface="Arial" charset="0"/>
                <a:cs typeface="Arial" charset="0"/>
              </a:rPr>
              <a:t>“</a:t>
            </a:r>
            <a:r>
              <a:rPr lang="en-US" sz="2400" dirty="0" smtClean="0">
                <a:latin typeface="Arial" charset="0"/>
                <a:cs typeface="Arial" charset="0"/>
              </a:rPr>
              <a:t>I am Alice</a:t>
            </a:r>
            <a:r>
              <a:rPr lang="ja-JP" altLang="en-US" sz="2400" smtClean="0">
                <a:latin typeface="Arial" charset="0"/>
                <a:cs typeface="Arial" charset="0"/>
              </a:rPr>
              <a:t>”</a:t>
            </a:r>
            <a:r>
              <a:rPr lang="en-US" sz="2400" dirty="0" smtClean="0">
                <a:latin typeface="Arial" charset="0"/>
                <a:cs typeface="Arial" charset="0"/>
              </a:rPr>
              <a:t> in an IP packet</a:t>
            </a:r>
          </a:p>
          <a:p>
            <a:pPr algn="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containing her source IP address </a:t>
            </a:r>
          </a:p>
        </p:txBody>
      </p:sp>
      <p:pic>
        <p:nvPicPr>
          <p:cNvPr id="63498" name="Picture 18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9652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34</a:t>
            </a:fld>
            <a:endParaRPr lang="en-US" sz="1200" dirty="0">
              <a:latin typeface="Tahoma" charset="0"/>
            </a:endParaRPr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071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736600" y="1452563"/>
            <a:ext cx="7818438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Protocol ap3.0:  </a:t>
            </a:r>
            <a:r>
              <a:rPr lang="en-US" sz="2800" dirty="0" smtClean="0">
                <a:latin typeface="Gill Sans MT" charset="0"/>
                <a:cs typeface="+mn-cs"/>
              </a:rPr>
              <a:t>Alice says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I am Alice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r>
              <a:rPr lang="en-US" sz="2800" dirty="0" smtClean="0">
                <a:latin typeface="Gill Sans MT" charset="0"/>
                <a:cs typeface="+mn-cs"/>
              </a:rPr>
              <a:t> and sends her</a:t>
            </a:r>
          </a:p>
          <a:p>
            <a:pPr algn="r">
              <a:defRPr/>
            </a:pPr>
            <a:r>
              <a:rPr lang="en-US" sz="2800" dirty="0" smtClean="0">
                <a:latin typeface="Gill Sans MT" charset="0"/>
                <a:cs typeface="+mn-cs"/>
              </a:rPr>
              <a:t> secret password to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prove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r>
              <a:rPr lang="en-US" sz="2800" dirty="0" smtClean="0">
                <a:latin typeface="Gill Sans MT" charset="0"/>
                <a:cs typeface="+mn-cs"/>
              </a:rPr>
              <a:t> it.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6030913" y="4113213"/>
            <a:ext cx="2757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Failure scenario??</a:t>
            </a:r>
          </a:p>
        </p:txBody>
      </p:sp>
      <p:pic>
        <p:nvPicPr>
          <p:cNvPr id="64516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7" name="Picture 6" descr="E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194300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8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3670300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8" name="Line 8"/>
          <p:cNvSpPr>
            <a:spLocks noChangeShapeType="1"/>
          </p:cNvSpPr>
          <p:nvPr/>
        </p:nvSpPr>
        <p:spPr bwMode="auto">
          <a:xfrm>
            <a:off x="1209675" y="4065588"/>
            <a:ext cx="37988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4520" name="Group 9"/>
          <p:cNvGrpSpPr>
            <a:grpSpLocks/>
          </p:cNvGrpSpPr>
          <p:nvPr/>
        </p:nvGrpSpPr>
        <p:grpSpPr bwMode="auto">
          <a:xfrm>
            <a:off x="1504950" y="3306763"/>
            <a:ext cx="3046413" cy="633412"/>
            <a:chOff x="806" y="1799"/>
            <a:chExt cx="1919" cy="399"/>
          </a:xfrm>
        </p:grpSpPr>
        <p:sp>
          <p:nvSpPr>
            <p:cNvPr id="35859" name="Rectangle 10"/>
            <p:cNvSpPr>
              <a:spLocks noChangeArrowheads="1"/>
            </p:cNvSpPr>
            <p:nvPr/>
          </p:nvSpPr>
          <p:spPr bwMode="auto">
            <a:xfrm>
              <a:off x="806" y="1799"/>
              <a:ext cx="191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5860" name="Text Box 11"/>
            <p:cNvSpPr txBox="1">
              <a:spLocks noChangeArrowheads="1"/>
            </p:cNvSpPr>
            <p:nvPr/>
          </p:nvSpPr>
          <p:spPr bwMode="auto">
            <a:xfrm>
              <a:off x="1964" y="1876"/>
              <a:ext cx="7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z="1800" smtClean="0">
                  <a:latin typeface="Arial" charset="0"/>
                  <a:cs typeface="Arial" charset="0"/>
                </a:rPr>
                <a:t>“</a:t>
              </a:r>
              <a:r>
                <a:rPr lang="en-US" sz="1800" dirty="0" smtClean="0">
                  <a:latin typeface="Arial" charset="0"/>
                  <a:cs typeface="Arial" charset="0"/>
                </a:rPr>
                <a:t>I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’</a:t>
              </a:r>
              <a:r>
                <a:rPr lang="en-US" sz="1800" dirty="0" smtClean="0">
                  <a:latin typeface="Arial" charset="0"/>
                  <a:cs typeface="Arial" charset="0"/>
                </a:rPr>
                <a:t>m Alice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”</a:t>
              </a:r>
              <a:endParaRPr lang="en-US" sz="1800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35861" name="Text Box 12"/>
            <p:cNvSpPr txBox="1">
              <a:spLocks noChangeArrowheads="1"/>
            </p:cNvSpPr>
            <p:nvPr/>
          </p:nvSpPr>
          <p:spPr bwMode="auto">
            <a:xfrm>
              <a:off x="809" y="182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IP </a:t>
              </a:r>
              <a:r>
                <a:rPr lang="en-US" sz="1600" dirty="0" smtClean="0">
                  <a:latin typeface="Arial" charset="0"/>
                  <a:cs typeface="Arial" charset="0"/>
                </a:rPr>
                <a:t>addr</a:t>
              </a:r>
              <a:endParaRPr lang="en-US" sz="1600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35862" name="Line 13"/>
            <p:cNvSpPr>
              <a:spLocks noChangeShapeType="1"/>
            </p:cNvSpPr>
            <p:nvPr/>
          </p:nvSpPr>
          <p:spPr bwMode="auto">
            <a:xfrm flipH="1">
              <a:off x="1337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5863" name="Text Box 14"/>
            <p:cNvSpPr txBox="1">
              <a:spLocks noChangeArrowheads="1"/>
            </p:cNvSpPr>
            <p:nvPr/>
          </p:nvSpPr>
          <p:spPr bwMode="auto">
            <a:xfrm>
              <a:off x="1331" y="1813"/>
              <a:ext cx="66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password</a:t>
              </a:r>
            </a:p>
          </p:txBody>
        </p:sp>
        <p:sp>
          <p:nvSpPr>
            <p:cNvPr id="35864" name="Line 15"/>
            <p:cNvSpPr>
              <a:spLocks noChangeShapeType="1"/>
            </p:cNvSpPr>
            <p:nvPr/>
          </p:nvSpPr>
          <p:spPr bwMode="auto">
            <a:xfrm flipH="1">
              <a:off x="1973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64521" name="Group 16"/>
          <p:cNvGrpSpPr>
            <a:grpSpLocks/>
          </p:cNvGrpSpPr>
          <p:nvPr/>
        </p:nvGrpSpPr>
        <p:grpSpPr bwMode="auto">
          <a:xfrm>
            <a:off x="3063875" y="4235450"/>
            <a:ext cx="1489075" cy="633413"/>
            <a:chOff x="1000" y="2719"/>
            <a:chExt cx="938" cy="399"/>
          </a:xfrm>
        </p:grpSpPr>
        <p:sp>
          <p:nvSpPr>
            <p:cNvPr id="35855" name="Rectangle 17"/>
            <p:cNvSpPr>
              <a:spLocks noChangeArrowheads="1"/>
            </p:cNvSpPr>
            <p:nvPr/>
          </p:nvSpPr>
          <p:spPr bwMode="auto">
            <a:xfrm>
              <a:off x="1000" y="2719"/>
              <a:ext cx="938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5856" name="Text Box 18"/>
            <p:cNvSpPr txBox="1">
              <a:spLocks noChangeArrowheads="1"/>
            </p:cNvSpPr>
            <p:nvPr/>
          </p:nvSpPr>
          <p:spPr bwMode="auto">
            <a:xfrm>
              <a:off x="1574" y="2793"/>
              <a:ext cx="3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OK</a:t>
              </a:r>
            </a:p>
          </p:txBody>
        </p:sp>
        <p:sp>
          <p:nvSpPr>
            <p:cNvPr id="35857" name="Text Box 19"/>
            <p:cNvSpPr txBox="1">
              <a:spLocks noChangeArrowheads="1"/>
            </p:cNvSpPr>
            <p:nvPr/>
          </p:nvSpPr>
          <p:spPr bwMode="auto">
            <a:xfrm>
              <a:off x="1003" y="274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IP </a:t>
              </a:r>
              <a:r>
                <a:rPr lang="en-US" sz="1600" dirty="0" smtClean="0">
                  <a:latin typeface="Arial" charset="0"/>
                  <a:cs typeface="Arial" charset="0"/>
                </a:rPr>
                <a:t>addr</a:t>
              </a:r>
              <a:endParaRPr lang="en-US" sz="1600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35858" name="Line 20"/>
            <p:cNvSpPr>
              <a:spLocks noChangeShapeType="1"/>
            </p:cNvSpPr>
            <p:nvPr/>
          </p:nvSpPr>
          <p:spPr bwMode="auto">
            <a:xfrm flipH="1">
              <a:off x="1531" y="272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5851" name="Line 21"/>
          <p:cNvSpPr>
            <a:spLocks noChangeShapeType="1"/>
          </p:cNvSpPr>
          <p:nvPr/>
        </p:nvSpPr>
        <p:spPr bwMode="auto">
          <a:xfrm>
            <a:off x="4627563" y="3600450"/>
            <a:ext cx="56197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5852" name="Line 22"/>
          <p:cNvSpPr>
            <a:spLocks noChangeShapeType="1"/>
          </p:cNvSpPr>
          <p:nvPr/>
        </p:nvSpPr>
        <p:spPr bwMode="auto">
          <a:xfrm flipH="1">
            <a:off x="2541588" y="4551363"/>
            <a:ext cx="45243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4524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1301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Authentication: another try</a:t>
            </a:r>
          </a:p>
        </p:txBody>
      </p:sp>
      <p:pic>
        <p:nvPicPr>
          <p:cNvPr id="64525" name="Picture 18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9652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35</a:t>
            </a:fld>
            <a:endParaRPr lang="en-US" sz="1200" dirty="0">
              <a:latin typeface="Tahoma" charset="0"/>
            </a:endParaRPr>
          </a:p>
        </p:txBody>
      </p:sp>
      <p:sp>
        <p:nvSpPr>
          <p:cNvPr id="2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932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5903913" y="3865563"/>
            <a:ext cx="3001962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playback attack:</a:t>
            </a: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cs typeface="Arial" charset="0"/>
              </a:rPr>
              <a:t>Trudy records Alice</a:t>
            </a:r>
            <a:r>
              <a:rPr lang="ja-JP" altLang="en-US" smtClean="0">
                <a:latin typeface="Arial" charset="0"/>
                <a:cs typeface="Arial" charset="0"/>
              </a:rPr>
              <a:t>’</a:t>
            </a:r>
            <a:r>
              <a:rPr lang="en-US" dirty="0" smtClean="0">
                <a:latin typeface="Arial" charset="0"/>
                <a:cs typeface="Arial" charset="0"/>
              </a:rPr>
              <a:t>s packet</a:t>
            </a:r>
          </a:p>
          <a:p>
            <a:pPr algn="ctr">
              <a:defRPr/>
            </a:pPr>
            <a:r>
              <a:rPr lang="en-US" dirty="0" smtClean="0">
                <a:latin typeface="Arial" charset="0"/>
                <a:cs typeface="Arial" charset="0"/>
              </a:rPr>
              <a:t>and later</a:t>
            </a:r>
          </a:p>
          <a:p>
            <a:pPr algn="ctr">
              <a:defRPr/>
            </a:pPr>
            <a:r>
              <a:rPr lang="en-US" dirty="0" smtClean="0">
                <a:latin typeface="Arial" charset="0"/>
                <a:cs typeface="Arial" charset="0"/>
              </a:rPr>
              <a:t>plays it back to Bob </a:t>
            </a:r>
          </a:p>
        </p:txBody>
      </p:sp>
      <p:pic>
        <p:nvPicPr>
          <p:cNvPr id="65539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0" name="Picture 6" descr="E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194300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1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3670300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1" name="Line 8"/>
          <p:cNvSpPr>
            <a:spLocks noChangeShapeType="1"/>
          </p:cNvSpPr>
          <p:nvPr/>
        </p:nvSpPr>
        <p:spPr bwMode="auto">
          <a:xfrm>
            <a:off x="1209675" y="4065588"/>
            <a:ext cx="3798888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72" name="Rectangle 9"/>
          <p:cNvSpPr>
            <a:spLocks noChangeArrowheads="1"/>
          </p:cNvSpPr>
          <p:nvPr/>
        </p:nvSpPr>
        <p:spPr bwMode="auto">
          <a:xfrm>
            <a:off x="1504950" y="3306763"/>
            <a:ext cx="3046413" cy="63341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6873" name="Text Box 10"/>
          <p:cNvSpPr txBox="1">
            <a:spLocks noChangeArrowheads="1"/>
          </p:cNvSpPr>
          <p:nvPr/>
        </p:nvSpPr>
        <p:spPr bwMode="auto">
          <a:xfrm>
            <a:off x="3343275" y="3429000"/>
            <a:ext cx="119856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1800" smtClean="0">
                <a:solidFill>
                  <a:schemeClr val="bg2"/>
                </a:solidFill>
                <a:latin typeface="Arial" charset="0"/>
                <a:cs typeface="Arial" charset="0"/>
              </a:rPr>
              <a:t>“</a:t>
            </a:r>
            <a:r>
              <a:rPr lang="en-US" sz="18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I</a:t>
            </a:r>
            <a:r>
              <a:rPr lang="ja-JP" altLang="en-US" sz="1800" smtClean="0">
                <a:solidFill>
                  <a:schemeClr val="bg2"/>
                </a:solidFill>
                <a:latin typeface="Arial" charset="0"/>
                <a:cs typeface="Arial" charset="0"/>
              </a:rPr>
              <a:t>’</a:t>
            </a:r>
            <a:r>
              <a:rPr lang="en-US" sz="18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m Alice</a:t>
            </a:r>
            <a:r>
              <a:rPr lang="ja-JP" altLang="en-US" sz="1800" smtClean="0">
                <a:solidFill>
                  <a:schemeClr val="bg2"/>
                </a:solidFill>
                <a:latin typeface="Arial" charset="0"/>
                <a:cs typeface="Arial" charset="0"/>
              </a:rPr>
              <a:t>”</a:t>
            </a:r>
            <a:endParaRPr lang="en-US" sz="1800" dirty="0" smtClean="0">
              <a:solidFill>
                <a:schemeClr val="bg2"/>
              </a:solidFill>
              <a:latin typeface="Arial" charset="0"/>
              <a:cs typeface="Arial" charset="0"/>
            </a:endParaRPr>
          </a:p>
        </p:txBody>
      </p:sp>
      <p:sp>
        <p:nvSpPr>
          <p:cNvPr id="36874" name="Text Box 11"/>
          <p:cNvSpPr txBox="1">
            <a:spLocks noChangeArrowheads="1"/>
          </p:cNvSpPr>
          <p:nvPr/>
        </p:nvSpPr>
        <p:spPr bwMode="auto">
          <a:xfrm>
            <a:off x="1509713" y="3343275"/>
            <a:ext cx="84296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Alice</a:t>
            </a:r>
            <a:r>
              <a:rPr lang="ja-JP" alt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’</a:t>
            </a: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s </a:t>
            </a:r>
          </a:p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IP </a:t>
            </a: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addr</a:t>
            </a:r>
            <a:endParaRPr lang="en-US" sz="1600" dirty="0" smtClean="0">
              <a:solidFill>
                <a:schemeClr val="bg2"/>
              </a:solidFill>
              <a:latin typeface="Arial" charset="0"/>
              <a:cs typeface="Arial" charset="0"/>
            </a:endParaRPr>
          </a:p>
        </p:txBody>
      </p:sp>
      <p:sp>
        <p:nvSpPr>
          <p:cNvPr id="36875" name="Line 12"/>
          <p:cNvSpPr>
            <a:spLocks noChangeShapeType="1"/>
          </p:cNvSpPr>
          <p:nvPr/>
        </p:nvSpPr>
        <p:spPr bwMode="auto">
          <a:xfrm flipH="1">
            <a:off x="2347913" y="3316288"/>
            <a:ext cx="0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76" name="Text Box 13"/>
          <p:cNvSpPr txBox="1">
            <a:spLocks noChangeArrowheads="1"/>
          </p:cNvSpPr>
          <p:nvPr/>
        </p:nvSpPr>
        <p:spPr bwMode="auto">
          <a:xfrm>
            <a:off x="2338388" y="3328988"/>
            <a:ext cx="10572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Alice</a:t>
            </a:r>
            <a:r>
              <a:rPr lang="ja-JP" altLang="en-US" sz="1600" smtClean="0">
                <a:solidFill>
                  <a:schemeClr val="bg2"/>
                </a:solidFill>
                <a:latin typeface="Arial" charset="0"/>
                <a:cs typeface="Arial" charset="0"/>
              </a:rPr>
              <a:t>’</a:t>
            </a: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s </a:t>
            </a:r>
          </a:p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password</a:t>
            </a:r>
          </a:p>
        </p:txBody>
      </p:sp>
      <p:sp>
        <p:nvSpPr>
          <p:cNvPr id="36877" name="Line 14"/>
          <p:cNvSpPr>
            <a:spLocks noChangeShapeType="1"/>
          </p:cNvSpPr>
          <p:nvPr/>
        </p:nvSpPr>
        <p:spPr bwMode="auto">
          <a:xfrm flipH="1">
            <a:off x="3357563" y="3316288"/>
            <a:ext cx="0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5549" name="Group 15"/>
          <p:cNvGrpSpPr>
            <a:grpSpLocks/>
          </p:cNvGrpSpPr>
          <p:nvPr/>
        </p:nvGrpSpPr>
        <p:grpSpPr bwMode="auto">
          <a:xfrm>
            <a:off x="3327400" y="4224338"/>
            <a:ext cx="1489075" cy="633412"/>
            <a:chOff x="1000" y="2719"/>
            <a:chExt cx="938" cy="399"/>
          </a:xfrm>
        </p:grpSpPr>
        <p:sp>
          <p:nvSpPr>
            <p:cNvPr id="36895" name="Rectangle 16"/>
            <p:cNvSpPr>
              <a:spLocks noChangeArrowheads="1"/>
            </p:cNvSpPr>
            <p:nvPr/>
          </p:nvSpPr>
          <p:spPr bwMode="auto">
            <a:xfrm>
              <a:off x="1000" y="2719"/>
              <a:ext cx="938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6896" name="Text Box 17"/>
            <p:cNvSpPr txBox="1">
              <a:spLocks noChangeArrowheads="1"/>
            </p:cNvSpPr>
            <p:nvPr/>
          </p:nvSpPr>
          <p:spPr bwMode="auto">
            <a:xfrm>
              <a:off x="1574" y="2793"/>
              <a:ext cx="3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OK</a:t>
              </a:r>
            </a:p>
          </p:txBody>
        </p:sp>
        <p:sp>
          <p:nvSpPr>
            <p:cNvPr id="36897" name="Text Box 18"/>
            <p:cNvSpPr txBox="1">
              <a:spLocks noChangeArrowheads="1"/>
            </p:cNvSpPr>
            <p:nvPr/>
          </p:nvSpPr>
          <p:spPr bwMode="auto">
            <a:xfrm>
              <a:off x="1003" y="274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IP </a:t>
              </a:r>
              <a:r>
                <a:rPr lang="en-US" sz="1600" dirty="0" smtClean="0">
                  <a:latin typeface="Arial" charset="0"/>
                  <a:cs typeface="Arial" charset="0"/>
                </a:rPr>
                <a:t>addr</a:t>
              </a:r>
              <a:endParaRPr lang="en-US" sz="1600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36898" name="Line 19"/>
            <p:cNvSpPr>
              <a:spLocks noChangeShapeType="1"/>
            </p:cNvSpPr>
            <p:nvPr/>
          </p:nvSpPr>
          <p:spPr bwMode="auto">
            <a:xfrm flipH="1">
              <a:off x="1531" y="272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6879" name="Line 20"/>
          <p:cNvSpPr>
            <a:spLocks noChangeShapeType="1"/>
          </p:cNvSpPr>
          <p:nvPr/>
        </p:nvSpPr>
        <p:spPr bwMode="auto">
          <a:xfrm>
            <a:off x="4627563" y="3600450"/>
            <a:ext cx="561975" cy="158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65551" name="Picture 21" descr="EN00179_[1]"/>
          <p:cNvPicPr>
            <a:picLocks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49450" y="5337175"/>
            <a:ext cx="862013" cy="66833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6881" name="Line 22"/>
          <p:cNvSpPr>
            <a:spLocks noChangeShapeType="1"/>
          </p:cNvSpPr>
          <p:nvPr/>
        </p:nvSpPr>
        <p:spPr bwMode="auto">
          <a:xfrm>
            <a:off x="1857375" y="4106863"/>
            <a:ext cx="623888" cy="12922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82" name="Line 23"/>
          <p:cNvSpPr>
            <a:spLocks noChangeShapeType="1"/>
          </p:cNvSpPr>
          <p:nvPr/>
        </p:nvSpPr>
        <p:spPr bwMode="auto">
          <a:xfrm flipH="1">
            <a:off x="3344863" y="4214813"/>
            <a:ext cx="1857375" cy="15541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5554" name="Group 24"/>
          <p:cNvGrpSpPr>
            <a:grpSpLocks/>
          </p:cNvGrpSpPr>
          <p:nvPr/>
        </p:nvGrpSpPr>
        <p:grpSpPr bwMode="auto">
          <a:xfrm>
            <a:off x="3551238" y="5368925"/>
            <a:ext cx="3046412" cy="633413"/>
            <a:chOff x="806" y="1799"/>
            <a:chExt cx="1919" cy="399"/>
          </a:xfrm>
        </p:grpSpPr>
        <p:sp>
          <p:nvSpPr>
            <p:cNvPr id="36889" name="Rectangle 25"/>
            <p:cNvSpPr>
              <a:spLocks noChangeArrowheads="1"/>
            </p:cNvSpPr>
            <p:nvPr/>
          </p:nvSpPr>
          <p:spPr bwMode="auto">
            <a:xfrm>
              <a:off x="806" y="1799"/>
              <a:ext cx="191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6890" name="Text Box 26"/>
            <p:cNvSpPr txBox="1">
              <a:spLocks noChangeArrowheads="1"/>
            </p:cNvSpPr>
            <p:nvPr/>
          </p:nvSpPr>
          <p:spPr bwMode="auto">
            <a:xfrm>
              <a:off x="1964" y="1876"/>
              <a:ext cx="7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z="1800" smtClean="0">
                  <a:latin typeface="Arial" charset="0"/>
                  <a:cs typeface="Arial" charset="0"/>
                </a:rPr>
                <a:t>“</a:t>
              </a:r>
              <a:r>
                <a:rPr lang="en-US" sz="1800" dirty="0" smtClean="0">
                  <a:latin typeface="Arial" charset="0"/>
                  <a:cs typeface="Arial" charset="0"/>
                </a:rPr>
                <a:t>I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’</a:t>
              </a:r>
              <a:r>
                <a:rPr lang="en-US" sz="1800" dirty="0" smtClean="0">
                  <a:latin typeface="Arial" charset="0"/>
                  <a:cs typeface="Arial" charset="0"/>
                </a:rPr>
                <a:t>m Alice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”</a:t>
              </a:r>
              <a:endParaRPr lang="en-US" sz="1800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36891" name="Text Box 27"/>
            <p:cNvSpPr txBox="1">
              <a:spLocks noChangeArrowheads="1"/>
            </p:cNvSpPr>
            <p:nvPr/>
          </p:nvSpPr>
          <p:spPr bwMode="auto">
            <a:xfrm>
              <a:off x="809" y="182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IP </a:t>
              </a:r>
              <a:r>
                <a:rPr lang="en-US" sz="1600" dirty="0" smtClean="0">
                  <a:latin typeface="Arial" charset="0"/>
                  <a:cs typeface="Arial" charset="0"/>
                </a:rPr>
                <a:t>addr</a:t>
              </a:r>
              <a:endParaRPr lang="en-US" sz="1600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36892" name="Line 28"/>
            <p:cNvSpPr>
              <a:spLocks noChangeShapeType="1"/>
            </p:cNvSpPr>
            <p:nvPr/>
          </p:nvSpPr>
          <p:spPr bwMode="auto">
            <a:xfrm flipH="1">
              <a:off x="1337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6893" name="Text Box 29"/>
            <p:cNvSpPr txBox="1">
              <a:spLocks noChangeArrowheads="1"/>
            </p:cNvSpPr>
            <p:nvPr/>
          </p:nvSpPr>
          <p:spPr bwMode="auto">
            <a:xfrm>
              <a:off x="1331" y="1813"/>
              <a:ext cx="66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password</a:t>
              </a:r>
            </a:p>
          </p:txBody>
        </p:sp>
        <p:sp>
          <p:nvSpPr>
            <p:cNvPr id="36894" name="Line 30"/>
            <p:cNvSpPr>
              <a:spLocks noChangeShapeType="1"/>
            </p:cNvSpPr>
            <p:nvPr/>
          </p:nvSpPr>
          <p:spPr bwMode="auto">
            <a:xfrm flipH="1">
              <a:off x="1973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6884" name="Line 31"/>
          <p:cNvSpPr>
            <a:spLocks noChangeShapeType="1"/>
          </p:cNvSpPr>
          <p:nvPr/>
        </p:nvSpPr>
        <p:spPr bwMode="auto">
          <a:xfrm flipV="1">
            <a:off x="4548188" y="4741863"/>
            <a:ext cx="679450" cy="579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85" name="Line 32"/>
          <p:cNvSpPr>
            <a:spLocks noChangeShapeType="1"/>
          </p:cNvSpPr>
          <p:nvPr/>
        </p:nvSpPr>
        <p:spPr bwMode="auto">
          <a:xfrm flipH="1">
            <a:off x="3697288" y="4878388"/>
            <a:ext cx="365125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86" name="Text Box 3"/>
          <p:cNvSpPr txBox="1">
            <a:spLocks noChangeArrowheads="1"/>
          </p:cNvSpPr>
          <p:nvPr/>
        </p:nvSpPr>
        <p:spPr bwMode="auto">
          <a:xfrm>
            <a:off x="736600" y="1452563"/>
            <a:ext cx="7818438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Protocol ap3.0:  </a:t>
            </a:r>
            <a:r>
              <a:rPr lang="en-US" sz="2800" dirty="0" smtClean="0">
                <a:latin typeface="Gill Sans MT" charset="0"/>
                <a:cs typeface="+mn-cs"/>
              </a:rPr>
              <a:t>Alice says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I am Alice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r>
              <a:rPr lang="en-US" sz="2800" dirty="0" smtClean="0">
                <a:latin typeface="Gill Sans MT" charset="0"/>
                <a:cs typeface="+mn-cs"/>
              </a:rPr>
              <a:t> and sends her</a:t>
            </a:r>
          </a:p>
          <a:p>
            <a:pPr algn="r">
              <a:defRPr/>
            </a:pPr>
            <a:r>
              <a:rPr lang="en-US" sz="2800" dirty="0" smtClean="0">
                <a:latin typeface="Gill Sans MT" charset="0"/>
                <a:cs typeface="+mn-cs"/>
              </a:rPr>
              <a:t> secret password to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prove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r>
              <a:rPr lang="en-US" sz="2800" dirty="0" smtClean="0">
                <a:latin typeface="Gill Sans MT" charset="0"/>
                <a:cs typeface="+mn-cs"/>
              </a:rPr>
              <a:t> it.</a:t>
            </a:r>
          </a:p>
        </p:txBody>
      </p:sp>
      <p:sp>
        <p:nvSpPr>
          <p:cNvPr id="65558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1301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Authentication: another try</a:t>
            </a:r>
          </a:p>
        </p:txBody>
      </p:sp>
      <p:pic>
        <p:nvPicPr>
          <p:cNvPr id="65559" name="Picture 18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9652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36</a:t>
            </a:fld>
            <a:endParaRPr lang="en-US" sz="1200" dirty="0">
              <a:latin typeface="Tahoma" charset="0"/>
            </a:endParaRPr>
          </a:p>
        </p:txBody>
      </p:sp>
      <p:sp>
        <p:nvSpPr>
          <p:cNvPr id="3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302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Authentication: yet another try</a:t>
            </a: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736600" y="1452563"/>
            <a:ext cx="7818438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Protocol ap3.1:  </a:t>
            </a:r>
            <a:r>
              <a:rPr lang="en-US" sz="2800" dirty="0" smtClean="0">
                <a:latin typeface="Gill Sans MT" charset="0"/>
                <a:cs typeface="+mn-cs"/>
              </a:rPr>
              <a:t>Alice says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I am Alice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r>
              <a:rPr lang="en-US" sz="2800" dirty="0" smtClean="0">
                <a:latin typeface="Gill Sans MT" charset="0"/>
                <a:cs typeface="+mn-cs"/>
              </a:rPr>
              <a:t> and sends her</a:t>
            </a:r>
          </a:p>
          <a:p>
            <a:pPr algn="r">
              <a:defRPr/>
            </a:pPr>
            <a:r>
              <a:rPr lang="en-US" sz="2800" i="1" dirty="0" smtClean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encrypted</a:t>
            </a:r>
            <a:r>
              <a:rPr lang="en-US" sz="28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800" dirty="0" smtClean="0">
                <a:latin typeface="Gill Sans MT" charset="0"/>
                <a:cs typeface="+mn-cs"/>
              </a:rPr>
              <a:t>secret password to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prove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r>
              <a:rPr lang="en-US" sz="2800" dirty="0" smtClean="0">
                <a:latin typeface="Gill Sans MT" charset="0"/>
                <a:cs typeface="+mn-cs"/>
              </a:rPr>
              <a:t> it.</a:t>
            </a:r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6030913" y="4113213"/>
            <a:ext cx="2757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Failure scenario??</a:t>
            </a:r>
          </a:p>
        </p:txBody>
      </p:sp>
      <p:pic>
        <p:nvPicPr>
          <p:cNvPr id="66565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6" name="Picture 6" descr="E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194300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7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3670300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7" name="Line 8"/>
          <p:cNvSpPr>
            <a:spLocks noChangeShapeType="1"/>
          </p:cNvSpPr>
          <p:nvPr/>
        </p:nvSpPr>
        <p:spPr bwMode="auto">
          <a:xfrm>
            <a:off x="1209675" y="4065588"/>
            <a:ext cx="37988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6569" name="Group 9"/>
          <p:cNvGrpSpPr>
            <a:grpSpLocks/>
          </p:cNvGrpSpPr>
          <p:nvPr/>
        </p:nvGrpSpPr>
        <p:grpSpPr bwMode="auto">
          <a:xfrm>
            <a:off x="1504950" y="3306763"/>
            <a:ext cx="3046413" cy="633412"/>
            <a:chOff x="806" y="1799"/>
            <a:chExt cx="1919" cy="399"/>
          </a:xfrm>
        </p:grpSpPr>
        <p:sp>
          <p:nvSpPr>
            <p:cNvPr id="37907" name="Rectangle 10"/>
            <p:cNvSpPr>
              <a:spLocks noChangeArrowheads="1"/>
            </p:cNvSpPr>
            <p:nvPr/>
          </p:nvSpPr>
          <p:spPr bwMode="auto">
            <a:xfrm>
              <a:off x="806" y="1799"/>
              <a:ext cx="191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7908" name="Text Box 11"/>
            <p:cNvSpPr txBox="1">
              <a:spLocks noChangeArrowheads="1"/>
            </p:cNvSpPr>
            <p:nvPr/>
          </p:nvSpPr>
          <p:spPr bwMode="auto">
            <a:xfrm>
              <a:off x="1964" y="1876"/>
              <a:ext cx="7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z="1800" smtClean="0">
                  <a:latin typeface="Arial" charset="0"/>
                  <a:cs typeface="Arial" charset="0"/>
                </a:rPr>
                <a:t>“</a:t>
              </a:r>
              <a:r>
                <a:rPr lang="en-US" sz="1800" dirty="0" smtClean="0">
                  <a:latin typeface="Arial" charset="0"/>
                  <a:cs typeface="Arial" charset="0"/>
                </a:rPr>
                <a:t>I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’</a:t>
              </a:r>
              <a:r>
                <a:rPr lang="en-US" sz="1800" dirty="0" smtClean="0">
                  <a:latin typeface="Arial" charset="0"/>
                  <a:cs typeface="Arial" charset="0"/>
                </a:rPr>
                <a:t>m Alice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”</a:t>
              </a:r>
              <a:endParaRPr lang="en-US" sz="1800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37909" name="Text Box 12"/>
            <p:cNvSpPr txBox="1">
              <a:spLocks noChangeArrowheads="1"/>
            </p:cNvSpPr>
            <p:nvPr/>
          </p:nvSpPr>
          <p:spPr bwMode="auto">
            <a:xfrm>
              <a:off x="809" y="182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IP </a:t>
              </a:r>
              <a:r>
                <a:rPr lang="en-US" sz="1600" dirty="0" smtClean="0">
                  <a:latin typeface="Arial" charset="0"/>
                  <a:cs typeface="Arial" charset="0"/>
                </a:rPr>
                <a:t>addr</a:t>
              </a:r>
              <a:endParaRPr lang="en-US" sz="1600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37910" name="Line 13"/>
            <p:cNvSpPr>
              <a:spLocks noChangeShapeType="1"/>
            </p:cNvSpPr>
            <p:nvPr/>
          </p:nvSpPr>
          <p:spPr bwMode="auto">
            <a:xfrm flipH="1">
              <a:off x="1337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1" name="Text Box 14"/>
            <p:cNvSpPr txBox="1">
              <a:spLocks noChangeArrowheads="1"/>
            </p:cNvSpPr>
            <p:nvPr/>
          </p:nvSpPr>
          <p:spPr bwMode="auto">
            <a:xfrm>
              <a:off x="1304" y="1813"/>
              <a:ext cx="72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encrypted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password</a:t>
              </a:r>
            </a:p>
          </p:txBody>
        </p:sp>
        <p:sp>
          <p:nvSpPr>
            <p:cNvPr id="37912" name="Line 15"/>
            <p:cNvSpPr>
              <a:spLocks noChangeShapeType="1"/>
            </p:cNvSpPr>
            <p:nvPr/>
          </p:nvSpPr>
          <p:spPr bwMode="auto">
            <a:xfrm flipH="1">
              <a:off x="1973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66570" name="Group 16"/>
          <p:cNvGrpSpPr>
            <a:grpSpLocks/>
          </p:cNvGrpSpPr>
          <p:nvPr/>
        </p:nvGrpSpPr>
        <p:grpSpPr bwMode="auto">
          <a:xfrm>
            <a:off x="3063875" y="4235450"/>
            <a:ext cx="1489075" cy="633413"/>
            <a:chOff x="1000" y="2719"/>
            <a:chExt cx="938" cy="399"/>
          </a:xfrm>
        </p:grpSpPr>
        <p:sp>
          <p:nvSpPr>
            <p:cNvPr id="37903" name="Rectangle 17"/>
            <p:cNvSpPr>
              <a:spLocks noChangeArrowheads="1"/>
            </p:cNvSpPr>
            <p:nvPr/>
          </p:nvSpPr>
          <p:spPr bwMode="auto">
            <a:xfrm>
              <a:off x="1000" y="2719"/>
              <a:ext cx="938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7904" name="Text Box 18"/>
            <p:cNvSpPr txBox="1">
              <a:spLocks noChangeArrowheads="1"/>
            </p:cNvSpPr>
            <p:nvPr/>
          </p:nvSpPr>
          <p:spPr bwMode="auto">
            <a:xfrm>
              <a:off x="1574" y="2793"/>
              <a:ext cx="3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OK</a:t>
              </a:r>
            </a:p>
          </p:txBody>
        </p:sp>
        <p:sp>
          <p:nvSpPr>
            <p:cNvPr id="37905" name="Text Box 19"/>
            <p:cNvSpPr txBox="1">
              <a:spLocks noChangeArrowheads="1"/>
            </p:cNvSpPr>
            <p:nvPr/>
          </p:nvSpPr>
          <p:spPr bwMode="auto">
            <a:xfrm>
              <a:off x="1003" y="274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IP </a:t>
              </a:r>
              <a:r>
                <a:rPr lang="en-US" sz="1600" dirty="0" smtClean="0">
                  <a:latin typeface="Arial" charset="0"/>
                  <a:cs typeface="Arial" charset="0"/>
                </a:rPr>
                <a:t>addr</a:t>
              </a:r>
              <a:endParaRPr lang="en-US" sz="1600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37906" name="Line 20"/>
            <p:cNvSpPr>
              <a:spLocks noChangeShapeType="1"/>
            </p:cNvSpPr>
            <p:nvPr/>
          </p:nvSpPr>
          <p:spPr bwMode="auto">
            <a:xfrm flipH="1">
              <a:off x="1531" y="272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7900" name="Line 21"/>
          <p:cNvSpPr>
            <a:spLocks noChangeShapeType="1"/>
          </p:cNvSpPr>
          <p:nvPr/>
        </p:nvSpPr>
        <p:spPr bwMode="auto">
          <a:xfrm>
            <a:off x="4627563" y="3600450"/>
            <a:ext cx="56197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7901" name="Line 22"/>
          <p:cNvSpPr>
            <a:spLocks noChangeShapeType="1"/>
          </p:cNvSpPr>
          <p:nvPr/>
        </p:nvSpPr>
        <p:spPr bwMode="auto">
          <a:xfrm flipH="1" flipV="1">
            <a:off x="2424113" y="4537075"/>
            <a:ext cx="541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66573" name="Picture 16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103187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37</a:t>
            </a:fld>
            <a:endParaRPr lang="en-US" sz="1200" dirty="0">
              <a:latin typeface="Tahoma" charset="0"/>
            </a:endParaRPr>
          </a:p>
        </p:txBody>
      </p:sp>
      <p:sp>
        <p:nvSpPr>
          <p:cNvPr id="2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084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6765925" y="3436938"/>
            <a:ext cx="1604963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record</a:t>
            </a:r>
          </a:p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and</a:t>
            </a:r>
          </a:p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playback</a:t>
            </a:r>
          </a:p>
          <a:p>
            <a:pPr algn="ctr">
              <a:defRPr/>
            </a:pPr>
            <a:r>
              <a:rPr lang="en-US" sz="24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still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en-US" sz="2400" dirty="0" smtClean="0">
                <a:latin typeface="Arial" charset="0"/>
                <a:cs typeface="Arial" charset="0"/>
              </a:rPr>
              <a:t>works!</a:t>
            </a:r>
          </a:p>
        </p:txBody>
      </p:sp>
      <p:pic>
        <p:nvPicPr>
          <p:cNvPr id="67587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8" name="Picture 6" descr="E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194300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9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3670300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9" name="Line 8"/>
          <p:cNvSpPr>
            <a:spLocks noChangeShapeType="1"/>
          </p:cNvSpPr>
          <p:nvPr/>
        </p:nvSpPr>
        <p:spPr bwMode="auto">
          <a:xfrm>
            <a:off x="1209675" y="4065588"/>
            <a:ext cx="3798888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20" name="Rectangle 9"/>
          <p:cNvSpPr>
            <a:spLocks noChangeArrowheads="1"/>
          </p:cNvSpPr>
          <p:nvPr/>
        </p:nvSpPr>
        <p:spPr bwMode="auto">
          <a:xfrm>
            <a:off x="1504950" y="3306763"/>
            <a:ext cx="3046413" cy="63341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8921" name="Text Box 10"/>
          <p:cNvSpPr txBox="1">
            <a:spLocks noChangeArrowheads="1"/>
          </p:cNvSpPr>
          <p:nvPr/>
        </p:nvSpPr>
        <p:spPr bwMode="auto">
          <a:xfrm>
            <a:off x="3343275" y="3429000"/>
            <a:ext cx="119856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1800" smtClean="0">
                <a:solidFill>
                  <a:schemeClr val="bg2"/>
                </a:solidFill>
                <a:latin typeface="Arial" charset="0"/>
                <a:cs typeface="Arial" charset="0"/>
              </a:rPr>
              <a:t>“</a:t>
            </a:r>
            <a:r>
              <a:rPr lang="en-US" sz="18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I</a:t>
            </a:r>
            <a:r>
              <a:rPr lang="ja-JP" altLang="en-US" sz="1800" smtClean="0">
                <a:solidFill>
                  <a:schemeClr val="bg2"/>
                </a:solidFill>
                <a:latin typeface="Arial" charset="0"/>
                <a:cs typeface="Arial" charset="0"/>
              </a:rPr>
              <a:t>’</a:t>
            </a:r>
            <a:r>
              <a:rPr lang="en-US" sz="18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m Alice</a:t>
            </a:r>
            <a:r>
              <a:rPr lang="ja-JP" altLang="en-US" sz="1800" smtClean="0">
                <a:solidFill>
                  <a:schemeClr val="bg2"/>
                </a:solidFill>
                <a:latin typeface="Arial" charset="0"/>
                <a:cs typeface="Arial" charset="0"/>
              </a:rPr>
              <a:t>”</a:t>
            </a:r>
            <a:endParaRPr lang="en-US" sz="1800" dirty="0" smtClean="0">
              <a:solidFill>
                <a:schemeClr val="bg2"/>
              </a:solidFill>
              <a:latin typeface="Arial" charset="0"/>
              <a:cs typeface="Arial" charset="0"/>
            </a:endParaRPr>
          </a:p>
        </p:txBody>
      </p:sp>
      <p:sp>
        <p:nvSpPr>
          <p:cNvPr id="38922" name="Text Box 11"/>
          <p:cNvSpPr txBox="1">
            <a:spLocks noChangeArrowheads="1"/>
          </p:cNvSpPr>
          <p:nvPr/>
        </p:nvSpPr>
        <p:spPr bwMode="auto">
          <a:xfrm>
            <a:off x="1509713" y="3343275"/>
            <a:ext cx="84296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Alice</a:t>
            </a:r>
            <a:r>
              <a:rPr lang="ja-JP" alt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’</a:t>
            </a: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s </a:t>
            </a:r>
          </a:p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IP </a:t>
            </a: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addr</a:t>
            </a:r>
            <a:endParaRPr lang="en-US" sz="1600" dirty="0" smtClean="0">
              <a:solidFill>
                <a:schemeClr val="bg2"/>
              </a:solidFill>
              <a:latin typeface="Arial" charset="0"/>
              <a:cs typeface="Arial" charset="0"/>
            </a:endParaRPr>
          </a:p>
        </p:txBody>
      </p:sp>
      <p:sp>
        <p:nvSpPr>
          <p:cNvPr id="38923" name="Line 12"/>
          <p:cNvSpPr>
            <a:spLocks noChangeShapeType="1"/>
          </p:cNvSpPr>
          <p:nvPr/>
        </p:nvSpPr>
        <p:spPr bwMode="auto">
          <a:xfrm flipH="1">
            <a:off x="2347913" y="3316288"/>
            <a:ext cx="0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24" name="Text Box 13"/>
          <p:cNvSpPr txBox="1">
            <a:spLocks noChangeArrowheads="1"/>
          </p:cNvSpPr>
          <p:nvPr/>
        </p:nvSpPr>
        <p:spPr bwMode="auto">
          <a:xfrm>
            <a:off x="2325688" y="3328988"/>
            <a:ext cx="108426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encrypted</a:t>
            </a:r>
          </a:p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password</a:t>
            </a:r>
          </a:p>
        </p:txBody>
      </p:sp>
      <p:sp>
        <p:nvSpPr>
          <p:cNvPr id="38925" name="Line 14"/>
          <p:cNvSpPr>
            <a:spLocks noChangeShapeType="1"/>
          </p:cNvSpPr>
          <p:nvPr/>
        </p:nvSpPr>
        <p:spPr bwMode="auto">
          <a:xfrm flipH="1">
            <a:off x="3357563" y="3316288"/>
            <a:ext cx="0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7597" name="Group 15"/>
          <p:cNvGrpSpPr>
            <a:grpSpLocks/>
          </p:cNvGrpSpPr>
          <p:nvPr/>
        </p:nvGrpSpPr>
        <p:grpSpPr bwMode="auto">
          <a:xfrm>
            <a:off x="3327400" y="4224338"/>
            <a:ext cx="1489075" cy="633412"/>
            <a:chOff x="1000" y="2719"/>
            <a:chExt cx="938" cy="399"/>
          </a:xfrm>
        </p:grpSpPr>
        <p:sp>
          <p:nvSpPr>
            <p:cNvPr id="38943" name="Rectangle 16"/>
            <p:cNvSpPr>
              <a:spLocks noChangeArrowheads="1"/>
            </p:cNvSpPr>
            <p:nvPr/>
          </p:nvSpPr>
          <p:spPr bwMode="auto">
            <a:xfrm>
              <a:off x="1000" y="2719"/>
              <a:ext cx="938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8944" name="Text Box 17"/>
            <p:cNvSpPr txBox="1">
              <a:spLocks noChangeArrowheads="1"/>
            </p:cNvSpPr>
            <p:nvPr/>
          </p:nvSpPr>
          <p:spPr bwMode="auto">
            <a:xfrm>
              <a:off x="1574" y="2793"/>
              <a:ext cx="3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OK</a:t>
              </a:r>
            </a:p>
          </p:txBody>
        </p:sp>
        <p:sp>
          <p:nvSpPr>
            <p:cNvPr id="38945" name="Text Box 18"/>
            <p:cNvSpPr txBox="1">
              <a:spLocks noChangeArrowheads="1"/>
            </p:cNvSpPr>
            <p:nvPr/>
          </p:nvSpPr>
          <p:spPr bwMode="auto">
            <a:xfrm>
              <a:off x="1003" y="274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IP </a:t>
              </a:r>
              <a:r>
                <a:rPr lang="en-US" sz="1600" dirty="0" smtClean="0">
                  <a:latin typeface="Arial" charset="0"/>
                  <a:cs typeface="Arial" charset="0"/>
                </a:rPr>
                <a:t>addr</a:t>
              </a:r>
              <a:endParaRPr lang="en-US" sz="1600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38946" name="Line 19"/>
            <p:cNvSpPr>
              <a:spLocks noChangeShapeType="1"/>
            </p:cNvSpPr>
            <p:nvPr/>
          </p:nvSpPr>
          <p:spPr bwMode="auto">
            <a:xfrm flipH="1">
              <a:off x="1531" y="272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8927" name="Line 20"/>
          <p:cNvSpPr>
            <a:spLocks noChangeShapeType="1"/>
          </p:cNvSpPr>
          <p:nvPr/>
        </p:nvSpPr>
        <p:spPr bwMode="auto">
          <a:xfrm>
            <a:off x="4627563" y="3600450"/>
            <a:ext cx="561975" cy="158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67599" name="Picture 21" descr="EN00179_[1]"/>
          <p:cNvPicPr>
            <a:picLocks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49450" y="5337175"/>
            <a:ext cx="862013" cy="66833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8929" name="Line 22"/>
          <p:cNvSpPr>
            <a:spLocks noChangeShapeType="1"/>
          </p:cNvSpPr>
          <p:nvPr/>
        </p:nvSpPr>
        <p:spPr bwMode="auto">
          <a:xfrm>
            <a:off x="1857375" y="4106863"/>
            <a:ext cx="623888" cy="12922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30" name="Line 23"/>
          <p:cNvSpPr>
            <a:spLocks noChangeShapeType="1"/>
          </p:cNvSpPr>
          <p:nvPr/>
        </p:nvSpPr>
        <p:spPr bwMode="auto">
          <a:xfrm flipH="1">
            <a:off x="3344863" y="4214813"/>
            <a:ext cx="1857375" cy="15541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7602" name="Group 24"/>
          <p:cNvGrpSpPr>
            <a:grpSpLocks/>
          </p:cNvGrpSpPr>
          <p:nvPr/>
        </p:nvGrpSpPr>
        <p:grpSpPr bwMode="auto">
          <a:xfrm>
            <a:off x="3551238" y="5368925"/>
            <a:ext cx="3046412" cy="633413"/>
            <a:chOff x="806" y="1799"/>
            <a:chExt cx="1919" cy="399"/>
          </a:xfrm>
        </p:grpSpPr>
        <p:sp>
          <p:nvSpPr>
            <p:cNvPr id="38937" name="Rectangle 25"/>
            <p:cNvSpPr>
              <a:spLocks noChangeArrowheads="1"/>
            </p:cNvSpPr>
            <p:nvPr/>
          </p:nvSpPr>
          <p:spPr bwMode="auto">
            <a:xfrm>
              <a:off x="806" y="1799"/>
              <a:ext cx="191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8938" name="Text Box 26"/>
            <p:cNvSpPr txBox="1">
              <a:spLocks noChangeArrowheads="1"/>
            </p:cNvSpPr>
            <p:nvPr/>
          </p:nvSpPr>
          <p:spPr bwMode="auto">
            <a:xfrm>
              <a:off x="1964" y="1876"/>
              <a:ext cx="7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z="1800" smtClean="0">
                  <a:latin typeface="Arial" charset="0"/>
                  <a:cs typeface="Arial" charset="0"/>
                </a:rPr>
                <a:t>“</a:t>
              </a:r>
              <a:r>
                <a:rPr lang="en-US" sz="1800" dirty="0" smtClean="0">
                  <a:latin typeface="Arial" charset="0"/>
                  <a:cs typeface="Arial" charset="0"/>
                </a:rPr>
                <a:t>I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’</a:t>
              </a:r>
              <a:r>
                <a:rPr lang="en-US" sz="1800" dirty="0" smtClean="0">
                  <a:latin typeface="Arial" charset="0"/>
                  <a:cs typeface="Arial" charset="0"/>
                </a:rPr>
                <a:t>m Alice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”</a:t>
              </a:r>
              <a:endParaRPr lang="en-US" sz="1800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38939" name="Text Box 27"/>
            <p:cNvSpPr txBox="1">
              <a:spLocks noChangeArrowheads="1"/>
            </p:cNvSpPr>
            <p:nvPr/>
          </p:nvSpPr>
          <p:spPr bwMode="auto">
            <a:xfrm>
              <a:off x="809" y="182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IP </a:t>
              </a:r>
              <a:r>
                <a:rPr lang="en-US" sz="1600" dirty="0" smtClean="0">
                  <a:latin typeface="Arial" charset="0"/>
                  <a:cs typeface="Arial" charset="0"/>
                </a:rPr>
                <a:t>addr</a:t>
              </a:r>
              <a:endParaRPr lang="en-US" sz="1600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38940" name="Line 28"/>
            <p:cNvSpPr>
              <a:spLocks noChangeShapeType="1"/>
            </p:cNvSpPr>
            <p:nvPr/>
          </p:nvSpPr>
          <p:spPr bwMode="auto">
            <a:xfrm flipH="1">
              <a:off x="1337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8941" name="Text Box 29"/>
            <p:cNvSpPr txBox="1">
              <a:spLocks noChangeArrowheads="1"/>
            </p:cNvSpPr>
            <p:nvPr/>
          </p:nvSpPr>
          <p:spPr bwMode="auto">
            <a:xfrm>
              <a:off x="1323" y="1813"/>
              <a:ext cx="68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encrypted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password</a:t>
              </a:r>
            </a:p>
          </p:txBody>
        </p:sp>
        <p:sp>
          <p:nvSpPr>
            <p:cNvPr id="38942" name="Line 30"/>
            <p:cNvSpPr>
              <a:spLocks noChangeShapeType="1"/>
            </p:cNvSpPr>
            <p:nvPr/>
          </p:nvSpPr>
          <p:spPr bwMode="auto">
            <a:xfrm flipH="1">
              <a:off x="1973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8932" name="Line 31"/>
          <p:cNvSpPr>
            <a:spLocks noChangeShapeType="1"/>
          </p:cNvSpPr>
          <p:nvPr/>
        </p:nvSpPr>
        <p:spPr bwMode="auto">
          <a:xfrm flipV="1">
            <a:off x="4548188" y="4741863"/>
            <a:ext cx="679450" cy="579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33" name="Line 32"/>
          <p:cNvSpPr>
            <a:spLocks noChangeShapeType="1"/>
          </p:cNvSpPr>
          <p:nvPr/>
        </p:nvSpPr>
        <p:spPr bwMode="auto">
          <a:xfrm flipH="1">
            <a:off x="3697288" y="4878388"/>
            <a:ext cx="365125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7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Authentication: yet another try</a:t>
            </a:r>
          </a:p>
        </p:txBody>
      </p:sp>
      <p:sp>
        <p:nvSpPr>
          <p:cNvPr id="38935" name="Text Box 3"/>
          <p:cNvSpPr txBox="1">
            <a:spLocks noChangeArrowheads="1"/>
          </p:cNvSpPr>
          <p:nvPr/>
        </p:nvSpPr>
        <p:spPr bwMode="auto">
          <a:xfrm>
            <a:off x="736600" y="1452563"/>
            <a:ext cx="7818438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Protocol ap3.1:  </a:t>
            </a:r>
            <a:r>
              <a:rPr lang="en-US" sz="2800" dirty="0" smtClean="0">
                <a:latin typeface="Gill Sans MT" charset="0"/>
                <a:cs typeface="+mn-cs"/>
              </a:rPr>
              <a:t>Alice says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I am Alice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r>
              <a:rPr lang="en-US" sz="2800" dirty="0" smtClean="0">
                <a:latin typeface="Gill Sans MT" charset="0"/>
                <a:cs typeface="+mn-cs"/>
              </a:rPr>
              <a:t> and sends her</a:t>
            </a:r>
          </a:p>
          <a:p>
            <a:pPr algn="r">
              <a:defRPr/>
            </a:pPr>
            <a:r>
              <a:rPr lang="en-US" sz="2800" i="1" dirty="0" smtClean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encrypted</a:t>
            </a:r>
            <a:r>
              <a:rPr lang="en-US" sz="28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800" dirty="0" smtClean="0">
                <a:latin typeface="Gill Sans MT" charset="0"/>
                <a:cs typeface="+mn-cs"/>
              </a:rPr>
              <a:t>secret password to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prove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r>
              <a:rPr lang="en-US" sz="2800" dirty="0" smtClean="0">
                <a:latin typeface="Gill Sans MT" charset="0"/>
                <a:cs typeface="+mn-cs"/>
              </a:rPr>
              <a:t> it.</a:t>
            </a:r>
          </a:p>
        </p:txBody>
      </p:sp>
      <p:pic>
        <p:nvPicPr>
          <p:cNvPr id="67607" name="Picture 16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103187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38</a:t>
            </a:fld>
            <a:endParaRPr lang="en-US" sz="1200" dirty="0">
              <a:latin typeface="Tahoma" charset="0"/>
            </a:endParaRPr>
          </a:p>
        </p:txBody>
      </p:sp>
      <p:sp>
        <p:nvSpPr>
          <p:cNvPr id="3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76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974725" y="1316038"/>
            <a:ext cx="35369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Goal: </a:t>
            </a:r>
            <a:r>
              <a:rPr lang="en-US" sz="2400" dirty="0" smtClean="0">
                <a:latin typeface="Gill Sans MT" charset="0"/>
                <a:cs typeface="+mn-cs"/>
              </a:rPr>
              <a:t>avoid playback attack</a:t>
            </a:r>
          </a:p>
        </p:txBody>
      </p:sp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604838" y="5934075"/>
            <a:ext cx="3144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Failures, drawbacks?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903288" y="1755775"/>
            <a:ext cx="59118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nonce: </a:t>
            </a:r>
            <a:r>
              <a:rPr lang="en-US" sz="2400" dirty="0" smtClean="0">
                <a:latin typeface="Gill Sans MT" charset="0"/>
                <a:cs typeface="+mn-cs"/>
              </a:rPr>
              <a:t>number (R) used only </a:t>
            </a:r>
            <a:r>
              <a:rPr lang="en-US" sz="2400" i="1" dirty="0" smtClean="0">
                <a:solidFill>
                  <a:srgbClr val="000099"/>
                </a:solidFill>
                <a:latin typeface="Gill Sans MT" charset="0"/>
                <a:cs typeface="+mn-cs"/>
              </a:rPr>
              <a:t>once-in-a-lifetime</a:t>
            </a: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750888" y="2162175"/>
            <a:ext cx="7564437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ap4.0: </a:t>
            </a:r>
            <a:r>
              <a:rPr lang="en-US" sz="2400" dirty="0" smtClean="0">
                <a:latin typeface="Gill Sans MT" charset="0"/>
                <a:cs typeface="+mn-cs"/>
              </a:rPr>
              <a:t>to prove Alice </a:t>
            </a:r>
            <a:r>
              <a:rPr lang="ja-JP" altLang="en-US" sz="2400" smtClean="0">
                <a:latin typeface="Gill Sans MT" charset="0"/>
                <a:cs typeface="+mn-cs"/>
              </a:rPr>
              <a:t>“</a:t>
            </a:r>
            <a:r>
              <a:rPr lang="en-US" sz="2400" dirty="0" smtClean="0">
                <a:latin typeface="Gill Sans MT" charset="0"/>
                <a:cs typeface="+mn-cs"/>
              </a:rPr>
              <a:t>live</a:t>
            </a:r>
            <a:r>
              <a:rPr lang="ja-JP" altLang="en-US" sz="2400" smtClean="0">
                <a:latin typeface="Gill Sans MT" charset="0"/>
                <a:cs typeface="+mn-cs"/>
              </a:rPr>
              <a:t>”</a:t>
            </a:r>
            <a:r>
              <a:rPr lang="en-US" sz="2400" dirty="0" smtClean="0">
                <a:latin typeface="Gill Sans MT" charset="0"/>
                <a:cs typeface="+mn-cs"/>
              </a:rPr>
              <a:t>, Bob sends Alice </a:t>
            </a:r>
            <a:r>
              <a:rPr lang="en-US" sz="24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nonce</a:t>
            </a:r>
            <a:r>
              <a:rPr lang="en-US" sz="2400" dirty="0" smtClean="0">
                <a:latin typeface="Gill Sans MT" charset="0"/>
                <a:cs typeface="+mn-cs"/>
              </a:rPr>
              <a:t>, R.  Alice</a:t>
            </a:r>
          </a:p>
          <a:p>
            <a:pPr algn="r">
              <a:defRPr/>
            </a:pPr>
            <a:r>
              <a:rPr lang="en-US" sz="2400" dirty="0" smtClean="0">
                <a:latin typeface="Gill Sans MT" charset="0"/>
                <a:cs typeface="+mn-cs"/>
              </a:rPr>
              <a:t>must return R, encrypted with shared secret key</a:t>
            </a:r>
          </a:p>
        </p:txBody>
      </p:sp>
      <p:pic>
        <p:nvPicPr>
          <p:cNvPr id="68614" name="Picture 7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938" y="3736975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5" name="Picture 8" descr="B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300" y="3686175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733675" y="3467100"/>
            <a:ext cx="3697288" cy="614363"/>
            <a:chOff x="2733675" y="3467100"/>
            <a:chExt cx="3697288" cy="614363"/>
          </a:xfrm>
        </p:grpSpPr>
        <p:sp>
          <p:nvSpPr>
            <p:cNvPr id="39957" name="Line 9"/>
            <p:cNvSpPr>
              <a:spLocks noChangeShapeType="1"/>
            </p:cNvSpPr>
            <p:nvPr/>
          </p:nvSpPr>
          <p:spPr bwMode="auto">
            <a:xfrm>
              <a:off x="2733675" y="3819525"/>
              <a:ext cx="3697288" cy="26193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9958" name="Text Box 10"/>
            <p:cNvSpPr txBox="1">
              <a:spLocks noChangeArrowheads="1"/>
            </p:cNvSpPr>
            <p:nvPr/>
          </p:nvSpPr>
          <p:spPr bwMode="auto">
            <a:xfrm>
              <a:off x="3740150" y="3467100"/>
              <a:ext cx="1725613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z="2400" smtClean="0">
                  <a:latin typeface="Arial" charset="0"/>
                  <a:cs typeface="Arial" charset="0"/>
                </a:rPr>
                <a:t>“</a:t>
              </a:r>
              <a:r>
                <a:rPr lang="en-US" sz="2400" dirty="0" smtClean="0">
                  <a:latin typeface="Arial" charset="0"/>
                  <a:cs typeface="Arial" charset="0"/>
                </a:rPr>
                <a:t>I am Alice</a:t>
              </a:r>
              <a:r>
                <a:rPr lang="ja-JP" altLang="en-US" sz="2400" smtClean="0">
                  <a:latin typeface="Arial" charset="0"/>
                  <a:cs typeface="Arial" charset="0"/>
                </a:rPr>
                <a:t>”</a:t>
              </a:r>
              <a:endParaRPr lang="en-US" sz="2400" dirty="0" smtClean="0">
                <a:latin typeface="Arial" charset="0"/>
                <a:cs typeface="Arial" charset="0"/>
              </a:endParaRP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727325" y="4141788"/>
            <a:ext cx="3697288" cy="557212"/>
            <a:chOff x="2727325" y="4141788"/>
            <a:chExt cx="3697288" cy="557212"/>
          </a:xfrm>
        </p:grpSpPr>
        <p:sp>
          <p:nvSpPr>
            <p:cNvPr id="39955" name="Line 11"/>
            <p:cNvSpPr>
              <a:spLocks noChangeShapeType="1"/>
            </p:cNvSpPr>
            <p:nvPr/>
          </p:nvSpPr>
          <p:spPr bwMode="auto">
            <a:xfrm flipH="1">
              <a:off x="2727325" y="4437063"/>
              <a:ext cx="3697288" cy="26193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9956" name="Text Box 13"/>
            <p:cNvSpPr txBox="1">
              <a:spLocks noChangeArrowheads="1"/>
            </p:cNvSpPr>
            <p:nvPr/>
          </p:nvSpPr>
          <p:spPr bwMode="auto">
            <a:xfrm>
              <a:off x="4276725" y="4141788"/>
              <a:ext cx="407988" cy="461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 smtClean="0">
                  <a:latin typeface="Arial" charset="0"/>
                  <a:cs typeface="Arial" charset="0"/>
                </a:rPr>
                <a:t>R</a:t>
              </a: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735263" y="4700588"/>
            <a:ext cx="5965825" cy="1616075"/>
            <a:chOff x="2735263" y="4700588"/>
            <a:chExt cx="5965825" cy="1616075"/>
          </a:xfrm>
        </p:grpSpPr>
        <p:sp>
          <p:nvSpPr>
            <p:cNvPr id="39950" name="Line 12"/>
            <p:cNvSpPr>
              <a:spLocks noChangeShapeType="1"/>
            </p:cNvSpPr>
            <p:nvPr/>
          </p:nvSpPr>
          <p:spPr bwMode="auto">
            <a:xfrm>
              <a:off x="2735263" y="5097463"/>
              <a:ext cx="3697287" cy="26193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68622" name="Group 14"/>
            <p:cNvGrpSpPr>
              <a:grpSpLocks/>
            </p:cNvGrpSpPr>
            <p:nvPr/>
          </p:nvGrpSpPr>
          <p:grpSpPr bwMode="auto">
            <a:xfrm>
              <a:off x="4521202" y="4743450"/>
              <a:ext cx="1157288" cy="577850"/>
              <a:chOff x="2693" y="3555"/>
              <a:chExt cx="729" cy="364"/>
            </a:xfrm>
          </p:grpSpPr>
          <p:sp>
            <p:nvSpPr>
              <p:cNvPr id="39953" name="Text Box 15"/>
              <p:cNvSpPr txBox="1">
                <a:spLocks noChangeArrowheads="1"/>
              </p:cNvSpPr>
              <p:nvPr/>
            </p:nvSpPr>
            <p:spPr bwMode="auto">
              <a:xfrm>
                <a:off x="2693" y="3555"/>
                <a:ext cx="72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 smtClean="0">
                    <a:latin typeface="Arial" charset="0"/>
                    <a:cs typeface="Arial" charset="0"/>
                  </a:rPr>
                  <a:t>K    (R)</a:t>
                </a:r>
              </a:p>
            </p:txBody>
          </p:sp>
          <p:sp>
            <p:nvSpPr>
              <p:cNvPr id="39954" name="Text Box 16"/>
              <p:cNvSpPr txBox="1">
                <a:spLocks noChangeArrowheads="1"/>
              </p:cNvSpPr>
              <p:nvPr/>
            </p:nvSpPr>
            <p:spPr bwMode="auto">
              <a:xfrm>
                <a:off x="2786" y="3688"/>
                <a:ext cx="37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A-B</a:t>
                </a:r>
              </a:p>
            </p:txBody>
          </p:sp>
        </p:grpSp>
        <p:sp>
          <p:nvSpPr>
            <p:cNvPr id="39952" name="Text Box 17"/>
            <p:cNvSpPr txBox="1">
              <a:spLocks noChangeArrowheads="1"/>
            </p:cNvSpPr>
            <p:nvPr/>
          </p:nvSpPr>
          <p:spPr bwMode="auto">
            <a:xfrm>
              <a:off x="6369050" y="4700588"/>
              <a:ext cx="2332038" cy="1616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Alice is live, and only Alice knows key to encrypt nonce, so it must be Alice!</a:t>
              </a:r>
            </a:p>
          </p:txBody>
        </p:sp>
      </p:grpSp>
      <p:sp>
        <p:nvSpPr>
          <p:cNvPr id="68619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41288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Authentication: yet another try</a:t>
            </a:r>
          </a:p>
        </p:txBody>
      </p:sp>
      <p:pic>
        <p:nvPicPr>
          <p:cNvPr id="68620" name="Picture 16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8" y="9445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39</a:t>
            </a:fld>
            <a:endParaRPr lang="en-US" sz="1200" dirty="0">
              <a:latin typeface="Tahoma" charset="0"/>
            </a:endParaRPr>
          </a:p>
        </p:txBody>
      </p:sp>
      <p:sp>
        <p:nvSpPr>
          <p:cNvPr id="24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158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What is network security?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confidentiality</a:t>
            </a:r>
            <a:r>
              <a:rPr lang="en-US" dirty="0">
                <a:solidFill>
                  <a:srgbClr val="C00000"/>
                </a:solidFill>
                <a:latin typeface="Gill Sans MT" charset="0"/>
              </a:rPr>
              <a:t>: </a:t>
            </a:r>
            <a:r>
              <a:rPr lang="en-US" sz="2400" dirty="0">
                <a:latin typeface="Gill Sans MT" charset="0"/>
              </a:rPr>
              <a:t>only sender, intended receiver should 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understand</a:t>
            </a:r>
            <a:r>
              <a:rPr lang="ja-JP" altLang="en-US" sz="240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 message contents</a:t>
            </a:r>
          </a:p>
          <a:p>
            <a:pPr lvl="1"/>
            <a:r>
              <a:rPr lang="en-US" dirty="0">
                <a:latin typeface="Gill Sans MT" charset="0"/>
              </a:rPr>
              <a:t>sender encrypts message</a:t>
            </a:r>
          </a:p>
          <a:p>
            <a:pPr lvl="1"/>
            <a:r>
              <a:rPr lang="en-US" dirty="0">
                <a:latin typeface="Gill Sans MT" charset="0"/>
              </a:rPr>
              <a:t>receiver decrypts message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authentication: </a:t>
            </a:r>
            <a:r>
              <a:rPr lang="en-US" sz="2400" dirty="0">
                <a:latin typeface="Gill Sans MT" charset="0"/>
              </a:rPr>
              <a:t>sender, receiver want to confirm identity of each other 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message integrity: </a:t>
            </a:r>
            <a:r>
              <a:rPr lang="en-US" sz="2400" dirty="0">
                <a:latin typeface="Gill Sans MT" charset="0"/>
              </a:rPr>
              <a:t>sender, receiver want to ensure message not altered (in transit, or afterwards) without detection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access and availability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</a:rPr>
              <a:t>:</a:t>
            </a:r>
            <a:r>
              <a:rPr lang="en-US" sz="2400" dirty="0">
                <a:latin typeface="Gill Sans MT" charset="0"/>
              </a:rPr>
              <a:t> services must be accessible and available to users</a:t>
            </a:r>
          </a:p>
        </p:txBody>
      </p:sp>
      <p:pic>
        <p:nvPicPr>
          <p:cNvPr id="25604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414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097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3" name="Picture 21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1062038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Authentication: ap5.0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457325"/>
            <a:ext cx="8355012" cy="4648200"/>
          </a:xfrm>
        </p:spPr>
        <p:txBody>
          <a:bodyPr/>
          <a:lstStyle/>
          <a:p>
            <a:pPr>
              <a:lnSpc>
                <a:spcPts val="2800"/>
              </a:lnSpc>
              <a:buFont typeface="Wingdings" charset="0"/>
              <a:buNone/>
            </a:pPr>
            <a:r>
              <a:rPr lang="en-US" dirty="0">
                <a:latin typeface="Gill Sans MT" charset="0"/>
              </a:rPr>
              <a:t>ap4.0 requires shared symmetric key </a:t>
            </a:r>
          </a:p>
          <a:p>
            <a:pPr>
              <a:lnSpc>
                <a:spcPts val="2800"/>
              </a:lnSpc>
            </a:pPr>
            <a:r>
              <a:rPr lang="en-US" dirty="0">
                <a:latin typeface="Gill Sans MT" charset="0"/>
              </a:rPr>
              <a:t>can we authenticate using public key techniques?</a:t>
            </a:r>
          </a:p>
          <a:p>
            <a:pPr>
              <a:lnSpc>
                <a:spcPts val="2800"/>
              </a:lnSpc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ap5.0: </a:t>
            </a:r>
            <a:r>
              <a:rPr lang="en-US" dirty="0">
                <a:latin typeface="Gill Sans MT" charset="0"/>
              </a:rPr>
              <a:t>use nonce, public key cryptography</a:t>
            </a:r>
          </a:p>
        </p:txBody>
      </p:sp>
      <p:pic>
        <p:nvPicPr>
          <p:cNvPr id="69637" name="Picture 4" descr="Al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3" y="344805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8" name="Picture 5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275" y="3397250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7" name="Line 6"/>
          <p:cNvSpPr>
            <a:spLocks noChangeShapeType="1"/>
          </p:cNvSpPr>
          <p:nvPr/>
        </p:nvSpPr>
        <p:spPr bwMode="auto">
          <a:xfrm>
            <a:off x="1644650" y="3530600"/>
            <a:ext cx="3697288" cy="261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68" name="Text Box 7"/>
          <p:cNvSpPr txBox="1">
            <a:spLocks noChangeArrowheads="1"/>
          </p:cNvSpPr>
          <p:nvPr/>
        </p:nvSpPr>
        <p:spPr bwMode="auto">
          <a:xfrm>
            <a:off x="2651125" y="3178175"/>
            <a:ext cx="17256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2400" smtClean="0">
                <a:latin typeface="Arial" charset="0"/>
                <a:cs typeface="Arial" charset="0"/>
              </a:rPr>
              <a:t>“</a:t>
            </a:r>
            <a:r>
              <a:rPr lang="en-US" sz="2400" dirty="0" smtClean="0">
                <a:latin typeface="Arial" charset="0"/>
                <a:cs typeface="Arial" charset="0"/>
              </a:rPr>
              <a:t>I am Alice</a:t>
            </a:r>
            <a:r>
              <a:rPr lang="ja-JP" altLang="en-US" sz="2400" smtClean="0">
                <a:latin typeface="Arial" charset="0"/>
                <a:cs typeface="Arial" charset="0"/>
              </a:rPr>
              <a:t>”</a:t>
            </a:r>
            <a:endParaRPr lang="en-US" sz="2400" dirty="0" smtClean="0">
              <a:latin typeface="Arial" charset="0"/>
              <a:cs typeface="Arial" charset="0"/>
            </a:endParaRPr>
          </a:p>
        </p:txBody>
      </p:sp>
      <p:sp>
        <p:nvSpPr>
          <p:cNvPr id="40969" name="Line 8"/>
          <p:cNvSpPr>
            <a:spLocks noChangeShapeType="1"/>
          </p:cNvSpPr>
          <p:nvPr/>
        </p:nvSpPr>
        <p:spPr bwMode="auto">
          <a:xfrm flipH="1">
            <a:off x="1609725" y="3917950"/>
            <a:ext cx="3697288" cy="261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0" name="Line 9"/>
          <p:cNvSpPr>
            <a:spLocks noChangeShapeType="1"/>
          </p:cNvSpPr>
          <p:nvPr/>
        </p:nvSpPr>
        <p:spPr bwMode="auto">
          <a:xfrm>
            <a:off x="1660525" y="4389438"/>
            <a:ext cx="3697288" cy="261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1" name="Text Box 10"/>
          <p:cNvSpPr txBox="1">
            <a:spLocks noChangeArrowheads="1"/>
          </p:cNvSpPr>
          <p:nvPr/>
        </p:nvSpPr>
        <p:spPr bwMode="auto">
          <a:xfrm>
            <a:off x="2374900" y="3708400"/>
            <a:ext cx="4079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R</a:t>
            </a:r>
          </a:p>
        </p:txBody>
      </p:sp>
      <p:sp>
        <p:nvSpPr>
          <p:cNvPr id="40972" name="Text Box 11"/>
          <p:cNvSpPr txBox="1">
            <a:spLocks noChangeArrowheads="1"/>
          </p:cNvSpPr>
          <p:nvPr/>
        </p:nvSpPr>
        <p:spPr bwMode="auto">
          <a:xfrm>
            <a:off x="6332538" y="3455988"/>
            <a:ext cx="2332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latin typeface="Arial" charset="0"/>
                <a:cs typeface="Arial" charset="0"/>
              </a:rPr>
              <a:t>Bob computes</a:t>
            </a:r>
          </a:p>
          <a:p>
            <a:pPr algn="ctr">
              <a:defRPr/>
            </a:pPr>
            <a:endParaRPr lang="en-US" sz="2400" dirty="0" smtClean="0">
              <a:latin typeface="Arial" charset="0"/>
              <a:cs typeface="Arial" charset="0"/>
            </a:endParaRPr>
          </a:p>
        </p:txBody>
      </p:sp>
      <p:grpSp>
        <p:nvGrpSpPr>
          <p:cNvPr id="69645" name="Group 12"/>
          <p:cNvGrpSpPr>
            <a:grpSpLocks/>
          </p:cNvGrpSpPr>
          <p:nvPr/>
        </p:nvGrpSpPr>
        <p:grpSpPr bwMode="auto">
          <a:xfrm>
            <a:off x="4068763" y="3965575"/>
            <a:ext cx="1073150" cy="673100"/>
            <a:chOff x="2838" y="2891"/>
            <a:chExt cx="676" cy="424"/>
          </a:xfrm>
        </p:grpSpPr>
        <p:sp>
          <p:nvSpPr>
            <p:cNvPr id="40998" name="Text Box 13"/>
            <p:cNvSpPr txBox="1">
              <a:spLocks noChangeArrowheads="1"/>
            </p:cNvSpPr>
            <p:nvPr/>
          </p:nvSpPr>
          <p:spPr bwMode="auto">
            <a:xfrm>
              <a:off x="2838" y="2979"/>
              <a:ext cx="6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 smtClean="0">
                  <a:latin typeface="Arial" charset="0"/>
                  <a:cs typeface="Arial" charset="0"/>
                </a:rPr>
                <a:t>K   (R)</a:t>
              </a:r>
            </a:p>
          </p:txBody>
        </p:sp>
        <p:sp>
          <p:nvSpPr>
            <p:cNvPr id="40999" name="Text Box 14"/>
            <p:cNvSpPr txBox="1">
              <a:spLocks noChangeArrowheads="1"/>
            </p:cNvSpPr>
            <p:nvPr/>
          </p:nvSpPr>
          <p:spPr bwMode="auto">
            <a:xfrm>
              <a:off x="2979" y="3084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1000" name="Text Box 15"/>
            <p:cNvSpPr txBox="1">
              <a:spLocks noChangeArrowheads="1"/>
            </p:cNvSpPr>
            <p:nvPr/>
          </p:nvSpPr>
          <p:spPr bwMode="auto">
            <a:xfrm>
              <a:off x="2992" y="2891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0974" name="Line 16"/>
          <p:cNvSpPr>
            <a:spLocks noChangeShapeType="1"/>
          </p:cNvSpPr>
          <p:nvPr/>
        </p:nvSpPr>
        <p:spPr bwMode="auto">
          <a:xfrm flipH="1">
            <a:off x="1646238" y="4811713"/>
            <a:ext cx="3697287" cy="261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5" name="Text Box 17"/>
          <p:cNvSpPr txBox="1">
            <a:spLocks noChangeArrowheads="1"/>
          </p:cNvSpPr>
          <p:nvPr/>
        </p:nvSpPr>
        <p:spPr bwMode="auto">
          <a:xfrm>
            <a:off x="2060575" y="4722813"/>
            <a:ext cx="2887663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1800" smtClean="0">
                <a:latin typeface="Arial" charset="0"/>
                <a:cs typeface="Arial" charset="0"/>
              </a:rPr>
              <a:t>“</a:t>
            </a:r>
            <a:r>
              <a:rPr lang="en-US" sz="1800" dirty="0" smtClean="0">
                <a:latin typeface="Arial" charset="0"/>
                <a:cs typeface="Arial" charset="0"/>
              </a:rPr>
              <a:t>send me your public key</a:t>
            </a:r>
            <a:r>
              <a:rPr lang="ja-JP" altLang="en-US" sz="1800" smtClean="0">
                <a:latin typeface="Arial" charset="0"/>
                <a:cs typeface="Arial" charset="0"/>
              </a:rPr>
              <a:t>”</a:t>
            </a:r>
            <a:endParaRPr lang="en-US" sz="1800" dirty="0" smtClean="0">
              <a:latin typeface="Arial" charset="0"/>
              <a:cs typeface="Arial" charset="0"/>
            </a:endParaRPr>
          </a:p>
        </p:txBody>
      </p:sp>
      <p:sp>
        <p:nvSpPr>
          <p:cNvPr id="40976" name="Line 18"/>
          <p:cNvSpPr>
            <a:spLocks noChangeShapeType="1"/>
          </p:cNvSpPr>
          <p:nvPr/>
        </p:nvSpPr>
        <p:spPr bwMode="auto">
          <a:xfrm>
            <a:off x="1697038" y="5383213"/>
            <a:ext cx="3697287" cy="261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9649" name="Group 19"/>
          <p:cNvGrpSpPr>
            <a:grpSpLocks/>
          </p:cNvGrpSpPr>
          <p:nvPr/>
        </p:nvGrpSpPr>
        <p:grpSpPr bwMode="auto">
          <a:xfrm>
            <a:off x="4521200" y="4960938"/>
            <a:ext cx="612775" cy="701675"/>
            <a:chOff x="828" y="3234"/>
            <a:chExt cx="386" cy="442"/>
          </a:xfrm>
        </p:grpSpPr>
        <p:sp>
          <p:nvSpPr>
            <p:cNvPr id="40995" name="Text Box 20"/>
            <p:cNvSpPr txBox="1">
              <a:spLocks noChangeArrowheads="1"/>
            </p:cNvSpPr>
            <p:nvPr/>
          </p:nvSpPr>
          <p:spPr bwMode="auto">
            <a:xfrm>
              <a:off x="828" y="3330"/>
              <a:ext cx="35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 smtClean="0">
                  <a:latin typeface="Arial" charset="0"/>
                  <a:cs typeface="Arial" charset="0"/>
                </a:rPr>
                <a:t>K  </a:t>
              </a:r>
            </a:p>
          </p:txBody>
        </p:sp>
        <p:sp>
          <p:nvSpPr>
            <p:cNvPr id="40996" name="Text Box 21"/>
            <p:cNvSpPr txBox="1">
              <a:spLocks noChangeArrowheads="1"/>
            </p:cNvSpPr>
            <p:nvPr/>
          </p:nvSpPr>
          <p:spPr bwMode="auto">
            <a:xfrm>
              <a:off x="993" y="3445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0997" name="Text Box 22"/>
            <p:cNvSpPr txBox="1">
              <a:spLocks noChangeArrowheads="1"/>
            </p:cNvSpPr>
            <p:nvPr/>
          </p:nvSpPr>
          <p:spPr bwMode="auto">
            <a:xfrm>
              <a:off x="998" y="3234"/>
              <a:ext cx="21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69650" name="Group 23"/>
          <p:cNvGrpSpPr>
            <a:grpSpLocks/>
          </p:cNvGrpSpPr>
          <p:nvPr/>
        </p:nvGrpSpPr>
        <p:grpSpPr bwMode="auto">
          <a:xfrm>
            <a:off x="6388100" y="3703638"/>
            <a:ext cx="2070100" cy="714375"/>
            <a:chOff x="1117" y="3592"/>
            <a:chExt cx="1304" cy="450"/>
          </a:xfrm>
        </p:grpSpPr>
        <p:sp>
          <p:nvSpPr>
            <p:cNvPr id="40988" name="Text Box 24"/>
            <p:cNvSpPr txBox="1">
              <a:spLocks noChangeArrowheads="1"/>
            </p:cNvSpPr>
            <p:nvPr/>
          </p:nvSpPr>
          <p:spPr bwMode="auto">
            <a:xfrm>
              <a:off x="1309" y="3687"/>
              <a:ext cx="11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 smtClean="0">
                  <a:latin typeface="Arial" charset="0"/>
                  <a:cs typeface="Arial" charset="0"/>
                </a:rPr>
                <a:t>(K  (R)) = R</a:t>
              </a:r>
            </a:p>
          </p:txBody>
        </p:sp>
        <p:sp>
          <p:nvSpPr>
            <p:cNvPr id="40989" name="Text Box 25"/>
            <p:cNvSpPr txBox="1">
              <a:spLocks noChangeArrowheads="1"/>
            </p:cNvSpPr>
            <p:nvPr/>
          </p:nvSpPr>
          <p:spPr bwMode="auto">
            <a:xfrm>
              <a:off x="1512" y="3811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0990" name="Text Box 26"/>
            <p:cNvSpPr txBox="1">
              <a:spLocks noChangeArrowheads="1"/>
            </p:cNvSpPr>
            <p:nvPr/>
          </p:nvSpPr>
          <p:spPr bwMode="auto">
            <a:xfrm>
              <a:off x="1542" y="3592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-</a:t>
              </a:r>
            </a:p>
          </p:txBody>
        </p:sp>
        <p:grpSp>
          <p:nvGrpSpPr>
            <p:cNvPr id="69662" name="Group 27"/>
            <p:cNvGrpSpPr>
              <a:grpSpLocks/>
            </p:cNvGrpSpPr>
            <p:nvPr/>
          </p:nvGrpSpPr>
          <p:grpSpPr bwMode="auto">
            <a:xfrm>
              <a:off x="1117" y="3599"/>
              <a:ext cx="342" cy="443"/>
              <a:chOff x="821" y="3255"/>
              <a:chExt cx="342" cy="443"/>
            </a:xfrm>
          </p:grpSpPr>
          <p:sp>
            <p:nvSpPr>
              <p:cNvPr id="40992" name="Text Box 28"/>
              <p:cNvSpPr txBox="1">
                <a:spLocks noChangeArrowheads="1"/>
              </p:cNvSpPr>
              <p:nvPr/>
            </p:nvSpPr>
            <p:spPr bwMode="auto">
              <a:xfrm>
                <a:off x="821" y="3355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 smtClean="0">
                    <a:latin typeface="Arial" charset="0"/>
                    <a:cs typeface="Arial" charset="0"/>
                  </a:rPr>
                  <a:t>K   </a:t>
                </a:r>
              </a:p>
            </p:txBody>
          </p:sp>
          <p:sp>
            <p:nvSpPr>
              <p:cNvPr id="40993" name="Text Box 29"/>
              <p:cNvSpPr txBox="1">
                <a:spLocks noChangeArrowheads="1"/>
              </p:cNvSpPr>
              <p:nvPr/>
            </p:nvSpPr>
            <p:spPr bwMode="auto">
              <a:xfrm>
                <a:off x="942" y="3467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40994" name="Text Box 30"/>
              <p:cNvSpPr txBox="1">
                <a:spLocks noChangeArrowheads="1"/>
              </p:cNvSpPr>
              <p:nvPr/>
            </p:nvSpPr>
            <p:spPr bwMode="auto">
              <a:xfrm>
                <a:off x="941" y="3255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</p:grpSp>
      <p:sp>
        <p:nvSpPr>
          <p:cNvPr id="40979" name="Text Box 31"/>
          <p:cNvSpPr txBox="1">
            <a:spLocks noChangeArrowheads="1"/>
          </p:cNvSpPr>
          <p:nvPr/>
        </p:nvSpPr>
        <p:spPr bwMode="auto">
          <a:xfrm>
            <a:off x="5862638" y="4352925"/>
            <a:ext cx="30353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latin typeface="Arial" charset="0"/>
                <a:cs typeface="Arial" charset="0"/>
              </a:rPr>
              <a:t>and knows only Alice could have the private key, that encrypted R such that</a:t>
            </a:r>
          </a:p>
        </p:txBody>
      </p:sp>
      <p:grpSp>
        <p:nvGrpSpPr>
          <p:cNvPr id="69652" name="Group 32"/>
          <p:cNvGrpSpPr>
            <a:grpSpLocks/>
          </p:cNvGrpSpPr>
          <p:nvPr/>
        </p:nvGrpSpPr>
        <p:grpSpPr bwMode="auto">
          <a:xfrm>
            <a:off x="6496050" y="5453063"/>
            <a:ext cx="1893888" cy="763587"/>
            <a:chOff x="938" y="3588"/>
            <a:chExt cx="1193" cy="481"/>
          </a:xfrm>
        </p:grpSpPr>
        <p:sp>
          <p:nvSpPr>
            <p:cNvPr id="40982" name="Text Box 33"/>
            <p:cNvSpPr txBox="1">
              <a:spLocks noChangeArrowheads="1"/>
            </p:cNvSpPr>
            <p:nvPr/>
          </p:nvSpPr>
          <p:spPr bwMode="auto">
            <a:xfrm>
              <a:off x="1187" y="3731"/>
              <a:ext cx="94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(K  (R)) = R</a:t>
              </a:r>
            </a:p>
          </p:txBody>
        </p:sp>
        <p:sp>
          <p:nvSpPr>
            <p:cNvPr id="40983" name="Text Box 34"/>
            <p:cNvSpPr txBox="1">
              <a:spLocks noChangeArrowheads="1"/>
            </p:cNvSpPr>
            <p:nvPr/>
          </p:nvSpPr>
          <p:spPr bwMode="auto">
            <a:xfrm>
              <a:off x="1337" y="3819"/>
              <a:ext cx="2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0984" name="Text Box 35"/>
            <p:cNvSpPr txBox="1">
              <a:spLocks noChangeArrowheads="1"/>
            </p:cNvSpPr>
            <p:nvPr/>
          </p:nvSpPr>
          <p:spPr bwMode="auto">
            <a:xfrm>
              <a:off x="1337" y="3588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-</a:t>
              </a:r>
            </a:p>
          </p:txBody>
        </p:sp>
        <p:sp>
          <p:nvSpPr>
            <p:cNvPr id="40985" name="Text Box 36"/>
            <p:cNvSpPr txBox="1">
              <a:spLocks noChangeArrowheads="1"/>
            </p:cNvSpPr>
            <p:nvPr/>
          </p:nvSpPr>
          <p:spPr bwMode="auto">
            <a:xfrm>
              <a:off x="938" y="3718"/>
              <a:ext cx="31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K  </a:t>
              </a:r>
            </a:p>
          </p:txBody>
        </p:sp>
        <p:sp>
          <p:nvSpPr>
            <p:cNvPr id="40986" name="Text Box 37"/>
            <p:cNvSpPr txBox="1">
              <a:spLocks noChangeArrowheads="1"/>
            </p:cNvSpPr>
            <p:nvPr/>
          </p:nvSpPr>
          <p:spPr bwMode="auto">
            <a:xfrm>
              <a:off x="1069" y="3805"/>
              <a:ext cx="2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0987" name="Text Box 38"/>
            <p:cNvSpPr txBox="1">
              <a:spLocks noChangeArrowheads="1"/>
            </p:cNvSpPr>
            <p:nvPr/>
          </p:nvSpPr>
          <p:spPr bwMode="auto">
            <a:xfrm>
              <a:off x="1080" y="3620"/>
              <a:ext cx="21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41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40</a:t>
            </a:fld>
            <a:endParaRPr lang="en-US" sz="1200" dirty="0">
              <a:latin typeface="Tahoma" charset="0"/>
            </a:endParaRPr>
          </a:p>
        </p:txBody>
      </p:sp>
      <p:sp>
        <p:nvSpPr>
          <p:cNvPr id="4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700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3825"/>
            <a:ext cx="4800600" cy="9525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ap5.0: security hole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5613" y="1084263"/>
            <a:ext cx="7593012" cy="919162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man (or woman) in the middle attack: </a:t>
            </a:r>
            <a:r>
              <a:rPr lang="en-US" sz="2400" dirty="0">
                <a:latin typeface="Gill Sans MT" charset="0"/>
              </a:rPr>
              <a:t>Trudy poses as Alice (to Bob) and as Bob (to Alice)</a:t>
            </a:r>
          </a:p>
        </p:txBody>
      </p:sp>
      <p:pic>
        <p:nvPicPr>
          <p:cNvPr id="70660" name="Picture 4" descr="Bob"/>
          <p:cNvPicPr>
            <a:picLocks noChangeAspect="1" noChangeArrowheads="1"/>
          </p:cNvPicPr>
          <p:nvPr>
            <p:ph sz="quarter" idx="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3175" y="2306638"/>
            <a:ext cx="800100" cy="8175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0661" name="Picture 5" descr="E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263" y="2203450"/>
            <a:ext cx="954087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2" name="Picture 6" descr="Alice"/>
          <p:cNvPicPr>
            <a:picLocks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3638" y="2195513"/>
            <a:ext cx="752475" cy="9271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992" name="Line 7"/>
          <p:cNvSpPr>
            <a:spLocks noChangeShapeType="1"/>
          </p:cNvSpPr>
          <p:nvPr/>
        </p:nvSpPr>
        <p:spPr bwMode="auto">
          <a:xfrm>
            <a:off x="1936750" y="2678113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993" name="Text Box 8"/>
          <p:cNvSpPr txBox="1">
            <a:spLocks noChangeArrowheads="1"/>
          </p:cNvSpPr>
          <p:nvPr/>
        </p:nvSpPr>
        <p:spPr bwMode="auto">
          <a:xfrm>
            <a:off x="2265363" y="2328863"/>
            <a:ext cx="11842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I am Alice</a:t>
            </a:r>
          </a:p>
        </p:txBody>
      </p:sp>
      <p:sp>
        <p:nvSpPr>
          <p:cNvPr id="41994" name="Line 9"/>
          <p:cNvSpPr>
            <a:spLocks noChangeShapeType="1"/>
          </p:cNvSpPr>
          <p:nvPr/>
        </p:nvSpPr>
        <p:spPr bwMode="auto">
          <a:xfrm>
            <a:off x="5183188" y="2717800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995" name="Text Box 10"/>
          <p:cNvSpPr txBox="1">
            <a:spLocks noChangeArrowheads="1"/>
          </p:cNvSpPr>
          <p:nvPr/>
        </p:nvSpPr>
        <p:spPr bwMode="auto">
          <a:xfrm>
            <a:off x="5511800" y="2368550"/>
            <a:ext cx="11842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I am Alice</a:t>
            </a:r>
          </a:p>
        </p:txBody>
      </p:sp>
      <p:sp>
        <p:nvSpPr>
          <p:cNvPr id="41996" name="Line 11"/>
          <p:cNvSpPr>
            <a:spLocks noChangeShapeType="1"/>
          </p:cNvSpPr>
          <p:nvPr/>
        </p:nvSpPr>
        <p:spPr bwMode="auto">
          <a:xfrm flipH="1">
            <a:off x="5222875" y="2786063"/>
            <a:ext cx="216535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997" name="Text Box 12"/>
          <p:cNvSpPr txBox="1">
            <a:spLocks noChangeArrowheads="1"/>
          </p:cNvSpPr>
          <p:nvPr/>
        </p:nvSpPr>
        <p:spPr bwMode="auto">
          <a:xfrm>
            <a:off x="5321300" y="2701925"/>
            <a:ext cx="3524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R</a:t>
            </a:r>
          </a:p>
        </p:txBody>
      </p:sp>
      <p:sp>
        <p:nvSpPr>
          <p:cNvPr id="41998" name="Line 13"/>
          <p:cNvSpPr>
            <a:spLocks noChangeShapeType="1"/>
          </p:cNvSpPr>
          <p:nvPr/>
        </p:nvSpPr>
        <p:spPr bwMode="auto">
          <a:xfrm>
            <a:off x="5251450" y="3235325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670" name="Group 14"/>
          <p:cNvGrpSpPr>
            <a:grpSpLocks/>
          </p:cNvGrpSpPr>
          <p:nvPr/>
        </p:nvGrpSpPr>
        <p:grpSpPr bwMode="auto">
          <a:xfrm>
            <a:off x="6481763" y="2781300"/>
            <a:ext cx="850900" cy="681038"/>
            <a:chOff x="3732" y="350"/>
            <a:chExt cx="536" cy="429"/>
          </a:xfrm>
        </p:grpSpPr>
        <p:sp>
          <p:nvSpPr>
            <p:cNvPr id="42049" name="Text Box 15"/>
            <p:cNvSpPr txBox="1">
              <a:spLocks noChangeArrowheads="1"/>
            </p:cNvSpPr>
            <p:nvPr/>
          </p:nvSpPr>
          <p:spPr bwMode="auto">
            <a:xfrm>
              <a:off x="3843" y="54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grpSp>
          <p:nvGrpSpPr>
            <p:cNvPr id="70721" name="Group 16"/>
            <p:cNvGrpSpPr>
              <a:grpSpLocks/>
            </p:cNvGrpSpPr>
            <p:nvPr/>
          </p:nvGrpSpPr>
          <p:grpSpPr bwMode="auto">
            <a:xfrm>
              <a:off x="3732" y="350"/>
              <a:ext cx="536" cy="325"/>
              <a:chOff x="3732" y="350"/>
              <a:chExt cx="536" cy="325"/>
            </a:xfrm>
          </p:grpSpPr>
          <p:sp>
            <p:nvSpPr>
              <p:cNvPr id="42051" name="Text Box 17"/>
              <p:cNvSpPr txBox="1">
                <a:spLocks noChangeArrowheads="1"/>
              </p:cNvSpPr>
              <p:nvPr/>
            </p:nvSpPr>
            <p:spPr bwMode="auto">
              <a:xfrm>
                <a:off x="3732" y="442"/>
                <a:ext cx="5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K   (R)</a:t>
                </a:r>
              </a:p>
            </p:txBody>
          </p:sp>
          <p:sp>
            <p:nvSpPr>
              <p:cNvPr id="42052" name="Text Box 18"/>
              <p:cNvSpPr txBox="1">
                <a:spLocks noChangeArrowheads="1"/>
              </p:cNvSpPr>
              <p:nvPr/>
            </p:nvSpPr>
            <p:spPr bwMode="auto">
              <a:xfrm>
                <a:off x="3853" y="350"/>
                <a:ext cx="16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</p:grpSp>
      <p:sp>
        <p:nvSpPr>
          <p:cNvPr id="42000" name="Line 19"/>
          <p:cNvSpPr>
            <a:spLocks noChangeShapeType="1"/>
          </p:cNvSpPr>
          <p:nvPr/>
        </p:nvSpPr>
        <p:spPr bwMode="auto">
          <a:xfrm flipH="1">
            <a:off x="5289550" y="3403600"/>
            <a:ext cx="2165350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2001" name="Text Box 20"/>
          <p:cNvSpPr txBox="1">
            <a:spLocks noChangeArrowheads="1"/>
          </p:cNvSpPr>
          <p:nvPr/>
        </p:nvSpPr>
        <p:spPr bwMode="auto">
          <a:xfrm>
            <a:off x="5135563" y="3360738"/>
            <a:ext cx="2468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Send me your public key</a:t>
            </a:r>
          </a:p>
        </p:txBody>
      </p:sp>
      <p:sp>
        <p:nvSpPr>
          <p:cNvPr id="42002" name="Line 21"/>
          <p:cNvSpPr>
            <a:spLocks noChangeShapeType="1"/>
          </p:cNvSpPr>
          <p:nvPr/>
        </p:nvSpPr>
        <p:spPr bwMode="auto">
          <a:xfrm>
            <a:off x="5319713" y="3922713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674" name="Group 22"/>
          <p:cNvGrpSpPr>
            <a:grpSpLocks/>
          </p:cNvGrpSpPr>
          <p:nvPr/>
        </p:nvGrpSpPr>
        <p:grpSpPr bwMode="auto">
          <a:xfrm>
            <a:off x="6937375" y="3525838"/>
            <a:ext cx="584200" cy="695325"/>
            <a:chOff x="4737" y="2510"/>
            <a:chExt cx="368" cy="438"/>
          </a:xfrm>
        </p:grpSpPr>
        <p:grpSp>
          <p:nvGrpSpPr>
            <p:cNvPr id="70716" name="Group 23"/>
            <p:cNvGrpSpPr>
              <a:grpSpLocks/>
            </p:cNvGrpSpPr>
            <p:nvPr/>
          </p:nvGrpSpPr>
          <p:grpSpPr bwMode="auto">
            <a:xfrm>
              <a:off x="4737" y="2620"/>
              <a:ext cx="368" cy="328"/>
              <a:chOff x="4737" y="2620"/>
              <a:chExt cx="368" cy="328"/>
            </a:xfrm>
          </p:grpSpPr>
          <p:sp>
            <p:nvSpPr>
              <p:cNvPr id="42047" name="Text Box 24"/>
              <p:cNvSpPr txBox="1">
                <a:spLocks noChangeArrowheads="1"/>
              </p:cNvSpPr>
              <p:nvPr/>
            </p:nvSpPr>
            <p:spPr bwMode="auto">
              <a:xfrm>
                <a:off x="4900" y="2715"/>
                <a:ext cx="20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42048" name="Text Box 25"/>
              <p:cNvSpPr txBox="1">
                <a:spLocks noChangeArrowheads="1"/>
              </p:cNvSpPr>
              <p:nvPr/>
            </p:nvSpPr>
            <p:spPr bwMode="auto">
              <a:xfrm>
                <a:off x="4737" y="2620"/>
                <a:ext cx="3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K   </a:t>
                </a:r>
              </a:p>
            </p:txBody>
          </p:sp>
        </p:grpSp>
        <p:sp>
          <p:nvSpPr>
            <p:cNvPr id="42046" name="Text Box 26"/>
            <p:cNvSpPr txBox="1">
              <a:spLocks noChangeArrowheads="1"/>
            </p:cNvSpPr>
            <p:nvPr/>
          </p:nvSpPr>
          <p:spPr bwMode="auto">
            <a:xfrm>
              <a:off x="4892" y="2510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42004" name="Line 27"/>
          <p:cNvSpPr>
            <a:spLocks noChangeShapeType="1"/>
          </p:cNvSpPr>
          <p:nvPr/>
        </p:nvSpPr>
        <p:spPr bwMode="auto">
          <a:xfrm flipH="1">
            <a:off x="1900238" y="3430588"/>
            <a:ext cx="216535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2005" name="Line 28"/>
          <p:cNvSpPr>
            <a:spLocks noChangeShapeType="1"/>
          </p:cNvSpPr>
          <p:nvPr/>
        </p:nvSpPr>
        <p:spPr bwMode="auto">
          <a:xfrm>
            <a:off x="1928813" y="3879850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677" name="Group 29"/>
          <p:cNvGrpSpPr>
            <a:grpSpLocks/>
          </p:cNvGrpSpPr>
          <p:nvPr/>
        </p:nvGrpSpPr>
        <p:grpSpPr bwMode="auto">
          <a:xfrm>
            <a:off x="3144838" y="3411538"/>
            <a:ext cx="850900" cy="654050"/>
            <a:chOff x="3732" y="350"/>
            <a:chExt cx="536" cy="412"/>
          </a:xfrm>
        </p:grpSpPr>
        <p:sp>
          <p:nvSpPr>
            <p:cNvPr id="42041" name="Text Box 30"/>
            <p:cNvSpPr txBox="1">
              <a:spLocks noChangeArrowheads="1"/>
            </p:cNvSpPr>
            <p:nvPr/>
          </p:nvSpPr>
          <p:spPr bwMode="auto">
            <a:xfrm>
              <a:off x="3815" y="531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grpSp>
          <p:nvGrpSpPr>
            <p:cNvPr id="70713" name="Group 31"/>
            <p:cNvGrpSpPr>
              <a:grpSpLocks/>
            </p:cNvGrpSpPr>
            <p:nvPr/>
          </p:nvGrpSpPr>
          <p:grpSpPr bwMode="auto">
            <a:xfrm>
              <a:off x="3732" y="350"/>
              <a:ext cx="536" cy="325"/>
              <a:chOff x="3732" y="350"/>
              <a:chExt cx="536" cy="325"/>
            </a:xfrm>
          </p:grpSpPr>
          <p:sp>
            <p:nvSpPr>
              <p:cNvPr id="42043" name="Text Box 32"/>
              <p:cNvSpPr txBox="1">
                <a:spLocks noChangeArrowheads="1"/>
              </p:cNvSpPr>
              <p:nvPr/>
            </p:nvSpPr>
            <p:spPr bwMode="auto">
              <a:xfrm>
                <a:off x="3732" y="442"/>
                <a:ext cx="5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K   (R)</a:t>
                </a:r>
              </a:p>
            </p:txBody>
          </p:sp>
          <p:sp>
            <p:nvSpPr>
              <p:cNvPr id="42044" name="Text Box 33"/>
              <p:cNvSpPr txBox="1">
                <a:spLocks noChangeArrowheads="1"/>
              </p:cNvSpPr>
              <p:nvPr/>
            </p:nvSpPr>
            <p:spPr bwMode="auto">
              <a:xfrm>
                <a:off x="3838" y="350"/>
                <a:ext cx="16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</p:grpSp>
      <p:sp>
        <p:nvSpPr>
          <p:cNvPr id="42007" name="Line 34"/>
          <p:cNvSpPr>
            <a:spLocks noChangeShapeType="1"/>
          </p:cNvSpPr>
          <p:nvPr/>
        </p:nvSpPr>
        <p:spPr bwMode="auto">
          <a:xfrm flipH="1">
            <a:off x="1966913" y="4048125"/>
            <a:ext cx="2165350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2008" name="Text Box 35"/>
          <p:cNvSpPr txBox="1">
            <a:spLocks noChangeArrowheads="1"/>
          </p:cNvSpPr>
          <p:nvPr/>
        </p:nvSpPr>
        <p:spPr bwMode="auto">
          <a:xfrm>
            <a:off x="1812925" y="4005263"/>
            <a:ext cx="2468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Send me your public key</a:t>
            </a:r>
          </a:p>
        </p:txBody>
      </p:sp>
      <p:sp>
        <p:nvSpPr>
          <p:cNvPr id="42009" name="Line 36"/>
          <p:cNvSpPr>
            <a:spLocks noChangeShapeType="1"/>
          </p:cNvSpPr>
          <p:nvPr/>
        </p:nvSpPr>
        <p:spPr bwMode="auto">
          <a:xfrm>
            <a:off x="1997075" y="4567238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681" name="Group 37"/>
          <p:cNvGrpSpPr>
            <a:grpSpLocks/>
          </p:cNvGrpSpPr>
          <p:nvPr/>
        </p:nvGrpSpPr>
        <p:grpSpPr bwMode="auto">
          <a:xfrm>
            <a:off x="3500438" y="4125913"/>
            <a:ext cx="569912" cy="654050"/>
            <a:chOff x="4737" y="2534"/>
            <a:chExt cx="359" cy="412"/>
          </a:xfrm>
        </p:grpSpPr>
        <p:grpSp>
          <p:nvGrpSpPr>
            <p:cNvPr id="70708" name="Group 38"/>
            <p:cNvGrpSpPr>
              <a:grpSpLocks/>
            </p:cNvGrpSpPr>
            <p:nvPr/>
          </p:nvGrpSpPr>
          <p:grpSpPr bwMode="auto">
            <a:xfrm>
              <a:off x="4737" y="2620"/>
              <a:ext cx="359" cy="326"/>
              <a:chOff x="4737" y="2620"/>
              <a:chExt cx="359" cy="326"/>
            </a:xfrm>
          </p:grpSpPr>
          <p:sp>
            <p:nvSpPr>
              <p:cNvPr id="42039" name="Text Box 39"/>
              <p:cNvSpPr txBox="1">
                <a:spLocks noChangeArrowheads="1"/>
              </p:cNvSpPr>
              <p:nvPr/>
            </p:nvSpPr>
            <p:spPr bwMode="auto">
              <a:xfrm>
                <a:off x="4875" y="2715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42040" name="Text Box 40"/>
              <p:cNvSpPr txBox="1">
                <a:spLocks noChangeArrowheads="1"/>
              </p:cNvSpPr>
              <p:nvPr/>
            </p:nvSpPr>
            <p:spPr bwMode="auto">
              <a:xfrm>
                <a:off x="4737" y="2620"/>
                <a:ext cx="3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K   </a:t>
                </a:r>
              </a:p>
            </p:txBody>
          </p:sp>
        </p:grpSp>
        <p:sp>
          <p:nvSpPr>
            <p:cNvPr id="42038" name="Text Box 41"/>
            <p:cNvSpPr txBox="1">
              <a:spLocks noChangeArrowheads="1"/>
            </p:cNvSpPr>
            <p:nvPr/>
          </p:nvSpPr>
          <p:spPr bwMode="auto">
            <a:xfrm>
              <a:off x="4883" y="2534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42011" name="Line 42"/>
          <p:cNvSpPr>
            <a:spLocks noChangeShapeType="1"/>
          </p:cNvSpPr>
          <p:nvPr/>
        </p:nvSpPr>
        <p:spPr bwMode="auto">
          <a:xfrm flipH="1" flipV="1">
            <a:off x="5364163" y="5024438"/>
            <a:ext cx="216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683" name="Group 43"/>
          <p:cNvGrpSpPr>
            <a:grpSpLocks/>
          </p:cNvGrpSpPr>
          <p:nvPr/>
        </p:nvGrpSpPr>
        <p:grpSpPr bwMode="auto">
          <a:xfrm>
            <a:off x="5975350" y="4506913"/>
            <a:ext cx="874713" cy="681037"/>
            <a:chOff x="3670" y="3430"/>
            <a:chExt cx="551" cy="429"/>
          </a:xfrm>
        </p:grpSpPr>
        <p:sp>
          <p:nvSpPr>
            <p:cNvPr id="42034" name="Text Box 44"/>
            <p:cNvSpPr txBox="1">
              <a:spLocks noChangeArrowheads="1"/>
            </p:cNvSpPr>
            <p:nvPr/>
          </p:nvSpPr>
          <p:spPr bwMode="auto">
            <a:xfrm>
              <a:off x="3778" y="362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sp>
          <p:nvSpPr>
            <p:cNvPr id="42035" name="Text Box 45"/>
            <p:cNvSpPr txBox="1">
              <a:spLocks noChangeArrowheads="1"/>
            </p:cNvSpPr>
            <p:nvPr/>
          </p:nvSpPr>
          <p:spPr bwMode="auto">
            <a:xfrm>
              <a:off x="3670" y="3540"/>
              <a:ext cx="55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K   (m)</a:t>
              </a:r>
            </a:p>
          </p:txBody>
        </p:sp>
        <p:sp>
          <p:nvSpPr>
            <p:cNvPr id="42036" name="Text Box 46"/>
            <p:cNvSpPr txBox="1">
              <a:spLocks noChangeArrowheads="1"/>
            </p:cNvSpPr>
            <p:nvPr/>
          </p:nvSpPr>
          <p:spPr bwMode="auto">
            <a:xfrm>
              <a:off x="3726" y="3430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70684" name="Group 47"/>
          <p:cNvGrpSpPr>
            <a:grpSpLocks/>
          </p:cNvGrpSpPr>
          <p:nvPr/>
        </p:nvGrpSpPr>
        <p:grpSpPr bwMode="auto">
          <a:xfrm>
            <a:off x="3814763" y="5006975"/>
            <a:ext cx="1768475" cy="719138"/>
            <a:chOff x="1299" y="3314"/>
            <a:chExt cx="1114" cy="453"/>
          </a:xfrm>
        </p:grpSpPr>
        <p:sp>
          <p:nvSpPr>
            <p:cNvPr id="42029" name="Text Box 48"/>
            <p:cNvSpPr txBox="1">
              <a:spLocks noChangeArrowheads="1"/>
            </p:cNvSpPr>
            <p:nvPr/>
          </p:nvSpPr>
          <p:spPr bwMode="auto">
            <a:xfrm>
              <a:off x="1661" y="352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sp>
          <p:nvSpPr>
            <p:cNvPr id="42030" name="Text Box 49"/>
            <p:cNvSpPr txBox="1">
              <a:spLocks noChangeArrowheads="1"/>
            </p:cNvSpPr>
            <p:nvPr/>
          </p:nvSpPr>
          <p:spPr bwMode="auto">
            <a:xfrm>
              <a:off x="1299" y="3414"/>
              <a:ext cx="11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m = K  (K   (m))</a:t>
              </a:r>
            </a:p>
          </p:txBody>
        </p:sp>
        <p:sp>
          <p:nvSpPr>
            <p:cNvPr id="42031" name="Text Box 50"/>
            <p:cNvSpPr txBox="1">
              <a:spLocks noChangeArrowheads="1"/>
            </p:cNvSpPr>
            <p:nvPr/>
          </p:nvSpPr>
          <p:spPr bwMode="auto">
            <a:xfrm>
              <a:off x="1901" y="3332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42032" name="Text Box 51"/>
            <p:cNvSpPr txBox="1">
              <a:spLocks noChangeArrowheads="1"/>
            </p:cNvSpPr>
            <p:nvPr/>
          </p:nvSpPr>
          <p:spPr bwMode="auto">
            <a:xfrm>
              <a:off x="1905" y="3534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sp>
          <p:nvSpPr>
            <p:cNvPr id="42033" name="Text Box 52"/>
            <p:cNvSpPr txBox="1">
              <a:spLocks noChangeArrowheads="1"/>
            </p:cNvSpPr>
            <p:nvPr/>
          </p:nvSpPr>
          <p:spPr bwMode="auto">
            <a:xfrm>
              <a:off x="1688" y="3314"/>
              <a:ext cx="16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2014" name="Text Box 53"/>
          <p:cNvSpPr txBox="1">
            <a:spLocks noChangeArrowheads="1"/>
          </p:cNvSpPr>
          <p:nvPr/>
        </p:nvSpPr>
        <p:spPr bwMode="auto">
          <a:xfrm>
            <a:off x="3946525" y="4819650"/>
            <a:ext cx="12668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Trudy gets</a:t>
            </a:r>
          </a:p>
        </p:txBody>
      </p:sp>
      <p:sp>
        <p:nvSpPr>
          <p:cNvPr id="42015" name="Text Box 54"/>
          <p:cNvSpPr txBox="1">
            <a:spLocks noChangeArrowheads="1"/>
          </p:cNvSpPr>
          <p:nvPr/>
        </p:nvSpPr>
        <p:spPr bwMode="auto">
          <a:xfrm>
            <a:off x="3714750" y="5511800"/>
            <a:ext cx="200183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sends m to Alice encrypted with Alice</a:t>
            </a:r>
            <a:r>
              <a:rPr lang="ja-JP" altLang="en-US" sz="1800" dirty="0" smtClean="0">
                <a:latin typeface="Arial" charset="0"/>
                <a:cs typeface="Arial" charset="0"/>
              </a:rPr>
              <a:t>’</a:t>
            </a:r>
            <a:r>
              <a:rPr lang="en-US" sz="1800" dirty="0" smtClean="0">
                <a:latin typeface="Arial" charset="0"/>
                <a:cs typeface="Arial" charset="0"/>
              </a:rPr>
              <a:t>s public key</a:t>
            </a:r>
          </a:p>
        </p:txBody>
      </p:sp>
      <p:sp>
        <p:nvSpPr>
          <p:cNvPr id="42016" name="Line 55"/>
          <p:cNvSpPr>
            <a:spLocks noChangeShapeType="1"/>
          </p:cNvSpPr>
          <p:nvPr/>
        </p:nvSpPr>
        <p:spPr bwMode="auto">
          <a:xfrm flipH="1">
            <a:off x="1782763" y="5767388"/>
            <a:ext cx="1712912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688" name="Group 56"/>
          <p:cNvGrpSpPr>
            <a:grpSpLocks/>
          </p:cNvGrpSpPr>
          <p:nvPr/>
        </p:nvGrpSpPr>
        <p:grpSpPr bwMode="auto">
          <a:xfrm>
            <a:off x="2566988" y="5230813"/>
            <a:ext cx="806450" cy="677862"/>
            <a:chOff x="3691" y="3430"/>
            <a:chExt cx="508" cy="427"/>
          </a:xfrm>
        </p:grpSpPr>
        <p:sp>
          <p:nvSpPr>
            <p:cNvPr id="42026" name="Text Box 57"/>
            <p:cNvSpPr txBox="1">
              <a:spLocks noChangeArrowheads="1"/>
            </p:cNvSpPr>
            <p:nvPr/>
          </p:nvSpPr>
          <p:spPr bwMode="auto">
            <a:xfrm>
              <a:off x="3771" y="3626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  <a:endParaRPr lang="en-US" sz="2400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42027" name="Text Box 58"/>
            <p:cNvSpPr txBox="1">
              <a:spLocks noChangeArrowheads="1"/>
            </p:cNvSpPr>
            <p:nvPr/>
          </p:nvSpPr>
          <p:spPr bwMode="auto">
            <a:xfrm>
              <a:off x="3691" y="3540"/>
              <a:ext cx="5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K  (m)</a:t>
              </a:r>
            </a:p>
          </p:txBody>
        </p:sp>
        <p:sp>
          <p:nvSpPr>
            <p:cNvPr id="42028" name="Text Box 59"/>
            <p:cNvSpPr txBox="1">
              <a:spLocks noChangeArrowheads="1"/>
            </p:cNvSpPr>
            <p:nvPr/>
          </p:nvSpPr>
          <p:spPr bwMode="auto">
            <a:xfrm>
              <a:off x="3765" y="3430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70689" name="Group 60"/>
          <p:cNvGrpSpPr>
            <a:grpSpLocks/>
          </p:cNvGrpSpPr>
          <p:nvPr/>
        </p:nvGrpSpPr>
        <p:grpSpPr bwMode="auto">
          <a:xfrm>
            <a:off x="296863" y="5646738"/>
            <a:ext cx="1768475" cy="711200"/>
            <a:chOff x="1299" y="3317"/>
            <a:chExt cx="1114" cy="448"/>
          </a:xfrm>
        </p:grpSpPr>
        <p:sp>
          <p:nvSpPr>
            <p:cNvPr id="42021" name="Text Box 61"/>
            <p:cNvSpPr txBox="1">
              <a:spLocks noChangeArrowheads="1"/>
            </p:cNvSpPr>
            <p:nvPr/>
          </p:nvSpPr>
          <p:spPr bwMode="auto">
            <a:xfrm>
              <a:off x="1654" y="3526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2022" name="Text Box 62"/>
            <p:cNvSpPr txBox="1">
              <a:spLocks noChangeArrowheads="1"/>
            </p:cNvSpPr>
            <p:nvPr/>
          </p:nvSpPr>
          <p:spPr bwMode="auto">
            <a:xfrm>
              <a:off x="1299" y="3414"/>
              <a:ext cx="11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m = K  (K   (m))</a:t>
              </a:r>
            </a:p>
          </p:txBody>
        </p:sp>
        <p:sp>
          <p:nvSpPr>
            <p:cNvPr id="42023" name="Text Box 63"/>
            <p:cNvSpPr txBox="1">
              <a:spLocks noChangeArrowheads="1"/>
            </p:cNvSpPr>
            <p:nvPr/>
          </p:nvSpPr>
          <p:spPr bwMode="auto">
            <a:xfrm>
              <a:off x="1901" y="3332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42024" name="Text Box 64"/>
            <p:cNvSpPr txBox="1">
              <a:spLocks noChangeArrowheads="1"/>
            </p:cNvSpPr>
            <p:nvPr/>
          </p:nvSpPr>
          <p:spPr bwMode="auto">
            <a:xfrm>
              <a:off x="1898" y="3534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2025" name="Text Box 65"/>
            <p:cNvSpPr txBox="1">
              <a:spLocks noChangeArrowheads="1"/>
            </p:cNvSpPr>
            <p:nvPr/>
          </p:nvSpPr>
          <p:spPr bwMode="auto">
            <a:xfrm>
              <a:off x="1685" y="3317"/>
              <a:ext cx="16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2019" name="Text Box 66"/>
          <p:cNvSpPr txBox="1">
            <a:spLocks noChangeArrowheads="1"/>
          </p:cNvSpPr>
          <p:nvPr/>
        </p:nvSpPr>
        <p:spPr bwMode="auto">
          <a:xfrm>
            <a:off x="2224088" y="3305175"/>
            <a:ext cx="3524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R</a:t>
            </a:r>
          </a:p>
        </p:txBody>
      </p:sp>
      <p:pic>
        <p:nvPicPr>
          <p:cNvPr id="70691" name="Picture 22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827088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41</a:t>
            </a:fld>
            <a:endParaRPr lang="en-US" sz="1200" dirty="0">
              <a:latin typeface="Tahoma" charset="0"/>
            </a:endParaRPr>
          </a:p>
        </p:txBody>
      </p:sp>
      <p:sp>
        <p:nvSpPr>
          <p:cNvPr id="7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085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1" name="Picture 6" descr="Alic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1613" y="2430463"/>
            <a:ext cx="409575" cy="5048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683" name="Picture 4" descr="Bob"/>
          <p:cNvPicPr>
            <a:picLocks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43900" y="2306638"/>
            <a:ext cx="800100" cy="8175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684" name="Picture 5" descr="Ev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263" y="2203450"/>
            <a:ext cx="954087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4" name="Line 7"/>
          <p:cNvSpPr>
            <a:spLocks noChangeShapeType="1"/>
          </p:cNvSpPr>
          <p:nvPr/>
        </p:nvSpPr>
        <p:spPr bwMode="auto">
          <a:xfrm>
            <a:off x="1936750" y="2678113"/>
            <a:ext cx="22494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15" name="Line 8"/>
          <p:cNvSpPr>
            <a:spLocks noChangeShapeType="1"/>
          </p:cNvSpPr>
          <p:nvPr/>
        </p:nvSpPr>
        <p:spPr bwMode="auto">
          <a:xfrm>
            <a:off x="5183188" y="2717800"/>
            <a:ext cx="22494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730250" y="3498850"/>
            <a:ext cx="7708900" cy="275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0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US" dirty="0"/>
              <a:t>d</a:t>
            </a:r>
            <a:r>
              <a:rPr lang="en-US" dirty="0" smtClean="0"/>
              <a:t>ifficult to detect:</a:t>
            </a:r>
          </a:p>
          <a:p>
            <a:pPr marL="277813" indent="-277813">
              <a:lnSpc>
                <a:spcPct val="90000"/>
              </a:lnSpc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 smtClean="0"/>
              <a:t>Bob receives everything that Alice sends, and vice versa. (e.g., so Bob, Alice can meet one week later and recall conversation!)</a:t>
            </a:r>
          </a:p>
          <a:p>
            <a:pPr marL="277813" indent="-277813"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 smtClean="0"/>
              <a:t>problem is that Trudy receives all messages as well! </a:t>
            </a:r>
          </a:p>
        </p:txBody>
      </p:sp>
      <p:sp>
        <p:nvSpPr>
          <p:cNvPr id="7168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3825"/>
            <a:ext cx="4800600" cy="9525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ap5.0: security hole</a:t>
            </a:r>
          </a:p>
        </p:txBody>
      </p:sp>
      <p:sp>
        <p:nvSpPr>
          <p:cNvPr id="71689" name="Rectangle 3"/>
          <p:cNvSpPr txBox="1">
            <a:spLocks noChangeArrowheads="1"/>
          </p:cNvSpPr>
          <p:nvPr/>
        </p:nvSpPr>
        <p:spPr bwMode="auto">
          <a:xfrm>
            <a:off x="455613" y="1084263"/>
            <a:ext cx="7593012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Clr>
                <a:srgbClr val="000099"/>
              </a:buClr>
              <a:buSzPct val="70000"/>
              <a:buFont typeface="Wingdings" charset="0"/>
              <a:buNone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man (or woman) in the middle attack: </a:t>
            </a:r>
            <a:r>
              <a:rPr lang="en-US" sz="2400" dirty="0">
                <a:latin typeface="Gill Sans MT" charset="0"/>
              </a:rPr>
              <a:t>Trudy poses as Alice (to Bob) and as Bob (to Alice)</a:t>
            </a:r>
          </a:p>
        </p:txBody>
      </p:sp>
      <p:pic>
        <p:nvPicPr>
          <p:cNvPr id="71690" name="Picture 22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827088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42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028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8.1</a:t>
            </a:r>
            <a:r>
              <a:rPr lang="en-US" dirty="0">
                <a:latin typeface="Gill Sans MT" charset="0"/>
              </a:rPr>
              <a:t> 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8.3 Message integrity, </a:t>
            </a:r>
            <a:r>
              <a:rPr lang="en-US" dirty="0">
                <a:latin typeface="Gill Sans MT" charset="0"/>
              </a:rPr>
              <a:t>authentication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8.4 </a:t>
            </a:r>
            <a:r>
              <a:rPr lang="en-US" dirty="0">
                <a:latin typeface="Gill Sans MT" charset="0"/>
              </a:rPr>
              <a:t>Securing e-mail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dirty="0">
                <a:latin typeface="Gill Sans MT" charset="0"/>
              </a:rPr>
              <a:t> Securing TCP connections: SSL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>
                <a:latin typeface="Gill Sans MT" charset="0"/>
              </a:rPr>
              <a:t> Network layer security: IPsec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>
                <a:latin typeface="Gill Sans MT" charset="0"/>
              </a:rPr>
              <a:t> Operational security: firewalls and IDS</a:t>
            </a:r>
          </a:p>
        </p:txBody>
      </p:sp>
      <p:pic>
        <p:nvPicPr>
          <p:cNvPr id="72708" name="Picture 2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06680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43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99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4583113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Digital signatures 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11200" y="1677988"/>
            <a:ext cx="77089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  <a:latin typeface="Gill Sans MT" charset="0"/>
              </a:rPr>
              <a:t>cryptographic technique analogous to hand-written signatures:</a:t>
            </a:r>
          </a:p>
          <a:p>
            <a:r>
              <a:rPr lang="en-US" sz="2600" dirty="0">
                <a:latin typeface="Gill Sans MT" charset="0"/>
              </a:rPr>
              <a:t>sender (Bob) digitally signs document,  establishing he is document owner/creator. </a:t>
            </a:r>
          </a:p>
          <a:p>
            <a:r>
              <a:rPr lang="en-US" sz="2600" i="1" dirty="0">
                <a:solidFill>
                  <a:srgbClr val="000099"/>
                </a:solidFill>
                <a:latin typeface="Gill Sans MT" charset="0"/>
              </a:rPr>
              <a:t>verifiable, nonforgeable:</a:t>
            </a:r>
            <a:r>
              <a:rPr lang="en-US" sz="2600" i="1" dirty="0">
                <a:latin typeface="Gill Sans MT" charset="0"/>
              </a:rPr>
              <a:t> </a:t>
            </a:r>
            <a:r>
              <a:rPr lang="en-US" sz="2600" dirty="0">
                <a:latin typeface="Gill Sans MT" charset="0"/>
              </a:rPr>
              <a:t>recipient (Alice) can prove to someone that Bob, and no one else (including Alice), must have signed document </a:t>
            </a:r>
          </a:p>
        </p:txBody>
      </p:sp>
      <p:pic>
        <p:nvPicPr>
          <p:cNvPr id="74756" name="Picture 2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10810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44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001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ChangeArrowheads="1"/>
          </p:cNvSpPr>
          <p:nvPr/>
        </p:nvSpPr>
        <p:spPr bwMode="auto">
          <a:xfrm>
            <a:off x="6311900" y="3794125"/>
            <a:ext cx="2311400" cy="1549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952500" y="3717925"/>
            <a:ext cx="2311400" cy="1549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75780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903288" y="1436688"/>
            <a:ext cx="7391400" cy="20320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  <a:latin typeface="Gill Sans MT" charset="0"/>
              </a:rPr>
              <a:t>simple digital signature for message m:</a:t>
            </a:r>
          </a:p>
          <a:p>
            <a:r>
              <a:rPr lang="en-US" sz="2400" dirty="0">
                <a:latin typeface="Gill Sans MT" charset="0"/>
              </a:rPr>
              <a:t>Bob signs m by encrypting with his private key K</a:t>
            </a:r>
            <a:r>
              <a:rPr lang="en-US" sz="2400" baseline="-25000" dirty="0">
                <a:latin typeface="Gill Sans MT" charset="0"/>
              </a:rPr>
              <a:t>B</a:t>
            </a:r>
            <a:r>
              <a:rPr lang="en-US" sz="2400" dirty="0">
                <a:latin typeface="Gill Sans MT" charset="0"/>
              </a:rPr>
              <a:t>, creating 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signed</a:t>
            </a:r>
            <a:r>
              <a:rPr lang="ja-JP" altLang="en-US" sz="240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 message, K</a:t>
            </a:r>
            <a:r>
              <a:rPr lang="en-US" altLang="ja-JP" sz="2400" baseline="-25000" dirty="0">
                <a:latin typeface="Gill Sans MT" charset="0"/>
              </a:rPr>
              <a:t>B</a:t>
            </a:r>
            <a:r>
              <a:rPr lang="en-US" altLang="ja-JP" sz="2400" dirty="0">
                <a:latin typeface="Gill Sans MT" charset="0"/>
              </a:rPr>
              <a:t>(m)</a:t>
            </a:r>
            <a:endParaRPr lang="en-US" dirty="0">
              <a:latin typeface="Gill Sans MT" charset="0"/>
            </a:endParaRP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4638675" y="2152650"/>
            <a:ext cx="596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dirty="0" smtClean="0">
                <a:cs typeface="+mn-cs"/>
              </a:rPr>
              <a:t>-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7088188" y="1804988"/>
            <a:ext cx="596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dirty="0" smtClean="0">
                <a:cs typeface="+mn-cs"/>
              </a:rPr>
              <a:t>-</a:t>
            </a: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990600" y="3717925"/>
            <a:ext cx="21209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800" dirty="0" smtClean="0">
                <a:latin typeface="Arial" charset="0"/>
                <a:ea typeface="Arial Unicode MS" charset="0"/>
                <a:cs typeface="Arial" charset="0"/>
              </a:rPr>
              <a:t>Dear Alice</a:t>
            </a:r>
          </a:p>
          <a:p>
            <a:pPr>
              <a:spcBef>
                <a:spcPct val="50000"/>
              </a:spcBef>
              <a:defRPr/>
            </a:pPr>
            <a:r>
              <a:rPr lang="en-US" sz="1400" dirty="0" smtClean="0">
                <a:latin typeface="Arial" charset="0"/>
                <a:ea typeface="Arial Unicode MS" charset="0"/>
                <a:cs typeface="Arial" charset="0"/>
              </a:rPr>
              <a:t>Oh, how I have missed you. I think of you all the time! …(blah blah blah)</a:t>
            </a:r>
          </a:p>
          <a:p>
            <a:pPr>
              <a:spcBef>
                <a:spcPct val="50000"/>
              </a:spcBef>
              <a:defRPr/>
            </a:pPr>
            <a:r>
              <a:rPr lang="en-US" sz="1800" dirty="0" smtClean="0">
                <a:latin typeface="Arial" charset="0"/>
                <a:ea typeface="Arial Unicode MS" charset="0"/>
                <a:cs typeface="Arial" charset="0"/>
              </a:rPr>
              <a:t>Bob</a:t>
            </a: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652463" y="3298825"/>
            <a:ext cx="2735262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Bob</a:t>
            </a:r>
            <a:r>
              <a:rPr lang="ja-JP" altLang="en-US" smtClean="0">
                <a:solidFill>
                  <a:srgbClr val="C00000"/>
                </a:solidFill>
                <a:latin typeface="Arial" charset="0"/>
                <a:cs typeface="Arial" charset="0"/>
              </a:rPr>
              <a:t>’</a:t>
            </a: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s message, m</a:t>
            </a:r>
          </a:p>
        </p:txBody>
      </p:sp>
      <p:sp>
        <p:nvSpPr>
          <p:cNvPr id="75785" name="Rectangle 10"/>
          <p:cNvSpPr>
            <a:spLocks noChangeArrowheads="1"/>
          </p:cNvSpPr>
          <p:nvPr/>
        </p:nvSpPr>
        <p:spPr bwMode="auto">
          <a:xfrm>
            <a:off x="4141788" y="4060825"/>
            <a:ext cx="1417637" cy="10826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4181475" y="4095750"/>
            <a:ext cx="1368425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Public key</a:t>
            </a:r>
          </a:p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encryption</a:t>
            </a:r>
          </a:p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46092" name="Line 12"/>
          <p:cNvSpPr>
            <a:spLocks noChangeShapeType="1"/>
          </p:cNvSpPr>
          <p:nvPr/>
        </p:nvSpPr>
        <p:spPr bwMode="auto">
          <a:xfrm>
            <a:off x="3409950" y="452437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4908550" y="3251200"/>
            <a:ext cx="1762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Bob</a:t>
            </a:r>
            <a:r>
              <a:rPr lang="ja-JP" altLang="en-US" sz="1800" smtClean="0">
                <a:latin typeface="Arial" charset="0"/>
                <a:cs typeface="Arial" charset="0"/>
              </a:rPr>
              <a:t>’</a:t>
            </a:r>
            <a:r>
              <a:rPr lang="en-US" sz="1800" dirty="0" smtClean="0">
                <a:latin typeface="Arial" charset="0"/>
                <a:cs typeface="Arial" charset="0"/>
              </a:rPr>
              <a:t>s private</a:t>
            </a:r>
          </a:p>
          <a:p>
            <a:pPr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75789" name="Picture 14" descr="BS00768_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014788" y="3432175"/>
            <a:ext cx="458787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5790" name="Group 15"/>
          <p:cNvGrpSpPr>
            <a:grpSpLocks/>
          </p:cNvGrpSpPr>
          <p:nvPr/>
        </p:nvGrpSpPr>
        <p:grpSpPr bwMode="auto">
          <a:xfrm>
            <a:off x="4486275" y="3200400"/>
            <a:ext cx="533400" cy="628650"/>
            <a:chOff x="2994" y="2058"/>
            <a:chExt cx="336" cy="396"/>
          </a:xfrm>
        </p:grpSpPr>
        <p:grpSp>
          <p:nvGrpSpPr>
            <p:cNvPr id="75800" name="Group 16"/>
            <p:cNvGrpSpPr>
              <a:grpSpLocks/>
            </p:cNvGrpSpPr>
            <p:nvPr/>
          </p:nvGrpSpPr>
          <p:grpSpPr bwMode="auto">
            <a:xfrm>
              <a:off x="2994" y="2144"/>
              <a:ext cx="336" cy="310"/>
              <a:chOff x="2994" y="2144"/>
              <a:chExt cx="336" cy="310"/>
            </a:xfrm>
          </p:grpSpPr>
          <p:sp>
            <p:nvSpPr>
              <p:cNvPr id="46107" name="Text Box 17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46108" name="Text Box 18"/>
              <p:cNvSpPr txBox="1">
                <a:spLocks noChangeArrowheads="1"/>
              </p:cNvSpPr>
              <p:nvPr/>
            </p:nvSpPr>
            <p:spPr bwMode="auto">
              <a:xfrm>
                <a:off x="3128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46106" name="Text Box 19"/>
            <p:cNvSpPr txBox="1">
              <a:spLocks noChangeArrowheads="1"/>
            </p:cNvSpPr>
            <p:nvPr/>
          </p:nvSpPr>
          <p:spPr bwMode="auto">
            <a:xfrm>
              <a:off x="3140" y="2058"/>
              <a:ext cx="16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6096" name="Line 20"/>
          <p:cNvSpPr>
            <a:spLocks noChangeShapeType="1"/>
          </p:cNvSpPr>
          <p:nvPr/>
        </p:nvSpPr>
        <p:spPr bwMode="auto">
          <a:xfrm>
            <a:off x="4489450" y="3584575"/>
            <a:ext cx="1588" cy="4699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97" name="Line 21"/>
          <p:cNvSpPr>
            <a:spLocks noChangeShapeType="1"/>
          </p:cNvSpPr>
          <p:nvPr/>
        </p:nvSpPr>
        <p:spPr bwMode="auto">
          <a:xfrm>
            <a:off x="5594350" y="452437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98" name="Text Box 22"/>
          <p:cNvSpPr txBox="1">
            <a:spLocks noChangeArrowheads="1"/>
          </p:cNvSpPr>
          <p:nvPr/>
        </p:nvSpPr>
        <p:spPr bwMode="auto">
          <a:xfrm>
            <a:off x="6438900" y="3895725"/>
            <a:ext cx="21209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800" dirty="0" smtClean="0">
                <a:latin typeface="Arial" charset="0"/>
                <a:ea typeface="Arial Unicode MS" charset="0"/>
                <a:cs typeface="Arial" charset="0"/>
              </a:rPr>
              <a:t>Bob</a:t>
            </a:r>
            <a:r>
              <a:rPr lang="ja-JP" altLang="en-US" sz="1800" smtClean="0">
                <a:latin typeface="Arial" charset="0"/>
                <a:ea typeface="Arial Unicode MS" charset="0"/>
                <a:cs typeface="Arial" charset="0"/>
              </a:rPr>
              <a:t>’</a:t>
            </a:r>
            <a:r>
              <a:rPr lang="en-US" sz="1800" dirty="0" smtClean="0">
                <a:latin typeface="Arial" charset="0"/>
                <a:ea typeface="Arial Unicode MS" charset="0"/>
                <a:cs typeface="Arial" charset="0"/>
              </a:rPr>
              <a:t>s message, m, signed (encrypted) with his private key</a:t>
            </a:r>
          </a:p>
        </p:txBody>
      </p:sp>
      <p:sp>
        <p:nvSpPr>
          <p:cNvPr id="46099" name="Text Box 25"/>
          <p:cNvSpPr txBox="1">
            <a:spLocks noChangeArrowheads="1"/>
          </p:cNvSpPr>
          <p:nvPr/>
        </p:nvSpPr>
        <p:spPr bwMode="auto">
          <a:xfrm>
            <a:off x="6894865" y="3375025"/>
            <a:ext cx="64064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m,K</a:t>
            </a: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46100" name="Text Box 26"/>
          <p:cNvSpPr txBox="1">
            <a:spLocks noChangeArrowheads="1"/>
          </p:cNvSpPr>
          <p:nvPr/>
        </p:nvSpPr>
        <p:spPr bwMode="auto">
          <a:xfrm>
            <a:off x="7356475" y="3529013"/>
            <a:ext cx="320675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46101" name="Text Box 27"/>
          <p:cNvSpPr txBox="1">
            <a:spLocks noChangeArrowheads="1"/>
          </p:cNvSpPr>
          <p:nvPr/>
        </p:nvSpPr>
        <p:spPr bwMode="auto">
          <a:xfrm>
            <a:off x="7362825" y="3228975"/>
            <a:ext cx="2540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-</a:t>
            </a:r>
          </a:p>
        </p:txBody>
      </p:sp>
      <p:sp>
        <p:nvSpPr>
          <p:cNvPr id="46102" name="Text Box 28"/>
          <p:cNvSpPr txBox="1">
            <a:spLocks noChangeArrowheads="1"/>
          </p:cNvSpPr>
          <p:nvPr/>
        </p:nvSpPr>
        <p:spPr bwMode="auto">
          <a:xfrm>
            <a:off x="7381875" y="3344863"/>
            <a:ext cx="677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(m)</a:t>
            </a:r>
          </a:p>
        </p:txBody>
      </p:sp>
      <p:sp>
        <p:nvSpPr>
          <p:cNvPr id="757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74625"/>
            <a:ext cx="4583113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Digital signatures </a:t>
            </a:r>
          </a:p>
        </p:txBody>
      </p:sp>
      <p:pic>
        <p:nvPicPr>
          <p:cNvPr id="75799" name="Picture 2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45</a:t>
            </a:fld>
            <a:endParaRPr lang="en-US" sz="1200" dirty="0">
              <a:latin typeface="Tahoma" charset="0"/>
            </a:endParaRPr>
          </a:p>
        </p:txBody>
      </p:sp>
      <p:sp>
        <p:nvSpPr>
          <p:cNvPr id="3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336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0" name="Text Box 7"/>
          <p:cNvSpPr txBox="1">
            <a:spLocks noChangeArrowheads="1"/>
          </p:cNvSpPr>
          <p:nvPr/>
        </p:nvSpPr>
        <p:spPr bwMode="auto">
          <a:xfrm>
            <a:off x="7034213" y="1116013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 smtClean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76803" name="Rectangle 11"/>
          <p:cNvSpPr>
            <a:spLocks noGrp="1" noChangeArrowheads="1"/>
          </p:cNvSpPr>
          <p:nvPr>
            <p:ph type="body" sz="half" idx="2"/>
          </p:nvPr>
        </p:nvSpPr>
        <p:spPr>
          <a:xfrm>
            <a:off x="990600" y="3648075"/>
            <a:ext cx="7391400" cy="23114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81000" indent="-381000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Alice thus verifies that:</a:t>
            </a:r>
          </a:p>
          <a:p>
            <a:pPr lvl="1">
              <a:lnSpc>
                <a:spcPct val="90000"/>
              </a:lnSpc>
              <a:buFont typeface="Wingdings" charset="2"/>
              <a:buChar char="§"/>
            </a:pPr>
            <a:r>
              <a:rPr lang="en-US" dirty="0">
                <a:latin typeface="Gill Sans MT" charset="0"/>
              </a:rPr>
              <a:t>Bob signed m</a:t>
            </a:r>
          </a:p>
          <a:p>
            <a:pPr lvl="1">
              <a:lnSpc>
                <a:spcPct val="90000"/>
              </a:lnSpc>
              <a:buFont typeface="Wingdings" charset="2"/>
              <a:buChar char="§"/>
            </a:pPr>
            <a:r>
              <a:rPr lang="en-US" dirty="0">
                <a:latin typeface="Gill Sans MT" charset="0"/>
              </a:rPr>
              <a:t>no one else signed m</a:t>
            </a:r>
          </a:p>
          <a:p>
            <a:pPr lvl="1">
              <a:lnSpc>
                <a:spcPct val="90000"/>
              </a:lnSpc>
              <a:buFont typeface="Wingdings" charset="2"/>
              <a:buChar char="§"/>
            </a:pPr>
            <a:r>
              <a:rPr lang="en-US" dirty="0">
                <a:latin typeface="Gill Sans MT" charset="0"/>
              </a:rPr>
              <a:t>Bob signed m and not m</a:t>
            </a:r>
            <a:r>
              <a:rPr lang="ja-JP" altLang="en-US" dirty="0">
                <a:latin typeface="Gill Sans MT" charset="0"/>
              </a:rPr>
              <a:t>‘</a:t>
            </a:r>
            <a:endParaRPr lang="en-US" altLang="ja-JP" dirty="0">
              <a:latin typeface="Gill Sans MT" charset="0"/>
            </a:endParaRPr>
          </a:p>
          <a:p>
            <a:pPr marL="381000" indent="-381000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non-repudiation:</a:t>
            </a:r>
          </a:p>
          <a:p>
            <a:pPr marL="800100" lvl="1" indent="-342900">
              <a:lnSpc>
                <a:spcPct val="90000"/>
              </a:lnSpc>
              <a:buFont typeface="Wingdings" charset="0"/>
              <a:buChar char="ü"/>
            </a:pPr>
            <a:r>
              <a:rPr lang="en-US" dirty="0">
                <a:latin typeface="Gill Sans MT" charset="0"/>
              </a:rPr>
              <a:t>Alice can take m, and signature K</a:t>
            </a:r>
            <a:r>
              <a:rPr lang="en-US" baseline="-25000" dirty="0">
                <a:latin typeface="Gill Sans MT" charset="0"/>
              </a:rPr>
              <a:t>B</a:t>
            </a:r>
            <a:r>
              <a:rPr lang="en-US" dirty="0">
                <a:latin typeface="Gill Sans MT" charset="0"/>
              </a:rPr>
              <a:t>(m) to court and prove that Bob signed m</a:t>
            </a:r>
          </a:p>
          <a:p>
            <a:pPr marL="381000" indent="-381000">
              <a:lnSpc>
                <a:spcPct val="90000"/>
              </a:lnSpc>
              <a:buSzTx/>
              <a:buFont typeface="Wingdings" charset="0"/>
              <a:buChar char="ü"/>
            </a:pPr>
            <a:endParaRPr lang="en-US" sz="2400" dirty="0">
              <a:latin typeface="Gill Sans MT" charset="0"/>
            </a:endParaRPr>
          </a:p>
        </p:txBody>
      </p:sp>
      <p:sp>
        <p:nvSpPr>
          <p:cNvPr id="47115" name="Text Box 12"/>
          <p:cNvSpPr txBox="1">
            <a:spLocks noChangeArrowheads="1"/>
          </p:cNvSpPr>
          <p:nvPr/>
        </p:nvSpPr>
        <p:spPr bwMode="auto">
          <a:xfrm>
            <a:off x="5673725" y="5435600"/>
            <a:ext cx="73660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 smtClean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7680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74625"/>
            <a:ext cx="4583113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Digital signatures </a:t>
            </a:r>
          </a:p>
        </p:txBody>
      </p:sp>
      <p:pic>
        <p:nvPicPr>
          <p:cNvPr id="76806" name="Picture 2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7" name="Rectangle 3"/>
          <p:cNvSpPr txBox="1">
            <a:spLocks noChangeArrowheads="1"/>
          </p:cNvSpPr>
          <p:nvPr/>
        </p:nvSpPr>
        <p:spPr bwMode="auto">
          <a:xfrm>
            <a:off x="757238" y="1239838"/>
            <a:ext cx="814705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277813" indent="-277813">
              <a:lnSpc>
                <a:spcPct val="110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Gill Sans MT" charset="0"/>
              </a:rPr>
              <a:t>suppose Alice receives </a:t>
            </a:r>
            <a:r>
              <a:rPr lang="en-US" sz="2400" dirty="0">
                <a:latin typeface="Gill Sans MT" charset="0"/>
              </a:rPr>
              <a:t>msg</a:t>
            </a:r>
            <a:r>
              <a:rPr lang="en-US" sz="2400" dirty="0">
                <a:latin typeface="Gill Sans MT" charset="0"/>
              </a:rPr>
              <a:t> m, with signature: m, K</a:t>
            </a:r>
            <a:r>
              <a:rPr lang="en-US" sz="2400" baseline="-25000" dirty="0">
                <a:latin typeface="Gill Sans MT" charset="0"/>
              </a:rPr>
              <a:t>B</a:t>
            </a:r>
            <a:r>
              <a:rPr lang="en-US" sz="2400" dirty="0">
                <a:latin typeface="Gill Sans MT" charset="0"/>
              </a:rPr>
              <a:t>(m)</a:t>
            </a:r>
          </a:p>
          <a:p>
            <a:pPr marL="277813" indent="-277813">
              <a:lnSpc>
                <a:spcPct val="110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Gill Sans MT" charset="0"/>
              </a:rPr>
              <a:t>Alice verifies m signed by Bob by applying Bob</a:t>
            </a:r>
            <a:r>
              <a:rPr lang="ja-JP" altLang="en-US" sz="2400" dirty="0">
                <a:latin typeface="Gill Sans MT" charset="0"/>
              </a:rPr>
              <a:t>’</a:t>
            </a:r>
            <a:r>
              <a:rPr lang="en-US" altLang="ja-JP" sz="2400" dirty="0">
                <a:latin typeface="Gill Sans MT" charset="0"/>
              </a:rPr>
              <a:t>s public key K</a:t>
            </a:r>
            <a:r>
              <a:rPr lang="en-US" altLang="ja-JP" sz="2400" baseline="-25000" dirty="0">
                <a:latin typeface="Gill Sans MT" charset="0"/>
              </a:rPr>
              <a:t>B</a:t>
            </a:r>
            <a:r>
              <a:rPr lang="en-US" altLang="ja-JP" sz="2400" dirty="0">
                <a:latin typeface="Gill Sans MT" charset="0"/>
              </a:rPr>
              <a:t> to K</a:t>
            </a:r>
            <a:r>
              <a:rPr lang="en-US" altLang="ja-JP" sz="2400" baseline="-25000" dirty="0">
                <a:latin typeface="Gill Sans MT" charset="0"/>
              </a:rPr>
              <a:t>B</a:t>
            </a:r>
            <a:r>
              <a:rPr lang="en-US" altLang="ja-JP" sz="2400" dirty="0">
                <a:latin typeface="Gill Sans MT" charset="0"/>
              </a:rPr>
              <a:t>(m) then checks K</a:t>
            </a:r>
            <a:r>
              <a:rPr lang="en-US" altLang="ja-JP" sz="2400" baseline="-25000" dirty="0">
                <a:latin typeface="Gill Sans MT" charset="0"/>
              </a:rPr>
              <a:t>B</a:t>
            </a:r>
            <a:r>
              <a:rPr lang="en-US" altLang="ja-JP" sz="2400" dirty="0">
                <a:latin typeface="Gill Sans MT" charset="0"/>
              </a:rPr>
              <a:t>(K</a:t>
            </a:r>
            <a:r>
              <a:rPr lang="en-US" altLang="ja-JP" sz="2400" baseline="-25000" dirty="0">
                <a:latin typeface="Gill Sans MT" charset="0"/>
              </a:rPr>
              <a:t>B</a:t>
            </a:r>
            <a:r>
              <a:rPr lang="en-US" altLang="ja-JP" sz="2400" dirty="0">
                <a:latin typeface="Gill Sans MT" charset="0"/>
              </a:rPr>
              <a:t>(m) ) = m.</a:t>
            </a:r>
          </a:p>
          <a:p>
            <a:pPr marL="277813" indent="-277813">
              <a:lnSpc>
                <a:spcPct val="110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Gill Sans MT" charset="0"/>
              </a:rPr>
              <a:t>If K</a:t>
            </a:r>
            <a:r>
              <a:rPr lang="en-US" sz="2400" baseline="-25000" dirty="0">
                <a:latin typeface="Gill Sans MT" charset="0"/>
              </a:rPr>
              <a:t>B</a:t>
            </a:r>
            <a:r>
              <a:rPr lang="en-US" sz="2400" dirty="0">
                <a:latin typeface="Gill Sans MT" charset="0"/>
              </a:rPr>
              <a:t>(K</a:t>
            </a:r>
            <a:r>
              <a:rPr lang="en-US" sz="2400" baseline="-25000" dirty="0">
                <a:latin typeface="Gill Sans MT" charset="0"/>
              </a:rPr>
              <a:t>B</a:t>
            </a:r>
            <a:r>
              <a:rPr lang="en-US" sz="2400" dirty="0">
                <a:latin typeface="Gill Sans MT" charset="0"/>
              </a:rPr>
              <a:t>(m) ) = m, whoever signed m must have used Bob</a:t>
            </a:r>
            <a:r>
              <a:rPr lang="ja-JP" altLang="en-US" sz="2400" dirty="0">
                <a:latin typeface="Gill Sans MT" charset="0"/>
              </a:rPr>
              <a:t>’</a:t>
            </a:r>
            <a:r>
              <a:rPr lang="en-US" altLang="ja-JP" sz="2400" dirty="0">
                <a:latin typeface="Gill Sans MT" charset="0"/>
              </a:rPr>
              <a:t>s private key.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rgbClr val="000099"/>
              </a:buClr>
              <a:buSzPct val="70000"/>
              <a:buFont typeface="Wingdings" charset="0"/>
              <a:buChar char="v"/>
            </a:pPr>
            <a:endParaRPr lang="en-US" sz="2400" dirty="0">
              <a:latin typeface="Gill Sans MT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1703388" y="2433638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 smtClean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4619625" y="1989138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 smtClean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1814513" y="1976438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 smtClean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1295400" y="2466975"/>
            <a:ext cx="73660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 smtClean="0">
                <a:latin typeface="Arial Unicode MS" charset="0"/>
                <a:cs typeface="Arial Unicode MS" charset="0"/>
              </a:rPr>
              <a:t>+</a:t>
            </a: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1058863" y="1992313"/>
            <a:ext cx="736600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 smtClean="0">
                <a:latin typeface="Arial Unicode MS" charset="0"/>
                <a:cs typeface="Arial Unicode MS" charset="0"/>
              </a:rPr>
              <a:t>+</a:t>
            </a: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4197350" y="2006600"/>
            <a:ext cx="73660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 smtClean="0">
                <a:latin typeface="Arial Unicode MS" charset="0"/>
                <a:cs typeface="Arial Unicode MS" charset="0"/>
              </a:rPr>
              <a:t>+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46</a:t>
            </a:fld>
            <a:endParaRPr lang="en-US" sz="1200" dirty="0">
              <a:latin typeface="Tahoma" charset="0"/>
            </a:endParaRP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028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Message digests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739900"/>
            <a:ext cx="3916362" cy="3282950"/>
          </a:xfrm>
        </p:spPr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 dirty="0">
                <a:latin typeface="Gill Sans MT" charset="0"/>
              </a:rPr>
              <a:t>computationally expensive to public-key-encrypt long messages </a:t>
            </a:r>
          </a:p>
          <a:p>
            <a:pPr marL="0" indent="0">
              <a:buFont typeface="Wingdings" charset="0"/>
              <a:buNone/>
            </a:pPr>
            <a:r>
              <a:rPr lang="en-US" sz="3200" i="1" dirty="0">
                <a:solidFill>
                  <a:srgbClr val="C00000"/>
                </a:solidFill>
                <a:latin typeface="Gill Sans MT" charset="0"/>
              </a:rPr>
              <a:t>goal: </a:t>
            </a:r>
            <a:r>
              <a:rPr lang="en-US" dirty="0">
                <a:latin typeface="Gill Sans MT" charset="0"/>
              </a:rPr>
              <a:t>fixed-length, easy- to-compute digital </a:t>
            </a:r>
            <a:r>
              <a:rPr lang="ja-JP" altLang="en-US" dirty="0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fingerprint</a:t>
            </a:r>
            <a:r>
              <a:rPr lang="ja-JP" altLang="en-US" dirty="0">
                <a:latin typeface="Gill Sans MT" charset="0"/>
              </a:rPr>
              <a:t>”</a:t>
            </a:r>
            <a:endParaRPr lang="en-US" altLang="ja-JP" dirty="0">
              <a:latin typeface="Gill Sans MT" charset="0"/>
            </a:endParaRPr>
          </a:p>
          <a:p>
            <a:r>
              <a:rPr lang="en-US" sz="2400" dirty="0">
                <a:latin typeface="Gill Sans MT" charset="0"/>
              </a:rPr>
              <a:t>apply hash function H to </a:t>
            </a:r>
            <a:r>
              <a:rPr lang="en-US" sz="2400" i="1" dirty="0">
                <a:latin typeface="Gill Sans MT" charset="0"/>
              </a:rPr>
              <a:t>m</a:t>
            </a:r>
            <a:r>
              <a:rPr lang="en-US" sz="2400" dirty="0">
                <a:latin typeface="Gill Sans MT" charset="0"/>
              </a:rPr>
              <a:t>, get fixed size message digest, </a:t>
            </a:r>
            <a:r>
              <a:rPr lang="en-US" sz="2400" i="1" dirty="0">
                <a:latin typeface="Gill Sans MT" charset="0"/>
              </a:rPr>
              <a:t>H(m).</a:t>
            </a:r>
            <a:endParaRPr lang="en-US" sz="2000" dirty="0">
              <a:latin typeface="Gill Sans MT" charset="0"/>
            </a:endParaRPr>
          </a:p>
          <a:p>
            <a:endParaRPr lang="en-US" sz="2000" dirty="0">
              <a:latin typeface="Gill Sans MT" charset="0"/>
            </a:endParaRPr>
          </a:p>
          <a:p>
            <a:endParaRPr lang="en-US" sz="2400" dirty="0">
              <a:latin typeface="Gill Sans MT" charset="0"/>
            </a:endParaRPr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56150" y="2965450"/>
            <a:ext cx="4044950" cy="3465513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Hash function properties:</a:t>
            </a:r>
          </a:p>
          <a:p>
            <a:pPr marL="277813" indent="-277813"/>
            <a:r>
              <a:rPr lang="en-US" sz="2400" dirty="0">
                <a:latin typeface="Gill Sans MT" charset="0"/>
              </a:rPr>
              <a:t>many-to-1</a:t>
            </a:r>
          </a:p>
          <a:p>
            <a:pPr marL="277813" indent="-277813"/>
            <a:r>
              <a:rPr lang="en-US" sz="2400" dirty="0">
                <a:latin typeface="Gill Sans MT" charset="0"/>
              </a:rPr>
              <a:t>produces fixed-size </a:t>
            </a:r>
            <a:r>
              <a:rPr lang="en-US" sz="2400" dirty="0">
                <a:latin typeface="Gill Sans MT" charset="0"/>
              </a:rPr>
              <a:t>msg</a:t>
            </a:r>
            <a:r>
              <a:rPr lang="en-US" sz="2400" dirty="0">
                <a:latin typeface="Gill Sans MT" charset="0"/>
              </a:rPr>
              <a:t> digest (fingerprint)</a:t>
            </a:r>
          </a:p>
          <a:p>
            <a:pPr marL="277813" indent="-277813"/>
            <a:r>
              <a:rPr lang="en-US" sz="2400" dirty="0">
                <a:latin typeface="Gill Sans MT" charset="0"/>
              </a:rPr>
              <a:t>given message digest x, computationally infeasible to find m such that x = H(m)</a:t>
            </a:r>
          </a:p>
          <a:p>
            <a:pPr>
              <a:buFont typeface="Wingdings" charset="0"/>
              <a:buNone/>
            </a:pPr>
            <a:endParaRPr lang="en-US" sz="2400" dirty="0">
              <a:latin typeface="Gill Sans MT" charset="0"/>
            </a:endParaRPr>
          </a:p>
          <a:p>
            <a:pPr>
              <a:buFont typeface="Wingdings" charset="0"/>
              <a:buNone/>
            </a:pPr>
            <a:endParaRPr lang="en-US" sz="2000" dirty="0">
              <a:latin typeface="Gill Sans MT" charset="0"/>
            </a:endParaRPr>
          </a:p>
        </p:txBody>
      </p:sp>
      <p:sp>
        <p:nvSpPr>
          <p:cNvPr id="48134" name="Rectangle 5"/>
          <p:cNvSpPr>
            <a:spLocks noChangeArrowheads="1"/>
          </p:cNvSpPr>
          <p:nvPr/>
        </p:nvSpPr>
        <p:spPr bwMode="auto">
          <a:xfrm>
            <a:off x="6846888" y="2305050"/>
            <a:ext cx="804862" cy="422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C00000"/>
              </a:solidFill>
              <a:latin typeface="Arial" charset="0"/>
              <a:cs typeface="Arial" charset="0"/>
            </a:endParaRPr>
          </a:p>
        </p:txBody>
      </p:sp>
      <p:sp>
        <p:nvSpPr>
          <p:cNvPr id="48135" name="Rectangle 6"/>
          <p:cNvSpPr>
            <a:spLocks noChangeArrowheads="1"/>
          </p:cNvSpPr>
          <p:nvPr/>
        </p:nvSpPr>
        <p:spPr bwMode="auto">
          <a:xfrm>
            <a:off x="4878388" y="850900"/>
            <a:ext cx="1355725" cy="9445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8136" name="Text Box 7"/>
          <p:cNvSpPr txBox="1">
            <a:spLocks noChangeArrowheads="1"/>
          </p:cNvSpPr>
          <p:nvPr/>
        </p:nvSpPr>
        <p:spPr bwMode="auto">
          <a:xfrm>
            <a:off x="4873625" y="839788"/>
            <a:ext cx="13430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large </a:t>
            </a:r>
          </a:p>
          <a:p>
            <a:pPr algn="ctr">
              <a:defRPr/>
            </a:pP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message</a:t>
            </a:r>
          </a:p>
          <a:p>
            <a:pPr algn="ctr">
              <a:defRPr/>
            </a:pP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m</a:t>
            </a:r>
          </a:p>
        </p:txBody>
      </p:sp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6732588" y="966788"/>
            <a:ext cx="1108075" cy="75882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8138" name="Text Box 9"/>
          <p:cNvSpPr txBox="1">
            <a:spLocks noChangeArrowheads="1"/>
          </p:cNvSpPr>
          <p:nvPr/>
        </p:nvSpPr>
        <p:spPr bwMode="auto">
          <a:xfrm>
            <a:off x="6692900" y="962025"/>
            <a:ext cx="11906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H: Hash</a:t>
            </a:r>
          </a:p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Function</a:t>
            </a:r>
          </a:p>
        </p:txBody>
      </p:sp>
      <p:sp>
        <p:nvSpPr>
          <p:cNvPr id="48139" name="Line 10"/>
          <p:cNvSpPr>
            <a:spLocks noChangeShapeType="1"/>
          </p:cNvSpPr>
          <p:nvPr/>
        </p:nvSpPr>
        <p:spPr bwMode="auto">
          <a:xfrm>
            <a:off x="6238875" y="1320800"/>
            <a:ext cx="5064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8140" name="Text Box 11"/>
          <p:cNvSpPr txBox="1">
            <a:spLocks noChangeArrowheads="1"/>
          </p:cNvSpPr>
          <p:nvPr/>
        </p:nvSpPr>
        <p:spPr bwMode="auto">
          <a:xfrm>
            <a:off x="6797675" y="2328863"/>
            <a:ext cx="893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H(m)</a:t>
            </a:r>
          </a:p>
        </p:txBody>
      </p:sp>
      <p:sp>
        <p:nvSpPr>
          <p:cNvPr id="48141" name="Line 12"/>
          <p:cNvSpPr>
            <a:spLocks noChangeShapeType="1"/>
          </p:cNvSpPr>
          <p:nvPr/>
        </p:nvSpPr>
        <p:spPr bwMode="auto">
          <a:xfrm>
            <a:off x="7164388" y="1739900"/>
            <a:ext cx="0" cy="549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77837" name="Picture 2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1076325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47</a:t>
            </a:fld>
            <a:endParaRPr lang="en-US" sz="1200" dirty="0">
              <a:latin typeface="Tahoma" charset="0"/>
            </a:endParaRP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832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15913" y="276225"/>
            <a:ext cx="8120062" cy="844550"/>
          </a:xfrm>
        </p:spPr>
        <p:txBody>
          <a:bodyPr/>
          <a:lstStyle/>
          <a:p>
            <a:r>
              <a:rPr lang="en-US" sz="3200" dirty="0">
                <a:latin typeface="Gill Sans MT" charset="0"/>
              </a:rPr>
              <a:t>Internet checksum: poor crypto hash function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675" y="1360488"/>
            <a:ext cx="8424863" cy="2122487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Internet checksum has some properties of hash function:</a:t>
            </a:r>
          </a:p>
          <a:p>
            <a:pPr indent="-223838"/>
            <a:r>
              <a:rPr lang="en-US" sz="2400" dirty="0">
                <a:latin typeface="Gill Sans MT" charset="0"/>
              </a:rPr>
              <a:t>produces fixed length digest (16-bit sum) of message</a:t>
            </a:r>
          </a:p>
          <a:p>
            <a:pPr indent="-223838"/>
            <a:r>
              <a:rPr lang="en-US" sz="2400" dirty="0">
                <a:latin typeface="Gill Sans MT" charset="0"/>
              </a:rPr>
              <a:t>is many-to-one</a:t>
            </a:r>
          </a:p>
        </p:txBody>
      </p:sp>
      <p:sp>
        <p:nvSpPr>
          <p:cNvPr id="49157" name="Rectangle 4"/>
          <p:cNvSpPr>
            <a:spLocks noChangeArrowheads="1"/>
          </p:cNvSpPr>
          <p:nvPr/>
        </p:nvSpPr>
        <p:spPr bwMode="auto">
          <a:xfrm>
            <a:off x="417513" y="2809875"/>
            <a:ext cx="8424862" cy="97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But given message with given hash value, it is easy to find another message with same hash value: </a:t>
            </a:r>
          </a:p>
        </p:txBody>
      </p:sp>
      <p:sp>
        <p:nvSpPr>
          <p:cNvPr id="49158" name="Text Box 5"/>
          <p:cNvSpPr txBox="1">
            <a:spLocks noChangeArrowheads="1"/>
          </p:cNvSpPr>
          <p:nvPr/>
        </p:nvSpPr>
        <p:spPr bwMode="auto">
          <a:xfrm>
            <a:off x="514350" y="4238625"/>
            <a:ext cx="1109663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I O U 1</a:t>
            </a:r>
          </a:p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0 0 . 9</a:t>
            </a:r>
          </a:p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9 B O B</a:t>
            </a:r>
          </a:p>
        </p:txBody>
      </p:sp>
      <p:sp>
        <p:nvSpPr>
          <p:cNvPr id="49159" name="Text Box 6"/>
          <p:cNvSpPr txBox="1">
            <a:spLocks noChangeArrowheads="1"/>
          </p:cNvSpPr>
          <p:nvPr/>
        </p:nvSpPr>
        <p:spPr bwMode="auto">
          <a:xfrm>
            <a:off x="1920875" y="4238625"/>
            <a:ext cx="158115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49 4F 55 31</a:t>
            </a:r>
          </a:p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30 30 2E 39</a:t>
            </a:r>
          </a:p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39 42 D2 42</a:t>
            </a:r>
          </a:p>
        </p:txBody>
      </p:sp>
      <p:sp>
        <p:nvSpPr>
          <p:cNvPr id="49160" name="Text Box 7"/>
          <p:cNvSpPr txBox="1">
            <a:spLocks noChangeArrowheads="1"/>
          </p:cNvSpPr>
          <p:nvPr/>
        </p:nvSpPr>
        <p:spPr bwMode="auto">
          <a:xfrm>
            <a:off x="431800" y="3879850"/>
            <a:ext cx="12239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u="sng" dirty="0" smtClean="0">
                <a:latin typeface="Arial" charset="0"/>
                <a:cs typeface="Arial" charset="0"/>
              </a:rPr>
              <a:t>message</a:t>
            </a:r>
          </a:p>
        </p:txBody>
      </p:sp>
      <p:sp>
        <p:nvSpPr>
          <p:cNvPr id="49161" name="Text Box 8"/>
          <p:cNvSpPr txBox="1">
            <a:spLocks noChangeArrowheads="1"/>
          </p:cNvSpPr>
          <p:nvPr/>
        </p:nvSpPr>
        <p:spPr bwMode="auto">
          <a:xfrm>
            <a:off x="1920875" y="3875088"/>
            <a:ext cx="164941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u="sng" dirty="0" smtClean="0">
                <a:latin typeface="Arial" charset="0"/>
                <a:cs typeface="Arial" charset="0"/>
              </a:rPr>
              <a:t>ASCII format</a:t>
            </a:r>
          </a:p>
        </p:txBody>
      </p:sp>
      <p:sp>
        <p:nvSpPr>
          <p:cNvPr id="49162" name="Line 9"/>
          <p:cNvSpPr>
            <a:spLocks noChangeShapeType="1"/>
          </p:cNvSpPr>
          <p:nvPr/>
        </p:nvSpPr>
        <p:spPr bwMode="auto">
          <a:xfrm>
            <a:off x="1901825" y="5257800"/>
            <a:ext cx="1603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9163" name="Text Box 10"/>
          <p:cNvSpPr txBox="1">
            <a:spLocks noChangeArrowheads="1"/>
          </p:cNvSpPr>
          <p:nvPr/>
        </p:nvSpPr>
        <p:spPr bwMode="auto">
          <a:xfrm>
            <a:off x="1852613" y="5291138"/>
            <a:ext cx="17446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B2 C1 D2 AC</a:t>
            </a:r>
          </a:p>
        </p:txBody>
      </p:sp>
      <p:sp>
        <p:nvSpPr>
          <p:cNvPr id="49164" name="Text Box 11"/>
          <p:cNvSpPr txBox="1">
            <a:spLocks noChangeArrowheads="1"/>
          </p:cNvSpPr>
          <p:nvPr/>
        </p:nvSpPr>
        <p:spPr bwMode="auto">
          <a:xfrm>
            <a:off x="5535613" y="4222750"/>
            <a:ext cx="1109662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I O U </a:t>
            </a:r>
            <a:r>
              <a:rPr lang="en-US" b="1" u="sng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9</a:t>
            </a:r>
          </a:p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0 0 . </a:t>
            </a:r>
            <a:r>
              <a:rPr lang="en-US" b="1" u="sng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</a:p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9 B O B</a:t>
            </a:r>
          </a:p>
        </p:txBody>
      </p:sp>
      <p:sp>
        <p:nvSpPr>
          <p:cNvPr id="49165" name="Text Box 12"/>
          <p:cNvSpPr txBox="1">
            <a:spLocks noChangeArrowheads="1"/>
          </p:cNvSpPr>
          <p:nvPr/>
        </p:nvSpPr>
        <p:spPr bwMode="auto">
          <a:xfrm>
            <a:off x="6942138" y="4222750"/>
            <a:ext cx="158115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49 4F 55 </a:t>
            </a:r>
            <a:r>
              <a:rPr lang="en-US" b="1" u="sng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39</a:t>
            </a:r>
          </a:p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30 30 2E </a:t>
            </a:r>
            <a:r>
              <a:rPr lang="en-US" b="1" u="sng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31</a:t>
            </a:r>
          </a:p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39 42 D2 42</a:t>
            </a:r>
          </a:p>
        </p:txBody>
      </p:sp>
      <p:sp>
        <p:nvSpPr>
          <p:cNvPr id="49166" name="Text Box 13"/>
          <p:cNvSpPr txBox="1">
            <a:spLocks noChangeArrowheads="1"/>
          </p:cNvSpPr>
          <p:nvPr/>
        </p:nvSpPr>
        <p:spPr bwMode="auto">
          <a:xfrm>
            <a:off x="5453063" y="3863975"/>
            <a:ext cx="1223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u="sng" dirty="0" smtClean="0">
                <a:latin typeface="Arial" charset="0"/>
                <a:cs typeface="Arial" charset="0"/>
              </a:rPr>
              <a:t>message</a:t>
            </a:r>
          </a:p>
        </p:txBody>
      </p:sp>
      <p:sp>
        <p:nvSpPr>
          <p:cNvPr id="49167" name="Text Box 14"/>
          <p:cNvSpPr txBox="1">
            <a:spLocks noChangeArrowheads="1"/>
          </p:cNvSpPr>
          <p:nvPr/>
        </p:nvSpPr>
        <p:spPr bwMode="auto">
          <a:xfrm>
            <a:off x="6942138" y="3859213"/>
            <a:ext cx="164941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u="sng" dirty="0" smtClean="0">
                <a:latin typeface="Arial" charset="0"/>
                <a:cs typeface="Arial" charset="0"/>
              </a:rPr>
              <a:t>ASCII format</a:t>
            </a:r>
          </a:p>
        </p:txBody>
      </p:sp>
      <p:sp>
        <p:nvSpPr>
          <p:cNvPr id="49168" name="Line 15"/>
          <p:cNvSpPr>
            <a:spLocks noChangeShapeType="1"/>
          </p:cNvSpPr>
          <p:nvPr/>
        </p:nvSpPr>
        <p:spPr bwMode="auto">
          <a:xfrm>
            <a:off x="6923088" y="5241925"/>
            <a:ext cx="1603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9169" name="Text Box 16"/>
          <p:cNvSpPr txBox="1">
            <a:spLocks noChangeArrowheads="1"/>
          </p:cNvSpPr>
          <p:nvPr/>
        </p:nvSpPr>
        <p:spPr bwMode="auto">
          <a:xfrm>
            <a:off x="6873875" y="5275263"/>
            <a:ext cx="17446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B2 C1 D2 AC</a:t>
            </a:r>
          </a:p>
        </p:txBody>
      </p:sp>
      <p:sp>
        <p:nvSpPr>
          <p:cNvPr id="49170" name="Text Box 17"/>
          <p:cNvSpPr txBox="1">
            <a:spLocks noChangeArrowheads="1"/>
          </p:cNvSpPr>
          <p:nvPr/>
        </p:nvSpPr>
        <p:spPr bwMode="auto">
          <a:xfrm>
            <a:off x="3740150" y="5349875"/>
            <a:ext cx="30718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different messages</a:t>
            </a:r>
          </a:p>
          <a:p>
            <a:pPr algn="ctr">
              <a:defRPr/>
            </a:pPr>
            <a:r>
              <a:rPr lang="en-US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but identical checksums</a:t>
            </a:r>
            <a:r>
              <a:rPr lang="en-US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!</a:t>
            </a:r>
          </a:p>
        </p:txBody>
      </p:sp>
      <p:sp>
        <p:nvSpPr>
          <p:cNvPr id="49171" name="Line 18"/>
          <p:cNvSpPr>
            <a:spLocks noChangeShapeType="1"/>
          </p:cNvSpPr>
          <p:nvPr/>
        </p:nvSpPr>
        <p:spPr bwMode="auto">
          <a:xfrm flipH="1" flipV="1">
            <a:off x="3589338" y="5483225"/>
            <a:ext cx="381000" cy="8413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9172" name="Line 19"/>
          <p:cNvSpPr>
            <a:spLocks noChangeShapeType="1"/>
          </p:cNvSpPr>
          <p:nvPr/>
        </p:nvSpPr>
        <p:spPr bwMode="auto">
          <a:xfrm flipV="1">
            <a:off x="6499225" y="5467350"/>
            <a:ext cx="381000" cy="8413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78868" name="Picture 1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90963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48</a:t>
            </a:fld>
            <a:endParaRPr lang="en-US" sz="1200" dirty="0">
              <a:latin typeface="Tahoma" charset="0"/>
            </a:endParaRPr>
          </a:p>
        </p:txBody>
      </p:sp>
      <p:sp>
        <p:nvSpPr>
          <p:cNvPr id="2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304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3652838" y="2405063"/>
            <a:ext cx="762000" cy="4079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C000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79875" name="Group 3"/>
          <p:cNvGrpSpPr>
            <a:grpSpLocks/>
          </p:cNvGrpSpPr>
          <p:nvPr/>
        </p:nvGrpSpPr>
        <p:grpSpPr bwMode="auto">
          <a:xfrm>
            <a:off x="598488" y="2076450"/>
            <a:ext cx="1343025" cy="841375"/>
            <a:chOff x="403" y="1308"/>
            <a:chExt cx="846" cy="530"/>
          </a:xfrm>
        </p:grpSpPr>
        <p:sp>
          <p:nvSpPr>
            <p:cNvPr id="50256" name="Rectangle 4"/>
            <p:cNvSpPr>
              <a:spLocks noChangeArrowheads="1"/>
            </p:cNvSpPr>
            <p:nvPr/>
          </p:nvSpPr>
          <p:spPr bwMode="auto">
            <a:xfrm>
              <a:off x="477" y="1308"/>
              <a:ext cx="685" cy="4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257" name="Text Box 5"/>
            <p:cNvSpPr txBox="1">
              <a:spLocks noChangeArrowheads="1"/>
            </p:cNvSpPr>
            <p:nvPr/>
          </p:nvSpPr>
          <p:spPr bwMode="auto">
            <a:xfrm>
              <a:off x="403" y="1318"/>
              <a:ext cx="846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large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message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m</a:t>
              </a:r>
            </a:p>
          </p:txBody>
        </p:sp>
      </p:grpSp>
      <p:grpSp>
        <p:nvGrpSpPr>
          <p:cNvPr id="50181" name="Group 6"/>
          <p:cNvGrpSpPr>
            <a:grpSpLocks/>
          </p:cNvGrpSpPr>
          <p:nvPr/>
        </p:nvGrpSpPr>
        <p:grpSpPr bwMode="auto">
          <a:xfrm>
            <a:off x="2235200" y="2189069"/>
            <a:ext cx="1017588" cy="650875"/>
            <a:chOff x="1391" y="982"/>
            <a:chExt cx="641" cy="410"/>
          </a:xfrm>
          <a:solidFill>
            <a:srgbClr val="008000"/>
          </a:solidFill>
        </p:grpSpPr>
        <p:sp>
          <p:nvSpPr>
            <p:cNvPr id="50254" name="Rectangle 7"/>
            <p:cNvSpPr>
              <a:spLocks noChangeArrowheads="1"/>
            </p:cNvSpPr>
            <p:nvPr/>
          </p:nvSpPr>
          <p:spPr bwMode="auto">
            <a:xfrm>
              <a:off x="1397" y="982"/>
              <a:ext cx="619" cy="39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0255" name="Text Box 8"/>
            <p:cNvSpPr txBox="1">
              <a:spLocks noChangeArrowheads="1"/>
            </p:cNvSpPr>
            <p:nvPr/>
          </p:nvSpPr>
          <p:spPr bwMode="auto">
            <a:xfrm>
              <a:off x="1391" y="985"/>
              <a:ext cx="641" cy="40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H: Hash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function</a:t>
              </a:r>
            </a:p>
          </p:txBody>
        </p:sp>
      </p:grpSp>
      <p:sp>
        <p:nvSpPr>
          <p:cNvPr id="50182" name="Line 9"/>
          <p:cNvSpPr>
            <a:spLocks noChangeShapeType="1"/>
          </p:cNvSpPr>
          <p:nvPr/>
        </p:nvSpPr>
        <p:spPr bwMode="auto">
          <a:xfrm>
            <a:off x="1765300" y="2546350"/>
            <a:ext cx="5064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183" name="Text Box 10"/>
          <p:cNvSpPr txBox="1">
            <a:spLocks noChangeArrowheads="1"/>
          </p:cNvSpPr>
          <p:nvPr/>
        </p:nvSpPr>
        <p:spPr bwMode="auto">
          <a:xfrm>
            <a:off x="3603625" y="2428875"/>
            <a:ext cx="846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H(m)</a:t>
            </a:r>
          </a:p>
        </p:txBody>
      </p:sp>
      <p:sp>
        <p:nvSpPr>
          <p:cNvPr id="50184" name="Line 11"/>
          <p:cNvSpPr>
            <a:spLocks noChangeShapeType="1"/>
          </p:cNvSpPr>
          <p:nvPr/>
        </p:nvSpPr>
        <p:spPr bwMode="auto">
          <a:xfrm>
            <a:off x="3789363" y="2840038"/>
            <a:ext cx="1587" cy="3286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185" name="Line 12"/>
          <p:cNvSpPr>
            <a:spLocks noChangeShapeType="1"/>
          </p:cNvSpPr>
          <p:nvPr/>
        </p:nvSpPr>
        <p:spPr bwMode="auto">
          <a:xfrm>
            <a:off x="3154363" y="2560638"/>
            <a:ext cx="5064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50186" name="Group 13"/>
          <p:cNvGrpSpPr>
            <a:grpSpLocks/>
          </p:cNvGrpSpPr>
          <p:nvPr/>
        </p:nvGrpSpPr>
        <p:grpSpPr bwMode="auto">
          <a:xfrm>
            <a:off x="3222625" y="3171825"/>
            <a:ext cx="1192213" cy="955675"/>
            <a:chOff x="1126" y="2124"/>
            <a:chExt cx="751" cy="602"/>
          </a:xfrm>
          <a:solidFill>
            <a:srgbClr val="008000"/>
          </a:solidFill>
        </p:grpSpPr>
        <p:sp>
          <p:nvSpPr>
            <p:cNvPr id="50252" name="Rectangle 14"/>
            <p:cNvSpPr>
              <a:spLocks noChangeArrowheads="1"/>
            </p:cNvSpPr>
            <p:nvPr/>
          </p:nvSpPr>
          <p:spPr bwMode="auto">
            <a:xfrm>
              <a:off x="1126" y="2124"/>
              <a:ext cx="751" cy="60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0253" name="Text Box 15"/>
            <p:cNvSpPr txBox="1">
              <a:spLocks noChangeArrowheads="1"/>
            </p:cNvSpPr>
            <p:nvPr/>
          </p:nvSpPr>
          <p:spPr bwMode="auto">
            <a:xfrm>
              <a:off x="1134" y="2127"/>
              <a:ext cx="742" cy="57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digital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signature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(encrypt)</a:t>
              </a:r>
            </a:p>
          </p:txBody>
        </p:sp>
      </p:grpSp>
      <p:sp>
        <p:nvSpPr>
          <p:cNvPr id="50187" name="Text Box 16"/>
          <p:cNvSpPr txBox="1">
            <a:spLocks noChangeArrowheads="1"/>
          </p:cNvSpPr>
          <p:nvPr/>
        </p:nvSpPr>
        <p:spPr bwMode="auto">
          <a:xfrm>
            <a:off x="1490663" y="3252788"/>
            <a:ext cx="96043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Bob</a:t>
            </a:r>
            <a:r>
              <a:rPr lang="ja-JP" altLang="en-US" sz="1600" smtClean="0">
                <a:latin typeface="Arial" charset="0"/>
                <a:cs typeface="Arial" charset="0"/>
              </a:rPr>
              <a:t>’</a:t>
            </a:r>
            <a:r>
              <a:rPr lang="en-US" sz="1600" dirty="0" smtClean="0">
                <a:latin typeface="Arial" charset="0"/>
                <a:cs typeface="Arial" charset="0"/>
              </a:rPr>
              <a:t>s </a:t>
            </a:r>
          </a:p>
          <a:p>
            <a:pPr algn="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private</a:t>
            </a:r>
          </a:p>
          <a:p>
            <a:pPr algn="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79883" name="Picture 17" descr="BS00768_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468563" y="3333750"/>
            <a:ext cx="458787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9884" name="Group 18"/>
          <p:cNvGrpSpPr>
            <a:grpSpLocks/>
          </p:cNvGrpSpPr>
          <p:nvPr/>
        </p:nvGrpSpPr>
        <p:grpSpPr bwMode="auto">
          <a:xfrm>
            <a:off x="2406650" y="3659188"/>
            <a:ext cx="490538" cy="604837"/>
            <a:chOff x="2994" y="2073"/>
            <a:chExt cx="309" cy="381"/>
          </a:xfrm>
        </p:grpSpPr>
        <p:grpSp>
          <p:nvGrpSpPr>
            <p:cNvPr id="79939" name="Group 19"/>
            <p:cNvGrpSpPr>
              <a:grpSpLocks/>
            </p:cNvGrpSpPr>
            <p:nvPr/>
          </p:nvGrpSpPr>
          <p:grpSpPr bwMode="auto">
            <a:xfrm>
              <a:off x="2994" y="2144"/>
              <a:ext cx="309" cy="310"/>
              <a:chOff x="2994" y="2144"/>
              <a:chExt cx="309" cy="310"/>
            </a:xfrm>
          </p:grpSpPr>
          <p:sp>
            <p:nvSpPr>
              <p:cNvPr id="50250" name="Text Box 20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50251" name="Text Box 21"/>
              <p:cNvSpPr txBox="1">
                <a:spLocks noChangeArrowheads="1"/>
              </p:cNvSpPr>
              <p:nvPr/>
            </p:nvSpPr>
            <p:spPr bwMode="auto">
              <a:xfrm>
                <a:off x="3101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50249" name="Text Box 22"/>
            <p:cNvSpPr txBox="1">
              <a:spLocks noChangeArrowheads="1"/>
            </p:cNvSpPr>
            <p:nvPr/>
          </p:nvSpPr>
          <p:spPr bwMode="auto">
            <a:xfrm>
              <a:off x="3122" y="2073"/>
              <a:ext cx="16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50190" name="Line 23"/>
          <p:cNvSpPr>
            <a:spLocks noChangeShapeType="1"/>
          </p:cNvSpPr>
          <p:nvPr/>
        </p:nvSpPr>
        <p:spPr bwMode="auto">
          <a:xfrm flipV="1">
            <a:off x="2535238" y="3702050"/>
            <a:ext cx="565150" cy="7938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191" name="Line 24"/>
          <p:cNvSpPr>
            <a:spLocks noChangeShapeType="1"/>
          </p:cNvSpPr>
          <p:nvPr/>
        </p:nvSpPr>
        <p:spPr bwMode="auto">
          <a:xfrm>
            <a:off x="3800475" y="4129088"/>
            <a:ext cx="15875" cy="312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9887" name="Group 25"/>
          <p:cNvGrpSpPr>
            <a:grpSpLocks/>
          </p:cNvGrpSpPr>
          <p:nvPr/>
        </p:nvGrpSpPr>
        <p:grpSpPr bwMode="auto">
          <a:xfrm>
            <a:off x="828675" y="4799013"/>
            <a:ext cx="846138" cy="519112"/>
            <a:chOff x="984" y="2831"/>
            <a:chExt cx="533" cy="327"/>
          </a:xfrm>
        </p:grpSpPr>
        <p:sp>
          <p:nvSpPr>
            <p:cNvPr id="50246" name="Text Box 26"/>
            <p:cNvSpPr txBox="1">
              <a:spLocks noChangeArrowheads="1"/>
            </p:cNvSpPr>
            <p:nvPr/>
          </p:nvSpPr>
          <p:spPr bwMode="auto">
            <a:xfrm>
              <a:off x="984" y="2831"/>
              <a:ext cx="5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800" dirty="0" smtClean="0"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50247" name="Oval 27"/>
            <p:cNvSpPr>
              <a:spLocks noChangeArrowheads="1"/>
            </p:cNvSpPr>
            <p:nvPr/>
          </p:nvSpPr>
          <p:spPr bwMode="auto">
            <a:xfrm>
              <a:off x="1152" y="2924"/>
              <a:ext cx="195" cy="1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</p:grpSp>
      <p:sp>
        <p:nvSpPr>
          <p:cNvPr id="50193" name="Line 28"/>
          <p:cNvSpPr>
            <a:spLocks noChangeShapeType="1"/>
          </p:cNvSpPr>
          <p:nvPr/>
        </p:nvSpPr>
        <p:spPr bwMode="auto">
          <a:xfrm>
            <a:off x="1276350" y="2928938"/>
            <a:ext cx="0" cy="1981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194" name="Line 29"/>
          <p:cNvSpPr>
            <a:spLocks noChangeShapeType="1"/>
          </p:cNvSpPr>
          <p:nvPr/>
        </p:nvSpPr>
        <p:spPr bwMode="auto">
          <a:xfrm>
            <a:off x="1249363" y="5222875"/>
            <a:ext cx="3175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79890" name="Picture 30" descr="BS00592_[1]"/>
          <p:cNvPicPr>
            <a:picLocks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3775" y="5551488"/>
            <a:ext cx="627063" cy="7683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0196" name="Rectangle 31"/>
          <p:cNvSpPr>
            <a:spLocks noChangeArrowheads="1"/>
          </p:cNvSpPr>
          <p:nvPr/>
        </p:nvSpPr>
        <p:spPr bwMode="auto">
          <a:xfrm>
            <a:off x="520700" y="1096963"/>
            <a:ext cx="3810000" cy="112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Bob sends digitally signed message:</a:t>
            </a:r>
          </a:p>
        </p:txBody>
      </p:sp>
      <p:sp>
        <p:nvSpPr>
          <p:cNvPr id="217120" name="Rectangle 32"/>
          <p:cNvSpPr>
            <a:spLocks noGrp="1" noChangeArrowheads="1"/>
          </p:cNvSpPr>
          <p:nvPr>
            <p:ph type="body" sz="half" idx="2"/>
          </p:nvPr>
        </p:nvSpPr>
        <p:spPr>
          <a:xfrm>
            <a:off x="4883150" y="1211263"/>
            <a:ext cx="4238625" cy="10572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Alice verifies signature, integrity of digitally signed message:</a:t>
            </a:r>
          </a:p>
        </p:txBody>
      </p:sp>
      <p:grpSp>
        <p:nvGrpSpPr>
          <p:cNvPr id="79893" name="Group 33"/>
          <p:cNvGrpSpPr>
            <a:grpSpLocks/>
          </p:cNvGrpSpPr>
          <p:nvPr/>
        </p:nvGrpSpPr>
        <p:grpSpPr bwMode="auto">
          <a:xfrm>
            <a:off x="2959100" y="4325938"/>
            <a:ext cx="1722438" cy="995362"/>
            <a:chOff x="3157" y="2362"/>
            <a:chExt cx="1085" cy="627"/>
          </a:xfrm>
        </p:grpSpPr>
        <p:grpSp>
          <p:nvGrpSpPr>
            <p:cNvPr id="79932" name="Group 34"/>
            <p:cNvGrpSpPr>
              <a:grpSpLocks/>
            </p:cNvGrpSpPr>
            <p:nvPr/>
          </p:nvGrpSpPr>
          <p:grpSpPr bwMode="auto">
            <a:xfrm>
              <a:off x="3220" y="2639"/>
              <a:ext cx="923" cy="339"/>
              <a:chOff x="2546" y="3029"/>
              <a:chExt cx="923" cy="339"/>
            </a:xfrm>
          </p:grpSpPr>
          <p:sp>
            <p:nvSpPr>
              <p:cNvPr id="50244" name="Text Box 35"/>
              <p:cNvSpPr txBox="1">
                <a:spLocks noChangeArrowheads="1"/>
              </p:cNvSpPr>
              <p:nvPr/>
            </p:nvSpPr>
            <p:spPr bwMode="auto">
              <a:xfrm>
                <a:off x="2546" y="3118"/>
                <a:ext cx="92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</a:t>
                </a:r>
                <a:r>
                  <a:rPr lang="en-US" sz="2400" baseline="-25000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  <a:r>
                  <a:rPr lang="en-US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(H(m))</a:t>
                </a:r>
              </a:p>
            </p:txBody>
          </p:sp>
          <p:sp>
            <p:nvSpPr>
              <p:cNvPr id="50245" name="Text Box 36"/>
              <p:cNvSpPr txBox="1">
                <a:spLocks noChangeArrowheads="1"/>
              </p:cNvSpPr>
              <p:nvPr/>
            </p:nvSpPr>
            <p:spPr bwMode="auto">
              <a:xfrm>
                <a:off x="2554" y="3029"/>
                <a:ext cx="53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50242" name="Rectangle 37"/>
            <p:cNvSpPr>
              <a:spLocks noChangeArrowheads="1"/>
            </p:cNvSpPr>
            <p:nvPr/>
          </p:nvSpPr>
          <p:spPr bwMode="auto">
            <a:xfrm>
              <a:off x="3291" y="2378"/>
              <a:ext cx="780" cy="6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243" name="Text Box 38"/>
            <p:cNvSpPr txBox="1">
              <a:spLocks noChangeArrowheads="1"/>
            </p:cNvSpPr>
            <p:nvPr/>
          </p:nvSpPr>
          <p:spPr bwMode="auto">
            <a:xfrm>
              <a:off x="3157" y="2362"/>
              <a:ext cx="108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encrypted 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msg</a:t>
              </a:r>
              <a:r>
                <a:rPr lang="en-US" sz="1800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 digest</a:t>
              </a:r>
            </a:p>
          </p:txBody>
        </p:sp>
      </p:grpSp>
      <p:sp>
        <p:nvSpPr>
          <p:cNvPr id="50199" name="Line 39"/>
          <p:cNvSpPr>
            <a:spLocks noChangeShapeType="1"/>
          </p:cNvSpPr>
          <p:nvPr/>
        </p:nvSpPr>
        <p:spPr bwMode="auto">
          <a:xfrm flipH="1">
            <a:off x="1377950" y="5078413"/>
            <a:ext cx="18018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217128" name="Picture 40" descr="BS00592_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038" y="2201863"/>
            <a:ext cx="627062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7129" name="Line 41"/>
          <p:cNvSpPr>
            <a:spLocks noChangeShapeType="1"/>
          </p:cNvSpPr>
          <p:nvPr/>
        </p:nvSpPr>
        <p:spPr bwMode="auto">
          <a:xfrm>
            <a:off x="8116888" y="3352800"/>
            <a:ext cx="15875" cy="312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17130" name="Group 42"/>
          <p:cNvGrpSpPr>
            <a:grpSpLocks/>
          </p:cNvGrpSpPr>
          <p:nvPr/>
        </p:nvGrpSpPr>
        <p:grpSpPr bwMode="auto">
          <a:xfrm>
            <a:off x="7248525" y="2339975"/>
            <a:ext cx="1722438" cy="995363"/>
            <a:chOff x="3157" y="2362"/>
            <a:chExt cx="1085" cy="627"/>
          </a:xfrm>
        </p:grpSpPr>
        <p:grpSp>
          <p:nvGrpSpPr>
            <p:cNvPr id="79927" name="Group 43"/>
            <p:cNvGrpSpPr>
              <a:grpSpLocks/>
            </p:cNvGrpSpPr>
            <p:nvPr/>
          </p:nvGrpSpPr>
          <p:grpSpPr bwMode="auto">
            <a:xfrm>
              <a:off x="3220" y="2639"/>
              <a:ext cx="923" cy="339"/>
              <a:chOff x="2546" y="3029"/>
              <a:chExt cx="923" cy="339"/>
            </a:xfrm>
          </p:grpSpPr>
          <p:sp>
            <p:nvSpPr>
              <p:cNvPr id="50239" name="Text Box 44"/>
              <p:cNvSpPr txBox="1">
                <a:spLocks noChangeArrowheads="1"/>
              </p:cNvSpPr>
              <p:nvPr/>
            </p:nvSpPr>
            <p:spPr bwMode="auto">
              <a:xfrm>
                <a:off x="2546" y="3118"/>
                <a:ext cx="92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</a:t>
                </a:r>
                <a:r>
                  <a:rPr lang="en-US" sz="2400" baseline="-25000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  <a:r>
                  <a:rPr lang="en-US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(H(m))</a:t>
                </a:r>
              </a:p>
            </p:txBody>
          </p:sp>
          <p:sp>
            <p:nvSpPr>
              <p:cNvPr id="50240" name="Text Box 45"/>
              <p:cNvSpPr txBox="1">
                <a:spLocks noChangeArrowheads="1"/>
              </p:cNvSpPr>
              <p:nvPr/>
            </p:nvSpPr>
            <p:spPr bwMode="auto">
              <a:xfrm>
                <a:off x="2554" y="3029"/>
                <a:ext cx="53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50237" name="Rectangle 46"/>
            <p:cNvSpPr>
              <a:spLocks noChangeArrowheads="1"/>
            </p:cNvSpPr>
            <p:nvPr/>
          </p:nvSpPr>
          <p:spPr bwMode="auto">
            <a:xfrm>
              <a:off x="3291" y="2378"/>
              <a:ext cx="780" cy="6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238" name="Text Box 47"/>
            <p:cNvSpPr txBox="1">
              <a:spLocks noChangeArrowheads="1"/>
            </p:cNvSpPr>
            <p:nvPr/>
          </p:nvSpPr>
          <p:spPr bwMode="auto">
            <a:xfrm>
              <a:off x="3157" y="2362"/>
              <a:ext cx="108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encrypted 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msg</a:t>
              </a:r>
              <a:r>
                <a:rPr lang="en-US" sz="1800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 digest</a:t>
              </a:r>
            </a:p>
          </p:txBody>
        </p:sp>
      </p:grpSp>
      <p:grpSp>
        <p:nvGrpSpPr>
          <p:cNvPr id="217136" name="Group 48"/>
          <p:cNvGrpSpPr>
            <a:grpSpLocks/>
          </p:cNvGrpSpPr>
          <p:nvPr/>
        </p:nvGrpSpPr>
        <p:grpSpPr bwMode="auto">
          <a:xfrm>
            <a:off x="5054600" y="3254375"/>
            <a:ext cx="1343025" cy="841375"/>
            <a:chOff x="403" y="1308"/>
            <a:chExt cx="846" cy="530"/>
          </a:xfrm>
        </p:grpSpPr>
        <p:sp>
          <p:nvSpPr>
            <p:cNvPr id="50234" name="Rectangle 49"/>
            <p:cNvSpPr>
              <a:spLocks noChangeArrowheads="1"/>
            </p:cNvSpPr>
            <p:nvPr/>
          </p:nvSpPr>
          <p:spPr bwMode="auto">
            <a:xfrm>
              <a:off x="477" y="1308"/>
              <a:ext cx="685" cy="4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235" name="Text Box 50"/>
            <p:cNvSpPr txBox="1">
              <a:spLocks noChangeArrowheads="1"/>
            </p:cNvSpPr>
            <p:nvPr/>
          </p:nvSpPr>
          <p:spPr bwMode="auto">
            <a:xfrm>
              <a:off x="403" y="1318"/>
              <a:ext cx="846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large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message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m</a:t>
              </a:r>
            </a:p>
          </p:txBody>
        </p:sp>
      </p:grpSp>
      <p:grpSp>
        <p:nvGrpSpPr>
          <p:cNvPr id="217139" name="Group 51"/>
          <p:cNvGrpSpPr>
            <a:grpSpLocks/>
          </p:cNvGrpSpPr>
          <p:nvPr/>
        </p:nvGrpSpPr>
        <p:grpSpPr bwMode="auto">
          <a:xfrm>
            <a:off x="5187950" y="4287838"/>
            <a:ext cx="1017588" cy="650875"/>
            <a:chOff x="1391" y="982"/>
            <a:chExt cx="641" cy="410"/>
          </a:xfrm>
          <a:solidFill>
            <a:srgbClr val="008000"/>
          </a:solidFill>
        </p:grpSpPr>
        <p:sp>
          <p:nvSpPr>
            <p:cNvPr id="50232" name="Rectangle 52"/>
            <p:cNvSpPr>
              <a:spLocks noChangeArrowheads="1"/>
            </p:cNvSpPr>
            <p:nvPr/>
          </p:nvSpPr>
          <p:spPr bwMode="auto">
            <a:xfrm>
              <a:off x="1397" y="982"/>
              <a:ext cx="619" cy="39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0233" name="Text Box 53"/>
            <p:cNvSpPr txBox="1">
              <a:spLocks noChangeArrowheads="1"/>
            </p:cNvSpPr>
            <p:nvPr/>
          </p:nvSpPr>
          <p:spPr bwMode="auto">
            <a:xfrm>
              <a:off x="1391" y="985"/>
              <a:ext cx="641" cy="40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H: Hash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function</a:t>
              </a:r>
            </a:p>
          </p:txBody>
        </p:sp>
      </p:grpSp>
      <p:grpSp>
        <p:nvGrpSpPr>
          <p:cNvPr id="217142" name="Group 54"/>
          <p:cNvGrpSpPr>
            <a:grpSpLocks/>
          </p:cNvGrpSpPr>
          <p:nvPr/>
        </p:nvGrpSpPr>
        <p:grpSpPr bwMode="auto">
          <a:xfrm>
            <a:off x="5289550" y="5132388"/>
            <a:ext cx="873125" cy="420687"/>
            <a:chOff x="3305" y="3136"/>
            <a:chExt cx="550" cy="265"/>
          </a:xfrm>
        </p:grpSpPr>
        <p:sp>
          <p:nvSpPr>
            <p:cNvPr id="50230" name="Rectangle 55"/>
            <p:cNvSpPr>
              <a:spLocks noChangeArrowheads="1"/>
            </p:cNvSpPr>
            <p:nvPr/>
          </p:nvSpPr>
          <p:spPr bwMode="auto">
            <a:xfrm>
              <a:off x="3336" y="3136"/>
              <a:ext cx="480" cy="2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231" name="Text Box 56"/>
            <p:cNvSpPr txBox="1">
              <a:spLocks noChangeArrowheads="1"/>
            </p:cNvSpPr>
            <p:nvPr/>
          </p:nvSpPr>
          <p:spPr bwMode="auto">
            <a:xfrm>
              <a:off x="3305" y="3151"/>
              <a:ext cx="55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H(m)</a:t>
              </a:r>
            </a:p>
          </p:txBody>
        </p:sp>
      </p:grpSp>
      <p:grpSp>
        <p:nvGrpSpPr>
          <p:cNvPr id="217145" name="Group 57"/>
          <p:cNvGrpSpPr>
            <a:grpSpLocks/>
          </p:cNvGrpSpPr>
          <p:nvPr/>
        </p:nvGrpSpPr>
        <p:grpSpPr bwMode="auto">
          <a:xfrm>
            <a:off x="7596188" y="3705225"/>
            <a:ext cx="1192212" cy="955675"/>
            <a:chOff x="1126" y="2124"/>
            <a:chExt cx="751" cy="602"/>
          </a:xfrm>
          <a:solidFill>
            <a:srgbClr val="008000"/>
          </a:solidFill>
        </p:grpSpPr>
        <p:sp>
          <p:nvSpPr>
            <p:cNvPr id="50228" name="Rectangle 58"/>
            <p:cNvSpPr>
              <a:spLocks noChangeArrowheads="1"/>
            </p:cNvSpPr>
            <p:nvPr/>
          </p:nvSpPr>
          <p:spPr bwMode="auto">
            <a:xfrm>
              <a:off x="1126" y="2124"/>
              <a:ext cx="751" cy="60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0229" name="Text Box 59"/>
            <p:cNvSpPr txBox="1">
              <a:spLocks noChangeArrowheads="1"/>
            </p:cNvSpPr>
            <p:nvPr/>
          </p:nvSpPr>
          <p:spPr bwMode="auto">
            <a:xfrm>
              <a:off x="1148" y="2127"/>
              <a:ext cx="714" cy="58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digital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signature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(decrypt)</a:t>
              </a:r>
            </a:p>
          </p:txBody>
        </p:sp>
      </p:grpSp>
      <p:sp>
        <p:nvSpPr>
          <p:cNvPr id="217148" name="Line 60"/>
          <p:cNvSpPr>
            <a:spLocks noChangeShapeType="1"/>
          </p:cNvSpPr>
          <p:nvPr/>
        </p:nvSpPr>
        <p:spPr bwMode="auto">
          <a:xfrm>
            <a:off x="8132763" y="4748213"/>
            <a:ext cx="15875" cy="312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17149" name="Group 61"/>
          <p:cNvGrpSpPr>
            <a:grpSpLocks/>
          </p:cNvGrpSpPr>
          <p:nvPr/>
        </p:nvGrpSpPr>
        <p:grpSpPr bwMode="auto">
          <a:xfrm>
            <a:off x="7762875" y="5129213"/>
            <a:ext cx="873125" cy="420687"/>
            <a:chOff x="3305" y="3136"/>
            <a:chExt cx="550" cy="265"/>
          </a:xfrm>
        </p:grpSpPr>
        <p:sp>
          <p:nvSpPr>
            <p:cNvPr id="50226" name="Rectangle 62"/>
            <p:cNvSpPr>
              <a:spLocks noChangeArrowheads="1"/>
            </p:cNvSpPr>
            <p:nvPr/>
          </p:nvSpPr>
          <p:spPr bwMode="auto">
            <a:xfrm>
              <a:off x="3336" y="3136"/>
              <a:ext cx="480" cy="2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227" name="Text Box 63"/>
            <p:cNvSpPr txBox="1">
              <a:spLocks noChangeArrowheads="1"/>
            </p:cNvSpPr>
            <p:nvPr/>
          </p:nvSpPr>
          <p:spPr bwMode="auto">
            <a:xfrm>
              <a:off x="3305" y="3151"/>
              <a:ext cx="55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H(m)</a:t>
              </a:r>
            </a:p>
          </p:txBody>
        </p:sp>
      </p:grpSp>
      <p:sp>
        <p:nvSpPr>
          <p:cNvPr id="217152" name="Line 64"/>
          <p:cNvSpPr>
            <a:spLocks noChangeShapeType="1"/>
          </p:cNvSpPr>
          <p:nvPr/>
        </p:nvSpPr>
        <p:spPr bwMode="auto">
          <a:xfrm flipH="1">
            <a:off x="6003925" y="2571750"/>
            <a:ext cx="14493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7153" name="Line 65"/>
          <p:cNvSpPr>
            <a:spLocks noChangeShapeType="1"/>
          </p:cNvSpPr>
          <p:nvPr/>
        </p:nvSpPr>
        <p:spPr bwMode="auto">
          <a:xfrm>
            <a:off x="5638800" y="2914650"/>
            <a:ext cx="15875" cy="312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7154" name="Line 66"/>
          <p:cNvSpPr>
            <a:spLocks noChangeShapeType="1"/>
          </p:cNvSpPr>
          <p:nvPr/>
        </p:nvSpPr>
        <p:spPr bwMode="auto">
          <a:xfrm>
            <a:off x="5678488" y="4037013"/>
            <a:ext cx="15875" cy="312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7155" name="Line 67"/>
          <p:cNvSpPr>
            <a:spLocks noChangeShapeType="1"/>
          </p:cNvSpPr>
          <p:nvPr/>
        </p:nvSpPr>
        <p:spPr bwMode="auto">
          <a:xfrm>
            <a:off x="5689600" y="4892675"/>
            <a:ext cx="15875" cy="312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7156" name="Text Box 68"/>
          <p:cNvSpPr txBox="1">
            <a:spLocks noChangeArrowheads="1"/>
          </p:cNvSpPr>
          <p:nvPr/>
        </p:nvSpPr>
        <p:spPr bwMode="auto">
          <a:xfrm>
            <a:off x="6061075" y="3643313"/>
            <a:ext cx="96043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Bob</a:t>
            </a:r>
            <a:r>
              <a:rPr lang="ja-JP" altLang="en-US" sz="1600" smtClean="0">
                <a:latin typeface="Arial" charset="0"/>
                <a:cs typeface="Arial" charset="0"/>
              </a:rPr>
              <a:t>’</a:t>
            </a:r>
            <a:r>
              <a:rPr lang="en-US" sz="1600" dirty="0" smtClean="0">
                <a:latin typeface="Arial" charset="0"/>
                <a:cs typeface="Arial" charset="0"/>
              </a:rPr>
              <a:t>s </a:t>
            </a:r>
          </a:p>
          <a:p>
            <a:pPr algn="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public</a:t>
            </a:r>
          </a:p>
          <a:p>
            <a:pPr algn="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217157" name="Picture 69" descr="BS00768_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038975" y="3724275"/>
            <a:ext cx="458788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7158" name="Group 70"/>
          <p:cNvGrpSpPr>
            <a:grpSpLocks/>
          </p:cNvGrpSpPr>
          <p:nvPr/>
        </p:nvGrpSpPr>
        <p:grpSpPr bwMode="auto">
          <a:xfrm>
            <a:off x="6977063" y="4049713"/>
            <a:ext cx="490537" cy="604837"/>
            <a:chOff x="2994" y="2073"/>
            <a:chExt cx="309" cy="381"/>
          </a:xfrm>
        </p:grpSpPr>
        <p:grpSp>
          <p:nvGrpSpPr>
            <p:cNvPr id="79917" name="Group 71"/>
            <p:cNvGrpSpPr>
              <a:grpSpLocks/>
            </p:cNvGrpSpPr>
            <p:nvPr/>
          </p:nvGrpSpPr>
          <p:grpSpPr bwMode="auto">
            <a:xfrm>
              <a:off x="2994" y="2144"/>
              <a:ext cx="309" cy="310"/>
              <a:chOff x="2994" y="2144"/>
              <a:chExt cx="309" cy="310"/>
            </a:xfrm>
          </p:grpSpPr>
          <p:sp>
            <p:nvSpPr>
              <p:cNvPr id="50224" name="Text Box 72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50225" name="Text Box 73"/>
              <p:cNvSpPr txBox="1">
                <a:spLocks noChangeArrowheads="1"/>
              </p:cNvSpPr>
              <p:nvPr/>
            </p:nvSpPr>
            <p:spPr bwMode="auto">
              <a:xfrm>
                <a:off x="3101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50223" name="Text Box 74"/>
            <p:cNvSpPr txBox="1">
              <a:spLocks noChangeArrowheads="1"/>
            </p:cNvSpPr>
            <p:nvPr/>
          </p:nvSpPr>
          <p:spPr bwMode="auto">
            <a:xfrm>
              <a:off x="3106" y="2073"/>
              <a:ext cx="19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217163" name="Line 75"/>
          <p:cNvSpPr>
            <a:spLocks noChangeShapeType="1"/>
          </p:cNvSpPr>
          <p:nvPr/>
        </p:nvSpPr>
        <p:spPr bwMode="auto">
          <a:xfrm flipV="1">
            <a:off x="7105650" y="4092575"/>
            <a:ext cx="423863" cy="7938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7164" name="Line 76"/>
          <p:cNvSpPr>
            <a:spLocks noChangeShapeType="1"/>
          </p:cNvSpPr>
          <p:nvPr/>
        </p:nvSpPr>
        <p:spPr bwMode="auto">
          <a:xfrm>
            <a:off x="5681663" y="5581650"/>
            <a:ext cx="873125" cy="211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7165" name="Line 77"/>
          <p:cNvSpPr>
            <a:spLocks noChangeShapeType="1"/>
          </p:cNvSpPr>
          <p:nvPr/>
        </p:nvSpPr>
        <p:spPr bwMode="auto">
          <a:xfrm flipH="1">
            <a:off x="7299325" y="5575300"/>
            <a:ext cx="873125" cy="211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7166" name="Text Box 78"/>
          <p:cNvSpPr txBox="1">
            <a:spLocks noChangeArrowheads="1"/>
          </p:cNvSpPr>
          <p:nvPr/>
        </p:nvSpPr>
        <p:spPr bwMode="auto">
          <a:xfrm>
            <a:off x="6170613" y="5640388"/>
            <a:ext cx="14398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equal</a:t>
            </a:r>
          </a:p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 ?</a:t>
            </a:r>
          </a:p>
        </p:txBody>
      </p:sp>
      <p:sp>
        <p:nvSpPr>
          <p:cNvPr id="50220" name="Rectangle 79"/>
          <p:cNvSpPr>
            <a:spLocks noChangeArrowheads="1"/>
          </p:cNvSpPr>
          <p:nvPr/>
        </p:nvSpPr>
        <p:spPr bwMode="auto">
          <a:xfrm>
            <a:off x="244475" y="0"/>
            <a:ext cx="81835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3600" dirty="0">
                <a:solidFill>
                  <a:srgbClr val="000099"/>
                </a:solidFill>
                <a:latin typeface="Gill Sans MT" charset="0"/>
                <a:cs typeface="+mn-cs"/>
              </a:rPr>
              <a:t>Digital signature = signed message digest</a:t>
            </a:r>
          </a:p>
        </p:txBody>
      </p:sp>
      <p:pic>
        <p:nvPicPr>
          <p:cNvPr id="79916" name="Picture 6" descr="underline_ba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80645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49</a:t>
            </a:fld>
            <a:endParaRPr lang="en-US" sz="1200" dirty="0">
              <a:latin typeface="Tahoma" charset="0"/>
            </a:endParaRPr>
          </a:p>
        </p:txBody>
      </p:sp>
      <p:sp>
        <p:nvSpPr>
          <p:cNvPr id="8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638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7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7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7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7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7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7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7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7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7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7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7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7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7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7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120" grpId="0" build="p"/>
      <p:bldP spid="217156" grpId="0"/>
      <p:bldP spid="2171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404225" cy="990600"/>
          </a:xfrm>
        </p:spPr>
        <p:txBody>
          <a:bodyPr/>
          <a:lstStyle/>
          <a:p>
            <a:r>
              <a:rPr lang="en-US" sz="4000" dirty="0">
                <a:latin typeface="Gill Sans MT" charset="0"/>
              </a:rPr>
              <a:t>Friends and enemies: Alice, Bob, Trudy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82700"/>
            <a:ext cx="8142288" cy="1617663"/>
          </a:xfrm>
        </p:spPr>
        <p:txBody>
          <a:bodyPr/>
          <a:lstStyle/>
          <a:p>
            <a:r>
              <a:rPr lang="en-US" sz="2400" dirty="0">
                <a:latin typeface="Gill Sans MT" charset="0"/>
              </a:rPr>
              <a:t>well-known in network security world</a:t>
            </a:r>
          </a:p>
          <a:p>
            <a:r>
              <a:rPr lang="en-US" sz="2400" dirty="0">
                <a:latin typeface="Gill Sans MT" charset="0"/>
              </a:rPr>
              <a:t>Bob, Alice (lovers!) want to communicate 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securely</a:t>
            </a:r>
            <a:r>
              <a:rPr lang="ja-JP" altLang="en-US" sz="2400">
                <a:latin typeface="Gill Sans MT" charset="0"/>
              </a:rPr>
              <a:t>”</a:t>
            </a:r>
            <a:endParaRPr lang="en-US" altLang="ja-JP" sz="2400" dirty="0">
              <a:latin typeface="Gill Sans MT" charset="0"/>
            </a:endParaRPr>
          </a:p>
          <a:p>
            <a:r>
              <a:rPr lang="en-US" sz="2400" dirty="0">
                <a:latin typeface="Gill Sans MT" charset="0"/>
              </a:rPr>
              <a:t>Trudy (intruder) may intercept, delete, add messages</a:t>
            </a:r>
          </a:p>
        </p:txBody>
      </p:sp>
      <p:pic>
        <p:nvPicPr>
          <p:cNvPr id="27652" name="Picture 6" descr="Al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50" y="3370263"/>
            <a:ext cx="6985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825" y="34178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9" descr="Eve"/>
          <p:cNvPicPr>
            <a:picLocks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08488" y="5337175"/>
            <a:ext cx="1082675" cy="1295400"/>
          </a:xfrm>
          <a:noFill/>
        </p:spPr>
      </p:pic>
      <p:sp>
        <p:nvSpPr>
          <p:cNvPr id="27655" name="Rectangle 11"/>
          <p:cNvSpPr>
            <a:spLocks noChangeArrowheads="1"/>
          </p:cNvSpPr>
          <p:nvPr/>
        </p:nvSpPr>
        <p:spPr bwMode="auto">
          <a:xfrm>
            <a:off x="2038350" y="4205288"/>
            <a:ext cx="1293813" cy="8032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7656" name="Text Box 12"/>
          <p:cNvSpPr txBox="1">
            <a:spLocks noChangeArrowheads="1"/>
          </p:cNvSpPr>
          <p:nvPr/>
        </p:nvSpPr>
        <p:spPr bwMode="auto">
          <a:xfrm>
            <a:off x="2152650" y="4235450"/>
            <a:ext cx="9683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secure</a:t>
            </a:r>
          </a:p>
          <a:p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sender</a:t>
            </a:r>
          </a:p>
        </p:txBody>
      </p:sp>
      <p:sp>
        <p:nvSpPr>
          <p:cNvPr id="27657" name="Rectangle 13"/>
          <p:cNvSpPr>
            <a:spLocks noChangeArrowheads="1"/>
          </p:cNvSpPr>
          <p:nvPr/>
        </p:nvSpPr>
        <p:spPr bwMode="auto">
          <a:xfrm>
            <a:off x="5780088" y="4217988"/>
            <a:ext cx="1293812" cy="8032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latin typeface="Arial" charset="0"/>
                <a:cs typeface="Arial" charset="0"/>
              </a:rPr>
              <a:t>s</a:t>
            </a:r>
          </a:p>
        </p:txBody>
      </p:sp>
      <p:sp>
        <p:nvSpPr>
          <p:cNvPr id="27658" name="Text Box 14"/>
          <p:cNvSpPr txBox="1">
            <a:spLocks noChangeArrowheads="1"/>
          </p:cNvSpPr>
          <p:nvPr/>
        </p:nvSpPr>
        <p:spPr bwMode="auto">
          <a:xfrm>
            <a:off x="5867400" y="4248150"/>
            <a:ext cx="10969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secure</a:t>
            </a:r>
          </a:p>
          <a:p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receiver</a:t>
            </a:r>
          </a:p>
        </p:txBody>
      </p:sp>
      <p:sp>
        <p:nvSpPr>
          <p:cNvPr id="27659" name="Text Box 18"/>
          <p:cNvSpPr txBox="1">
            <a:spLocks noChangeArrowheads="1"/>
          </p:cNvSpPr>
          <p:nvPr/>
        </p:nvSpPr>
        <p:spPr bwMode="auto">
          <a:xfrm>
            <a:off x="3052763" y="3460750"/>
            <a:ext cx="1082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channel</a:t>
            </a:r>
          </a:p>
        </p:txBody>
      </p:sp>
      <p:sp>
        <p:nvSpPr>
          <p:cNvPr id="27660" name="Line 19"/>
          <p:cNvSpPr>
            <a:spLocks noChangeShapeType="1"/>
          </p:cNvSpPr>
          <p:nvPr/>
        </p:nvSpPr>
        <p:spPr bwMode="auto">
          <a:xfrm>
            <a:off x="3768725" y="3883025"/>
            <a:ext cx="238125" cy="449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61" name="Rectangle 21"/>
          <p:cNvSpPr>
            <a:spLocks noChangeArrowheads="1"/>
          </p:cNvSpPr>
          <p:nvPr/>
        </p:nvSpPr>
        <p:spPr bwMode="auto">
          <a:xfrm>
            <a:off x="3332163" y="4403725"/>
            <a:ext cx="2447925" cy="36671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7662" name="Line 17"/>
          <p:cNvSpPr>
            <a:spLocks noChangeShapeType="1"/>
          </p:cNvSpPr>
          <p:nvPr/>
        </p:nvSpPr>
        <p:spPr bwMode="auto">
          <a:xfrm flipV="1">
            <a:off x="3375025" y="4616450"/>
            <a:ext cx="24606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63" name="Text Box 23"/>
          <p:cNvSpPr txBox="1">
            <a:spLocks noChangeArrowheads="1"/>
          </p:cNvSpPr>
          <p:nvPr/>
        </p:nvSpPr>
        <p:spPr bwMode="auto">
          <a:xfrm>
            <a:off x="4200525" y="3417888"/>
            <a:ext cx="18891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" charset="0"/>
                <a:cs typeface="Arial" charset="0"/>
              </a:rPr>
              <a:t>data, control messages</a:t>
            </a:r>
          </a:p>
        </p:txBody>
      </p:sp>
      <p:sp>
        <p:nvSpPr>
          <p:cNvPr id="27664" name="Line 24"/>
          <p:cNvSpPr>
            <a:spLocks noChangeShapeType="1"/>
          </p:cNvSpPr>
          <p:nvPr/>
        </p:nvSpPr>
        <p:spPr bwMode="auto">
          <a:xfrm>
            <a:off x="5046663" y="4035425"/>
            <a:ext cx="223837" cy="51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65" name="Freeform 25"/>
          <p:cNvSpPr>
            <a:spLocks/>
          </p:cNvSpPr>
          <p:nvPr/>
        </p:nvSpPr>
        <p:spPr bwMode="auto">
          <a:xfrm>
            <a:off x="3854450" y="4656138"/>
            <a:ext cx="573088" cy="914400"/>
          </a:xfrm>
          <a:custGeom>
            <a:avLst/>
            <a:gdLst>
              <a:gd name="T0" fmla="*/ 0 w 344"/>
              <a:gd name="T1" fmla="*/ 0 h 789"/>
              <a:gd name="T2" fmla="*/ 2147483647 w 344"/>
              <a:gd name="T3" fmla="*/ 2147483647 h 789"/>
              <a:gd name="T4" fmla="*/ 2147483647 w 344"/>
              <a:gd name="T5" fmla="*/ 2147483647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66" name="Freeform 26"/>
          <p:cNvSpPr>
            <a:spLocks/>
          </p:cNvSpPr>
          <p:nvPr/>
        </p:nvSpPr>
        <p:spPr bwMode="auto">
          <a:xfrm flipH="1">
            <a:off x="4529138" y="4654550"/>
            <a:ext cx="573087" cy="914400"/>
          </a:xfrm>
          <a:custGeom>
            <a:avLst/>
            <a:gdLst>
              <a:gd name="T0" fmla="*/ 0 w 344"/>
              <a:gd name="T1" fmla="*/ 0 h 789"/>
              <a:gd name="T2" fmla="*/ 2147483647 w 344"/>
              <a:gd name="T3" fmla="*/ 2147483647 h 789"/>
              <a:gd name="T4" fmla="*/ 2147483647 w 344"/>
              <a:gd name="T5" fmla="*/ 2147483647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67" name="Line 27"/>
          <p:cNvSpPr>
            <a:spLocks noChangeShapeType="1"/>
          </p:cNvSpPr>
          <p:nvPr/>
        </p:nvSpPr>
        <p:spPr bwMode="auto">
          <a:xfrm flipV="1">
            <a:off x="1279525" y="4586288"/>
            <a:ext cx="814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68" name="Text Box 28"/>
          <p:cNvSpPr txBox="1">
            <a:spLocks noChangeArrowheads="1"/>
          </p:cNvSpPr>
          <p:nvPr/>
        </p:nvSpPr>
        <p:spPr bwMode="auto">
          <a:xfrm>
            <a:off x="504825" y="4316413"/>
            <a:ext cx="684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data</a:t>
            </a:r>
          </a:p>
        </p:txBody>
      </p:sp>
      <p:sp>
        <p:nvSpPr>
          <p:cNvPr id="27669" name="Line 29"/>
          <p:cNvSpPr>
            <a:spLocks noChangeShapeType="1"/>
          </p:cNvSpPr>
          <p:nvPr/>
        </p:nvSpPr>
        <p:spPr bwMode="auto">
          <a:xfrm flipV="1">
            <a:off x="7086600" y="4556125"/>
            <a:ext cx="814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70" name="Text Box 30"/>
          <p:cNvSpPr txBox="1">
            <a:spLocks noChangeArrowheads="1"/>
          </p:cNvSpPr>
          <p:nvPr/>
        </p:nvSpPr>
        <p:spPr bwMode="auto">
          <a:xfrm>
            <a:off x="7874000" y="4286250"/>
            <a:ext cx="684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data</a:t>
            </a:r>
          </a:p>
        </p:txBody>
      </p:sp>
      <p:sp>
        <p:nvSpPr>
          <p:cNvPr id="27671" name="Text Box 31"/>
          <p:cNvSpPr txBox="1">
            <a:spLocks noChangeArrowheads="1"/>
          </p:cNvSpPr>
          <p:nvPr/>
        </p:nvSpPr>
        <p:spPr bwMode="auto">
          <a:xfrm>
            <a:off x="701675" y="3089275"/>
            <a:ext cx="781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99"/>
                </a:solidFill>
                <a:latin typeface="Arial" charset="0"/>
                <a:cs typeface="Arial" charset="0"/>
              </a:rPr>
              <a:t>Alice</a:t>
            </a:r>
          </a:p>
        </p:txBody>
      </p:sp>
      <p:sp>
        <p:nvSpPr>
          <p:cNvPr id="27672" name="Text Box 32"/>
          <p:cNvSpPr txBox="1">
            <a:spLocks noChangeArrowheads="1"/>
          </p:cNvSpPr>
          <p:nvPr/>
        </p:nvSpPr>
        <p:spPr bwMode="auto">
          <a:xfrm>
            <a:off x="7670800" y="3100388"/>
            <a:ext cx="641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99"/>
                </a:solidFill>
                <a:latin typeface="Arial" charset="0"/>
                <a:cs typeface="Arial" charset="0"/>
              </a:rPr>
              <a:t>Bob</a:t>
            </a:r>
          </a:p>
        </p:txBody>
      </p:sp>
      <p:sp>
        <p:nvSpPr>
          <p:cNvPr id="27673" name="Text Box 33"/>
          <p:cNvSpPr txBox="1">
            <a:spLocks noChangeArrowheads="1"/>
          </p:cNvSpPr>
          <p:nvPr/>
        </p:nvSpPr>
        <p:spPr bwMode="auto">
          <a:xfrm>
            <a:off x="3359150" y="5727700"/>
            <a:ext cx="830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99"/>
                </a:solidFill>
                <a:latin typeface="Arial" charset="0"/>
                <a:cs typeface="Arial" charset="0"/>
              </a:rPr>
              <a:t>Trudy</a:t>
            </a:r>
          </a:p>
        </p:txBody>
      </p:sp>
      <p:pic>
        <p:nvPicPr>
          <p:cNvPr id="27674" name="Picture 6" descr="underline_bas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85090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</a:t>
            </a:fld>
            <a:endParaRPr lang="en-US" sz="1200" dirty="0">
              <a:latin typeface="Tahoma" charset="0"/>
            </a:endParaRPr>
          </a:p>
        </p:txBody>
      </p:sp>
      <p:sp>
        <p:nvSpPr>
          <p:cNvPr id="2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246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Hash function algorithms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46113" y="1489075"/>
            <a:ext cx="8131175" cy="46482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Gill Sans MT" charset="0"/>
              </a:rPr>
              <a:t>MD5 hash function widely used (RFC 1321) </a:t>
            </a:r>
          </a:p>
          <a:p>
            <a:pPr lvl="1"/>
            <a:r>
              <a:rPr lang="en-US" dirty="0">
                <a:latin typeface="Gill Sans MT" charset="0"/>
              </a:rPr>
              <a:t>computes 128-bit message digest in 4-step process. </a:t>
            </a:r>
          </a:p>
          <a:p>
            <a:pPr lvl="1"/>
            <a:r>
              <a:rPr lang="en-US" dirty="0">
                <a:latin typeface="Gill Sans MT" charset="0"/>
              </a:rPr>
              <a:t>arbitrary 128-bit string x, appears difficult to construct </a:t>
            </a:r>
            <a:r>
              <a:rPr lang="en-US" dirty="0">
                <a:latin typeface="Gill Sans MT" charset="0"/>
              </a:rPr>
              <a:t>msg</a:t>
            </a:r>
            <a:r>
              <a:rPr lang="en-US" dirty="0">
                <a:latin typeface="Gill Sans MT" charset="0"/>
              </a:rPr>
              <a:t> m whose MD5 hash is equal to x</a:t>
            </a:r>
          </a:p>
          <a:p>
            <a:r>
              <a:rPr lang="en-US" dirty="0">
                <a:solidFill>
                  <a:srgbClr val="C00000"/>
                </a:solidFill>
                <a:latin typeface="Gill Sans MT" charset="0"/>
              </a:rPr>
              <a:t>SHA-1 is also used</a:t>
            </a:r>
          </a:p>
          <a:p>
            <a:pPr lvl="1"/>
            <a:r>
              <a:rPr lang="en-US" dirty="0">
                <a:latin typeface="Gill Sans MT" charset="0"/>
              </a:rPr>
              <a:t>US standard [</a:t>
            </a:r>
            <a:r>
              <a:rPr lang="en-US" sz="2000" dirty="0">
                <a:latin typeface="Gill Sans MT" charset="0"/>
              </a:rPr>
              <a:t>NIST, FIPS PUB 180-1]</a:t>
            </a:r>
            <a:endParaRPr lang="en-US" dirty="0">
              <a:latin typeface="Gill Sans MT" charset="0"/>
            </a:endParaRPr>
          </a:p>
          <a:p>
            <a:pPr lvl="1"/>
            <a:r>
              <a:rPr lang="en-US" dirty="0">
                <a:latin typeface="Gill Sans MT" charset="0"/>
              </a:rPr>
              <a:t>160-bit message digest</a:t>
            </a:r>
          </a:p>
        </p:txBody>
      </p:sp>
      <p:pic>
        <p:nvPicPr>
          <p:cNvPr id="80900" name="Picture 1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044575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50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674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1" name="Picture 2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887413"/>
            <a:ext cx="6145212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3825"/>
            <a:ext cx="6445250" cy="9525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Recall: ap5.0 security hole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5613" y="1084263"/>
            <a:ext cx="7593012" cy="919162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man (or woman) in the middle attack: </a:t>
            </a:r>
            <a:r>
              <a:rPr lang="en-US" sz="2400" dirty="0">
                <a:latin typeface="Gill Sans MT" charset="0"/>
              </a:rPr>
              <a:t>Trudy poses as Alice (to Bob) and as Bob (to Alice)</a:t>
            </a:r>
          </a:p>
        </p:txBody>
      </p:sp>
      <p:pic>
        <p:nvPicPr>
          <p:cNvPr id="81925" name="Picture 4" descr="Bob"/>
          <p:cNvPicPr>
            <a:picLocks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3175" y="2306638"/>
            <a:ext cx="800100" cy="8175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1926" name="Picture 5" descr="Ev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263" y="2203450"/>
            <a:ext cx="954087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7" name="Picture 6" descr="Alice"/>
          <p:cNvPicPr>
            <a:picLocks noChangeAspect="1" noChangeArrowheads="1"/>
          </p:cNvPicPr>
          <p:nvPr>
            <p:ph sz="quarter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3638" y="2195513"/>
            <a:ext cx="752475" cy="9271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992" name="Line 7"/>
          <p:cNvSpPr>
            <a:spLocks noChangeShapeType="1"/>
          </p:cNvSpPr>
          <p:nvPr/>
        </p:nvSpPr>
        <p:spPr bwMode="auto">
          <a:xfrm>
            <a:off x="1936750" y="2678113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993" name="Text Box 8"/>
          <p:cNvSpPr txBox="1">
            <a:spLocks noChangeArrowheads="1"/>
          </p:cNvSpPr>
          <p:nvPr/>
        </p:nvSpPr>
        <p:spPr bwMode="auto">
          <a:xfrm>
            <a:off x="2265363" y="2328863"/>
            <a:ext cx="11842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I am Alice</a:t>
            </a:r>
          </a:p>
        </p:txBody>
      </p:sp>
      <p:sp>
        <p:nvSpPr>
          <p:cNvPr id="41994" name="Line 9"/>
          <p:cNvSpPr>
            <a:spLocks noChangeShapeType="1"/>
          </p:cNvSpPr>
          <p:nvPr/>
        </p:nvSpPr>
        <p:spPr bwMode="auto">
          <a:xfrm>
            <a:off x="5183188" y="2717800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995" name="Text Box 10"/>
          <p:cNvSpPr txBox="1">
            <a:spLocks noChangeArrowheads="1"/>
          </p:cNvSpPr>
          <p:nvPr/>
        </p:nvSpPr>
        <p:spPr bwMode="auto">
          <a:xfrm>
            <a:off x="5511800" y="2368550"/>
            <a:ext cx="11842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I am Alice</a:t>
            </a:r>
          </a:p>
        </p:txBody>
      </p:sp>
      <p:sp>
        <p:nvSpPr>
          <p:cNvPr id="41996" name="Line 11"/>
          <p:cNvSpPr>
            <a:spLocks noChangeShapeType="1"/>
          </p:cNvSpPr>
          <p:nvPr/>
        </p:nvSpPr>
        <p:spPr bwMode="auto">
          <a:xfrm flipH="1">
            <a:off x="5222875" y="2786063"/>
            <a:ext cx="216535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997" name="Text Box 12"/>
          <p:cNvSpPr txBox="1">
            <a:spLocks noChangeArrowheads="1"/>
          </p:cNvSpPr>
          <p:nvPr/>
        </p:nvSpPr>
        <p:spPr bwMode="auto">
          <a:xfrm>
            <a:off x="5321300" y="2701925"/>
            <a:ext cx="3524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R</a:t>
            </a:r>
          </a:p>
        </p:txBody>
      </p:sp>
      <p:sp>
        <p:nvSpPr>
          <p:cNvPr id="41998" name="Line 13"/>
          <p:cNvSpPr>
            <a:spLocks noChangeShapeType="1"/>
          </p:cNvSpPr>
          <p:nvPr/>
        </p:nvSpPr>
        <p:spPr bwMode="auto">
          <a:xfrm>
            <a:off x="5251450" y="3235325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81935" name="Group 14"/>
          <p:cNvGrpSpPr>
            <a:grpSpLocks/>
          </p:cNvGrpSpPr>
          <p:nvPr/>
        </p:nvGrpSpPr>
        <p:grpSpPr bwMode="auto">
          <a:xfrm>
            <a:off x="6481763" y="2781300"/>
            <a:ext cx="850900" cy="681038"/>
            <a:chOff x="3732" y="350"/>
            <a:chExt cx="536" cy="429"/>
          </a:xfrm>
        </p:grpSpPr>
        <p:sp>
          <p:nvSpPr>
            <p:cNvPr id="42049" name="Text Box 15"/>
            <p:cNvSpPr txBox="1">
              <a:spLocks noChangeArrowheads="1"/>
            </p:cNvSpPr>
            <p:nvPr/>
          </p:nvSpPr>
          <p:spPr bwMode="auto">
            <a:xfrm>
              <a:off x="3843" y="54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grpSp>
          <p:nvGrpSpPr>
            <p:cNvPr id="81985" name="Group 16"/>
            <p:cNvGrpSpPr>
              <a:grpSpLocks/>
            </p:cNvGrpSpPr>
            <p:nvPr/>
          </p:nvGrpSpPr>
          <p:grpSpPr bwMode="auto">
            <a:xfrm>
              <a:off x="3732" y="350"/>
              <a:ext cx="536" cy="325"/>
              <a:chOff x="3732" y="350"/>
              <a:chExt cx="536" cy="325"/>
            </a:xfrm>
          </p:grpSpPr>
          <p:sp>
            <p:nvSpPr>
              <p:cNvPr id="42051" name="Text Box 17"/>
              <p:cNvSpPr txBox="1">
                <a:spLocks noChangeArrowheads="1"/>
              </p:cNvSpPr>
              <p:nvPr/>
            </p:nvSpPr>
            <p:spPr bwMode="auto">
              <a:xfrm>
                <a:off x="3732" y="442"/>
                <a:ext cx="5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K   (R)</a:t>
                </a:r>
              </a:p>
            </p:txBody>
          </p:sp>
          <p:sp>
            <p:nvSpPr>
              <p:cNvPr id="42052" name="Text Box 18"/>
              <p:cNvSpPr txBox="1">
                <a:spLocks noChangeArrowheads="1"/>
              </p:cNvSpPr>
              <p:nvPr/>
            </p:nvSpPr>
            <p:spPr bwMode="auto">
              <a:xfrm>
                <a:off x="3853" y="350"/>
                <a:ext cx="16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</p:grpSp>
      <p:sp>
        <p:nvSpPr>
          <p:cNvPr id="42000" name="Line 19"/>
          <p:cNvSpPr>
            <a:spLocks noChangeShapeType="1"/>
          </p:cNvSpPr>
          <p:nvPr/>
        </p:nvSpPr>
        <p:spPr bwMode="auto">
          <a:xfrm flipH="1">
            <a:off x="5289550" y="3403600"/>
            <a:ext cx="2165350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2001" name="Text Box 20"/>
          <p:cNvSpPr txBox="1">
            <a:spLocks noChangeArrowheads="1"/>
          </p:cNvSpPr>
          <p:nvPr/>
        </p:nvSpPr>
        <p:spPr bwMode="auto">
          <a:xfrm>
            <a:off x="5135563" y="3360738"/>
            <a:ext cx="2468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Send me your public key</a:t>
            </a:r>
          </a:p>
        </p:txBody>
      </p:sp>
      <p:sp>
        <p:nvSpPr>
          <p:cNvPr id="42002" name="Line 21"/>
          <p:cNvSpPr>
            <a:spLocks noChangeShapeType="1"/>
          </p:cNvSpPr>
          <p:nvPr/>
        </p:nvSpPr>
        <p:spPr bwMode="auto">
          <a:xfrm>
            <a:off x="5319713" y="3922713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81939" name="Group 22"/>
          <p:cNvGrpSpPr>
            <a:grpSpLocks/>
          </p:cNvGrpSpPr>
          <p:nvPr/>
        </p:nvGrpSpPr>
        <p:grpSpPr bwMode="auto">
          <a:xfrm>
            <a:off x="6937375" y="3525838"/>
            <a:ext cx="584200" cy="695325"/>
            <a:chOff x="4737" y="2510"/>
            <a:chExt cx="368" cy="438"/>
          </a:xfrm>
        </p:grpSpPr>
        <p:grpSp>
          <p:nvGrpSpPr>
            <p:cNvPr id="81980" name="Group 23"/>
            <p:cNvGrpSpPr>
              <a:grpSpLocks/>
            </p:cNvGrpSpPr>
            <p:nvPr/>
          </p:nvGrpSpPr>
          <p:grpSpPr bwMode="auto">
            <a:xfrm>
              <a:off x="4737" y="2620"/>
              <a:ext cx="368" cy="328"/>
              <a:chOff x="4737" y="2620"/>
              <a:chExt cx="368" cy="328"/>
            </a:xfrm>
          </p:grpSpPr>
          <p:sp>
            <p:nvSpPr>
              <p:cNvPr id="42047" name="Text Box 24"/>
              <p:cNvSpPr txBox="1">
                <a:spLocks noChangeArrowheads="1"/>
              </p:cNvSpPr>
              <p:nvPr/>
            </p:nvSpPr>
            <p:spPr bwMode="auto">
              <a:xfrm>
                <a:off x="4900" y="2715"/>
                <a:ext cx="20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42048" name="Text Box 25"/>
              <p:cNvSpPr txBox="1">
                <a:spLocks noChangeArrowheads="1"/>
              </p:cNvSpPr>
              <p:nvPr/>
            </p:nvSpPr>
            <p:spPr bwMode="auto">
              <a:xfrm>
                <a:off x="4737" y="2620"/>
                <a:ext cx="3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K   </a:t>
                </a:r>
              </a:p>
            </p:txBody>
          </p:sp>
        </p:grpSp>
        <p:sp>
          <p:nvSpPr>
            <p:cNvPr id="42046" name="Text Box 26"/>
            <p:cNvSpPr txBox="1">
              <a:spLocks noChangeArrowheads="1"/>
            </p:cNvSpPr>
            <p:nvPr/>
          </p:nvSpPr>
          <p:spPr bwMode="auto">
            <a:xfrm>
              <a:off x="4892" y="2510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42004" name="Line 27"/>
          <p:cNvSpPr>
            <a:spLocks noChangeShapeType="1"/>
          </p:cNvSpPr>
          <p:nvPr/>
        </p:nvSpPr>
        <p:spPr bwMode="auto">
          <a:xfrm flipH="1">
            <a:off x="1900238" y="3430588"/>
            <a:ext cx="216535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2005" name="Line 28"/>
          <p:cNvSpPr>
            <a:spLocks noChangeShapeType="1"/>
          </p:cNvSpPr>
          <p:nvPr/>
        </p:nvSpPr>
        <p:spPr bwMode="auto">
          <a:xfrm>
            <a:off x="1928813" y="3879850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81942" name="Group 29"/>
          <p:cNvGrpSpPr>
            <a:grpSpLocks/>
          </p:cNvGrpSpPr>
          <p:nvPr/>
        </p:nvGrpSpPr>
        <p:grpSpPr bwMode="auto">
          <a:xfrm>
            <a:off x="3144838" y="3411538"/>
            <a:ext cx="850900" cy="654050"/>
            <a:chOff x="3732" y="350"/>
            <a:chExt cx="536" cy="412"/>
          </a:xfrm>
        </p:grpSpPr>
        <p:sp>
          <p:nvSpPr>
            <p:cNvPr id="42041" name="Text Box 30"/>
            <p:cNvSpPr txBox="1">
              <a:spLocks noChangeArrowheads="1"/>
            </p:cNvSpPr>
            <p:nvPr/>
          </p:nvSpPr>
          <p:spPr bwMode="auto">
            <a:xfrm>
              <a:off x="3815" y="531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grpSp>
          <p:nvGrpSpPr>
            <p:cNvPr id="81977" name="Group 31"/>
            <p:cNvGrpSpPr>
              <a:grpSpLocks/>
            </p:cNvGrpSpPr>
            <p:nvPr/>
          </p:nvGrpSpPr>
          <p:grpSpPr bwMode="auto">
            <a:xfrm>
              <a:off x="3732" y="350"/>
              <a:ext cx="536" cy="325"/>
              <a:chOff x="3732" y="350"/>
              <a:chExt cx="536" cy="325"/>
            </a:xfrm>
          </p:grpSpPr>
          <p:sp>
            <p:nvSpPr>
              <p:cNvPr id="42043" name="Text Box 32"/>
              <p:cNvSpPr txBox="1">
                <a:spLocks noChangeArrowheads="1"/>
              </p:cNvSpPr>
              <p:nvPr/>
            </p:nvSpPr>
            <p:spPr bwMode="auto">
              <a:xfrm>
                <a:off x="3732" y="442"/>
                <a:ext cx="5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K   (R)</a:t>
                </a:r>
              </a:p>
            </p:txBody>
          </p:sp>
          <p:sp>
            <p:nvSpPr>
              <p:cNvPr id="42044" name="Text Box 33"/>
              <p:cNvSpPr txBox="1">
                <a:spLocks noChangeArrowheads="1"/>
              </p:cNvSpPr>
              <p:nvPr/>
            </p:nvSpPr>
            <p:spPr bwMode="auto">
              <a:xfrm>
                <a:off x="3838" y="350"/>
                <a:ext cx="16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</p:grpSp>
      <p:sp>
        <p:nvSpPr>
          <p:cNvPr id="42007" name="Line 34"/>
          <p:cNvSpPr>
            <a:spLocks noChangeShapeType="1"/>
          </p:cNvSpPr>
          <p:nvPr/>
        </p:nvSpPr>
        <p:spPr bwMode="auto">
          <a:xfrm flipH="1">
            <a:off x="1966913" y="4048125"/>
            <a:ext cx="2165350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2008" name="Text Box 35"/>
          <p:cNvSpPr txBox="1">
            <a:spLocks noChangeArrowheads="1"/>
          </p:cNvSpPr>
          <p:nvPr/>
        </p:nvSpPr>
        <p:spPr bwMode="auto">
          <a:xfrm>
            <a:off x="1812925" y="4005263"/>
            <a:ext cx="2468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Send me your public key</a:t>
            </a:r>
          </a:p>
        </p:txBody>
      </p:sp>
      <p:sp>
        <p:nvSpPr>
          <p:cNvPr id="42009" name="Line 36"/>
          <p:cNvSpPr>
            <a:spLocks noChangeShapeType="1"/>
          </p:cNvSpPr>
          <p:nvPr/>
        </p:nvSpPr>
        <p:spPr bwMode="auto">
          <a:xfrm>
            <a:off x="1997075" y="4567238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81946" name="Group 37"/>
          <p:cNvGrpSpPr>
            <a:grpSpLocks/>
          </p:cNvGrpSpPr>
          <p:nvPr/>
        </p:nvGrpSpPr>
        <p:grpSpPr bwMode="auto">
          <a:xfrm>
            <a:off x="3500438" y="4125913"/>
            <a:ext cx="569912" cy="654050"/>
            <a:chOff x="4737" y="2534"/>
            <a:chExt cx="359" cy="412"/>
          </a:xfrm>
        </p:grpSpPr>
        <p:grpSp>
          <p:nvGrpSpPr>
            <p:cNvPr id="81972" name="Group 38"/>
            <p:cNvGrpSpPr>
              <a:grpSpLocks/>
            </p:cNvGrpSpPr>
            <p:nvPr/>
          </p:nvGrpSpPr>
          <p:grpSpPr bwMode="auto">
            <a:xfrm>
              <a:off x="4737" y="2620"/>
              <a:ext cx="359" cy="326"/>
              <a:chOff x="4737" y="2620"/>
              <a:chExt cx="359" cy="326"/>
            </a:xfrm>
          </p:grpSpPr>
          <p:sp>
            <p:nvSpPr>
              <p:cNvPr id="42039" name="Text Box 39"/>
              <p:cNvSpPr txBox="1">
                <a:spLocks noChangeArrowheads="1"/>
              </p:cNvSpPr>
              <p:nvPr/>
            </p:nvSpPr>
            <p:spPr bwMode="auto">
              <a:xfrm>
                <a:off x="4875" y="2715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42040" name="Text Box 40"/>
              <p:cNvSpPr txBox="1">
                <a:spLocks noChangeArrowheads="1"/>
              </p:cNvSpPr>
              <p:nvPr/>
            </p:nvSpPr>
            <p:spPr bwMode="auto">
              <a:xfrm>
                <a:off x="4737" y="2620"/>
                <a:ext cx="3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K   </a:t>
                </a:r>
              </a:p>
            </p:txBody>
          </p:sp>
        </p:grpSp>
        <p:sp>
          <p:nvSpPr>
            <p:cNvPr id="42038" name="Text Box 41"/>
            <p:cNvSpPr txBox="1">
              <a:spLocks noChangeArrowheads="1"/>
            </p:cNvSpPr>
            <p:nvPr/>
          </p:nvSpPr>
          <p:spPr bwMode="auto">
            <a:xfrm>
              <a:off x="4883" y="2534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42011" name="Line 42"/>
          <p:cNvSpPr>
            <a:spLocks noChangeShapeType="1"/>
          </p:cNvSpPr>
          <p:nvPr/>
        </p:nvSpPr>
        <p:spPr bwMode="auto">
          <a:xfrm flipH="1" flipV="1">
            <a:off x="5364163" y="5024438"/>
            <a:ext cx="216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81948" name="Group 43"/>
          <p:cNvGrpSpPr>
            <a:grpSpLocks/>
          </p:cNvGrpSpPr>
          <p:nvPr/>
        </p:nvGrpSpPr>
        <p:grpSpPr bwMode="auto">
          <a:xfrm>
            <a:off x="5975350" y="4506913"/>
            <a:ext cx="874713" cy="681037"/>
            <a:chOff x="3670" y="3430"/>
            <a:chExt cx="551" cy="429"/>
          </a:xfrm>
        </p:grpSpPr>
        <p:sp>
          <p:nvSpPr>
            <p:cNvPr id="42034" name="Text Box 44"/>
            <p:cNvSpPr txBox="1">
              <a:spLocks noChangeArrowheads="1"/>
            </p:cNvSpPr>
            <p:nvPr/>
          </p:nvSpPr>
          <p:spPr bwMode="auto">
            <a:xfrm>
              <a:off x="3778" y="362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sp>
          <p:nvSpPr>
            <p:cNvPr id="42035" name="Text Box 45"/>
            <p:cNvSpPr txBox="1">
              <a:spLocks noChangeArrowheads="1"/>
            </p:cNvSpPr>
            <p:nvPr/>
          </p:nvSpPr>
          <p:spPr bwMode="auto">
            <a:xfrm>
              <a:off x="3670" y="3540"/>
              <a:ext cx="55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K   (m)</a:t>
              </a:r>
            </a:p>
          </p:txBody>
        </p:sp>
        <p:sp>
          <p:nvSpPr>
            <p:cNvPr id="42036" name="Text Box 46"/>
            <p:cNvSpPr txBox="1">
              <a:spLocks noChangeArrowheads="1"/>
            </p:cNvSpPr>
            <p:nvPr/>
          </p:nvSpPr>
          <p:spPr bwMode="auto">
            <a:xfrm>
              <a:off x="3726" y="3430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81949" name="Group 47"/>
          <p:cNvGrpSpPr>
            <a:grpSpLocks/>
          </p:cNvGrpSpPr>
          <p:nvPr/>
        </p:nvGrpSpPr>
        <p:grpSpPr bwMode="auto">
          <a:xfrm>
            <a:off x="3814763" y="5006975"/>
            <a:ext cx="1768475" cy="719138"/>
            <a:chOff x="1299" y="3314"/>
            <a:chExt cx="1114" cy="453"/>
          </a:xfrm>
        </p:grpSpPr>
        <p:sp>
          <p:nvSpPr>
            <p:cNvPr id="42029" name="Text Box 48"/>
            <p:cNvSpPr txBox="1">
              <a:spLocks noChangeArrowheads="1"/>
            </p:cNvSpPr>
            <p:nvPr/>
          </p:nvSpPr>
          <p:spPr bwMode="auto">
            <a:xfrm>
              <a:off x="1661" y="352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sp>
          <p:nvSpPr>
            <p:cNvPr id="42030" name="Text Box 49"/>
            <p:cNvSpPr txBox="1">
              <a:spLocks noChangeArrowheads="1"/>
            </p:cNvSpPr>
            <p:nvPr/>
          </p:nvSpPr>
          <p:spPr bwMode="auto">
            <a:xfrm>
              <a:off x="1299" y="3414"/>
              <a:ext cx="11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m = K  (K   (m))</a:t>
              </a:r>
            </a:p>
          </p:txBody>
        </p:sp>
        <p:sp>
          <p:nvSpPr>
            <p:cNvPr id="42031" name="Text Box 50"/>
            <p:cNvSpPr txBox="1">
              <a:spLocks noChangeArrowheads="1"/>
            </p:cNvSpPr>
            <p:nvPr/>
          </p:nvSpPr>
          <p:spPr bwMode="auto">
            <a:xfrm>
              <a:off x="1901" y="3332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42032" name="Text Box 51"/>
            <p:cNvSpPr txBox="1">
              <a:spLocks noChangeArrowheads="1"/>
            </p:cNvSpPr>
            <p:nvPr/>
          </p:nvSpPr>
          <p:spPr bwMode="auto">
            <a:xfrm>
              <a:off x="1905" y="3534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sp>
          <p:nvSpPr>
            <p:cNvPr id="42033" name="Text Box 52"/>
            <p:cNvSpPr txBox="1">
              <a:spLocks noChangeArrowheads="1"/>
            </p:cNvSpPr>
            <p:nvPr/>
          </p:nvSpPr>
          <p:spPr bwMode="auto">
            <a:xfrm>
              <a:off x="1688" y="3314"/>
              <a:ext cx="16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2014" name="Text Box 53"/>
          <p:cNvSpPr txBox="1">
            <a:spLocks noChangeArrowheads="1"/>
          </p:cNvSpPr>
          <p:nvPr/>
        </p:nvSpPr>
        <p:spPr bwMode="auto">
          <a:xfrm>
            <a:off x="3946525" y="4819650"/>
            <a:ext cx="12668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Trudy gets</a:t>
            </a:r>
          </a:p>
        </p:txBody>
      </p:sp>
      <p:sp>
        <p:nvSpPr>
          <p:cNvPr id="42015" name="Text Box 54"/>
          <p:cNvSpPr txBox="1">
            <a:spLocks noChangeArrowheads="1"/>
          </p:cNvSpPr>
          <p:nvPr/>
        </p:nvSpPr>
        <p:spPr bwMode="auto">
          <a:xfrm>
            <a:off x="3714750" y="5511800"/>
            <a:ext cx="200183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sends m to Alice encrypted with Alice</a:t>
            </a:r>
            <a:r>
              <a:rPr lang="ja-JP" altLang="en-US" sz="1800" dirty="0" smtClean="0">
                <a:latin typeface="Arial" charset="0"/>
                <a:cs typeface="Arial" charset="0"/>
              </a:rPr>
              <a:t>’</a:t>
            </a:r>
            <a:r>
              <a:rPr lang="en-US" sz="1800" dirty="0" smtClean="0">
                <a:latin typeface="Arial" charset="0"/>
                <a:cs typeface="Arial" charset="0"/>
              </a:rPr>
              <a:t>s public key</a:t>
            </a:r>
          </a:p>
        </p:txBody>
      </p:sp>
      <p:sp>
        <p:nvSpPr>
          <p:cNvPr id="42016" name="Line 55"/>
          <p:cNvSpPr>
            <a:spLocks noChangeShapeType="1"/>
          </p:cNvSpPr>
          <p:nvPr/>
        </p:nvSpPr>
        <p:spPr bwMode="auto">
          <a:xfrm flipH="1">
            <a:off x="1782763" y="5767388"/>
            <a:ext cx="1712912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81953" name="Group 56"/>
          <p:cNvGrpSpPr>
            <a:grpSpLocks/>
          </p:cNvGrpSpPr>
          <p:nvPr/>
        </p:nvGrpSpPr>
        <p:grpSpPr bwMode="auto">
          <a:xfrm>
            <a:off x="2566988" y="5230813"/>
            <a:ext cx="806450" cy="677862"/>
            <a:chOff x="3691" y="3430"/>
            <a:chExt cx="508" cy="427"/>
          </a:xfrm>
        </p:grpSpPr>
        <p:sp>
          <p:nvSpPr>
            <p:cNvPr id="42026" name="Text Box 57"/>
            <p:cNvSpPr txBox="1">
              <a:spLocks noChangeArrowheads="1"/>
            </p:cNvSpPr>
            <p:nvPr/>
          </p:nvSpPr>
          <p:spPr bwMode="auto">
            <a:xfrm>
              <a:off x="3771" y="3626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  <a:endParaRPr lang="en-US" sz="2400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42027" name="Text Box 58"/>
            <p:cNvSpPr txBox="1">
              <a:spLocks noChangeArrowheads="1"/>
            </p:cNvSpPr>
            <p:nvPr/>
          </p:nvSpPr>
          <p:spPr bwMode="auto">
            <a:xfrm>
              <a:off x="3691" y="3540"/>
              <a:ext cx="5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K  (m)</a:t>
              </a:r>
            </a:p>
          </p:txBody>
        </p:sp>
        <p:sp>
          <p:nvSpPr>
            <p:cNvPr id="42028" name="Text Box 59"/>
            <p:cNvSpPr txBox="1">
              <a:spLocks noChangeArrowheads="1"/>
            </p:cNvSpPr>
            <p:nvPr/>
          </p:nvSpPr>
          <p:spPr bwMode="auto">
            <a:xfrm>
              <a:off x="3765" y="3430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81954" name="Group 60"/>
          <p:cNvGrpSpPr>
            <a:grpSpLocks/>
          </p:cNvGrpSpPr>
          <p:nvPr/>
        </p:nvGrpSpPr>
        <p:grpSpPr bwMode="auto">
          <a:xfrm>
            <a:off x="296863" y="5646738"/>
            <a:ext cx="1768475" cy="711200"/>
            <a:chOff x="1299" y="3317"/>
            <a:chExt cx="1114" cy="448"/>
          </a:xfrm>
        </p:grpSpPr>
        <p:sp>
          <p:nvSpPr>
            <p:cNvPr id="42021" name="Text Box 61"/>
            <p:cNvSpPr txBox="1">
              <a:spLocks noChangeArrowheads="1"/>
            </p:cNvSpPr>
            <p:nvPr/>
          </p:nvSpPr>
          <p:spPr bwMode="auto">
            <a:xfrm>
              <a:off x="1654" y="3526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2022" name="Text Box 62"/>
            <p:cNvSpPr txBox="1">
              <a:spLocks noChangeArrowheads="1"/>
            </p:cNvSpPr>
            <p:nvPr/>
          </p:nvSpPr>
          <p:spPr bwMode="auto">
            <a:xfrm>
              <a:off x="1299" y="3414"/>
              <a:ext cx="11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m = K  (K   (m))</a:t>
              </a:r>
            </a:p>
          </p:txBody>
        </p:sp>
        <p:sp>
          <p:nvSpPr>
            <p:cNvPr id="42023" name="Text Box 63"/>
            <p:cNvSpPr txBox="1">
              <a:spLocks noChangeArrowheads="1"/>
            </p:cNvSpPr>
            <p:nvPr/>
          </p:nvSpPr>
          <p:spPr bwMode="auto">
            <a:xfrm>
              <a:off x="1901" y="3332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42024" name="Text Box 64"/>
            <p:cNvSpPr txBox="1">
              <a:spLocks noChangeArrowheads="1"/>
            </p:cNvSpPr>
            <p:nvPr/>
          </p:nvSpPr>
          <p:spPr bwMode="auto">
            <a:xfrm>
              <a:off x="1898" y="3534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2025" name="Text Box 65"/>
            <p:cNvSpPr txBox="1">
              <a:spLocks noChangeArrowheads="1"/>
            </p:cNvSpPr>
            <p:nvPr/>
          </p:nvSpPr>
          <p:spPr bwMode="auto">
            <a:xfrm>
              <a:off x="1685" y="3317"/>
              <a:ext cx="16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2019" name="Text Box 66"/>
          <p:cNvSpPr txBox="1">
            <a:spLocks noChangeArrowheads="1"/>
          </p:cNvSpPr>
          <p:nvPr/>
        </p:nvSpPr>
        <p:spPr bwMode="auto">
          <a:xfrm>
            <a:off x="2224088" y="3305175"/>
            <a:ext cx="3524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R</a:t>
            </a:r>
          </a:p>
        </p:txBody>
      </p:sp>
      <p:sp>
        <p:nvSpPr>
          <p:cNvPr id="6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51</a:t>
            </a:fld>
            <a:endParaRPr lang="en-US" sz="1200" dirty="0">
              <a:latin typeface="Tahoma" charset="0"/>
            </a:endParaRPr>
          </a:p>
        </p:txBody>
      </p:sp>
      <p:sp>
        <p:nvSpPr>
          <p:cNvPr id="7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84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5" name="Picture 21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1050925"/>
            <a:ext cx="5027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Public-key certification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90663"/>
            <a:ext cx="7772400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motivation: Trudy plays pizza prank on Bob</a:t>
            </a:r>
          </a:p>
          <a:p>
            <a:pPr lvl="1"/>
            <a:r>
              <a:rPr lang="en-US" dirty="0">
                <a:latin typeface="Gill Sans MT" charset="0"/>
              </a:rPr>
              <a:t>Trudy creates e-mail order: </a:t>
            </a:r>
            <a:br>
              <a:rPr lang="en-US" dirty="0">
                <a:latin typeface="Gill Sans MT" charset="0"/>
              </a:rPr>
            </a:br>
            <a:r>
              <a:rPr lang="en-US" i="1" dirty="0">
                <a:latin typeface="Gill Sans MT" charset="0"/>
              </a:rPr>
              <a:t>Dear Pizza Store, Please deliver to me four pepperoni pizzas. Thank you, Bob</a:t>
            </a:r>
          </a:p>
          <a:p>
            <a:pPr lvl="1"/>
            <a:r>
              <a:rPr lang="en-US" dirty="0">
                <a:latin typeface="Gill Sans MT" charset="0"/>
              </a:rPr>
              <a:t>Trudy signs order with her private key</a:t>
            </a:r>
          </a:p>
          <a:p>
            <a:pPr lvl="1"/>
            <a:r>
              <a:rPr lang="en-US" dirty="0">
                <a:latin typeface="Gill Sans MT" charset="0"/>
              </a:rPr>
              <a:t>Trudy sends order to Pizza Store</a:t>
            </a:r>
          </a:p>
          <a:p>
            <a:pPr lvl="1"/>
            <a:r>
              <a:rPr lang="en-US" dirty="0">
                <a:latin typeface="Gill Sans MT" charset="0"/>
              </a:rPr>
              <a:t>Trudy sends to Pizza Store her public key, but says it</a:t>
            </a:r>
            <a:r>
              <a:rPr lang="ja-JP" altLang="en-US" dirty="0">
                <a:latin typeface="Gill Sans MT" charset="0"/>
              </a:rPr>
              <a:t>’</a:t>
            </a:r>
            <a:r>
              <a:rPr lang="en-US" altLang="ja-JP" dirty="0">
                <a:latin typeface="Gill Sans MT" charset="0"/>
              </a:rPr>
              <a:t>s Bob</a:t>
            </a:r>
            <a:r>
              <a:rPr lang="ja-JP" altLang="en-US" dirty="0">
                <a:latin typeface="Gill Sans MT" charset="0"/>
              </a:rPr>
              <a:t>’</a:t>
            </a:r>
            <a:r>
              <a:rPr lang="en-US" altLang="ja-JP" dirty="0">
                <a:latin typeface="Gill Sans MT" charset="0"/>
              </a:rPr>
              <a:t>s public key</a:t>
            </a:r>
          </a:p>
          <a:p>
            <a:pPr lvl="1"/>
            <a:r>
              <a:rPr lang="en-US" dirty="0">
                <a:latin typeface="Gill Sans MT" charset="0"/>
              </a:rPr>
              <a:t>Pizza Store verifies signature; then delivers four pepperoni pizzas to Bob</a:t>
            </a:r>
          </a:p>
          <a:p>
            <a:pPr lvl="1"/>
            <a:r>
              <a:rPr lang="en-US" dirty="0">
                <a:latin typeface="Gill Sans MT" charset="0"/>
              </a:rPr>
              <a:t>Bob </a:t>
            </a:r>
            <a:r>
              <a:rPr lang="en-US" dirty="0" smtClean="0">
                <a:latin typeface="Gill Sans MT" charset="0"/>
              </a:rPr>
              <a:t>doesn’</a:t>
            </a:r>
            <a:r>
              <a:rPr lang="en-US" altLang="ja-JP" dirty="0" smtClean="0">
                <a:latin typeface="Gill Sans MT" charset="0"/>
              </a:rPr>
              <a:t>t </a:t>
            </a:r>
            <a:r>
              <a:rPr lang="en-US" altLang="ja-JP" dirty="0">
                <a:latin typeface="Gill Sans MT" charset="0"/>
              </a:rPr>
              <a:t>even like pepperoni</a:t>
            </a:r>
          </a:p>
          <a:p>
            <a:pPr lvl="1"/>
            <a:endParaRPr lang="en-US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52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466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130175"/>
            <a:ext cx="6302375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Certification authorities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1975" y="1382713"/>
            <a:ext cx="7902575" cy="4648200"/>
          </a:xfrm>
        </p:spPr>
        <p:txBody>
          <a:bodyPr/>
          <a:lstStyle/>
          <a:p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certification authority (CA): </a:t>
            </a:r>
            <a:r>
              <a:rPr lang="en-US" sz="2400" dirty="0">
                <a:latin typeface="Gill Sans MT" charset="0"/>
              </a:rPr>
              <a:t>binds public key to particular entity, E.</a:t>
            </a:r>
          </a:p>
          <a:p>
            <a:r>
              <a:rPr lang="en-US" sz="2400" dirty="0">
                <a:latin typeface="Gill Sans MT" charset="0"/>
              </a:rPr>
              <a:t>E (person, router) registers its public key with CA.</a:t>
            </a:r>
          </a:p>
          <a:p>
            <a:pPr lvl="1"/>
            <a:r>
              <a:rPr lang="en-US" sz="2000" dirty="0">
                <a:latin typeface="Gill Sans MT" charset="0"/>
              </a:rPr>
              <a:t>E provides </a:t>
            </a:r>
            <a:r>
              <a:rPr lang="ja-JP" altLang="en-US" sz="2000">
                <a:latin typeface="Gill Sans MT" charset="0"/>
              </a:rPr>
              <a:t>“</a:t>
            </a:r>
            <a:r>
              <a:rPr lang="en-US" altLang="ja-JP" sz="2000" dirty="0">
                <a:latin typeface="Gill Sans MT" charset="0"/>
              </a:rPr>
              <a:t>proof of identity</a:t>
            </a:r>
            <a:r>
              <a:rPr lang="ja-JP" altLang="en-US" sz="2000">
                <a:latin typeface="Gill Sans MT" charset="0"/>
              </a:rPr>
              <a:t>”</a:t>
            </a:r>
            <a:r>
              <a:rPr lang="en-US" altLang="ja-JP" sz="2000" dirty="0">
                <a:latin typeface="Gill Sans MT" charset="0"/>
              </a:rPr>
              <a:t> to CA. </a:t>
            </a:r>
          </a:p>
          <a:p>
            <a:pPr lvl="1"/>
            <a:r>
              <a:rPr lang="en-US" sz="2000" dirty="0">
                <a:latin typeface="Gill Sans MT" charset="0"/>
              </a:rPr>
              <a:t>CA creates certificate binding E to its public key.</a:t>
            </a:r>
          </a:p>
          <a:p>
            <a:pPr lvl="1"/>
            <a:r>
              <a:rPr lang="en-US" sz="2000" dirty="0">
                <a:latin typeface="Gill Sans MT" charset="0"/>
              </a:rPr>
              <a:t>certificate containing E</a:t>
            </a:r>
            <a:r>
              <a:rPr lang="ja-JP" altLang="en-US" sz="2000">
                <a:latin typeface="Gill Sans MT" charset="0"/>
              </a:rPr>
              <a:t>’</a:t>
            </a:r>
            <a:r>
              <a:rPr lang="en-US" altLang="ja-JP" sz="2000" dirty="0">
                <a:latin typeface="Gill Sans MT" charset="0"/>
              </a:rPr>
              <a:t>s public key digitally signed by CA – CA says </a:t>
            </a:r>
            <a:r>
              <a:rPr lang="ja-JP" altLang="en-US" sz="2000">
                <a:latin typeface="Gill Sans MT" charset="0"/>
              </a:rPr>
              <a:t>“</a:t>
            </a:r>
            <a:r>
              <a:rPr lang="en-US" altLang="ja-JP" sz="2000" dirty="0">
                <a:latin typeface="Gill Sans MT" charset="0"/>
              </a:rPr>
              <a:t>this is E</a:t>
            </a:r>
            <a:r>
              <a:rPr lang="ja-JP" altLang="en-US" sz="2000">
                <a:latin typeface="Gill Sans MT" charset="0"/>
              </a:rPr>
              <a:t>’</a:t>
            </a:r>
            <a:r>
              <a:rPr lang="en-US" altLang="ja-JP" sz="2000" dirty="0">
                <a:latin typeface="Gill Sans MT" charset="0"/>
              </a:rPr>
              <a:t>s public key</a:t>
            </a:r>
            <a:r>
              <a:rPr lang="ja-JP" altLang="en-US" sz="2000">
                <a:latin typeface="Gill Sans MT" charset="0"/>
              </a:rPr>
              <a:t>”</a:t>
            </a:r>
            <a:endParaRPr lang="en-US" sz="2000" dirty="0">
              <a:latin typeface="Gill Sans MT" charset="0"/>
            </a:endParaRPr>
          </a:p>
        </p:txBody>
      </p:sp>
      <p:pic>
        <p:nvPicPr>
          <p:cNvPr id="83972" name="Picture 4" descr="j0175664[1]"/>
          <p:cNvPicPr>
            <a:picLocks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24225" y="4979988"/>
            <a:ext cx="1155700" cy="917575"/>
          </a:xfrm>
          <a:noFill/>
        </p:spPr>
      </p:pic>
      <p:pic>
        <p:nvPicPr>
          <p:cNvPr id="83973" name="Picture 5" descr="B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5702300"/>
            <a:ext cx="59055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1155700" y="4324350"/>
            <a:ext cx="9604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Arial" charset="0"/>
                <a:cs typeface="Arial" charset="0"/>
              </a:rPr>
              <a:t>Bob</a:t>
            </a:r>
            <a:r>
              <a:rPr lang="ja-JP" altLang="en-US" sz="1600">
                <a:latin typeface="Arial" charset="0"/>
                <a:cs typeface="Arial" charset="0"/>
              </a:rPr>
              <a:t>’</a:t>
            </a:r>
            <a:r>
              <a:rPr lang="en-US" altLang="ja-JP" sz="1600" dirty="0">
                <a:latin typeface="Arial" charset="0"/>
                <a:cs typeface="Arial" charset="0"/>
              </a:rPr>
              <a:t>s 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public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83975" name="Picture 7" descr="BS00768_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133600" y="4405313"/>
            <a:ext cx="45878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3976" name="Group 8"/>
          <p:cNvGrpSpPr>
            <a:grpSpLocks/>
          </p:cNvGrpSpPr>
          <p:nvPr/>
        </p:nvGrpSpPr>
        <p:grpSpPr bwMode="auto">
          <a:xfrm>
            <a:off x="2043113" y="4643438"/>
            <a:ext cx="538162" cy="604837"/>
            <a:chOff x="2994" y="2073"/>
            <a:chExt cx="339" cy="381"/>
          </a:xfrm>
        </p:grpSpPr>
        <p:grpSp>
          <p:nvGrpSpPr>
            <p:cNvPr id="84000" name="Group 9"/>
            <p:cNvGrpSpPr>
              <a:grpSpLocks/>
            </p:cNvGrpSpPr>
            <p:nvPr/>
          </p:nvGrpSpPr>
          <p:grpSpPr bwMode="auto">
            <a:xfrm>
              <a:off x="2994" y="2144"/>
              <a:ext cx="339" cy="310"/>
              <a:chOff x="2994" y="2144"/>
              <a:chExt cx="339" cy="310"/>
            </a:xfrm>
          </p:grpSpPr>
          <p:sp>
            <p:nvSpPr>
              <p:cNvPr id="84002" name="Text Box 10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84003" name="Text Box 11"/>
              <p:cNvSpPr txBox="1">
                <a:spLocks noChangeArrowheads="1"/>
              </p:cNvSpPr>
              <p:nvPr/>
            </p:nvSpPr>
            <p:spPr bwMode="auto">
              <a:xfrm>
                <a:off x="3131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84001" name="Text Box 12"/>
            <p:cNvSpPr txBox="1">
              <a:spLocks noChangeArrowheads="1"/>
            </p:cNvSpPr>
            <p:nvPr/>
          </p:nvSpPr>
          <p:spPr bwMode="auto">
            <a:xfrm>
              <a:off x="3133" y="2073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83977" name="Line 13"/>
          <p:cNvSpPr>
            <a:spLocks noChangeShapeType="1"/>
          </p:cNvSpPr>
          <p:nvPr/>
        </p:nvSpPr>
        <p:spPr bwMode="auto">
          <a:xfrm>
            <a:off x="2562225" y="4651375"/>
            <a:ext cx="698500" cy="6159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3978" name="Text Box 14"/>
          <p:cNvSpPr txBox="1">
            <a:spLocks noChangeArrowheads="1"/>
          </p:cNvSpPr>
          <p:nvPr/>
        </p:nvSpPr>
        <p:spPr bwMode="auto">
          <a:xfrm>
            <a:off x="565150" y="5507038"/>
            <a:ext cx="130968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Arial" charset="0"/>
                <a:cs typeface="Arial" charset="0"/>
              </a:rPr>
              <a:t>Bob</a:t>
            </a:r>
            <a:r>
              <a:rPr lang="ja-JP" altLang="en-US" sz="1600">
                <a:latin typeface="Arial" charset="0"/>
                <a:cs typeface="Arial" charset="0"/>
              </a:rPr>
              <a:t>’</a:t>
            </a:r>
            <a:r>
              <a:rPr lang="en-US" altLang="ja-JP" sz="1600" dirty="0">
                <a:latin typeface="Arial" charset="0"/>
                <a:cs typeface="Arial" charset="0"/>
              </a:rPr>
              <a:t>s 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identifying information </a:t>
            </a:r>
          </a:p>
        </p:txBody>
      </p:sp>
      <p:sp>
        <p:nvSpPr>
          <p:cNvPr id="83979" name="Line 15"/>
          <p:cNvSpPr>
            <a:spLocks noChangeShapeType="1"/>
          </p:cNvSpPr>
          <p:nvPr/>
        </p:nvSpPr>
        <p:spPr bwMode="auto">
          <a:xfrm flipV="1">
            <a:off x="2525713" y="5434013"/>
            <a:ext cx="741362" cy="34131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54285" name="Group 16"/>
          <p:cNvGrpSpPr>
            <a:grpSpLocks/>
          </p:cNvGrpSpPr>
          <p:nvPr/>
        </p:nvGrpSpPr>
        <p:grpSpPr bwMode="auto">
          <a:xfrm>
            <a:off x="4856163" y="4224338"/>
            <a:ext cx="1192212" cy="955675"/>
            <a:chOff x="1126" y="2124"/>
            <a:chExt cx="751" cy="602"/>
          </a:xfrm>
          <a:solidFill>
            <a:srgbClr val="008000"/>
          </a:solidFill>
        </p:grpSpPr>
        <p:sp>
          <p:nvSpPr>
            <p:cNvPr id="54305" name="Rectangle 17"/>
            <p:cNvSpPr>
              <a:spLocks noChangeArrowheads="1"/>
            </p:cNvSpPr>
            <p:nvPr/>
          </p:nvSpPr>
          <p:spPr bwMode="auto">
            <a:xfrm>
              <a:off x="1126" y="2124"/>
              <a:ext cx="751" cy="60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4306" name="Text Box 18"/>
            <p:cNvSpPr txBox="1">
              <a:spLocks noChangeArrowheads="1"/>
            </p:cNvSpPr>
            <p:nvPr/>
          </p:nvSpPr>
          <p:spPr bwMode="auto">
            <a:xfrm>
              <a:off x="1134" y="2127"/>
              <a:ext cx="742" cy="57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digital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signature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(encrypt)</a:t>
              </a:r>
            </a:p>
          </p:txBody>
        </p:sp>
      </p:grpSp>
      <p:sp>
        <p:nvSpPr>
          <p:cNvPr id="83981" name="Text Box 19"/>
          <p:cNvSpPr txBox="1">
            <a:spLocks noChangeArrowheads="1"/>
          </p:cNvSpPr>
          <p:nvPr/>
        </p:nvSpPr>
        <p:spPr bwMode="auto">
          <a:xfrm>
            <a:off x="4546600" y="5219700"/>
            <a:ext cx="9604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Arial" charset="0"/>
                <a:cs typeface="Arial" charset="0"/>
              </a:rPr>
              <a:t>CA 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private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83982" name="Picture 20" descr="BS00768_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715000" y="5313363"/>
            <a:ext cx="45878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3983" name="Group 21"/>
          <p:cNvGrpSpPr>
            <a:grpSpLocks/>
          </p:cNvGrpSpPr>
          <p:nvPr/>
        </p:nvGrpSpPr>
        <p:grpSpPr bwMode="auto">
          <a:xfrm>
            <a:off x="5403850" y="5551488"/>
            <a:ext cx="690563" cy="479425"/>
            <a:chOff x="3770" y="3688"/>
            <a:chExt cx="435" cy="302"/>
          </a:xfrm>
        </p:grpSpPr>
        <p:sp>
          <p:nvSpPr>
            <p:cNvPr id="83998" name="Text Box 22"/>
            <p:cNvSpPr txBox="1">
              <a:spLocks noChangeArrowheads="1"/>
            </p:cNvSpPr>
            <p:nvPr/>
          </p:nvSpPr>
          <p:spPr bwMode="auto">
            <a:xfrm>
              <a:off x="3770" y="3688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</a:t>
              </a:r>
            </a:p>
          </p:txBody>
        </p:sp>
        <p:sp>
          <p:nvSpPr>
            <p:cNvPr id="83999" name="Text Box 23"/>
            <p:cNvSpPr txBox="1">
              <a:spLocks noChangeArrowheads="1"/>
            </p:cNvSpPr>
            <p:nvPr/>
          </p:nvSpPr>
          <p:spPr bwMode="auto">
            <a:xfrm>
              <a:off x="3910" y="3777"/>
              <a:ext cx="29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CA</a:t>
              </a:r>
            </a:p>
          </p:txBody>
        </p:sp>
      </p:grpSp>
      <p:sp>
        <p:nvSpPr>
          <p:cNvPr id="83984" name="Text Box 24"/>
          <p:cNvSpPr txBox="1">
            <a:spLocks noChangeArrowheads="1"/>
          </p:cNvSpPr>
          <p:nvPr/>
        </p:nvSpPr>
        <p:spPr bwMode="auto">
          <a:xfrm>
            <a:off x="5643563" y="5368925"/>
            <a:ext cx="285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Arial" charset="0"/>
                <a:cs typeface="Arial" charset="0"/>
              </a:rPr>
              <a:t>-</a:t>
            </a:r>
          </a:p>
        </p:txBody>
      </p:sp>
      <p:sp>
        <p:nvSpPr>
          <p:cNvPr id="83985" name="Line 25"/>
          <p:cNvSpPr>
            <a:spLocks noChangeShapeType="1"/>
          </p:cNvSpPr>
          <p:nvPr/>
        </p:nvSpPr>
        <p:spPr bwMode="auto">
          <a:xfrm flipV="1">
            <a:off x="5634038" y="5132388"/>
            <a:ext cx="0" cy="42862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3986" name="Line 26"/>
          <p:cNvSpPr>
            <a:spLocks noChangeShapeType="1"/>
          </p:cNvSpPr>
          <p:nvPr/>
        </p:nvSpPr>
        <p:spPr bwMode="auto">
          <a:xfrm>
            <a:off x="2613025" y="4468813"/>
            <a:ext cx="2222500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3987" name="Line 27"/>
          <p:cNvSpPr>
            <a:spLocks noChangeShapeType="1"/>
          </p:cNvSpPr>
          <p:nvPr/>
        </p:nvSpPr>
        <p:spPr bwMode="auto">
          <a:xfrm flipV="1">
            <a:off x="6089650" y="4495800"/>
            <a:ext cx="1133475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83988" name="Group 28"/>
          <p:cNvGrpSpPr>
            <a:grpSpLocks/>
          </p:cNvGrpSpPr>
          <p:nvPr/>
        </p:nvGrpSpPr>
        <p:grpSpPr bwMode="auto">
          <a:xfrm>
            <a:off x="7058025" y="4203700"/>
            <a:ext cx="858838" cy="1158875"/>
            <a:chOff x="4446" y="2648"/>
            <a:chExt cx="541" cy="730"/>
          </a:xfrm>
        </p:grpSpPr>
        <p:pic>
          <p:nvPicPr>
            <p:cNvPr id="83991" name="Picture 29" descr="SO00109_[1]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" y="2648"/>
              <a:ext cx="541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3992" name="Group 30"/>
            <p:cNvGrpSpPr>
              <a:grpSpLocks/>
            </p:cNvGrpSpPr>
            <p:nvPr/>
          </p:nvGrpSpPr>
          <p:grpSpPr bwMode="auto">
            <a:xfrm>
              <a:off x="4610" y="2766"/>
              <a:ext cx="309" cy="381"/>
              <a:chOff x="2994" y="2073"/>
              <a:chExt cx="309" cy="381"/>
            </a:xfrm>
          </p:grpSpPr>
          <p:grpSp>
            <p:nvGrpSpPr>
              <p:cNvPr id="83994" name="Group 31"/>
              <p:cNvGrpSpPr>
                <a:grpSpLocks/>
              </p:cNvGrpSpPr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83996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83997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600" dirty="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B</a:t>
                  </a:r>
                </a:p>
              </p:txBody>
            </p:sp>
          </p:grpSp>
          <p:sp>
            <p:nvSpPr>
              <p:cNvPr id="83995" name="Text Box 34"/>
              <p:cNvSpPr txBox="1">
                <a:spLocks noChangeArrowheads="1"/>
              </p:cNvSpPr>
              <p:nvPr/>
            </p:nvSpPr>
            <p:spPr bwMode="auto">
              <a:xfrm>
                <a:off x="3106" y="2073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pic>
          <p:nvPicPr>
            <p:cNvPr id="83993" name="Picture 35" descr="BS00768_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640" y="3118"/>
              <a:ext cx="289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3989" name="Text Box 36"/>
          <p:cNvSpPr txBox="1">
            <a:spLocks noChangeArrowheads="1"/>
          </p:cNvSpPr>
          <p:nvPr/>
        </p:nvSpPr>
        <p:spPr bwMode="auto">
          <a:xfrm>
            <a:off x="6319838" y="5297488"/>
            <a:ext cx="23129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dirty="0">
                <a:latin typeface="Arial" charset="0"/>
                <a:cs typeface="Arial" charset="0"/>
              </a:rPr>
              <a:t>certificate for Bob</a:t>
            </a:r>
            <a:r>
              <a:rPr lang="ja-JP" altLang="en-US">
                <a:latin typeface="Arial" charset="0"/>
                <a:cs typeface="Arial" charset="0"/>
              </a:rPr>
              <a:t>’</a:t>
            </a:r>
            <a:r>
              <a:rPr lang="en-US" altLang="ja-JP" dirty="0">
                <a:latin typeface="Arial" charset="0"/>
                <a:cs typeface="Arial" charset="0"/>
              </a:rPr>
              <a:t>s public key, signed by CA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83990" name="Picture 20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985838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53</a:t>
            </a:fld>
            <a:endParaRPr lang="en-US" sz="1200" dirty="0">
              <a:latin typeface="Tahoma" charset="0"/>
            </a:endParaRPr>
          </a:p>
        </p:txBody>
      </p:sp>
      <p:sp>
        <p:nvSpPr>
          <p:cNvPr id="4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212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3"/>
          <p:cNvSpPr>
            <a:spLocks noGrp="1" noChangeArrowheads="1"/>
          </p:cNvSpPr>
          <p:nvPr>
            <p:ph type="body" sz="half" idx="3"/>
          </p:nvPr>
        </p:nvSpPr>
        <p:spPr>
          <a:xfrm>
            <a:off x="650875" y="1325563"/>
            <a:ext cx="7727950" cy="4648200"/>
          </a:xfrm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  <a:latin typeface="Gill Sans MT" charset="0"/>
              </a:rPr>
              <a:t>when Alice wants Bob</a:t>
            </a:r>
            <a:r>
              <a:rPr lang="ja-JP" altLang="en-US" sz="2400">
                <a:solidFill>
                  <a:schemeClr val="tx2"/>
                </a:solidFill>
                <a:latin typeface="Gill Sans MT" charset="0"/>
              </a:rPr>
              <a:t>’</a:t>
            </a:r>
            <a:r>
              <a:rPr lang="en-US" altLang="ja-JP" sz="2400" dirty="0">
                <a:solidFill>
                  <a:schemeClr val="tx2"/>
                </a:solidFill>
                <a:latin typeface="Gill Sans MT" charset="0"/>
              </a:rPr>
              <a:t>s public key: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Gill Sans MT" charset="0"/>
              </a:rPr>
              <a:t>gets Bob</a:t>
            </a:r>
            <a:r>
              <a:rPr lang="ja-JP" altLang="en-US">
                <a:solidFill>
                  <a:schemeClr val="tx2"/>
                </a:solidFill>
                <a:latin typeface="Gill Sans MT" charset="0"/>
              </a:rPr>
              <a:t>’</a:t>
            </a:r>
            <a:r>
              <a:rPr lang="en-US" altLang="ja-JP" dirty="0">
                <a:solidFill>
                  <a:schemeClr val="tx2"/>
                </a:solidFill>
                <a:latin typeface="Gill Sans MT" charset="0"/>
              </a:rPr>
              <a:t>s certificate (Bob or elsewhere).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Gill Sans MT" charset="0"/>
              </a:rPr>
              <a:t>apply CA</a:t>
            </a:r>
            <a:r>
              <a:rPr lang="ja-JP" altLang="en-US">
                <a:solidFill>
                  <a:schemeClr val="tx2"/>
                </a:solidFill>
                <a:latin typeface="Gill Sans MT" charset="0"/>
              </a:rPr>
              <a:t>’</a:t>
            </a:r>
            <a:r>
              <a:rPr lang="en-US" altLang="ja-JP" dirty="0">
                <a:solidFill>
                  <a:schemeClr val="tx2"/>
                </a:solidFill>
                <a:latin typeface="Gill Sans MT" charset="0"/>
              </a:rPr>
              <a:t>s public key to Bob</a:t>
            </a:r>
            <a:r>
              <a:rPr lang="ja-JP" altLang="en-US">
                <a:solidFill>
                  <a:schemeClr val="tx2"/>
                </a:solidFill>
                <a:latin typeface="Gill Sans MT" charset="0"/>
              </a:rPr>
              <a:t>’</a:t>
            </a:r>
            <a:r>
              <a:rPr lang="en-US" altLang="ja-JP" dirty="0">
                <a:solidFill>
                  <a:schemeClr val="tx2"/>
                </a:solidFill>
                <a:latin typeface="Gill Sans MT" charset="0"/>
              </a:rPr>
              <a:t>s certificate, get Bob</a:t>
            </a:r>
            <a:r>
              <a:rPr lang="ja-JP" altLang="en-US">
                <a:solidFill>
                  <a:schemeClr val="tx2"/>
                </a:solidFill>
                <a:latin typeface="Gill Sans MT" charset="0"/>
              </a:rPr>
              <a:t>’</a:t>
            </a:r>
            <a:r>
              <a:rPr lang="en-US" altLang="ja-JP" dirty="0">
                <a:solidFill>
                  <a:schemeClr val="tx2"/>
                </a:solidFill>
                <a:latin typeface="Gill Sans MT" charset="0"/>
              </a:rPr>
              <a:t>s public key</a:t>
            </a:r>
            <a:endParaRPr lang="en-US" dirty="0">
              <a:solidFill>
                <a:schemeClr val="tx2"/>
              </a:solidFill>
              <a:latin typeface="Gill Sans MT" charset="0"/>
            </a:endParaRPr>
          </a:p>
        </p:txBody>
      </p:sp>
      <p:pic>
        <p:nvPicPr>
          <p:cNvPr id="84995" name="Picture 4" descr="j0175664[1]"/>
          <p:cNvPicPr>
            <a:picLocks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79888" y="5241925"/>
            <a:ext cx="938212" cy="744538"/>
          </a:xfrm>
          <a:noFill/>
        </p:spPr>
      </p:pic>
      <p:sp>
        <p:nvSpPr>
          <p:cNvPr id="84996" name="Text Box 5"/>
          <p:cNvSpPr txBox="1">
            <a:spLocks noChangeArrowheads="1"/>
          </p:cNvSpPr>
          <p:nvPr/>
        </p:nvSpPr>
        <p:spPr bwMode="auto">
          <a:xfrm>
            <a:off x="6642100" y="3467100"/>
            <a:ext cx="9604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Arial" charset="0"/>
                <a:cs typeface="Arial" charset="0"/>
              </a:rPr>
              <a:t>Bob</a:t>
            </a:r>
            <a:r>
              <a:rPr lang="ja-JP" altLang="en-US" sz="1600">
                <a:latin typeface="Arial" charset="0"/>
                <a:cs typeface="Arial" charset="0"/>
              </a:rPr>
              <a:t>’</a:t>
            </a:r>
            <a:r>
              <a:rPr lang="en-US" altLang="ja-JP" sz="1600" dirty="0">
                <a:latin typeface="Arial" charset="0"/>
                <a:cs typeface="Arial" charset="0"/>
              </a:rPr>
              <a:t>s 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public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84997" name="Picture 6" descr="BS00768_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6473825" y="3592513"/>
            <a:ext cx="45878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4998" name="Group 7"/>
          <p:cNvGrpSpPr>
            <a:grpSpLocks/>
          </p:cNvGrpSpPr>
          <p:nvPr/>
        </p:nvGrpSpPr>
        <p:grpSpPr bwMode="auto">
          <a:xfrm>
            <a:off x="6383338" y="3830638"/>
            <a:ext cx="528637" cy="604837"/>
            <a:chOff x="2994" y="2073"/>
            <a:chExt cx="333" cy="381"/>
          </a:xfrm>
        </p:grpSpPr>
        <p:grpSp>
          <p:nvGrpSpPr>
            <p:cNvPr id="85019" name="Group 8"/>
            <p:cNvGrpSpPr>
              <a:grpSpLocks/>
            </p:cNvGrpSpPr>
            <p:nvPr/>
          </p:nvGrpSpPr>
          <p:grpSpPr bwMode="auto">
            <a:xfrm>
              <a:off x="2994" y="2144"/>
              <a:ext cx="333" cy="310"/>
              <a:chOff x="2994" y="2144"/>
              <a:chExt cx="333" cy="310"/>
            </a:xfrm>
          </p:grpSpPr>
          <p:sp>
            <p:nvSpPr>
              <p:cNvPr id="85021" name="Text Box 9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85022" name="Text Box 10"/>
              <p:cNvSpPr txBox="1">
                <a:spLocks noChangeArrowheads="1"/>
              </p:cNvSpPr>
              <p:nvPr/>
            </p:nvSpPr>
            <p:spPr bwMode="auto">
              <a:xfrm>
                <a:off x="3125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85020" name="Text Box 11"/>
            <p:cNvSpPr txBox="1">
              <a:spLocks noChangeArrowheads="1"/>
            </p:cNvSpPr>
            <p:nvPr/>
          </p:nvSpPr>
          <p:spPr bwMode="auto">
            <a:xfrm>
              <a:off x="3124" y="2073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55304" name="Group 12"/>
          <p:cNvGrpSpPr>
            <a:grpSpLocks/>
          </p:cNvGrpSpPr>
          <p:nvPr/>
        </p:nvGrpSpPr>
        <p:grpSpPr bwMode="auto">
          <a:xfrm>
            <a:off x="4029075" y="3425825"/>
            <a:ext cx="1192213" cy="955675"/>
            <a:chOff x="1126" y="2124"/>
            <a:chExt cx="751" cy="602"/>
          </a:xfrm>
          <a:solidFill>
            <a:srgbClr val="008000"/>
          </a:solidFill>
        </p:grpSpPr>
        <p:sp>
          <p:nvSpPr>
            <p:cNvPr id="55324" name="Rectangle 13"/>
            <p:cNvSpPr>
              <a:spLocks noChangeArrowheads="1"/>
            </p:cNvSpPr>
            <p:nvPr/>
          </p:nvSpPr>
          <p:spPr bwMode="auto">
            <a:xfrm>
              <a:off x="1126" y="2124"/>
              <a:ext cx="751" cy="60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5325" name="Text Box 14"/>
            <p:cNvSpPr txBox="1">
              <a:spLocks noChangeArrowheads="1"/>
            </p:cNvSpPr>
            <p:nvPr/>
          </p:nvSpPr>
          <p:spPr bwMode="auto">
            <a:xfrm>
              <a:off x="1148" y="2127"/>
              <a:ext cx="714" cy="58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digital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signature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(decrypt)</a:t>
              </a:r>
            </a:p>
          </p:txBody>
        </p:sp>
      </p:grpSp>
      <p:sp>
        <p:nvSpPr>
          <p:cNvPr id="85000" name="Text Box 15"/>
          <p:cNvSpPr txBox="1">
            <a:spLocks noChangeArrowheads="1"/>
          </p:cNvSpPr>
          <p:nvPr/>
        </p:nvSpPr>
        <p:spPr bwMode="auto">
          <a:xfrm>
            <a:off x="3560763" y="4522788"/>
            <a:ext cx="960437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Arial" charset="0"/>
                <a:cs typeface="Arial" charset="0"/>
              </a:rPr>
              <a:t>CA 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public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85001" name="Picture 16" descr="BS00768_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800600" y="4530725"/>
            <a:ext cx="458788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5002" name="Group 17"/>
          <p:cNvGrpSpPr>
            <a:grpSpLocks/>
          </p:cNvGrpSpPr>
          <p:nvPr/>
        </p:nvGrpSpPr>
        <p:grpSpPr bwMode="auto">
          <a:xfrm>
            <a:off x="4779963" y="4810125"/>
            <a:ext cx="690562" cy="479425"/>
            <a:chOff x="3770" y="3688"/>
            <a:chExt cx="435" cy="302"/>
          </a:xfrm>
        </p:grpSpPr>
        <p:sp>
          <p:nvSpPr>
            <p:cNvPr id="85017" name="Text Box 18"/>
            <p:cNvSpPr txBox="1">
              <a:spLocks noChangeArrowheads="1"/>
            </p:cNvSpPr>
            <p:nvPr/>
          </p:nvSpPr>
          <p:spPr bwMode="auto">
            <a:xfrm>
              <a:off x="3770" y="3688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</a:t>
              </a:r>
            </a:p>
          </p:txBody>
        </p:sp>
        <p:sp>
          <p:nvSpPr>
            <p:cNvPr id="85018" name="Text Box 19"/>
            <p:cNvSpPr txBox="1">
              <a:spLocks noChangeArrowheads="1"/>
            </p:cNvSpPr>
            <p:nvPr/>
          </p:nvSpPr>
          <p:spPr bwMode="auto">
            <a:xfrm>
              <a:off x="3910" y="3777"/>
              <a:ext cx="29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CA</a:t>
              </a:r>
            </a:p>
          </p:txBody>
        </p:sp>
      </p:grpSp>
      <p:sp>
        <p:nvSpPr>
          <p:cNvPr id="85003" name="Text Box 20"/>
          <p:cNvSpPr txBox="1">
            <a:spLocks noChangeArrowheads="1"/>
          </p:cNvSpPr>
          <p:nvPr/>
        </p:nvSpPr>
        <p:spPr bwMode="auto">
          <a:xfrm>
            <a:off x="4995863" y="4645025"/>
            <a:ext cx="365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Arial" charset="0"/>
                <a:cs typeface="Arial" charset="0"/>
              </a:rPr>
              <a:t>+</a:t>
            </a:r>
          </a:p>
        </p:txBody>
      </p:sp>
      <p:sp>
        <p:nvSpPr>
          <p:cNvPr id="85004" name="Line 21"/>
          <p:cNvSpPr>
            <a:spLocks noChangeShapeType="1"/>
          </p:cNvSpPr>
          <p:nvPr/>
        </p:nvSpPr>
        <p:spPr bwMode="auto">
          <a:xfrm flipV="1">
            <a:off x="4603750" y="4449763"/>
            <a:ext cx="0" cy="89376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5005" name="Line 22"/>
          <p:cNvSpPr>
            <a:spLocks noChangeShapeType="1"/>
          </p:cNvSpPr>
          <p:nvPr/>
        </p:nvSpPr>
        <p:spPr bwMode="auto">
          <a:xfrm>
            <a:off x="2379663" y="3873500"/>
            <a:ext cx="1627187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5006" name="Line 23"/>
          <p:cNvSpPr>
            <a:spLocks noChangeShapeType="1"/>
          </p:cNvSpPr>
          <p:nvPr/>
        </p:nvSpPr>
        <p:spPr bwMode="auto">
          <a:xfrm flipV="1">
            <a:off x="5248275" y="3886200"/>
            <a:ext cx="1133475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85007" name="Group 24"/>
          <p:cNvGrpSpPr>
            <a:grpSpLocks/>
          </p:cNvGrpSpPr>
          <p:nvPr/>
        </p:nvGrpSpPr>
        <p:grpSpPr bwMode="auto">
          <a:xfrm>
            <a:off x="1558925" y="3305175"/>
            <a:ext cx="858838" cy="1158875"/>
            <a:chOff x="4446" y="2648"/>
            <a:chExt cx="541" cy="730"/>
          </a:xfrm>
        </p:grpSpPr>
        <p:pic>
          <p:nvPicPr>
            <p:cNvPr id="85010" name="Picture 25" descr="SO00109_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" y="2648"/>
              <a:ext cx="541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5011" name="Group 26"/>
            <p:cNvGrpSpPr>
              <a:grpSpLocks/>
            </p:cNvGrpSpPr>
            <p:nvPr/>
          </p:nvGrpSpPr>
          <p:grpSpPr bwMode="auto">
            <a:xfrm>
              <a:off x="4610" y="2766"/>
              <a:ext cx="309" cy="381"/>
              <a:chOff x="2994" y="2073"/>
              <a:chExt cx="309" cy="381"/>
            </a:xfrm>
          </p:grpSpPr>
          <p:grpSp>
            <p:nvGrpSpPr>
              <p:cNvPr id="85013" name="Group 27"/>
              <p:cNvGrpSpPr>
                <a:grpSpLocks/>
              </p:cNvGrpSpPr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85015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85016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600" dirty="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B</a:t>
                  </a:r>
                </a:p>
              </p:txBody>
            </p:sp>
          </p:grpSp>
          <p:sp>
            <p:nvSpPr>
              <p:cNvPr id="85014" name="Text Box 30"/>
              <p:cNvSpPr txBox="1">
                <a:spLocks noChangeArrowheads="1"/>
              </p:cNvSpPr>
              <p:nvPr/>
            </p:nvSpPr>
            <p:spPr bwMode="auto">
              <a:xfrm>
                <a:off x="3106" y="2073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pic>
          <p:nvPicPr>
            <p:cNvPr id="85012" name="Picture 31" descr="BS00768_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640" y="3118"/>
              <a:ext cx="289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500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130175"/>
            <a:ext cx="6302375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Certification authorities</a:t>
            </a:r>
          </a:p>
        </p:txBody>
      </p:sp>
      <p:pic>
        <p:nvPicPr>
          <p:cNvPr id="85009" name="Picture 20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985838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54</a:t>
            </a:fld>
            <a:endParaRPr lang="en-US" sz="1200" dirty="0">
              <a:latin typeface="Tahoma" charset="0"/>
            </a:endParaRPr>
          </a:p>
        </p:txBody>
      </p:sp>
      <p:sp>
        <p:nvSpPr>
          <p:cNvPr id="3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221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8.1</a:t>
            </a:r>
            <a:r>
              <a:rPr lang="en-US" dirty="0">
                <a:latin typeface="Gill Sans MT" charset="0"/>
              </a:rPr>
              <a:t> 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8.3</a:t>
            </a:r>
            <a:r>
              <a:rPr lang="en-US" dirty="0">
                <a:latin typeface="Gill Sans MT" charset="0"/>
              </a:rPr>
              <a:t> Message integrity, authentication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8.4 Securing e-mail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dirty="0">
                <a:latin typeface="Gill Sans MT" charset="0"/>
              </a:rPr>
              <a:t> Securing TCP connections: SSL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>
                <a:latin typeface="Gill Sans MT" charset="0"/>
              </a:rPr>
              <a:t> Network layer security: IPsec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>
                <a:latin typeface="Gill Sans MT" charset="0"/>
              </a:rPr>
              <a:t> Operational security: firewalls and IDS</a:t>
            </a:r>
          </a:p>
        </p:txBody>
      </p:sp>
      <p:pic>
        <p:nvPicPr>
          <p:cNvPr id="86020" name="Picture 2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06680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55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134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Gill Sans MT" charset="0"/>
              </a:rPr>
              <a:t>Secure e-mail 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528638" y="4719638"/>
            <a:ext cx="6032421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Alice:</a:t>
            </a: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 smtClean="0">
                <a:latin typeface="Gill Sans MT" charset="0"/>
              </a:rPr>
              <a:t>generates </a:t>
            </a:r>
            <a:r>
              <a:rPr lang="en-US" sz="2400" dirty="0">
                <a:latin typeface="Gill Sans MT" charset="0"/>
              </a:rPr>
              <a:t>random </a:t>
            </a:r>
            <a:r>
              <a:rPr lang="en-US" sz="2400" i="1" dirty="0">
                <a:latin typeface="Gill Sans MT" charset="0"/>
              </a:rPr>
              <a:t>symmetric</a:t>
            </a:r>
            <a:r>
              <a:rPr lang="en-US" sz="2400" dirty="0">
                <a:latin typeface="Gill Sans MT" charset="0"/>
              </a:rPr>
              <a:t> private key, K</a:t>
            </a:r>
            <a:r>
              <a:rPr lang="en-US" sz="2400" baseline="-25000" dirty="0">
                <a:latin typeface="Gill Sans MT" charset="0"/>
              </a:rPr>
              <a:t>S</a:t>
            </a:r>
            <a:endParaRPr lang="en-US" sz="2400" dirty="0">
              <a:latin typeface="Gill Sans MT" charset="0"/>
            </a:endParaRP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 smtClean="0">
                <a:latin typeface="Gill Sans MT" charset="0"/>
              </a:rPr>
              <a:t>encrypts </a:t>
            </a:r>
            <a:r>
              <a:rPr lang="en-US" sz="2400" dirty="0">
                <a:latin typeface="Gill Sans MT" charset="0"/>
              </a:rPr>
              <a:t>message with K</a:t>
            </a:r>
            <a:r>
              <a:rPr lang="en-US" sz="2400" baseline="-25000" dirty="0">
                <a:latin typeface="Gill Sans MT" charset="0"/>
              </a:rPr>
              <a:t>S  </a:t>
            </a:r>
            <a:r>
              <a:rPr lang="en-US" sz="2400" dirty="0">
                <a:latin typeface="Gill Sans MT" charset="0"/>
              </a:rPr>
              <a:t>(for efficiency)</a:t>
            </a: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 smtClean="0">
                <a:latin typeface="Gill Sans MT" charset="0"/>
              </a:rPr>
              <a:t>also </a:t>
            </a:r>
            <a:r>
              <a:rPr lang="en-US" sz="2400" dirty="0">
                <a:latin typeface="Gill Sans MT" charset="0"/>
              </a:rPr>
              <a:t>encrypts K</a:t>
            </a:r>
            <a:r>
              <a:rPr lang="en-US" sz="2400" baseline="-25000" dirty="0">
                <a:latin typeface="Gill Sans MT" charset="0"/>
              </a:rPr>
              <a:t>S</a:t>
            </a:r>
            <a:r>
              <a:rPr lang="en-US" sz="2400" dirty="0">
                <a:latin typeface="Gill Sans MT" charset="0"/>
              </a:rPr>
              <a:t> with Bob</a:t>
            </a:r>
            <a:r>
              <a:rPr lang="ja-JP" altLang="en-US" sz="2400" dirty="0">
                <a:latin typeface="Gill Sans MT" charset="0"/>
              </a:rPr>
              <a:t>’</a:t>
            </a:r>
            <a:r>
              <a:rPr lang="en-US" altLang="ja-JP" sz="2400" dirty="0">
                <a:latin typeface="Gill Sans MT" charset="0"/>
              </a:rPr>
              <a:t>s public key</a:t>
            </a: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 smtClean="0">
                <a:latin typeface="Gill Sans MT" charset="0"/>
              </a:rPr>
              <a:t>sends </a:t>
            </a:r>
            <a:r>
              <a:rPr lang="en-US" sz="2400" dirty="0">
                <a:latin typeface="Gill Sans MT" charset="0"/>
              </a:rPr>
              <a:t>both K</a:t>
            </a:r>
            <a:r>
              <a:rPr lang="en-US" sz="2400" baseline="-25000" dirty="0">
                <a:latin typeface="Gill Sans MT" charset="0"/>
              </a:rPr>
              <a:t>S</a:t>
            </a:r>
            <a:r>
              <a:rPr lang="en-US" sz="2400" dirty="0">
                <a:latin typeface="Gill Sans MT" charset="0"/>
              </a:rPr>
              <a:t>(m) and K</a:t>
            </a:r>
            <a:r>
              <a:rPr lang="en-US" sz="2400" baseline="-25000" dirty="0">
                <a:latin typeface="Gill Sans MT" charset="0"/>
              </a:rPr>
              <a:t>B</a:t>
            </a:r>
            <a:r>
              <a:rPr lang="en-US" sz="2400" dirty="0">
                <a:latin typeface="Gill Sans MT" charset="0"/>
              </a:rPr>
              <a:t>(K</a:t>
            </a:r>
            <a:r>
              <a:rPr lang="en-US" sz="2400" baseline="-25000" dirty="0">
                <a:latin typeface="Gill Sans MT" charset="0"/>
              </a:rPr>
              <a:t>S</a:t>
            </a:r>
            <a:r>
              <a:rPr lang="en-US" sz="2400" dirty="0">
                <a:latin typeface="Gill Sans MT" charset="0"/>
              </a:rPr>
              <a:t>) to Bob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522288" y="1341438"/>
            <a:ext cx="66468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buClr>
                <a:srgbClr val="000099"/>
              </a:buClr>
              <a:buSzPct val="75000"/>
            </a:pPr>
            <a:r>
              <a:rPr lang="en-US" sz="2400" dirty="0">
                <a:latin typeface="Gill Sans MT" charset="0"/>
              </a:rPr>
              <a:t> Alice wants to send confidential e-mail, m, to Bob.</a:t>
            </a:r>
          </a:p>
        </p:txBody>
      </p:sp>
      <p:grpSp>
        <p:nvGrpSpPr>
          <p:cNvPr id="88069" name="Group 5"/>
          <p:cNvGrpSpPr>
            <a:grpSpLocks/>
          </p:cNvGrpSpPr>
          <p:nvPr/>
        </p:nvGrpSpPr>
        <p:grpSpPr bwMode="auto">
          <a:xfrm>
            <a:off x="517525" y="1831975"/>
            <a:ext cx="8112125" cy="2827338"/>
            <a:chOff x="289" y="1749"/>
            <a:chExt cx="5110" cy="1781"/>
          </a:xfrm>
        </p:grpSpPr>
        <p:sp>
          <p:nvSpPr>
            <p:cNvPr id="88071" name="Freeform 6"/>
            <p:cNvSpPr>
              <a:spLocks/>
            </p:cNvSpPr>
            <p:nvPr/>
          </p:nvSpPr>
          <p:spPr bwMode="auto">
            <a:xfrm>
              <a:off x="2457" y="2479"/>
              <a:ext cx="841" cy="493"/>
            </a:xfrm>
            <a:custGeom>
              <a:avLst/>
              <a:gdLst>
                <a:gd name="T0" fmla="*/ 0 w 2135"/>
                <a:gd name="T1" fmla="*/ 0 h 1662"/>
                <a:gd name="T2" fmla="*/ 0 w 2135"/>
                <a:gd name="T3" fmla="*/ 0 h 1662"/>
                <a:gd name="T4" fmla="*/ 2 w 2135"/>
                <a:gd name="T5" fmla="*/ 0 h 1662"/>
                <a:gd name="T6" fmla="*/ 4 w 2135"/>
                <a:gd name="T7" fmla="*/ 0 h 1662"/>
                <a:gd name="T8" fmla="*/ 7 w 2135"/>
                <a:gd name="T9" fmla="*/ 0 h 1662"/>
                <a:gd name="T10" fmla="*/ 7 w 2135"/>
                <a:gd name="T11" fmla="*/ 1 h 1662"/>
                <a:gd name="T12" fmla="*/ 6 w 2135"/>
                <a:gd name="T13" fmla="*/ 1 h 1662"/>
                <a:gd name="T14" fmla="*/ 3 w 2135"/>
                <a:gd name="T15" fmla="*/ 1 h 1662"/>
                <a:gd name="T16" fmla="*/ 2 w 2135"/>
                <a:gd name="T17" fmla="*/ 1 h 1662"/>
                <a:gd name="T18" fmla="*/ 1 w 2135"/>
                <a:gd name="T19" fmla="*/ 1 h 1662"/>
                <a:gd name="T20" fmla="*/ 0 w 2135"/>
                <a:gd name="T21" fmla="*/ 0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8072" name="Line 7"/>
            <p:cNvSpPr>
              <a:spLocks noChangeShapeType="1"/>
            </p:cNvSpPr>
            <p:nvPr/>
          </p:nvSpPr>
          <p:spPr bwMode="auto">
            <a:xfrm>
              <a:off x="637" y="2280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88073" name="Picture 8" descr="BS00768_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219" y="1818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8074" name="Picture 9" descr="BS00592_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2" y="2428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8075" name="Group 10"/>
            <p:cNvGrpSpPr>
              <a:grpSpLocks/>
            </p:cNvGrpSpPr>
            <p:nvPr/>
          </p:nvGrpSpPr>
          <p:grpSpPr bwMode="auto">
            <a:xfrm>
              <a:off x="950" y="1974"/>
              <a:ext cx="475" cy="466"/>
              <a:chOff x="1645" y="256"/>
              <a:chExt cx="475" cy="466"/>
            </a:xfrm>
          </p:grpSpPr>
          <p:sp>
            <p:nvSpPr>
              <p:cNvPr id="88134" name="Rectangle 11"/>
              <p:cNvSpPr>
                <a:spLocks noChangeArrowheads="1"/>
              </p:cNvSpPr>
              <p:nvPr/>
            </p:nvSpPr>
            <p:spPr bwMode="auto">
              <a:xfrm>
                <a:off x="1645" y="439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88135" name="Text Box 12"/>
              <p:cNvSpPr txBox="1">
                <a:spLocks noChangeArrowheads="1"/>
              </p:cNvSpPr>
              <p:nvPr/>
            </p:nvSpPr>
            <p:spPr bwMode="auto">
              <a:xfrm>
                <a:off x="1654" y="456"/>
                <a:ext cx="42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88136" name="Text Box 13"/>
              <p:cNvSpPr txBox="1">
                <a:spLocks noChangeArrowheads="1"/>
              </p:cNvSpPr>
              <p:nvPr/>
            </p:nvSpPr>
            <p:spPr bwMode="auto">
              <a:xfrm>
                <a:off x="1876" y="256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</p:grpSp>
        <p:grpSp>
          <p:nvGrpSpPr>
            <p:cNvPr id="88076" name="Group 14"/>
            <p:cNvGrpSpPr>
              <a:grpSpLocks/>
            </p:cNvGrpSpPr>
            <p:nvPr/>
          </p:nvGrpSpPr>
          <p:grpSpPr bwMode="auto">
            <a:xfrm>
              <a:off x="965" y="2730"/>
              <a:ext cx="475" cy="466"/>
              <a:chOff x="2144" y="3214"/>
              <a:chExt cx="475" cy="466"/>
            </a:xfrm>
          </p:grpSpPr>
          <p:sp>
            <p:nvSpPr>
              <p:cNvPr id="88130" name="Rectangle 15"/>
              <p:cNvSpPr>
                <a:spLocks noChangeArrowheads="1"/>
              </p:cNvSpPr>
              <p:nvPr/>
            </p:nvSpPr>
            <p:spPr bwMode="auto">
              <a:xfrm>
                <a:off x="2144" y="3397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88131" name="Text Box 16"/>
              <p:cNvSpPr txBox="1">
                <a:spLocks noChangeArrowheads="1"/>
              </p:cNvSpPr>
              <p:nvPr/>
            </p:nvSpPr>
            <p:spPr bwMode="auto">
              <a:xfrm>
                <a:off x="2148" y="3432"/>
                <a:ext cx="43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88132" name="Text Box 17"/>
              <p:cNvSpPr txBox="1">
                <a:spLocks noChangeArrowheads="1"/>
              </p:cNvSpPr>
              <p:nvPr/>
            </p:nvSpPr>
            <p:spPr bwMode="auto">
              <a:xfrm>
                <a:off x="2356" y="3214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88133" name="Text Box 18"/>
              <p:cNvSpPr txBox="1">
                <a:spLocks noChangeArrowheads="1"/>
              </p:cNvSpPr>
              <p:nvPr/>
            </p:nvSpPr>
            <p:spPr bwMode="auto">
              <a:xfrm>
                <a:off x="2234" y="3331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88077" name="Group 19"/>
            <p:cNvGrpSpPr>
              <a:grpSpLocks/>
            </p:cNvGrpSpPr>
            <p:nvPr/>
          </p:nvGrpSpPr>
          <p:grpSpPr bwMode="auto">
            <a:xfrm>
              <a:off x="1792" y="2496"/>
              <a:ext cx="410" cy="327"/>
              <a:chOff x="2935" y="1573"/>
              <a:chExt cx="410" cy="327"/>
            </a:xfrm>
          </p:grpSpPr>
          <p:sp>
            <p:nvSpPr>
              <p:cNvPr id="88128" name="Oval 20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88129" name="Text Box 21"/>
              <p:cNvSpPr txBox="1">
                <a:spLocks noChangeArrowheads="1"/>
              </p:cNvSpPr>
              <p:nvPr/>
            </p:nvSpPr>
            <p:spPr bwMode="auto">
              <a:xfrm>
                <a:off x="2943" y="1573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88078" name="Group 22"/>
            <p:cNvGrpSpPr>
              <a:grpSpLocks/>
            </p:cNvGrpSpPr>
            <p:nvPr/>
          </p:nvGrpSpPr>
          <p:grpSpPr bwMode="auto">
            <a:xfrm>
              <a:off x="3688" y="2464"/>
              <a:ext cx="428" cy="327"/>
              <a:chOff x="2935" y="1555"/>
              <a:chExt cx="428" cy="327"/>
            </a:xfrm>
          </p:grpSpPr>
          <p:sp>
            <p:nvSpPr>
              <p:cNvPr id="88126" name="Oval 23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88127" name="Text Box 24"/>
              <p:cNvSpPr txBox="1">
                <a:spLocks noChangeArrowheads="1"/>
              </p:cNvSpPr>
              <p:nvPr/>
            </p:nvSpPr>
            <p:spPr bwMode="auto">
              <a:xfrm>
                <a:off x="2961" y="1555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88079" name="Line 25"/>
            <p:cNvSpPr>
              <a:spLocks noChangeShapeType="1"/>
            </p:cNvSpPr>
            <p:nvPr/>
          </p:nvSpPr>
          <p:spPr bwMode="auto">
            <a:xfrm>
              <a:off x="669" y="3053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080" name="Text Box 26"/>
            <p:cNvSpPr txBox="1">
              <a:spLocks noChangeArrowheads="1"/>
            </p:cNvSpPr>
            <p:nvPr/>
          </p:nvSpPr>
          <p:spPr bwMode="auto">
            <a:xfrm>
              <a:off x="1419" y="2041"/>
              <a:ext cx="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  <a:r>
                <a:rPr lang="en-US" sz="1800" dirty="0">
                  <a:latin typeface="Arial" charset="0"/>
                  <a:cs typeface="Arial" charset="0"/>
                </a:rPr>
                <a:t>(m )</a:t>
              </a:r>
            </a:p>
          </p:txBody>
        </p:sp>
        <p:grpSp>
          <p:nvGrpSpPr>
            <p:cNvPr id="88081" name="Group 27"/>
            <p:cNvGrpSpPr>
              <a:grpSpLocks/>
            </p:cNvGrpSpPr>
            <p:nvPr/>
          </p:nvGrpSpPr>
          <p:grpSpPr bwMode="auto">
            <a:xfrm>
              <a:off x="1435" y="2979"/>
              <a:ext cx="611" cy="332"/>
              <a:chOff x="3501" y="648"/>
              <a:chExt cx="611" cy="332"/>
            </a:xfrm>
          </p:grpSpPr>
          <p:sp>
            <p:nvSpPr>
              <p:cNvPr id="88124" name="Text Box 28"/>
              <p:cNvSpPr txBox="1">
                <a:spLocks noChangeArrowheads="1"/>
              </p:cNvSpPr>
              <p:nvPr/>
            </p:nvSpPr>
            <p:spPr bwMode="auto">
              <a:xfrm>
                <a:off x="3501" y="749"/>
                <a:ext cx="61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 )</a:t>
                </a:r>
              </a:p>
            </p:txBody>
          </p:sp>
          <p:sp>
            <p:nvSpPr>
              <p:cNvPr id="88125" name="Text Box 29"/>
              <p:cNvSpPr txBox="1">
                <a:spLocks noChangeArrowheads="1"/>
              </p:cNvSpPr>
              <p:nvPr/>
            </p:nvSpPr>
            <p:spPr bwMode="auto">
              <a:xfrm>
                <a:off x="3584" y="648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88082" name="Freeform 30"/>
            <p:cNvSpPr>
              <a:spLocks/>
            </p:cNvSpPr>
            <p:nvPr/>
          </p:nvSpPr>
          <p:spPr bwMode="auto">
            <a:xfrm>
              <a:off x="1426" y="2285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083" name="Freeform 31"/>
            <p:cNvSpPr>
              <a:spLocks/>
            </p:cNvSpPr>
            <p:nvPr/>
          </p:nvSpPr>
          <p:spPr bwMode="auto">
            <a:xfrm flipV="1">
              <a:off x="1440" y="2802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084" name="Text Box 32"/>
            <p:cNvSpPr txBox="1">
              <a:spLocks noChangeArrowheads="1"/>
            </p:cNvSpPr>
            <p:nvPr/>
          </p:nvSpPr>
          <p:spPr bwMode="auto">
            <a:xfrm>
              <a:off x="400" y="2141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sp>
          <p:nvSpPr>
            <p:cNvPr id="88085" name="Text Box 33"/>
            <p:cNvSpPr txBox="1">
              <a:spLocks noChangeArrowheads="1"/>
            </p:cNvSpPr>
            <p:nvPr/>
          </p:nvSpPr>
          <p:spPr bwMode="auto">
            <a:xfrm>
              <a:off x="4325" y="2568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</a:p>
          </p:txBody>
        </p:sp>
        <p:sp>
          <p:nvSpPr>
            <p:cNvPr id="88086" name="Text Box 34"/>
            <p:cNvSpPr txBox="1">
              <a:spLocks noChangeArrowheads="1"/>
            </p:cNvSpPr>
            <p:nvPr/>
          </p:nvSpPr>
          <p:spPr bwMode="auto">
            <a:xfrm>
              <a:off x="947" y="1749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</a:p>
          </p:txBody>
        </p:sp>
        <p:sp>
          <p:nvSpPr>
            <p:cNvPr id="88087" name="Line 35"/>
            <p:cNvSpPr>
              <a:spLocks noChangeShapeType="1"/>
            </p:cNvSpPr>
            <p:nvPr/>
          </p:nvSpPr>
          <p:spPr bwMode="auto">
            <a:xfrm>
              <a:off x="1207" y="1929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88088" name="Group 36"/>
            <p:cNvGrpSpPr>
              <a:grpSpLocks/>
            </p:cNvGrpSpPr>
            <p:nvPr/>
          </p:nvGrpSpPr>
          <p:grpSpPr bwMode="auto">
            <a:xfrm>
              <a:off x="943" y="3231"/>
              <a:ext cx="297" cy="299"/>
              <a:chOff x="2643" y="716"/>
              <a:chExt cx="297" cy="299"/>
            </a:xfrm>
          </p:grpSpPr>
          <p:sp>
            <p:nvSpPr>
              <p:cNvPr id="88122" name="Text Box 37"/>
              <p:cNvSpPr txBox="1">
                <a:spLocks noChangeArrowheads="1"/>
              </p:cNvSpPr>
              <p:nvPr/>
            </p:nvSpPr>
            <p:spPr bwMode="auto">
              <a:xfrm>
                <a:off x="2643" y="763"/>
                <a:ext cx="28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88123" name="Text Box 38"/>
              <p:cNvSpPr txBox="1">
                <a:spLocks noChangeArrowheads="1"/>
              </p:cNvSpPr>
              <p:nvPr/>
            </p:nvSpPr>
            <p:spPr bwMode="auto">
              <a:xfrm>
                <a:off x="2730" y="716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88089" name="Line 39"/>
            <p:cNvSpPr>
              <a:spLocks noChangeShapeType="1"/>
            </p:cNvSpPr>
            <p:nvPr/>
          </p:nvSpPr>
          <p:spPr bwMode="auto">
            <a:xfrm>
              <a:off x="1194" y="3213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88090" name="Picture 40" descr="BS00768_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250" y="3386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8091" name="Picture 41" descr="Alic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" y="2471"/>
              <a:ext cx="332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092" name="Line 42"/>
            <p:cNvSpPr>
              <a:spLocks noChangeShapeType="1"/>
            </p:cNvSpPr>
            <p:nvPr/>
          </p:nvSpPr>
          <p:spPr bwMode="auto">
            <a:xfrm flipV="1">
              <a:off x="2058" y="2660"/>
              <a:ext cx="48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093" name="Line 43"/>
            <p:cNvSpPr>
              <a:spLocks noChangeShapeType="1"/>
            </p:cNvSpPr>
            <p:nvPr/>
          </p:nvSpPr>
          <p:spPr bwMode="auto">
            <a:xfrm flipV="1">
              <a:off x="3242" y="2655"/>
              <a:ext cx="4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88094" name="Picture 44" descr="BS00592_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4" y="2414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095" name="Text Box 45"/>
            <p:cNvSpPr txBox="1">
              <a:spLocks noChangeArrowheads="1"/>
            </p:cNvSpPr>
            <p:nvPr/>
          </p:nvSpPr>
          <p:spPr bwMode="auto">
            <a:xfrm>
              <a:off x="2528" y="2632"/>
              <a:ext cx="6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Internet</a:t>
              </a:r>
            </a:p>
          </p:txBody>
        </p:sp>
        <p:sp>
          <p:nvSpPr>
            <p:cNvPr id="88096" name="Freeform 46"/>
            <p:cNvSpPr>
              <a:spLocks/>
            </p:cNvSpPr>
            <p:nvPr/>
          </p:nvSpPr>
          <p:spPr bwMode="auto">
            <a:xfrm flipH="1">
              <a:off x="3799" y="2281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88097" name="Group 47"/>
            <p:cNvGrpSpPr>
              <a:grpSpLocks/>
            </p:cNvGrpSpPr>
            <p:nvPr/>
          </p:nvGrpSpPr>
          <p:grpSpPr bwMode="auto">
            <a:xfrm>
              <a:off x="4255" y="1961"/>
              <a:ext cx="475" cy="466"/>
              <a:chOff x="1645" y="256"/>
              <a:chExt cx="475" cy="466"/>
            </a:xfrm>
          </p:grpSpPr>
          <p:sp>
            <p:nvSpPr>
              <p:cNvPr id="88119" name="Rectangle 48"/>
              <p:cNvSpPr>
                <a:spLocks noChangeArrowheads="1"/>
              </p:cNvSpPr>
              <p:nvPr/>
            </p:nvSpPr>
            <p:spPr bwMode="auto">
              <a:xfrm>
                <a:off x="1645" y="439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88120" name="Text Box 49"/>
              <p:cNvSpPr txBox="1">
                <a:spLocks noChangeArrowheads="1"/>
              </p:cNvSpPr>
              <p:nvPr/>
            </p:nvSpPr>
            <p:spPr bwMode="auto">
              <a:xfrm>
                <a:off x="1654" y="456"/>
                <a:ext cx="42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88121" name="Text Box 50"/>
              <p:cNvSpPr txBox="1">
                <a:spLocks noChangeArrowheads="1"/>
              </p:cNvSpPr>
              <p:nvPr/>
            </p:nvSpPr>
            <p:spPr bwMode="auto">
              <a:xfrm>
                <a:off x="1876" y="256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</p:grpSp>
        <p:sp>
          <p:nvSpPr>
            <p:cNvPr id="88098" name="Freeform 51"/>
            <p:cNvSpPr>
              <a:spLocks/>
            </p:cNvSpPr>
            <p:nvPr/>
          </p:nvSpPr>
          <p:spPr bwMode="auto">
            <a:xfrm flipH="1" flipV="1">
              <a:off x="3813" y="2807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88099" name="Group 52"/>
            <p:cNvGrpSpPr>
              <a:grpSpLocks/>
            </p:cNvGrpSpPr>
            <p:nvPr/>
          </p:nvGrpSpPr>
          <p:grpSpPr bwMode="auto">
            <a:xfrm>
              <a:off x="4270" y="2725"/>
              <a:ext cx="475" cy="466"/>
              <a:chOff x="2144" y="3214"/>
              <a:chExt cx="475" cy="466"/>
            </a:xfrm>
          </p:grpSpPr>
          <p:sp>
            <p:nvSpPr>
              <p:cNvPr id="88115" name="Rectangle 53"/>
              <p:cNvSpPr>
                <a:spLocks noChangeArrowheads="1"/>
              </p:cNvSpPr>
              <p:nvPr/>
            </p:nvSpPr>
            <p:spPr bwMode="auto">
              <a:xfrm>
                <a:off x="2144" y="3397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88116" name="Text Box 54"/>
              <p:cNvSpPr txBox="1">
                <a:spLocks noChangeArrowheads="1"/>
              </p:cNvSpPr>
              <p:nvPr/>
            </p:nvSpPr>
            <p:spPr bwMode="auto">
              <a:xfrm>
                <a:off x="2148" y="3432"/>
                <a:ext cx="43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88117" name="Text Box 55"/>
              <p:cNvSpPr txBox="1">
                <a:spLocks noChangeArrowheads="1"/>
              </p:cNvSpPr>
              <p:nvPr/>
            </p:nvSpPr>
            <p:spPr bwMode="auto">
              <a:xfrm>
                <a:off x="2356" y="3214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88118" name="Text Box 56"/>
              <p:cNvSpPr txBox="1">
                <a:spLocks noChangeArrowheads="1"/>
              </p:cNvSpPr>
              <p:nvPr/>
            </p:nvSpPr>
            <p:spPr bwMode="auto">
              <a:xfrm>
                <a:off x="2239" y="3331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88100" name="Line 57"/>
            <p:cNvSpPr>
              <a:spLocks noChangeShapeType="1"/>
            </p:cNvSpPr>
            <p:nvPr/>
          </p:nvSpPr>
          <p:spPr bwMode="auto">
            <a:xfrm>
              <a:off x="4353" y="2450"/>
              <a:ext cx="18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88101" name="Picture 58" descr="BS00768_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583" y="2633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8102" name="Group 59"/>
            <p:cNvGrpSpPr>
              <a:grpSpLocks/>
            </p:cNvGrpSpPr>
            <p:nvPr/>
          </p:nvGrpSpPr>
          <p:grpSpPr bwMode="auto">
            <a:xfrm>
              <a:off x="4119" y="3226"/>
              <a:ext cx="285" cy="299"/>
              <a:chOff x="2643" y="716"/>
              <a:chExt cx="285" cy="299"/>
            </a:xfrm>
          </p:grpSpPr>
          <p:sp>
            <p:nvSpPr>
              <p:cNvPr id="88113" name="Text Box 60"/>
              <p:cNvSpPr txBox="1">
                <a:spLocks noChangeArrowheads="1"/>
              </p:cNvSpPr>
              <p:nvPr/>
            </p:nvSpPr>
            <p:spPr bwMode="auto">
              <a:xfrm>
                <a:off x="2643" y="763"/>
                <a:ext cx="28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88114" name="Text Box 61"/>
              <p:cNvSpPr txBox="1">
                <a:spLocks noChangeArrowheads="1"/>
              </p:cNvSpPr>
              <p:nvPr/>
            </p:nvSpPr>
            <p:spPr bwMode="auto">
              <a:xfrm>
                <a:off x="2735" y="716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88103" name="Line 62"/>
            <p:cNvSpPr>
              <a:spLocks noChangeShapeType="1"/>
            </p:cNvSpPr>
            <p:nvPr/>
          </p:nvSpPr>
          <p:spPr bwMode="auto">
            <a:xfrm>
              <a:off x="4370" y="3208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88104" name="Picture 63" descr="BS00768_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426" y="3381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105" name="Text Box 64"/>
            <p:cNvSpPr txBox="1">
              <a:spLocks noChangeArrowheads="1"/>
            </p:cNvSpPr>
            <p:nvPr/>
          </p:nvSpPr>
          <p:spPr bwMode="auto">
            <a:xfrm>
              <a:off x="425" y="2938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</a:p>
          </p:txBody>
        </p:sp>
        <p:sp>
          <p:nvSpPr>
            <p:cNvPr id="88106" name="Line 65"/>
            <p:cNvSpPr>
              <a:spLocks noChangeShapeType="1"/>
            </p:cNvSpPr>
            <p:nvPr/>
          </p:nvSpPr>
          <p:spPr bwMode="auto">
            <a:xfrm>
              <a:off x="4737" y="2284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107" name="Text Box 66"/>
            <p:cNvSpPr txBox="1">
              <a:spLocks noChangeArrowheads="1"/>
            </p:cNvSpPr>
            <p:nvPr/>
          </p:nvSpPr>
          <p:spPr bwMode="auto">
            <a:xfrm>
              <a:off x="5048" y="2154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pic>
          <p:nvPicPr>
            <p:cNvPr id="88108" name="Picture 67" descr="Bob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4" y="2560"/>
              <a:ext cx="405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109" name="Text Box 68"/>
            <p:cNvSpPr txBox="1">
              <a:spLocks noChangeArrowheads="1"/>
            </p:cNvSpPr>
            <p:nvPr/>
          </p:nvSpPr>
          <p:spPr bwMode="auto">
            <a:xfrm>
              <a:off x="3664" y="2036"/>
              <a:ext cx="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  <a:r>
                <a:rPr lang="en-US" sz="1800" dirty="0">
                  <a:latin typeface="Arial" charset="0"/>
                  <a:cs typeface="Arial" charset="0"/>
                </a:rPr>
                <a:t>(m )</a:t>
              </a:r>
            </a:p>
          </p:txBody>
        </p:sp>
        <p:grpSp>
          <p:nvGrpSpPr>
            <p:cNvPr id="88110" name="Group 69"/>
            <p:cNvGrpSpPr>
              <a:grpSpLocks/>
            </p:cNvGrpSpPr>
            <p:nvPr/>
          </p:nvGrpSpPr>
          <p:grpSpPr bwMode="auto">
            <a:xfrm>
              <a:off x="3533" y="2965"/>
              <a:ext cx="611" cy="332"/>
              <a:chOff x="3501" y="648"/>
              <a:chExt cx="611" cy="332"/>
            </a:xfrm>
          </p:grpSpPr>
          <p:sp>
            <p:nvSpPr>
              <p:cNvPr id="88111" name="Text Box 70"/>
              <p:cNvSpPr txBox="1">
                <a:spLocks noChangeArrowheads="1"/>
              </p:cNvSpPr>
              <p:nvPr/>
            </p:nvSpPr>
            <p:spPr bwMode="auto">
              <a:xfrm>
                <a:off x="3501" y="749"/>
                <a:ext cx="61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 )</a:t>
                </a:r>
              </a:p>
            </p:txBody>
          </p:sp>
          <p:sp>
            <p:nvSpPr>
              <p:cNvPr id="88112" name="Text Box 71"/>
              <p:cNvSpPr txBox="1">
                <a:spLocks noChangeArrowheads="1"/>
              </p:cNvSpPr>
              <p:nvPr/>
            </p:nvSpPr>
            <p:spPr bwMode="auto">
              <a:xfrm>
                <a:off x="3584" y="648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</p:grpSp>
      <p:pic>
        <p:nvPicPr>
          <p:cNvPr id="88070" name="Picture 24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1042988"/>
            <a:ext cx="3656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56</a:t>
            </a:fld>
            <a:endParaRPr lang="en-US" sz="1200" dirty="0">
              <a:latin typeface="Tahoma" charset="0"/>
            </a:endParaRPr>
          </a:p>
        </p:txBody>
      </p:sp>
      <p:sp>
        <p:nvSpPr>
          <p:cNvPr id="7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699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Gill Sans MT" charset="0"/>
              </a:rPr>
              <a:t>Secure e-mail </a:t>
            </a:r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603250" y="4805363"/>
            <a:ext cx="65293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Bob:</a:t>
            </a: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 smtClean="0">
                <a:latin typeface="Gill Sans MT" charset="0"/>
              </a:rPr>
              <a:t>uses </a:t>
            </a:r>
            <a:r>
              <a:rPr lang="en-US" sz="2400" dirty="0">
                <a:latin typeface="Gill Sans MT" charset="0"/>
              </a:rPr>
              <a:t>his private key to decrypt and recover K</a:t>
            </a:r>
            <a:r>
              <a:rPr lang="en-US" sz="2400" baseline="-25000" dirty="0">
                <a:latin typeface="Gill Sans MT" charset="0"/>
              </a:rPr>
              <a:t>S</a:t>
            </a: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 smtClean="0">
                <a:latin typeface="Gill Sans MT" charset="0"/>
              </a:rPr>
              <a:t>uses </a:t>
            </a:r>
            <a:r>
              <a:rPr lang="en-US" sz="2400" dirty="0">
                <a:latin typeface="Gill Sans MT" charset="0"/>
              </a:rPr>
              <a:t>K</a:t>
            </a:r>
            <a:r>
              <a:rPr lang="en-US" sz="2400" baseline="-25000" dirty="0">
                <a:latin typeface="Gill Sans MT" charset="0"/>
              </a:rPr>
              <a:t>S</a:t>
            </a:r>
            <a:r>
              <a:rPr lang="en-US" sz="2400" dirty="0">
                <a:latin typeface="Gill Sans MT" charset="0"/>
              </a:rPr>
              <a:t> to decrypt K</a:t>
            </a:r>
            <a:r>
              <a:rPr lang="en-US" sz="2400" baseline="-25000" dirty="0">
                <a:latin typeface="Gill Sans MT" charset="0"/>
              </a:rPr>
              <a:t>S</a:t>
            </a:r>
            <a:r>
              <a:rPr lang="en-US" sz="2400" dirty="0">
                <a:latin typeface="Gill Sans MT" charset="0"/>
              </a:rPr>
              <a:t>(m) to recover m</a:t>
            </a:r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522288" y="1341438"/>
            <a:ext cx="66468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buClr>
                <a:srgbClr val="000099"/>
              </a:buClr>
              <a:buSzPct val="75000"/>
            </a:pPr>
            <a:r>
              <a:rPr lang="en-US" sz="2400" dirty="0">
                <a:latin typeface="Gill Sans MT" charset="0"/>
              </a:rPr>
              <a:t> Alice wants to send confidential e-mail, m, to Bob</a:t>
            </a:r>
            <a:r>
              <a:rPr lang="en-US" dirty="0"/>
              <a:t>.</a:t>
            </a:r>
          </a:p>
        </p:txBody>
      </p:sp>
      <p:grpSp>
        <p:nvGrpSpPr>
          <p:cNvPr id="90117" name="Group 5"/>
          <p:cNvGrpSpPr>
            <a:grpSpLocks/>
          </p:cNvGrpSpPr>
          <p:nvPr/>
        </p:nvGrpSpPr>
        <p:grpSpPr bwMode="auto">
          <a:xfrm>
            <a:off x="517525" y="1831975"/>
            <a:ext cx="8112125" cy="2805113"/>
            <a:chOff x="289" y="1749"/>
            <a:chExt cx="5110" cy="1767"/>
          </a:xfrm>
        </p:grpSpPr>
        <p:sp>
          <p:nvSpPr>
            <p:cNvPr id="90119" name="Freeform 6"/>
            <p:cNvSpPr>
              <a:spLocks/>
            </p:cNvSpPr>
            <p:nvPr/>
          </p:nvSpPr>
          <p:spPr bwMode="auto">
            <a:xfrm>
              <a:off x="2457" y="2479"/>
              <a:ext cx="841" cy="493"/>
            </a:xfrm>
            <a:custGeom>
              <a:avLst/>
              <a:gdLst>
                <a:gd name="T0" fmla="*/ 0 w 2135"/>
                <a:gd name="T1" fmla="*/ 0 h 1662"/>
                <a:gd name="T2" fmla="*/ 0 w 2135"/>
                <a:gd name="T3" fmla="*/ 0 h 1662"/>
                <a:gd name="T4" fmla="*/ 2 w 2135"/>
                <a:gd name="T5" fmla="*/ 0 h 1662"/>
                <a:gd name="T6" fmla="*/ 4 w 2135"/>
                <a:gd name="T7" fmla="*/ 0 h 1662"/>
                <a:gd name="T8" fmla="*/ 7 w 2135"/>
                <a:gd name="T9" fmla="*/ 0 h 1662"/>
                <a:gd name="T10" fmla="*/ 7 w 2135"/>
                <a:gd name="T11" fmla="*/ 1 h 1662"/>
                <a:gd name="T12" fmla="*/ 6 w 2135"/>
                <a:gd name="T13" fmla="*/ 1 h 1662"/>
                <a:gd name="T14" fmla="*/ 3 w 2135"/>
                <a:gd name="T15" fmla="*/ 1 h 1662"/>
                <a:gd name="T16" fmla="*/ 2 w 2135"/>
                <a:gd name="T17" fmla="*/ 1 h 1662"/>
                <a:gd name="T18" fmla="*/ 1 w 2135"/>
                <a:gd name="T19" fmla="*/ 1 h 1662"/>
                <a:gd name="T20" fmla="*/ 0 w 2135"/>
                <a:gd name="T21" fmla="*/ 0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0120" name="Line 7"/>
            <p:cNvSpPr>
              <a:spLocks noChangeShapeType="1"/>
            </p:cNvSpPr>
            <p:nvPr/>
          </p:nvSpPr>
          <p:spPr bwMode="auto">
            <a:xfrm>
              <a:off x="637" y="2280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0121" name="Picture 8" descr="BS00768_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219" y="1818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122" name="Picture 9" descr="BS00592_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2" y="2428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0123" name="Group 10"/>
            <p:cNvGrpSpPr>
              <a:grpSpLocks/>
            </p:cNvGrpSpPr>
            <p:nvPr/>
          </p:nvGrpSpPr>
          <p:grpSpPr bwMode="auto">
            <a:xfrm>
              <a:off x="950" y="1974"/>
              <a:ext cx="475" cy="466"/>
              <a:chOff x="1645" y="256"/>
              <a:chExt cx="475" cy="466"/>
            </a:xfrm>
          </p:grpSpPr>
          <p:sp>
            <p:nvSpPr>
              <p:cNvPr id="90182" name="Rectangle 11"/>
              <p:cNvSpPr>
                <a:spLocks noChangeArrowheads="1"/>
              </p:cNvSpPr>
              <p:nvPr/>
            </p:nvSpPr>
            <p:spPr bwMode="auto">
              <a:xfrm>
                <a:off x="1645" y="439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0183" name="Text Box 12"/>
              <p:cNvSpPr txBox="1">
                <a:spLocks noChangeArrowheads="1"/>
              </p:cNvSpPr>
              <p:nvPr/>
            </p:nvSpPr>
            <p:spPr bwMode="auto">
              <a:xfrm>
                <a:off x="1654" y="456"/>
                <a:ext cx="42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0184" name="Text Box 13"/>
              <p:cNvSpPr txBox="1">
                <a:spLocks noChangeArrowheads="1"/>
              </p:cNvSpPr>
              <p:nvPr/>
            </p:nvSpPr>
            <p:spPr bwMode="auto">
              <a:xfrm>
                <a:off x="1876" y="256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</p:grpSp>
        <p:grpSp>
          <p:nvGrpSpPr>
            <p:cNvPr id="90124" name="Group 14"/>
            <p:cNvGrpSpPr>
              <a:grpSpLocks/>
            </p:cNvGrpSpPr>
            <p:nvPr/>
          </p:nvGrpSpPr>
          <p:grpSpPr bwMode="auto">
            <a:xfrm>
              <a:off x="965" y="2730"/>
              <a:ext cx="475" cy="466"/>
              <a:chOff x="2144" y="3214"/>
              <a:chExt cx="475" cy="466"/>
            </a:xfrm>
          </p:grpSpPr>
          <p:sp>
            <p:nvSpPr>
              <p:cNvPr id="90178" name="Rectangle 15"/>
              <p:cNvSpPr>
                <a:spLocks noChangeArrowheads="1"/>
              </p:cNvSpPr>
              <p:nvPr/>
            </p:nvSpPr>
            <p:spPr bwMode="auto">
              <a:xfrm>
                <a:off x="2144" y="3397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0179" name="Text Box 16"/>
              <p:cNvSpPr txBox="1">
                <a:spLocks noChangeArrowheads="1"/>
              </p:cNvSpPr>
              <p:nvPr/>
            </p:nvSpPr>
            <p:spPr bwMode="auto">
              <a:xfrm>
                <a:off x="2148" y="3432"/>
                <a:ext cx="43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0180" name="Text Box 17"/>
              <p:cNvSpPr txBox="1">
                <a:spLocks noChangeArrowheads="1"/>
              </p:cNvSpPr>
              <p:nvPr/>
            </p:nvSpPr>
            <p:spPr bwMode="auto">
              <a:xfrm>
                <a:off x="2356" y="3214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90181" name="Text Box 18"/>
              <p:cNvSpPr txBox="1">
                <a:spLocks noChangeArrowheads="1"/>
              </p:cNvSpPr>
              <p:nvPr/>
            </p:nvSpPr>
            <p:spPr bwMode="auto">
              <a:xfrm>
                <a:off x="2234" y="3331"/>
                <a:ext cx="21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90125" name="Group 19"/>
            <p:cNvGrpSpPr>
              <a:grpSpLocks/>
            </p:cNvGrpSpPr>
            <p:nvPr/>
          </p:nvGrpSpPr>
          <p:grpSpPr bwMode="auto">
            <a:xfrm>
              <a:off x="1791" y="2496"/>
              <a:ext cx="402" cy="327"/>
              <a:chOff x="2934" y="1573"/>
              <a:chExt cx="402" cy="327"/>
            </a:xfrm>
          </p:grpSpPr>
          <p:sp>
            <p:nvSpPr>
              <p:cNvPr id="90176" name="Oval 20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0177" name="Text Box 21"/>
              <p:cNvSpPr txBox="1">
                <a:spLocks noChangeArrowheads="1"/>
              </p:cNvSpPr>
              <p:nvPr/>
            </p:nvSpPr>
            <p:spPr bwMode="auto">
              <a:xfrm>
                <a:off x="2934" y="1573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90126" name="Group 22"/>
            <p:cNvGrpSpPr>
              <a:grpSpLocks/>
            </p:cNvGrpSpPr>
            <p:nvPr/>
          </p:nvGrpSpPr>
          <p:grpSpPr bwMode="auto">
            <a:xfrm>
              <a:off x="3688" y="2455"/>
              <a:ext cx="428" cy="327"/>
              <a:chOff x="2935" y="1546"/>
              <a:chExt cx="428" cy="327"/>
            </a:xfrm>
          </p:grpSpPr>
          <p:sp>
            <p:nvSpPr>
              <p:cNvPr id="90174" name="Oval 23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0175" name="Text Box 24"/>
              <p:cNvSpPr txBox="1">
                <a:spLocks noChangeArrowheads="1"/>
              </p:cNvSpPr>
              <p:nvPr/>
            </p:nvSpPr>
            <p:spPr bwMode="auto">
              <a:xfrm>
                <a:off x="2961" y="1546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0127" name="Line 25"/>
            <p:cNvSpPr>
              <a:spLocks noChangeShapeType="1"/>
            </p:cNvSpPr>
            <p:nvPr/>
          </p:nvSpPr>
          <p:spPr bwMode="auto">
            <a:xfrm>
              <a:off x="669" y="3053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128" name="Text Box 26"/>
            <p:cNvSpPr txBox="1">
              <a:spLocks noChangeArrowheads="1"/>
            </p:cNvSpPr>
            <p:nvPr/>
          </p:nvSpPr>
          <p:spPr bwMode="auto">
            <a:xfrm>
              <a:off x="1419" y="2041"/>
              <a:ext cx="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  <a:r>
                <a:rPr lang="en-US" sz="1800" dirty="0">
                  <a:latin typeface="Arial" charset="0"/>
                  <a:cs typeface="Arial" charset="0"/>
                </a:rPr>
                <a:t>(m )</a:t>
              </a:r>
            </a:p>
          </p:txBody>
        </p:sp>
        <p:grpSp>
          <p:nvGrpSpPr>
            <p:cNvPr id="90129" name="Group 27"/>
            <p:cNvGrpSpPr>
              <a:grpSpLocks/>
            </p:cNvGrpSpPr>
            <p:nvPr/>
          </p:nvGrpSpPr>
          <p:grpSpPr bwMode="auto">
            <a:xfrm>
              <a:off x="1435" y="2979"/>
              <a:ext cx="611" cy="332"/>
              <a:chOff x="3501" y="648"/>
              <a:chExt cx="611" cy="332"/>
            </a:xfrm>
          </p:grpSpPr>
          <p:sp>
            <p:nvSpPr>
              <p:cNvPr id="90172" name="Text Box 28"/>
              <p:cNvSpPr txBox="1">
                <a:spLocks noChangeArrowheads="1"/>
              </p:cNvSpPr>
              <p:nvPr/>
            </p:nvSpPr>
            <p:spPr bwMode="auto">
              <a:xfrm>
                <a:off x="3501" y="749"/>
                <a:ext cx="61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 )</a:t>
                </a:r>
              </a:p>
            </p:txBody>
          </p:sp>
          <p:sp>
            <p:nvSpPr>
              <p:cNvPr id="90173" name="Text Box 29"/>
              <p:cNvSpPr txBox="1">
                <a:spLocks noChangeArrowheads="1"/>
              </p:cNvSpPr>
              <p:nvPr/>
            </p:nvSpPr>
            <p:spPr bwMode="auto">
              <a:xfrm>
                <a:off x="3584" y="648"/>
                <a:ext cx="21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90130" name="Freeform 30"/>
            <p:cNvSpPr>
              <a:spLocks/>
            </p:cNvSpPr>
            <p:nvPr/>
          </p:nvSpPr>
          <p:spPr bwMode="auto">
            <a:xfrm>
              <a:off x="1426" y="2285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131" name="Freeform 31"/>
            <p:cNvSpPr>
              <a:spLocks/>
            </p:cNvSpPr>
            <p:nvPr/>
          </p:nvSpPr>
          <p:spPr bwMode="auto">
            <a:xfrm flipV="1">
              <a:off x="1440" y="2802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132" name="Text Box 32"/>
            <p:cNvSpPr txBox="1">
              <a:spLocks noChangeArrowheads="1"/>
            </p:cNvSpPr>
            <p:nvPr/>
          </p:nvSpPr>
          <p:spPr bwMode="auto">
            <a:xfrm>
              <a:off x="400" y="2141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sp>
          <p:nvSpPr>
            <p:cNvPr id="90133" name="Text Box 33"/>
            <p:cNvSpPr txBox="1">
              <a:spLocks noChangeArrowheads="1"/>
            </p:cNvSpPr>
            <p:nvPr/>
          </p:nvSpPr>
          <p:spPr bwMode="auto">
            <a:xfrm>
              <a:off x="4325" y="2568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</a:p>
          </p:txBody>
        </p:sp>
        <p:sp>
          <p:nvSpPr>
            <p:cNvPr id="90134" name="Text Box 34"/>
            <p:cNvSpPr txBox="1">
              <a:spLocks noChangeArrowheads="1"/>
            </p:cNvSpPr>
            <p:nvPr/>
          </p:nvSpPr>
          <p:spPr bwMode="auto">
            <a:xfrm>
              <a:off x="947" y="1749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</a:p>
          </p:txBody>
        </p:sp>
        <p:sp>
          <p:nvSpPr>
            <p:cNvPr id="90135" name="Line 35"/>
            <p:cNvSpPr>
              <a:spLocks noChangeShapeType="1"/>
            </p:cNvSpPr>
            <p:nvPr/>
          </p:nvSpPr>
          <p:spPr bwMode="auto">
            <a:xfrm>
              <a:off x="1207" y="1929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90136" name="Group 36"/>
            <p:cNvGrpSpPr>
              <a:grpSpLocks/>
            </p:cNvGrpSpPr>
            <p:nvPr/>
          </p:nvGrpSpPr>
          <p:grpSpPr bwMode="auto">
            <a:xfrm>
              <a:off x="943" y="3231"/>
              <a:ext cx="298" cy="280"/>
              <a:chOff x="2643" y="716"/>
              <a:chExt cx="298" cy="280"/>
            </a:xfrm>
          </p:grpSpPr>
          <p:sp>
            <p:nvSpPr>
              <p:cNvPr id="90170" name="Text Box 37"/>
              <p:cNvSpPr txBox="1">
                <a:spLocks noChangeArrowheads="1"/>
              </p:cNvSpPr>
              <p:nvPr/>
            </p:nvSpPr>
            <p:spPr bwMode="auto">
              <a:xfrm>
                <a:off x="2643" y="763"/>
                <a:ext cx="28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0171" name="Text Box 38"/>
              <p:cNvSpPr txBox="1">
                <a:spLocks noChangeArrowheads="1"/>
              </p:cNvSpPr>
              <p:nvPr/>
            </p:nvSpPr>
            <p:spPr bwMode="auto">
              <a:xfrm>
                <a:off x="2730" y="716"/>
                <a:ext cx="21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90137" name="Line 39"/>
            <p:cNvSpPr>
              <a:spLocks noChangeShapeType="1"/>
            </p:cNvSpPr>
            <p:nvPr/>
          </p:nvSpPr>
          <p:spPr bwMode="auto">
            <a:xfrm>
              <a:off x="1194" y="3213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0138" name="Picture 40" descr="BS00768_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250" y="3386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139" name="Picture 41" descr="Alic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" y="2471"/>
              <a:ext cx="332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140" name="Line 42"/>
            <p:cNvSpPr>
              <a:spLocks noChangeShapeType="1"/>
            </p:cNvSpPr>
            <p:nvPr/>
          </p:nvSpPr>
          <p:spPr bwMode="auto">
            <a:xfrm flipV="1">
              <a:off x="2058" y="2660"/>
              <a:ext cx="48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141" name="Line 43"/>
            <p:cNvSpPr>
              <a:spLocks noChangeShapeType="1"/>
            </p:cNvSpPr>
            <p:nvPr/>
          </p:nvSpPr>
          <p:spPr bwMode="auto">
            <a:xfrm flipV="1">
              <a:off x="3242" y="2655"/>
              <a:ext cx="4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0142" name="Picture 44" descr="BS00592_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4" y="2414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143" name="Text Box 45"/>
            <p:cNvSpPr txBox="1">
              <a:spLocks noChangeArrowheads="1"/>
            </p:cNvSpPr>
            <p:nvPr/>
          </p:nvSpPr>
          <p:spPr bwMode="auto">
            <a:xfrm>
              <a:off x="2528" y="2632"/>
              <a:ext cx="6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Internet</a:t>
              </a:r>
            </a:p>
          </p:txBody>
        </p:sp>
        <p:sp>
          <p:nvSpPr>
            <p:cNvPr id="90144" name="Freeform 46"/>
            <p:cNvSpPr>
              <a:spLocks/>
            </p:cNvSpPr>
            <p:nvPr/>
          </p:nvSpPr>
          <p:spPr bwMode="auto">
            <a:xfrm flipH="1">
              <a:off x="3799" y="2281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90145" name="Group 47"/>
            <p:cNvGrpSpPr>
              <a:grpSpLocks/>
            </p:cNvGrpSpPr>
            <p:nvPr/>
          </p:nvGrpSpPr>
          <p:grpSpPr bwMode="auto">
            <a:xfrm>
              <a:off x="4255" y="1961"/>
              <a:ext cx="475" cy="466"/>
              <a:chOff x="1645" y="256"/>
              <a:chExt cx="475" cy="466"/>
            </a:xfrm>
          </p:grpSpPr>
          <p:sp>
            <p:nvSpPr>
              <p:cNvPr id="90167" name="Rectangle 48"/>
              <p:cNvSpPr>
                <a:spLocks noChangeArrowheads="1"/>
              </p:cNvSpPr>
              <p:nvPr/>
            </p:nvSpPr>
            <p:spPr bwMode="auto">
              <a:xfrm>
                <a:off x="1645" y="439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0168" name="Text Box 49"/>
              <p:cNvSpPr txBox="1">
                <a:spLocks noChangeArrowheads="1"/>
              </p:cNvSpPr>
              <p:nvPr/>
            </p:nvSpPr>
            <p:spPr bwMode="auto">
              <a:xfrm>
                <a:off x="1654" y="456"/>
                <a:ext cx="42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0169" name="Text Box 50"/>
              <p:cNvSpPr txBox="1">
                <a:spLocks noChangeArrowheads="1"/>
              </p:cNvSpPr>
              <p:nvPr/>
            </p:nvSpPr>
            <p:spPr bwMode="auto">
              <a:xfrm>
                <a:off x="1876" y="256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</p:grpSp>
        <p:sp>
          <p:nvSpPr>
            <p:cNvPr id="90146" name="Freeform 51"/>
            <p:cNvSpPr>
              <a:spLocks/>
            </p:cNvSpPr>
            <p:nvPr/>
          </p:nvSpPr>
          <p:spPr bwMode="auto">
            <a:xfrm flipH="1" flipV="1">
              <a:off x="3813" y="2807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90147" name="Group 52"/>
            <p:cNvGrpSpPr>
              <a:grpSpLocks/>
            </p:cNvGrpSpPr>
            <p:nvPr/>
          </p:nvGrpSpPr>
          <p:grpSpPr bwMode="auto">
            <a:xfrm>
              <a:off x="4270" y="2725"/>
              <a:ext cx="475" cy="466"/>
              <a:chOff x="2144" y="3214"/>
              <a:chExt cx="475" cy="466"/>
            </a:xfrm>
          </p:grpSpPr>
          <p:sp>
            <p:nvSpPr>
              <p:cNvPr id="90163" name="Rectangle 53"/>
              <p:cNvSpPr>
                <a:spLocks noChangeArrowheads="1"/>
              </p:cNvSpPr>
              <p:nvPr/>
            </p:nvSpPr>
            <p:spPr bwMode="auto">
              <a:xfrm>
                <a:off x="2144" y="3397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0164" name="Text Box 54"/>
              <p:cNvSpPr txBox="1">
                <a:spLocks noChangeArrowheads="1"/>
              </p:cNvSpPr>
              <p:nvPr/>
            </p:nvSpPr>
            <p:spPr bwMode="auto">
              <a:xfrm>
                <a:off x="2148" y="3432"/>
                <a:ext cx="43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0165" name="Text Box 55"/>
              <p:cNvSpPr txBox="1">
                <a:spLocks noChangeArrowheads="1"/>
              </p:cNvSpPr>
              <p:nvPr/>
            </p:nvSpPr>
            <p:spPr bwMode="auto">
              <a:xfrm>
                <a:off x="2356" y="3214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90166" name="Text Box 56"/>
              <p:cNvSpPr txBox="1">
                <a:spLocks noChangeArrowheads="1"/>
              </p:cNvSpPr>
              <p:nvPr/>
            </p:nvSpPr>
            <p:spPr bwMode="auto">
              <a:xfrm>
                <a:off x="2239" y="3331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0148" name="Line 57"/>
            <p:cNvSpPr>
              <a:spLocks noChangeShapeType="1"/>
            </p:cNvSpPr>
            <p:nvPr/>
          </p:nvSpPr>
          <p:spPr bwMode="auto">
            <a:xfrm>
              <a:off x="4353" y="2450"/>
              <a:ext cx="18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0149" name="Picture 58" descr="BS00768_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583" y="2633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0150" name="Group 59"/>
            <p:cNvGrpSpPr>
              <a:grpSpLocks/>
            </p:cNvGrpSpPr>
            <p:nvPr/>
          </p:nvGrpSpPr>
          <p:grpSpPr bwMode="auto">
            <a:xfrm>
              <a:off x="4119" y="3226"/>
              <a:ext cx="285" cy="280"/>
              <a:chOff x="2643" y="716"/>
              <a:chExt cx="285" cy="280"/>
            </a:xfrm>
          </p:grpSpPr>
          <p:sp>
            <p:nvSpPr>
              <p:cNvPr id="90161" name="Text Box 60"/>
              <p:cNvSpPr txBox="1">
                <a:spLocks noChangeArrowheads="1"/>
              </p:cNvSpPr>
              <p:nvPr/>
            </p:nvSpPr>
            <p:spPr bwMode="auto">
              <a:xfrm>
                <a:off x="2643" y="763"/>
                <a:ext cx="28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0162" name="Text Box 61"/>
              <p:cNvSpPr txBox="1">
                <a:spLocks noChangeArrowheads="1"/>
              </p:cNvSpPr>
              <p:nvPr/>
            </p:nvSpPr>
            <p:spPr bwMode="auto">
              <a:xfrm>
                <a:off x="2735" y="716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0151" name="Line 62"/>
            <p:cNvSpPr>
              <a:spLocks noChangeShapeType="1"/>
            </p:cNvSpPr>
            <p:nvPr/>
          </p:nvSpPr>
          <p:spPr bwMode="auto">
            <a:xfrm>
              <a:off x="4370" y="3208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0152" name="Picture 63" descr="BS00768_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426" y="3381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153" name="Text Box 64"/>
            <p:cNvSpPr txBox="1">
              <a:spLocks noChangeArrowheads="1"/>
            </p:cNvSpPr>
            <p:nvPr/>
          </p:nvSpPr>
          <p:spPr bwMode="auto">
            <a:xfrm>
              <a:off x="425" y="2938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</a:p>
          </p:txBody>
        </p:sp>
        <p:sp>
          <p:nvSpPr>
            <p:cNvPr id="90154" name="Line 65"/>
            <p:cNvSpPr>
              <a:spLocks noChangeShapeType="1"/>
            </p:cNvSpPr>
            <p:nvPr/>
          </p:nvSpPr>
          <p:spPr bwMode="auto">
            <a:xfrm>
              <a:off x="4737" y="2284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155" name="Text Box 66"/>
            <p:cNvSpPr txBox="1">
              <a:spLocks noChangeArrowheads="1"/>
            </p:cNvSpPr>
            <p:nvPr/>
          </p:nvSpPr>
          <p:spPr bwMode="auto">
            <a:xfrm>
              <a:off x="5048" y="2154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pic>
          <p:nvPicPr>
            <p:cNvPr id="90156" name="Picture 67" descr="Bob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4" y="2560"/>
              <a:ext cx="405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157" name="Text Box 68"/>
            <p:cNvSpPr txBox="1">
              <a:spLocks noChangeArrowheads="1"/>
            </p:cNvSpPr>
            <p:nvPr/>
          </p:nvSpPr>
          <p:spPr bwMode="auto">
            <a:xfrm>
              <a:off x="3664" y="2036"/>
              <a:ext cx="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  <a:r>
                <a:rPr lang="en-US" sz="1800" dirty="0">
                  <a:latin typeface="Arial" charset="0"/>
                  <a:cs typeface="Arial" charset="0"/>
                </a:rPr>
                <a:t>(m )</a:t>
              </a:r>
            </a:p>
          </p:txBody>
        </p:sp>
        <p:grpSp>
          <p:nvGrpSpPr>
            <p:cNvPr id="90158" name="Group 69"/>
            <p:cNvGrpSpPr>
              <a:grpSpLocks/>
            </p:cNvGrpSpPr>
            <p:nvPr/>
          </p:nvGrpSpPr>
          <p:grpSpPr bwMode="auto">
            <a:xfrm>
              <a:off x="3533" y="2965"/>
              <a:ext cx="611" cy="332"/>
              <a:chOff x="3501" y="648"/>
              <a:chExt cx="611" cy="332"/>
            </a:xfrm>
          </p:grpSpPr>
          <p:sp>
            <p:nvSpPr>
              <p:cNvPr id="90159" name="Text Box 70"/>
              <p:cNvSpPr txBox="1">
                <a:spLocks noChangeArrowheads="1"/>
              </p:cNvSpPr>
              <p:nvPr/>
            </p:nvSpPr>
            <p:spPr bwMode="auto">
              <a:xfrm>
                <a:off x="3501" y="749"/>
                <a:ext cx="61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 )</a:t>
                </a:r>
              </a:p>
            </p:txBody>
          </p:sp>
          <p:sp>
            <p:nvSpPr>
              <p:cNvPr id="90160" name="Text Box 71"/>
              <p:cNvSpPr txBox="1">
                <a:spLocks noChangeArrowheads="1"/>
              </p:cNvSpPr>
              <p:nvPr/>
            </p:nvSpPr>
            <p:spPr bwMode="auto">
              <a:xfrm>
                <a:off x="3584" y="648"/>
                <a:ext cx="21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</p:grpSp>
      <p:pic>
        <p:nvPicPr>
          <p:cNvPr id="90118" name="Picture 24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1042988"/>
            <a:ext cx="3656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57</a:t>
            </a:fld>
            <a:endParaRPr lang="en-US" sz="1200" dirty="0">
              <a:latin typeface="Tahoma" charset="0"/>
            </a:endParaRPr>
          </a:p>
        </p:txBody>
      </p:sp>
      <p:sp>
        <p:nvSpPr>
          <p:cNvPr id="7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724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Gill Sans MT" charset="0"/>
              </a:rPr>
              <a:t>Secure e-mail </a:t>
            </a:r>
            <a:r>
              <a:rPr lang="en-US" sz="4000" dirty="0">
                <a:latin typeface="Gill Sans MT" charset="0"/>
              </a:rPr>
              <a:t>(continued)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517525" y="1358900"/>
            <a:ext cx="84439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buClr>
                <a:srgbClr val="000099"/>
              </a:buClr>
              <a:buSzPct val="75000"/>
            </a:pPr>
            <a:r>
              <a:rPr lang="en-US" sz="2400" dirty="0">
                <a:latin typeface="Gill Sans MT" charset="0"/>
              </a:rPr>
              <a:t> Alice wants to provide sender authentication message integrity</a:t>
            </a: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504825" y="4805363"/>
            <a:ext cx="7264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342900" indent="-223838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 smtClean="0">
                <a:latin typeface="Gill Sans MT" charset="0"/>
              </a:rPr>
              <a:t> Alice </a:t>
            </a:r>
            <a:r>
              <a:rPr lang="en-US" sz="2400" dirty="0">
                <a:latin typeface="Gill Sans MT" charset="0"/>
              </a:rPr>
              <a:t>digitally signs message</a:t>
            </a:r>
          </a:p>
          <a:p>
            <a:pPr marL="342900" indent="-223838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Gill Sans MT" charset="0"/>
              </a:rPr>
              <a:t> </a:t>
            </a:r>
            <a:r>
              <a:rPr lang="en-US" sz="2400" dirty="0" smtClean="0">
                <a:latin typeface="Gill Sans MT" charset="0"/>
              </a:rPr>
              <a:t>sends </a:t>
            </a:r>
            <a:r>
              <a:rPr lang="en-US" sz="2400" dirty="0">
                <a:latin typeface="Gill Sans MT" charset="0"/>
              </a:rPr>
              <a:t>both message (in the clear) and digital signature</a:t>
            </a:r>
          </a:p>
        </p:txBody>
      </p:sp>
      <p:grpSp>
        <p:nvGrpSpPr>
          <p:cNvPr id="92165" name="Group 5"/>
          <p:cNvGrpSpPr>
            <a:grpSpLocks/>
          </p:cNvGrpSpPr>
          <p:nvPr/>
        </p:nvGrpSpPr>
        <p:grpSpPr bwMode="auto">
          <a:xfrm>
            <a:off x="385763" y="2043113"/>
            <a:ext cx="8575675" cy="2509837"/>
            <a:chOff x="161" y="2202"/>
            <a:chExt cx="5402" cy="1581"/>
          </a:xfrm>
        </p:grpSpPr>
        <p:sp>
          <p:nvSpPr>
            <p:cNvPr id="92167" name="Freeform 6"/>
            <p:cNvSpPr>
              <a:spLocks/>
            </p:cNvSpPr>
            <p:nvPr/>
          </p:nvSpPr>
          <p:spPr bwMode="auto">
            <a:xfrm>
              <a:off x="1151" y="2769"/>
              <a:ext cx="623" cy="256"/>
            </a:xfrm>
            <a:custGeom>
              <a:avLst/>
              <a:gdLst>
                <a:gd name="T0" fmla="*/ 0 w 476"/>
                <a:gd name="T1" fmla="*/ 0 h 247"/>
                <a:gd name="T2" fmla="*/ 2393 w 476"/>
                <a:gd name="T3" fmla="*/ 0 h 247"/>
                <a:gd name="T4" fmla="*/ 2393 w 476"/>
                <a:gd name="T5" fmla="*/ 306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168" name="Freeform 7"/>
            <p:cNvSpPr>
              <a:spLocks/>
            </p:cNvSpPr>
            <p:nvPr/>
          </p:nvSpPr>
          <p:spPr bwMode="auto">
            <a:xfrm>
              <a:off x="2329" y="2972"/>
              <a:ext cx="841" cy="493"/>
            </a:xfrm>
            <a:custGeom>
              <a:avLst/>
              <a:gdLst>
                <a:gd name="T0" fmla="*/ 0 w 2135"/>
                <a:gd name="T1" fmla="*/ 0 h 1662"/>
                <a:gd name="T2" fmla="*/ 0 w 2135"/>
                <a:gd name="T3" fmla="*/ 0 h 1662"/>
                <a:gd name="T4" fmla="*/ 2 w 2135"/>
                <a:gd name="T5" fmla="*/ 0 h 1662"/>
                <a:gd name="T6" fmla="*/ 4 w 2135"/>
                <a:gd name="T7" fmla="*/ 0 h 1662"/>
                <a:gd name="T8" fmla="*/ 7 w 2135"/>
                <a:gd name="T9" fmla="*/ 0 h 1662"/>
                <a:gd name="T10" fmla="*/ 7 w 2135"/>
                <a:gd name="T11" fmla="*/ 1 h 1662"/>
                <a:gd name="T12" fmla="*/ 6 w 2135"/>
                <a:gd name="T13" fmla="*/ 1 h 1662"/>
                <a:gd name="T14" fmla="*/ 3 w 2135"/>
                <a:gd name="T15" fmla="*/ 1 h 1662"/>
                <a:gd name="T16" fmla="*/ 2 w 2135"/>
                <a:gd name="T17" fmla="*/ 1 h 1662"/>
                <a:gd name="T18" fmla="*/ 1 w 2135"/>
                <a:gd name="T19" fmla="*/ 1 h 1662"/>
                <a:gd name="T20" fmla="*/ 0 w 2135"/>
                <a:gd name="T21" fmla="*/ 0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169" name="Line 8"/>
            <p:cNvSpPr>
              <a:spLocks noChangeShapeType="1"/>
            </p:cNvSpPr>
            <p:nvPr/>
          </p:nvSpPr>
          <p:spPr bwMode="auto">
            <a:xfrm flipV="1">
              <a:off x="473" y="2772"/>
              <a:ext cx="22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2170" name="Picture 9" descr="BS00592_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4" y="2921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2171" name="Group 10"/>
            <p:cNvGrpSpPr>
              <a:grpSpLocks/>
            </p:cNvGrpSpPr>
            <p:nvPr/>
          </p:nvGrpSpPr>
          <p:grpSpPr bwMode="auto">
            <a:xfrm>
              <a:off x="694" y="2457"/>
              <a:ext cx="475" cy="457"/>
              <a:chOff x="694" y="2457"/>
              <a:chExt cx="475" cy="457"/>
            </a:xfrm>
          </p:grpSpPr>
          <p:sp>
            <p:nvSpPr>
              <p:cNvPr id="92225" name="Rectangle 11"/>
              <p:cNvSpPr>
                <a:spLocks noChangeArrowheads="1"/>
              </p:cNvSpPr>
              <p:nvPr/>
            </p:nvSpPr>
            <p:spPr bwMode="auto">
              <a:xfrm>
                <a:off x="694" y="2631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2226" name="Text Box 12"/>
              <p:cNvSpPr txBox="1">
                <a:spLocks noChangeArrowheads="1"/>
              </p:cNvSpPr>
              <p:nvPr/>
            </p:nvSpPr>
            <p:spPr bwMode="auto">
              <a:xfrm>
                <a:off x="754" y="2657"/>
                <a:ext cx="35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H( )</a:t>
                </a:r>
              </a:p>
            </p:txBody>
          </p:sp>
          <p:sp>
            <p:nvSpPr>
              <p:cNvPr id="92227" name="Text Box 13"/>
              <p:cNvSpPr txBox="1">
                <a:spLocks noChangeArrowheads="1"/>
              </p:cNvSpPr>
              <p:nvPr/>
            </p:nvSpPr>
            <p:spPr bwMode="auto">
              <a:xfrm>
                <a:off x="907" y="2457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</p:grpSp>
        <p:grpSp>
          <p:nvGrpSpPr>
            <p:cNvPr id="92172" name="Group 14"/>
            <p:cNvGrpSpPr>
              <a:grpSpLocks/>
            </p:cNvGrpSpPr>
            <p:nvPr/>
          </p:nvGrpSpPr>
          <p:grpSpPr bwMode="auto">
            <a:xfrm>
              <a:off x="1240" y="2437"/>
              <a:ext cx="477" cy="466"/>
              <a:chOff x="1541" y="1971"/>
              <a:chExt cx="477" cy="466"/>
            </a:xfrm>
          </p:grpSpPr>
          <p:sp>
            <p:nvSpPr>
              <p:cNvPr id="92221" name="Rectangle 15"/>
              <p:cNvSpPr>
                <a:spLocks noChangeArrowheads="1"/>
              </p:cNvSpPr>
              <p:nvPr/>
            </p:nvSpPr>
            <p:spPr bwMode="auto">
              <a:xfrm>
                <a:off x="1543" y="2154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2222" name="Text Box 16"/>
              <p:cNvSpPr txBox="1">
                <a:spLocks noChangeArrowheads="1"/>
              </p:cNvSpPr>
              <p:nvPr/>
            </p:nvSpPr>
            <p:spPr bwMode="auto">
              <a:xfrm>
                <a:off x="1541" y="2189"/>
                <a:ext cx="42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2223" name="Text Box 17"/>
              <p:cNvSpPr txBox="1">
                <a:spLocks noChangeArrowheads="1"/>
              </p:cNvSpPr>
              <p:nvPr/>
            </p:nvSpPr>
            <p:spPr bwMode="auto">
              <a:xfrm>
                <a:off x="1755" y="1971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92224" name="Text Box 18"/>
              <p:cNvSpPr txBox="1">
                <a:spLocks noChangeArrowheads="1"/>
              </p:cNvSpPr>
              <p:nvPr/>
            </p:nvSpPr>
            <p:spPr bwMode="auto">
              <a:xfrm>
                <a:off x="1638" y="2088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92173" name="Group 19"/>
            <p:cNvGrpSpPr>
              <a:grpSpLocks/>
            </p:cNvGrpSpPr>
            <p:nvPr/>
          </p:nvGrpSpPr>
          <p:grpSpPr bwMode="auto">
            <a:xfrm>
              <a:off x="1664" y="2989"/>
              <a:ext cx="410" cy="327"/>
              <a:chOff x="2935" y="1573"/>
              <a:chExt cx="410" cy="327"/>
            </a:xfrm>
          </p:grpSpPr>
          <p:sp>
            <p:nvSpPr>
              <p:cNvPr id="92219" name="Oval 20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2220" name="Text Box 21"/>
              <p:cNvSpPr txBox="1">
                <a:spLocks noChangeArrowheads="1"/>
              </p:cNvSpPr>
              <p:nvPr/>
            </p:nvSpPr>
            <p:spPr bwMode="auto">
              <a:xfrm>
                <a:off x="2943" y="1573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92174" name="Group 22"/>
            <p:cNvGrpSpPr>
              <a:grpSpLocks/>
            </p:cNvGrpSpPr>
            <p:nvPr/>
          </p:nvGrpSpPr>
          <p:grpSpPr bwMode="auto">
            <a:xfrm>
              <a:off x="3560" y="2948"/>
              <a:ext cx="437" cy="327"/>
              <a:chOff x="2935" y="1546"/>
              <a:chExt cx="437" cy="327"/>
            </a:xfrm>
          </p:grpSpPr>
          <p:sp>
            <p:nvSpPr>
              <p:cNvPr id="92217" name="Oval 23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2218" name="Text Box 24"/>
              <p:cNvSpPr txBox="1">
                <a:spLocks noChangeArrowheads="1"/>
              </p:cNvSpPr>
              <p:nvPr/>
            </p:nvSpPr>
            <p:spPr bwMode="auto">
              <a:xfrm>
                <a:off x="2970" y="1546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2175" name="Text Box 25"/>
            <p:cNvSpPr txBox="1">
              <a:spLocks noChangeArrowheads="1"/>
            </p:cNvSpPr>
            <p:nvPr/>
          </p:nvSpPr>
          <p:spPr bwMode="auto">
            <a:xfrm>
              <a:off x="4776" y="2598"/>
              <a:ext cx="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H(m )</a:t>
              </a:r>
            </a:p>
          </p:txBody>
        </p:sp>
        <p:grpSp>
          <p:nvGrpSpPr>
            <p:cNvPr id="92176" name="Group 26"/>
            <p:cNvGrpSpPr>
              <a:grpSpLocks/>
            </p:cNvGrpSpPr>
            <p:nvPr/>
          </p:nvGrpSpPr>
          <p:grpSpPr bwMode="auto">
            <a:xfrm>
              <a:off x="1705" y="2439"/>
              <a:ext cx="715" cy="333"/>
              <a:chOff x="1778" y="2485"/>
              <a:chExt cx="715" cy="333"/>
            </a:xfrm>
          </p:grpSpPr>
          <p:sp>
            <p:nvSpPr>
              <p:cNvPr id="92215" name="Text Box 27"/>
              <p:cNvSpPr txBox="1">
                <a:spLocks noChangeArrowheads="1"/>
              </p:cNvSpPr>
              <p:nvPr/>
            </p:nvSpPr>
            <p:spPr bwMode="auto">
              <a:xfrm>
                <a:off x="1778" y="2587"/>
                <a:ext cx="7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r>
                  <a:rPr lang="en-US" sz="1800" dirty="0">
                    <a:latin typeface="Arial" charset="0"/>
                    <a:cs typeface="Arial" charset="0"/>
                  </a:rPr>
                  <a:t>(H(m))</a:t>
                </a:r>
              </a:p>
            </p:txBody>
          </p:sp>
          <p:sp>
            <p:nvSpPr>
              <p:cNvPr id="92216" name="Text Box 28"/>
              <p:cNvSpPr txBox="1">
                <a:spLocks noChangeArrowheads="1"/>
              </p:cNvSpPr>
              <p:nvPr/>
            </p:nvSpPr>
            <p:spPr bwMode="auto">
              <a:xfrm>
                <a:off x="1870" y="2485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2177" name="Freeform 29"/>
            <p:cNvSpPr>
              <a:spLocks/>
            </p:cNvSpPr>
            <p:nvPr/>
          </p:nvSpPr>
          <p:spPr bwMode="auto">
            <a:xfrm flipV="1">
              <a:off x="554" y="3295"/>
              <a:ext cx="1234" cy="247"/>
            </a:xfrm>
            <a:custGeom>
              <a:avLst/>
              <a:gdLst>
                <a:gd name="T0" fmla="*/ 0 w 476"/>
                <a:gd name="T1" fmla="*/ 0 h 247"/>
                <a:gd name="T2" fmla="*/ 144489 w 476"/>
                <a:gd name="T3" fmla="*/ 0 h 247"/>
                <a:gd name="T4" fmla="*/ 144489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/>
            <a:lstStyle/>
            <a:p>
              <a:endParaRPr lang="en-US" dirty="0"/>
            </a:p>
          </p:txBody>
        </p:sp>
        <p:sp>
          <p:nvSpPr>
            <p:cNvPr id="92178" name="Text Box 30"/>
            <p:cNvSpPr txBox="1">
              <a:spLocks noChangeArrowheads="1"/>
            </p:cNvSpPr>
            <p:nvPr/>
          </p:nvSpPr>
          <p:spPr bwMode="auto">
            <a:xfrm>
              <a:off x="272" y="2634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grpSp>
          <p:nvGrpSpPr>
            <p:cNvPr id="92179" name="Group 31"/>
            <p:cNvGrpSpPr>
              <a:grpSpLocks/>
            </p:cNvGrpSpPr>
            <p:nvPr/>
          </p:nvGrpSpPr>
          <p:grpSpPr bwMode="auto">
            <a:xfrm>
              <a:off x="1193" y="2216"/>
              <a:ext cx="285" cy="299"/>
              <a:chOff x="2637" y="716"/>
              <a:chExt cx="285" cy="299"/>
            </a:xfrm>
          </p:grpSpPr>
          <p:sp>
            <p:nvSpPr>
              <p:cNvPr id="92213" name="Text Box 32"/>
              <p:cNvSpPr txBox="1">
                <a:spLocks noChangeArrowheads="1"/>
              </p:cNvSpPr>
              <p:nvPr/>
            </p:nvSpPr>
            <p:spPr bwMode="auto">
              <a:xfrm>
                <a:off x="2637" y="763"/>
                <a:ext cx="28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2214" name="Text Box 33"/>
              <p:cNvSpPr txBox="1">
                <a:spLocks noChangeArrowheads="1"/>
              </p:cNvSpPr>
              <p:nvPr/>
            </p:nvSpPr>
            <p:spPr bwMode="auto">
              <a:xfrm>
                <a:off x="2735" y="716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2180" name="Line 34"/>
            <p:cNvSpPr>
              <a:spLocks noChangeShapeType="1"/>
            </p:cNvSpPr>
            <p:nvPr/>
          </p:nvSpPr>
          <p:spPr bwMode="auto">
            <a:xfrm>
              <a:off x="1477" y="2389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2181" name="Picture 35" descr="BS00768_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493" y="2264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182" name="Picture 36" descr="Alic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" y="2964"/>
              <a:ext cx="332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183" name="Line 37"/>
            <p:cNvSpPr>
              <a:spLocks noChangeShapeType="1"/>
            </p:cNvSpPr>
            <p:nvPr/>
          </p:nvSpPr>
          <p:spPr bwMode="auto">
            <a:xfrm flipV="1">
              <a:off x="1930" y="3153"/>
              <a:ext cx="48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184" name="Line 38"/>
            <p:cNvSpPr>
              <a:spLocks noChangeShapeType="1"/>
            </p:cNvSpPr>
            <p:nvPr/>
          </p:nvSpPr>
          <p:spPr bwMode="auto">
            <a:xfrm flipV="1">
              <a:off x="3114" y="3148"/>
              <a:ext cx="4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2185" name="Picture 39" descr="BS00592_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6" y="2907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186" name="Text Box 40"/>
            <p:cNvSpPr txBox="1">
              <a:spLocks noChangeArrowheads="1"/>
            </p:cNvSpPr>
            <p:nvPr/>
          </p:nvSpPr>
          <p:spPr bwMode="auto">
            <a:xfrm>
              <a:off x="2400" y="3125"/>
              <a:ext cx="6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Internet</a:t>
              </a:r>
            </a:p>
          </p:txBody>
        </p:sp>
        <p:sp>
          <p:nvSpPr>
            <p:cNvPr id="92187" name="Freeform 41"/>
            <p:cNvSpPr>
              <a:spLocks/>
            </p:cNvSpPr>
            <p:nvPr/>
          </p:nvSpPr>
          <p:spPr bwMode="auto">
            <a:xfrm flipH="1">
              <a:off x="3671" y="2774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188" name="Freeform 42"/>
            <p:cNvSpPr>
              <a:spLocks/>
            </p:cNvSpPr>
            <p:nvPr/>
          </p:nvSpPr>
          <p:spPr bwMode="auto">
            <a:xfrm flipH="1" flipV="1">
              <a:off x="3685" y="3300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/>
            <a:lstStyle/>
            <a:p>
              <a:endParaRPr lang="en-US" dirty="0"/>
            </a:p>
          </p:txBody>
        </p:sp>
        <p:pic>
          <p:nvPicPr>
            <p:cNvPr id="92189" name="Picture 43" descr="Bob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8" y="2916"/>
              <a:ext cx="405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190" name="Text Box 44"/>
            <p:cNvSpPr txBox="1">
              <a:spLocks noChangeArrowheads="1"/>
            </p:cNvSpPr>
            <p:nvPr/>
          </p:nvSpPr>
          <p:spPr bwMode="auto">
            <a:xfrm>
              <a:off x="323" y="3435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grpSp>
          <p:nvGrpSpPr>
            <p:cNvPr id="92191" name="Group 45"/>
            <p:cNvGrpSpPr>
              <a:grpSpLocks/>
            </p:cNvGrpSpPr>
            <p:nvPr/>
          </p:nvGrpSpPr>
          <p:grpSpPr bwMode="auto">
            <a:xfrm>
              <a:off x="4152" y="2424"/>
              <a:ext cx="477" cy="466"/>
              <a:chOff x="1541" y="1971"/>
              <a:chExt cx="477" cy="466"/>
            </a:xfrm>
          </p:grpSpPr>
          <p:sp>
            <p:nvSpPr>
              <p:cNvPr id="92209" name="Rectangle 46"/>
              <p:cNvSpPr>
                <a:spLocks noChangeArrowheads="1"/>
              </p:cNvSpPr>
              <p:nvPr/>
            </p:nvSpPr>
            <p:spPr bwMode="auto">
              <a:xfrm>
                <a:off x="1543" y="2154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2210" name="Text Box 47"/>
              <p:cNvSpPr txBox="1">
                <a:spLocks noChangeArrowheads="1"/>
              </p:cNvSpPr>
              <p:nvPr/>
            </p:nvSpPr>
            <p:spPr bwMode="auto">
              <a:xfrm>
                <a:off x="1541" y="2189"/>
                <a:ext cx="42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2211" name="Text Box 48"/>
              <p:cNvSpPr txBox="1">
                <a:spLocks noChangeArrowheads="1"/>
              </p:cNvSpPr>
              <p:nvPr/>
            </p:nvSpPr>
            <p:spPr bwMode="auto">
              <a:xfrm>
                <a:off x="1755" y="1971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92212" name="Text Box 49"/>
              <p:cNvSpPr txBox="1">
                <a:spLocks noChangeArrowheads="1"/>
              </p:cNvSpPr>
              <p:nvPr/>
            </p:nvSpPr>
            <p:spPr bwMode="auto">
              <a:xfrm>
                <a:off x="1633" y="2088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92192" name="Line 50"/>
            <p:cNvSpPr>
              <a:spLocks noChangeShapeType="1"/>
            </p:cNvSpPr>
            <p:nvPr/>
          </p:nvSpPr>
          <p:spPr bwMode="auto">
            <a:xfrm>
              <a:off x="4562" y="2375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2193" name="Picture 51" descr="BS00768_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610" y="2321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2194" name="Group 52"/>
            <p:cNvGrpSpPr>
              <a:grpSpLocks/>
            </p:cNvGrpSpPr>
            <p:nvPr/>
          </p:nvGrpSpPr>
          <p:grpSpPr bwMode="auto">
            <a:xfrm>
              <a:off x="4279" y="2202"/>
              <a:ext cx="303" cy="299"/>
              <a:chOff x="2637" y="716"/>
              <a:chExt cx="303" cy="299"/>
            </a:xfrm>
          </p:grpSpPr>
          <p:sp>
            <p:nvSpPr>
              <p:cNvPr id="92207" name="Text Box 53"/>
              <p:cNvSpPr txBox="1">
                <a:spLocks noChangeArrowheads="1"/>
              </p:cNvSpPr>
              <p:nvPr/>
            </p:nvSpPr>
            <p:spPr bwMode="auto">
              <a:xfrm>
                <a:off x="2637" y="763"/>
                <a:ext cx="28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2208" name="Text Box 54"/>
              <p:cNvSpPr txBox="1">
                <a:spLocks noChangeArrowheads="1"/>
              </p:cNvSpPr>
              <p:nvPr/>
            </p:nvSpPr>
            <p:spPr bwMode="auto">
              <a:xfrm>
                <a:off x="2730" y="716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92195" name="Group 55"/>
            <p:cNvGrpSpPr>
              <a:grpSpLocks/>
            </p:cNvGrpSpPr>
            <p:nvPr/>
          </p:nvGrpSpPr>
          <p:grpSpPr bwMode="auto">
            <a:xfrm>
              <a:off x="3419" y="2434"/>
              <a:ext cx="715" cy="333"/>
              <a:chOff x="1778" y="2485"/>
              <a:chExt cx="715" cy="333"/>
            </a:xfrm>
          </p:grpSpPr>
          <p:sp>
            <p:nvSpPr>
              <p:cNvPr id="92205" name="Text Box 56"/>
              <p:cNvSpPr txBox="1">
                <a:spLocks noChangeArrowheads="1"/>
              </p:cNvSpPr>
              <p:nvPr/>
            </p:nvSpPr>
            <p:spPr bwMode="auto">
              <a:xfrm>
                <a:off x="1778" y="2587"/>
                <a:ext cx="7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r>
                  <a:rPr lang="en-US" sz="1800" dirty="0">
                    <a:latin typeface="Arial" charset="0"/>
                    <a:cs typeface="Arial" charset="0"/>
                  </a:rPr>
                  <a:t>(H(m))</a:t>
                </a:r>
              </a:p>
            </p:txBody>
          </p:sp>
          <p:sp>
            <p:nvSpPr>
              <p:cNvPr id="92206" name="Text Box 57"/>
              <p:cNvSpPr txBox="1">
                <a:spLocks noChangeArrowheads="1"/>
              </p:cNvSpPr>
              <p:nvPr/>
            </p:nvSpPr>
            <p:spPr bwMode="auto">
              <a:xfrm>
                <a:off x="1870" y="2485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2196" name="Text Box 58"/>
            <p:cNvSpPr txBox="1">
              <a:spLocks noChangeArrowheads="1"/>
            </p:cNvSpPr>
            <p:nvPr/>
          </p:nvSpPr>
          <p:spPr bwMode="auto">
            <a:xfrm>
              <a:off x="3664" y="3531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grpSp>
          <p:nvGrpSpPr>
            <p:cNvPr id="92197" name="Group 59"/>
            <p:cNvGrpSpPr>
              <a:grpSpLocks/>
            </p:cNvGrpSpPr>
            <p:nvPr/>
          </p:nvGrpSpPr>
          <p:grpSpPr bwMode="auto">
            <a:xfrm>
              <a:off x="4165" y="3202"/>
              <a:ext cx="475" cy="457"/>
              <a:chOff x="694" y="2457"/>
              <a:chExt cx="475" cy="457"/>
            </a:xfrm>
          </p:grpSpPr>
          <p:sp>
            <p:nvSpPr>
              <p:cNvPr id="92202" name="Rectangle 60"/>
              <p:cNvSpPr>
                <a:spLocks noChangeArrowheads="1"/>
              </p:cNvSpPr>
              <p:nvPr/>
            </p:nvSpPr>
            <p:spPr bwMode="auto">
              <a:xfrm>
                <a:off x="694" y="2631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2203" name="Text Box 61"/>
              <p:cNvSpPr txBox="1">
                <a:spLocks noChangeArrowheads="1"/>
              </p:cNvSpPr>
              <p:nvPr/>
            </p:nvSpPr>
            <p:spPr bwMode="auto">
              <a:xfrm>
                <a:off x="754" y="2657"/>
                <a:ext cx="35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H( )</a:t>
                </a:r>
              </a:p>
            </p:txBody>
          </p:sp>
          <p:sp>
            <p:nvSpPr>
              <p:cNvPr id="92204" name="Text Box 62"/>
              <p:cNvSpPr txBox="1">
                <a:spLocks noChangeArrowheads="1"/>
              </p:cNvSpPr>
              <p:nvPr/>
            </p:nvSpPr>
            <p:spPr bwMode="auto">
              <a:xfrm>
                <a:off x="907" y="2457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</p:grpSp>
        <p:sp>
          <p:nvSpPr>
            <p:cNvPr id="92198" name="Freeform 63"/>
            <p:cNvSpPr>
              <a:spLocks/>
            </p:cNvSpPr>
            <p:nvPr/>
          </p:nvSpPr>
          <p:spPr bwMode="auto">
            <a:xfrm flipV="1">
              <a:off x="4657" y="3295"/>
              <a:ext cx="192" cy="247"/>
            </a:xfrm>
            <a:custGeom>
              <a:avLst/>
              <a:gdLst>
                <a:gd name="T0" fmla="*/ 0 w 476"/>
                <a:gd name="T1" fmla="*/ 0 h 247"/>
                <a:gd name="T2" fmla="*/ 2 w 476"/>
                <a:gd name="T3" fmla="*/ 0 h 247"/>
                <a:gd name="T4" fmla="*/ 2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/>
            <a:lstStyle/>
            <a:p>
              <a:endParaRPr lang="en-US" dirty="0"/>
            </a:p>
          </p:txBody>
        </p:sp>
        <p:sp>
          <p:nvSpPr>
            <p:cNvPr id="92199" name="Freeform 64"/>
            <p:cNvSpPr>
              <a:spLocks/>
            </p:cNvSpPr>
            <p:nvPr/>
          </p:nvSpPr>
          <p:spPr bwMode="auto">
            <a:xfrm>
              <a:off x="4644" y="2743"/>
              <a:ext cx="192" cy="247"/>
            </a:xfrm>
            <a:custGeom>
              <a:avLst/>
              <a:gdLst>
                <a:gd name="T0" fmla="*/ 0 w 476"/>
                <a:gd name="T1" fmla="*/ 0 h 247"/>
                <a:gd name="T2" fmla="*/ 2 w 476"/>
                <a:gd name="T3" fmla="*/ 0 h 247"/>
                <a:gd name="T4" fmla="*/ 2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00" name="Text Box 65"/>
            <p:cNvSpPr txBox="1">
              <a:spLocks noChangeArrowheads="1"/>
            </p:cNvSpPr>
            <p:nvPr/>
          </p:nvSpPr>
          <p:spPr bwMode="auto">
            <a:xfrm>
              <a:off x="4809" y="3471"/>
              <a:ext cx="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H(m )</a:t>
              </a:r>
            </a:p>
          </p:txBody>
        </p:sp>
        <p:sp>
          <p:nvSpPr>
            <p:cNvPr id="92201" name="Text Box 66"/>
            <p:cNvSpPr txBox="1">
              <a:spLocks noChangeArrowheads="1"/>
            </p:cNvSpPr>
            <p:nvPr/>
          </p:nvSpPr>
          <p:spPr bwMode="auto">
            <a:xfrm>
              <a:off x="4383" y="3019"/>
              <a:ext cx="8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compare</a:t>
              </a:r>
            </a:p>
          </p:txBody>
        </p:sp>
      </p:grpSp>
      <p:pic>
        <p:nvPicPr>
          <p:cNvPr id="92166" name="Picture 19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035050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58</a:t>
            </a:fld>
            <a:endParaRPr lang="en-US" sz="1200" dirty="0">
              <a:latin typeface="Tahoma" charset="0"/>
            </a:endParaRPr>
          </a:p>
        </p:txBody>
      </p:sp>
      <p:sp>
        <p:nvSpPr>
          <p:cNvPr id="7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732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Gill Sans MT" charset="0"/>
              </a:rPr>
              <a:t>Secure e-mail </a:t>
            </a:r>
            <a:r>
              <a:rPr lang="en-US" sz="4000" dirty="0">
                <a:latin typeface="Gill Sans MT" charset="0"/>
              </a:rPr>
              <a:t>(continued)</a:t>
            </a: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527049" y="1314450"/>
            <a:ext cx="832422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buClr>
                <a:srgbClr val="000099"/>
              </a:buClr>
              <a:buSzPct val="75000"/>
            </a:pPr>
            <a:r>
              <a:rPr lang="en-US" sz="2400" dirty="0">
                <a:latin typeface="Gill Sans MT" charset="0"/>
              </a:rPr>
              <a:t> Alice wants to provide secrecy, sender authentication, </a:t>
            </a:r>
            <a:r>
              <a:rPr lang="en-US" sz="2400" dirty="0" smtClean="0">
                <a:latin typeface="Gill Sans MT" charset="0"/>
              </a:rPr>
              <a:t> message </a:t>
            </a:r>
            <a:r>
              <a:rPr lang="en-US" sz="2400" dirty="0">
                <a:latin typeface="Gill Sans MT" charset="0"/>
              </a:rPr>
              <a:t>integrity.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885825" y="5605463"/>
            <a:ext cx="75914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Alice uses three keys: </a:t>
            </a:r>
            <a:r>
              <a:rPr lang="en-US" sz="2400" dirty="0">
                <a:latin typeface="Gill Sans MT" charset="0"/>
              </a:rPr>
              <a:t>her private key, Bob</a:t>
            </a:r>
            <a:r>
              <a:rPr lang="ja-JP" altLang="en-US" sz="2400">
                <a:latin typeface="Gill Sans MT" charset="0"/>
              </a:rPr>
              <a:t>’</a:t>
            </a:r>
            <a:r>
              <a:rPr lang="en-US" altLang="ja-JP" sz="2400" dirty="0">
                <a:latin typeface="Gill Sans MT" charset="0"/>
              </a:rPr>
              <a:t>s public key, newly created symmetric key</a:t>
            </a:r>
            <a:endParaRPr lang="en-US" sz="2400" dirty="0">
              <a:latin typeface="Gill Sans MT" charset="0"/>
            </a:endParaRPr>
          </a:p>
        </p:txBody>
      </p:sp>
      <p:grpSp>
        <p:nvGrpSpPr>
          <p:cNvPr id="94213" name="Group 5"/>
          <p:cNvGrpSpPr>
            <a:grpSpLocks/>
          </p:cNvGrpSpPr>
          <p:nvPr/>
        </p:nvGrpSpPr>
        <p:grpSpPr bwMode="auto">
          <a:xfrm>
            <a:off x="1023938" y="1936750"/>
            <a:ext cx="6983412" cy="3552825"/>
            <a:chOff x="819" y="1470"/>
            <a:chExt cx="4399" cy="2238"/>
          </a:xfrm>
        </p:grpSpPr>
        <p:sp>
          <p:nvSpPr>
            <p:cNvPr id="94215" name="Freeform 6"/>
            <p:cNvSpPr>
              <a:spLocks/>
            </p:cNvSpPr>
            <p:nvPr/>
          </p:nvSpPr>
          <p:spPr bwMode="auto">
            <a:xfrm>
              <a:off x="1809" y="2083"/>
              <a:ext cx="623" cy="256"/>
            </a:xfrm>
            <a:custGeom>
              <a:avLst/>
              <a:gdLst>
                <a:gd name="T0" fmla="*/ 0 w 476"/>
                <a:gd name="T1" fmla="*/ 0 h 247"/>
                <a:gd name="T2" fmla="*/ 2393 w 476"/>
                <a:gd name="T3" fmla="*/ 0 h 247"/>
                <a:gd name="T4" fmla="*/ 2393 w 476"/>
                <a:gd name="T5" fmla="*/ 306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216" name="Line 7"/>
            <p:cNvSpPr>
              <a:spLocks noChangeShapeType="1"/>
            </p:cNvSpPr>
            <p:nvPr/>
          </p:nvSpPr>
          <p:spPr bwMode="auto">
            <a:xfrm flipV="1">
              <a:off x="1131" y="2086"/>
              <a:ext cx="22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94217" name="Group 8"/>
            <p:cNvGrpSpPr>
              <a:grpSpLocks/>
            </p:cNvGrpSpPr>
            <p:nvPr/>
          </p:nvGrpSpPr>
          <p:grpSpPr bwMode="auto">
            <a:xfrm>
              <a:off x="1352" y="1771"/>
              <a:ext cx="475" cy="457"/>
              <a:chOff x="694" y="2457"/>
              <a:chExt cx="475" cy="457"/>
            </a:xfrm>
          </p:grpSpPr>
          <p:sp>
            <p:nvSpPr>
              <p:cNvPr id="94270" name="Rectangle 9"/>
              <p:cNvSpPr>
                <a:spLocks noChangeArrowheads="1"/>
              </p:cNvSpPr>
              <p:nvPr/>
            </p:nvSpPr>
            <p:spPr bwMode="auto">
              <a:xfrm>
                <a:off x="694" y="2631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4271" name="Text Box 10"/>
              <p:cNvSpPr txBox="1">
                <a:spLocks noChangeArrowheads="1"/>
              </p:cNvSpPr>
              <p:nvPr/>
            </p:nvSpPr>
            <p:spPr bwMode="auto">
              <a:xfrm>
                <a:off x="754" y="2657"/>
                <a:ext cx="35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H( )</a:t>
                </a:r>
              </a:p>
            </p:txBody>
          </p:sp>
          <p:sp>
            <p:nvSpPr>
              <p:cNvPr id="94272" name="Text Box 11"/>
              <p:cNvSpPr txBox="1">
                <a:spLocks noChangeArrowheads="1"/>
              </p:cNvSpPr>
              <p:nvPr/>
            </p:nvSpPr>
            <p:spPr bwMode="auto">
              <a:xfrm>
                <a:off x="907" y="2457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</p:grpSp>
        <p:grpSp>
          <p:nvGrpSpPr>
            <p:cNvPr id="94218" name="Group 12"/>
            <p:cNvGrpSpPr>
              <a:grpSpLocks/>
            </p:cNvGrpSpPr>
            <p:nvPr/>
          </p:nvGrpSpPr>
          <p:grpSpPr bwMode="auto">
            <a:xfrm>
              <a:off x="1898" y="1751"/>
              <a:ext cx="477" cy="466"/>
              <a:chOff x="1541" y="1971"/>
              <a:chExt cx="477" cy="466"/>
            </a:xfrm>
          </p:grpSpPr>
          <p:sp>
            <p:nvSpPr>
              <p:cNvPr id="94266" name="Rectangle 13"/>
              <p:cNvSpPr>
                <a:spLocks noChangeArrowheads="1"/>
              </p:cNvSpPr>
              <p:nvPr/>
            </p:nvSpPr>
            <p:spPr bwMode="auto">
              <a:xfrm>
                <a:off x="1543" y="2154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4267" name="Text Box 14"/>
              <p:cNvSpPr txBox="1">
                <a:spLocks noChangeArrowheads="1"/>
              </p:cNvSpPr>
              <p:nvPr/>
            </p:nvSpPr>
            <p:spPr bwMode="auto">
              <a:xfrm>
                <a:off x="1541" y="2189"/>
                <a:ext cx="42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4268" name="Text Box 15"/>
              <p:cNvSpPr txBox="1">
                <a:spLocks noChangeArrowheads="1"/>
              </p:cNvSpPr>
              <p:nvPr/>
            </p:nvSpPr>
            <p:spPr bwMode="auto">
              <a:xfrm>
                <a:off x="1755" y="1971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94269" name="Text Box 16"/>
              <p:cNvSpPr txBox="1">
                <a:spLocks noChangeArrowheads="1"/>
              </p:cNvSpPr>
              <p:nvPr/>
            </p:nvSpPr>
            <p:spPr bwMode="auto">
              <a:xfrm>
                <a:off x="1638" y="2088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94219" name="Group 17"/>
            <p:cNvGrpSpPr>
              <a:grpSpLocks/>
            </p:cNvGrpSpPr>
            <p:nvPr/>
          </p:nvGrpSpPr>
          <p:grpSpPr bwMode="auto">
            <a:xfrm>
              <a:off x="2321" y="2303"/>
              <a:ext cx="402" cy="327"/>
              <a:chOff x="2934" y="1573"/>
              <a:chExt cx="402" cy="327"/>
            </a:xfrm>
          </p:grpSpPr>
          <p:sp>
            <p:nvSpPr>
              <p:cNvPr id="94264" name="Oval 18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4265" name="Text Box 19"/>
              <p:cNvSpPr txBox="1">
                <a:spLocks noChangeArrowheads="1"/>
              </p:cNvSpPr>
              <p:nvPr/>
            </p:nvSpPr>
            <p:spPr bwMode="auto">
              <a:xfrm>
                <a:off x="2934" y="1573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94220" name="Group 20"/>
            <p:cNvGrpSpPr>
              <a:grpSpLocks/>
            </p:cNvGrpSpPr>
            <p:nvPr/>
          </p:nvGrpSpPr>
          <p:grpSpPr bwMode="auto">
            <a:xfrm>
              <a:off x="2363" y="1753"/>
              <a:ext cx="715" cy="333"/>
              <a:chOff x="1778" y="2485"/>
              <a:chExt cx="715" cy="333"/>
            </a:xfrm>
          </p:grpSpPr>
          <p:sp>
            <p:nvSpPr>
              <p:cNvPr id="94262" name="Text Box 21"/>
              <p:cNvSpPr txBox="1">
                <a:spLocks noChangeArrowheads="1"/>
              </p:cNvSpPr>
              <p:nvPr/>
            </p:nvSpPr>
            <p:spPr bwMode="auto">
              <a:xfrm>
                <a:off x="1778" y="2587"/>
                <a:ext cx="7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r>
                  <a:rPr lang="en-US" sz="1800" dirty="0">
                    <a:latin typeface="Arial" charset="0"/>
                    <a:cs typeface="Arial" charset="0"/>
                  </a:rPr>
                  <a:t>(H(m))</a:t>
                </a:r>
              </a:p>
            </p:txBody>
          </p:sp>
          <p:sp>
            <p:nvSpPr>
              <p:cNvPr id="94263" name="Text Box 22"/>
              <p:cNvSpPr txBox="1">
                <a:spLocks noChangeArrowheads="1"/>
              </p:cNvSpPr>
              <p:nvPr/>
            </p:nvSpPr>
            <p:spPr bwMode="auto">
              <a:xfrm>
                <a:off x="1870" y="2485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4221" name="Freeform 23"/>
            <p:cNvSpPr>
              <a:spLocks/>
            </p:cNvSpPr>
            <p:nvPr/>
          </p:nvSpPr>
          <p:spPr bwMode="auto">
            <a:xfrm flipV="1">
              <a:off x="1212" y="2609"/>
              <a:ext cx="1234" cy="247"/>
            </a:xfrm>
            <a:custGeom>
              <a:avLst/>
              <a:gdLst>
                <a:gd name="T0" fmla="*/ 0 w 476"/>
                <a:gd name="T1" fmla="*/ 0 h 247"/>
                <a:gd name="T2" fmla="*/ 144489 w 476"/>
                <a:gd name="T3" fmla="*/ 0 h 247"/>
                <a:gd name="T4" fmla="*/ 144489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222" name="Text Box 24"/>
            <p:cNvSpPr txBox="1">
              <a:spLocks noChangeArrowheads="1"/>
            </p:cNvSpPr>
            <p:nvPr/>
          </p:nvSpPr>
          <p:spPr bwMode="auto">
            <a:xfrm>
              <a:off x="930" y="1948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grpSp>
          <p:nvGrpSpPr>
            <p:cNvPr id="94223" name="Group 25"/>
            <p:cNvGrpSpPr>
              <a:grpSpLocks/>
            </p:cNvGrpSpPr>
            <p:nvPr/>
          </p:nvGrpSpPr>
          <p:grpSpPr bwMode="auto">
            <a:xfrm>
              <a:off x="1866" y="1470"/>
              <a:ext cx="285" cy="359"/>
              <a:chOff x="2652" y="656"/>
              <a:chExt cx="285" cy="359"/>
            </a:xfrm>
          </p:grpSpPr>
          <p:sp>
            <p:nvSpPr>
              <p:cNvPr id="94260" name="Text Box 26"/>
              <p:cNvSpPr txBox="1">
                <a:spLocks noChangeArrowheads="1"/>
              </p:cNvSpPr>
              <p:nvPr/>
            </p:nvSpPr>
            <p:spPr bwMode="auto">
              <a:xfrm>
                <a:off x="2652" y="763"/>
                <a:ext cx="28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4261" name="Text Box 27"/>
              <p:cNvSpPr txBox="1">
                <a:spLocks noChangeArrowheads="1"/>
              </p:cNvSpPr>
              <p:nvPr/>
            </p:nvSpPr>
            <p:spPr bwMode="auto">
              <a:xfrm>
                <a:off x="2756" y="656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4224" name="Line 28"/>
            <p:cNvSpPr>
              <a:spLocks noChangeShapeType="1"/>
            </p:cNvSpPr>
            <p:nvPr/>
          </p:nvSpPr>
          <p:spPr bwMode="auto">
            <a:xfrm>
              <a:off x="2135" y="1703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4225" name="Picture 29" descr="BS00768_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177" y="1559"/>
              <a:ext cx="269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226" name="Picture 30" descr="Alic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" y="2278"/>
              <a:ext cx="332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4227" name="Text Box 31"/>
            <p:cNvSpPr txBox="1">
              <a:spLocks noChangeArrowheads="1"/>
            </p:cNvSpPr>
            <p:nvPr/>
          </p:nvSpPr>
          <p:spPr bwMode="auto">
            <a:xfrm>
              <a:off x="981" y="2749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sp>
          <p:nvSpPr>
            <p:cNvPr id="94228" name="Freeform 32"/>
            <p:cNvSpPr>
              <a:spLocks/>
            </p:cNvSpPr>
            <p:nvPr/>
          </p:nvSpPr>
          <p:spPr bwMode="auto">
            <a:xfrm>
              <a:off x="4377" y="2657"/>
              <a:ext cx="841" cy="493"/>
            </a:xfrm>
            <a:custGeom>
              <a:avLst/>
              <a:gdLst>
                <a:gd name="T0" fmla="*/ 0 w 2135"/>
                <a:gd name="T1" fmla="*/ 0 h 1662"/>
                <a:gd name="T2" fmla="*/ 0 w 2135"/>
                <a:gd name="T3" fmla="*/ 0 h 1662"/>
                <a:gd name="T4" fmla="*/ 2 w 2135"/>
                <a:gd name="T5" fmla="*/ 0 h 1662"/>
                <a:gd name="T6" fmla="*/ 4 w 2135"/>
                <a:gd name="T7" fmla="*/ 0 h 1662"/>
                <a:gd name="T8" fmla="*/ 7 w 2135"/>
                <a:gd name="T9" fmla="*/ 0 h 1662"/>
                <a:gd name="T10" fmla="*/ 7 w 2135"/>
                <a:gd name="T11" fmla="*/ 1 h 1662"/>
                <a:gd name="T12" fmla="*/ 6 w 2135"/>
                <a:gd name="T13" fmla="*/ 1 h 1662"/>
                <a:gd name="T14" fmla="*/ 3 w 2135"/>
                <a:gd name="T15" fmla="*/ 1 h 1662"/>
                <a:gd name="T16" fmla="*/ 2 w 2135"/>
                <a:gd name="T17" fmla="*/ 1 h 1662"/>
                <a:gd name="T18" fmla="*/ 1 w 2135"/>
                <a:gd name="T19" fmla="*/ 1 h 1662"/>
                <a:gd name="T20" fmla="*/ 0 w 2135"/>
                <a:gd name="T21" fmla="*/ 0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4229" name="Line 33"/>
            <p:cNvSpPr>
              <a:spLocks noChangeShapeType="1"/>
            </p:cNvSpPr>
            <p:nvPr/>
          </p:nvSpPr>
          <p:spPr bwMode="auto">
            <a:xfrm>
              <a:off x="2557" y="2458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4230" name="Picture 34" descr="BS00768_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3505" y="1977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231" name="Picture 35" descr="BS00592_[1]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2" y="2606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4232" name="Group 36"/>
            <p:cNvGrpSpPr>
              <a:grpSpLocks/>
            </p:cNvGrpSpPr>
            <p:nvPr/>
          </p:nvGrpSpPr>
          <p:grpSpPr bwMode="auto">
            <a:xfrm>
              <a:off x="2870" y="2152"/>
              <a:ext cx="475" cy="466"/>
              <a:chOff x="1645" y="256"/>
              <a:chExt cx="475" cy="466"/>
            </a:xfrm>
          </p:grpSpPr>
          <p:sp>
            <p:nvSpPr>
              <p:cNvPr id="94257" name="Rectangle 37"/>
              <p:cNvSpPr>
                <a:spLocks noChangeArrowheads="1"/>
              </p:cNvSpPr>
              <p:nvPr/>
            </p:nvSpPr>
            <p:spPr bwMode="auto">
              <a:xfrm>
                <a:off x="1645" y="439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4258" name="Text Box 38"/>
              <p:cNvSpPr txBox="1">
                <a:spLocks noChangeArrowheads="1"/>
              </p:cNvSpPr>
              <p:nvPr/>
            </p:nvSpPr>
            <p:spPr bwMode="auto">
              <a:xfrm>
                <a:off x="1654" y="456"/>
                <a:ext cx="42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4259" name="Text Box 39"/>
              <p:cNvSpPr txBox="1">
                <a:spLocks noChangeArrowheads="1"/>
              </p:cNvSpPr>
              <p:nvPr/>
            </p:nvSpPr>
            <p:spPr bwMode="auto">
              <a:xfrm>
                <a:off x="1876" y="256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</p:grpSp>
        <p:grpSp>
          <p:nvGrpSpPr>
            <p:cNvPr id="94233" name="Group 40"/>
            <p:cNvGrpSpPr>
              <a:grpSpLocks/>
            </p:cNvGrpSpPr>
            <p:nvPr/>
          </p:nvGrpSpPr>
          <p:grpSpPr bwMode="auto">
            <a:xfrm>
              <a:off x="2885" y="2908"/>
              <a:ext cx="475" cy="466"/>
              <a:chOff x="2144" y="3214"/>
              <a:chExt cx="475" cy="466"/>
            </a:xfrm>
          </p:grpSpPr>
          <p:sp>
            <p:nvSpPr>
              <p:cNvPr id="94253" name="Rectangle 41"/>
              <p:cNvSpPr>
                <a:spLocks noChangeArrowheads="1"/>
              </p:cNvSpPr>
              <p:nvPr/>
            </p:nvSpPr>
            <p:spPr bwMode="auto">
              <a:xfrm>
                <a:off x="2144" y="3397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4254" name="Text Box 42"/>
              <p:cNvSpPr txBox="1">
                <a:spLocks noChangeArrowheads="1"/>
              </p:cNvSpPr>
              <p:nvPr/>
            </p:nvSpPr>
            <p:spPr bwMode="auto">
              <a:xfrm>
                <a:off x="2148" y="3432"/>
                <a:ext cx="43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4255" name="Text Box 43"/>
              <p:cNvSpPr txBox="1">
                <a:spLocks noChangeArrowheads="1"/>
              </p:cNvSpPr>
              <p:nvPr/>
            </p:nvSpPr>
            <p:spPr bwMode="auto">
              <a:xfrm>
                <a:off x="2356" y="3214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94256" name="Text Box 44"/>
              <p:cNvSpPr txBox="1">
                <a:spLocks noChangeArrowheads="1"/>
              </p:cNvSpPr>
              <p:nvPr/>
            </p:nvSpPr>
            <p:spPr bwMode="auto">
              <a:xfrm>
                <a:off x="2234" y="3331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94234" name="Group 45"/>
            <p:cNvGrpSpPr>
              <a:grpSpLocks/>
            </p:cNvGrpSpPr>
            <p:nvPr/>
          </p:nvGrpSpPr>
          <p:grpSpPr bwMode="auto">
            <a:xfrm>
              <a:off x="3712" y="2674"/>
              <a:ext cx="410" cy="327"/>
              <a:chOff x="2935" y="1573"/>
              <a:chExt cx="410" cy="327"/>
            </a:xfrm>
          </p:grpSpPr>
          <p:sp>
            <p:nvSpPr>
              <p:cNvPr id="94251" name="Oval 46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4252" name="Text Box 47"/>
              <p:cNvSpPr txBox="1">
                <a:spLocks noChangeArrowheads="1"/>
              </p:cNvSpPr>
              <p:nvPr/>
            </p:nvSpPr>
            <p:spPr bwMode="auto">
              <a:xfrm>
                <a:off x="2943" y="1573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94235" name="Line 48"/>
            <p:cNvSpPr>
              <a:spLocks noChangeShapeType="1"/>
            </p:cNvSpPr>
            <p:nvPr/>
          </p:nvSpPr>
          <p:spPr bwMode="auto">
            <a:xfrm>
              <a:off x="2589" y="3231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94236" name="Group 49"/>
            <p:cNvGrpSpPr>
              <a:grpSpLocks/>
            </p:cNvGrpSpPr>
            <p:nvPr/>
          </p:nvGrpSpPr>
          <p:grpSpPr bwMode="auto">
            <a:xfrm>
              <a:off x="3355" y="3157"/>
              <a:ext cx="611" cy="332"/>
              <a:chOff x="3501" y="648"/>
              <a:chExt cx="611" cy="332"/>
            </a:xfrm>
          </p:grpSpPr>
          <p:sp>
            <p:nvSpPr>
              <p:cNvPr id="94249" name="Text Box 50"/>
              <p:cNvSpPr txBox="1">
                <a:spLocks noChangeArrowheads="1"/>
              </p:cNvSpPr>
              <p:nvPr/>
            </p:nvSpPr>
            <p:spPr bwMode="auto">
              <a:xfrm>
                <a:off x="3501" y="749"/>
                <a:ext cx="61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 )</a:t>
                </a:r>
              </a:p>
            </p:txBody>
          </p:sp>
          <p:sp>
            <p:nvSpPr>
              <p:cNvPr id="94250" name="Text Box 51"/>
              <p:cNvSpPr txBox="1">
                <a:spLocks noChangeArrowheads="1"/>
              </p:cNvSpPr>
              <p:nvPr/>
            </p:nvSpPr>
            <p:spPr bwMode="auto">
              <a:xfrm>
                <a:off x="3584" y="648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94237" name="Freeform 52"/>
            <p:cNvSpPr>
              <a:spLocks/>
            </p:cNvSpPr>
            <p:nvPr/>
          </p:nvSpPr>
          <p:spPr bwMode="auto">
            <a:xfrm>
              <a:off x="3346" y="2463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238" name="Freeform 53"/>
            <p:cNvSpPr>
              <a:spLocks/>
            </p:cNvSpPr>
            <p:nvPr/>
          </p:nvSpPr>
          <p:spPr bwMode="auto">
            <a:xfrm flipV="1">
              <a:off x="3360" y="2980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239" name="Text Box 54"/>
            <p:cNvSpPr txBox="1">
              <a:spLocks noChangeArrowheads="1"/>
            </p:cNvSpPr>
            <p:nvPr/>
          </p:nvSpPr>
          <p:spPr bwMode="auto">
            <a:xfrm>
              <a:off x="3233" y="1936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</a:p>
          </p:txBody>
        </p:sp>
        <p:sp>
          <p:nvSpPr>
            <p:cNvPr id="94240" name="Line 55"/>
            <p:cNvSpPr>
              <a:spLocks noChangeShapeType="1"/>
            </p:cNvSpPr>
            <p:nvPr/>
          </p:nvSpPr>
          <p:spPr bwMode="auto">
            <a:xfrm>
              <a:off x="3264" y="2107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94241" name="Group 56"/>
            <p:cNvGrpSpPr>
              <a:grpSpLocks/>
            </p:cNvGrpSpPr>
            <p:nvPr/>
          </p:nvGrpSpPr>
          <p:grpSpPr bwMode="auto">
            <a:xfrm>
              <a:off x="2863" y="3409"/>
              <a:ext cx="297" cy="299"/>
              <a:chOff x="2643" y="716"/>
              <a:chExt cx="297" cy="299"/>
            </a:xfrm>
          </p:grpSpPr>
          <p:sp>
            <p:nvSpPr>
              <p:cNvPr id="94247" name="Text Box 57"/>
              <p:cNvSpPr txBox="1">
                <a:spLocks noChangeArrowheads="1"/>
              </p:cNvSpPr>
              <p:nvPr/>
            </p:nvSpPr>
            <p:spPr bwMode="auto">
              <a:xfrm>
                <a:off x="2643" y="763"/>
                <a:ext cx="28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4248" name="Text Box 58"/>
              <p:cNvSpPr txBox="1">
                <a:spLocks noChangeArrowheads="1"/>
              </p:cNvSpPr>
              <p:nvPr/>
            </p:nvSpPr>
            <p:spPr bwMode="auto">
              <a:xfrm>
                <a:off x="2730" y="716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94242" name="Line 59"/>
            <p:cNvSpPr>
              <a:spLocks noChangeShapeType="1"/>
            </p:cNvSpPr>
            <p:nvPr/>
          </p:nvSpPr>
          <p:spPr bwMode="auto">
            <a:xfrm>
              <a:off x="3114" y="3391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4243" name="Picture 60" descr="BS00768_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3170" y="3564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4244" name="Line 61"/>
            <p:cNvSpPr>
              <a:spLocks noChangeShapeType="1"/>
            </p:cNvSpPr>
            <p:nvPr/>
          </p:nvSpPr>
          <p:spPr bwMode="auto">
            <a:xfrm flipV="1">
              <a:off x="3978" y="2838"/>
              <a:ext cx="48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245" name="Text Box 62"/>
            <p:cNvSpPr txBox="1">
              <a:spLocks noChangeArrowheads="1"/>
            </p:cNvSpPr>
            <p:nvPr/>
          </p:nvSpPr>
          <p:spPr bwMode="auto">
            <a:xfrm>
              <a:off x="4448" y="2810"/>
              <a:ext cx="6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Internet</a:t>
              </a:r>
            </a:p>
          </p:txBody>
        </p:sp>
        <p:sp>
          <p:nvSpPr>
            <p:cNvPr id="94246" name="Text Box 63"/>
            <p:cNvSpPr txBox="1">
              <a:spLocks noChangeArrowheads="1"/>
            </p:cNvSpPr>
            <p:nvPr/>
          </p:nvSpPr>
          <p:spPr bwMode="auto">
            <a:xfrm>
              <a:off x="2345" y="3116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</a:p>
          </p:txBody>
        </p:sp>
      </p:grpSp>
      <p:pic>
        <p:nvPicPr>
          <p:cNvPr id="94214" name="Picture 19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035050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59</a:t>
            </a:fld>
            <a:endParaRPr lang="en-US" sz="1200" dirty="0">
              <a:latin typeface="Tahoma" charset="0"/>
            </a:endParaRPr>
          </a:p>
        </p:txBody>
      </p:sp>
      <p:sp>
        <p:nvSpPr>
          <p:cNvPr id="6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73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Who might Bob, Alice be?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32400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… well, </a:t>
            </a:r>
            <a:r>
              <a:rPr lang="en-US" i="1" dirty="0">
                <a:latin typeface="Gill Sans MT" charset="0"/>
              </a:rPr>
              <a:t>real-life</a:t>
            </a:r>
            <a:r>
              <a:rPr lang="en-US" dirty="0">
                <a:latin typeface="Gill Sans MT" charset="0"/>
              </a:rPr>
              <a:t> Bobs and </a:t>
            </a:r>
            <a:r>
              <a:rPr lang="en-US" dirty="0">
                <a:latin typeface="Gill Sans MT" charset="0"/>
              </a:rPr>
              <a:t>Alices</a:t>
            </a:r>
            <a:r>
              <a:rPr lang="en-US" dirty="0">
                <a:latin typeface="Gill Sans MT" charset="0"/>
              </a:rPr>
              <a:t>!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Web browser/server for electronic transactions (e.g., on-line purchases)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on-line banking client/server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DNS servers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routers exchanging routing table updates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other examples?</a:t>
            </a:r>
          </a:p>
        </p:txBody>
      </p:sp>
      <p:pic>
        <p:nvPicPr>
          <p:cNvPr id="29700" name="Picture 1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1055688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417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8.1</a:t>
            </a:r>
            <a:r>
              <a:rPr lang="en-US" dirty="0">
                <a:solidFill>
                  <a:srgbClr val="2D2DB9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8.3</a:t>
            </a:r>
            <a:r>
              <a:rPr lang="en-US" dirty="0">
                <a:latin typeface="Gill Sans MT" charset="0"/>
              </a:rPr>
              <a:t> Message integrity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8.4 </a:t>
            </a:r>
            <a:r>
              <a:rPr lang="en-US" dirty="0">
                <a:latin typeface="Gill Sans MT" charset="0"/>
              </a:rPr>
              <a:t>Securing e-mail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8.5 Securing TCP connections: SSL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>
                <a:latin typeface="Gill Sans MT" charset="0"/>
              </a:rPr>
              <a:t> Network layer security: IPsec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>
                <a:latin typeface="Gill Sans MT" charset="0"/>
              </a:rPr>
              <a:t> Operational security: firewalls and IDS</a:t>
            </a:r>
          </a:p>
        </p:txBody>
      </p:sp>
      <p:pic>
        <p:nvPicPr>
          <p:cNvPr id="96260" name="Picture 2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103822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60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817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5" name="Picture 1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941388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28588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SSL: Secure Sockets Layer</a:t>
            </a:r>
          </a:p>
        </p:txBody>
      </p:sp>
      <p:sp>
        <p:nvSpPr>
          <p:cNvPr id="983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22375"/>
            <a:ext cx="4132263" cy="4648200"/>
          </a:xfrm>
        </p:spPr>
        <p:txBody>
          <a:bodyPr/>
          <a:lstStyle/>
          <a:p>
            <a:pPr marL="225425" indent="-225425"/>
            <a:r>
              <a:rPr lang="en-US" sz="2400" dirty="0">
                <a:latin typeface="Gill Sans MT" charset="0"/>
              </a:rPr>
              <a:t>widely deployed security protocol</a:t>
            </a:r>
          </a:p>
          <a:p>
            <a:pPr marL="569913" lvl="1" indent="-225425"/>
            <a:r>
              <a:rPr lang="en-US" sz="2000" dirty="0">
                <a:latin typeface="Gill Sans MT" charset="0"/>
              </a:rPr>
              <a:t>supported by almost all browsers, web servers</a:t>
            </a:r>
          </a:p>
          <a:p>
            <a:pPr marL="569913" lvl="1" indent="-225425"/>
            <a:r>
              <a:rPr lang="en-US" sz="2000" dirty="0">
                <a:latin typeface="Gill Sans MT" charset="0"/>
              </a:rPr>
              <a:t>https</a:t>
            </a:r>
          </a:p>
          <a:p>
            <a:pPr marL="569913" lvl="1" indent="-225425"/>
            <a:r>
              <a:rPr lang="en-US" sz="2000" dirty="0">
                <a:latin typeface="Gill Sans MT" charset="0"/>
              </a:rPr>
              <a:t>billions $/year over SSL</a:t>
            </a:r>
          </a:p>
          <a:p>
            <a:pPr marL="225425" indent="-225425"/>
            <a:r>
              <a:rPr lang="en-US" sz="2400" dirty="0">
                <a:latin typeface="Gill Sans MT" charset="0"/>
              </a:rPr>
              <a:t>mechanisms: [Woo 1994], implementation: Netscape</a:t>
            </a:r>
          </a:p>
          <a:p>
            <a:pPr marL="225425" indent="-225425"/>
            <a:r>
              <a:rPr lang="en-US" sz="2400" dirty="0">
                <a:latin typeface="Gill Sans MT" charset="0"/>
              </a:rPr>
              <a:t>variation -TLS: transport layer security, RFC 2246</a:t>
            </a:r>
          </a:p>
          <a:p>
            <a:pPr marL="225425" indent="-225425"/>
            <a:r>
              <a:rPr lang="en-US" sz="2400" dirty="0">
                <a:latin typeface="Gill Sans MT" charset="0"/>
              </a:rPr>
              <a:t>provides</a:t>
            </a:r>
          </a:p>
          <a:p>
            <a:pPr marL="569913" lvl="1" indent="-225425">
              <a:lnSpc>
                <a:spcPts val="2300"/>
              </a:lnSpc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confidentiality</a:t>
            </a:r>
          </a:p>
          <a:p>
            <a:pPr marL="569913" lvl="1" indent="-225425">
              <a:lnSpc>
                <a:spcPts val="2300"/>
              </a:lnSpc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integrity</a:t>
            </a:r>
          </a:p>
          <a:p>
            <a:pPr marL="569913" lvl="1" indent="-225425">
              <a:lnSpc>
                <a:spcPts val="2300"/>
              </a:lnSpc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authentication</a:t>
            </a:r>
          </a:p>
        </p:txBody>
      </p:sp>
      <p:sp>
        <p:nvSpPr>
          <p:cNvPr id="9830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03750" y="1384300"/>
            <a:ext cx="4143375" cy="5054600"/>
          </a:xfrm>
        </p:spPr>
        <p:txBody>
          <a:bodyPr/>
          <a:lstStyle/>
          <a:p>
            <a:pPr marL="225425" indent="-225425">
              <a:lnSpc>
                <a:spcPts val="2475"/>
              </a:lnSpc>
              <a:tabLst>
                <a:tab pos="225425" algn="l"/>
              </a:tabLst>
            </a:pPr>
            <a:r>
              <a:rPr lang="en-US" sz="2400" dirty="0">
                <a:latin typeface="Gill Sans MT" charset="0"/>
              </a:rPr>
              <a:t>original goals: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 dirty="0">
                <a:latin typeface="Gill Sans MT" charset="0"/>
              </a:rPr>
              <a:t>Web e-commerce transactions 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 dirty="0">
                <a:latin typeface="Gill Sans MT" charset="0"/>
              </a:rPr>
              <a:t>encryption (especially credit-card numbers)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 dirty="0">
                <a:latin typeface="Gill Sans MT" charset="0"/>
              </a:rPr>
              <a:t>Web-server authentication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 dirty="0">
                <a:latin typeface="Gill Sans MT" charset="0"/>
              </a:rPr>
              <a:t>optional client authentication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 dirty="0">
                <a:latin typeface="Gill Sans MT" charset="0"/>
              </a:rPr>
              <a:t>minimum hassle in doing business with new merchant</a:t>
            </a:r>
          </a:p>
          <a:p>
            <a:pPr marL="225425" indent="-225425">
              <a:lnSpc>
                <a:spcPts val="2475"/>
              </a:lnSpc>
              <a:tabLst>
                <a:tab pos="225425" algn="l"/>
              </a:tabLst>
            </a:pPr>
            <a:r>
              <a:rPr lang="en-US" sz="2400" dirty="0">
                <a:latin typeface="Gill Sans MT" charset="0"/>
              </a:rPr>
              <a:t>available to all TCP applications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 dirty="0">
                <a:latin typeface="Gill Sans MT" charset="0"/>
              </a:rPr>
              <a:t>secure socket interface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61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993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SSL and TCP/IP</a:t>
            </a:r>
          </a:p>
        </p:txBody>
      </p:sp>
      <p:grpSp>
        <p:nvGrpSpPr>
          <p:cNvPr id="99331" name="Group 3"/>
          <p:cNvGrpSpPr>
            <a:grpSpLocks/>
          </p:cNvGrpSpPr>
          <p:nvPr/>
        </p:nvGrpSpPr>
        <p:grpSpPr bwMode="auto">
          <a:xfrm>
            <a:off x="1443038" y="1603375"/>
            <a:ext cx="2325687" cy="2709863"/>
            <a:chOff x="727" y="1773"/>
            <a:chExt cx="1465" cy="1707"/>
          </a:xfrm>
        </p:grpSpPr>
        <p:sp>
          <p:nvSpPr>
            <p:cNvPr id="99344" name="Rectangle 4"/>
            <p:cNvSpPr>
              <a:spLocks noChangeArrowheads="1"/>
            </p:cNvSpPr>
            <p:nvPr/>
          </p:nvSpPr>
          <p:spPr bwMode="auto">
            <a:xfrm>
              <a:off x="909" y="1773"/>
              <a:ext cx="1198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45" name="Text Box 5"/>
            <p:cNvSpPr txBox="1">
              <a:spLocks noChangeArrowheads="1"/>
            </p:cNvSpPr>
            <p:nvPr/>
          </p:nvSpPr>
          <p:spPr bwMode="auto">
            <a:xfrm>
              <a:off x="1008" y="1931"/>
              <a:ext cx="9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99346" name="Rectangle 6"/>
            <p:cNvSpPr>
              <a:spLocks noChangeArrowheads="1"/>
            </p:cNvSpPr>
            <p:nvPr/>
          </p:nvSpPr>
          <p:spPr bwMode="auto">
            <a:xfrm>
              <a:off x="909" y="2349"/>
              <a:ext cx="1198" cy="3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47" name="Text Box 7"/>
            <p:cNvSpPr txBox="1">
              <a:spLocks noChangeArrowheads="1"/>
            </p:cNvSpPr>
            <p:nvPr/>
          </p:nvSpPr>
          <p:spPr bwMode="auto">
            <a:xfrm>
              <a:off x="1296" y="2427"/>
              <a:ext cx="4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TCP</a:t>
              </a:r>
            </a:p>
          </p:txBody>
        </p:sp>
        <p:sp>
          <p:nvSpPr>
            <p:cNvPr id="99348" name="Rectangle 8"/>
            <p:cNvSpPr>
              <a:spLocks noChangeArrowheads="1"/>
            </p:cNvSpPr>
            <p:nvPr/>
          </p:nvSpPr>
          <p:spPr bwMode="auto">
            <a:xfrm>
              <a:off x="909" y="2736"/>
              <a:ext cx="119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49" name="Text Box 9"/>
            <p:cNvSpPr txBox="1">
              <a:spLocks noChangeArrowheads="1"/>
            </p:cNvSpPr>
            <p:nvPr/>
          </p:nvSpPr>
          <p:spPr bwMode="auto">
            <a:xfrm>
              <a:off x="1382" y="2832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IP</a:t>
              </a:r>
            </a:p>
          </p:txBody>
        </p:sp>
        <p:sp>
          <p:nvSpPr>
            <p:cNvPr id="99350" name="Text Box 10"/>
            <p:cNvSpPr txBox="1">
              <a:spLocks noChangeArrowheads="1"/>
            </p:cNvSpPr>
            <p:nvPr/>
          </p:nvSpPr>
          <p:spPr bwMode="auto">
            <a:xfrm>
              <a:off x="727" y="3228"/>
              <a:ext cx="146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i="1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normal application</a:t>
              </a:r>
            </a:p>
          </p:txBody>
        </p:sp>
      </p:grpSp>
      <p:grpSp>
        <p:nvGrpSpPr>
          <p:cNvPr id="99332" name="Group 11"/>
          <p:cNvGrpSpPr>
            <a:grpSpLocks/>
          </p:cNvGrpSpPr>
          <p:nvPr/>
        </p:nvGrpSpPr>
        <p:grpSpPr bwMode="auto">
          <a:xfrm>
            <a:off x="4822825" y="1603375"/>
            <a:ext cx="2628900" cy="2709863"/>
            <a:chOff x="2524" y="1773"/>
            <a:chExt cx="1653" cy="1707"/>
          </a:xfrm>
        </p:grpSpPr>
        <p:sp>
          <p:nvSpPr>
            <p:cNvPr id="99335" name="Rectangle 12"/>
            <p:cNvSpPr>
              <a:spLocks noChangeArrowheads="1"/>
            </p:cNvSpPr>
            <p:nvPr/>
          </p:nvSpPr>
          <p:spPr bwMode="auto">
            <a:xfrm>
              <a:off x="2688" y="1773"/>
              <a:ext cx="1200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36" name="Text Box 13"/>
            <p:cNvSpPr txBox="1">
              <a:spLocks noChangeArrowheads="1"/>
            </p:cNvSpPr>
            <p:nvPr/>
          </p:nvSpPr>
          <p:spPr bwMode="auto">
            <a:xfrm>
              <a:off x="2817" y="1875"/>
              <a:ext cx="9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99337" name="Rectangle 14"/>
            <p:cNvSpPr>
              <a:spLocks noChangeArrowheads="1"/>
            </p:cNvSpPr>
            <p:nvPr/>
          </p:nvSpPr>
          <p:spPr bwMode="auto">
            <a:xfrm>
              <a:off x="2688" y="2181"/>
              <a:ext cx="1200" cy="31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38" name="Rectangle 15"/>
            <p:cNvSpPr>
              <a:spLocks noChangeArrowheads="1"/>
            </p:cNvSpPr>
            <p:nvPr/>
          </p:nvSpPr>
          <p:spPr bwMode="auto">
            <a:xfrm>
              <a:off x="2688" y="2496"/>
              <a:ext cx="120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39" name="Rectangle 16"/>
            <p:cNvSpPr>
              <a:spLocks noChangeArrowheads="1"/>
            </p:cNvSpPr>
            <p:nvPr/>
          </p:nvSpPr>
          <p:spPr bwMode="auto">
            <a:xfrm>
              <a:off x="2688" y="2832"/>
              <a:ext cx="120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40" name="Text Box 17"/>
            <p:cNvSpPr txBox="1">
              <a:spLocks noChangeArrowheads="1"/>
            </p:cNvSpPr>
            <p:nvPr/>
          </p:nvSpPr>
          <p:spPr bwMode="auto">
            <a:xfrm>
              <a:off x="3049" y="2218"/>
              <a:ext cx="4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SSL</a:t>
              </a:r>
            </a:p>
          </p:txBody>
        </p:sp>
        <p:sp>
          <p:nvSpPr>
            <p:cNvPr id="99341" name="Text Box 18"/>
            <p:cNvSpPr txBox="1">
              <a:spLocks noChangeArrowheads="1"/>
            </p:cNvSpPr>
            <p:nvPr/>
          </p:nvSpPr>
          <p:spPr bwMode="auto">
            <a:xfrm>
              <a:off x="3050" y="2545"/>
              <a:ext cx="4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TCP</a:t>
              </a:r>
            </a:p>
          </p:txBody>
        </p:sp>
        <p:sp>
          <p:nvSpPr>
            <p:cNvPr id="99342" name="Text Box 19"/>
            <p:cNvSpPr txBox="1">
              <a:spLocks noChangeArrowheads="1"/>
            </p:cNvSpPr>
            <p:nvPr/>
          </p:nvSpPr>
          <p:spPr bwMode="auto">
            <a:xfrm>
              <a:off x="3158" y="2870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IP</a:t>
              </a:r>
            </a:p>
          </p:txBody>
        </p:sp>
        <p:sp>
          <p:nvSpPr>
            <p:cNvPr id="99343" name="Text Box 20"/>
            <p:cNvSpPr txBox="1">
              <a:spLocks noChangeArrowheads="1"/>
            </p:cNvSpPr>
            <p:nvPr/>
          </p:nvSpPr>
          <p:spPr bwMode="auto">
            <a:xfrm>
              <a:off x="2524" y="3228"/>
              <a:ext cx="165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i="1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application  with SSL</a:t>
              </a:r>
            </a:p>
          </p:txBody>
        </p:sp>
      </p:grpSp>
      <p:sp>
        <p:nvSpPr>
          <p:cNvPr id="99333" name="Text Box 21"/>
          <p:cNvSpPr txBox="1">
            <a:spLocks noChangeArrowheads="1"/>
          </p:cNvSpPr>
          <p:nvPr/>
        </p:nvSpPr>
        <p:spPr bwMode="auto">
          <a:xfrm>
            <a:off x="679450" y="4724400"/>
            <a:ext cx="7700963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338138" indent="-338138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800" dirty="0" smtClean="0">
                <a:latin typeface="Gill Sans MT" charset="0"/>
              </a:rPr>
              <a:t>SSL </a:t>
            </a:r>
            <a:r>
              <a:rPr lang="en-US" sz="2800" dirty="0">
                <a:latin typeface="Gill Sans MT" charset="0"/>
              </a:rPr>
              <a:t>provides application programming interface (API) to applications</a:t>
            </a:r>
          </a:p>
          <a:p>
            <a:pPr marL="338138" indent="-338138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800" dirty="0" smtClean="0">
                <a:latin typeface="Gill Sans MT" charset="0"/>
              </a:rPr>
              <a:t>C </a:t>
            </a:r>
            <a:r>
              <a:rPr lang="en-US" sz="2800" dirty="0">
                <a:latin typeface="Gill Sans MT" charset="0"/>
              </a:rPr>
              <a:t>and Java SSL libraries/classes readily available</a:t>
            </a:r>
          </a:p>
        </p:txBody>
      </p:sp>
      <p:pic>
        <p:nvPicPr>
          <p:cNvPr id="99334" name="Picture 2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3" y="1031875"/>
            <a:ext cx="3656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62</a:t>
            </a:fld>
            <a:endParaRPr lang="en-US" sz="1200" dirty="0">
              <a:latin typeface="Tahoma" charset="0"/>
            </a:endParaRPr>
          </a:p>
        </p:txBody>
      </p:sp>
      <p:sp>
        <p:nvSpPr>
          <p:cNvPr id="2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316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Could do something like PGP: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426228" y="4859338"/>
            <a:ext cx="8686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5425" indent="-225425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457200" indent="-338138"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 smtClean="0">
                <a:latin typeface="Gill Sans MT" charset="0"/>
              </a:rPr>
              <a:t>but </a:t>
            </a:r>
            <a:r>
              <a:rPr lang="en-US" sz="2400" dirty="0">
                <a:latin typeface="Gill Sans MT" charset="0"/>
              </a:rPr>
              <a:t>want to send byte streams &amp; interactive data</a:t>
            </a:r>
          </a:p>
          <a:p>
            <a:pPr marL="457200" indent="-338138"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 smtClean="0">
                <a:latin typeface="Gill Sans MT" charset="0"/>
              </a:rPr>
              <a:t>want </a:t>
            </a:r>
            <a:r>
              <a:rPr lang="en-US" sz="2400" dirty="0">
                <a:latin typeface="Gill Sans MT" charset="0"/>
              </a:rPr>
              <a:t>set of secret keys for entire connection</a:t>
            </a:r>
          </a:p>
          <a:p>
            <a:pPr marL="457200" indent="-338138"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 smtClean="0">
                <a:latin typeface="Gill Sans MT" charset="0"/>
              </a:rPr>
              <a:t>want </a:t>
            </a:r>
            <a:r>
              <a:rPr lang="en-US" sz="2400" dirty="0">
                <a:latin typeface="Gill Sans MT" charset="0"/>
              </a:rPr>
              <a:t>certificate exchange as part of protocol: handshake phase</a:t>
            </a:r>
            <a:endParaRPr lang="en-US" dirty="0">
              <a:latin typeface="Gill Sans MT" charset="0"/>
            </a:endParaRPr>
          </a:p>
        </p:txBody>
      </p:sp>
      <p:sp>
        <p:nvSpPr>
          <p:cNvPr id="100356" name="Freeform 4"/>
          <p:cNvSpPr>
            <a:spLocks/>
          </p:cNvSpPr>
          <p:nvPr/>
        </p:nvSpPr>
        <p:spPr bwMode="auto">
          <a:xfrm>
            <a:off x="2595563" y="1830388"/>
            <a:ext cx="989012" cy="406400"/>
          </a:xfrm>
          <a:custGeom>
            <a:avLst/>
            <a:gdLst>
              <a:gd name="T0" fmla="*/ 0 w 476"/>
              <a:gd name="T1" fmla="*/ 0 h 247"/>
              <a:gd name="T2" fmla="*/ 2147483647 w 476"/>
              <a:gd name="T3" fmla="*/ 0 h 247"/>
              <a:gd name="T4" fmla="*/ 2147483647 w 476"/>
              <a:gd name="T5" fmla="*/ 21474836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0357" name="Line 5"/>
          <p:cNvSpPr>
            <a:spLocks noChangeShapeType="1"/>
          </p:cNvSpPr>
          <p:nvPr/>
        </p:nvSpPr>
        <p:spPr bwMode="auto">
          <a:xfrm flipV="1">
            <a:off x="1519238" y="1835150"/>
            <a:ext cx="360362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00358" name="Group 6"/>
          <p:cNvGrpSpPr>
            <a:grpSpLocks/>
          </p:cNvGrpSpPr>
          <p:nvPr/>
        </p:nvGrpSpPr>
        <p:grpSpPr bwMode="auto">
          <a:xfrm>
            <a:off x="1870075" y="1335088"/>
            <a:ext cx="754063" cy="725487"/>
            <a:chOff x="694" y="2457"/>
            <a:chExt cx="475" cy="457"/>
          </a:xfrm>
        </p:grpSpPr>
        <p:sp>
          <p:nvSpPr>
            <p:cNvPr id="100413" name="Rectangle 7"/>
            <p:cNvSpPr>
              <a:spLocks noChangeArrowheads="1"/>
            </p:cNvSpPr>
            <p:nvPr/>
          </p:nvSpPr>
          <p:spPr bwMode="auto">
            <a:xfrm>
              <a:off x="694" y="2631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00414" name="Text Box 8"/>
            <p:cNvSpPr txBox="1">
              <a:spLocks noChangeArrowheads="1"/>
            </p:cNvSpPr>
            <p:nvPr/>
          </p:nvSpPr>
          <p:spPr bwMode="auto">
            <a:xfrm>
              <a:off x="763" y="2657"/>
              <a:ext cx="35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H( )</a:t>
              </a:r>
            </a:p>
          </p:txBody>
        </p:sp>
        <p:sp>
          <p:nvSpPr>
            <p:cNvPr id="100415" name="Text Box 9"/>
            <p:cNvSpPr txBox="1">
              <a:spLocks noChangeArrowheads="1"/>
            </p:cNvSpPr>
            <p:nvPr/>
          </p:nvSpPr>
          <p:spPr bwMode="auto">
            <a:xfrm>
              <a:off x="902" y="2457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4000" dirty="0">
                  <a:latin typeface="Arial" charset="0"/>
                  <a:cs typeface="Arial" charset="0"/>
                </a:rPr>
                <a:t>.</a:t>
              </a:r>
            </a:p>
          </p:txBody>
        </p:sp>
      </p:grpSp>
      <p:grpSp>
        <p:nvGrpSpPr>
          <p:cNvPr id="100359" name="Group 10"/>
          <p:cNvGrpSpPr>
            <a:grpSpLocks/>
          </p:cNvGrpSpPr>
          <p:nvPr/>
        </p:nvGrpSpPr>
        <p:grpSpPr bwMode="auto">
          <a:xfrm>
            <a:off x="2736850" y="1303338"/>
            <a:ext cx="757238" cy="739775"/>
            <a:chOff x="1541" y="1971"/>
            <a:chExt cx="477" cy="466"/>
          </a:xfrm>
        </p:grpSpPr>
        <p:sp>
          <p:nvSpPr>
            <p:cNvPr id="100409" name="Rectangle 11"/>
            <p:cNvSpPr>
              <a:spLocks noChangeArrowheads="1"/>
            </p:cNvSpPr>
            <p:nvPr/>
          </p:nvSpPr>
          <p:spPr bwMode="auto">
            <a:xfrm>
              <a:off x="1543" y="2154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00410" name="Text Box 12"/>
            <p:cNvSpPr txBox="1">
              <a:spLocks noChangeArrowheads="1"/>
            </p:cNvSpPr>
            <p:nvPr/>
          </p:nvSpPr>
          <p:spPr bwMode="auto">
            <a:xfrm>
              <a:off x="1541" y="2189"/>
              <a:ext cx="44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sz="2400" baseline="-25000" dirty="0">
                  <a:latin typeface="Arial" charset="0"/>
                  <a:cs typeface="Arial" charset="0"/>
                </a:rPr>
                <a:t>A</a:t>
              </a:r>
              <a:r>
                <a:rPr lang="en-US" sz="1800" dirty="0">
                  <a:latin typeface="Arial" charset="0"/>
                  <a:cs typeface="Arial" charset="0"/>
                </a:rPr>
                <a:t>( )</a:t>
              </a:r>
            </a:p>
          </p:txBody>
        </p:sp>
        <p:sp>
          <p:nvSpPr>
            <p:cNvPr id="100411" name="Text Box 13"/>
            <p:cNvSpPr txBox="1">
              <a:spLocks noChangeArrowheads="1"/>
            </p:cNvSpPr>
            <p:nvPr/>
          </p:nvSpPr>
          <p:spPr bwMode="auto">
            <a:xfrm>
              <a:off x="1750" y="1971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4000" dirty="0">
                  <a:latin typeface="Arial" charset="0"/>
                  <a:cs typeface="Arial" charset="0"/>
                </a:rPr>
                <a:t>.</a:t>
              </a:r>
            </a:p>
          </p:txBody>
        </p:sp>
        <p:sp>
          <p:nvSpPr>
            <p:cNvPr id="100412" name="Text Box 14"/>
            <p:cNvSpPr txBox="1">
              <a:spLocks noChangeArrowheads="1"/>
            </p:cNvSpPr>
            <p:nvPr/>
          </p:nvSpPr>
          <p:spPr bwMode="auto">
            <a:xfrm>
              <a:off x="1645" y="2088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-</a:t>
              </a:r>
            </a:p>
          </p:txBody>
        </p:sp>
      </p:grpSp>
      <p:grpSp>
        <p:nvGrpSpPr>
          <p:cNvPr id="100360" name="Group 15"/>
          <p:cNvGrpSpPr>
            <a:grpSpLocks/>
          </p:cNvGrpSpPr>
          <p:nvPr/>
        </p:nvGrpSpPr>
        <p:grpSpPr bwMode="auto">
          <a:xfrm>
            <a:off x="3294063" y="2179638"/>
            <a:ext cx="638175" cy="519112"/>
            <a:chOff x="2862" y="1573"/>
            <a:chExt cx="402" cy="327"/>
          </a:xfrm>
        </p:grpSpPr>
        <p:sp>
          <p:nvSpPr>
            <p:cNvPr id="100407" name="Oval 16"/>
            <p:cNvSpPr>
              <a:spLocks noChangeArrowheads="1"/>
            </p:cNvSpPr>
            <p:nvPr/>
          </p:nvSpPr>
          <p:spPr bwMode="auto">
            <a:xfrm>
              <a:off x="2935" y="1637"/>
              <a:ext cx="238" cy="21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00408" name="Text Box 17"/>
            <p:cNvSpPr txBox="1">
              <a:spLocks noChangeArrowheads="1"/>
            </p:cNvSpPr>
            <p:nvPr/>
          </p:nvSpPr>
          <p:spPr bwMode="auto">
            <a:xfrm>
              <a:off x="2862" y="1573"/>
              <a:ext cx="40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800" dirty="0"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100361" name="Group 18"/>
          <p:cNvGrpSpPr>
            <a:grpSpLocks/>
          </p:cNvGrpSpPr>
          <p:nvPr/>
        </p:nvGrpSpPr>
        <p:grpSpPr bwMode="auto">
          <a:xfrm>
            <a:off x="3475038" y="1306513"/>
            <a:ext cx="1163637" cy="528637"/>
            <a:chOff x="1778" y="2485"/>
            <a:chExt cx="733" cy="333"/>
          </a:xfrm>
        </p:grpSpPr>
        <p:sp>
          <p:nvSpPr>
            <p:cNvPr id="100405" name="Text Box 19"/>
            <p:cNvSpPr txBox="1">
              <a:spLocks noChangeArrowheads="1"/>
            </p:cNvSpPr>
            <p:nvPr/>
          </p:nvSpPr>
          <p:spPr bwMode="auto">
            <a:xfrm>
              <a:off x="1778" y="2587"/>
              <a:ext cx="73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sz="2400" baseline="-25000" dirty="0">
                  <a:latin typeface="Arial" charset="0"/>
                  <a:cs typeface="Arial" charset="0"/>
                </a:rPr>
                <a:t>A</a:t>
              </a:r>
              <a:r>
                <a:rPr lang="en-US" sz="1800" dirty="0">
                  <a:latin typeface="Arial" charset="0"/>
                  <a:cs typeface="Arial" charset="0"/>
                </a:rPr>
                <a:t>(H(m))</a:t>
              </a:r>
            </a:p>
          </p:txBody>
        </p:sp>
        <p:sp>
          <p:nvSpPr>
            <p:cNvPr id="100406" name="Text Box 20"/>
            <p:cNvSpPr txBox="1">
              <a:spLocks noChangeArrowheads="1"/>
            </p:cNvSpPr>
            <p:nvPr/>
          </p:nvSpPr>
          <p:spPr bwMode="auto">
            <a:xfrm>
              <a:off x="1877" y="2485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100362" name="Freeform 21"/>
          <p:cNvSpPr>
            <a:spLocks/>
          </p:cNvSpPr>
          <p:nvPr/>
        </p:nvSpPr>
        <p:spPr bwMode="auto">
          <a:xfrm flipV="1">
            <a:off x="1647825" y="2665413"/>
            <a:ext cx="1958975" cy="392112"/>
          </a:xfrm>
          <a:custGeom>
            <a:avLst/>
            <a:gdLst>
              <a:gd name="T0" fmla="*/ 0 w 476"/>
              <a:gd name="T1" fmla="*/ 0 h 247"/>
              <a:gd name="T2" fmla="*/ 2147483647 w 476"/>
              <a:gd name="T3" fmla="*/ 0 h 247"/>
              <a:gd name="T4" fmla="*/ 2147483647 w 476"/>
              <a:gd name="T5" fmla="*/ 21474836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0363" name="Text Box 22"/>
          <p:cNvSpPr txBox="1">
            <a:spLocks noChangeArrowheads="1"/>
          </p:cNvSpPr>
          <p:nvPr/>
        </p:nvSpPr>
        <p:spPr bwMode="auto">
          <a:xfrm>
            <a:off x="1192213" y="1616075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latin typeface="Arial" charset="0"/>
                <a:cs typeface="Arial" charset="0"/>
              </a:rPr>
              <a:t>m</a:t>
            </a:r>
          </a:p>
        </p:txBody>
      </p:sp>
      <p:grpSp>
        <p:nvGrpSpPr>
          <p:cNvPr id="100364" name="Group 23"/>
          <p:cNvGrpSpPr>
            <a:grpSpLocks/>
          </p:cNvGrpSpPr>
          <p:nvPr/>
        </p:nvGrpSpPr>
        <p:grpSpPr bwMode="auto">
          <a:xfrm>
            <a:off x="2662238" y="952500"/>
            <a:ext cx="473075" cy="531813"/>
            <a:chOff x="2637" y="716"/>
            <a:chExt cx="298" cy="335"/>
          </a:xfrm>
        </p:grpSpPr>
        <p:sp>
          <p:nvSpPr>
            <p:cNvPr id="100403" name="Text Box 24"/>
            <p:cNvSpPr txBox="1">
              <a:spLocks noChangeArrowheads="1"/>
            </p:cNvSpPr>
            <p:nvPr/>
          </p:nvSpPr>
          <p:spPr bwMode="auto">
            <a:xfrm>
              <a:off x="2637" y="763"/>
              <a:ext cx="2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sz="2400" baseline="-25000" dirty="0">
                  <a:latin typeface="Arial" charset="0"/>
                  <a:cs typeface="Arial" charset="0"/>
                </a:rPr>
                <a:t>A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100404" name="Text Box 25"/>
            <p:cNvSpPr txBox="1">
              <a:spLocks noChangeArrowheads="1"/>
            </p:cNvSpPr>
            <p:nvPr/>
          </p:nvSpPr>
          <p:spPr bwMode="auto">
            <a:xfrm>
              <a:off x="2742" y="716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100365" name="Line 26"/>
          <p:cNvSpPr>
            <a:spLocks noChangeShapeType="1"/>
          </p:cNvSpPr>
          <p:nvPr/>
        </p:nvSpPr>
        <p:spPr bwMode="auto">
          <a:xfrm>
            <a:off x="3113088" y="1227138"/>
            <a:ext cx="14287" cy="3619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100366" name="Picture 27" descr="BS00768_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362200" y="1169988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67" name="Picture 28" descr="Al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2139950"/>
            <a:ext cx="5270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68" name="Text Box 29"/>
          <p:cNvSpPr txBox="1">
            <a:spLocks noChangeArrowheads="1"/>
          </p:cNvSpPr>
          <p:nvPr/>
        </p:nvSpPr>
        <p:spPr bwMode="auto">
          <a:xfrm>
            <a:off x="1273175" y="2887663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latin typeface="Arial" charset="0"/>
                <a:cs typeface="Arial" charset="0"/>
              </a:rPr>
              <a:t>m</a:t>
            </a:r>
          </a:p>
        </p:txBody>
      </p:sp>
      <p:sp>
        <p:nvSpPr>
          <p:cNvPr id="100369" name="Freeform 30"/>
          <p:cNvSpPr>
            <a:spLocks/>
          </p:cNvSpPr>
          <p:nvPr/>
        </p:nvSpPr>
        <p:spPr bwMode="auto">
          <a:xfrm>
            <a:off x="6672263" y="2741613"/>
            <a:ext cx="1335087" cy="782637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0370" name="Line 31"/>
          <p:cNvSpPr>
            <a:spLocks noChangeShapeType="1"/>
          </p:cNvSpPr>
          <p:nvPr/>
        </p:nvSpPr>
        <p:spPr bwMode="auto">
          <a:xfrm>
            <a:off x="3783013" y="2425700"/>
            <a:ext cx="5064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100371" name="Picture 32" descr="BS00768_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287963" y="1662113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72" name="Picture 33" descr="BS00592_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450" y="2660650"/>
            <a:ext cx="5445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0373" name="Group 34"/>
          <p:cNvGrpSpPr>
            <a:grpSpLocks/>
          </p:cNvGrpSpPr>
          <p:nvPr/>
        </p:nvGrpSpPr>
        <p:grpSpPr bwMode="auto">
          <a:xfrm>
            <a:off x="4279900" y="1939925"/>
            <a:ext cx="754063" cy="739775"/>
            <a:chOff x="1645" y="256"/>
            <a:chExt cx="475" cy="466"/>
          </a:xfrm>
        </p:grpSpPr>
        <p:sp>
          <p:nvSpPr>
            <p:cNvPr id="100400" name="Rectangle 35"/>
            <p:cNvSpPr>
              <a:spLocks noChangeArrowheads="1"/>
            </p:cNvSpPr>
            <p:nvPr/>
          </p:nvSpPr>
          <p:spPr bwMode="auto">
            <a:xfrm>
              <a:off x="1645" y="439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00401" name="Text Box 36"/>
            <p:cNvSpPr txBox="1">
              <a:spLocks noChangeArrowheads="1"/>
            </p:cNvSpPr>
            <p:nvPr/>
          </p:nvSpPr>
          <p:spPr bwMode="auto">
            <a:xfrm>
              <a:off x="1654" y="456"/>
              <a:ext cx="44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sz="2400" baseline="-25000" dirty="0">
                  <a:latin typeface="Arial" charset="0"/>
                  <a:cs typeface="Arial" charset="0"/>
                </a:rPr>
                <a:t>S</a:t>
              </a:r>
              <a:r>
                <a:rPr lang="en-US" sz="1800" dirty="0">
                  <a:latin typeface="Arial" charset="0"/>
                  <a:cs typeface="Arial" charset="0"/>
                </a:rPr>
                <a:t>( )</a:t>
              </a:r>
            </a:p>
          </p:txBody>
        </p:sp>
        <p:sp>
          <p:nvSpPr>
            <p:cNvPr id="100402" name="Text Box 37"/>
            <p:cNvSpPr txBox="1">
              <a:spLocks noChangeArrowheads="1"/>
            </p:cNvSpPr>
            <p:nvPr/>
          </p:nvSpPr>
          <p:spPr bwMode="auto">
            <a:xfrm>
              <a:off x="1871" y="256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4000" dirty="0">
                  <a:latin typeface="Arial" charset="0"/>
                  <a:cs typeface="Arial" charset="0"/>
                </a:rPr>
                <a:t>.</a:t>
              </a:r>
            </a:p>
          </p:txBody>
        </p:sp>
      </p:grpSp>
      <p:grpSp>
        <p:nvGrpSpPr>
          <p:cNvPr id="100374" name="Group 38"/>
          <p:cNvGrpSpPr>
            <a:grpSpLocks/>
          </p:cNvGrpSpPr>
          <p:nvPr/>
        </p:nvGrpSpPr>
        <p:grpSpPr bwMode="auto">
          <a:xfrm>
            <a:off x="4303713" y="3140075"/>
            <a:ext cx="754062" cy="739775"/>
            <a:chOff x="2144" y="3214"/>
            <a:chExt cx="475" cy="466"/>
          </a:xfrm>
        </p:grpSpPr>
        <p:sp>
          <p:nvSpPr>
            <p:cNvPr id="100396" name="Rectangle 39"/>
            <p:cNvSpPr>
              <a:spLocks noChangeArrowheads="1"/>
            </p:cNvSpPr>
            <p:nvPr/>
          </p:nvSpPr>
          <p:spPr bwMode="auto">
            <a:xfrm>
              <a:off x="2144" y="3397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00397" name="Text Box 40"/>
            <p:cNvSpPr txBox="1">
              <a:spLocks noChangeArrowheads="1"/>
            </p:cNvSpPr>
            <p:nvPr/>
          </p:nvSpPr>
          <p:spPr bwMode="auto">
            <a:xfrm>
              <a:off x="2148" y="3432"/>
              <a:ext cx="43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sz="2400" baseline="-25000" dirty="0">
                  <a:latin typeface="Arial" charset="0"/>
                  <a:cs typeface="Arial" charset="0"/>
                </a:rPr>
                <a:t>B</a:t>
              </a:r>
              <a:r>
                <a:rPr lang="en-US" sz="1800" dirty="0">
                  <a:latin typeface="Arial" charset="0"/>
                  <a:cs typeface="Arial" charset="0"/>
                </a:rPr>
                <a:t>( )</a:t>
              </a:r>
            </a:p>
          </p:txBody>
        </p:sp>
        <p:sp>
          <p:nvSpPr>
            <p:cNvPr id="100398" name="Text Box 41"/>
            <p:cNvSpPr txBox="1">
              <a:spLocks noChangeArrowheads="1"/>
            </p:cNvSpPr>
            <p:nvPr/>
          </p:nvSpPr>
          <p:spPr bwMode="auto">
            <a:xfrm>
              <a:off x="2351" y="3214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4000" dirty="0">
                  <a:latin typeface="Arial" charset="0"/>
                  <a:cs typeface="Arial" charset="0"/>
                </a:rPr>
                <a:t>.</a:t>
              </a:r>
            </a:p>
          </p:txBody>
        </p:sp>
        <p:sp>
          <p:nvSpPr>
            <p:cNvPr id="100399" name="Text Box 42"/>
            <p:cNvSpPr txBox="1">
              <a:spLocks noChangeArrowheads="1"/>
            </p:cNvSpPr>
            <p:nvPr/>
          </p:nvSpPr>
          <p:spPr bwMode="auto">
            <a:xfrm>
              <a:off x="2225" y="3331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100375" name="Group 43"/>
          <p:cNvGrpSpPr>
            <a:grpSpLocks/>
          </p:cNvGrpSpPr>
          <p:nvPr/>
        </p:nvGrpSpPr>
        <p:grpSpPr bwMode="auto">
          <a:xfrm>
            <a:off x="5500688" y="2768600"/>
            <a:ext cx="638175" cy="519113"/>
            <a:chOff x="2862" y="1573"/>
            <a:chExt cx="402" cy="327"/>
          </a:xfrm>
        </p:grpSpPr>
        <p:sp>
          <p:nvSpPr>
            <p:cNvPr id="100394" name="Oval 44"/>
            <p:cNvSpPr>
              <a:spLocks noChangeArrowheads="1"/>
            </p:cNvSpPr>
            <p:nvPr/>
          </p:nvSpPr>
          <p:spPr bwMode="auto">
            <a:xfrm>
              <a:off x="2935" y="1637"/>
              <a:ext cx="238" cy="21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00395" name="Text Box 45"/>
            <p:cNvSpPr txBox="1">
              <a:spLocks noChangeArrowheads="1"/>
            </p:cNvSpPr>
            <p:nvPr/>
          </p:nvSpPr>
          <p:spPr bwMode="auto">
            <a:xfrm>
              <a:off x="2862" y="1573"/>
              <a:ext cx="40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800" dirty="0"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100376" name="Line 46"/>
          <p:cNvSpPr>
            <a:spLocks noChangeShapeType="1"/>
          </p:cNvSpPr>
          <p:nvPr/>
        </p:nvSpPr>
        <p:spPr bwMode="auto">
          <a:xfrm>
            <a:off x="3833813" y="3652838"/>
            <a:ext cx="5064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00377" name="Group 47"/>
          <p:cNvGrpSpPr>
            <a:grpSpLocks/>
          </p:cNvGrpSpPr>
          <p:nvPr/>
        </p:nvGrpSpPr>
        <p:grpSpPr bwMode="auto">
          <a:xfrm>
            <a:off x="5043488" y="3535363"/>
            <a:ext cx="982662" cy="530225"/>
            <a:chOff x="3497" y="648"/>
            <a:chExt cx="619" cy="334"/>
          </a:xfrm>
        </p:grpSpPr>
        <p:sp>
          <p:nvSpPr>
            <p:cNvPr id="100392" name="Text Box 48"/>
            <p:cNvSpPr txBox="1">
              <a:spLocks noChangeArrowheads="1"/>
            </p:cNvSpPr>
            <p:nvPr/>
          </p:nvSpPr>
          <p:spPr bwMode="auto">
            <a:xfrm>
              <a:off x="3497" y="749"/>
              <a:ext cx="61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sz="2400" baseline="-25000" dirty="0">
                  <a:latin typeface="Arial" charset="0"/>
                  <a:cs typeface="Arial" charset="0"/>
                </a:rPr>
                <a:t>B</a:t>
              </a:r>
              <a:r>
                <a:rPr lang="en-US" sz="1800" dirty="0">
                  <a:latin typeface="Arial" charset="0"/>
                  <a:cs typeface="Arial" charset="0"/>
                </a:rPr>
                <a:t>(K</a:t>
              </a:r>
              <a:r>
                <a:rPr lang="en-US" sz="2400" baseline="-25000" dirty="0">
                  <a:latin typeface="Arial" charset="0"/>
                  <a:cs typeface="Arial" charset="0"/>
                </a:rPr>
                <a:t>S</a:t>
              </a:r>
              <a:r>
                <a:rPr lang="en-US" sz="1800" dirty="0">
                  <a:latin typeface="Arial" charset="0"/>
                  <a:cs typeface="Arial" charset="0"/>
                </a:rPr>
                <a:t> )</a:t>
              </a:r>
            </a:p>
          </p:txBody>
        </p:sp>
        <p:sp>
          <p:nvSpPr>
            <p:cNvPr id="100393" name="Text Box 49"/>
            <p:cNvSpPr txBox="1">
              <a:spLocks noChangeArrowheads="1"/>
            </p:cNvSpPr>
            <p:nvPr/>
          </p:nvSpPr>
          <p:spPr bwMode="auto">
            <a:xfrm>
              <a:off x="3575" y="648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100378" name="Freeform 50"/>
          <p:cNvSpPr>
            <a:spLocks/>
          </p:cNvSpPr>
          <p:nvPr/>
        </p:nvSpPr>
        <p:spPr bwMode="auto">
          <a:xfrm>
            <a:off x="5035550" y="2433638"/>
            <a:ext cx="755650" cy="392112"/>
          </a:xfrm>
          <a:custGeom>
            <a:avLst/>
            <a:gdLst>
              <a:gd name="T0" fmla="*/ 0 w 476"/>
              <a:gd name="T1" fmla="*/ 0 h 247"/>
              <a:gd name="T2" fmla="*/ 2147483647 w 476"/>
              <a:gd name="T3" fmla="*/ 0 h 247"/>
              <a:gd name="T4" fmla="*/ 2147483647 w 476"/>
              <a:gd name="T5" fmla="*/ 21474836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0379" name="Freeform 51"/>
          <p:cNvSpPr>
            <a:spLocks/>
          </p:cNvSpPr>
          <p:nvPr/>
        </p:nvSpPr>
        <p:spPr bwMode="auto">
          <a:xfrm flipV="1">
            <a:off x="5057775" y="3254375"/>
            <a:ext cx="755650" cy="392113"/>
          </a:xfrm>
          <a:custGeom>
            <a:avLst/>
            <a:gdLst>
              <a:gd name="T0" fmla="*/ 0 w 476"/>
              <a:gd name="T1" fmla="*/ 0 h 247"/>
              <a:gd name="T2" fmla="*/ 2147483647 w 476"/>
              <a:gd name="T3" fmla="*/ 0 h 247"/>
              <a:gd name="T4" fmla="*/ 2147483647 w 476"/>
              <a:gd name="T5" fmla="*/ 21474836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0380" name="Text Box 52"/>
          <p:cNvSpPr txBox="1">
            <a:spLocks noChangeArrowheads="1"/>
          </p:cNvSpPr>
          <p:nvPr/>
        </p:nvSpPr>
        <p:spPr bwMode="auto">
          <a:xfrm>
            <a:off x="4849813" y="1597025"/>
            <a:ext cx="493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latin typeface="Arial" charset="0"/>
                <a:cs typeface="Arial" charset="0"/>
              </a:rPr>
              <a:t>K</a:t>
            </a:r>
            <a:r>
              <a:rPr lang="en-US" sz="2400" baseline="-25000" dirty="0">
                <a:latin typeface="Arial" charset="0"/>
                <a:cs typeface="Arial" charset="0"/>
              </a:rPr>
              <a:t>S</a:t>
            </a:r>
          </a:p>
        </p:txBody>
      </p:sp>
      <p:sp>
        <p:nvSpPr>
          <p:cNvPr id="100381" name="Line 53"/>
          <p:cNvSpPr>
            <a:spLocks noChangeShapeType="1"/>
          </p:cNvSpPr>
          <p:nvPr/>
        </p:nvSpPr>
        <p:spPr bwMode="auto">
          <a:xfrm>
            <a:off x="4905375" y="1868488"/>
            <a:ext cx="14288" cy="3619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00382" name="Group 54"/>
          <p:cNvGrpSpPr>
            <a:grpSpLocks/>
          </p:cNvGrpSpPr>
          <p:nvPr/>
        </p:nvGrpSpPr>
        <p:grpSpPr bwMode="auto">
          <a:xfrm>
            <a:off x="4257675" y="3868738"/>
            <a:ext cx="474663" cy="603250"/>
            <a:chOff x="2636" y="674"/>
            <a:chExt cx="299" cy="380"/>
          </a:xfrm>
        </p:grpSpPr>
        <p:sp>
          <p:nvSpPr>
            <p:cNvPr id="100390" name="Text Box 55"/>
            <p:cNvSpPr txBox="1">
              <a:spLocks noChangeArrowheads="1"/>
            </p:cNvSpPr>
            <p:nvPr/>
          </p:nvSpPr>
          <p:spPr bwMode="auto">
            <a:xfrm>
              <a:off x="2636" y="763"/>
              <a:ext cx="29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sz="2400" baseline="-25000" dirty="0">
                  <a:latin typeface="Arial" charset="0"/>
                  <a:cs typeface="Arial" charset="0"/>
                </a:rPr>
                <a:t>B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100391" name="Text Box 56"/>
            <p:cNvSpPr txBox="1">
              <a:spLocks noChangeArrowheads="1"/>
            </p:cNvSpPr>
            <p:nvPr/>
          </p:nvSpPr>
          <p:spPr bwMode="auto">
            <a:xfrm>
              <a:off x="2721" y="674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100383" name="Line 57"/>
          <p:cNvSpPr>
            <a:spLocks noChangeShapeType="1"/>
          </p:cNvSpPr>
          <p:nvPr/>
        </p:nvSpPr>
        <p:spPr bwMode="auto">
          <a:xfrm>
            <a:off x="4667250" y="3906838"/>
            <a:ext cx="14288" cy="3619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100384" name="Picture 58" descr="BS00768_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56150" y="4181475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85" name="Line 59"/>
          <p:cNvSpPr>
            <a:spLocks noChangeShapeType="1"/>
          </p:cNvSpPr>
          <p:nvPr/>
        </p:nvSpPr>
        <p:spPr bwMode="auto">
          <a:xfrm flipV="1">
            <a:off x="6038850" y="3028950"/>
            <a:ext cx="768350" cy="14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0386" name="Text Box 60"/>
          <p:cNvSpPr txBox="1">
            <a:spLocks noChangeArrowheads="1"/>
          </p:cNvSpPr>
          <p:nvPr/>
        </p:nvSpPr>
        <p:spPr bwMode="auto">
          <a:xfrm>
            <a:off x="6862763" y="2984500"/>
            <a:ext cx="968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800" dirty="0">
                <a:latin typeface="Arial" charset="0"/>
                <a:cs typeface="Arial" charset="0"/>
              </a:rPr>
              <a:t>Internet</a:t>
            </a:r>
          </a:p>
        </p:txBody>
      </p:sp>
      <p:sp>
        <p:nvSpPr>
          <p:cNvPr id="100387" name="Text Box 61"/>
          <p:cNvSpPr txBox="1">
            <a:spLocks noChangeArrowheads="1"/>
          </p:cNvSpPr>
          <p:nvPr/>
        </p:nvSpPr>
        <p:spPr bwMode="auto">
          <a:xfrm>
            <a:off x="3440113" y="3470275"/>
            <a:ext cx="493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latin typeface="Arial" charset="0"/>
                <a:cs typeface="Arial" charset="0"/>
              </a:rPr>
              <a:t>K</a:t>
            </a:r>
            <a:r>
              <a:rPr lang="en-US" sz="2400" baseline="-25000" dirty="0">
                <a:latin typeface="Arial" charset="0"/>
                <a:cs typeface="Arial" charset="0"/>
              </a:rPr>
              <a:t>S</a:t>
            </a:r>
          </a:p>
        </p:txBody>
      </p:sp>
      <p:pic>
        <p:nvPicPr>
          <p:cNvPr id="100388" name="Picture 62" descr="BS00768_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409950" y="3835400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89" name="Picture 17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801688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63</a:t>
            </a:fld>
            <a:endParaRPr lang="en-US" sz="1200" dirty="0">
              <a:latin typeface="Tahoma" charset="0"/>
            </a:endParaRPr>
          </a:p>
        </p:txBody>
      </p:sp>
      <p:sp>
        <p:nvSpPr>
          <p:cNvPr id="6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719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7" name="Picture 1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03187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Toy SSL: a simple secure channel</a:t>
            </a:r>
          </a:p>
        </p:txBody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handshake:</a:t>
            </a:r>
            <a:r>
              <a:rPr lang="en-US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Alice and Bob use their certificates, private keys to authenticate each other and exchange shared secret</a:t>
            </a:r>
          </a:p>
          <a:p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key derivation</a:t>
            </a:r>
            <a:r>
              <a:rPr lang="en-US" i="1" dirty="0">
                <a:solidFill>
                  <a:srgbClr val="FF0000"/>
                </a:solidFill>
                <a:latin typeface="Gill Sans MT" charset="0"/>
              </a:rPr>
              <a:t>:</a:t>
            </a:r>
            <a:r>
              <a:rPr lang="en-US" dirty="0">
                <a:latin typeface="Gill Sans MT" charset="0"/>
              </a:rPr>
              <a:t> Alice and Bob use shared secret to derive set of keys</a:t>
            </a:r>
          </a:p>
          <a:p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data transfer:</a:t>
            </a:r>
            <a:r>
              <a:rPr lang="en-US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data to be transferred is broken up into series of records</a:t>
            </a:r>
          </a:p>
          <a:p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connection closure</a:t>
            </a:r>
            <a:r>
              <a:rPr lang="en-US" i="1" dirty="0">
                <a:solidFill>
                  <a:srgbClr val="FF0000"/>
                </a:solidFill>
                <a:latin typeface="Gill Sans MT" charset="0"/>
              </a:rPr>
              <a:t>:</a:t>
            </a:r>
            <a:r>
              <a:rPr lang="en-US" dirty="0">
                <a:latin typeface="Gill Sans MT" charset="0"/>
              </a:rPr>
              <a:t> special messages to securely close connection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64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063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1" name="Picture 2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63" y="1042988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Toy: a simple handshake</a:t>
            </a:r>
          </a:p>
        </p:txBody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0450" y="4141788"/>
            <a:ext cx="7772400" cy="2268537"/>
          </a:xfrm>
        </p:spPr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MS: </a:t>
            </a:r>
            <a:r>
              <a:rPr lang="en-US" dirty="0">
                <a:latin typeface="Gill Sans MT" charset="0"/>
              </a:rPr>
              <a:t>master secret</a:t>
            </a:r>
          </a:p>
          <a:p>
            <a:pPr marL="0" indent="0"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EMS: </a:t>
            </a:r>
            <a:r>
              <a:rPr lang="en-US" dirty="0">
                <a:latin typeface="Gill Sans MT" charset="0"/>
              </a:rPr>
              <a:t>encrypted master secret</a:t>
            </a:r>
          </a:p>
        </p:txBody>
      </p:sp>
      <p:sp>
        <p:nvSpPr>
          <p:cNvPr id="102405" name="Line 4"/>
          <p:cNvSpPr>
            <a:spLocks noChangeShapeType="1"/>
          </p:cNvSpPr>
          <p:nvPr/>
        </p:nvSpPr>
        <p:spPr bwMode="auto">
          <a:xfrm>
            <a:off x="1808163" y="1898650"/>
            <a:ext cx="4841875" cy="320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2406" name="Text Box 5"/>
          <p:cNvSpPr txBox="1">
            <a:spLocks noChangeArrowheads="1"/>
          </p:cNvSpPr>
          <p:nvPr/>
        </p:nvSpPr>
        <p:spPr bwMode="auto">
          <a:xfrm rot="191117">
            <a:off x="3711575" y="1611313"/>
            <a:ext cx="742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hello</a:t>
            </a:r>
          </a:p>
        </p:txBody>
      </p:sp>
      <p:pic>
        <p:nvPicPr>
          <p:cNvPr id="102407" name="Picture 6" descr="Al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00" y="2389188"/>
            <a:ext cx="5270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8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00" y="2457450"/>
            <a:ext cx="642938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9" name="Line 8"/>
          <p:cNvSpPr>
            <a:spLocks noChangeShapeType="1"/>
          </p:cNvSpPr>
          <p:nvPr/>
        </p:nvSpPr>
        <p:spPr bwMode="auto">
          <a:xfrm flipH="1">
            <a:off x="1808163" y="2587625"/>
            <a:ext cx="4841875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2410" name="Text Box 9"/>
          <p:cNvSpPr txBox="1">
            <a:spLocks noChangeArrowheads="1"/>
          </p:cNvSpPr>
          <p:nvPr/>
        </p:nvSpPr>
        <p:spPr bwMode="auto">
          <a:xfrm rot="-301744">
            <a:off x="2859088" y="2387600"/>
            <a:ext cx="25225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public key certificate</a:t>
            </a:r>
          </a:p>
        </p:txBody>
      </p:sp>
      <p:sp>
        <p:nvSpPr>
          <p:cNvPr id="102411" name="Line 10"/>
          <p:cNvSpPr>
            <a:spLocks noChangeShapeType="1"/>
          </p:cNvSpPr>
          <p:nvPr/>
        </p:nvSpPr>
        <p:spPr bwMode="auto">
          <a:xfrm>
            <a:off x="1808163" y="3508375"/>
            <a:ext cx="484187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2412" name="Text Box 11"/>
          <p:cNvSpPr txBox="1">
            <a:spLocks noChangeArrowheads="1"/>
          </p:cNvSpPr>
          <p:nvPr/>
        </p:nvSpPr>
        <p:spPr bwMode="auto">
          <a:xfrm rot="219716">
            <a:off x="3813175" y="3290888"/>
            <a:ext cx="1952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K</a:t>
            </a:r>
            <a:r>
              <a:rPr lang="en-US" baseline="-25000" dirty="0">
                <a:latin typeface="Arial" charset="0"/>
                <a:cs typeface="Arial" charset="0"/>
              </a:rPr>
              <a:t>B</a:t>
            </a:r>
            <a:r>
              <a:rPr lang="en-US" baseline="30000" dirty="0">
                <a:latin typeface="Arial" charset="0"/>
                <a:cs typeface="Arial" charset="0"/>
              </a:rPr>
              <a:t>+</a:t>
            </a:r>
            <a:r>
              <a:rPr lang="en-US" dirty="0">
                <a:latin typeface="Arial" charset="0"/>
                <a:cs typeface="Arial" charset="0"/>
              </a:rPr>
              <a:t>(MS) = EMS</a:t>
            </a:r>
          </a:p>
        </p:txBody>
      </p:sp>
      <p:sp>
        <p:nvSpPr>
          <p:cNvPr id="14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65</a:t>
            </a:fld>
            <a:endParaRPr lang="en-US" sz="1200" dirty="0">
              <a:latin typeface="Tahoma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485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5" name="Picture 2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1027113"/>
            <a:ext cx="4570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Toy: key derivation</a:t>
            </a:r>
          </a:p>
        </p:txBody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5625" y="1535113"/>
            <a:ext cx="7772400" cy="4967287"/>
          </a:xfrm>
        </p:spPr>
        <p:txBody>
          <a:bodyPr/>
          <a:lstStyle/>
          <a:p>
            <a:r>
              <a:rPr lang="en-US" sz="2400" dirty="0">
                <a:latin typeface="Gill Sans MT" charset="0"/>
              </a:rPr>
              <a:t>considered bad to use same key for more than one cryptographic operation</a:t>
            </a:r>
          </a:p>
          <a:p>
            <a:pPr lvl="1"/>
            <a:r>
              <a:rPr lang="en-US" sz="2000" dirty="0">
                <a:latin typeface="Gill Sans MT" charset="0"/>
              </a:rPr>
              <a:t>use different keys for message authentication code (MAC) and encryption</a:t>
            </a:r>
          </a:p>
          <a:p>
            <a:r>
              <a:rPr lang="en-US" sz="2400" dirty="0">
                <a:latin typeface="Gill Sans MT" charset="0"/>
              </a:rPr>
              <a:t>four keys:</a:t>
            </a:r>
          </a:p>
          <a:p>
            <a:pPr lvl="1"/>
            <a:r>
              <a:rPr lang="en-US" dirty="0">
                <a:latin typeface="Gill Sans MT" charset="0"/>
              </a:rPr>
              <a:t>K</a:t>
            </a:r>
            <a:r>
              <a:rPr lang="en-US" baseline="-25000" dirty="0">
                <a:latin typeface="Gill Sans MT" charset="0"/>
              </a:rPr>
              <a:t>c</a:t>
            </a:r>
            <a:r>
              <a:rPr lang="en-US" dirty="0">
                <a:latin typeface="Gill Sans MT" charset="0"/>
              </a:rPr>
              <a:t> = encryption key for data sent from client to server</a:t>
            </a:r>
          </a:p>
          <a:p>
            <a:pPr lvl="1"/>
            <a:r>
              <a:rPr lang="en-US" dirty="0">
                <a:latin typeface="Gill Sans MT" charset="0"/>
              </a:rPr>
              <a:t>M</a:t>
            </a:r>
            <a:r>
              <a:rPr lang="en-US" baseline="-25000" dirty="0">
                <a:latin typeface="Gill Sans MT" charset="0"/>
              </a:rPr>
              <a:t>c</a:t>
            </a:r>
            <a:r>
              <a:rPr lang="en-US" dirty="0">
                <a:latin typeface="Gill Sans MT" charset="0"/>
              </a:rPr>
              <a:t> = MAC key for data sent from client to server</a:t>
            </a:r>
          </a:p>
          <a:p>
            <a:pPr lvl="1"/>
            <a:r>
              <a:rPr lang="en-US" dirty="0">
                <a:latin typeface="Gill Sans MT" charset="0"/>
              </a:rPr>
              <a:t>K</a:t>
            </a:r>
            <a:r>
              <a:rPr lang="en-US" baseline="-25000" dirty="0">
                <a:latin typeface="Gill Sans MT" charset="0"/>
              </a:rPr>
              <a:t>s</a:t>
            </a:r>
            <a:r>
              <a:rPr lang="en-US" dirty="0">
                <a:latin typeface="Gill Sans MT" charset="0"/>
              </a:rPr>
              <a:t> = encryption key for data sent from server to client</a:t>
            </a:r>
          </a:p>
          <a:p>
            <a:pPr lvl="1"/>
            <a:r>
              <a:rPr lang="en-US" dirty="0">
                <a:latin typeface="Gill Sans MT" charset="0"/>
              </a:rPr>
              <a:t>M</a:t>
            </a:r>
            <a:r>
              <a:rPr lang="en-US" baseline="-25000" dirty="0">
                <a:latin typeface="Gill Sans MT" charset="0"/>
              </a:rPr>
              <a:t>s</a:t>
            </a:r>
            <a:r>
              <a:rPr lang="en-US" dirty="0">
                <a:latin typeface="Gill Sans MT" charset="0"/>
              </a:rPr>
              <a:t> = MAC key for data sent from server to client</a:t>
            </a:r>
          </a:p>
          <a:p>
            <a:r>
              <a:rPr lang="en-US" sz="2400" dirty="0">
                <a:latin typeface="Gill Sans MT" charset="0"/>
              </a:rPr>
              <a:t>keys derived from key derivation function (KDF)</a:t>
            </a:r>
          </a:p>
          <a:p>
            <a:pPr lvl="1"/>
            <a:r>
              <a:rPr lang="en-US" sz="2000" dirty="0">
                <a:latin typeface="Gill Sans MT" charset="0"/>
              </a:rPr>
              <a:t>takes master secret and (possibly) some additional random data and creates the keys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66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755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49" name="Picture 2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804863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Toy: data records</a:t>
            </a:r>
          </a:p>
        </p:txBody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7772400" cy="39957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>
                <a:latin typeface="Gill Sans MT" charset="0"/>
              </a:rPr>
              <a:t>why not encrypt data in constant stream as we write it to TCP?</a:t>
            </a:r>
          </a:p>
          <a:p>
            <a:pPr lvl="1"/>
            <a:r>
              <a:rPr lang="en-US" sz="2000" dirty="0">
                <a:latin typeface="Gill Sans MT" charset="0"/>
              </a:rPr>
              <a:t>where would we put the MAC? If at end, no message integrity until all data processed.</a:t>
            </a:r>
          </a:p>
          <a:p>
            <a:pPr lvl="1"/>
            <a:r>
              <a:rPr lang="en-US" sz="2000" dirty="0">
                <a:latin typeface="Gill Sans MT" charset="0"/>
              </a:rPr>
              <a:t>e.g., with instant messaging, how can we do integrity check over all bytes sent before displaying?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Gill Sans MT" charset="0"/>
              </a:rPr>
              <a:t>instead, break stream in series of records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Gill Sans MT" charset="0"/>
              </a:rPr>
              <a:t>each record carries a MAC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Gill Sans MT" charset="0"/>
              </a:rPr>
              <a:t>receiver can act on each record as it arrives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Gill Sans MT" charset="0"/>
              </a:rPr>
              <a:t>issue: in record, receiver needs to distinguish MAC from data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Gill Sans MT" charset="0"/>
              </a:rPr>
              <a:t>want to use variable-length records</a:t>
            </a:r>
          </a:p>
        </p:txBody>
      </p:sp>
      <p:sp>
        <p:nvSpPr>
          <p:cNvPr id="104453" name="Rectangle 4"/>
          <p:cNvSpPr>
            <a:spLocks noChangeArrowheads="1"/>
          </p:cNvSpPr>
          <p:nvPr/>
        </p:nvSpPr>
        <p:spPr bwMode="auto">
          <a:xfrm>
            <a:off x="1884363" y="5332413"/>
            <a:ext cx="927100" cy="5667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Arial" charset="0"/>
                <a:cs typeface="Arial" charset="0"/>
              </a:rPr>
              <a:t>length</a:t>
            </a:r>
          </a:p>
        </p:txBody>
      </p:sp>
      <p:sp>
        <p:nvSpPr>
          <p:cNvPr id="104454" name="Rectangle 5"/>
          <p:cNvSpPr>
            <a:spLocks noChangeArrowheads="1"/>
          </p:cNvSpPr>
          <p:nvPr/>
        </p:nvSpPr>
        <p:spPr bwMode="auto">
          <a:xfrm>
            <a:off x="2811463" y="5332413"/>
            <a:ext cx="3967162" cy="566737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Arial" charset="0"/>
                <a:cs typeface="Arial" charset="0"/>
              </a:rPr>
              <a:t>data</a:t>
            </a:r>
          </a:p>
        </p:txBody>
      </p:sp>
      <p:sp>
        <p:nvSpPr>
          <p:cNvPr id="104455" name="Rectangle 6"/>
          <p:cNvSpPr>
            <a:spLocks noChangeArrowheads="1"/>
          </p:cNvSpPr>
          <p:nvPr/>
        </p:nvSpPr>
        <p:spPr bwMode="auto">
          <a:xfrm>
            <a:off x="6778625" y="5332413"/>
            <a:ext cx="1030288" cy="5667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Arial" charset="0"/>
                <a:cs typeface="Arial" charset="0"/>
              </a:rPr>
              <a:t>MAC</a:t>
            </a: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67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980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2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102076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Toy: sequence numbers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i="1" dirty="0" smtClean="0">
                <a:solidFill>
                  <a:srgbClr val="C00000"/>
                </a:solidFill>
                <a:ea typeface="+mn-ea"/>
                <a:cs typeface="+mn-cs"/>
              </a:rPr>
              <a:t>problem: </a:t>
            </a:r>
            <a:r>
              <a:rPr lang="en-US" dirty="0" smtClean="0">
                <a:ea typeface="+mn-ea"/>
                <a:cs typeface="+mn-cs"/>
              </a:rPr>
              <a:t>attacker can capture and replay record or re-order records</a:t>
            </a:r>
          </a:p>
          <a:p>
            <a:pPr>
              <a:defRPr/>
            </a:pPr>
            <a:r>
              <a:rPr lang="en-US" i="1" dirty="0" smtClean="0">
                <a:solidFill>
                  <a:srgbClr val="C00000"/>
                </a:solidFill>
                <a:ea typeface="+mn-ea"/>
                <a:cs typeface="+mn-cs"/>
              </a:rPr>
              <a:t>solution: </a:t>
            </a:r>
            <a:r>
              <a:rPr lang="en-US" dirty="0" smtClean="0">
                <a:ea typeface="+mn-ea"/>
                <a:cs typeface="+mn-cs"/>
              </a:rPr>
              <a:t>put sequence number into MAC: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 smtClean="0"/>
              <a:t>MAC = MAC(M</a:t>
            </a:r>
            <a:r>
              <a:rPr lang="en-US" baseline="-25000" dirty="0" smtClean="0"/>
              <a:t>x</a:t>
            </a:r>
            <a:r>
              <a:rPr lang="en-US" dirty="0" smtClean="0"/>
              <a:t>, sequence||data)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 smtClean="0"/>
              <a:t>note: no sequence number field</a:t>
            </a:r>
          </a:p>
          <a:p>
            <a:pPr>
              <a:buFont typeface="Wingdings" pitchFamily="2" charset="2"/>
              <a:buChar char="v"/>
              <a:defRPr/>
            </a:pPr>
            <a:endParaRPr lang="en-US" i="1" dirty="0">
              <a:solidFill>
                <a:srgbClr val="C00000"/>
              </a:solidFill>
              <a:ea typeface="+mn-ea"/>
              <a:cs typeface="+mn-cs"/>
            </a:endParaRPr>
          </a:p>
          <a:p>
            <a:pPr>
              <a:defRPr/>
            </a:pPr>
            <a:r>
              <a:rPr lang="en-US" i="1" dirty="0" smtClean="0">
                <a:solidFill>
                  <a:srgbClr val="C00000"/>
                </a:solidFill>
                <a:ea typeface="+mn-ea"/>
                <a:cs typeface="+mn-cs"/>
              </a:rPr>
              <a:t>problem: </a:t>
            </a:r>
            <a:r>
              <a:rPr lang="en-US" dirty="0" smtClean="0">
                <a:ea typeface="+mn-ea"/>
                <a:cs typeface="+mn-cs"/>
              </a:rPr>
              <a:t>attacker could replay all records</a:t>
            </a:r>
          </a:p>
          <a:p>
            <a:pPr>
              <a:defRPr/>
            </a:pPr>
            <a:r>
              <a:rPr lang="en-US" i="1" dirty="0" smtClean="0">
                <a:solidFill>
                  <a:srgbClr val="C00000"/>
                </a:solidFill>
                <a:ea typeface="+mn-ea"/>
                <a:cs typeface="+mn-cs"/>
              </a:rPr>
              <a:t>solution: </a:t>
            </a:r>
            <a:r>
              <a:rPr lang="en-US" dirty="0" smtClean="0">
                <a:ea typeface="+mn-ea"/>
                <a:cs typeface="+mn-cs"/>
              </a:rPr>
              <a:t>use nonce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68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15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Toy: control information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3821113"/>
          </a:xfrm>
        </p:spPr>
        <p:txBody>
          <a:bodyPr/>
          <a:lstStyle/>
          <a:p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problem: </a:t>
            </a:r>
            <a:r>
              <a:rPr lang="en-US" dirty="0">
                <a:latin typeface="Gill Sans MT" charset="0"/>
              </a:rPr>
              <a:t>truncation attack: </a:t>
            </a:r>
          </a:p>
          <a:p>
            <a:pPr lvl="1"/>
            <a:r>
              <a:rPr lang="en-US" dirty="0">
                <a:latin typeface="Gill Sans MT" charset="0"/>
              </a:rPr>
              <a:t>attacker forges TCP connection close segment</a:t>
            </a:r>
          </a:p>
          <a:p>
            <a:pPr lvl="1"/>
            <a:r>
              <a:rPr lang="en-US" dirty="0">
                <a:latin typeface="Gill Sans MT" charset="0"/>
              </a:rPr>
              <a:t>one or both sides thinks there is less data than there actually is. </a:t>
            </a:r>
          </a:p>
          <a:p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solution: </a:t>
            </a:r>
            <a:r>
              <a:rPr lang="en-US" dirty="0">
                <a:latin typeface="Gill Sans MT" charset="0"/>
              </a:rPr>
              <a:t>record types, with one type for closure</a:t>
            </a:r>
          </a:p>
          <a:p>
            <a:pPr lvl="1"/>
            <a:r>
              <a:rPr lang="en-US" dirty="0">
                <a:latin typeface="Gill Sans MT" charset="0"/>
              </a:rPr>
              <a:t>type 0 for data; type 1 for closure</a:t>
            </a:r>
          </a:p>
          <a:p>
            <a:r>
              <a:rPr lang="en-US" dirty="0">
                <a:latin typeface="Gill Sans MT" charset="0"/>
              </a:rPr>
              <a:t>MAC = MAC(</a:t>
            </a:r>
            <a:r>
              <a:rPr lang="en-US" dirty="0">
                <a:latin typeface="Gill Sans MT" charset="0"/>
              </a:rPr>
              <a:t>M</a:t>
            </a:r>
            <a:r>
              <a:rPr lang="en-US" baseline="-25000" dirty="0">
                <a:latin typeface="Gill Sans MT" charset="0"/>
              </a:rPr>
              <a:t>x</a:t>
            </a:r>
            <a:r>
              <a:rPr lang="en-US" dirty="0">
                <a:latin typeface="Gill Sans MT" charset="0"/>
              </a:rPr>
              <a:t>, sequence||type||data)</a:t>
            </a:r>
          </a:p>
        </p:txBody>
      </p:sp>
      <p:sp>
        <p:nvSpPr>
          <p:cNvPr id="106500" name="Rectangle 5"/>
          <p:cNvSpPr>
            <a:spLocks noChangeArrowheads="1"/>
          </p:cNvSpPr>
          <p:nvPr/>
        </p:nvSpPr>
        <p:spPr bwMode="auto">
          <a:xfrm>
            <a:off x="2197100" y="5592763"/>
            <a:ext cx="869950" cy="5540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06501" name="Rectangle 7"/>
          <p:cNvSpPr>
            <a:spLocks noChangeArrowheads="1"/>
          </p:cNvSpPr>
          <p:nvPr/>
        </p:nvSpPr>
        <p:spPr bwMode="auto">
          <a:xfrm>
            <a:off x="3067050" y="5592763"/>
            <a:ext cx="869950" cy="5540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06502" name="Rectangle 8"/>
          <p:cNvSpPr>
            <a:spLocks noChangeArrowheads="1"/>
          </p:cNvSpPr>
          <p:nvPr/>
        </p:nvSpPr>
        <p:spPr bwMode="auto">
          <a:xfrm>
            <a:off x="3937000" y="5592763"/>
            <a:ext cx="2584450" cy="554037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06503" name="Rectangle 9"/>
          <p:cNvSpPr>
            <a:spLocks noChangeArrowheads="1"/>
          </p:cNvSpPr>
          <p:nvPr/>
        </p:nvSpPr>
        <p:spPr bwMode="auto">
          <a:xfrm>
            <a:off x="6521450" y="5592763"/>
            <a:ext cx="869950" cy="55403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06504" name="Text Box 10"/>
          <p:cNvSpPr txBox="1">
            <a:spLocks noChangeArrowheads="1"/>
          </p:cNvSpPr>
          <p:nvPr/>
        </p:nvSpPr>
        <p:spPr bwMode="auto">
          <a:xfrm>
            <a:off x="2182813" y="5681663"/>
            <a:ext cx="8842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length</a:t>
            </a:r>
          </a:p>
        </p:txBody>
      </p:sp>
      <p:sp>
        <p:nvSpPr>
          <p:cNvPr id="106505" name="Text Box 12"/>
          <p:cNvSpPr txBox="1">
            <a:spLocks noChangeArrowheads="1"/>
          </p:cNvSpPr>
          <p:nvPr/>
        </p:nvSpPr>
        <p:spPr bwMode="auto">
          <a:xfrm>
            <a:off x="3186113" y="5681663"/>
            <a:ext cx="6683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type</a:t>
            </a:r>
          </a:p>
        </p:txBody>
      </p:sp>
      <p:sp>
        <p:nvSpPr>
          <p:cNvPr id="106506" name="Text Box 13"/>
          <p:cNvSpPr txBox="1">
            <a:spLocks noChangeArrowheads="1"/>
          </p:cNvSpPr>
          <p:nvPr/>
        </p:nvSpPr>
        <p:spPr bwMode="auto">
          <a:xfrm>
            <a:off x="4757738" y="5670550"/>
            <a:ext cx="682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data</a:t>
            </a:r>
          </a:p>
        </p:txBody>
      </p:sp>
      <p:sp>
        <p:nvSpPr>
          <p:cNvPr id="106507" name="Text Box 14"/>
          <p:cNvSpPr txBox="1">
            <a:spLocks noChangeArrowheads="1"/>
          </p:cNvSpPr>
          <p:nvPr/>
        </p:nvSpPr>
        <p:spPr bwMode="auto">
          <a:xfrm>
            <a:off x="6600825" y="5681663"/>
            <a:ext cx="755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MAC</a:t>
            </a:r>
          </a:p>
        </p:txBody>
      </p:sp>
      <p:pic>
        <p:nvPicPr>
          <p:cNvPr id="106508" name="Picture 2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1020763"/>
            <a:ext cx="5611813" cy="16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69</a:t>
            </a:fld>
            <a:endParaRPr lang="en-US" sz="1200" dirty="0">
              <a:latin typeface="Tahoma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144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4625" y="109538"/>
            <a:ext cx="8718550" cy="1000125"/>
          </a:xfrm>
        </p:spPr>
        <p:txBody>
          <a:bodyPr/>
          <a:lstStyle/>
          <a:p>
            <a:r>
              <a:rPr lang="en-US" sz="4000" dirty="0">
                <a:latin typeface="Gill Sans MT" charset="0"/>
              </a:rPr>
              <a:t>There are bad guys (and girls) out there!</a:t>
            </a:r>
          </a:p>
        </p:txBody>
      </p:sp>
      <p:sp>
        <p:nvSpPr>
          <p:cNvPr id="31747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617538" y="1262063"/>
            <a:ext cx="7958137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i="1" u="sng" dirty="0">
                <a:solidFill>
                  <a:srgbClr val="C00000"/>
                </a:solidFill>
                <a:latin typeface="Gill Sans MT" charset="0"/>
              </a:rPr>
              <a:t>Q:</a:t>
            </a: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What can a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bad guy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altLang="ja-JP" dirty="0">
                <a:latin typeface="Gill Sans MT" charset="0"/>
              </a:rPr>
              <a:t> do?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i="1" u="sng" dirty="0">
                <a:solidFill>
                  <a:srgbClr val="C00000"/>
                </a:solidFill>
                <a:latin typeface="Gill Sans MT" charset="0"/>
              </a:rPr>
              <a:t>A:</a:t>
            </a: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A lot! See section 1.6</a:t>
            </a:r>
          </a:p>
          <a:p>
            <a:pPr lvl="1">
              <a:lnSpc>
                <a:spcPct val="90000"/>
              </a:lnSpc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eavesdrop: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800" dirty="0">
                <a:latin typeface="Gill Sans MT" charset="0"/>
              </a:rPr>
              <a:t>intercept messages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latin typeface="Gill Sans MT" charset="0"/>
              </a:rPr>
              <a:t>actively 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insert</a:t>
            </a:r>
            <a:r>
              <a:rPr lang="en-US" sz="2800" dirty="0">
                <a:latin typeface="Gill Sans MT" charset="0"/>
              </a:rPr>
              <a:t> messages into connection</a:t>
            </a:r>
          </a:p>
          <a:p>
            <a:pPr lvl="1">
              <a:lnSpc>
                <a:spcPct val="90000"/>
              </a:lnSpc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impersonation: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800" dirty="0">
                <a:latin typeface="Gill Sans MT" charset="0"/>
              </a:rPr>
              <a:t>can fake (spoof) source address in packet (or any field in packet)</a:t>
            </a:r>
          </a:p>
          <a:p>
            <a:pPr lvl="1">
              <a:lnSpc>
                <a:spcPct val="90000"/>
              </a:lnSpc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hijacking: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ja-JP" altLang="en-US" sz="2800">
                <a:latin typeface="Gill Sans MT" charset="0"/>
              </a:rPr>
              <a:t>“</a:t>
            </a:r>
            <a:r>
              <a:rPr lang="en-US" altLang="ja-JP" sz="2800" dirty="0">
                <a:latin typeface="Gill Sans MT" charset="0"/>
              </a:rPr>
              <a:t>take over</a:t>
            </a:r>
            <a:r>
              <a:rPr lang="ja-JP" altLang="en-US" sz="2800">
                <a:latin typeface="Gill Sans MT" charset="0"/>
              </a:rPr>
              <a:t>”</a:t>
            </a:r>
            <a:r>
              <a:rPr lang="en-US" altLang="ja-JP" sz="2800" dirty="0">
                <a:latin typeface="Gill Sans MT" charset="0"/>
              </a:rPr>
              <a:t> ongoing connection by removing sender or receiver, inserting himself in place</a:t>
            </a:r>
          </a:p>
          <a:p>
            <a:pPr lvl="1">
              <a:lnSpc>
                <a:spcPct val="90000"/>
              </a:lnSpc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denial of service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: </a:t>
            </a:r>
            <a:r>
              <a:rPr lang="en-US" sz="2800" dirty="0">
                <a:latin typeface="Gill Sans MT" charset="0"/>
              </a:rPr>
              <a:t>prevent service from being used by others (e.g.,  by overloading resources)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  <p:pic>
        <p:nvPicPr>
          <p:cNvPr id="31748" name="Picture 6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847725"/>
            <a:ext cx="8228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993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1" name="Picture 2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77787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Toy SSL: summary</a:t>
            </a:r>
          </a:p>
        </p:txBody>
      </p:sp>
      <p:grpSp>
        <p:nvGrpSpPr>
          <p:cNvPr id="107524" name="Group 3"/>
          <p:cNvGrpSpPr>
            <a:grpSpLocks/>
          </p:cNvGrpSpPr>
          <p:nvPr/>
        </p:nvGrpSpPr>
        <p:grpSpPr bwMode="auto">
          <a:xfrm>
            <a:off x="1828800" y="1474788"/>
            <a:ext cx="4343400" cy="4935537"/>
            <a:chOff x="912" y="971"/>
            <a:chExt cx="2736" cy="3109"/>
          </a:xfrm>
        </p:grpSpPr>
        <p:grpSp>
          <p:nvGrpSpPr>
            <p:cNvPr id="107530" name="Group 4"/>
            <p:cNvGrpSpPr>
              <a:grpSpLocks/>
            </p:cNvGrpSpPr>
            <p:nvPr/>
          </p:nvGrpSpPr>
          <p:grpSpPr bwMode="auto">
            <a:xfrm>
              <a:off x="912" y="1152"/>
              <a:ext cx="2736" cy="2928"/>
              <a:chOff x="912" y="864"/>
              <a:chExt cx="2736" cy="2928"/>
            </a:xfrm>
          </p:grpSpPr>
          <p:sp>
            <p:nvSpPr>
              <p:cNvPr id="107540" name="Line 5"/>
              <p:cNvSpPr>
                <a:spLocks noChangeShapeType="1"/>
              </p:cNvSpPr>
              <p:nvPr/>
            </p:nvSpPr>
            <p:spPr bwMode="auto">
              <a:xfrm>
                <a:off x="912" y="864"/>
                <a:ext cx="273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7541" name="Line 6"/>
              <p:cNvSpPr>
                <a:spLocks noChangeShapeType="1"/>
              </p:cNvSpPr>
              <p:nvPr/>
            </p:nvSpPr>
            <p:spPr bwMode="auto">
              <a:xfrm flipH="1">
                <a:off x="912" y="1152"/>
                <a:ext cx="273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7542" name="Line 7"/>
              <p:cNvSpPr>
                <a:spLocks noChangeShapeType="1"/>
              </p:cNvSpPr>
              <p:nvPr/>
            </p:nvSpPr>
            <p:spPr bwMode="auto">
              <a:xfrm>
                <a:off x="912" y="1536"/>
                <a:ext cx="273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7543" name="Line 8"/>
              <p:cNvSpPr>
                <a:spLocks noChangeShapeType="1"/>
              </p:cNvSpPr>
              <p:nvPr/>
            </p:nvSpPr>
            <p:spPr bwMode="auto">
              <a:xfrm>
                <a:off x="912" y="1776"/>
                <a:ext cx="273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7544" name="Line 9"/>
              <p:cNvSpPr>
                <a:spLocks noChangeShapeType="1"/>
              </p:cNvSpPr>
              <p:nvPr/>
            </p:nvSpPr>
            <p:spPr bwMode="auto">
              <a:xfrm>
                <a:off x="912" y="2064"/>
                <a:ext cx="273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7545" name="Line 10"/>
              <p:cNvSpPr>
                <a:spLocks noChangeShapeType="1"/>
              </p:cNvSpPr>
              <p:nvPr/>
            </p:nvSpPr>
            <p:spPr bwMode="auto">
              <a:xfrm flipH="1">
                <a:off x="912" y="2352"/>
                <a:ext cx="273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7546" name="Line 11"/>
              <p:cNvSpPr>
                <a:spLocks noChangeShapeType="1"/>
              </p:cNvSpPr>
              <p:nvPr/>
            </p:nvSpPr>
            <p:spPr bwMode="auto">
              <a:xfrm>
                <a:off x="912" y="2880"/>
                <a:ext cx="273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7547" name="Line 12"/>
              <p:cNvSpPr>
                <a:spLocks noChangeShapeType="1"/>
              </p:cNvSpPr>
              <p:nvPr/>
            </p:nvSpPr>
            <p:spPr bwMode="auto">
              <a:xfrm>
                <a:off x="912" y="3216"/>
                <a:ext cx="273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7548" name="Line 13"/>
              <p:cNvSpPr>
                <a:spLocks noChangeShapeType="1"/>
              </p:cNvSpPr>
              <p:nvPr/>
            </p:nvSpPr>
            <p:spPr bwMode="auto">
              <a:xfrm flipH="1">
                <a:off x="912" y="3600"/>
                <a:ext cx="273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07531" name="Text Box 14"/>
            <p:cNvSpPr txBox="1">
              <a:spLocks noChangeArrowheads="1"/>
            </p:cNvSpPr>
            <p:nvPr/>
          </p:nvSpPr>
          <p:spPr bwMode="auto">
            <a:xfrm rot="219254">
              <a:off x="2006" y="971"/>
              <a:ext cx="4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hello</a:t>
              </a:r>
            </a:p>
          </p:txBody>
        </p:sp>
        <p:sp>
          <p:nvSpPr>
            <p:cNvPr id="107532" name="Text Box 15"/>
            <p:cNvSpPr txBox="1">
              <a:spLocks noChangeArrowheads="1"/>
            </p:cNvSpPr>
            <p:nvPr/>
          </p:nvSpPr>
          <p:spPr bwMode="auto">
            <a:xfrm rot="-219716">
              <a:off x="1583" y="1292"/>
              <a:ext cx="133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certificate, nonce</a:t>
              </a:r>
            </a:p>
          </p:txBody>
        </p:sp>
        <p:sp>
          <p:nvSpPr>
            <p:cNvPr id="107533" name="Text Box 16"/>
            <p:cNvSpPr txBox="1">
              <a:spLocks noChangeArrowheads="1"/>
            </p:cNvSpPr>
            <p:nvPr/>
          </p:nvSpPr>
          <p:spPr bwMode="auto">
            <a:xfrm rot="191774">
              <a:off x="1859" y="1632"/>
              <a:ext cx="123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B</a:t>
              </a:r>
              <a:r>
                <a:rPr lang="en-US" baseline="30000" dirty="0">
                  <a:latin typeface="Arial" charset="0"/>
                  <a:cs typeface="Arial" charset="0"/>
                </a:rPr>
                <a:t>+</a:t>
              </a:r>
              <a:r>
                <a:rPr lang="en-US" dirty="0">
                  <a:latin typeface="Arial" charset="0"/>
                  <a:cs typeface="Arial" charset="0"/>
                </a:rPr>
                <a:t>(MS) = EMS</a:t>
              </a:r>
            </a:p>
          </p:txBody>
        </p:sp>
        <p:sp>
          <p:nvSpPr>
            <p:cNvPr id="107534" name="Text Box 17"/>
            <p:cNvSpPr txBox="1">
              <a:spLocks noChangeArrowheads="1"/>
            </p:cNvSpPr>
            <p:nvPr/>
          </p:nvSpPr>
          <p:spPr bwMode="auto">
            <a:xfrm rot="192313">
              <a:off x="1575" y="1910"/>
              <a:ext cx="1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type 0, </a:t>
              </a:r>
              <a:r>
                <a:rPr lang="en-US" dirty="0">
                  <a:latin typeface="Arial" charset="0"/>
                  <a:cs typeface="Arial" charset="0"/>
                </a:rPr>
                <a:t>seq</a:t>
              </a:r>
              <a:r>
                <a:rPr lang="en-US" dirty="0">
                  <a:latin typeface="Arial" charset="0"/>
                  <a:cs typeface="Arial" charset="0"/>
                </a:rPr>
                <a:t> 1, data</a:t>
              </a:r>
            </a:p>
          </p:txBody>
        </p:sp>
        <p:sp>
          <p:nvSpPr>
            <p:cNvPr id="107535" name="Text Box 18"/>
            <p:cNvSpPr txBox="1">
              <a:spLocks noChangeArrowheads="1"/>
            </p:cNvSpPr>
            <p:nvPr/>
          </p:nvSpPr>
          <p:spPr bwMode="auto">
            <a:xfrm rot="192313">
              <a:off x="1703" y="2159"/>
              <a:ext cx="144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type 0, </a:t>
              </a:r>
              <a:r>
                <a:rPr lang="en-US" dirty="0">
                  <a:latin typeface="Arial" charset="0"/>
                  <a:cs typeface="Arial" charset="0"/>
                </a:rPr>
                <a:t>seq</a:t>
              </a:r>
              <a:r>
                <a:rPr lang="en-US" dirty="0">
                  <a:latin typeface="Arial" charset="0"/>
                  <a:cs typeface="Arial" charset="0"/>
                </a:rPr>
                <a:t> 2, data</a:t>
              </a:r>
            </a:p>
          </p:txBody>
        </p:sp>
        <p:sp>
          <p:nvSpPr>
            <p:cNvPr id="107536" name="Text Box 19"/>
            <p:cNvSpPr txBox="1">
              <a:spLocks noChangeArrowheads="1"/>
            </p:cNvSpPr>
            <p:nvPr/>
          </p:nvSpPr>
          <p:spPr bwMode="auto">
            <a:xfrm rot="-385404">
              <a:off x="1609" y="2515"/>
              <a:ext cx="1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type 0, </a:t>
              </a:r>
              <a:r>
                <a:rPr lang="en-US" dirty="0">
                  <a:latin typeface="Arial" charset="0"/>
                  <a:cs typeface="Arial" charset="0"/>
                </a:rPr>
                <a:t>seq</a:t>
              </a:r>
              <a:r>
                <a:rPr lang="en-US" dirty="0">
                  <a:latin typeface="Arial" charset="0"/>
                  <a:cs typeface="Arial" charset="0"/>
                </a:rPr>
                <a:t> 1, data</a:t>
              </a:r>
            </a:p>
          </p:txBody>
        </p:sp>
        <p:sp>
          <p:nvSpPr>
            <p:cNvPr id="107537" name="Text Box 20"/>
            <p:cNvSpPr txBox="1">
              <a:spLocks noChangeArrowheads="1"/>
            </p:cNvSpPr>
            <p:nvPr/>
          </p:nvSpPr>
          <p:spPr bwMode="auto">
            <a:xfrm rot="192313">
              <a:off x="1891" y="3042"/>
              <a:ext cx="144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type 0, </a:t>
              </a:r>
              <a:r>
                <a:rPr lang="en-US" dirty="0">
                  <a:latin typeface="Arial" charset="0"/>
                  <a:cs typeface="Arial" charset="0"/>
                </a:rPr>
                <a:t>seq</a:t>
              </a:r>
              <a:r>
                <a:rPr lang="en-US" dirty="0">
                  <a:latin typeface="Arial" charset="0"/>
                  <a:cs typeface="Arial" charset="0"/>
                </a:rPr>
                <a:t> 3, data</a:t>
              </a:r>
            </a:p>
          </p:txBody>
        </p:sp>
        <p:sp>
          <p:nvSpPr>
            <p:cNvPr id="107538" name="Text Box 21"/>
            <p:cNvSpPr txBox="1">
              <a:spLocks noChangeArrowheads="1"/>
            </p:cNvSpPr>
            <p:nvPr/>
          </p:nvSpPr>
          <p:spPr bwMode="auto">
            <a:xfrm rot="192313">
              <a:off x="1859" y="3379"/>
              <a:ext cx="15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type 1, </a:t>
              </a:r>
              <a:r>
                <a:rPr lang="en-US" dirty="0">
                  <a:latin typeface="Arial" charset="0"/>
                  <a:cs typeface="Arial" charset="0"/>
                </a:rPr>
                <a:t>seq</a:t>
              </a:r>
              <a:r>
                <a:rPr lang="en-US" dirty="0">
                  <a:latin typeface="Arial" charset="0"/>
                  <a:cs typeface="Arial" charset="0"/>
                </a:rPr>
                <a:t> 4, close</a:t>
              </a:r>
            </a:p>
          </p:txBody>
        </p:sp>
        <p:sp>
          <p:nvSpPr>
            <p:cNvPr id="107539" name="Text Box 22"/>
            <p:cNvSpPr txBox="1">
              <a:spLocks noChangeArrowheads="1"/>
            </p:cNvSpPr>
            <p:nvPr/>
          </p:nvSpPr>
          <p:spPr bwMode="auto">
            <a:xfrm rot="-274243">
              <a:off x="1712" y="3725"/>
              <a:ext cx="15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type 1, </a:t>
              </a:r>
              <a:r>
                <a:rPr lang="en-US" dirty="0">
                  <a:latin typeface="Arial" charset="0"/>
                  <a:cs typeface="Arial" charset="0"/>
                </a:rPr>
                <a:t>seq</a:t>
              </a:r>
              <a:r>
                <a:rPr lang="en-US" dirty="0">
                  <a:latin typeface="Arial" charset="0"/>
                  <a:cs typeface="Arial" charset="0"/>
                </a:rPr>
                <a:t> 2, close</a:t>
              </a:r>
            </a:p>
          </p:txBody>
        </p:sp>
      </p:grpSp>
      <p:sp>
        <p:nvSpPr>
          <p:cNvPr id="107525" name="AutoShape 23"/>
          <p:cNvSpPr>
            <a:spLocks/>
          </p:cNvSpPr>
          <p:nvPr/>
        </p:nvSpPr>
        <p:spPr bwMode="auto">
          <a:xfrm>
            <a:off x="1524000" y="2698750"/>
            <a:ext cx="152400" cy="3765550"/>
          </a:xfrm>
          <a:prstGeom prst="leftBrace">
            <a:avLst>
              <a:gd name="adj1" fmla="val 205903"/>
              <a:gd name="adj2" fmla="val 50000"/>
            </a:avLst>
          </a:prstGeom>
          <a:noFill/>
          <a:ln w="95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07526" name="Text Box 24"/>
          <p:cNvSpPr txBox="1">
            <a:spLocks noChangeArrowheads="1"/>
          </p:cNvSpPr>
          <p:nvPr/>
        </p:nvSpPr>
        <p:spPr bwMode="auto">
          <a:xfrm rot="-5400000">
            <a:off x="588169" y="4412457"/>
            <a:ext cx="13096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rgbClr val="C00000"/>
                </a:solidFill>
                <a:latin typeface="Arial" charset="0"/>
                <a:cs typeface="Arial" charset="0"/>
              </a:rPr>
              <a:t>encrypted</a:t>
            </a:r>
          </a:p>
        </p:txBody>
      </p:sp>
      <p:pic>
        <p:nvPicPr>
          <p:cNvPr id="107527" name="Picture 25" descr="Al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314575"/>
            <a:ext cx="5270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528" name="Picture 26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238" y="2417763"/>
            <a:ext cx="642937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9" name="Text Box 27"/>
          <p:cNvSpPr txBox="1">
            <a:spLocks noChangeArrowheads="1"/>
          </p:cNvSpPr>
          <p:nvPr/>
        </p:nvSpPr>
        <p:spPr bwMode="auto">
          <a:xfrm>
            <a:off x="7142163" y="3074988"/>
            <a:ext cx="1166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bob.com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0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70</a:t>
            </a:fld>
            <a:endParaRPr lang="en-US" sz="1200" dirty="0">
              <a:latin typeface="Tahoma" charset="0"/>
            </a:endParaRPr>
          </a:p>
        </p:txBody>
      </p:sp>
      <p:sp>
        <p:nvSpPr>
          <p:cNvPr id="31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272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5" name="Picture 2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88" y="1031875"/>
            <a:ext cx="54848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Toy SSL </a:t>
            </a:r>
            <a:r>
              <a:rPr lang="en-US" dirty="0" smtClean="0">
                <a:latin typeface="Gill Sans MT" charset="0"/>
              </a:rPr>
              <a:t>isn’</a:t>
            </a:r>
            <a:r>
              <a:rPr lang="en-US" altLang="ja-JP" dirty="0" smtClean="0">
                <a:latin typeface="Gill Sans MT" charset="0"/>
              </a:rPr>
              <a:t>t </a:t>
            </a:r>
            <a:r>
              <a:rPr lang="en-US" altLang="ja-JP" dirty="0">
                <a:latin typeface="Gill Sans MT" charset="0"/>
              </a:rPr>
              <a:t>complete</a:t>
            </a:r>
            <a:endParaRPr lang="en-US" dirty="0">
              <a:latin typeface="Gill Sans MT" charset="0"/>
            </a:endParaRPr>
          </a:p>
        </p:txBody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589838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how long are fields?</a:t>
            </a:r>
          </a:p>
          <a:p>
            <a:r>
              <a:rPr lang="en-US" dirty="0">
                <a:latin typeface="Gill Sans MT" charset="0"/>
              </a:rPr>
              <a:t>which encryption protocols?</a:t>
            </a:r>
          </a:p>
          <a:p>
            <a:r>
              <a:rPr lang="en-US" dirty="0">
                <a:latin typeface="Gill Sans MT" charset="0"/>
              </a:rPr>
              <a:t>want negotiation?</a:t>
            </a:r>
          </a:p>
          <a:p>
            <a:pPr lvl="1"/>
            <a:r>
              <a:rPr lang="en-US" dirty="0">
                <a:latin typeface="Gill Sans MT" charset="0"/>
              </a:rPr>
              <a:t>allow client and server to support different encryption algorithms</a:t>
            </a:r>
          </a:p>
          <a:p>
            <a:pPr lvl="1"/>
            <a:r>
              <a:rPr lang="en-US" dirty="0">
                <a:latin typeface="Gill Sans MT" charset="0"/>
              </a:rPr>
              <a:t>allow client and server to choose together specific algorithm before data transfer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71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14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69" name="Picture 2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950913"/>
            <a:ext cx="367665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>
          <a:xfrm>
            <a:off x="306388" y="131763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SSL cipher suite</a:t>
            </a:r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308100"/>
            <a:ext cx="4556125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cipher suite</a:t>
            </a:r>
          </a:p>
          <a:p>
            <a:pPr lvl="1"/>
            <a:r>
              <a:rPr lang="en-US" sz="2000" dirty="0">
                <a:latin typeface="Gill Sans MT" charset="0"/>
              </a:rPr>
              <a:t>public-key algorithm</a:t>
            </a:r>
          </a:p>
          <a:p>
            <a:pPr lvl="1"/>
            <a:r>
              <a:rPr lang="en-US" sz="2000" dirty="0">
                <a:latin typeface="Gill Sans MT" charset="0"/>
              </a:rPr>
              <a:t>symmetric encryption algorithm</a:t>
            </a:r>
          </a:p>
          <a:p>
            <a:pPr lvl="1"/>
            <a:r>
              <a:rPr lang="en-US" sz="2000" dirty="0">
                <a:latin typeface="Gill Sans MT" charset="0"/>
              </a:rPr>
              <a:t>MAC  algorithm</a:t>
            </a:r>
          </a:p>
          <a:p>
            <a:r>
              <a:rPr lang="en-US" dirty="0">
                <a:latin typeface="Gill Sans MT" charset="0"/>
              </a:rPr>
              <a:t>SSL supports several cipher suites</a:t>
            </a:r>
          </a:p>
          <a:p>
            <a:r>
              <a:rPr lang="en-US" dirty="0">
                <a:latin typeface="Gill Sans MT" charset="0"/>
              </a:rPr>
              <a:t>negotiation: client, server agree on cipher suite</a:t>
            </a:r>
          </a:p>
          <a:p>
            <a:pPr lvl="1"/>
            <a:r>
              <a:rPr lang="en-US" dirty="0">
                <a:latin typeface="Gill Sans MT" charset="0"/>
              </a:rPr>
              <a:t>client offers choice</a:t>
            </a:r>
          </a:p>
          <a:p>
            <a:pPr lvl="1"/>
            <a:r>
              <a:rPr lang="en-US" dirty="0">
                <a:latin typeface="Gill Sans MT" charset="0"/>
              </a:rPr>
              <a:t>server picks one</a:t>
            </a:r>
          </a:p>
        </p:txBody>
      </p:sp>
      <p:sp>
        <p:nvSpPr>
          <p:cNvPr id="109573" name="Rectangle 3"/>
          <p:cNvSpPr>
            <a:spLocks noChangeArrowheads="1"/>
          </p:cNvSpPr>
          <p:nvPr/>
        </p:nvSpPr>
        <p:spPr bwMode="auto">
          <a:xfrm>
            <a:off x="4822555" y="1462088"/>
            <a:ext cx="4010295" cy="393858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60325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common SSL symmetric ciphers</a:t>
            </a:r>
          </a:p>
          <a:p>
            <a:pPr marL="519113" lvl="1" indent="-285750"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</a:pPr>
            <a:r>
              <a:rPr lang="en-US" dirty="0">
                <a:latin typeface="Arial" charset="0"/>
                <a:cs typeface="Arial" charset="0"/>
              </a:rPr>
              <a:t>DES – Data Encryption Standard: block</a:t>
            </a:r>
          </a:p>
          <a:p>
            <a:pPr marL="519113" lvl="1" indent="-285750"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</a:pPr>
            <a:r>
              <a:rPr lang="en-US" dirty="0">
                <a:latin typeface="Arial" charset="0"/>
                <a:cs typeface="Arial" charset="0"/>
              </a:rPr>
              <a:t>3DES – Triple strength: block</a:t>
            </a:r>
          </a:p>
          <a:p>
            <a:pPr marL="519113" lvl="1" indent="-285750"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</a:pPr>
            <a:r>
              <a:rPr lang="en-US" dirty="0">
                <a:latin typeface="Arial" charset="0"/>
                <a:cs typeface="Arial" charset="0"/>
              </a:rPr>
              <a:t>RC2 – Rivest Cipher 2: block</a:t>
            </a:r>
          </a:p>
          <a:p>
            <a:pPr marL="519113" lvl="1" indent="-285750"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</a:pPr>
            <a:r>
              <a:rPr lang="en-US" dirty="0">
                <a:latin typeface="Arial" charset="0"/>
                <a:cs typeface="Arial" charset="0"/>
              </a:rPr>
              <a:t>RC4 – Rivest Cipher 4: stream</a:t>
            </a:r>
          </a:p>
          <a:p>
            <a:pPr marL="119063" indent="-58738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SSL Public key encryption</a:t>
            </a:r>
          </a:p>
          <a:p>
            <a:pPr marL="461963" lvl="1" indent="-228600"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</a:pPr>
            <a:r>
              <a:rPr lang="en-US" sz="2400" dirty="0">
                <a:latin typeface="Arial" charset="0"/>
                <a:cs typeface="Arial" charset="0"/>
              </a:rPr>
              <a:t>RSA</a:t>
            </a:r>
          </a:p>
          <a:p>
            <a:pPr marL="119063" indent="-119063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</a:pP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327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3" name="Picture 2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63625"/>
            <a:ext cx="54848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Real SSL: handshake (1)</a:t>
            </a:r>
          </a:p>
        </p:txBody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Purpose</a:t>
            </a:r>
          </a:p>
          <a:p>
            <a:pPr marL="533400" indent="-533400">
              <a:buFont typeface="ZapfDingbats" charset="0"/>
              <a:buAutoNum type="arabicPeriod"/>
            </a:pPr>
            <a:r>
              <a:rPr lang="en-US" dirty="0">
                <a:latin typeface="Gill Sans MT" charset="0"/>
              </a:rPr>
              <a:t>server authentication</a:t>
            </a:r>
          </a:p>
          <a:p>
            <a:pPr marL="533400" indent="-533400">
              <a:buFont typeface="ZapfDingbats" charset="0"/>
              <a:buAutoNum type="arabicPeriod"/>
            </a:pPr>
            <a:r>
              <a:rPr lang="en-US" dirty="0">
                <a:latin typeface="Gill Sans MT" charset="0"/>
              </a:rPr>
              <a:t>negotiation: agree on crypto algorithms</a:t>
            </a:r>
          </a:p>
          <a:p>
            <a:pPr marL="533400" indent="-533400">
              <a:buFont typeface="ZapfDingbats" charset="0"/>
              <a:buAutoNum type="arabicPeriod"/>
            </a:pPr>
            <a:r>
              <a:rPr lang="en-US" dirty="0">
                <a:latin typeface="Gill Sans MT" charset="0"/>
              </a:rPr>
              <a:t>establish keys</a:t>
            </a:r>
          </a:p>
          <a:p>
            <a:pPr marL="533400" indent="-533400">
              <a:buFont typeface="ZapfDingbats" charset="0"/>
              <a:buAutoNum type="arabicPeriod"/>
            </a:pPr>
            <a:r>
              <a:rPr lang="en-US" dirty="0">
                <a:latin typeface="Gill Sans MT" charset="0"/>
              </a:rPr>
              <a:t>client authentication (optional)</a:t>
            </a:r>
          </a:p>
          <a:p>
            <a:pPr marL="533400" indent="-533400"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73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599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7" name="Picture 2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63625"/>
            <a:ext cx="54848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Real SSL: handshake (2)</a:t>
            </a:r>
          </a:p>
        </p:txBody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50975"/>
            <a:ext cx="7772400" cy="46482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ZapfDingbats" charset="0"/>
              <a:buAutoNum type="arabicPeriod"/>
            </a:pPr>
            <a:r>
              <a:rPr lang="en-US" sz="2600" dirty="0">
                <a:latin typeface="Gill Sans MT" charset="0"/>
              </a:rPr>
              <a:t>client sends list of algorithms it supports, along with client nonce</a:t>
            </a:r>
          </a:p>
          <a:p>
            <a:pPr marL="457200" indent="-457200">
              <a:buClr>
                <a:srgbClr val="C00000"/>
              </a:buClr>
              <a:buFont typeface="ZapfDingbats" charset="0"/>
              <a:buAutoNum type="arabicPeriod"/>
            </a:pPr>
            <a:r>
              <a:rPr lang="en-US" sz="2600" dirty="0">
                <a:latin typeface="Gill Sans MT" charset="0"/>
              </a:rPr>
              <a:t>server chooses algorithms from list; sends back: choice + certificate + server nonce</a:t>
            </a:r>
          </a:p>
          <a:p>
            <a:pPr marL="457200" indent="-457200">
              <a:buClr>
                <a:srgbClr val="C00000"/>
              </a:buClr>
              <a:buFont typeface="ZapfDingbats" charset="0"/>
              <a:buAutoNum type="arabicPeriod"/>
            </a:pPr>
            <a:r>
              <a:rPr lang="en-US" sz="2600" dirty="0">
                <a:latin typeface="Gill Sans MT" charset="0"/>
              </a:rPr>
              <a:t>client verifies certificate, extracts server</a:t>
            </a:r>
            <a:r>
              <a:rPr lang="ja-JP" altLang="en-US" sz="2600" dirty="0">
                <a:latin typeface="Gill Sans MT" charset="0"/>
              </a:rPr>
              <a:t>’</a:t>
            </a:r>
            <a:r>
              <a:rPr lang="en-US" altLang="ja-JP" sz="2600" dirty="0">
                <a:latin typeface="Gill Sans MT" charset="0"/>
              </a:rPr>
              <a:t>s public key, generates </a:t>
            </a:r>
            <a:r>
              <a:rPr lang="en-US" altLang="ja-JP" sz="2600" dirty="0">
                <a:latin typeface="Gill Sans MT" charset="0"/>
              </a:rPr>
              <a:t>pre_master_secret</a:t>
            </a:r>
            <a:r>
              <a:rPr lang="en-US" altLang="ja-JP" sz="2600" dirty="0">
                <a:latin typeface="Gill Sans MT" charset="0"/>
              </a:rPr>
              <a:t>, encrypts with server</a:t>
            </a:r>
            <a:r>
              <a:rPr lang="ja-JP" altLang="en-US" sz="2600" dirty="0">
                <a:latin typeface="Gill Sans MT" charset="0"/>
              </a:rPr>
              <a:t>’</a:t>
            </a:r>
            <a:r>
              <a:rPr lang="en-US" altLang="ja-JP" sz="2600" dirty="0">
                <a:latin typeface="Gill Sans MT" charset="0"/>
              </a:rPr>
              <a:t>s public key, sends to server</a:t>
            </a:r>
          </a:p>
          <a:p>
            <a:pPr marL="457200" indent="-457200">
              <a:buClr>
                <a:srgbClr val="C00000"/>
              </a:buClr>
              <a:buFont typeface="ZapfDingbats" charset="0"/>
              <a:buAutoNum type="arabicPeriod"/>
            </a:pPr>
            <a:r>
              <a:rPr lang="en-US" sz="2600" dirty="0">
                <a:latin typeface="Gill Sans MT" charset="0"/>
              </a:rPr>
              <a:t>client and server independently compute encryption and MAC keys from </a:t>
            </a:r>
            <a:r>
              <a:rPr lang="en-US" sz="2600" dirty="0">
                <a:latin typeface="Gill Sans MT" charset="0"/>
              </a:rPr>
              <a:t>pre_master_secret</a:t>
            </a:r>
            <a:r>
              <a:rPr lang="en-US" sz="2600" dirty="0">
                <a:latin typeface="Gill Sans MT" charset="0"/>
              </a:rPr>
              <a:t> and </a:t>
            </a:r>
            <a:r>
              <a:rPr lang="en-US" sz="2600" dirty="0">
                <a:latin typeface="Gill Sans MT" charset="0"/>
              </a:rPr>
              <a:t>nonces</a:t>
            </a:r>
            <a:endParaRPr lang="en-US" sz="2600" dirty="0">
              <a:latin typeface="Gill Sans MT" charset="0"/>
            </a:endParaRPr>
          </a:p>
          <a:p>
            <a:pPr marL="457200" indent="-457200">
              <a:buClr>
                <a:srgbClr val="C00000"/>
              </a:buClr>
              <a:buFont typeface="ZapfDingbats" charset="0"/>
              <a:buAutoNum type="arabicPeriod"/>
            </a:pPr>
            <a:r>
              <a:rPr lang="en-US" sz="2600" dirty="0">
                <a:latin typeface="Gill Sans MT" charset="0"/>
              </a:rPr>
              <a:t>client sends a MAC of all the handshake messages</a:t>
            </a:r>
          </a:p>
          <a:p>
            <a:pPr marL="457200" indent="-457200">
              <a:buClr>
                <a:srgbClr val="C00000"/>
              </a:buClr>
              <a:buFont typeface="ZapfDingbats" charset="0"/>
              <a:buAutoNum type="arabicPeriod"/>
            </a:pPr>
            <a:r>
              <a:rPr lang="en-US" sz="2600" dirty="0">
                <a:latin typeface="Gill Sans MT" charset="0"/>
              </a:rPr>
              <a:t>server sends a MAC of all the handshake messages</a:t>
            </a:r>
          </a:p>
          <a:p>
            <a:pPr marL="457200" indent="-457200">
              <a:lnSpc>
                <a:spcPct val="80000"/>
              </a:lnSpc>
              <a:buClr>
                <a:srgbClr val="C00000"/>
              </a:buClr>
              <a:buFont typeface="ZapfDingbats" charset="0"/>
              <a:buAutoNum type="arabicPeriod"/>
            </a:pPr>
            <a:endParaRPr lang="en-US" sz="2400" dirty="0">
              <a:latin typeface="Gill Sans MT" charset="0"/>
            </a:endParaRPr>
          </a:p>
          <a:p>
            <a:pPr marL="457200" indent="-457200">
              <a:lnSpc>
                <a:spcPct val="80000"/>
              </a:lnSpc>
            </a:pPr>
            <a:endParaRPr lang="en-US" sz="2400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74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622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1" name="Picture 2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63625"/>
            <a:ext cx="569436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Real SSL: handshaking (3)</a:t>
            </a:r>
          </a:p>
        </p:txBody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058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  <a:latin typeface="Gill Sans MT" charset="0"/>
              </a:rPr>
              <a:t>last 2 steps protect handshake from tampering</a:t>
            </a:r>
          </a:p>
          <a:p>
            <a:r>
              <a:rPr lang="en-US" dirty="0">
                <a:latin typeface="Gill Sans MT" charset="0"/>
              </a:rPr>
              <a:t>client typically offers range of algorithms, some strong, some weak</a:t>
            </a:r>
          </a:p>
          <a:p>
            <a:r>
              <a:rPr lang="en-US" dirty="0">
                <a:latin typeface="Gill Sans MT" charset="0"/>
              </a:rPr>
              <a:t>man-in-the middle could delete stronger algorithms from list</a:t>
            </a:r>
          </a:p>
          <a:p>
            <a:r>
              <a:rPr lang="en-US" dirty="0">
                <a:latin typeface="Gill Sans MT" charset="0"/>
              </a:rPr>
              <a:t>last 2 steps prevent this</a:t>
            </a:r>
          </a:p>
          <a:p>
            <a:pPr lvl="1"/>
            <a:r>
              <a:rPr lang="en-US" dirty="0">
                <a:latin typeface="Gill Sans MT" charset="0"/>
              </a:rPr>
              <a:t>last two messages are encrypted</a:t>
            </a:r>
          </a:p>
          <a:p>
            <a:pPr lvl="1"/>
            <a:endParaRPr lang="en-US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75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030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5" name="Picture 2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63625"/>
            <a:ext cx="5684838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Real SSL: handshaking (4)</a:t>
            </a:r>
          </a:p>
        </p:txBody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49244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why two random </a:t>
            </a:r>
            <a:r>
              <a:rPr lang="en-US" dirty="0">
                <a:latin typeface="Gill Sans MT" charset="0"/>
              </a:rPr>
              <a:t>nonces</a:t>
            </a:r>
            <a:r>
              <a:rPr lang="en-US" dirty="0">
                <a:latin typeface="Gill Sans MT" charset="0"/>
              </a:rPr>
              <a:t>? 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suppose Trudy sniffs all messages between Alice &amp; Bob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next day, Trudy sets up TCP connection with Bob, sends exact same sequence of records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Bob (Amazon) thinks Alice made two separate orders for the same thing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solution: Bob sends different random nonce for each connection. This causes encryption keys to be different on the two days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Trudy</a:t>
            </a:r>
            <a:r>
              <a:rPr lang="ja-JP" altLang="en-US" dirty="0">
                <a:latin typeface="Gill Sans MT" charset="0"/>
              </a:rPr>
              <a:t>’</a:t>
            </a:r>
            <a:r>
              <a:rPr lang="en-US" altLang="ja-JP" dirty="0">
                <a:latin typeface="Gill Sans MT" charset="0"/>
              </a:rPr>
              <a:t>s messages will fail Bob</a:t>
            </a:r>
            <a:r>
              <a:rPr lang="ja-JP" altLang="en-US" dirty="0">
                <a:latin typeface="Gill Sans MT" charset="0"/>
              </a:rPr>
              <a:t>’</a:t>
            </a:r>
            <a:r>
              <a:rPr lang="en-US" altLang="ja-JP" dirty="0">
                <a:latin typeface="Gill Sans MT" charset="0"/>
              </a:rPr>
              <a:t>s integrity check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76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648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89" name="Picture 21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8" y="800100"/>
            <a:ext cx="4824412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SSL record protocol</a:t>
            </a:r>
          </a:p>
        </p:txBody>
      </p:sp>
      <p:grpSp>
        <p:nvGrpSpPr>
          <p:cNvPr id="114692" name="Group 3"/>
          <p:cNvGrpSpPr>
            <a:grpSpLocks/>
          </p:cNvGrpSpPr>
          <p:nvPr/>
        </p:nvGrpSpPr>
        <p:grpSpPr bwMode="auto">
          <a:xfrm>
            <a:off x="685800" y="1219200"/>
            <a:ext cx="7315200" cy="3505200"/>
            <a:chOff x="432" y="1056"/>
            <a:chExt cx="4608" cy="2208"/>
          </a:xfrm>
        </p:grpSpPr>
        <p:sp>
          <p:nvSpPr>
            <p:cNvPr id="114696" name="Rectangle 4"/>
            <p:cNvSpPr>
              <a:spLocks noChangeArrowheads="1"/>
            </p:cNvSpPr>
            <p:nvPr/>
          </p:nvSpPr>
          <p:spPr bwMode="auto">
            <a:xfrm>
              <a:off x="1776" y="1056"/>
              <a:ext cx="2400" cy="4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data</a:t>
              </a:r>
            </a:p>
          </p:txBody>
        </p:sp>
        <p:sp>
          <p:nvSpPr>
            <p:cNvPr id="114697" name="Rectangle 5"/>
            <p:cNvSpPr>
              <a:spLocks noChangeArrowheads="1"/>
            </p:cNvSpPr>
            <p:nvPr/>
          </p:nvSpPr>
          <p:spPr bwMode="auto">
            <a:xfrm>
              <a:off x="912" y="2112"/>
              <a:ext cx="1248" cy="4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data </a:t>
              </a:r>
            </a:p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fragment</a:t>
              </a:r>
            </a:p>
          </p:txBody>
        </p:sp>
        <p:sp>
          <p:nvSpPr>
            <p:cNvPr id="114698" name="Rectangle 6"/>
            <p:cNvSpPr>
              <a:spLocks noChangeArrowheads="1"/>
            </p:cNvSpPr>
            <p:nvPr/>
          </p:nvSpPr>
          <p:spPr bwMode="auto">
            <a:xfrm>
              <a:off x="3312" y="2112"/>
              <a:ext cx="1248" cy="4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data </a:t>
              </a:r>
            </a:p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fragment</a:t>
              </a:r>
            </a:p>
          </p:txBody>
        </p:sp>
        <p:sp>
          <p:nvSpPr>
            <p:cNvPr id="114699" name="Rectangle 7"/>
            <p:cNvSpPr>
              <a:spLocks noChangeArrowheads="1"/>
            </p:cNvSpPr>
            <p:nvPr/>
          </p:nvSpPr>
          <p:spPr bwMode="auto">
            <a:xfrm>
              <a:off x="2160" y="2112"/>
              <a:ext cx="480" cy="43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MAC</a:t>
              </a:r>
            </a:p>
          </p:txBody>
        </p:sp>
        <p:sp>
          <p:nvSpPr>
            <p:cNvPr id="114700" name="Rectangle 8"/>
            <p:cNvSpPr>
              <a:spLocks noChangeArrowheads="1"/>
            </p:cNvSpPr>
            <p:nvPr/>
          </p:nvSpPr>
          <p:spPr bwMode="auto">
            <a:xfrm>
              <a:off x="4560" y="2112"/>
              <a:ext cx="480" cy="43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MAC</a:t>
              </a:r>
            </a:p>
          </p:txBody>
        </p:sp>
        <p:sp>
          <p:nvSpPr>
            <p:cNvPr id="114701" name="Rectangle 9"/>
            <p:cNvSpPr>
              <a:spLocks noChangeArrowheads="1"/>
            </p:cNvSpPr>
            <p:nvPr/>
          </p:nvSpPr>
          <p:spPr bwMode="auto">
            <a:xfrm>
              <a:off x="912" y="2832"/>
              <a:ext cx="1728" cy="43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encrypted</a:t>
              </a:r>
            </a:p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data and MAC</a:t>
              </a:r>
            </a:p>
          </p:txBody>
        </p:sp>
        <p:sp>
          <p:nvSpPr>
            <p:cNvPr id="114702" name="Rectangle 10"/>
            <p:cNvSpPr>
              <a:spLocks noChangeArrowheads="1"/>
            </p:cNvSpPr>
            <p:nvPr/>
          </p:nvSpPr>
          <p:spPr bwMode="auto">
            <a:xfrm>
              <a:off x="3312" y="2832"/>
              <a:ext cx="1728" cy="43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encrypted</a:t>
              </a:r>
            </a:p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data and MAC</a:t>
              </a:r>
            </a:p>
          </p:txBody>
        </p:sp>
        <p:sp>
          <p:nvSpPr>
            <p:cNvPr id="114703" name="Rectangle 11"/>
            <p:cNvSpPr>
              <a:spLocks noChangeArrowheads="1"/>
            </p:cNvSpPr>
            <p:nvPr/>
          </p:nvSpPr>
          <p:spPr bwMode="auto">
            <a:xfrm>
              <a:off x="2832" y="2832"/>
              <a:ext cx="480" cy="43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Arial" charset="0"/>
                  <a:cs typeface="Arial" charset="0"/>
                </a:rPr>
                <a:t>record</a:t>
              </a:r>
            </a:p>
            <a:p>
              <a:pPr algn="ctr"/>
              <a:r>
                <a:rPr lang="en-US" sz="1600" dirty="0">
                  <a:latin typeface="Arial" charset="0"/>
                  <a:cs typeface="Arial" charset="0"/>
                </a:rPr>
                <a:t>header</a:t>
              </a:r>
            </a:p>
          </p:txBody>
        </p:sp>
        <p:sp>
          <p:nvSpPr>
            <p:cNvPr id="114704" name="Rectangle 12"/>
            <p:cNvSpPr>
              <a:spLocks noChangeArrowheads="1"/>
            </p:cNvSpPr>
            <p:nvPr/>
          </p:nvSpPr>
          <p:spPr bwMode="auto">
            <a:xfrm>
              <a:off x="432" y="2832"/>
              <a:ext cx="480" cy="43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Arial" charset="0"/>
                  <a:cs typeface="Arial" charset="0"/>
                </a:rPr>
                <a:t>record</a:t>
              </a:r>
            </a:p>
            <a:p>
              <a:pPr algn="ctr"/>
              <a:r>
                <a:rPr lang="en-US" sz="1600" dirty="0">
                  <a:latin typeface="Arial" charset="0"/>
                  <a:cs typeface="Arial" charset="0"/>
                </a:rPr>
                <a:t>header</a:t>
              </a:r>
            </a:p>
          </p:txBody>
        </p:sp>
        <p:sp>
          <p:nvSpPr>
            <p:cNvPr id="114705" name="Line 13"/>
            <p:cNvSpPr>
              <a:spLocks noChangeShapeType="1"/>
            </p:cNvSpPr>
            <p:nvPr/>
          </p:nvSpPr>
          <p:spPr bwMode="auto">
            <a:xfrm>
              <a:off x="912" y="25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706" name="Line 14"/>
            <p:cNvSpPr>
              <a:spLocks noChangeShapeType="1"/>
            </p:cNvSpPr>
            <p:nvPr/>
          </p:nvSpPr>
          <p:spPr bwMode="auto">
            <a:xfrm>
              <a:off x="2640" y="25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707" name="Line 15"/>
            <p:cNvSpPr>
              <a:spLocks noChangeShapeType="1"/>
            </p:cNvSpPr>
            <p:nvPr/>
          </p:nvSpPr>
          <p:spPr bwMode="auto">
            <a:xfrm>
              <a:off x="3312" y="25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708" name="Line 16"/>
            <p:cNvSpPr>
              <a:spLocks noChangeShapeType="1"/>
            </p:cNvSpPr>
            <p:nvPr/>
          </p:nvSpPr>
          <p:spPr bwMode="auto">
            <a:xfrm>
              <a:off x="5040" y="25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709" name="Line 17"/>
            <p:cNvSpPr>
              <a:spLocks noChangeShapeType="1"/>
            </p:cNvSpPr>
            <p:nvPr/>
          </p:nvSpPr>
          <p:spPr bwMode="auto">
            <a:xfrm flipH="1">
              <a:off x="912" y="1488"/>
              <a:ext cx="86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710" name="Line 18"/>
            <p:cNvSpPr>
              <a:spLocks noChangeShapeType="1"/>
            </p:cNvSpPr>
            <p:nvPr/>
          </p:nvSpPr>
          <p:spPr bwMode="auto">
            <a:xfrm flipH="1">
              <a:off x="2160" y="1488"/>
              <a:ext cx="96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711" name="Line 19"/>
            <p:cNvSpPr>
              <a:spLocks noChangeShapeType="1"/>
            </p:cNvSpPr>
            <p:nvPr/>
          </p:nvSpPr>
          <p:spPr bwMode="auto">
            <a:xfrm>
              <a:off x="3120" y="1488"/>
              <a:ext cx="19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712" name="Line 20"/>
            <p:cNvSpPr>
              <a:spLocks noChangeShapeType="1"/>
            </p:cNvSpPr>
            <p:nvPr/>
          </p:nvSpPr>
          <p:spPr bwMode="auto">
            <a:xfrm>
              <a:off x="4176" y="1488"/>
              <a:ext cx="38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14693" name="Text Box 21"/>
          <p:cNvSpPr txBox="1">
            <a:spLocks noChangeArrowheads="1"/>
          </p:cNvSpPr>
          <p:nvPr/>
        </p:nvSpPr>
        <p:spPr bwMode="auto">
          <a:xfrm>
            <a:off x="825500" y="5029200"/>
            <a:ext cx="5691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record header:  </a:t>
            </a:r>
            <a:r>
              <a:rPr lang="en-US" sz="2400" dirty="0">
                <a:latin typeface="Gill Sans MT" charset="0"/>
              </a:rPr>
              <a:t>content type; version; length </a:t>
            </a:r>
          </a:p>
        </p:txBody>
      </p:sp>
      <p:sp>
        <p:nvSpPr>
          <p:cNvPr id="114694" name="Text Box 22"/>
          <p:cNvSpPr txBox="1">
            <a:spLocks noChangeArrowheads="1"/>
          </p:cNvSpPr>
          <p:nvPr/>
        </p:nvSpPr>
        <p:spPr bwMode="auto">
          <a:xfrm>
            <a:off x="1836738" y="5524500"/>
            <a:ext cx="5921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MAC:  </a:t>
            </a:r>
            <a:r>
              <a:rPr lang="en-US" sz="2400" dirty="0">
                <a:latin typeface="Gill Sans MT" charset="0"/>
              </a:rPr>
              <a:t>includes sequence number, MAC key </a:t>
            </a:r>
            <a:r>
              <a:rPr lang="en-US" sz="2400" dirty="0">
                <a:latin typeface="Gill Sans MT" charset="0"/>
              </a:rPr>
              <a:t>M</a:t>
            </a:r>
            <a:r>
              <a:rPr lang="en-US" sz="2400" baseline="-25000" dirty="0">
                <a:latin typeface="Gill Sans MT" charset="0"/>
              </a:rPr>
              <a:t>x</a:t>
            </a:r>
            <a:endParaRPr lang="en-US" sz="2400" baseline="-25000" dirty="0">
              <a:latin typeface="Gill Sans MT" charset="0"/>
            </a:endParaRPr>
          </a:p>
        </p:txBody>
      </p:sp>
      <p:sp>
        <p:nvSpPr>
          <p:cNvPr id="114695" name="Text Box 23"/>
          <p:cNvSpPr txBox="1">
            <a:spLocks noChangeArrowheads="1"/>
          </p:cNvSpPr>
          <p:nvPr/>
        </p:nvSpPr>
        <p:spPr bwMode="auto">
          <a:xfrm>
            <a:off x="1374775" y="5951538"/>
            <a:ext cx="65770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fragment:  </a:t>
            </a:r>
            <a:r>
              <a:rPr lang="en-US" sz="2400" dirty="0">
                <a:latin typeface="Gill Sans MT" charset="0"/>
              </a:rPr>
              <a:t>each SSL fragment 2</a:t>
            </a:r>
            <a:r>
              <a:rPr lang="en-US" sz="2400" baseline="30000" dirty="0">
                <a:latin typeface="Gill Sans MT" charset="0"/>
              </a:rPr>
              <a:t>14</a:t>
            </a:r>
            <a:r>
              <a:rPr lang="en-US" sz="2400" dirty="0">
                <a:latin typeface="Gill Sans MT" charset="0"/>
              </a:rPr>
              <a:t> bytes (~16 Kbytes)</a:t>
            </a:r>
          </a:p>
        </p:txBody>
      </p:sp>
      <p:sp>
        <p:nvSpPr>
          <p:cNvPr id="2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77</a:t>
            </a:fld>
            <a:endParaRPr lang="en-US" sz="1200" dirty="0">
              <a:latin typeface="Tahoma" charset="0"/>
            </a:endParaRPr>
          </a:p>
        </p:txBody>
      </p:sp>
      <p:sp>
        <p:nvSpPr>
          <p:cNvPr id="2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146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SSL record format</a:t>
            </a:r>
          </a:p>
        </p:txBody>
      </p:sp>
      <p:grpSp>
        <p:nvGrpSpPr>
          <p:cNvPr id="115715" name="Group 3"/>
          <p:cNvGrpSpPr>
            <a:grpSpLocks/>
          </p:cNvGrpSpPr>
          <p:nvPr/>
        </p:nvGrpSpPr>
        <p:grpSpPr bwMode="auto">
          <a:xfrm>
            <a:off x="1357313" y="1397000"/>
            <a:ext cx="6708775" cy="3744913"/>
            <a:chOff x="862" y="996"/>
            <a:chExt cx="4226" cy="2574"/>
          </a:xfrm>
        </p:grpSpPr>
        <p:grpSp>
          <p:nvGrpSpPr>
            <p:cNvPr id="115718" name="Group 4"/>
            <p:cNvGrpSpPr>
              <a:grpSpLocks/>
            </p:cNvGrpSpPr>
            <p:nvPr/>
          </p:nvGrpSpPr>
          <p:grpSpPr bwMode="auto">
            <a:xfrm>
              <a:off x="862" y="1246"/>
              <a:ext cx="4226" cy="2324"/>
              <a:chOff x="862" y="1139"/>
              <a:chExt cx="4226" cy="2324"/>
            </a:xfrm>
          </p:grpSpPr>
          <p:sp>
            <p:nvSpPr>
              <p:cNvPr id="115722" name="Rectangle 5"/>
              <p:cNvSpPr>
                <a:spLocks noChangeArrowheads="1"/>
              </p:cNvSpPr>
              <p:nvPr/>
            </p:nvSpPr>
            <p:spPr bwMode="auto">
              <a:xfrm>
                <a:off x="864" y="1139"/>
                <a:ext cx="4224" cy="1968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115723" name="Rectangle 6"/>
              <p:cNvSpPr>
                <a:spLocks noChangeArrowheads="1"/>
              </p:cNvSpPr>
              <p:nvPr/>
            </p:nvSpPr>
            <p:spPr bwMode="auto">
              <a:xfrm>
                <a:off x="864" y="1139"/>
                <a:ext cx="768" cy="43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115724" name="Rectangle 7"/>
              <p:cNvSpPr>
                <a:spLocks noChangeArrowheads="1"/>
              </p:cNvSpPr>
              <p:nvPr/>
            </p:nvSpPr>
            <p:spPr bwMode="auto">
              <a:xfrm>
                <a:off x="1632" y="1139"/>
                <a:ext cx="1392" cy="43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115725" name="Rectangle 8"/>
              <p:cNvSpPr>
                <a:spLocks noChangeArrowheads="1"/>
              </p:cNvSpPr>
              <p:nvPr/>
            </p:nvSpPr>
            <p:spPr bwMode="auto">
              <a:xfrm>
                <a:off x="3024" y="1139"/>
                <a:ext cx="1392" cy="43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115726" name="Rectangle 9"/>
              <p:cNvSpPr>
                <a:spLocks noChangeArrowheads="1"/>
              </p:cNvSpPr>
              <p:nvPr/>
            </p:nvSpPr>
            <p:spPr bwMode="auto">
              <a:xfrm>
                <a:off x="862" y="3004"/>
                <a:ext cx="4224" cy="459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115727" name="Text Box 10"/>
              <p:cNvSpPr txBox="1">
                <a:spLocks noChangeArrowheads="1"/>
              </p:cNvSpPr>
              <p:nvPr/>
            </p:nvSpPr>
            <p:spPr bwMode="auto">
              <a:xfrm>
                <a:off x="958" y="1150"/>
                <a:ext cx="645" cy="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2000"/>
                  </a:lnSpc>
                </a:pPr>
                <a:r>
                  <a:rPr lang="en-US" dirty="0">
                    <a:latin typeface="Arial" charset="0"/>
                    <a:cs typeface="Arial" charset="0"/>
                  </a:rPr>
                  <a:t>content</a:t>
                </a:r>
              </a:p>
              <a:p>
                <a:pPr algn="ctr">
                  <a:lnSpc>
                    <a:spcPts val="2000"/>
                  </a:lnSpc>
                </a:pPr>
                <a:r>
                  <a:rPr lang="en-US" dirty="0">
                    <a:latin typeface="Arial" charset="0"/>
                    <a:cs typeface="Arial" charset="0"/>
                  </a:rPr>
                  <a:t>type</a:t>
                </a:r>
              </a:p>
            </p:txBody>
          </p:sp>
          <p:sp>
            <p:nvSpPr>
              <p:cNvPr id="115728" name="Text Box 11"/>
              <p:cNvSpPr txBox="1">
                <a:spLocks noChangeArrowheads="1"/>
              </p:cNvSpPr>
              <p:nvPr/>
            </p:nvSpPr>
            <p:spPr bwMode="auto">
              <a:xfrm>
                <a:off x="1814" y="1246"/>
                <a:ext cx="982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SSL version</a:t>
                </a:r>
              </a:p>
            </p:txBody>
          </p:sp>
          <p:sp>
            <p:nvSpPr>
              <p:cNvPr id="115729" name="Text Box 12"/>
              <p:cNvSpPr txBox="1">
                <a:spLocks noChangeArrowheads="1"/>
              </p:cNvSpPr>
              <p:nvPr/>
            </p:nvSpPr>
            <p:spPr bwMode="auto">
              <a:xfrm>
                <a:off x="3441" y="1226"/>
                <a:ext cx="557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length</a:t>
                </a:r>
              </a:p>
            </p:txBody>
          </p:sp>
          <p:sp>
            <p:nvSpPr>
              <p:cNvPr id="115730" name="Text Box 13"/>
              <p:cNvSpPr txBox="1">
                <a:spLocks noChangeArrowheads="1"/>
              </p:cNvSpPr>
              <p:nvPr/>
            </p:nvSpPr>
            <p:spPr bwMode="auto">
              <a:xfrm>
                <a:off x="2553" y="3084"/>
                <a:ext cx="476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MAC</a:t>
                </a:r>
              </a:p>
            </p:txBody>
          </p:sp>
          <p:sp>
            <p:nvSpPr>
              <p:cNvPr id="115731" name="Text Box 14"/>
              <p:cNvSpPr txBox="1">
                <a:spLocks noChangeArrowheads="1"/>
              </p:cNvSpPr>
              <p:nvPr/>
            </p:nvSpPr>
            <p:spPr bwMode="auto">
              <a:xfrm>
                <a:off x="2576" y="1983"/>
                <a:ext cx="430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data</a:t>
                </a:r>
              </a:p>
            </p:txBody>
          </p:sp>
        </p:grpSp>
        <p:sp>
          <p:nvSpPr>
            <p:cNvPr id="115719" name="Text Box 15"/>
            <p:cNvSpPr txBox="1">
              <a:spLocks noChangeArrowheads="1"/>
            </p:cNvSpPr>
            <p:nvPr/>
          </p:nvSpPr>
          <p:spPr bwMode="auto">
            <a:xfrm>
              <a:off x="930" y="996"/>
              <a:ext cx="556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1 byte</a:t>
              </a:r>
            </a:p>
          </p:txBody>
        </p:sp>
        <p:sp>
          <p:nvSpPr>
            <p:cNvPr id="115720" name="Text Box 16"/>
            <p:cNvSpPr txBox="1">
              <a:spLocks noChangeArrowheads="1"/>
            </p:cNvSpPr>
            <p:nvPr/>
          </p:nvSpPr>
          <p:spPr bwMode="auto">
            <a:xfrm>
              <a:off x="2010" y="1007"/>
              <a:ext cx="636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2 bytes</a:t>
              </a:r>
            </a:p>
          </p:txBody>
        </p:sp>
        <p:sp>
          <p:nvSpPr>
            <p:cNvPr id="115721" name="Text Box 17"/>
            <p:cNvSpPr txBox="1">
              <a:spLocks noChangeArrowheads="1"/>
            </p:cNvSpPr>
            <p:nvPr/>
          </p:nvSpPr>
          <p:spPr bwMode="auto">
            <a:xfrm>
              <a:off x="3350" y="1007"/>
              <a:ext cx="636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3 bytes</a:t>
              </a:r>
            </a:p>
          </p:txBody>
        </p:sp>
      </p:grpSp>
      <p:sp>
        <p:nvSpPr>
          <p:cNvPr id="115716" name="Text Box 18"/>
          <p:cNvSpPr txBox="1">
            <a:spLocks noChangeArrowheads="1"/>
          </p:cNvSpPr>
          <p:nvPr/>
        </p:nvSpPr>
        <p:spPr bwMode="auto">
          <a:xfrm>
            <a:off x="1384300" y="5468938"/>
            <a:ext cx="6169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Gill Sans MT" charset="0"/>
              </a:rPr>
              <a:t>data and MAC encrypted (symmetric algorithm)</a:t>
            </a:r>
          </a:p>
        </p:txBody>
      </p:sp>
      <p:pic>
        <p:nvPicPr>
          <p:cNvPr id="115717" name="Picture 2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" y="798513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78</a:t>
            </a:fld>
            <a:endParaRPr lang="en-US" sz="1200" dirty="0">
              <a:latin typeface="Tahoma" charset="0"/>
            </a:endParaRP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20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738" name="Group 2"/>
          <p:cNvGrpSpPr>
            <a:grpSpLocks/>
          </p:cNvGrpSpPr>
          <p:nvPr/>
        </p:nvGrpSpPr>
        <p:grpSpPr bwMode="auto">
          <a:xfrm>
            <a:off x="3502025" y="293688"/>
            <a:ext cx="3962400" cy="5954712"/>
            <a:chOff x="1152" y="233"/>
            <a:chExt cx="2496" cy="3751"/>
          </a:xfrm>
        </p:grpSpPr>
        <p:sp>
          <p:nvSpPr>
            <p:cNvPr id="116747" name="Line 3"/>
            <p:cNvSpPr>
              <a:spLocks noChangeShapeType="1"/>
            </p:cNvSpPr>
            <p:nvPr/>
          </p:nvSpPr>
          <p:spPr bwMode="auto">
            <a:xfrm>
              <a:off x="1152" y="384"/>
              <a:ext cx="24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48" name="Line 4"/>
            <p:cNvSpPr>
              <a:spLocks noChangeShapeType="1"/>
            </p:cNvSpPr>
            <p:nvPr/>
          </p:nvSpPr>
          <p:spPr bwMode="auto">
            <a:xfrm flipH="1">
              <a:off x="1152" y="672"/>
              <a:ext cx="24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49" name="Line 5"/>
            <p:cNvSpPr>
              <a:spLocks noChangeShapeType="1"/>
            </p:cNvSpPr>
            <p:nvPr/>
          </p:nvSpPr>
          <p:spPr bwMode="auto">
            <a:xfrm flipH="1">
              <a:off x="1152" y="912"/>
              <a:ext cx="24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0" name="Line 6"/>
            <p:cNvSpPr>
              <a:spLocks noChangeShapeType="1"/>
            </p:cNvSpPr>
            <p:nvPr/>
          </p:nvSpPr>
          <p:spPr bwMode="auto">
            <a:xfrm flipH="1">
              <a:off x="1152" y="1152"/>
              <a:ext cx="24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1" name="Line 7"/>
            <p:cNvSpPr>
              <a:spLocks noChangeShapeType="1"/>
            </p:cNvSpPr>
            <p:nvPr/>
          </p:nvSpPr>
          <p:spPr bwMode="auto">
            <a:xfrm>
              <a:off x="1152" y="1584"/>
              <a:ext cx="24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2" name="Line 8"/>
            <p:cNvSpPr>
              <a:spLocks noChangeShapeType="1"/>
            </p:cNvSpPr>
            <p:nvPr/>
          </p:nvSpPr>
          <p:spPr bwMode="auto">
            <a:xfrm>
              <a:off x="1152" y="1776"/>
              <a:ext cx="24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3" name="Line 9"/>
            <p:cNvSpPr>
              <a:spLocks noChangeShapeType="1"/>
            </p:cNvSpPr>
            <p:nvPr/>
          </p:nvSpPr>
          <p:spPr bwMode="auto">
            <a:xfrm>
              <a:off x="1152" y="2064"/>
              <a:ext cx="24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4" name="Line 10"/>
            <p:cNvSpPr>
              <a:spLocks noChangeShapeType="1"/>
            </p:cNvSpPr>
            <p:nvPr/>
          </p:nvSpPr>
          <p:spPr bwMode="auto">
            <a:xfrm flipH="1">
              <a:off x="1152" y="2448"/>
              <a:ext cx="24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5" name="Line 11"/>
            <p:cNvSpPr>
              <a:spLocks noChangeShapeType="1"/>
            </p:cNvSpPr>
            <p:nvPr/>
          </p:nvSpPr>
          <p:spPr bwMode="auto">
            <a:xfrm flipH="1">
              <a:off x="1152" y="2736"/>
              <a:ext cx="24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6" name="Line 12"/>
            <p:cNvSpPr>
              <a:spLocks noChangeShapeType="1"/>
            </p:cNvSpPr>
            <p:nvPr/>
          </p:nvSpPr>
          <p:spPr bwMode="auto">
            <a:xfrm>
              <a:off x="1152" y="3120"/>
              <a:ext cx="24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7" name="Line 13"/>
            <p:cNvSpPr>
              <a:spLocks noChangeShapeType="1"/>
            </p:cNvSpPr>
            <p:nvPr/>
          </p:nvSpPr>
          <p:spPr bwMode="auto">
            <a:xfrm flipH="1">
              <a:off x="1152" y="3408"/>
              <a:ext cx="24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8" name="Line 14"/>
            <p:cNvSpPr>
              <a:spLocks noChangeShapeType="1"/>
            </p:cNvSpPr>
            <p:nvPr/>
          </p:nvSpPr>
          <p:spPr bwMode="auto">
            <a:xfrm>
              <a:off x="1152" y="3840"/>
              <a:ext cx="24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9" name="Text Box 15"/>
            <p:cNvSpPr txBox="1">
              <a:spLocks noChangeArrowheads="1"/>
            </p:cNvSpPr>
            <p:nvPr/>
          </p:nvSpPr>
          <p:spPr bwMode="auto">
            <a:xfrm rot="194382">
              <a:off x="1574" y="233"/>
              <a:ext cx="14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handshake: </a:t>
              </a:r>
              <a:r>
                <a:rPr lang="en-US" sz="1600" dirty="0">
                  <a:latin typeface="Arial" charset="0"/>
                  <a:cs typeface="Arial" charset="0"/>
                </a:rPr>
                <a:t>ClientHello</a:t>
              </a:r>
              <a:endParaRPr lang="en-US" sz="1600" dirty="0">
                <a:latin typeface="Arial" charset="0"/>
                <a:cs typeface="Arial" charset="0"/>
              </a:endParaRPr>
            </a:p>
          </p:txBody>
        </p:sp>
        <p:sp>
          <p:nvSpPr>
            <p:cNvPr id="116760" name="Text Box 16"/>
            <p:cNvSpPr txBox="1">
              <a:spLocks noChangeArrowheads="1"/>
            </p:cNvSpPr>
            <p:nvPr/>
          </p:nvSpPr>
          <p:spPr bwMode="auto">
            <a:xfrm rot="-324987">
              <a:off x="1574" y="563"/>
              <a:ext cx="153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handshake: </a:t>
              </a:r>
              <a:r>
                <a:rPr lang="en-US" sz="1600" dirty="0">
                  <a:latin typeface="Arial" charset="0"/>
                  <a:cs typeface="Arial" charset="0"/>
                </a:rPr>
                <a:t>ServerHello</a:t>
              </a:r>
              <a:endParaRPr lang="en-US" sz="1600" dirty="0">
                <a:latin typeface="Arial" charset="0"/>
                <a:cs typeface="Arial" charset="0"/>
              </a:endParaRPr>
            </a:p>
          </p:txBody>
        </p:sp>
        <p:sp>
          <p:nvSpPr>
            <p:cNvPr id="116761" name="Text Box 17"/>
            <p:cNvSpPr txBox="1">
              <a:spLocks noChangeArrowheads="1"/>
            </p:cNvSpPr>
            <p:nvPr/>
          </p:nvSpPr>
          <p:spPr bwMode="auto">
            <a:xfrm rot="-324987">
              <a:off x="1647" y="805"/>
              <a:ext cx="14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handshake: Certificate</a:t>
              </a:r>
            </a:p>
          </p:txBody>
        </p:sp>
        <p:sp>
          <p:nvSpPr>
            <p:cNvPr id="116762" name="Text Box 18"/>
            <p:cNvSpPr txBox="1">
              <a:spLocks noChangeArrowheads="1"/>
            </p:cNvSpPr>
            <p:nvPr/>
          </p:nvSpPr>
          <p:spPr bwMode="auto">
            <a:xfrm rot="-324987">
              <a:off x="1574" y="1046"/>
              <a:ext cx="183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handshake: </a:t>
              </a:r>
              <a:r>
                <a:rPr lang="en-US" sz="1600" dirty="0">
                  <a:latin typeface="Arial" charset="0"/>
                  <a:cs typeface="Arial" charset="0"/>
                </a:rPr>
                <a:t>ServerHelloDone</a:t>
              </a:r>
              <a:endParaRPr lang="en-US" sz="1600" dirty="0">
                <a:latin typeface="Arial" charset="0"/>
                <a:cs typeface="Arial" charset="0"/>
              </a:endParaRPr>
            </a:p>
          </p:txBody>
        </p:sp>
        <p:sp>
          <p:nvSpPr>
            <p:cNvPr id="116763" name="Text Box 19"/>
            <p:cNvSpPr txBox="1">
              <a:spLocks noChangeArrowheads="1"/>
            </p:cNvSpPr>
            <p:nvPr/>
          </p:nvSpPr>
          <p:spPr bwMode="auto">
            <a:xfrm rot="226813">
              <a:off x="1606" y="1478"/>
              <a:ext cx="194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handshake: </a:t>
              </a:r>
              <a:r>
                <a:rPr lang="en-US" sz="1600" dirty="0">
                  <a:latin typeface="Arial" charset="0"/>
                  <a:cs typeface="Arial" charset="0"/>
                </a:rPr>
                <a:t>ClientKeyExchange</a:t>
              </a:r>
              <a:endParaRPr lang="en-US" sz="1600" dirty="0">
                <a:latin typeface="Arial" charset="0"/>
                <a:cs typeface="Arial" charset="0"/>
              </a:endParaRPr>
            </a:p>
          </p:txBody>
        </p:sp>
        <p:sp>
          <p:nvSpPr>
            <p:cNvPr id="116764" name="Text Box 20"/>
            <p:cNvSpPr txBox="1">
              <a:spLocks noChangeArrowheads="1"/>
            </p:cNvSpPr>
            <p:nvPr/>
          </p:nvSpPr>
          <p:spPr bwMode="auto">
            <a:xfrm rot="258961">
              <a:off x="1594" y="1655"/>
              <a:ext cx="124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ChangeCipherSpec</a:t>
              </a:r>
              <a:endParaRPr lang="en-US" sz="1600" dirty="0">
                <a:latin typeface="Arial" charset="0"/>
                <a:cs typeface="Arial" charset="0"/>
              </a:endParaRPr>
            </a:p>
          </p:txBody>
        </p:sp>
        <p:sp>
          <p:nvSpPr>
            <p:cNvPr id="116765" name="Text Box 21"/>
            <p:cNvSpPr txBox="1">
              <a:spLocks noChangeArrowheads="1"/>
            </p:cNvSpPr>
            <p:nvPr/>
          </p:nvSpPr>
          <p:spPr bwMode="auto">
            <a:xfrm rot="226813">
              <a:off x="1606" y="1968"/>
              <a:ext cx="131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handshake: Finished</a:t>
              </a:r>
            </a:p>
          </p:txBody>
        </p:sp>
        <p:sp>
          <p:nvSpPr>
            <p:cNvPr id="116766" name="Text Box 22"/>
            <p:cNvSpPr txBox="1">
              <a:spLocks noChangeArrowheads="1"/>
            </p:cNvSpPr>
            <p:nvPr/>
          </p:nvSpPr>
          <p:spPr bwMode="auto">
            <a:xfrm rot="-260887">
              <a:off x="1658" y="2341"/>
              <a:ext cx="124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ChangeCipherSpec</a:t>
              </a:r>
              <a:endParaRPr lang="en-US" sz="1600" dirty="0">
                <a:latin typeface="Arial" charset="0"/>
                <a:cs typeface="Arial" charset="0"/>
              </a:endParaRPr>
            </a:p>
          </p:txBody>
        </p:sp>
        <p:sp>
          <p:nvSpPr>
            <p:cNvPr id="116767" name="Text Box 23"/>
            <p:cNvSpPr txBox="1">
              <a:spLocks noChangeArrowheads="1"/>
            </p:cNvSpPr>
            <p:nvPr/>
          </p:nvSpPr>
          <p:spPr bwMode="auto">
            <a:xfrm rot="-387815">
              <a:off x="1670" y="2630"/>
              <a:ext cx="131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handshake: Finished</a:t>
              </a:r>
            </a:p>
          </p:txBody>
        </p:sp>
        <p:sp>
          <p:nvSpPr>
            <p:cNvPr id="116768" name="Text Box 24"/>
            <p:cNvSpPr txBox="1">
              <a:spLocks noChangeArrowheads="1"/>
            </p:cNvSpPr>
            <p:nvPr/>
          </p:nvSpPr>
          <p:spPr bwMode="auto">
            <a:xfrm rot="258755">
              <a:off x="1747" y="3013"/>
              <a:ext cx="105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application_data</a:t>
              </a:r>
              <a:endParaRPr lang="en-US" sz="1600" dirty="0">
                <a:latin typeface="Arial" charset="0"/>
                <a:cs typeface="Arial" charset="0"/>
              </a:endParaRPr>
            </a:p>
          </p:txBody>
        </p:sp>
        <p:sp>
          <p:nvSpPr>
            <p:cNvPr id="116769" name="Text Box 25"/>
            <p:cNvSpPr txBox="1">
              <a:spLocks noChangeArrowheads="1"/>
            </p:cNvSpPr>
            <p:nvPr/>
          </p:nvSpPr>
          <p:spPr bwMode="auto">
            <a:xfrm rot="-295858">
              <a:off x="1811" y="3301"/>
              <a:ext cx="105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application_data</a:t>
              </a:r>
              <a:endParaRPr lang="en-US" sz="1600" dirty="0">
                <a:latin typeface="Arial" charset="0"/>
                <a:cs typeface="Arial" charset="0"/>
              </a:endParaRPr>
            </a:p>
          </p:txBody>
        </p:sp>
        <p:sp>
          <p:nvSpPr>
            <p:cNvPr id="116770" name="Text Box 26"/>
            <p:cNvSpPr txBox="1">
              <a:spLocks noChangeArrowheads="1"/>
            </p:cNvSpPr>
            <p:nvPr/>
          </p:nvSpPr>
          <p:spPr bwMode="auto">
            <a:xfrm rot="194382">
              <a:off x="1827" y="3733"/>
              <a:ext cx="16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Alert: warning, </a:t>
              </a:r>
              <a:r>
                <a:rPr lang="en-US" sz="1600" dirty="0">
                  <a:latin typeface="Arial" charset="0"/>
                  <a:cs typeface="Arial" charset="0"/>
                </a:rPr>
                <a:t>close_notify</a:t>
              </a:r>
              <a:endParaRPr lang="en-US" sz="1600" dirty="0">
                <a:latin typeface="Arial" charset="0"/>
                <a:cs typeface="Arial" charset="0"/>
              </a:endParaRPr>
            </a:p>
          </p:txBody>
        </p:sp>
      </p:grpSp>
      <p:sp>
        <p:nvSpPr>
          <p:cNvPr id="116739" name="Rectangle 27"/>
          <p:cNvSpPr>
            <a:spLocks noGrp="1" noChangeArrowheads="1"/>
          </p:cNvSpPr>
          <p:nvPr>
            <p:ph type="title"/>
          </p:nvPr>
        </p:nvSpPr>
        <p:spPr>
          <a:xfrm>
            <a:off x="252413" y="366713"/>
            <a:ext cx="3170237" cy="1143000"/>
          </a:xfrm>
        </p:spPr>
        <p:txBody>
          <a:bodyPr/>
          <a:lstStyle/>
          <a:p>
            <a:pPr>
              <a:lnSpc>
                <a:spcPts val="4600"/>
              </a:lnSpc>
            </a:pPr>
            <a:r>
              <a:rPr lang="en-US" dirty="0">
                <a:latin typeface="Gill Sans MT" charset="0"/>
              </a:rPr>
              <a:t>Real SSL</a:t>
            </a:r>
            <a:br>
              <a:rPr lang="en-US" dirty="0">
                <a:latin typeface="Gill Sans MT" charset="0"/>
              </a:rPr>
            </a:br>
            <a:r>
              <a:rPr lang="en-US" dirty="0">
                <a:latin typeface="Gill Sans MT" charset="0"/>
              </a:rPr>
              <a:t>connection</a:t>
            </a:r>
          </a:p>
        </p:txBody>
      </p:sp>
      <p:sp>
        <p:nvSpPr>
          <p:cNvPr id="116740" name="Text Box 28"/>
          <p:cNvSpPr txBox="1">
            <a:spLocks noChangeArrowheads="1"/>
          </p:cNvSpPr>
          <p:nvPr/>
        </p:nvSpPr>
        <p:spPr bwMode="auto">
          <a:xfrm>
            <a:off x="1219200" y="6049963"/>
            <a:ext cx="1917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Gill Sans MT" charset="0"/>
              </a:rPr>
              <a:t>TCP FIN follows</a:t>
            </a:r>
          </a:p>
        </p:txBody>
      </p:sp>
      <p:pic>
        <p:nvPicPr>
          <p:cNvPr id="116741" name="Picture 29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1989138"/>
            <a:ext cx="5270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742" name="Picture 30" descr="B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941513"/>
            <a:ext cx="642938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743" name="Line 32"/>
          <p:cNvSpPr>
            <a:spLocks noChangeShapeType="1"/>
          </p:cNvSpPr>
          <p:nvPr/>
        </p:nvSpPr>
        <p:spPr bwMode="auto">
          <a:xfrm flipV="1">
            <a:off x="2635250" y="2743200"/>
            <a:ext cx="1122363" cy="592138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6744" name="Text Box 33"/>
          <p:cNvSpPr txBox="1">
            <a:spLocks noChangeArrowheads="1"/>
          </p:cNvSpPr>
          <p:nvPr/>
        </p:nvSpPr>
        <p:spPr bwMode="auto">
          <a:xfrm>
            <a:off x="1038225" y="2947988"/>
            <a:ext cx="15668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i="1" dirty="0">
                <a:solidFill>
                  <a:srgbClr val="C00000"/>
                </a:solidFill>
                <a:latin typeface="Arial" charset="0"/>
                <a:cs typeface="Arial" charset="0"/>
              </a:rPr>
              <a:t>everything</a:t>
            </a:r>
          </a:p>
          <a:p>
            <a:pPr algn="r"/>
            <a:r>
              <a:rPr lang="en-US" i="1" dirty="0">
                <a:solidFill>
                  <a:srgbClr val="C00000"/>
                </a:solidFill>
                <a:latin typeface="Arial" charset="0"/>
                <a:cs typeface="Arial" charset="0"/>
              </a:rPr>
              <a:t>henceforth</a:t>
            </a:r>
          </a:p>
          <a:p>
            <a:pPr algn="r"/>
            <a:r>
              <a:rPr lang="en-US" i="1" dirty="0">
                <a:solidFill>
                  <a:srgbClr val="C00000"/>
                </a:solidFill>
                <a:latin typeface="Arial" charset="0"/>
                <a:cs typeface="Arial" charset="0"/>
              </a:rPr>
              <a:t>is encrypted</a:t>
            </a:r>
          </a:p>
        </p:txBody>
      </p:sp>
      <p:sp>
        <p:nvSpPr>
          <p:cNvPr id="116745" name="Line 34"/>
          <p:cNvSpPr>
            <a:spLocks noChangeShapeType="1"/>
          </p:cNvSpPr>
          <p:nvPr/>
        </p:nvSpPr>
        <p:spPr bwMode="auto">
          <a:xfrm>
            <a:off x="2603500" y="3592513"/>
            <a:ext cx="1392238" cy="385762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116746" name="Picture 24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8" y="1500188"/>
            <a:ext cx="262572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79</a:t>
            </a:fld>
            <a:endParaRPr lang="en-US" sz="1200" dirty="0">
              <a:latin typeface="Tahoma" charset="0"/>
            </a:endParaRPr>
          </a:p>
        </p:txBody>
      </p:sp>
      <p:sp>
        <p:nvSpPr>
          <p:cNvPr id="3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970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8.1</a:t>
            </a:r>
            <a:r>
              <a:rPr lang="en-US" dirty="0">
                <a:latin typeface="Gill Sans MT" charset="0"/>
              </a:rPr>
              <a:t> What is network security?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8.2 Principles of cryptography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8.3</a:t>
            </a:r>
            <a:r>
              <a:rPr lang="en-US" dirty="0">
                <a:latin typeface="Gill Sans MT" charset="0"/>
              </a:rPr>
              <a:t> Message integrity, authentication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8.4 </a:t>
            </a:r>
            <a:r>
              <a:rPr lang="en-US" dirty="0">
                <a:latin typeface="Gill Sans MT" charset="0"/>
              </a:rPr>
              <a:t>Securing e-mail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dirty="0">
                <a:latin typeface="Gill Sans MT" charset="0"/>
              </a:rPr>
              <a:t> Securing TCP connections: SSL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>
                <a:latin typeface="Gill Sans MT" charset="0"/>
              </a:rPr>
              <a:t> Network layer security: IPsec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>
                <a:latin typeface="Gill Sans MT" charset="0"/>
              </a:rPr>
              <a:t> Operational security: firewalls and IDS</a:t>
            </a:r>
          </a:p>
        </p:txBody>
      </p:sp>
      <p:pic>
        <p:nvPicPr>
          <p:cNvPr id="33796" name="Picture 2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06680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843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1" name="Picture 2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1052513"/>
            <a:ext cx="35194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7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Key derivation</a:t>
            </a:r>
          </a:p>
        </p:txBody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11300"/>
            <a:ext cx="77724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client nonce, server nonce, and pre-master secret input into pseudo random-number generator.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produces master secret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master secret and new </a:t>
            </a:r>
            <a:r>
              <a:rPr lang="en-US" sz="2400" dirty="0">
                <a:latin typeface="Gill Sans MT" charset="0"/>
              </a:rPr>
              <a:t>nonces</a:t>
            </a:r>
            <a:r>
              <a:rPr lang="en-US" sz="2400" dirty="0">
                <a:latin typeface="Gill Sans MT" charset="0"/>
              </a:rPr>
              <a:t> input into another random-number generator: </a:t>
            </a:r>
            <a:r>
              <a:rPr lang="ja-JP" altLang="en-US" sz="2400" dirty="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key block</a:t>
            </a:r>
            <a:r>
              <a:rPr lang="ja-JP" altLang="en-US" sz="2400" dirty="0">
                <a:latin typeface="Gill Sans MT" charset="0"/>
              </a:rPr>
              <a:t>”</a:t>
            </a:r>
            <a:endParaRPr lang="en-US" altLang="ja-JP" sz="2400" dirty="0">
              <a:latin typeface="Gill Sans MT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because of resumption: TBD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key block sliced and diced: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client MAC key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server MAC key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client encryption key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server encryption key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client initialization vector (IV)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server initialization vector (IV)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80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472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8.1</a:t>
            </a:r>
            <a:r>
              <a:rPr lang="en-US" dirty="0">
                <a:solidFill>
                  <a:srgbClr val="2D2DB9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8.3</a:t>
            </a:r>
            <a:r>
              <a:rPr lang="en-US" dirty="0">
                <a:latin typeface="Gill Sans MT" charset="0"/>
              </a:rPr>
              <a:t> Message integrity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8.4 </a:t>
            </a:r>
            <a:r>
              <a:rPr lang="en-US" dirty="0">
                <a:latin typeface="Gill Sans MT" charset="0"/>
              </a:rPr>
              <a:t>Securing e-mail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dirty="0">
                <a:latin typeface="Gill Sans MT" charset="0"/>
              </a:rPr>
              <a:t> Securing TCP connections: SSL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8.6 Network layer security: IPsec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>
                <a:latin typeface="Gill Sans MT" charset="0"/>
              </a:rPr>
              <a:t> Operational security: firewalls and IDS</a:t>
            </a:r>
          </a:p>
        </p:txBody>
      </p:sp>
      <p:pic>
        <p:nvPicPr>
          <p:cNvPr id="118788" name="Picture 2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103822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81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60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228600"/>
            <a:ext cx="8470900" cy="1143000"/>
          </a:xfrm>
        </p:spPr>
        <p:txBody>
          <a:bodyPr/>
          <a:lstStyle/>
          <a:p>
            <a:r>
              <a:rPr lang="en-US" sz="4000" dirty="0">
                <a:latin typeface="Gill Sans MT" charset="0"/>
              </a:rPr>
              <a:t>What is network-layer confidentiality ?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406525"/>
            <a:ext cx="8040687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between two network entities:</a:t>
            </a:r>
          </a:p>
          <a:p>
            <a:r>
              <a:rPr lang="en-US" dirty="0">
                <a:latin typeface="Gill Sans MT" charset="0"/>
              </a:rPr>
              <a:t>sending entity encrypts datagram payload, payload could be:</a:t>
            </a:r>
          </a:p>
          <a:p>
            <a:pPr lvl="1"/>
            <a:r>
              <a:rPr lang="en-US" dirty="0">
                <a:latin typeface="Gill Sans MT" charset="0"/>
              </a:rPr>
              <a:t>TCP or UDP segment, ICMP message, OSPF message ….</a:t>
            </a:r>
          </a:p>
          <a:p>
            <a:r>
              <a:rPr lang="en-US" dirty="0">
                <a:latin typeface="Gill Sans MT" charset="0"/>
              </a:rPr>
              <a:t>all data sent from one entity to other would be hidden:</a:t>
            </a:r>
          </a:p>
          <a:p>
            <a:pPr lvl="1"/>
            <a:r>
              <a:rPr lang="en-US" dirty="0">
                <a:latin typeface="Gill Sans MT" charset="0"/>
              </a:rPr>
              <a:t>web pages, e-mail, P2P file transfers, TCP SYN packets …</a:t>
            </a:r>
          </a:p>
          <a:p>
            <a:r>
              <a:rPr lang="ja-JP" altLang="en-US" dirty="0">
                <a:solidFill>
                  <a:srgbClr val="C00000"/>
                </a:solidFill>
                <a:latin typeface="Gill Sans MT" charset="0"/>
              </a:rPr>
              <a:t>“</a:t>
            </a:r>
            <a:r>
              <a:rPr lang="en-US" altLang="ja-JP" dirty="0">
                <a:solidFill>
                  <a:srgbClr val="C00000"/>
                </a:solidFill>
                <a:latin typeface="Gill Sans MT" charset="0"/>
              </a:rPr>
              <a:t>blanket coverage</a:t>
            </a:r>
            <a:r>
              <a:rPr lang="ja-JP" altLang="en-US" dirty="0">
                <a:solidFill>
                  <a:srgbClr val="C00000"/>
                </a:solidFill>
                <a:latin typeface="Gill Sans MT" charset="0"/>
              </a:rPr>
              <a:t>”</a:t>
            </a:r>
            <a:endParaRPr lang="en-US" dirty="0">
              <a:solidFill>
                <a:srgbClr val="C00000"/>
              </a:solidFill>
              <a:latin typeface="Gill Sans MT" charset="0"/>
            </a:endParaRPr>
          </a:p>
        </p:txBody>
      </p:sp>
      <p:pic>
        <p:nvPicPr>
          <p:cNvPr id="120836" name="Picture 6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1023938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82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809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7" name="Picture 1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80327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85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Virtual Private Networks (VPNs)</a:t>
            </a:r>
          </a:p>
        </p:txBody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105775" cy="52578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motivation:</a:t>
            </a:r>
          </a:p>
          <a:p>
            <a:pPr marL="277813" indent="-277813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institutions often want private networks for security. </a:t>
            </a:r>
          </a:p>
          <a:p>
            <a:pPr marL="579438" lvl="2" indent="-179388"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costly: separate routers, links, DNS infrastructure.</a:t>
            </a:r>
          </a:p>
          <a:p>
            <a:pPr marL="277813" indent="-277813">
              <a:lnSpc>
                <a:spcPct val="90000"/>
              </a:lnSpc>
            </a:pPr>
            <a:r>
              <a:rPr lang="en-US" altLang="zh-CN" dirty="0">
                <a:latin typeface="Gill Sans MT" charset="0"/>
                <a:ea typeface="SimSun" charset="0"/>
                <a:cs typeface="SimSun" charset="0"/>
              </a:rPr>
              <a:t>VPN: institution’s inter-office traffic is sent over public Internet instead </a:t>
            </a:r>
          </a:p>
          <a:p>
            <a:pPr marL="695325" lvl="1" indent="-238125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encrypted before entering public Internet</a:t>
            </a:r>
          </a:p>
          <a:p>
            <a:pPr marL="695325" lvl="1" indent="-238125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logically separate from other </a:t>
            </a:r>
            <a:r>
              <a:rPr lang="en-US" dirty="0" smtClean="0">
                <a:latin typeface="Gill Sans MT" charset="0"/>
              </a:rPr>
              <a:t>traffic</a:t>
            </a:r>
            <a:endParaRPr lang="en-US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83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916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Line 3"/>
          <p:cNvSpPr>
            <a:spLocks noChangeShapeType="1"/>
          </p:cNvSpPr>
          <p:nvPr/>
        </p:nvSpPr>
        <p:spPr bwMode="auto">
          <a:xfrm>
            <a:off x="4203700" y="1725613"/>
            <a:ext cx="3230563" cy="598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883" name="Line 36"/>
          <p:cNvSpPr>
            <a:spLocks noChangeShapeType="1"/>
          </p:cNvSpPr>
          <p:nvPr/>
        </p:nvSpPr>
        <p:spPr bwMode="auto">
          <a:xfrm flipH="1">
            <a:off x="1689100" y="1649413"/>
            <a:ext cx="457200" cy="2460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884" name="Line 37"/>
          <p:cNvSpPr>
            <a:spLocks noChangeShapeType="1"/>
          </p:cNvSpPr>
          <p:nvPr/>
        </p:nvSpPr>
        <p:spPr bwMode="auto">
          <a:xfrm>
            <a:off x="3898900" y="1954213"/>
            <a:ext cx="10668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885" name="Line 48"/>
          <p:cNvSpPr>
            <a:spLocks noChangeShapeType="1"/>
          </p:cNvSpPr>
          <p:nvPr/>
        </p:nvSpPr>
        <p:spPr bwMode="auto">
          <a:xfrm flipV="1">
            <a:off x="850900" y="4443413"/>
            <a:ext cx="665163" cy="109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886" name="Line 49"/>
          <p:cNvSpPr>
            <a:spLocks noChangeShapeType="1"/>
          </p:cNvSpPr>
          <p:nvPr/>
        </p:nvSpPr>
        <p:spPr bwMode="auto">
          <a:xfrm flipH="1" flipV="1">
            <a:off x="1689100" y="4529138"/>
            <a:ext cx="76200" cy="1158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887" name="Line 51"/>
          <p:cNvSpPr>
            <a:spLocks noChangeShapeType="1"/>
          </p:cNvSpPr>
          <p:nvPr/>
        </p:nvSpPr>
        <p:spPr bwMode="auto">
          <a:xfrm>
            <a:off x="1914525" y="4389438"/>
            <a:ext cx="765175" cy="1298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888" name="Line 62"/>
          <p:cNvSpPr>
            <a:spLocks noChangeShapeType="1"/>
          </p:cNvSpPr>
          <p:nvPr/>
        </p:nvSpPr>
        <p:spPr bwMode="auto">
          <a:xfrm>
            <a:off x="4965700" y="4164013"/>
            <a:ext cx="304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889" name="Line 63"/>
          <p:cNvSpPr>
            <a:spLocks noChangeShapeType="1"/>
          </p:cNvSpPr>
          <p:nvPr/>
        </p:nvSpPr>
        <p:spPr bwMode="auto">
          <a:xfrm>
            <a:off x="5270500" y="4087813"/>
            <a:ext cx="1219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22890" name="Group 64"/>
          <p:cNvGrpSpPr>
            <a:grpSpLocks/>
          </p:cNvGrpSpPr>
          <p:nvPr/>
        </p:nvGrpSpPr>
        <p:grpSpPr bwMode="auto">
          <a:xfrm rot="614183">
            <a:off x="5129213" y="1579563"/>
            <a:ext cx="1828800" cy="425450"/>
            <a:chOff x="3792" y="1056"/>
            <a:chExt cx="1152" cy="192"/>
          </a:xfrm>
        </p:grpSpPr>
        <p:sp>
          <p:nvSpPr>
            <p:cNvPr id="123011" name="Rectangle 65"/>
            <p:cNvSpPr>
              <a:spLocks noChangeArrowheads="1"/>
            </p:cNvSpPr>
            <p:nvPr/>
          </p:nvSpPr>
          <p:spPr bwMode="auto">
            <a:xfrm>
              <a:off x="3792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12" name="Rectangle 66"/>
            <p:cNvSpPr>
              <a:spLocks noChangeArrowheads="1"/>
            </p:cNvSpPr>
            <p:nvPr/>
          </p:nvSpPr>
          <p:spPr bwMode="auto">
            <a:xfrm>
              <a:off x="4128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IPsec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13" name="Rectangle 67"/>
            <p:cNvSpPr>
              <a:spLocks noChangeArrowheads="1"/>
            </p:cNvSpPr>
            <p:nvPr/>
          </p:nvSpPr>
          <p:spPr bwMode="auto">
            <a:xfrm>
              <a:off x="4464" y="1056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Secure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payload</a:t>
              </a:r>
            </a:p>
          </p:txBody>
        </p:sp>
      </p:grpSp>
      <p:grpSp>
        <p:nvGrpSpPr>
          <p:cNvPr id="122891" name="Group 68"/>
          <p:cNvGrpSpPr>
            <a:grpSpLocks/>
          </p:cNvGrpSpPr>
          <p:nvPr/>
        </p:nvGrpSpPr>
        <p:grpSpPr bwMode="auto">
          <a:xfrm rot="-4660239">
            <a:off x="691357" y="2837656"/>
            <a:ext cx="1828800" cy="385763"/>
            <a:chOff x="3792" y="1056"/>
            <a:chExt cx="1152" cy="192"/>
          </a:xfrm>
        </p:grpSpPr>
        <p:sp>
          <p:nvSpPr>
            <p:cNvPr id="123008" name="Rectangle 69"/>
            <p:cNvSpPr>
              <a:spLocks noChangeArrowheads="1"/>
            </p:cNvSpPr>
            <p:nvPr/>
          </p:nvSpPr>
          <p:spPr bwMode="auto">
            <a:xfrm>
              <a:off x="3792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09" name="Rectangle 70"/>
            <p:cNvSpPr>
              <a:spLocks noChangeArrowheads="1"/>
            </p:cNvSpPr>
            <p:nvPr/>
          </p:nvSpPr>
          <p:spPr bwMode="auto">
            <a:xfrm>
              <a:off x="4128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IPsec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10" name="Rectangle 71"/>
            <p:cNvSpPr>
              <a:spLocks noChangeArrowheads="1"/>
            </p:cNvSpPr>
            <p:nvPr/>
          </p:nvSpPr>
          <p:spPr bwMode="auto">
            <a:xfrm>
              <a:off x="4464" y="1056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Secure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payload</a:t>
              </a:r>
            </a:p>
          </p:txBody>
        </p:sp>
      </p:grpSp>
      <p:grpSp>
        <p:nvGrpSpPr>
          <p:cNvPr id="122892" name="Group 72"/>
          <p:cNvGrpSpPr>
            <a:grpSpLocks/>
          </p:cNvGrpSpPr>
          <p:nvPr/>
        </p:nvGrpSpPr>
        <p:grpSpPr bwMode="auto">
          <a:xfrm rot="3745751">
            <a:off x="3876675" y="2844800"/>
            <a:ext cx="1828800" cy="406400"/>
            <a:chOff x="3792" y="1056"/>
            <a:chExt cx="1152" cy="192"/>
          </a:xfrm>
        </p:grpSpPr>
        <p:sp>
          <p:nvSpPr>
            <p:cNvPr id="123005" name="Rectangle 73"/>
            <p:cNvSpPr>
              <a:spLocks noChangeArrowheads="1"/>
            </p:cNvSpPr>
            <p:nvPr/>
          </p:nvSpPr>
          <p:spPr bwMode="auto">
            <a:xfrm>
              <a:off x="3792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06" name="Rectangle 74"/>
            <p:cNvSpPr>
              <a:spLocks noChangeArrowheads="1"/>
            </p:cNvSpPr>
            <p:nvPr/>
          </p:nvSpPr>
          <p:spPr bwMode="auto">
            <a:xfrm>
              <a:off x="4128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IPsec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07" name="Rectangle 75"/>
            <p:cNvSpPr>
              <a:spLocks noChangeArrowheads="1"/>
            </p:cNvSpPr>
            <p:nvPr/>
          </p:nvSpPr>
          <p:spPr bwMode="auto">
            <a:xfrm>
              <a:off x="4464" y="1056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Secure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payload</a:t>
              </a:r>
            </a:p>
          </p:txBody>
        </p:sp>
      </p:grpSp>
      <p:grpSp>
        <p:nvGrpSpPr>
          <p:cNvPr id="122893" name="Group 76"/>
          <p:cNvGrpSpPr>
            <a:grpSpLocks/>
          </p:cNvGrpSpPr>
          <p:nvPr/>
        </p:nvGrpSpPr>
        <p:grpSpPr bwMode="auto">
          <a:xfrm rot="-3587012">
            <a:off x="252413" y="4467225"/>
            <a:ext cx="1295400" cy="361950"/>
            <a:chOff x="4320" y="1728"/>
            <a:chExt cx="816" cy="192"/>
          </a:xfrm>
        </p:grpSpPr>
        <p:sp>
          <p:nvSpPr>
            <p:cNvPr id="123003" name="Rectangle 77"/>
            <p:cNvSpPr>
              <a:spLocks noChangeArrowheads="1"/>
            </p:cNvSpPr>
            <p:nvPr/>
          </p:nvSpPr>
          <p:spPr bwMode="auto">
            <a:xfrm>
              <a:off x="4320" y="1728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04" name="Rectangle 78"/>
            <p:cNvSpPr>
              <a:spLocks noChangeArrowheads="1"/>
            </p:cNvSpPr>
            <p:nvPr/>
          </p:nvSpPr>
          <p:spPr bwMode="auto">
            <a:xfrm>
              <a:off x="4656" y="1728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payload</a:t>
              </a:r>
            </a:p>
          </p:txBody>
        </p:sp>
      </p:grpSp>
      <p:grpSp>
        <p:nvGrpSpPr>
          <p:cNvPr id="122894" name="Group 79"/>
          <p:cNvGrpSpPr>
            <a:grpSpLocks/>
          </p:cNvGrpSpPr>
          <p:nvPr/>
        </p:nvGrpSpPr>
        <p:grpSpPr bwMode="auto">
          <a:xfrm rot="3125522">
            <a:off x="5576888" y="4502150"/>
            <a:ext cx="1295400" cy="406400"/>
            <a:chOff x="4320" y="1728"/>
            <a:chExt cx="816" cy="192"/>
          </a:xfrm>
        </p:grpSpPr>
        <p:sp>
          <p:nvSpPr>
            <p:cNvPr id="123001" name="Rectangle 80"/>
            <p:cNvSpPr>
              <a:spLocks noChangeArrowheads="1"/>
            </p:cNvSpPr>
            <p:nvPr/>
          </p:nvSpPr>
          <p:spPr bwMode="auto">
            <a:xfrm>
              <a:off x="4320" y="1728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02" name="Rectangle 81"/>
            <p:cNvSpPr>
              <a:spLocks noChangeArrowheads="1"/>
            </p:cNvSpPr>
            <p:nvPr/>
          </p:nvSpPr>
          <p:spPr bwMode="auto">
            <a:xfrm>
              <a:off x="4656" y="1728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payload</a:t>
              </a:r>
            </a:p>
          </p:txBody>
        </p:sp>
      </p:grpSp>
      <p:sp>
        <p:nvSpPr>
          <p:cNvPr id="122895" name="Text Box 82"/>
          <p:cNvSpPr txBox="1">
            <a:spLocks noChangeArrowheads="1"/>
          </p:cNvSpPr>
          <p:nvPr/>
        </p:nvSpPr>
        <p:spPr bwMode="auto">
          <a:xfrm>
            <a:off x="1003300" y="6297613"/>
            <a:ext cx="15446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headquarters</a:t>
            </a:r>
          </a:p>
        </p:txBody>
      </p:sp>
      <p:sp>
        <p:nvSpPr>
          <p:cNvPr id="122896" name="Text Box 83"/>
          <p:cNvSpPr txBox="1">
            <a:spLocks noChangeArrowheads="1"/>
          </p:cNvSpPr>
          <p:nvPr/>
        </p:nvSpPr>
        <p:spPr bwMode="auto">
          <a:xfrm>
            <a:off x="5102225" y="6034088"/>
            <a:ext cx="15251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branch office</a:t>
            </a:r>
          </a:p>
        </p:txBody>
      </p:sp>
      <p:sp>
        <p:nvSpPr>
          <p:cNvPr id="122897" name="Text Box 84"/>
          <p:cNvSpPr txBox="1">
            <a:spLocks noChangeArrowheads="1"/>
          </p:cNvSpPr>
          <p:nvPr/>
        </p:nvSpPr>
        <p:spPr bwMode="auto">
          <a:xfrm>
            <a:off x="7177088" y="2601913"/>
            <a:ext cx="14192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salesperson</a:t>
            </a:r>
            <a:br>
              <a:rPr lang="en-US" sz="1800" dirty="0">
                <a:latin typeface="Arial" charset="0"/>
                <a:cs typeface="Arial" charset="0"/>
              </a:rPr>
            </a:br>
            <a:r>
              <a:rPr lang="en-US" sz="1800" dirty="0">
                <a:latin typeface="Arial" charset="0"/>
                <a:cs typeface="Arial" charset="0"/>
              </a:rPr>
              <a:t>in hotel</a:t>
            </a:r>
          </a:p>
        </p:txBody>
      </p:sp>
      <p:sp>
        <p:nvSpPr>
          <p:cNvPr id="122898" name="Text Box 104"/>
          <p:cNvSpPr txBox="1">
            <a:spLocks noChangeArrowheads="1"/>
          </p:cNvSpPr>
          <p:nvPr/>
        </p:nvSpPr>
        <p:spPr bwMode="auto">
          <a:xfrm>
            <a:off x="7329488" y="1373188"/>
            <a:ext cx="10572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laptop </a:t>
            </a:r>
          </a:p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w/ IPsec</a:t>
            </a:r>
          </a:p>
        </p:txBody>
      </p:sp>
      <p:sp>
        <p:nvSpPr>
          <p:cNvPr id="122899" name="Text Box 105"/>
          <p:cNvSpPr txBox="1">
            <a:spLocks noChangeArrowheads="1"/>
          </p:cNvSpPr>
          <p:nvPr/>
        </p:nvSpPr>
        <p:spPr bwMode="auto">
          <a:xfrm>
            <a:off x="1816100" y="3497263"/>
            <a:ext cx="17367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router w/</a:t>
            </a:r>
          </a:p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IPv4 and IPsec</a:t>
            </a:r>
          </a:p>
        </p:txBody>
      </p:sp>
      <p:grpSp>
        <p:nvGrpSpPr>
          <p:cNvPr id="122900" name="Group 542"/>
          <p:cNvGrpSpPr>
            <a:grpSpLocks/>
          </p:cNvGrpSpPr>
          <p:nvPr/>
        </p:nvGrpSpPr>
        <p:grpSpPr bwMode="auto">
          <a:xfrm>
            <a:off x="1236663" y="5454650"/>
            <a:ext cx="762000" cy="779463"/>
            <a:chOff x="-44" y="1473"/>
            <a:chExt cx="981" cy="1105"/>
          </a:xfrm>
        </p:grpSpPr>
        <p:pic>
          <p:nvPicPr>
            <p:cNvPr id="122999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000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22 w 356"/>
                <a:gd name="T3" fmla="*/ 36 h 368"/>
                <a:gd name="T4" fmla="*/ 856 w 356"/>
                <a:gd name="T5" fmla="*/ 765 h 368"/>
                <a:gd name="T6" fmla="*/ 189 w 356"/>
                <a:gd name="T7" fmla="*/ 9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22901" name="Group 542"/>
          <p:cNvGrpSpPr>
            <a:grpSpLocks/>
          </p:cNvGrpSpPr>
          <p:nvPr/>
        </p:nvGrpSpPr>
        <p:grpSpPr bwMode="auto">
          <a:xfrm>
            <a:off x="2089150" y="5467350"/>
            <a:ext cx="760413" cy="777875"/>
            <a:chOff x="-44" y="1473"/>
            <a:chExt cx="981" cy="1105"/>
          </a:xfrm>
        </p:grpSpPr>
        <p:pic>
          <p:nvPicPr>
            <p:cNvPr id="122997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98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22 w 356"/>
                <a:gd name="T3" fmla="*/ 36 h 368"/>
                <a:gd name="T4" fmla="*/ 856 w 356"/>
                <a:gd name="T5" fmla="*/ 765 h 368"/>
                <a:gd name="T6" fmla="*/ 189 w 356"/>
                <a:gd name="T7" fmla="*/ 9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22902" name="Group 542"/>
          <p:cNvGrpSpPr>
            <a:grpSpLocks/>
          </p:cNvGrpSpPr>
          <p:nvPr/>
        </p:nvGrpSpPr>
        <p:grpSpPr bwMode="auto">
          <a:xfrm>
            <a:off x="5962650" y="5372100"/>
            <a:ext cx="762000" cy="779463"/>
            <a:chOff x="-44" y="1473"/>
            <a:chExt cx="981" cy="1105"/>
          </a:xfrm>
        </p:grpSpPr>
        <p:pic>
          <p:nvPicPr>
            <p:cNvPr id="122995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96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22 w 356"/>
                <a:gd name="T3" fmla="*/ 36 h 368"/>
                <a:gd name="T4" fmla="*/ 856 w 356"/>
                <a:gd name="T5" fmla="*/ 765 h 368"/>
                <a:gd name="T6" fmla="*/ 189 w 356"/>
                <a:gd name="T7" fmla="*/ 9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22903" name="Group 249"/>
          <p:cNvGrpSpPr>
            <a:grpSpLocks/>
          </p:cNvGrpSpPr>
          <p:nvPr/>
        </p:nvGrpSpPr>
        <p:grpSpPr bwMode="auto">
          <a:xfrm>
            <a:off x="5087938" y="5110163"/>
            <a:ext cx="400050" cy="819150"/>
            <a:chOff x="4140" y="429"/>
            <a:chExt cx="1425" cy="2396"/>
          </a:xfrm>
        </p:grpSpPr>
        <p:sp>
          <p:nvSpPr>
            <p:cNvPr id="122963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2 w 354"/>
                <a:gd name="T1" fmla="*/ 0 h 2742"/>
                <a:gd name="T2" fmla="*/ 181 w 354"/>
                <a:gd name="T3" fmla="*/ 197 h 2742"/>
                <a:gd name="T4" fmla="*/ 177 w 354"/>
                <a:gd name="T5" fmla="*/ 1521 h 2742"/>
                <a:gd name="T6" fmla="*/ 0 w 354"/>
                <a:gd name="T7" fmla="*/ 1589 h 2742"/>
                <a:gd name="T8" fmla="*/ 3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101" name="Rectangle 251"/>
            <p:cNvSpPr>
              <a:spLocks noChangeArrowheads="1"/>
            </p:cNvSpPr>
            <p:nvPr/>
          </p:nvSpPr>
          <p:spPr bwMode="auto">
            <a:xfrm>
              <a:off x="4208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2965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4 w 211"/>
                <a:gd name="T1" fmla="*/ 0 h 2537"/>
                <a:gd name="T2" fmla="*/ 108 w 211"/>
                <a:gd name="T3" fmla="*/ 127 h 2537"/>
                <a:gd name="T4" fmla="*/ 4 w 211"/>
                <a:gd name="T5" fmla="*/ 1449 h 2537"/>
                <a:gd name="T6" fmla="*/ 4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966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4 h 226"/>
                <a:gd name="T4" fmla="*/ 168 w 328"/>
                <a:gd name="T5" fmla="*/ 132 h 226"/>
                <a:gd name="T6" fmla="*/ 0 w 328"/>
                <a:gd name="T7" fmla="*/ 5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104" name="Rectangle 254"/>
            <p:cNvSpPr>
              <a:spLocks noChangeArrowheads="1"/>
            </p:cNvSpPr>
            <p:nvPr/>
          </p:nvSpPr>
          <p:spPr bwMode="auto">
            <a:xfrm>
              <a:off x="4214" y="694"/>
              <a:ext cx="594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22968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6130" name="AutoShape 256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0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131" name="AutoShape 257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86106" name="Rectangle 258"/>
            <p:cNvSpPr>
              <a:spLocks noChangeArrowheads="1"/>
            </p:cNvSpPr>
            <p:nvPr/>
          </p:nvSpPr>
          <p:spPr bwMode="auto">
            <a:xfrm>
              <a:off x="4225" y="1019"/>
              <a:ext cx="594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22970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6128" name="AutoShape 260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7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129" name="AutoShape 261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86108" name="Rectangle 262"/>
            <p:cNvSpPr>
              <a:spLocks noChangeArrowheads="1"/>
            </p:cNvSpPr>
            <p:nvPr/>
          </p:nvSpPr>
          <p:spPr bwMode="auto">
            <a:xfrm>
              <a:off x="4219" y="1358"/>
              <a:ext cx="594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109" name="Rectangle 263"/>
            <p:cNvSpPr>
              <a:spLocks noChangeArrowheads="1"/>
            </p:cNvSpPr>
            <p:nvPr/>
          </p:nvSpPr>
          <p:spPr bwMode="auto">
            <a:xfrm>
              <a:off x="4230" y="1655"/>
              <a:ext cx="594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22973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6126" name="AutoShape 265"/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26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127" name="AutoShape 266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0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122974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3 h 226"/>
                <a:gd name="T4" fmla="*/ 168 w 328"/>
                <a:gd name="T5" fmla="*/ 130 h 226"/>
                <a:gd name="T6" fmla="*/ 0 w 328"/>
                <a:gd name="T7" fmla="*/ 5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22975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6124" name="AutoShape 269"/>
              <p:cNvSpPr>
                <a:spLocks noChangeArrowheads="1"/>
              </p:cNvSpPr>
              <p:nvPr/>
            </p:nvSpPr>
            <p:spPr bwMode="auto">
              <a:xfrm>
                <a:off x="615" y="2566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125" name="AutoShape 270"/>
              <p:cNvSpPr>
                <a:spLocks noChangeArrowheads="1"/>
              </p:cNvSpPr>
              <p:nvPr/>
            </p:nvSpPr>
            <p:spPr bwMode="auto">
              <a:xfrm>
                <a:off x="629" y="2580"/>
                <a:ext cx="690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86113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8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2977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50 w 296"/>
                <a:gd name="T3" fmla="*/ 83 h 256"/>
                <a:gd name="T4" fmla="*/ 152 w 296"/>
                <a:gd name="T5" fmla="*/ 147 h 256"/>
                <a:gd name="T6" fmla="*/ 0 w 296"/>
                <a:gd name="T7" fmla="*/ 5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978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57 w 304"/>
                <a:gd name="T3" fmla="*/ 95 h 288"/>
                <a:gd name="T4" fmla="*/ 147 w 304"/>
                <a:gd name="T5" fmla="*/ 167 h 288"/>
                <a:gd name="T6" fmla="*/ 4 w 304"/>
                <a:gd name="T7" fmla="*/ 7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116" name="Oval 274"/>
            <p:cNvSpPr>
              <a:spLocks noChangeArrowheads="1"/>
            </p:cNvSpPr>
            <p:nvPr/>
          </p:nvSpPr>
          <p:spPr bwMode="auto">
            <a:xfrm>
              <a:off x="5520" y="2611"/>
              <a:ext cx="45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2980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61 h 240"/>
                <a:gd name="T2" fmla="*/ 2 w 306"/>
                <a:gd name="T3" fmla="*/ 139 h 240"/>
                <a:gd name="T4" fmla="*/ 157 w 306"/>
                <a:gd name="T5" fmla="*/ 64 h 240"/>
                <a:gd name="T6" fmla="*/ 154 w 306"/>
                <a:gd name="T7" fmla="*/ 0 h 240"/>
                <a:gd name="T8" fmla="*/ 0 w 306"/>
                <a:gd name="T9" fmla="*/ 6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118" name="AutoShape 276"/>
            <p:cNvSpPr>
              <a:spLocks noChangeArrowheads="1"/>
            </p:cNvSpPr>
            <p:nvPr/>
          </p:nvSpPr>
          <p:spPr bwMode="auto">
            <a:xfrm>
              <a:off x="4140" y="2676"/>
              <a:ext cx="1199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119" name="AutoShape 277"/>
            <p:cNvSpPr>
              <a:spLocks noChangeArrowheads="1"/>
            </p:cNvSpPr>
            <p:nvPr/>
          </p:nvSpPr>
          <p:spPr bwMode="auto">
            <a:xfrm>
              <a:off x="4208" y="2709"/>
              <a:ext cx="1069" cy="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120" name="Oval 278"/>
            <p:cNvSpPr>
              <a:spLocks noChangeArrowheads="1"/>
            </p:cNvSpPr>
            <p:nvPr/>
          </p:nvSpPr>
          <p:spPr bwMode="auto">
            <a:xfrm>
              <a:off x="4310" y="2384"/>
              <a:ext cx="158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121" name="Oval 279"/>
            <p:cNvSpPr>
              <a:spLocks noChangeArrowheads="1"/>
            </p:cNvSpPr>
            <p:nvPr/>
          </p:nvSpPr>
          <p:spPr bwMode="auto">
            <a:xfrm>
              <a:off x="4485" y="2384"/>
              <a:ext cx="158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+mn-cs"/>
              </a:endParaRPr>
            </a:p>
          </p:txBody>
        </p:sp>
        <p:sp>
          <p:nvSpPr>
            <p:cNvPr id="86122" name="Oval 280"/>
            <p:cNvSpPr>
              <a:spLocks noChangeArrowheads="1"/>
            </p:cNvSpPr>
            <p:nvPr/>
          </p:nvSpPr>
          <p:spPr bwMode="auto">
            <a:xfrm>
              <a:off x="4660" y="2379"/>
              <a:ext cx="158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123" name="Rectangle 281"/>
            <p:cNvSpPr>
              <a:spLocks noChangeArrowheads="1"/>
            </p:cNvSpPr>
            <p:nvPr/>
          </p:nvSpPr>
          <p:spPr bwMode="auto">
            <a:xfrm>
              <a:off x="5062" y="1836"/>
              <a:ext cx="85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22904" name="Group 249"/>
          <p:cNvGrpSpPr>
            <a:grpSpLocks/>
          </p:cNvGrpSpPr>
          <p:nvPr/>
        </p:nvGrpSpPr>
        <p:grpSpPr bwMode="auto">
          <a:xfrm>
            <a:off x="733425" y="5391150"/>
            <a:ext cx="398463" cy="820738"/>
            <a:chOff x="4140" y="429"/>
            <a:chExt cx="1425" cy="2396"/>
          </a:xfrm>
        </p:grpSpPr>
        <p:sp>
          <p:nvSpPr>
            <p:cNvPr id="122931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2 w 354"/>
                <a:gd name="T1" fmla="*/ 0 h 2742"/>
                <a:gd name="T2" fmla="*/ 181 w 354"/>
                <a:gd name="T3" fmla="*/ 197 h 2742"/>
                <a:gd name="T4" fmla="*/ 177 w 354"/>
                <a:gd name="T5" fmla="*/ 1521 h 2742"/>
                <a:gd name="T6" fmla="*/ 0 w 354"/>
                <a:gd name="T7" fmla="*/ 1589 h 2742"/>
                <a:gd name="T8" fmla="*/ 3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069" name="Rectangle 251"/>
            <p:cNvSpPr>
              <a:spLocks noChangeArrowheads="1"/>
            </p:cNvSpPr>
            <p:nvPr/>
          </p:nvSpPr>
          <p:spPr bwMode="auto">
            <a:xfrm>
              <a:off x="4208" y="429"/>
              <a:ext cx="1045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2933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4 w 211"/>
                <a:gd name="T1" fmla="*/ 0 h 2537"/>
                <a:gd name="T2" fmla="*/ 108 w 211"/>
                <a:gd name="T3" fmla="*/ 127 h 2537"/>
                <a:gd name="T4" fmla="*/ 4 w 211"/>
                <a:gd name="T5" fmla="*/ 1449 h 2537"/>
                <a:gd name="T6" fmla="*/ 4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934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4 h 226"/>
                <a:gd name="T4" fmla="*/ 168 w 328"/>
                <a:gd name="T5" fmla="*/ 132 h 226"/>
                <a:gd name="T6" fmla="*/ 0 w 328"/>
                <a:gd name="T7" fmla="*/ 5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072" name="Rectangle 254"/>
            <p:cNvSpPr>
              <a:spLocks noChangeArrowheads="1"/>
            </p:cNvSpPr>
            <p:nvPr/>
          </p:nvSpPr>
          <p:spPr bwMode="auto">
            <a:xfrm>
              <a:off x="4214" y="693"/>
              <a:ext cx="596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22936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6098" name="AutoShape 256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099" name="AutoShape 257"/>
              <p:cNvSpPr>
                <a:spLocks noChangeArrowheads="1"/>
              </p:cNvSpPr>
              <p:nvPr/>
            </p:nvSpPr>
            <p:spPr bwMode="auto">
              <a:xfrm>
                <a:off x="626" y="2588"/>
                <a:ext cx="694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86074" name="Rectangle 258"/>
            <p:cNvSpPr>
              <a:spLocks noChangeArrowheads="1"/>
            </p:cNvSpPr>
            <p:nvPr/>
          </p:nvSpPr>
          <p:spPr bwMode="auto">
            <a:xfrm>
              <a:off x="4225" y="1018"/>
              <a:ext cx="596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22938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6096" name="AutoShape 260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097" name="AutoShape 261"/>
              <p:cNvSpPr>
                <a:spLocks noChangeArrowheads="1"/>
              </p:cNvSpPr>
              <p:nvPr/>
            </p:nvSpPr>
            <p:spPr bwMode="auto">
              <a:xfrm>
                <a:off x="629" y="2583"/>
                <a:ext cx="68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86076" name="Rectangle 262"/>
            <p:cNvSpPr>
              <a:spLocks noChangeArrowheads="1"/>
            </p:cNvSpPr>
            <p:nvPr/>
          </p:nvSpPr>
          <p:spPr bwMode="auto">
            <a:xfrm>
              <a:off x="4219" y="1356"/>
              <a:ext cx="596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077" name="Rectangle 263"/>
            <p:cNvSpPr>
              <a:spLocks noChangeArrowheads="1"/>
            </p:cNvSpPr>
            <p:nvPr/>
          </p:nvSpPr>
          <p:spPr bwMode="auto">
            <a:xfrm>
              <a:off x="4231" y="1657"/>
              <a:ext cx="590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22941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6094" name="AutoShape 265"/>
              <p:cNvSpPr>
                <a:spLocks noChangeArrowheads="1"/>
              </p:cNvSpPr>
              <p:nvPr/>
            </p:nvSpPr>
            <p:spPr bwMode="auto">
              <a:xfrm>
                <a:off x="615" y="2570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095" name="AutoShape 266"/>
              <p:cNvSpPr>
                <a:spLocks noChangeArrowheads="1"/>
              </p:cNvSpPr>
              <p:nvPr/>
            </p:nvSpPr>
            <p:spPr bwMode="auto">
              <a:xfrm>
                <a:off x="630" y="2587"/>
                <a:ext cx="686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122942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3 h 226"/>
                <a:gd name="T4" fmla="*/ 168 w 328"/>
                <a:gd name="T5" fmla="*/ 130 h 226"/>
                <a:gd name="T6" fmla="*/ 0 w 328"/>
                <a:gd name="T7" fmla="*/ 5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22943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6092" name="AutoShape 269"/>
              <p:cNvSpPr>
                <a:spLocks noChangeArrowheads="1"/>
              </p:cNvSpPr>
              <p:nvPr/>
            </p:nvSpPr>
            <p:spPr bwMode="auto">
              <a:xfrm>
                <a:off x="617" y="2569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093" name="AutoShape 270"/>
              <p:cNvSpPr>
                <a:spLocks noChangeArrowheads="1"/>
              </p:cNvSpPr>
              <p:nvPr/>
            </p:nvSpPr>
            <p:spPr bwMode="auto">
              <a:xfrm>
                <a:off x="632" y="2583"/>
                <a:ext cx="68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86081" name="Rectangle 271"/>
            <p:cNvSpPr>
              <a:spLocks noChangeArrowheads="1"/>
            </p:cNvSpPr>
            <p:nvPr/>
          </p:nvSpPr>
          <p:spPr bwMode="auto">
            <a:xfrm>
              <a:off x="5253" y="429"/>
              <a:ext cx="62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2945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50 w 296"/>
                <a:gd name="T3" fmla="*/ 83 h 256"/>
                <a:gd name="T4" fmla="*/ 152 w 296"/>
                <a:gd name="T5" fmla="*/ 147 h 256"/>
                <a:gd name="T6" fmla="*/ 0 w 296"/>
                <a:gd name="T7" fmla="*/ 5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946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57 w 304"/>
                <a:gd name="T3" fmla="*/ 95 h 288"/>
                <a:gd name="T4" fmla="*/ 147 w 304"/>
                <a:gd name="T5" fmla="*/ 167 h 288"/>
                <a:gd name="T6" fmla="*/ 4 w 304"/>
                <a:gd name="T7" fmla="*/ 7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084" name="Oval 274"/>
            <p:cNvSpPr>
              <a:spLocks noChangeArrowheads="1"/>
            </p:cNvSpPr>
            <p:nvPr/>
          </p:nvSpPr>
          <p:spPr bwMode="auto">
            <a:xfrm>
              <a:off x="5520" y="2612"/>
              <a:ext cx="45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2948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61 h 240"/>
                <a:gd name="T2" fmla="*/ 2 w 306"/>
                <a:gd name="T3" fmla="*/ 139 h 240"/>
                <a:gd name="T4" fmla="*/ 157 w 306"/>
                <a:gd name="T5" fmla="*/ 64 h 240"/>
                <a:gd name="T6" fmla="*/ 154 w 306"/>
                <a:gd name="T7" fmla="*/ 0 h 240"/>
                <a:gd name="T8" fmla="*/ 0 w 306"/>
                <a:gd name="T9" fmla="*/ 6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086" name="AutoShape 276"/>
            <p:cNvSpPr>
              <a:spLocks noChangeArrowheads="1"/>
            </p:cNvSpPr>
            <p:nvPr/>
          </p:nvSpPr>
          <p:spPr bwMode="auto">
            <a:xfrm>
              <a:off x="4140" y="2677"/>
              <a:ext cx="1198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087" name="AutoShape 277"/>
            <p:cNvSpPr>
              <a:spLocks noChangeArrowheads="1"/>
            </p:cNvSpPr>
            <p:nvPr/>
          </p:nvSpPr>
          <p:spPr bwMode="auto">
            <a:xfrm>
              <a:off x="4208" y="2709"/>
              <a:ext cx="106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088" name="Oval 278"/>
            <p:cNvSpPr>
              <a:spLocks noChangeArrowheads="1"/>
            </p:cNvSpPr>
            <p:nvPr/>
          </p:nvSpPr>
          <p:spPr bwMode="auto">
            <a:xfrm>
              <a:off x="4310" y="2385"/>
              <a:ext cx="153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089" name="Oval 279"/>
            <p:cNvSpPr>
              <a:spLocks noChangeArrowheads="1"/>
            </p:cNvSpPr>
            <p:nvPr/>
          </p:nvSpPr>
          <p:spPr bwMode="auto">
            <a:xfrm>
              <a:off x="4486" y="2385"/>
              <a:ext cx="159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+mn-cs"/>
              </a:endParaRPr>
            </a:p>
          </p:txBody>
        </p:sp>
        <p:sp>
          <p:nvSpPr>
            <p:cNvPr id="86090" name="Oval 280"/>
            <p:cNvSpPr>
              <a:spLocks noChangeArrowheads="1"/>
            </p:cNvSpPr>
            <p:nvPr/>
          </p:nvSpPr>
          <p:spPr bwMode="auto">
            <a:xfrm>
              <a:off x="4662" y="2380"/>
              <a:ext cx="159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091" name="Rectangle 281"/>
            <p:cNvSpPr>
              <a:spLocks noChangeArrowheads="1"/>
            </p:cNvSpPr>
            <p:nvPr/>
          </p:nvSpPr>
          <p:spPr bwMode="auto">
            <a:xfrm>
              <a:off x="5060" y="1833"/>
              <a:ext cx="85" cy="765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22905" name="Group 332"/>
          <p:cNvGrpSpPr>
            <a:grpSpLocks/>
          </p:cNvGrpSpPr>
          <p:nvPr/>
        </p:nvGrpSpPr>
        <p:grpSpPr bwMode="auto">
          <a:xfrm>
            <a:off x="1366838" y="4092575"/>
            <a:ext cx="1146175" cy="473075"/>
            <a:chOff x="2356" y="1300"/>
            <a:chExt cx="555" cy="194"/>
          </a:xfrm>
        </p:grpSpPr>
        <p:sp>
          <p:nvSpPr>
            <p:cNvPr id="122923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22924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22925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22926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2929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2930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6064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065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22906" name="Group 332"/>
          <p:cNvGrpSpPr>
            <a:grpSpLocks/>
          </p:cNvGrpSpPr>
          <p:nvPr/>
        </p:nvGrpSpPr>
        <p:grpSpPr bwMode="auto">
          <a:xfrm>
            <a:off x="4251325" y="3954463"/>
            <a:ext cx="1146175" cy="473075"/>
            <a:chOff x="2356" y="1300"/>
            <a:chExt cx="555" cy="194"/>
          </a:xfrm>
        </p:grpSpPr>
        <p:sp>
          <p:nvSpPr>
            <p:cNvPr id="122915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22916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22917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22918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2921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2922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6056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057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122907" name="Text Box 105"/>
          <p:cNvSpPr txBox="1">
            <a:spLocks noChangeArrowheads="1"/>
          </p:cNvSpPr>
          <p:nvPr/>
        </p:nvSpPr>
        <p:spPr bwMode="auto">
          <a:xfrm>
            <a:off x="5486400" y="3465513"/>
            <a:ext cx="17367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router w/</a:t>
            </a:r>
          </a:p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IPv4 and IPsec</a:t>
            </a:r>
          </a:p>
        </p:txBody>
      </p:sp>
      <p:grpSp>
        <p:nvGrpSpPr>
          <p:cNvPr id="122908" name="Group 356"/>
          <p:cNvGrpSpPr>
            <a:grpSpLocks/>
          </p:cNvGrpSpPr>
          <p:nvPr/>
        </p:nvGrpSpPr>
        <p:grpSpPr bwMode="auto">
          <a:xfrm>
            <a:off x="7337425" y="1806575"/>
            <a:ext cx="723900" cy="760413"/>
            <a:chOff x="313" y="1497"/>
            <a:chExt cx="1152" cy="1014"/>
          </a:xfrm>
        </p:grpSpPr>
        <p:pic>
          <p:nvPicPr>
            <p:cNvPr id="122913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14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2909" name="Freeform 2"/>
          <p:cNvSpPr>
            <a:spLocks/>
          </p:cNvSpPr>
          <p:nvPr/>
        </p:nvSpPr>
        <p:spPr bwMode="auto">
          <a:xfrm>
            <a:off x="1676400" y="1258888"/>
            <a:ext cx="2819400" cy="1162050"/>
          </a:xfrm>
          <a:custGeom>
            <a:avLst/>
            <a:gdLst>
              <a:gd name="T0" fmla="*/ 2147483647 w 1292"/>
              <a:gd name="T1" fmla="*/ 1715760 h 1255"/>
              <a:gd name="T2" fmla="*/ 819061886 w 1292"/>
              <a:gd name="T3" fmla="*/ 34315198 h 1255"/>
              <a:gd name="T4" fmla="*/ 680963659 w 1292"/>
              <a:gd name="T5" fmla="*/ 114955912 h 1255"/>
              <a:gd name="T6" fmla="*/ 1228592830 w 1292"/>
              <a:gd name="T7" fmla="*/ 181870547 h 1255"/>
              <a:gd name="T8" fmla="*/ 2147483647 w 1292"/>
              <a:gd name="T9" fmla="*/ 190449347 h 1255"/>
              <a:gd name="T10" fmla="*/ 2147483647 w 1292"/>
              <a:gd name="T11" fmla="*/ 247070349 h 1255"/>
              <a:gd name="T12" fmla="*/ 2147483647 w 1292"/>
              <a:gd name="T13" fmla="*/ 271090987 h 1255"/>
              <a:gd name="T14" fmla="*/ 2147483647 w 1292"/>
              <a:gd name="T15" fmla="*/ 223049710 h 1255"/>
              <a:gd name="T16" fmla="*/ 2147483647 w 1292"/>
              <a:gd name="T17" fmla="*/ 96940896 h 1255"/>
              <a:gd name="T18" fmla="*/ 2147483647 w 1292"/>
              <a:gd name="T19" fmla="*/ 47183860 h 1255"/>
              <a:gd name="T20" fmla="*/ 2147483647 w 1292"/>
              <a:gd name="T21" fmla="*/ 25736398 h 1255"/>
              <a:gd name="T22" fmla="*/ 2147483647 w 1292"/>
              <a:gd name="T23" fmla="*/ 1715760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2910" name="Text Box 103"/>
          <p:cNvSpPr txBox="1">
            <a:spLocks noChangeArrowheads="1"/>
          </p:cNvSpPr>
          <p:nvPr/>
        </p:nvSpPr>
        <p:spPr bwMode="auto">
          <a:xfrm>
            <a:off x="2700338" y="1476375"/>
            <a:ext cx="9667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bg1"/>
                </a:solidFill>
                <a:latin typeface="Arial" charset="0"/>
                <a:cs typeface="Arial" charset="0"/>
              </a:rPr>
              <a:t>public</a:t>
            </a:r>
            <a:br>
              <a:rPr lang="en-US" sz="1800" dirty="0">
                <a:solidFill>
                  <a:schemeClr val="bg1"/>
                </a:solidFill>
                <a:latin typeface="Arial" charset="0"/>
                <a:cs typeface="Arial" charset="0"/>
              </a:rPr>
            </a:br>
            <a:r>
              <a:rPr lang="en-US" sz="1800" dirty="0">
                <a:solidFill>
                  <a:schemeClr val="bg1"/>
                </a:solidFill>
                <a:latin typeface="Arial" charset="0"/>
                <a:cs typeface="Arial" charset="0"/>
              </a:rPr>
              <a:t>Internet</a:t>
            </a:r>
          </a:p>
        </p:txBody>
      </p:sp>
      <p:sp>
        <p:nvSpPr>
          <p:cNvPr id="122911" name="Rectangle 2"/>
          <p:cNvSpPr txBox="1">
            <a:spLocks noChangeArrowheads="1"/>
          </p:cNvSpPr>
          <p:nvPr/>
        </p:nvSpPr>
        <p:spPr bwMode="auto">
          <a:xfrm>
            <a:off x="458788" y="236538"/>
            <a:ext cx="7772400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4000" dirty="0">
                <a:solidFill>
                  <a:srgbClr val="000099"/>
                </a:solidFill>
                <a:latin typeface="Gill Sans MT" charset="0"/>
              </a:rPr>
              <a:t>Virtual Private Networks (VPNs)</a:t>
            </a:r>
          </a:p>
        </p:txBody>
      </p:sp>
      <p:pic>
        <p:nvPicPr>
          <p:cNvPr id="122912" name="Picture 17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82391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84</a:t>
            </a:fld>
            <a:endParaRPr lang="en-US" sz="1200" dirty="0">
              <a:latin typeface="Tahoma" charset="0"/>
            </a:endParaRPr>
          </a:p>
        </p:txBody>
      </p:sp>
      <p:sp>
        <p:nvSpPr>
          <p:cNvPr id="13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831561" y="6508279"/>
            <a:ext cx="721408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807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IPsec services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data integrity</a:t>
            </a:r>
          </a:p>
          <a:p>
            <a:r>
              <a:rPr lang="en-US" dirty="0">
                <a:latin typeface="Gill Sans MT" charset="0"/>
              </a:rPr>
              <a:t>origin authentication</a:t>
            </a:r>
          </a:p>
          <a:p>
            <a:r>
              <a:rPr lang="en-US" dirty="0">
                <a:latin typeface="Gill Sans MT" charset="0"/>
              </a:rPr>
              <a:t>replay attack prevention</a:t>
            </a:r>
          </a:p>
          <a:p>
            <a:r>
              <a:rPr lang="en-US" dirty="0">
                <a:latin typeface="Gill Sans MT" charset="0"/>
              </a:rPr>
              <a:t>confidentiality </a:t>
            </a:r>
          </a:p>
          <a:p>
            <a:endParaRPr lang="en-US" dirty="0">
              <a:latin typeface="Gill Sans MT" charset="0"/>
            </a:endParaRPr>
          </a:p>
          <a:p>
            <a:r>
              <a:rPr lang="en-US" dirty="0">
                <a:latin typeface="Gill Sans MT" charset="0"/>
              </a:rPr>
              <a:t>two protocols providing different service models:</a:t>
            </a:r>
          </a:p>
          <a:p>
            <a:pPr lvl="1"/>
            <a:r>
              <a:rPr lang="en-US" dirty="0">
                <a:latin typeface="Gill Sans MT" charset="0"/>
              </a:rPr>
              <a:t>AH</a:t>
            </a:r>
          </a:p>
          <a:p>
            <a:pPr lvl="1"/>
            <a:r>
              <a:rPr lang="en-US" dirty="0">
                <a:latin typeface="Gill Sans MT" charset="0"/>
              </a:rPr>
              <a:t>ESP</a:t>
            </a:r>
          </a:p>
          <a:p>
            <a:pPr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  <p:pic>
        <p:nvPicPr>
          <p:cNvPr id="123908" name="Picture 2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052513"/>
            <a:ext cx="318770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85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696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29" name="Picture 2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1031875"/>
            <a:ext cx="5154613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IPsec transport mode</a:t>
            </a:r>
          </a:p>
        </p:txBody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4233863"/>
            <a:ext cx="8169275" cy="1209675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IPsec datagram emitted and received by end-system</a:t>
            </a:r>
          </a:p>
          <a:p>
            <a:r>
              <a:rPr lang="en-US" dirty="0">
                <a:latin typeface="Gill Sans MT" charset="0"/>
              </a:rPr>
              <a:t>protects upper level protocols</a:t>
            </a:r>
          </a:p>
        </p:txBody>
      </p:sp>
      <p:sp>
        <p:nvSpPr>
          <p:cNvPr id="124933" name="Freeform 7"/>
          <p:cNvSpPr>
            <a:spLocks/>
          </p:cNvSpPr>
          <p:nvPr/>
        </p:nvSpPr>
        <p:spPr bwMode="auto">
          <a:xfrm>
            <a:off x="2617788" y="1652588"/>
            <a:ext cx="3348037" cy="2049462"/>
          </a:xfrm>
          <a:custGeom>
            <a:avLst/>
            <a:gdLst>
              <a:gd name="T0" fmla="*/ 2147483647 w 1292"/>
              <a:gd name="T1" fmla="*/ 18667251 h 1255"/>
              <a:gd name="T2" fmla="*/ 2147483647 w 1292"/>
              <a:gd name="T3" fmla="*/ 485359960 h 1255"/>
              <a:gd name="T4" fmla="*/ 2147483647 w 1292"/>
              <a:gd name="T5" fmla="*/ 1605421154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1368075491 h 1255"/>
              <a:gd name="T18" fmla="*/ 2147483647 w 1292"/>
              <a:gd name="T19" fmla="*/ 648034985 h 1255"/>
              <a:gd name="T20" fmla="*/ 2147483647 w 1292"/>
              <a:gd name="T21" fmla="*/ 352019186 h 1255"/>
              <a:gd name="T22" fmla="*/ 2147483647 w 1292"/>
              <a:gd name="T23" fmla="*/ 18667251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4934" name="Line 45"/>
          <p:cNvSpPr>
            <a:spLocks noChangeShapeType="1"/>
          </p:cNvSpPr>
          <p:nvPr/>
        </p:nvSpPr>
        <p:spPr bwMode="auto">
          <a:xfrm flipH="1">
            <a:off x="6245225" y="2665413"/>
            <a:ext cx="800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4935" name="Line 46"/>
          <p:cNvSpPr>
            <a:spLocks noChangeShapeType="1"/>
          </p:cNvSpPr>
          <p:nvPr/>
        </p:nvSpPr>
        <p:spPr bwMode="auto">
          <a:xfrm flipV="1">
            <a:off x="1419225" y="3013075"/>
            <a:ext cx="0" cy="500063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4936" name="Line 47"/>
          <p:cNvSpPr>
            <a:spLocks noChangeShapeType="1"/>
          </p:cNvSpPr>
          <p:nvPr/>
        </p:nvSpPr>
        <p:spPr bwMode="auto">
          <a:xfrm flipV="1">
            <a:off x="7353300" y="3046413"/>
            <a:ext cx="0" cy="50006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4937" name="Text Box 48"/>
          <p:cNvSpPr txBox="1">
            <a:spLocks noChangeArrowheads="1"/>
          </p:cNvSpPr>
          <p:nvPr/>
        </p:nvSpPr>
        <p:spPr bwMode="auto">
          <a:xfrm>
            <a:off x="1022350" y="3446463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IPsec</a:t>
            </a:r>
          </a:p>
        </p:txBody>
      </p:sp>
      <p:sp>
        <p:nvSpPr>
          <p:cNvPr id="124938" name="Text Box 49"/>
          <p:cNvSpPr txBox="1">
            <a:spLocks noChangeArrowheads="1"/>
          </p:cNvSpPr>
          <p:nvPr/>
        </p:nvSpPr>
        <p:spPr bwMode="auto">
          <a:xfrm>
            <a:off x="6929438" y="3522663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IPsec</a:t>
            </a:r>
          </a:p>
        </p:txBody>
      </p:sp>
      <p:grpSp>
        <p:nvGrpSpPr>
          <p:cNvPr id="124939" name="Group 542"/>
          <p:cNvGrpSpPr>
            <a:grpSpLocks/>
          </p:cNvGrpSpPr>
          <p:nvPr/>
        </p:nvGrpSpPr>
        <p:grpSpPr bwMode="auto">
          <a:xfrm flipH="1">
            <a:off x="6918325" y="2206625"/>
            <a:ext cx="933450" cy="919163"/>
            <a:chOff x="-44" y="1473"/>
            <a:chExt cx="981" cy="1105"/>
          </a:xfrm>
        </p:grpSpPr>
        <p:pic>
          <p:nvPicPr>
            <p:cNvPr id="124964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965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22 w 356"/>
                <a:gd name="T3" fmla="*/ 36 h 368"/>
                <a:gd name="T4" fmla="*/ 856 w 356"/>
                <a:gd name="T5" fmla="*/ 765 h 368"/>
                <a:gd name="T6" fmla="*/ 189 w 356"/>
                <a:gd name="T7" fmla="*/ 9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24940" name="Group 2"/>
          <p:cNvGrpSpPr>
            <a:grpSpLocks/>
          </p:cNvGrpSpPr>
          <p:nvPr/>
        </p:nvGrpSpPr>
        <p:grpSpPr bwMode="auto">
          <a:xfrm>
            <a:off x="871538" y="2216150"/>
            <a:ext cx="2259012" cy="919163"/>
            <a:chOff x="871369" y="2216074"/>
            <a:chExt cx="2259107" cy="919069"/>
          </a:xfrm>
        </p:grpSpPr>
        <p:grpSp>
          <p:nvGrpSpPr>
            <p:cNvPr id="124950" name="Group 542"/>
            <p:cNvGrpSpPr>
              <a:grpSpLocks/>
            </p:cNvGrpSpPr>
            <p:nvPr/>
          </p:nvGrpSpPr>
          <p:grpSpPr bwMode="auto">
            <a:xfrm>
              <a:off x="871369" y="2216074"/>
              <a:ext cx="933394" cy="919069"/>
              <a:chOff x="-44" y="1473"/>
              <a:chExt cx="981" cy="1105"/>
            </a:xfrm>
          </p:grpSpPr>
          <p:pic>
            <p:nvPicPr>
              <p:cNvPr id="124962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963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24951" name="Group 1"/>
            <p:cNvGrpSpPr>
              <a:grpSpLocks/>
            </p:cNvGrpSpPr>
            <p:nvPr/>
          </p:nvGrpSpPr>
          <p:grpSpPr bwMode="auto">
            <a:xfrm>
              <a:off x="1725613" y="2431228"/>
              <a:ext cx="1404863" cy="380720"/>
              <a:chOff x="1725613" y="2431228"/>
              <a:chExt cx="1404863" cy="380720"/>
            </a:xfrm>
          </p:grpSpPr>
          <p:sp>
            <p:nvSpPr>
              <p:cNvPr id="124952" name="Line 40"/>
              <p:cNvSpPr>
                <a:spLocks noChangeShapeType="1"/>
              </p:cNvSpPr>
              <p:nvPr/>
            </p:nvSpPr>
            <p:spPr bwMode="auto">
              <a:xfrm>
                <a:off x="1725613" y="2619376"/>
                <a:ext cx="6064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24953" name="Group 332"/>
              <p:cNvGrpSpPr>
                <a:grpSpLocks/>
              </p:cNvGrpSpPr>
              <p:nvPr/>
            </p:nvGrpSpPr>
            <p:grpSpPr bwMode="auto">
              <a:xfrm>
                <a:off x="2281639" y="2431228"/>
                <a:ext cx="848837" cy="380720"/>
                <a:chOff x="2356" y="1300"/>
                <a:chExt cx="555" cy="194"/>
              </a:xfrm>
            </p:grpSpPr>
            <p:sp>
              <p:nvSpPr>
                <p:cNvPr id="124954" name="Oval 407"/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4955" name="Rectangle 410"/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4956" name="Oval 411"/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grpSp>
              <p:nvGrpSpPr>
                <p:cNvPr id="124957" name="Group 329"/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24960" name="Freeform 326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24961" name="Freeform 327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88095" name="Line 330"/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8096" name="Line 331"/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</p:grpSp>
      <p:grpSp>
        <p:nvGrpSpPr>
          <p:cNvPr id="124941" name="Group 332"/>
          <p:cNvGrpSpPr>
            <a:grpSpLocks/>
          </p:cNvGrpSpPr>
          <p:nvPr/>
        </p:nvGrpSpPr>
        <p:grpSpPr bwMode="auto">
          <a:xfrm>
            <a:off x="5424488" y="2486025"/>
            <a:ext cx="849312" cy="381000"/>
            <a:chOff x="2356" y="1300"/>
            <a:chExt cx="555" cy="194"/>
          </a:xfrm>
        </p:grpSpPr>
        <p:sp>
          <p:nvSpPr>
            <p:cNvPr id="124942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24943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24944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24945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4948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4949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8083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8084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86</a:t>
            </a:fld>
            <a:endParaRPr lang="en-US" sz="1200" dirty="0">
              <a:latin typeface="Tahoma" charset="0"/>
            </a:endParaRPr>
          </a:p>
        </p:txBody>
      </p:sp>
      <p:sp>
        <p:nvSpPr>
          <p:cNvPr id="4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634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3" name="Picture 2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031875"/>
            <a:ext cx="54848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9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IPsec – tunneling mode </a:t>
            </a:r>
          </a:p>
        </p:txBody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3976688"/>
            <a:ext cx="4092575" cy="12954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edge routers IPsec-aware </a:t>
            </a:r>
          </a:p>
        </p:txBody>
      </p:sp>
      <p:sp>
        <p:nvSpPr>
          <p:cNvPr id="125957" name="Freeform 8"/>
          <p:cNvSpPr>
            <a:spLocks/>
          </p:cNvSpPr>
          <p:nvPr/>
        </p:nvSpPr>
        <p:spPr bwMode="auto">
          <a:xfrm>
            <a:off x="1509713" y="1641475"/>
            <a:ext cx="1325562" cy="20494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5958" name="Line 43"/>
          <p:cNvSpPr>
            <a:spLocks noChangeShapeType="1"/>
          </p:cNvSpPr>
          <p:nvPr/>
        </p:nvSpPr>
        <p:spPr bwMode="auto">
          <a:xfrm flipV="1">
            <a:off x="1463675" y="2693988"/>
            <a:ext cx="0" cy="50006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5959" name="Line 44"/>
          <p:cNvSpPr>
            <a:spLocks noChangeShapeType="1"/>
          </p:cNvSpPr>
          <p:nvPr/>
        </p:nvSpPr>
        <p:spPr bwMode="auto">
          <a:xfrm flipV="1">
            <a:off x="2944813" y="2703513"/>
            <a:ext cx="0" cy="50006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5960" name="Text Box 45"/>
          <p:cNvSpPr txBox="1">
            <a:spLocks noChangeArrowheads="1"/>
          </p:cNvSpPr>
          <p:nvPr/>
        </p:nvSpPr>
        <p:spPr bwMode="auto">
          <a:xfrm>
            <a:off x="1085850" y="3194050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IPsec</a:t>
            </a:r>
          </a:p>
        </p:txBody>
      </p:sp>
      <p:sp>
        <p:nvSpPr>
          <p:cNvPr id="125961" name="Text Box 46"/>
          <p:cNvSpPr txBox="1">
            <a:spLocks noChangeArrowheads="1"/>
          </p:cNvSpPr>
          <p:nvPr/>
        </p:nvSpPr>
        <p:spPr bwMode="auto">
          <a:xfrm>
            <a:off x="2655888" y="3203575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IPsec</a:t>
            </a:r>
          </a:p>
        </p:txBody>
      </p:sp>
      <p:sp>
        <p:nvSpPr>
          <p:cNvPr id="125962" name="Freeform 8"/>
          <p:cNvSpPr>
            <a:spLocks/>
          </p:cNvSpPr>
          <p:nvPr/>
        </p:nvSpPr>
        <p:spPr bwMode="auto">
          <a:xfrm>
            <a:off x="6107113" y="1620838"/>
            <a:ext cx="1325562" cy="20494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5963" name="Line 43"/>
          <p:cNvSpPr>
            <a:spLocks noChangeShapeType="1"/>
          </p:cNvSpPr>
          <p:nvPr/>
        </p:nvSpPr>
        <p:spPr bwMode="auto">
          <a:xfrm flipV="1">
            <a:off x="5419725" y="2916238"/>
            <a:ext cx="0" cy="50006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5964" name="Line 44"/>
          <p:cNvSpPr>
            <a:spLocks noChangeShapeType="1"/>
          </p:cNvSpPr>
          <p:nvPr/>
        </p:nvSpPr>
        <p:spPr bwMode="auto">
          <a:xfrm flipV="1">
            <a:off x="8224838" y="2870200"/>
            <a:ext cx="0" cy="500063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5965" name="Text Box 45"/>
          <p:cNvSpPr txBox="1">
            <a:spLocks noChangeArrowheads="1"/>
          </p:cNvSpPr>
          <p:nvPr/>
        </p:nvSpPr>
        <p:spPr bwMode="auto">
          <a:xfrm>
            <a:off x="5149850" y="3362325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IPsec</a:t>
            </a:r>
          </a:p>
        </p:txBody>
      </p:sp>
      <p:sp>
        <p:nvSpPr>
          <p:cNvPr id="125966" name="Text Box 46"/>
          <p:cNvSpPr txBox="1">
            <a:spLocks noChangeArrowheads="1"/>
          </p:cNvSpPr>
          <p:nvPr/>
        </p:nvSpPr>
        <p:spPr bwMode="auto">
          <a:xfrm>
            <a:off x="7720013" y="3338513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IPsec</a:t>
            </a:r>
          </a:p>
        </p:txBody>
      </p:sp>
      <p:sp>
        <p:nvSpPr>
          <p:cNvPr id="125967" name="Rectangle 3"/>
          <p:cNvSpPr>
            <a:spLocks noChangeArrowheads="1"/>
          </p:cNvSpPr>
          <p:nvPr/>
        </p:nvSpPr>
        <p:spPr bwMode="auto">
          <a:xfrm>
            <a:off x="4913313" y="3997325"/>
            <a:ext cx="40925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Gill Sans MT" charset="0"/>
              </a:rPr>
              <a:t>hosts IPsec-aware </a:t>
            </a:r>
          </a:p>
        </p:txBody>
      </p:sp>
      <p:grpSp>
        <p:nvGrpSpPr>
          <p:cNvPr id="125968" name="Group 1"/>
          <p:cNvGrpSpPr>
            <a:grpSpLocks/>
          </p:cNvGrpSpPr>
          <p:nvPr/>
        </p:nvGrpSpPr>
        <p:grpSpPr bwMode="auto">
          <a:xfrm>
            <a:off x="4948238" y="2227263"/>
            <a:ext cx="1647825" cy="747712"/>
            <a:chOff x="4690335" y="5723068"/>
            <a:chExt cx="1647710" cy="748738"/>
          </a:xfrm>
        </p:grpSpPr>
        <p:grpSp>
          <p:nvGrpSpPr>
            <p:cNvPr id="126014" name="Group 99"/>
            <p:cNvGrpSpPr>
              <a:grpSpLocks/>
            </p:cNvGrpSpPr>
            <p:nvPr/>
          </p:nvGrpSpPr>
          <p:grpSpPr bwMode="auto">
            <a:xfrm>
              <a:off x="5253179" y="5930622"/>
              <a:ext cx="1084866" cy="310161"/>
              <a:chOff x="1725613" y="2431228"/>
              <a:chExt cx="1404863" cy="380720"/>
            </a:xfrm>
          </p:grpSpPr>
          <p:sp>
            <p:nvSpPr>
              <p:cNvPr id="126018" name="Line 40"/>
              <p:cNvSpPr>
                <a:spLocks noChangeShapeType="1"/>
              </p:cNvSpPr>
              <p:nvPr/>
            </p:nvSpPr>
            <p:spPr bwMode="auto">
              <a:xfrm>
                <a:off x="1725613" y="2619374"/>
                <a:ext cx="552762" cy="19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26019" name="Group 332"/>
              <p:cNvGrpSpPr>
                <a:grpSpLocks/>
              </p:cNvGrpSpPr>
              <p:nvPr/>
            </p:nvGrpSpPr>
            <p:grpSpPr bwMode="auto">
              <a:xfrm>
                <a:off x="2281639" y="2431228"/>
                <a:ext cx="848837" cy="380720"/>
                <a:chOff x="2356" y="1300"/>
                <a:chExt cx="555" cy="194"/>
              </a:xfrm>
            </p:grpSpPr>
            <p:sp>
              <p:nvSpPr>
                <p:cNvPr id="126020" name="Oval 407"/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6021" name="Rectangle 410"/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6022" name="Oval 411"/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grpSp>
              <p:nvGrpSpPr>
                <p:cNvPr id="126023" name="Group 329"/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26026" name="Freeform 326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26027" name="Freeform 327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89161" name="Line 330"/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9162" name="Line 331"/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26015" name="Group 542"/>
            <p:cNvGrpSpPr>
              <a:grpSpLocks/>
            </p:cNvGrpSpPr>
            <p:nvPr/>
          </p:nvGrpSpPr>
          <p:grpSpPr bwMode="auto">
            <a:xfrm>
              <a:off x="4690335" y="5723068"/>
              <a:ext cx="720787" cy="748738"/>
              <a:chOff x="-44" y="1473"/>
              <a:chExt cx="981" cy="1105"/>
            </a:xfrm>
          </p:grpSpPr>
          <p:pic>
            <p:nvPicPr>
              <p:cNvPr id="126016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6017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25969" name="Group 114"/>
          <p:cNvGrpSpPr>
            <a:grpSpLocks/>
          </p:cNvGrpSpPr>
          <p:nvPr/>
        </p:nvGrpSpPr>
        <p:grpSpPr bwMode="auto">
          <a:xfrm>
            <a:off x="152400" y="2109788"/>
            <a:ext cx="1647825" cy="749300"/>
            <a:chOff x="4690335" y="5723068"/>
            <a:chExt cx="1647710" cy="748738"/>
          </a:xfrm>
        </p:grpSpPr>
        <p:grpSp>
          <p:nvGrpSpPr>
            <p:cNvPr id="126000" name="Group 115"/>
            <p:cNvGrpSpPr>
              <a:grpSpLocks/>
            </p:cNvGrpSpPr>
            <p:nvPr/>
          </p:nvGrpSpPr>
          <p:grpSpPr bwMode="auto">
            <a:xfrm>
              <a:off x="5253179" y="5930622"/>
              <a:ext cx="1084866" cy="310161"/>
              <a:chOff x="1725613" y="2431228"/>
              <a:chExt cx="1404863" cy="380720"/>
            </a:xfrm>
          </p:grpSpPr>
          <p:sp>
            <p:nvSpPr>
              <p:cNvPr id="126004" name="Line 40"/>
              <p:cNvSpPr>
                <a:spLocks noChangeShapeType="1"/>
              </p:cNvSpPr>
              <p:nvPr/>
            </p:nvSpPr>
            <p:spPr bwMode="auto">
              <a:xfrm>
                <a:off x="1725613" y="2619374"/>
                <a:ext cx="552762" cy="19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26005" name="Group 332"/>
              <p:cNvGrpSpPr>
                <a:grpSpLocks/>
              </p:cNvGrpSpPr>
              <p:nvPr/>
            </p:nvGrpSpPr>
            <p:grpSpPr bwMode="auto">
              <a:xfrm>
                <a:off x="2281639" y="2431228"/>
                <a:ext cx="848837" cy="380720"/>
                <a:chOff x="2356" y="1300"/>
                <a:chExt cx="555" cy="194"/>
              </a:xfrm>
            </p:grpSpPr>
            <p:sp>
              <p:nvSpPr>
                <p:cNvPr id="126006" name="Oval 407"/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6007" name="Rectangle 410"/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6008" name="Oval 411"/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grpSp>
              <p:nvGrpSpPr>
                <p:cNvPr id="126009" name="Group 329"/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26012" name="Freeform 326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26013" name="Freeform 327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89147" name="Line 330"/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9148" name="Line 331"/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26001" name="Group 542"/>
            <p:cNvGrpSpPr>
              <a:grpSpLocks/>
            </p:cNvGrpSpPr>
            <p:nvPr/>
          </p:nvGrpSpPr>
          <p:grpSpPr bwMode="auto">
            <a:xfrm>
              <a:off x="4690335" y="5723068"/>
              <a:ext cx="720787" cy="748738"/>
              <a:chOff x="-44" y="1473"/>
              <a:chExt cx="981" cy="1105"/>
            </a:xfrm>
          </p:grpSpPr>
          <p:pic>
            <p:nvPicPr>
              <p:cNvPr id="126002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6003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25970" name="Group 129"/>
          <p:cNvGrpSpPr>
            <a:grpSpLocks/>
          </p:cNvGrpSpPr>
          <p:nvPr/>
        </p:nvGrpSpPr>
        <p:grpSpPr bwMode="auto">
          <a:xfrm flipH="1">
            <a:off x="2593975" y="2128838"/>
            <a:ext cx="1646238" cy="749300"/>
            <a:chOff x="4690335" y="5723068"/>
            <a:chExt cx="1647710" cy="748738"/>
          </a:xfrm>
        </p:grpSpPr>
        <p:grpSp>
          <p:nvGrpSpPr>
            <p:cNvPr id="125986" name="Group 130"/>
            <p:cNvGrpSpPr>
              <a:grpSpLocks/>
            </p:cNvGrpSpPr>
            <p:nvPr/>
          </p:nvGrpSpPr>
          <p:grpSpPr bwMode="auto">
            <a:xfrm>
              <a:off x="5253179" y="5930622"/>
              <a:ext cx="1084866" cy="310161"/>
              <a:chOff x="1725613" y="2431228"/>
              <a:chExt cx="1404863" cy="380720"/>
            </a:xfrm>
          </p:grpSpPr>
          <p:sp>
            <p:nvSpPr>
              <p:cNvPr id="125990" name="Line 40"/>
              <p:cNvSpPr>
                <a:spLocks noChangeShapeType="1"/>
              </p:cNvSpPr>
              <p:nvPr/>
            </p:nvSpPr>
            <p:spPr bwMode="auto">
              <a:xfrm>
                <a:off x="1725613" y="2619374"/>
                <a:ext cx="552762" cy="19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25991" name="Group 332"/>
              <p:cNvGrpSpPr>
                <a:grpSpLocks/>
              </p:cNvGrpSpPr>
              <p:nvPr/>
            </p:nvGrpSpPr>
            <p:grpSpPr bwMode="auto">
              <a:xfrm>
                <a:off x="2281639" y="2431228"/>
                <a:ext cx="848837" cy="380720"/>
                <a:chOff x="2356" y="1300"/>
                <a:chExt cx="555" cy="194"/>
              </a:xfrm>
            </p:grpSpPr>
            <p:sp>
              <p:nvSpPr>
                <p:cNvPr id="125992" name="Oval 407"/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5993" name="Rectangle 410"/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5994" name="Oval 411"/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grpSp>
              <p:nvGrpSpPr>
                <p:cNvPr id="125995" name="Group 329"/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25998" name="Freeform 326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25999" name="Freeform 327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89133" name="Line 330"/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9134" name="Line 331"/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25987" name="Group 542"/>
            <p:cNvGrpSpPr>
              <a:grpSpLocks/>
            </p:cNvGrpSpPr>
            <p:nvPr/>
          </p:nvGrpSpPr>
          <p:grpSpPr bwMode="auto">
            <a:xfrm>
              <a:off x="4690335" y="5723068"/>
              <a:ext cx="720787" cy="748738"/>
              <a:chOff x="-44" y="1473"/>
              <a:chExt cx="981" cy="1105"/>
            </a:xfrm>
          </p:grpSpPr>
          <p:pic>
            <p:nvPicPr>
              <p:cNvPr id="125988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5989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25971" name="Group 144"/>
          <p:cNvGrpSpPr>
            <a:grpSpLocks/>
          </p:cNvGrpSpPr>
          <p:nvPr/>
        </p:nvGrpSpPr>
        <p:grpSpPr bwMode="auto">
          <a:xfrm flipH="1">
            <a:off x="7005638" y="2173288"/>
            <a:ext cx="1647825" cy="749300"/>
            <a:chOff x="4690335" y="5723068"/>
            <a:chExt cx="1647710" cy="748738"/>
          </a:xfrm>
        </p:grpSpPr>
        <p:grpSp>
          <p:nvGrpSpPr>
            <p:cNvPr id="125972" name="Group 145"/>
            <p:cNvGrpSpPr>
              <a:grpSpLocks/>
            </p:cNvGrpSpPr>
            <p:nvPr/>
          </p:nvGrpSpPr>
          <p:grpSpPr bwMode="auto">
            <a:xfrm>
              <a:off x="5253179" y="5930622"/>
              <a:ext cx="1084866" cy="310161"/>
              <a:chOff x="1725613" y="2431228"/>
              <a:chExt cx="1404863" cy="380720"/>
            </a:xfrm>
          </p:grpSpPr>
          <p:sp>
            <p:nvSpPr>
              <p:cNvPr id="125976" name="Line 40"/>
              <p:cNvSpPr>
                <a:spLocks noChangeShapeType="1"/>
              </p:cNvSpPr>
              <p:nvPr/>
            </p:nvSpPr>
            <p:spPr bwMode="auto">
              <a:xfrm>
                <a:off x="1725613" y="2619374"/>
                <a:ext cx="552762" cy="19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25977" name="Group 332"/>
              <p:cNvGrpSpPr>
                <a:grpSpLocks/>
              </p:cNvGrpSpPr>
              <p:nvPr/>
            </p:nvGrpSpPr>
            <p:grpSpPr bwMode="auto">
              <a:xfrm>
                <a:off x="2281639" y="2431228"/>
                <a:ext cx="848837" cy="380720"/>
                <a:chOff x="2356" y="1300"/>
                <a:chExt cx="555" cy="194"/>
              </a:xfrm>
            </p:grpSpPr>
            <p:sp>
              <p:nvSpPr>
                <p:cNvPr id="125978" name="Oval 407"/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5979" name="Rectangle 410"/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5980" name="Oval 411"/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grpSp>
              <p:nvGrpSpPr>
                <p:cNvPr id="125981" name="Group 329"/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25984" name="Freeform 326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25985" name="Freeform 327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89119" name="Line 330"/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9120" name="Line 331"/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25973" name="Group 542"/>
            <p:cNvGrpSpPr>
              <a:grpSpLocks/>
            </p:cNvGrpSpPr>
            <p:nvPr/>
          </p:nvGrpSpPr>
          <p:grpSpPr bwMode="auto">
            <a:xfrm>
              <a:off x="4690335" y="5723068"/>
              <a:ext cx="720787" cy="748738"/>
              <a:chOff x="-44" y="1473"/>
              <a:chExt cx="981" cy="1105"/>
            </a:xfrm>
          </p:grpSpPr>
          <p:pic>
            <p:nvPicPr>
              <p:cNvPr id="125974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5975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7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87</a:t>
            </a:fld>
            <a:endParaRPr lang="en-US" sz="1200" dirty="0">
              <a:latin typeface="Tahoma" charset="0"/>
            </a:endParaRPr>
          </a:p>
        </p:txBody>
      </p:sp>
      <p:sp>
        <p:nvSpPr>
          <p:cNvPr id="7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246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77" name="Picture 21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1050925"/>
            <a:ext cx="471011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9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Two IPsec protocols</a:t>
            </a:r>
          </a:p>
        </p:txBody>
      </p:sp>
      <p:sp>
        <p:nvSpPr>
          <p:cNvPr id="12698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Authentication Header (AH) protocol</a:t>
            </a:r>
          </a:p>
          <a:p>
            <a:pPr lvl="1"/>
            <a:r>
              <a:rPr lang="en-US" dirty="0">
                <a:latin typeface="Gill Sans MT" charset="0"/>
              </a:rPr>
              <a:t>provides source authentication &amp; data integrity but </a:t>
            </a:r>
            <a:r>
              <a:rPr lang="en-US" i="1" dirty="0">
                <a:latin typeface="Gill Sans MT" charset="0"/>
              </a:rPr>
              <a:t>not </a:t>
            </a:r>
            <a:r>
              <a:rPr lang="en-US" dirty="0">
                <a:latin typeface="Gill Sans MT" charset="0"/>
              </a:rPr>
              <a:t>confidentiality</a:t>
            </a:r>
            <a:endParaRPr lang="en-US" i="1" dirty="0">
              <a:latin typeface="Gill Sans MT" charset="0"/>
            </a:endParaRPr>
          </a:p>
          <a:p>
            <a:r>
              <a:rPr lang="en-US" dirty="0">
                <a:latin typeface="Gill Sans MT" charset="0"/>
              </a:rPr>
              <a:t>Encapsulation Security Protocol (ESP)</a:t>
            </a:r>
          </a:p>
          <a:p>
            <a:pPr lvl="1"/>
            <a:r>
              <a:rPr lang="en-US" dirty="0">
                <a:latin typeface="Gill Sans MT" charset="0"/>
              </a:rPr>
              <a:t>provides source authentication, data integrity, </a:t>
            </a:r>
            <a:r>
              <a:rPr lang="en-US" i="1" dirty="0">
                <a:latin typeface="Gill Sans MT" charset="0"/>
              </a:rPr>
              <a:t>and confidentiality</a:t>
            </a:r>
          </a:p>
          <a:p>
            <a:pPr lvl="1"/>
            <a:r>
              <a:rPr lang="en-US" dirty="0">
                <a:latin typeface="Gill Sans MT" charset="0"/>
              </a:rPr>
              <a:t>more widely used than AH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88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783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1" name="Picture 1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103981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00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Four combinations are possible!</a:t>
            </a:r>
          </a:p>
        </p:txBody>
      </p:sp>
      <p:graphicFrame>
        <p:nvGraphicFramePr>
          <p:cNvPr id="667664" name="Group 16"/>
          <p:cNvGraphicFramePr>
            <a:graphicFrameLocks noGrp="1"/>
          </p:cNvGraphicFramePr>
          <p:nvPr/>
        </p:nvGraphicFramePr>
        <p:xfrm>
          <a:off x="1558925" y="1627188"/>
          <a:ext cx="5473700" cy="3165476"/>
        </p:xfrm>
        <a:graphic>
          <a:graphicData uri="http://schemas.openxmlformats.org/drawingml/2006/table">
            <a:tbl>
              <a:tblPr/>
              <a:tblGrid>
                <a:gridCol w="2736850"/>
                <a:gridCol w="2736850"/>
              </a:tblGrid>
              <a:tr h="158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Host mode </a:t>
                      </a:r>
                      <a:b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with AH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Host mode </a:t>
                      </a:r>
                      <a:b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with ESP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Tunnel mode</a:t>
                      </a:r>
                      <a:b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with AH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Tunnel mode</a:t>
                      </a:r>
                      <a:b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with ESP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8015" name="Line 18"/>
          <p:cNvSpPr>
            <a:spLocks noChangeShapeType="1"/>
          </p:cNvSpPr>
          <p:nvPr/>
        </p:nvSpPr>
        <p:spPr bwMode="auto">
          <a:xfrm flipH="1" flipV="1">
            <a:off x="5624513" y="4418013"/>
            <a:ext cx="817562" cy="95726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8016" name="Text Box 19"/>
          <p:cNvSpPr txBox="1">
            <a:spLocks noChangeArrowheads="1"/>
          </p:cNvSpPr>
          <p:nvPr/>
        </p:nvSpPr>
        <p:spPr bwMode="auto">
          <a:xfrm>
            <a:off x="5448300" y="5365750"/>
            <a:ext cx="22907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most common and</a:t>
            </a:r>
            <a:b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</a:b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most important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89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510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sz="3600" dirty="0">
                <a:latin typeface="Gill Sans MT" charset="0"/>
              </a:rPr>
              <a:t>The language of cryptography</a:t>
            </a:r>
            <a:endParaRPr lang="en-US" dirty="0">
              <a:latin typeface="Gill Sans MT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025" y="4811713"/>
            <a:ext cx="8218488" cy="1203325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m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</a:rPr>
              <a:t> </a:t>
            </a:r>
            <a:r>
              <a:rPr lang="en-US" sz="2400" dirty="0">
                <a:latin typeface="Gill Sans MT" charset="0"/>
              </a:rPr>
              <a:t>plaintext message</a:t>
            </a:r>
          </a:p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K</a:t>
            </a:r>
            <a:r>
              <a:rPr lang="en-US" sz="2400" baseline="-25000" dirty="0">
                <a:solidFill>
                  <a:srgbClr val="C00000"/>
                </a:solidFill>
                <a:latin typeface="Gill Sans MT" charset="0"/>
              </a:rPr>
              <a:t>A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(m) </a:t>
            </a:r>
            <a:r>
              <a:rPr lang="en-US" sz="2400" dirty="0">
                <a:latin typeface="Gill Sans MT" charset="0"/>
              </a:rPr>
              <a:t>ciphertext, encrypted with key K</a:t>
            </a:r>
            <a:r>
              <a:rPr lang="en-US" sz="2400" baseline="-25000" dirty="0">
                <a:latin typeface="Gill Sans MT" charset="0"/>
              </a:rPr>
              <a:t>A</a:t>
            </a:r>
            <a:endParaRPr lang="en-US" sz="2400" dirty="0"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m = K</a:t>
            </a:r>
            <a:r>
              <a:rPr lang="en-US" sz="2400" baseline="-25000" dirty="0">
                <a:solidFill>
                  <a:srgbClr val="C00000"/>
                </a:solidFill>
                <a:latin typeface="Gill Sans MT" charset="0"/>
              </a:rPr>
              <a:t>B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(K</a:t>
            </a:r>
            <a:r>
              <a:rPr lang="en-US" sz="2400" baseline="-25000" dirty="0">
                <a:solidFill>
                  <a:srgbClr val="C00000"/>
                </a:solidFill>
                <a:latin typeface="Gill Sans MT" charset="0"/>
              </a:rPr>
              <a:t>A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(m))</a:t>
            </a:r>
            <a:endParaRPr lang="en-US" sz="2400" baseline="-25000" dirty="0">
              <a:solidFill>
                <a:srgbClr val="C00000"/>
              </a:solidFill>
              <a:latin typeface="Gill Sans MT" charset="0"/>
            </a:endParaRPr>
          </a:p>
          <a:p>
            <a:pPr>
              <a:buFont typeface="Wingdings" charset="0"/>
              <a:buNone/>
            </a:pPr>
            <a:endParaRPr lang="en-US" sz="2400" dirty="0">
              <a:latin typeface="Gill Sans MT" charset="0"/>
            </a:endParaRPr>
          </a:p>
        </p:txBody>
      </p:sp>
      <p:grpSp>
        <p:nvGrpSpPr>
          <p:cNvPr id="35844" name="Group 4"/>
          <p:cNvGrpSpPr>
            <a:grpSpLocks/>
          </p:cNvGrpSpPr>
          <p:nvPr/>
        </p:nvGrpSpPr>
        <p:grpSpPr bwMode="auto">
          <a:xfrm>
            <a:off x="652463" y="1447800"/>
            <a:ext cx="7750175" cy="3309938"/>
            <a:chOff x="392" y="896"/>
            <a:chExt cx="4882" cy="2085"/>
          </a:xfrm>
        </p:grpSpPr>
        <p:sp>
          <p:nvSpPr>
            <p:cNvPr id="35846" name="Text Box 5"/>
            <p:cNvSpPr txBox="1">
              <a:spLocks noChangeArrowheads="1"/>
            </p:cNvSpPr>
            <p:nvPr/>
          </p:nvSpPr>
          <p:spPr bwMode="auto">
            <a:xfrm>
              <a:off x="392" y="1679"/>
              <a:ext cx="718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plaintext</a:t>
              </a:r>
            </a:p>
          </p:txBody>
        </p:sp>
        <p:sp>
          <p:nvSpPr>
            <p:cNvPr id="35847" name="Text Box 6"/>
            <p:cNvSpPr txBox="1">
              <a:spLocks noChangeArrowheads="1"/>
            </p:cNvSpPr>
            <p:nvPr/>
          </p:nvSpPr>
          <p:spPr bwMode="auto">
            <a:xfrm>
              <a:off x="4517" y="1667"/>
              <a:ext cx="718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plaintext</a:t>
              </a:r>
            </a:p>
          </p:txBody>
        </p:sp>
        <p:sp>
          <p:nvSpPr>
            <p:cNvPr id="35848" name="Text Box 7"/>
            <p:cNvSpPr txBox="1">
              <a:spLocks noChangeArrowheads="1"/>
            </p:cNvSpPr>
            <p:nvPr/>
          </p:nvSpPr>
          <p:spPr bwMode="auto">
            <a:xfrm>
              <a:off x="2442" y="1655"/>
              <a:ext cx="816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ciphertext</a:t>
              </a:r>
            </a:p>
          </p:txBody>
        </p:sp>
        <p:grpSp>
          <p:nvGrpSpPr>
            <p:cNvPr id="35849" name="Group 8"/>
            <p:cNvGrpSpPr>
              <a:grpSpLocks/>
            </p:cNvGrpSpPr>
            <p:nvPr/>
          </p:nvGrpSpPr>
          <p:grpSpPr bwMode="auto">
            <a:xfrm>
              <a:off x="1336" y="1036"/>
              <a:ext cx="335" cy="383"/>
              <a:chOff x="189" y="1789"/>
              <a:chExt cx="335" cy="383"/>
            </a:xfrm>
          </p:grpSpPr>
          <p:sp>
            <p:nvSpPr>
              <p:cNvPr id="35871" name="Text Box 9"/>
              <p:cNvSpPr txBox="1">
                <a:spLocks noChangeArrowheads="1"/>
              </p:cNvSpPr>
              <p:nvPr/>
            </p:nvSpPr>
            <p:spPr bwMode="auto">
              <a:xfrm>
                <a:off x="189" y="1789"/>
                <a:ext cx="246" cy="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</a:t>
                </a:r>
              </a:p>
            </p:txBody>
          </p:sp>
          <p:sp>
            <p:nvSpPr>
              <p:cNvPr id="35872" name="Text Box 10"/>
              <p:cNvSpPr txBox="1">
                <a:spLocks noChangeArrowheads="1"/>
              </p:cNvSpPr>
              <p:nvPr/>
            </p:nvSpPr>
            <p:spPr bwMode="auto">
              <a:xfrm>
                <a:off x="291" y="1922"/>
                <a:ext cx="23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A</a:t>
                </a:r>
              </a:p>
            </p:txBody>
          </p:sp>
        </p:grpSp>
        <p:pic>
          <p:nvPicPr>
            <p:cNvPr id="35850" name="Picture 11" descr="Alic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" y="1050"/>
              <a:ext cx="440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51" name="Picture 12" descr="Ev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3" y="2165"/>
              <a:ext cx="682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52" name="Rectangle 13"/>
            <p:cNvSpPr>
              <a:spLocks noChangeArrowheads="1"/>
            </p:cNvSpPr>
            <p:nvPr/>
          </p:nvSpPr>
          <p:spPr bwMode="auto">
            <a:xfrm>
              <a:off x="1249" y="1621"/>
              <a:ext cx="877" cy="5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5853" name="Text Box 14"/>
            <p:cNvSpPr txBox="1">
              <a:spLocks noChangeArrowheads="1"/>
            </p:cNvSpPr>
            <p:nvPr/>
          </p:nvSpPr>
          <p:spPr bwMode="auto">
            <a:xfrm>
              <a:off x="1265" y="1627"/>
              <a:ext cx="862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encryption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algorithm</a:t>
              </a:r>
            </a:p>
          </p:txBody>
        </p:sp>
        <p:sp>
          <p:nvSpPr>
            <p:cNvPr id="35854" name="Rectangle 15"/>
            <p:cNvSpPr>
              <a:spLocks noChangeArrowheads="1"/>
            </p:cNvSpPr>
            <p:nvPr/>
          </p:nvSpPr>
          <p:spPr bwMode="auto">
            <a:xfrm>
              <a:off x="3606" y="1629"/>
              <a:ext cx="868" cy="5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5855" name="Text Box 16"/>
            <p:cNvSpPr txBox="1">
              <a:spLocks noChangeArrowheads="1"/>
            </p:cNvSpPr>
            <p:nvPr/>
          </p:nvSpPr>
          <p:spPr bwMode="auto">
            <a:xfrm>
              <a:off x="3619" y="1644"/>
              <a:ext cx="9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decryption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algorithm</a:t>
              </a:r>
            </a:p>
          </p:txBody>
        </p:sp>
        <p:sp>
          <p:nvSpPr>
            <p:cNvPr id="35856" name="Line 17"/>
            <p:cNvSpPr>
              <a:spLocks noChangeShapeType="1"/>
            </p:cNvSpPr>
            <p:nvPr/>
          </p:nvSpPr>
          <p:spPr bwMode="auto">
            <a:xfrm>
              <a:off x="2144" y="1881"/>
              <a:ext cx="1450" cy="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57" name="Freeform 18"/>
            <p:cNvSpPr>
              <a:spLocks/>
            </p:cNvSpPr>
            <p:nvPr/>
          </p:nvSpPr>
          <p:spPr bwMode="auto">
            <a:xfrm>
              <a:off x="2446" y="1914"/>
              <a:ext cx="361" cy="576"/>
            </a:xfrm>
            <a:custGeom>
              <a:avLst/>
              <a:gdLst>
                <a:gd name="T0" fmla="*/ 0 w 344"/>
                <a:gd name="T1" fmla="*/ 0 h 789"/>
                <a:gd name="T2" fmla="*/ 458 w 344"/>
                <a:gd name="T3" fmla="*/ 11 h 789"/>
                <a:gd name="T4" fmla="*/ 484 w 344"/>
                <a:gd name="T5" fmla="*/ 64 h 789"/>
                <a:gd name="T6" fmla="*/ 0 60000 65536"/>
                <a:gd name="T7" fmla="*/ 0 60000 65536"/>
                <a:gd name="T8" fmla="*/ 0 60000 65536"/>
                <a:gd name="T9" fmla="*/ 0 w 344"/>
                <a:gd name="T10" fmla="*/ 0 h 789"/>
                <a:gd name="T11" fmla="*/ 344 w 344"/>
                <a:gd name="T12" fmla="*/ 789 h 7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4" h="789">
                  <a:moveTo>
                    <a:pt x="0" y="0"/>
                  </a:moveTo>
                  <a:cubicBezTo>
                    <a:pt x="52" y="24"/>
                    <a:pt x="255" y="10"/>
                    <a:pt x="310" y="142"/>
                  </a:cubicBezTo>
                  <a:cubicBezTo>
                    <a:pt x="344" y="248"/>
                    <a:pt x="324" y="654"/>
                    <a:pt x="328" y="78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58" name="Freeform 19"/>
            <p:cNvSpPr>
              <a:spLocks/>
            </p:cNvSpPr>
            <p:nvPr/>
          </p:nvSpPr>
          <p:spPr bwMode="auto">
            <a:xfrm flipH="1">
              <a:off x="2871" y="1913"/>
              <a:ext cx="361" cy="576"/>
            </a:xfrm>
            <a:custGeom>
              <a:avLst/>
              <a:gdLst>
                <a:gd name="T0" fmla="*/ 0 w 344"/>
                <a:gd name="T1" fmla="*/ 0 h 789"/>
                <a:gd name="T2" fmla="*/ 458 w 344"/>
                <a:gd name="T3" fmla="*/ 11 h 789"/>
                <a:gd name="T4" fmla="*/ 484 w 344"/>
                <a:gd name="T5" fmla="*/ 64 h 789"/>
                <a:gd name="T6" fmla="*/ 0 60000 65536"/>
                <a:gd name="T7" fmla="*/ 0 60000 65536"/>
                <a:gd name="T8" fmla="*/ 0 60000 65536"/>
                <a:gd name="T9" fmla="*/ 0 w 344"/>
                <a:gd name="T10" fmla="*/ 0 h 789"/>
                <a:gd name="T11" fmla="*/ 344 w 344"/>
                <a:gd name="T12" fmla="*/ 789 h 7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4" h="789">
                  <a:moveTo>
                    <a:pt x="0" y="0"/>
                  </a:moveTo>
                  <a:cubicBezTo>
                    <a:pt x="52" y="24"/>
                    <a:pt x="255" y="10"/>
                    <a:pt x="310" y="142"/>
                  </a:cubicBezTo>
                  <a:cubicBezTo>
                    <a:pt x="344" y="248"/>
                    <a:pt x="324" y="654"/>
                    <a:pt x="328" y="78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59" name="Line 20"/>
            <p:cNvSpPr>
              <a:spLocks noChangeShapeType="1"/>
            </p:cNvSpPr>
            <p:nvPr/>
          </p:nvSpPr>
          <p:spPr bwMode="auto">
            <a:xfrm flipH="1">
              <a:off x="1495" y="1382"/>
              <a:ext cx="1" cy="2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60" name="Line 21"/>
            <p:cNvSpPr>
              <a:spLocks noChangeShapeType="1"/>
            </p:cNvSpPr>
            <p:nvPr/>
          </p:nvSpPr>
          <p:spPr bwMode="auto">
            <a:xfrm flipH="1">
              <a:off x="3744" y="1363"/>
              <a:ext cx="1" cy="2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61" name="Text Box 22"/>
            <p:cNvSpPr txBox="1">
              <a:spLocks noChangeArrowheads="1"/>
            </p:cNvSpPr>
            <p:nvPr/>
          </p:nvSpPr>
          <p:spPr bwMode="auto">
            <a:xfrm>
              <a:off x="1603" y="897"/>
              <a:ext cx="950" cy="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Alice</a:t>
              </a:r>
              <a:r>
                <a:rPr lang="ja-JP" altLang="en-US">
                  <a:latin typeface="Arial" charset="0"/>
                  <a:cs typeface="Arial" charset="0"/>
                </a:rPr>
                <a:t>’</a:t>
              </a:r>
              <a:r>
                <a:rPr lang="en-US" altLang="ja-JP" dirty="0">
                  <a:latin typeface="Arial" charset="0"/>
                  <a:cs typeface="Arial" charset="0"/>
                </a:rPr>
                <a:t>s </a:t>
              </a:r>
            </a:p>
            <a:p>
              <a:r>
                <a:rPr lang="en-US" dirty="0">
                  <a:latin typeface="Arial" charset="0"/>
                  <a:cs typeface="Arial" charset="0"/>
                </a:rPr>
                <a:t>encryption</a:t>
              </a:r>
            </a:p>
            <a:p>
              <a:r>
                <a:rPr lang="en-US" dirty="0">
                  <a:latin typeface="Arial" charset="0"/>
                  <a:cs typeface="Arial" charset="0"/>
                </a:rPr>
                <a:t>key</a:t>
              </a:r>
            </a:p>
          </p:txBody>
        </p:sp>
        <p:sp>
          <p:nvSpPr>
            <p:cNvPr id="35862" name="Text Box 23"/>
            <p:cNvSpPr txBox="1">
              <a:spLocks noChangeArrowheads="1"/>
            </p:cNvSpPr>
            <p:nvPr/>
          </p:nvSpPr>
          <p:spPr bwMode="auto">
            <a:xfrm>
              <a:off x="3896" y="940"/>
              <a:ext cx="950" cy="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Bob</a:t>
              </a:r>
              <a:r>
                <a:rPr lang="ja-JP" altLang="en-US">
                  <a:latin typeface="Arial" charset="0"/>
                  <a:cs typeface="Arial" charset="0"/>
                </a:rPr>
                <a:t>’</a:t>
              </a:r>
              <a:r>
                <a:rPr lang="en-US" altLang="ja-JP" dirty="0">
                  <a:latin typeface="Arial" charset="0"/>
                  <a:cs typeface="Arial" charset="0"/>
                </a:rPr>
                <a:t>s </a:t>
              </a:r>
            </a:p>
            <a:p>
              <a:r>
                <a:rPr lang="en-US" dirty="0">
                  <a:latin typeface="Arial" charset="0"/>
                  <a:cs typeface="Arial" charset="0"/>
                </a:rPr>
                <a:t>decryption</a:t>
              </a:r>
            </a:p>
            <a:p>
              <a:r>
                <a:rPr lang="en-US" dirty="0">
                  <a:latin typeface="Arial" charset="0"/>
                  <a:cs typeface="Arial" charset="0"/>
                </a:rPr>
                <a:t>key</a:t>
              </a:r>
            </a:p>
          </p:txBody>
        </p:sp>
        <p:pic>
          <p:nvPicPr>
            <p:cNvPr id="35863" name="Picture 24" descr="Bob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2" y="1178"/>
              <a:ext cx="512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5864" name="Group 25"/>
            <p:cNvGrpSpPr>
              <a:grpSpLocks/>
            </p:cNvGrpSpPr>
            <p:nvPr/>
          </p:nvGrpSpPr>
          <p:grpSpPr bwMode="auto">
            <a:xfrm>
              <a:off x="3650" y="1118"/>
              <a:ext cx="360" cy="385"/>
              <a:chOff x="189" y="1789"/>
              <a:chExt cx="360" cy="385"/>
            </a:xfrm>
          </p:grpSpPr>
          <p:sp>
            <p:nvSpPr>
              <p:cNvPr id="35869" name="Text Box 26"/>
              <p:cNvSpPr txBox="1">
                <a:spLocks noChangeArrowheads="1"/>
              </p:cNvSpPr>
              <p:nvPr/>
            </p:nvSpPr>
            <p:spPr bwMode="auto">
              <a:xfrm>
                <a:off x="189" y="1789"/>
                <a:ext cx="246" cy="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</a:t>
                </a:r>
              </a:p>
            </p:txBody>
          </p:sp>
          <p:sp>
            <p:nvSpPr>
              <p:cNvPr id="35870" name="Text Box 27"/>
              <p:cNvSpPr txBox="1">
                <a:spLocks noChangeArrowheads="1"/>
              </p:cNvSpPr>
              <p:nvPr/>
            </p:nvSpPr>
            <p:spPr bwMode="auto">
              <a:xfrm>
                <a:off x="325" y="1922"/>
                <a:ext cx="22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35865" name="Line 28"/>
            <p:cNvSpPr>
              <a:spLocks noChangeShapeType="1"/>
            </p:cNvSpPr>
            <p:nvPr/>
          </p:nvSpPr>
          <p:spPr bwMode="auto">
            <a:xfrm>
              <a:off x="780" y="1897"/>
              <a:ext cx="4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66" name="Line 29"/>
            <p:cNvSpPr>
              <a:spLocks noChangeShapeType="1"/>
            </p:cNvSpPr>
            <p:nvPr/>
          </p:nvSpPr>
          <p:spPr bwMode="auto">
            <a:xfrm>
              <a:off x="4518" y="1904"/>
              <a:ext cx="4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35867" name="Picture 30" descr="BS00768_[1]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371" y="896"/>
              <a:ext cx="293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68" name="Picture 31" descr="BS00768_[1]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3625" y="955"/>
              <a:ext cx="293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5845" name="Picture 19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784225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</a:t>
            </a:fld>
            <a:endParaRPr lang="en-US" sz="1200" dirty="0">
              <a:latin typeface="Tahoma" charset="0"/>
            </a:endParaRPr>
          </a:p>
        </p:txBody>
      </p:sp>
      <p:sp>
        <p:nvSpPr>
          <p:cNvPr id="3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909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025" name="Picture 18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976313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7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17145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Security associations (SAs) </a:t>
            </a:r>
          </a:p>
        </p:txBody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13" y="1530350"/>
            <a:ext cx="8035925" cy="4510088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before sending data, </a:t>
            </a:r>
            <a:r>
              <a:rPr lang="ja-JP" altLang="en-US" dirty="0">
                <a:solidFill>
                  <a:srgbClr val="C00000"/>
                </a:solidFill>
                <a:latin typeface="Gill Sans MT" charset="0"/>
              </a:rPr>
              <a:t>“</a:t>
            </a:r>
            <a:r>
              <a:rPr lang="en-US" altLang="ja-JP" dirty="0">
                <a:solidFill>
                  <a:srgbClr val="C00000"/>
                </a:solidFill>
                <a:latin typeface="Gill Sans MT" charset="0"/>
              </a:rPr>
              <a:t>security association (SA)</a:t>
            </a:r>
            <a:r>
              <a:rPr lang="ja-JP" altLang="en-US" dirty="0">
                <a:solidFill>
                  <a:srgbClr val="C00000"/>
                </a:solidFill>
                <a:latin typeface="Gill Sans MT" charset="0"/>
              </a:rPr>
              <a:t>”</a:t>
            </a:r>
            <a:r>
              <a:rPr lang="en-US" altLang="ja-JP" dirty="0">
                <a:solidFill>
                  <a:srgbClr val="C00000"/>
                </a:solidFill>
                <a:latin typeface="Gill Sans MT" charset="0"/>
              </a:rPr>
              <a:t>  </a:t>
            </a:r>
            <a:r>
              <a:rPr lang="en-US" altLang="ja-JP" dirty="0">
                <a:latin typeface="Gill Sans MT" charset="0"/>
              </a:rPr>
              <a:t>established from sending to receiving entity </a:t>
            </a:r>
          </a:p>
          <a:p>
            <a:pPr lvl="1"/>
            <a:r>
              <a:rPr lang="en-US" dirty="0">
                <a:latin typeface="Gill Sans MT" charset="0"/>
              </a:rPr>
              <a:t>SAs are simplex: for only one direction</a:t>
            </a:r>
          </a:p>
          <a:p>
            <a:r>
              <a:rPr lang="en-US" dirty="0">
                <a:latin typeface="Gill Sans MT" charset="0"/>
              </a:rPr>
              <a:t>ending, receiving entitles maintain </a:t>
            </a:r>
            <a:r>
              <a:rPr lang="en-US" i="1" dirty="0">
                <a:latin typeface="Gill Sans MT" charset="0"/>
              </a:rPr>
              <a:t>state information</a:t>
            </a:r>
            <a:r>
              <a:rPr lang="en-US" dirty="0">
                <a:latin typeface="Gill Sans MT" charset="0"/>
              </a:rPr>
              <a:t> about SA</a:t>
            </a:r>
          </a:p>
          <a:p>
            <a:pPr lvl="1"/>
            <a:r>
              <a:rPr lang="en-US" dirty="0">
                <a:latin typeface="Gill Sans MT" charset="0"/>
              </a:rPr>
              <a:t>recall: TCP endpoints also maintain state info</a:t>
            </a:r>
          </a:p>
          <a:p>
            <a:pPr lvl="1"/>
            <a:r>
              <a:rPr lang="en-US" dirty="0">
                <a:latin typeface="Gill Sans MT" charset="0"/>
              </a:rPr>
              <a:t>IP is connectionless; IPsec is connection-oriented!</a:t>
            </a:r>
          </a:p>
          <a:p>
            <a:r>
              <a:rPr lang="en-US" dirty="0">
                <a:latin typeface="Gill Sans MT" charset="0"/>
              </a:rPr>
              <a:t>how many SAs in VPN w/ headquarters, branch office, and n traveling salespeople?</a:t>
            </a:r>
          </a:p>
          <a:p>
            <a:pPr lvl="2">
              <a:buFontTx/>
              <a:buNone/>
            </a:pPr>
            <a:endParaRPr lang="en-US" dirty="0">
              <a:latin typeface="Comic Sans MS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90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092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58"/>
          <p:cNvSpPr>
            <a:spLocks noGrp="1" noChangeArrowheads="1"/>
          </p:cNvSpPr>
          <p:nvPr>
            <p:ph type="title"/>
          </p:nvPr>
        </p:nvSpPr>
        <p:spPr>
          <a:xfrm>
            <a:off x="512763" y="-61913"/>
            <a:ext cx="7772400" cy="1143001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Example SA from R1 to R2</a:t>
            </a:r>
          </a:p>
        </p:txBody>
      </p:sp>
      <p:sp>
        <p:nvSpPr>
          <p:cNvPr id="130051" name="Rectangle 59"/>
          <p:cNvSpPr>
            <a:spLocks noGrp="1" noChangeArrowheads="1"/>
          </p:cNvSpPr>
          <p:nvPr>
            <p:ph type="body" idx="1"/>
          </p:nvPr>
        </p:nvSpPr>
        <p:spPr>
          <a:xfrm>
            <a:off x="738188" y="3519488"/>
            <a:ext cx="8161337" cy="3167062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R1 </a:t>
            </a: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stores </a:t>
            </a: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for SA: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32-bit SA identifier: </a:t>
            </a:r>
            <a:r>
              <a:rPr lang="en-US" sz="2200" i="1" dirty="0">
                <a:latin typeface="Gill Sans MT" charset="0"/>
              </a:rPr>
              <a:t>Security Parameter Index (SPI)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origin SA interface (200.168.1.100)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destination SA interface (193.68.2.23)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type of encryption used (e.g., 3DES with CBC)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encryption key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type of integrity check used (e.g., HMAC with MD5)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authentication key</a:t>
            </a:r>
          </a:p>
        </p:txBody>
      </p:sp>
      <p:pic>
        <p:nvPicPr>
          <p:cNvPr id="130052" name="Picture 1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760413"/>
            <a:ext cx="6419850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0053" name="Group 3"/>
          <p:cNvGrpSpPr>
            <a:grpSpLocks/>
          </p:cNvGrpSpPr>
          <p:nvPr/>
        </p:nvGrpSpPr>
        <p:grpSpPr bwMode="auto">
          <a:xfrm>
            <a:off x="803275" y="938213"/>
            <a:ext cx="7435850" cy="2630487"/>
            <a:chOff x="803275" y="938213"/>
            <a:chExt cx="7435850" cy="2630487"/>
          </a:xfrm>
        </p:grpSpPr>
        <p:sp>
          <p:nvSpPr>
            <p:cNvPr id="130054" name="Freeform 2"/>
            <p:cNvSpPr>
              <a:spLocks/>
            </p:cNvSpPr>
            <p:nvPr/>
          </p:nvSpPr>
          <p:spPr bwMode="auto">
            <a:xfrm>
              <a:off x="6213475" y="1670050"/>
              <a:ext cx="2025650" cy="1633537"/>
            </a:xfrm>
            <a:custGeom>
              <a:avLst/>
              <a:gdLst>
                <a:gd name="T0" fmla="*/ 346493 w 1292"/>
                <a:gd name="T1" fmla="*/ 2603 h 1255"/>
                <a:gd name="T2" fmla="*/ 54874 w 1292"/>
                <a:gd name="T3" fmla="*/ 62478 h 1255"/>
                <a:gd name="T4" fmla="*/ 45467 w 1292"/>
                <a:gd name="T5" fmla="*/ 206958 h 1255"/>
                <a:gd name="T6" fmla="*/ 73689 w 1292"/>
                <a:gd name="T7" fmla="*/ 329311 h 1255"/>
                <a:gd name="T8" fmla="*/ 355900 w 1292"/>
                <a:gd name="T9" fmla="*/ 344930 h 1255"/>
                <a:gd name="T10" fmla="*/ 939136 w 1292"/>
                <a:gd name="T11" fmla="*/ 446457 h 1255"/>
                <a:gd name="T12" fmla="*/ 1447117 w 1292"/>
                <a:gd name="T13" fmla="*/ 489410 h 1255"/>
                <a:gd name="T14" fmla="*/ 1745007 w 1292"/>
                <a:gd name="T15" fmla="*/ 403503 h 1255"/>
                <a:gd name="T16" fmla="*/ 1848484 w 1292"/>
                <a:gd name="T17" fmla="*/ 175719 h 1255"/>
                <a:gd name="T18" fmla="*/ 1752846 w 1292"/>
                <a:gd name="T19" fmla="*/ 83304 h 1255"/>
                <a:gd name="T20" fmla="*/ 1089649 w 1292"/>
                <a:gd name="T21" fmla="*/ 45557 h 1255"/>
                <a:gd name="T22" fmla="*/ 346493 w 1292"/>
                <a:gd name="T23" fmla="*/ 2603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0055" name="Freeform 3"/>
            <p:cNvSpPr>
              <a:spLocks/>
            </p:cNvSpPr>
            <p:nvPr/>
          </p:nvSpPr>
          <p:spPr bwMode="auto">
            <a:xfrm>
              <a:off x="803275" y="1546225"/>
              <a:ext cx="2133600" cy="1633537"/>
            </a:xfrm>
            <a:custGeom>
              <a:avLst/>
              <a:gdLst>
                <a:gd name="T0" fmla="*/ 500372 w 1292"/>
                <a:gd name="T1" fmla="*/ 2603 h 1255"/>
                <a:gd name="T2" fmla="*/ 72661 w 1292"/>
                <a:gd name="T3" fmla="*/ 62478 h 1255"/>
                <a:gd name="T4" fmla="*/ 57799 w 1292"/>
                <a:gd name="T5" fmla="*/ 206958 h 1255"/>
                <a:gd name="T6" fmla="*/ 108992 w 1292"/>
                <a:gd name="T7" fmla="*/ 329311 h 1255"/>
                <a:gd name="T8" fmla="*/ 513583 w 1292"/>
                <a:gd name="T9" fmla="*/ 344930 h 1255"/>
                <a:gd name="T10" fmla="*/ 1352491 w 1292"/>
                <a:gd name="T11" fmla="*/ 446457 h 1255"/>
                <a:gd name="T12" fmla="*/ 2082407 w 1292"/>
                <a:gd name="T13" fmla="*/ 489410 h 1255"/>
                <a:gd name="T14" fmla="*/ 2506815 w 1292"/>
                <a:gd name="T15" fmla="*/ 403503 h 1255"/>
                <a:gd name="T16" fmla="*/ 2658743 w 1292"/>
                <a:gd name="T17" fmla="*/ 175719 h 1255"/>
                <a:gd name="T18" fmla="*/ 2520026 w 1292"/>
                <a:gd name="T19" fmla="*/ 83304 h 1255"/>
                <a:gd name="T20" fmla="*/ 1567172 w 1292"/>
                <a:gd name="T21" fmla="*/ 45557 h 1255"/>
                <a:gd name="T22" fmla="*/ 500372 w 1292"/>
                <a:gd name="T23" fmla="*/ 2603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0056" name="Freeform 4"/>
            <p:cNvSpPr>
              <a:spLocks/>
            </p:cNvSpPr>
            <p:nvPr/>
          </p:nvSpPr>
          <p:spPr bwMode="auto">
            <a:xfrm>
              <a:off x="3394075" y="1435100"/>
              <a:ext cx="2362200" cy="2133600"/>
            </a:xfrm>
            <a:custGeom>
              <a:avLst/>
              <a:gdLst>
                <a:gd name="T0" fmla="*/ 1018379 w 1292"/>
                <a:gd name="T1" fmla="*/ 11901 h 1255"/>
                <a:gd name="T2" fmla="*/ 148095 w 1292"/>
                <a:gd name="T3" fmla="*/ 404619 h 1255"/>
                <a:gd name="T4" fmla="*/ 124326 w 1292"/>
                <a:gd name="T5" fmla="*/ 1343063 h 1255"/>
                <a:gd name="T6" fmla="*/ 224884 w 1292"/>
                <a:gd name="T7" fmla="*/ 2125100 h 1255"/>
                <a:gd name="T8" fmla="*/ 1043975 w 1292"/>
                <a:gd name="T9" fmla="*/ 2233905 h 1255"/>
                <a:gd name="T10" fmla="*/ 2760776 w 1292"/>
                <a:gd name="T11" fmla="*/ 2895236 h 1255"/>
                <a:gd name="T12" fmla="*/ 4247206 w 1292"/>
                <a:gd name="T13" fmla="*/ 3174049 h 1255"/>
                <a:gd name="T14" fmla="*/ 5117491 w 1292"/>
                <a:gd name="T15" fmla="*/ 2618123 h 1255"/>
                <a:gd name="T16" fmla="*/ 5424650 w 1292"/>
                <a:gd name="T17" fmla="*/ 1144154 h 1255"/>
                <a:gd name="T18" fmla="*/ 5144915 w 1292"/>
                <a:gd name="T19" fmla="*/ 540625 h 1255"/>
                <a:gd name="T20" fmla="*/ 3197746 w 1292"/>
                <a:gd name="T21" fmla="*/ 294114 h 1255"/>
                <a:gd name="T22" fmla="*/ 1018379 w 1292"/>
                <a:gd name="T23" fmla="*/ 11901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0057" name="Line 39"/>
            <p:cNvSpPr>
              <a:spLocks noChangeShapeType="1"/>
            </p:cNvSpPr>
            <p:nvPr/>
          </p:nvSpPr>
          <p:spPr bwMode="auto">
            <a:xfrm>
              <a:off x="1898650" y="2238375"/>
              <a:ext cx="8032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058" name="Line 40"/>
            <p:cNvSpPr>
              <a:spLocks noChangeShapeType="1"/>
            </p:cNvSpPr>
            <p:nvPr/>
          </p:nvSpPr>
          <p:spPr bwMode="auto">
            <a:xfrm>
              <a:off x="6373813" y="2376488"/>
              <a:ext cx="6921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059" name="Line 41"/>
            <p:cNvSpPr>
              <a:spLocks noChangeShapeType="1"/>
            </p:cNvSpPr>
            <p:nvPr/>
          </p:nvSpPr>
          <p:spPr bwMode="auto">
            <a:xfrm>
              <a:off x="3284538" y="2279650"/>
              <a:ext cx="3873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060" name="Line 42"/>
            <p:cNvSpPr>
              <a:spLocks noChangeShapeType="1"/>
            </p:cNvSpPr>
            <p:nvPr/>
          </p:nvSpPr>
          <p:spPr bwMode="auto">
            <a:xfrm flipH="1">
              <a:off x="5453433" y="2303754"/>
              <a:ext cx="2905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061" name="Text Box 43"/>
            <p:cNvSpPr txBox="1">
              <a:spLocks noChangeArrowheads="1"/>
            </p:cNvSpPr>
            <p:nvPr/>
          </p:nvSpPr>
          <p:spPr bwMode="auto">
            <a:xfrm>
              <a:off x="4840118" y="1954213"/>
              <a:ext cx="11525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193.68.2.23</a:t>
              </a:r>
            </a:p>
          </p:txBody>
        </p:sp>
        <p:sp>
          <p:nvSpPr>
            <p:cNvPr id="130062" name="Text Box 44"/>
            <p:cNvSpPr txBox="1">
              <a:spLocks noChangeArrowheads="1"/>
            </p:cNvSpPr>
            <p:nvPr/>
          </p:nvSpPr>
          <p:spPr bwMode="auto">
            <a:xfrm>
              <a:off x="3337682" y="1942287"/>
              <a:ext cx="133280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200.168.1.100</a:t>
              </a:r>
            </a:p>
          </p:txBody>
        </p:sp>
        <p:sp>
          <p:nvSpPr>
            <p:cNvPr id="130063" name="Text Box 45"/>
            <p:cNvSpPr txBox="1">
              <a:spLocks noChangeArrowheads="1"/>
            </p:cNvSpPr>
            <p:nvPr/>
          </p:nvSpPr>
          <p:spPr bwMode="auto">
            <a:xfrm>
              <a:off x="1184275" y="2730500"/>
              <a:ext cx="114141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172.16.1/24</a:t>
              </a:r>
            </a:p>
          </p:txBody>
        </p:sp>
        <p:sp>
          <p:nvSpPr>
            <p:cNvPr id="130064" name="Text Box 46"/>
            <p:cNvSpPr txBox="1">
              <a:spLocks noChangeArrowheads="1"/>
            </p:cNvSpPr>
            <p:nvPr/>
          </p:nvSpPr>
          <p:spPr bwMode="auto">
            <a:xfrm>
              <a:off x="6823075" y="2882900"/>
              <a:ext cx="11699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172.16.2/24</a:t>
              </a:r>
            </a:p>
          </p:txBody>
        </p:sp>
        <p:sp>
          <p:nvSpPr>
            <p:cNvPr id="130065" name="Text Box 48"/>
            <p:cNvSpPr txBox="1">
              <a:spLocks noChangeArrowheads="1"/>
            </p:cNvSpPr>
            <p:nvPr/>
          </p:nvSpPr>
          <p:spPr bwMode="auto">
            <a:xfrm>
              <a:off x="3625901" y="2391586"/>
              <a:ext cx="22766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i="1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security association </a:t>
              </a:r>
            </a:p>
          </p:txBody>
        </p:sp>
        <p:sp>
          <p:nvSpPr>
            <p:cNvPr id="130066" name="Text Box 49"/>
            <p:cNvSpPr txBox="1">
              <a:spLocks noChangeArrowheads="1"/>
            </p:cNvSpPr>
            <p:nvPr/>
          </p:nvSpPr>
          <p:spPr bwMode="auto">
            <a:xfrm>
              <a:off x="4325673" y="1210025"/>
              <a:ext cx="958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Internet</a:t>
              </a:r>
            </a:p>
          </p:txBody>
        </p:sp>
        <p:sp>
          <p:nvSpPr>
            <p:cNvPr id="130067" name="Text Box 50"/>
            <p:cNvSpPr txBox="1">
              <a:spLocks noChangeArrowheads="1"/>
            </p:cNvSpPr>
            <p:nvPr/>
          </p:nvSpPr>
          <p:spPr bwMode="auto">
            <a:xfrm>
              <a:off x="939800" y="938213"/>
              <a:ext cx="184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 dirty="0">
                <a:latin typeface="Arial" charset="0"/>
              </a:endParaRPr>
            </a:p>
          </p:txBody>
        </p:sp>
        <p:sp>
          <p:nvSpPr>
            <p:cNvPr id="130068" name="Text Box 51"/>
            <p:cNvSpPr txBox="1">
              <a:spLocks noChangeArrowheads="1"/>
            </p:cNvSpPr>
            <p:nvPr/>
          </p:nvSpPr>
          <p:spPr bwMode="auto">
            <a:xfrm>
              <a:off x="1361796" y="1245263"/>
              <a:ext cx="156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headquarters</a:t>
              </a:r>
            </a:p>
          </p:txBody>
        </p:sp>
        <p:sp>
          <p:nvSpPr>
            <p:cNvPr id="130069" name="Text Box 52"/>
            <p:cNvSpPr txBox="1">
              <a:spLocks noChangeArrowheads="1"/>
            </p:cNvSpPr>
            <p:nvPr/>
          </p:nvSpPr>
          <p:spPr bwMode="auto">
            <a:xfrm>
              <a:off x="6531930" y="1384010"/>
              <a:ext cx="15277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branch office</a:t>
              </a:r>
            </a:p>
          </p:txBody>
        </p:sp>
        <p:sp>
          <p:nvSpPr>
            <p:cNvPr id="130070" name="Text Box 53"/>
            <p:cNvSpPr txBox="1">
              <a:spLocks noChangeArrowheads="1"/>
            </p:cNvSpPr>
            <p:nvPr/>
          </p:nvSpPr>
          <p:spPr bwMode="auto">
            <a:xfrm>
              <a:off x="2784475" y="2425700"/>
              <a:ext cx="4762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R1</a:t>
              </a:r>
            </a:p>
          </p:txBody>
        </p:sp>
        <p:sp>
          <p:nvSpPr>
            <p:cNvPr id="130071" name="Text Box 54"/>
            <p:cNvSpPr txBox="1">
              <a:spLocks noChangeArrowheads="1"/>
            </p:cNvSpPr>
            <p:nvPr/>
          </p:nvSpPr>
          <p:spPr bwMode="auto">
            <a:xfrm>
              <a:off x="5832475" y="2578100"/>
              <a:ext cx="4762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R2</a:t>
              </a:r>
            </a:p>
          </p:txBody>
        </p:sp>
        <p:grpSp>
          <p:nvGrpSpPr>
            <p:cNvPr id="130072" name="Group 542"/>
            <p:cNvGrpSpPr>
              <a:grpSpLocks/>
            </p:cNvGrpSpPr>
            <p:nvPr/>
          </p:nvGrpSpPr>
          <p:grpSpPr bwMode="auto">
            <a:xfrm>
              <a:off x="1119743" y="1870674"/>
              <a:ext cx="874568" cy="829136"/>
              <a:chOff x="-44" y="1473"/>
              <a:chExt cx="981" cy="1105"/>
            </a:xfrm>
          </p:grpSpPr>
          <p:pic>
            <p:nvPicPr>
              <p:cNvPr id="130095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0096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30073" name="Group 542"/>
            <p:cNvGrpSpPr>
              <a:grpSpLocks/>
            </p:cNvGrpSpPr>
            <p:nvPr/>
          </p:nvGrpSpPr>
          <p:grpSpPr bwMode="auto">
            <a:xfrm flipH="1">
              <a:off x="6816238" y="2036728"/>
              <a:ext cx="874568" cy="829136"/>
              <a:chOff x="-44" y="1473"/>
              <a:chExt cx="981" cy="1105"/>
            </a:xfrm>
          </p:grpSpPr>
          <p:pic>
            <p:nvPicPr>
              <p:cNvPr id="130093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0094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30074" name="Group 332"/>
            <p:cNvGrpSpPr>
              <a:grpSpLocks/>
            </p:cNvGrpSpPr>
            <p:nvPr/>
          </p:nvGrpSpPr>
          <p:grpSpPr bwMode="auto">
            <a:xfrm>
              <a:off x="5734462" y="2176433"/>
              <a:ext cx="693963" cy="287263"/>
              <a:chOff x="2356" y="1300"/>
              <a:chExt cx="555" cy="194"/>
            </a:xfrm>
          </p:grpSpPr>
          <p:sp>
            <p:nvSpPr>
              <p:cNvPr id="130085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0086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0087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grpSp>
            <p:nvGrpSpPr>
              <p:cNvPr id="130088" name="Group 329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30091" name="Freeform 3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0092" name="Freeform 3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73" name="Line 33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74" name="Line 331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grpSp>
          <p:nvGrpSpPr>
            <p:cNvPr id="130075" name="Group 332"/>
            <p:cNvGrpSpPr>
              <a:grpSpLocks/>
            </p:cNvGrpSpPr>
            <p:nvPr/>
          </p:nvGrpSpPr>
          <p:grpSpPr bwMode="auto">
            <a:xfrm>
              <a:off x="2675447" y="2110629"/>
              <a:ext cx="693963" cy="287263"/>
              <a:chOff x="2356" y="1300"/>
              <a:chExt cx="555" cy="194"/>
            </a:xfrm>
          </p:grpSpPr>
          <p:sp>
            <p:nvSpPr>
              <p:cNvPr id="130077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0078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0079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grpSp>
            <p:nvGrpSpPr>
              <p:cNvPr id="130080" name="Group 329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30083" name="Freeform 3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0084" name="Freeform 3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82" name="Line 330"/>
              <p:cNvSpPr>
                <a:spLocks noChangeShapeType="1"/>
              </p:cNvSpPr>
              <p:nvPr/>
            </p:nvSpPr>
            <p:spPr bwMode="auto">
              <a:xfrm>
                <a:off x="2357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83" name="Line 331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30076" name="Right Arrow 2"/>
            <p:cNvSpPr>
              <a:spLocks noChangeArrowheads="1"/>
            </p:cNvSpPr>
            <p:nvPr/>
          </p:nvSpPr>
          <p:spPr bwMode="auto">
            <a:xfrm>
              <a:off x="3390448" y="2327496"/>
              <a:ext cx="2361006" cy="151063"/>
            </a:xfrm>
            <a:prstGeom prst="rightArrow">
              <a:avLst>
                <a:gd name="adj1" fmla="val 50000"/>
                <a:gd name="adj2" fmla="val 49999"/>
              </a:avLst>
            </a:prstGeom>
            <a:gradFill rotWithShape="1">
              <a:gsLst>
                <a:gs pos="0">
                  <a:srgbClr val="CC0000"/>
                </a:gs>
                <a:gs pos="100000">
                  <a:srgbClr val="FFFFFF"/>
                </a:gs>
              </a:gsLst>
              <a:lin ang="360000"/>
            </a:gra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50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91</a:t>
            </a:fld>
            <a:endParaRPr lang="en-US" sz="1200" dirty="0">
              <a:latin typeface="Tahoma" charset="0"/>
            </a:endParaRPr>
          </a:p>
        </p:txBody>
      </p:sp>
      <p:sp>
        <p:nvSpPr>
          <p:cNvPr id="51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755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3" name="Picture 1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87630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075" name="Rectangle 4"/>
          <p:cNvSpPr>
            <a:spLocks noChangeArrowheads="1"/>
          </p:cNvSpPr>
          <p:nvPr/>
        </p:nvSpPr>
        <p:spPr bwMode="auto">
          <a:xfrm>
            <a:off x="333375" y="155575"/>
            <a:ext cx="8353425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000" dirty="0">
                <a:solidFill>
                  <a:schemeClr val="accent2"/>
                </a:solidFill>
                <a:latin typeface="Gill Sans MT" charset="0"/>
              </a:rPr>
              <a:t>Security Association Database (SAD)</a:t>
            </a:r>
          </a:p>
        </p:txBody>
      </p:sp>
      <p:sp>
        <p:nvSpPr>
          <p:cNvPr id="131076" name="Rectangle 5"/>
          <p:cNvSpPr>
            <a:spLocks noChangeArrowheads="1"/>
          </p:cNvSpPr>
          <p:nvPr/>
        </p:nvSpPr>
        <p:spPr bwMode="auto">
          <a:xfrm>
            <a:off x="449263" y="1584325"/>
            <a:ext cx="77724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38138" indent="-338138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Gill Sans MT" charset="0"/>
                <a:cs typeface="Gill Sans MT" charset="0"/>
              </a:rPr>
              <a:t>endpoint holds SA state in </a:t>
            </a:r>
            <a:r>
              <a:rPr lang="en-US" sz="28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security association database (SAD)</a:t>
            </a:r>
            <a:r>
              <a:rPr lang="en-US" sz="2800" dirty="0">
                <a:latin typeface="Gill Sans MT" charset="0"/>
                <a:cs typeface="Gill Sans MT" charset="0"/>
              </a:rPr>
              <a:t>, where it can locate them during processing.</a:t>
            </a:r>
          </a:p>
          <a:p>
            <a:pPr marL="338138" indent="-338138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Gill Sans MT" charset="0"/>
                <a:cs typeface="Gill Sans MT" charset="0"/>
              </a:rPr>
              <a:t>with n salespersons, 2 + 2n SAs in R1</a:t>
            </a:r>
            <a:r>
              <a:rPr lang="ja-JP" altLang="en-US" sz="2800" dirty="0">
                <a:latin typeface="Gill Sans MT" charset="0"/>
                <a:cs typeface="Gill Sans MT" charset="0"/>
              </a:rPr>
              <a:t>’</a:t>
            </a:r>
            <a:r>
              <a:rPr lang="en-US" altLang="ja-JP" sz="2800" dirty="0">
                <a:latin typeface="Gill Sans MT" charset="0"/>
                <a:cs typeface="Gill Sans MT" charset="0"/>
              </a:rPr>
              <a:t>s SAD</a:t>
            </a:r>
          </a:p>
          <a:p>
            <a:pPr marL="338138" indent="-338138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Gill Sans MT" charset="0"/>
                <a:cs typeface="Gill Sans MT" charset="0"/>
              </a:rPr>
              <a:t>when sending IPsec datagram, R1 accesses SAD to determine how to process datagram.</a:t>
            </a:r>
          </a:p>
          <a:p>
            <a:pPr marL="338138" indent="-338138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Gill Sans MT" charset="0"/>
                <a:cs typeface="Gill Sans MT" charset="0"/>
              </a:rPr>
              <a:t>when IPsec datagram arrives to R2, R2 examines SPI in IPsec datagram, indexes SAD with SPI, and processes datagram accordingly.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</a:pPr>
            <a:endParaRPr lang="en-US" sz="2800" dirty="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</a:pPr>
            <a:endParaRPr lang="en-US" sz="2800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92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541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IPsec datagram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1531938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latin typeface="Gill Sans MT" charset="0"/>
              </a:rPr>
              <a:t>focus for now on tunnel mode with ESP</a:t>
            </a:r>
          </a:p>
        </p:txBody>
      </p:sp>
      <p:grpSp>
        <p:nvGrpSpPr>
          <p:cNvPr id="132100" name="Group 4"/>
          <p:cNvGrpSpPr>
            <a:grpSpLocks/>
          </p:cNvGrpSpPr>
          <p:nvPr/>
        </p:nvGrpSpPr>
        <p:grpSpPr bwMode="auto">
          <a:xfrm>
            <a:off x="928688" y="2655888"/>
            <a:ext cx="6484937" cy="2603500"/>
            <a:chOff x="672" y="1044"/>
            <a:chExt cx="4085" cy="1640"/>
          </a:xfrm>
        </p:grpSpPr>
        <p:sp>
          <p:nvSpPr>
            <p:cNvPr id="132102" name="Rectangle 5"/>
            <p:cNvSpPr>
              <a:spLocks noChangeArrowheads="1"/>
            </p:cNvSpPr>
            <p:nvPr/>
          </p:nvSpPr>
          <p:spPr bwMode="auto">
            <a:xfrm>
              <a:off x="672" y="1590"/>
              <a:ext cx="711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new IP</a:t>
              </a:r>
              <a:br>
                <a:rPr lang="en-US" sz="1600" dirty="0">
                  <a:latin typeface="Arial" charset="0"/>
                </a:rPr>
              </a:br>
              <a:r>
                <a:rPr lang="en-US" sz="1600" dirty="0">
                  <a:latin typeface="Arial" charset="0"/>
                </a:rPr>
                <a:t>header</a:t>
              </a:r>
            </a:p>
          </p:txBody>
        </p:sp>
        <p:sp>
          <p:nvSpPr>
            <p:cNvPr id="132103" name="Rectangle 6"/>
            <p:cNvSpPr>
              <a:spLocks noChangeArrowheads="1"/>
            </p:cNvSpPr>
            <p:nvPr/>
          </p:nvSpPr>
          <p:spPr bwMode="auto">
            <a:xfrm>
              <a:off x="1383" y="1590"/>
              <a:ext cx="441" cy="384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hdr</a:t>
              </a:r>
              <a:endParaRPr lang="en-US" sz="1600" dirty="0">
                <a:latin typeface="Arial" charset="0"/>
              </a:endParaRPr>
            </a:p>
          </p:txBody>
        </p:sp>
        <p:sp>
          <p:nvSpPr>
            <p:cNvPr id="132104" name="Rectangle 7"/>
            <p:cNvSpPr>
              <a:spLocks noChangeArrowheads="1"/>
            </p:cNvSpPr>
            <p:nvPr/>
          </p:nvSpPr>
          <p:spPr bwMode="auto">
            <a:xfrm>
              <a:off x="1824" y="1590"/>
              <a:ext cx="615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original</a:t>
              </a:r>
              <a:br>
                <a:rPr lang="en-US" sz="1600" dirty="0">
                  <a:latin typeface="Arial" charset="0"/>
                </a:rPr>
              </a:br>
              <a:r>
                <a:rPr lang="en-US" sz="1600" dirty="0">
                  <a:latin typeface="Arial" charset="0"/>
                </a:rPr>
                <a:t>IP </a:t>
              </a:r>
              <a:r>
                <a:rPr lang="en-US" sz="1600" dirty="0">
                  <a:latin typeface="Arial" charset="0"/>
                </a:rPr>
                <a:t>hdr</a:t>
              </a:r>
              <a:endParaRPr lang="en-US" sz="1600" dirty="0">
                <a:latin typeface="Arial" charset="0"/>
              </a:endParaRPr>
            </a:p>
          </p:txBody>
        </p:sp>
        <p:sp>
          <p:nvSpPr>
            <p:cNvPr id="132105" name="Rectangle 8"/>
            <p:cNvSpPr>
              <a:spLocks noChangeArrowheads="1"/>
            </p:cNvSpPr>
            <p:nvPr/>
          </p:nvSpPr>
          <p:spPr bwMode="auto">
            <a:xfrm>
              <a:off x="2439" y="1590"/>
              <a:ext cx="1401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Original IP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datagram payload</a:t>
              </a:r>
            </a:p>
          </p:txBody>
        </p:sp>
        <p:sp>
          <p:nvSpPr>
            <p:cNvPr id="132106" name="Rectangle 9"/>
            <p:cNvSpPr>
              <a:spLocks noChangeArrowheads="1"/>
            </p:cNvSpPr>
            <p:nvPr/>
          </p:nvSpPr>
          <p:spPr bwMode="auto">
            <a:xfrm>
              <a:off x="3840" y="1593"/>
              <a:ext cx="441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trl</a:t>
              </a:r>
              <a:endParaRPr lang="en-US" sz="1600" dirty="0">
                <a:latin typeface="Arial" charset="0"/>
              </a:endParaRPr>
            </a:p>
          </p:txBody>
        </p:sp>
        <p:sp>
          <p:nvSpPr>
            <p:cNvPr id="132107" name="Rectangle 10"/>
            <p:cNvSpPr>
              <a:spLocks noChangeArrowheads="1"/>
            </p:cNvSpPr>
            <p:nvPr/>
          </p:nvSpPr>
          <p:spPr bwMode="auto">
            <a:xfrm>
              <a:off x="4285" y="1593"/>
              <a:ext cx="441" cy="3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auth</a:t>
              </a:r>
              <a:endParaRPr lang="en-US" sz="1600" dirty="0">
                <a:latin typeface="Arial" charset="0"/>
              </a:endParaRPr>
            </a:p>
          </p:txBody>
        </p:sp>
        <p:grpSp>
          <p:nvGrpSpPr>
            <p:cNvPr id="132108" name="Group 11"/>
            <p:cNvGrpSpPr>
              <a:grpSpLocks/>
            </p:cNvGrpSpPr>
            <p:nvPr/>
          </p:nvGrpSpPr>
          <p:grpSpPr bwMode="auto">
            <a:xfrm>
              <a:off x="1370" y="1044"/>
              <a:ext cx="2871" cy="501"/>
              <a:chOff x="1388" y="992"/>
              <a:chExt cx="2871" cy="501"/>
            </a:xfrm>
          </p:grpSpPr>
          <p:sp>
            <p:nvSpPr>
              <p:cNvPr id="132121" name="Text Box 12"/>
              <p:cNvSpPr txBox="1">
                <a:spLocks noChangeArrowheads="1"/>
              </p:cNvSpPr>
              <p:nvPr/>
            </p:nvSpPr>
            <p:spPr bwMode="auto">
              <a:xfrm>
                <a:off x="2664" y="1262"/>
                <a:ext cx="7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dirty="0">
                    <a:latin typeface="Arial" charset="0"/>
                  </a:rPr>
                  <a:t>encrypted</a:t>
                </a:r>
              </a:p>
            </p:txBody>
          </p:sp>
          <p:sp>
            <p:nvSpPr>
              <p:cNvPr id="132122" name="Line 13"/>
              <p:cNvSpPr>
                <a:spLocks noChangeShapeType="1"/>
              </p:cNvSpPr>
              <p:nvPr/>
            </p:nvSpPr>
            <p:spPr bwMode="auto">
              <a:xfrm>
                <a:off x="3422" y="1379"/>
                <a:ext cx="8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2123" name="Line 14"/>
              <p:cNvSpPr>
                <a:spLocks noChangeShapeType="1"/>
              </p:cNvSpPr>
              <p:nvPr/>
            </p:nvSpPr>
            <p:spPr bwMode="auto">
              <a:xfrm flipH="1" flipV="1">
                <a:off x="1876" y="1379"/>
                <a:ext cx="77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2124" name="Text Box 15"/>
              <p:cNvSpPr txBox="1">
                <a:spLocks noChangeArrowheads="1"/>
              </p:cNvSpPr>
              <p:nvPr/>
            </p:nvSpPr>
            <p:spPr bwMode="auto">
              <a:xfrm>
                <a:off x="2018" y="992"/>
                <a:ext cx="173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ja-JP" altLang="en-US" sz="1800">
                    <a:latin typeface="Arial" charset="0"/>
                  </a:rPr>
                  <a:t>“</a:t>
                </a:r>
                <a:r>
                  <a:rPr lang="en-US" altLang="ja-JP" sz="1800" dirty="0">
                    <a:latin typeface="Arial" charset="0"/>
                  </a:rPr>
                  <a:t>enchilada</a:t>
                </a:r>
                <a:r>
                  <a:rPr lang="ja-JP" altLang="en-US" sz="1800">
                    <a:latin typeface="Arial" charset="0"/>
                  </a:rPr>
                  <a:t>”</a:t>
                </a:r>
                <a:r>
                  <a:rPr lang="en-US" altLang="ja-JP" sz="1800" dirty="0">
                    <a:latin typeface="Arial" charset="0"/>
                  </a:rPr>
                  <a:t> authenticated</a:t>
                </a:r>
                <a:endParaRPr lang="en-US" sz="1800" dirty="0">
                  <a:latin typeface="Arial" charset="0"/>
                </a:endParaRPr>
              </a:p>
            </p:txBody>
          </p:sp>
          <p:sp>
            <p:nvSpPr>
              <p:cNvPr id="132125" name="Line 16"/>
              <p:cNvSpPr>
                <a:spLocks noChangeShapeType="1"/>
              </p:cNvSpPr>
              <p:nvPr/>
            </p:nvSpPr>
            <p:spPr bwMode="auto">
              <a:xfrm>
                <a:off x="3761" y="1108"/>
                <a:ext cx="498" cy="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2126" name="Line 17"/>
              <p:cNvSpPr>
                <a:spLocks noChangeShapeType="1"/>
              </p:cNvSpPr>
              <p:nvPr/>
            </p:nvSpPr>
            <p:spPr bwMode="auto">
              <a:xfrm flipH="1" flipV="1">
                <a:off x="1388" y="1091"/>
                <a:ext cx="672" cy="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32109" name="Group 18"/>
            <p:cNvGrpSpPr>
              <a:grpSpLocks/>
            </p:cNvGrpSpPr>
            <p:nvPr/>
          </p:nvGrpSpPr>
          <p:grpSpPr bwMode="auto">
            <a:xfrm>
              <a:off x="3320" y="2288"/>
              <a:ext cx="1437" cy="384"/>
              <a:chOff x="3346" y="2367"/>
              <a:chExt cx="1437" cy="384"/>
            </a:xfrm>
          </p:grpSpPr>
          <p:sp>
            <p:nvSpPr>
              <p:cNvPr id="132118" name="Rectangle 19"/>
              <p:cNvSpPr>
                <a:spLocks noChangeArrowheads="1"/>
              </p:cNvSpPr>
              <p:nvPr/>
            </p:nvSpPr>
            <p:spPr bwMode="auto">
              <a:xfrm>
                <a:off x="3346" y="2367"/>
                <a:ext cx="529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padding</a:t>
                </a:r>
              </a:p>
            </p:txBody>
          </p:sp>
          <p:sp>
            <p:nvSpPr>
              <p:cNvPr id="132119" name="Rectangle 20"/>
              <p:cNvSpPr>
                <a:spLocks noChangeArrowheads="1"/>
              </p:cNvSpPr>
              <p:nvPr/>
            </p:nvSpPr>
            <p:spPr bwMode="auto">
              <a:xfrm>
                <a:off x="3878" y="2367"/>
                <a:ext cx="468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pad</a:t>
                </a:r>
                <a:br>
                  <a:rPr lang="en-US" sz="1600" dirty="0">
                    <a:latin typeface="Arial" charset="0"/>
                  </a:rPr>
                </a:br>
                <a:r>
                  <a:rPr lang="en-US" sz="1600" dirty="0">
                    <a:latin typeface="Arial" charset="0"/>
                  </a:rPr>
                  <a:t>length</a:t>
                </a:r>
              </a:p>
            </p:txBody>
          </p:sp>
          <p:sp>
            <p:nvSpPr>
              <p:cNvPr id="132120" name="Rectangle 21"/>
              <p:cNvSpPr>
                <a:spLocks noChangeArrowheads="1"/>
              </p:cNvSpPr>
              <p:nvPr/>
            </p:nvSpPr>
            <p:spPr bwMode="auto">
              <a:xfrm>
                <a:off x="4341" y="2367"/>
                <a:ext cx="442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next</a:t>
                </a:r>
                <a:br>
                  <a:rPr lang="en-US" sz="1600" dirty="0">
                    <a:latin typeface="Arial" charset="0"/>
                  </a:rPr>
                </a:br>
                <a:r>
                  <a:rPr lang="en-US" sz="1600" dirty="0">
                    <a:latin typeface="Arial" charset="0"/>
                  </a:rPr>
                  <a:t>header</a:t>
                </a:r>
              </a:p>
            </p:txBody>
          </p:sp>
        </p:grpSp>
        <p:sp>
          <p:nvSpPr>
            <p:cNvPr id="132110" name="Line 22"/>
            <p:cNvSpPr>
              <a:spLocks noChangeShapeType="1"/>
            </p:cNvSpPr>
            <p:nvPr/>
          </p:nvSpPr>
          <p:spPr bwMode="auto">
            <a:xfrm flipV="1">
              <a:off x="3334" y="2007"/>
              <a:ext cx="506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111" name="Line 23"/>
            <p:cNvSpPr>
              <a:spLocks noChangeShapeType="1"/>
            </p:cNvSpPr>
            <p:nvPr/>
          </p:nvSpPr>
          <p:spPr bwMode="auto">
            <a:xfrm flipH="1" flipV="1">
              <a:off x="4277" y="1998"/>
              <a:ext cx="471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2112" name="Group 24"/>
            <p:cNvGrpSpPr>
              <a:grpSpLocks/>
            </p:cNvGrpSpPr>
            <p:nvPr/>
          </p:nvGrpSpPr>
          <p:grpSpPr bwMode="auto">
            <a:xfrm>
              <a:off x="1182" y="2290"/>
              <a:ext cx="877" cy="394"/>
              <a:chOff x="1409" y="2193"/>
              <a:chExt cx="877" cy="386"/>
            </a:xfrm>
          </p:grpSpPr>
          <p:sp>
            <p:nvSpPr>
              <p:cNvPr id="132116" name="Rectangle 25"/>
              <p:cNvSpPr>
                <a:spLocks noChangeArrowheads="1"/>
              </p:cNvSpPr>
              <p:nvPr/>
            </p:nvSpPr>
            <p:spPr bwMode="auto">
              <a:xfrm>
                <a:off x="1409" y="2193"/>
                <a:ext cx="441" cy="384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SPI</a:t>
                </a:r>
              </a:p>
            </p:txBody>
          </p:sp>
          <p:sp>
            <p:nvSpPr>
              <p:cNvPr id="132117" name="Rectangle 26"/>
              <p:cNvSpPr>
                <a:spLocks noChangeArrowheads="1"/>
              </p:cNvSpPr>
              <p:nvPr/>
            </p:nvSpPr>
            <p:spPr bwMode="auto">
              <a:xfrm>
                <a:off x="1845" y="2195"/>
                <a:ext cx="441" cy="384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Seq</a:t>
                </a:r>
                <a:endParaRPr lang="en-US" sz="1600" dirty="0">
                  <a:latin typeface="Arial" charset="0"/>
                </a:endParaRPr>
              </a:p>
              <a:p>
                <a:pPr algn="ctr" eaLnBrk="1" hangingPunct="1"/>
                <a:r>
                  <a:rPr lang="en-US" sz="1600" dirty="0">
                    <a:latin typeface="Arial" charset="0"/>
                  </a:rPr>
                  <a:t>#</a:t>
                </a:r>
              </a:p>
            </p:txBody>
          </p:sp>
        </p:grpSp>
        <p:sp>
          <p:nvSpPr>
            <p:cNvPr id="132113" name="Line 27"/>
            <p:cNvSpPr>
              <a:spLocks noChangeShapeType="1"/>
            </p:cNvSpPr>
            <p:nvPr/>
          </p:nvSpPr>
          <p:spPr bwMode="auto">
            <a:xfrm flipV="1">
              <a:off x="1178" y="1999"/>
              <a:ext cx="201" cy="2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114" name="Line 28"/>
            <p:cNvSpPr>
              <a:spLocks noChangeShapeType="1"/>
            </p:cNvSpPr>
            <p:nvPr/>
          </p:nvSpPr>
          <p:spPr bwMode="auto">
            <a:xfrm>
              <a:off x="1824" y="2025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115" name="Line 29"/>
            <p:cNvSpPr>
              <a:spLocks noChangeShapeType="1"/>
            </p:cNvSpPr>
            <p:nvPr/>
          </p:nvSpPr>
          <p:spPr bwMode="auto">
            <a:xfrm>
              <a:off x="1815" y="1999"/>
              <a:ext cx="227" cy="2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132101" name="Picture 2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052513"/>
            <a:ext cx="34877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93</a:t>
            </a:fld>
            <a:endParaRPr lang="en-US" sz="1200" dirty="0">
              <a:latin typeface="Tahoma" charset="0"/>
            </a:endParaRPr>
          </a:p>
        </p:txBody>
      </p:sp>
      <p:sp>
        <p:nvSpPr>
          <p:cNvPr id="3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813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What happens?</a:t>
            </a:r>
          </a:p>
        </p:txBody>
      </p:sp>
      <p:grpSp>
        <p:nvGrpSpPr>
          <p:cNvPr id="133123" name="Group 59"/>
          <p:cNvGrpSpPr>
            <a:grpSpLocks/>
          </p:cNvGrpSpPr>
          <p:nvPr/>
        </p:nvGrpSpPr>
        <p:grpSpPr bwMode="auto">
          <a:xfrm>
            <a:off x="928688" y="3875088"/>
            <a:ext cx="6484937" cy="2603500"/>
            <a:chOff x="672" y="1044"/>
            <a:chExt cx="4085" cy="1640"/>
          </a:xfrm>
        </p:grpSpPr>
        <p:sp>
          <p:nvSpPr>
            <p:cNvPr id="133169" name="Rectangle 60"/>
            <p:cNvSpPr>
              <a:spLocks noChangeArrowheads="1"/>
            </p:cNvSpPr>
            <p:nvPr/>
          </p:nvSpPr>
          <p:spPr bwMode="auto">
            <a:xfrm>
              <a:off x="672" y="1590"/>
              <a:ext cx="711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new IP</a:t>
              </a:r>
              <a:br>
                <a:rPr lang="en-US" sz="1600" dirty="0">
                  <a:latin typeface="Arial" charset="0"/>
                </a:rPr>
              </a:br>
              <a:r>
                <a:rPr lang="en-US" sz="1600" dirty="0">
                  <a:latin typeface="Arial" charset="0"/>
                </a:rPr>
                <a:t>header</a:t>
              </a:r>
            </a:p>
          </p:txBody>
        </p:sp>
        <p:sp>
          <p:nvSpPr>
            <p:cNvPr id="133170" name="Rectangle 61"/>
            <p:cNvSpPr>
              <a:spLocks noChangeArrowheads="1"/>
            </p:cNvSpPr>
            <p:nvPr/>
          </p:nvSpPr>
          <p:spPr bwMode="auto">
            <a:xfrm>
              <a:off x="1383" y="1590"/>
              <a:ext cx="441" cy="384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hdr</a:t>
              </a:r>
              <a:endParaRPr lang="en-US" sz="1600" dirty="0">
                <a:latin typeface="Arial" charset="0"/>
              </a:endParaRPr>
            </a:p>
          </p:txBody>
        </p:sp>
        <p:sp>
          <p:nvSpPr>
            <p:cNvPr id="133171" name="Rectangle 62"/>
            <p:cNvSpPr>
              <a:spLocks noChangeArrowheads="1"/>
            </p:cNvSpPr>
            <p:nvPr/>
          </p:nvSpPr>
          <p:spPr bwMode="auto">
            <a:xfrm>
              <a:off x="1824" y="1590"/>
              <a:ext cx="615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original</a:t>
              </a:r>
              <a:br>
                <a:rPr lang="en-US" sz="1600" dirty="0">
                  <a:latin typeface="Arial" charset="0"/>
                </a:rPr>
              </a:br>
              <a:r>
                <a:rPr lang="en-US" sz="1600" dirty="0">
                  <a:latin typeface="Arial" charset="0"/>
                </a:rPr>
                <a:t>IP </a:t>
              </a:r>
              <a:r>
                <a:rPr lang="en-US" sz="1600" dirty="0">
                  <a:latin typeface="Arial" charset="0"/>
                </a:rPr>
                <a:t>hdr</a:t>
              </a:r>
              <a:endParaRPr lang="en-US" sz="1600" dirty="0">
                <a:latin typeface="Arial" charset="0"/>
              </a:endParaRPr>
            </a:p>
          </p:txBody>
        </p:sp>
        <p:sp>
          <p:nvSpPr>
            <p:cNvPr id="133172" name="Rectangle 63"/>
            <p:cNvSpPr>
              <a:spLocks noChangeArrowheads="1"/>
            </p:cNvSpPr>
            <p:nvPr/>
          </p:nvSpPr>
          <p:spPr bwMode="auto">
            <a:xfrm>
              <a:off x="2439" y="1590"/>
              <a:ext cx="1401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Original IP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datagram payload</a:t>
              </a:r>
            </a:p>
          </p:txBody>
        </p:sp>
        <p:sp>
          <p:nvSpPr>
            <p:cNvPr id="133173" name="Rectangle 64"/>
            <p:cNvSpPr>
              <a:spLocks noChangeArrowheads="1"/>
            </p:cNvSpPr>
            <p:nvPr/>
          </p:nvSpPr>
          <p:spPr bwMode="auto">
            <a:xfrm>
              <a:off x="3840" y="1593"/>
              <a:ext cx="441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trl</a:t>
              </a:r>
              <a:endParaRPr lang="en-US" sz="1600" dirty="0">
                <a:latin typeface="Arial" charset="0"/>
              </a:endParaRPr>
            </a:p>
          </p:txBody>
        </p:sp>
        <p:sp>
          <p:nvSpPr>
            <p:cNvPr id="133174" name="Rectangle 65"/>
            <p:cNvSpPr>
              <a:spLocks noChangeArrowheads="1"/>
            </p:cNvSpPr>
            <p:nvPr/>
          </p:nvSpPr>
          <p:spPr bwMode="auto">
            <a:xfrm>
              <a:off x="4285" y="1593"/>
              <a:ext cx="441" cy="3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auth</a:t>
              </a:r>
              <a:endParaRPr lang="en-US" sz="1600" dirty="0">
                <a:latin typeface="Arial" charset="0"/>
              </a:endParaRPr>
            </a:p>
          </p:txBody>
        </p:sp>
        <p:grpSp>
          <p:nvGrpSpPr>
            <p:cNvPr id="133175" name="Group 66"/>
            <p:cNvGrpSpPr>
              <a:grpSpLocks/>
            </p:cNvGrpSpPr>
            <p:nvPr/>
          </p:nvGrpSpPr>
          <p:grpSpPr bwMode="auto">
            <a:xfrm>
              <a:off x="1370" y="1044"/>
              <a:ext cx="2871" cy="501"/>
              <a:chOff x="1388" y="992"/>
              <a:chExt cx="2871" cy="501"/>
            </a:xfrm>
          </p:grpSpPr>
          <p:sp>
            <p:nvSpPr>
              <p:cNvPr id="133188" name="Text Box 67"/>
              <p:cNvSpPr txBox="1">
                <a:spLocks noChangeArrowheads="1"/>
              </p:cNvSpPr>
              <p:nvPr/>
            </p:nvSpPr>
            <p:spPr bwMode="auto">
              <a:xfrm>
                <a:off x="2664" y="1262"/>
                <a:ext cx="7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dirty="0">
                    <a:latin typeface="Arial" charset="0"/>
                  </a:rPr>
                  <a:t>encrypted</a:t>
                </a:r>
              </a:p>
            </p:txBody>
          </p:sp>
          <p:sp>
            <p:nvSpPr>
              <p:cNvPr id="133189" name="Line 68"/>
              <p:cNvSpPr>
                <a:spLocks noChangeShapeType="1"/>
              </p:cNvSpPr>
              <p:nvPr/>
            </p:nvSpPr>
            <p:spPr bwMode="auto">
              <a:xfrm>
                <a:off x="3422" y="1379"/>
                <a:ext cx="8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190" name="Line 69"/>
              <p:cNvSpPr>
                <a:spLocks noChangeShapeType="1"/>
              </p:cNvSpPr>
              <p:nvPr/>
            </p:nvSpPr>
            <p:spPr bwMode="auto">
              <a:xfrm flipH="1" flipV="1">
                <a:off x="1876" y="1379"/>
                <a:ext cx="77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191" name="Text Box 70"/>
              <p:cNvSpPr txBox="1">
                <a:spLocks noChangeArrowheads="1"/>
              </p:cNvSpPr>
              <p:nvPr/>
            </p:nvSpPr>
            <p:spPr bwMode="auto">
              <a:xfrm>
                <a:off x="2018" y="992"/>
                <a:ext cx="173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ja-JP" altLang="en-US" sz="1800">
                    <a:latin typeface="Arial" charset="0"/>
                  </a:rPr>
                  <a:t>“</a:t>
                </a:r>
                <a:r>
                  <a:rPr lang="en-US" altLang="ja-JP" sz="1800" dirty="0">
                    <a:latin typeface="Arial" charset="0"/>
                  </a:rPr>
                  <a:t>enchilada</a:t>
                </a:r>
                <a:r>
                  <a:rPr lang="ja-JP" altLang="en-US" sz="1800">
                    <a:latin typeface="Arial" charset="0"/>
                  </a:rPr>
                  <a:t>”</a:t>
                </a:r>
                <a:r>
                  <a:rPr lang="en-US" altLang="ja-JP" sz="1800" dirty="0">
                    <a:latin typeface="Arial" charset="0"/>
                  </a:rPr>
                  <a:t> authenticated</a:t>
                </a:r>
                <a:endParaRPr lang="en-US" sz="1800" dirty="0">
                  <a:latin typeface="Arial" charset="0"/>
                </a:endParaRPr>
              </a:p>
            </p:txBody>
          </p:sp>
          <p:sp>
            <p:nvSpPr>
              <p:cNvPr id="133192" name="Line 71"/>
              <p:cNvSpPr>
                <a:spLocks noChangeShapeType="1"/>
              </p:cNvSpPr>
              <p:nvPr/>
            </p:nvSpPr>
            <p:spPr bwMode="auto">
              <a:xfrm>
                <a:off x="3761" y="1108"/>
                <a:ext cx="498" cy="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193" name="Line 72"/>
              <p:cNvSpPr>
                <a:spLocks noChangeShapeType="1"/>
              </p:cNvSpPr>
              <p:nvPr/>
            </p:nvSpPr>
            <p:spPr bwMode="auto">
              <a:xfrm flipH="1" flipV="1">
                <a:off x="1388" y="1091"/>
                <a:ext cx="672" cy="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33176" name="Group 73"/>
            <p:cNvGrpSpPr>
              <a:grpSpLocks/>
            </p:cNvGrpSpPr>
            <p:nvPr/>
          </p:nvGrpSpPr>
          <p:grpSpPr bwMode="auto">
            <a:xfrm>
              <a:off x="3320" y="2288"/>
              <a:ext cx="1437" cy="384"/>
              <a:chOff x="3346" y="2367"/>
              <a:chExt cx="1437" cy="384"/>
            </a:xfrm>
          </p:grpSpPr>
          <p:sp>
            <p:nvSpPr>
              <p:cNvPr id="133185" name="Rectangle 74"/>
              <p:cNvSpPr>
                <a:spLocks noChangeArrowheads="1"/>
              </p:cNvSpPr>
              <p:nvPr/>
            </p:nvSpPr>
            <p:spPr bwMode="auto">
              <a:xfrm>
                <a:off x="3346" y="2367"/>
                <a:ext cx="529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padding</a:t>
                </a:r>
              </a:p>
            </p:txBody>
          </p:sp>
          <p:sp>
            <p:nvSpPr>
              <p:cNvPr id="133186" name="Rectangle 75"/>
              <p:cNvSpPr>
                <a:spLocks noChangeArrowheads="1"/>
              </p:cNvSpPr>
              <p:nvPr/>
            </p:nvSpPr>
            <p:spPr bwMode="auto">
              <a:xfrm>
                <a:off x="3878" y="2367"/>
                <a:ext cx="468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pad</a:t>
                </a:r>
                <a:br>
                  <a:rPr lang="en-US" sz="1600" dirty="0">
                    <a:latin typeface="Arial" charset="0"/>
                  </a:rPr>
                </a:br>
                <a:r>
                  <a:rPr lang="en-US" sz="1600" dirty="0">
                    <a:latin typeface="Arial" charset="0"/>
                  </a:rPr>
                  <a:t>length</a:t>
                </a:r>
              </a:p>
            </p:txBody>
          </p:sp>
          <p:sp>
            <p:nvSpPr>
              <p:cNvPr id="133187" name="Rectangle 76"/>
              <p:cNvSpPr>
                <a:spLocks noChangeArrowheads="1"/>
              </p:cNvSpPr>
              <p:nvPr/>
            </p:nvSpPr>
            <p:spPr bwMode="auto">
              <a:xfrm>
                <a:off x="4341" y="2367"/>
                <a:ext cx="442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next</a:t>
                </a:r>
                <a:br>
                  <a:rPr lang="en-US" sz="1600" dirty="0">
                    <a:latin typeface="Arial" charset="0"/>
                  </a:rPr>
                </a:br>
                <a:r>
                  <a:rPr lang="en-US" sz="1600" dirty="0">
                    <a:latin typeface="Arial" charset="0"/>
                  </a:rPr>
                  <a:t>header</a:t>
                </a:r>
              </a:p>
            </p:txBody>
          </p:sp>
        </p:grpSp>
        <p:sp>
          <p:nvSpPr>
            <p:cNvPr id="133177" name="Line 77"/>
            <p:cNvSpPr>
              <a:spLocks noChangeShapeType="1"/>
            </p:cNvSpPr>
            <p:nvPr/>
          </p:nvSpPr>
          <p:spPr bwMode="auto">
            <a:xfrm flipV="1">
              <a:off x="3334" y="2007"/>
              <a:ext cx="506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178" name="Line 78"/>
            <p:cNvSpPr>
              <a:spLocks noChangeShapeType="1"/>
            </p:cNvSpPr>
            <p:nvPr/>
          </p:nvSpPr>
          <p:spPr bwMode="auto">
            <a:xfrm flipH="1" flipV="1">
              <a:off x="4277" y="1998"/>
              <a:ext cx="471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3179" name="Group 79"/>
            <p:cNvGrpSpPr>
              <a:grpSpLocks/>
            </p:cNvGrpSpPr>
            <p:nvPr/>
          </p:nvGrpSpPr>
          <p:grpSpPr bwMode="auto">
            <a:xfrm>
              <a:off x="1182" y="2290"/>
              <a:ext cx="877" cy="394"/>
              <a:chOff x="1409" y="2193"/>
              <a:chExt cx="877" cy="386"/>
            </a:xfrm>
          </p:grpSpPr>
          <p:sp>
            <p:nvSpPr>
              <p:cNvPr id="133183" name="Rectangle 80"/>
              <p:cNvSpPr>
                <a:spLocks noChangeArrowheads="1"/>
              </p:cNvSpPr>
              <p:nvPr/>
            </p:nvSpPr>
            <p:spPr bwMode="auto">
              <a:xfrm>
                <a:off x="1409" y="2193"/>
                <a:ext cx="441" cy="384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SPI</a:t>
                </a:r>
              </a:p>
            </p:txBody>
          </p:sp>
          <p:sp>
            <p:nvSpPr>
              <p:cNvPr id="133184" name="Rectangle 81"/>
              <p:cNvSpPr>
                <a:spLocks noChangeArrowheads="1"/>
              </p:cNvSpPr>
              <p:nvPr/>
            </p:nvSpPr>
            <p:spPr bwMode="auto">
              <a:xfrm>
                <a:off x="1845" y="2195"/>
                <a:ext cx="441" cy="384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Seq</a:t>
                </a:r>
                <a:endParaRPr lang="en-US" sz="1600" dirty="0">
                  <a:latin typeface="Arial" charset="0"/>
                </a:endParaRPr>
              </a:p>
              <a:p>
                <a:pPr algn="ctr" eaLnBrk="1" hangingPunct="1"/>
                <a:r>
                  <a:rPr lang="en-US" sz="1600" dirty="0">
                    <a:latin typeface="Arial" charset="0"/>
                  </a:rPr>
                  <a:t>#</a:t>
                </a:r>
              </a:p>
            </p:txBody>
          </p:sp>
        </p:grpSp>
        <p:sp>
          <p:nvSpPr>
            <p:cNvPr id="133180" name="Line 82"/>
            <p:cNvSpPr>
              <a:spLocks noChangeShapeType="1"/>
            </p:cNvSpPr>
            <p:nvPr/>
          </p:nvSpPr>
          <p:spPr bwMode="auto">
            <a:xfrm flipV="1">
              <a:off x="1178" y="1999"/>
              <a:ext cx="201" cy="2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181" name="Line 83"/>
            <p:cNvSpPr>
              <a:spLocks noChangeShapeType="1"/>
            </p:cNvSpPr>
            <p:nvPr/>
          </p:nvSpPr>
          <p:spPr bwMode="auto">
            <a:xfrm>
              <a:off x="1824" y="2025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182" name="Line 84"/>
            <p:cNvSpPr>
              <a:spLocks noChangeShapeType="1"/>
            </p:cNvSpPr>
            <p:nvPr/>
          </p:nvSpPr>
          <p:spPr bwMode="auto">
            <a:xfrm>
              <a:off x="1815" y="1999"/>
              <a:ext cx="227" cy="2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133124" name="Picture 2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8" y="823913"/>
            <a:ext cx="346710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3125" name="Group 84"/>
          <p:cNvGrpSpPr>
            <a:grpSpLocks/>
          </p:cNvGrpSpPr>
          <p:nvPr/>
        </p:nvGrpSpPr>
        <p:grpSpPr bwMode="auto">
          <a:xfrm>
            <a:off x="803275" y="938213"/>
            <a:ext cx="7435850" cy="2630487"/>
            <a:chOff x="803275" y="938213"/>
            <a:chExt cx="7435850" cy="2630487"/>
          </a:xfrm>
        </p:grpSpPr>
        <p:sp>
          <p:nvSpPr>
            <p:cNvPr id="133126" name="Freeform 2"/>
            <p:cNvSpPr>
              <a:spLocks/>
            </p:cNvSpPr>
            <p:nvPr/>
          </p:nvSpPr>
          <p:spPr bwMode="auto">
            <a:xfrm>
              <a:off x="6213475" y="1670050"/>
              <a:ext cx="2025650" cy="1633537"/>
            </a:xfrm>
            <a:custGeom>
              <a:avLst/>
              <a:gdLst>
                <a:gd name="T0" fmla="*/ 346493 w 1292"/>
                <a:gd name="T1" fmla="*/ 2603 h 1255"/>
                <a:gd name="T2" fmla="*/ 54874 w 1292"/>
                <a:gd name="T3" fmla="*/ 62478 h 1255"/>
                <a:gd name="T4" fmla="*/ 45467 w 1292"/>
                <a:gd name="T5" fmla="*/ 206958 h 1255"/>
                <a:gd name="T6" fmla="*/ 73689 w 1292"/>
                <a:gd name="T7" fmla="*/ 329311 h 1255"/>
                <a:gd name="T8" fmla="*/ 355900 w 1292"/>
                <a:gd name="T9" fmla="*/ 344930 h 1255"/>
                <a:gd name="T10" fmla="*/ 939136 w 1292"/>
                <a:gd name="T11" fmla="*/ 446457 h 1255"/>
                <a:gd name="T12" fmla="*/ 1447117 w 1292"/>
                <a:gd name="T13" fmla="*/ 489410 h 1255"/>
                <a:gd name="T14" fmla="*/ 1745007 w 1292"/>
                <a:gd name="T15" fmla="*/ 403503 h 1255"/>
                <a:gd name="T16" fmla="*/ 1848484 w 1292"/>
                <a:gd name="T17" fmla="*/ 175719 h 1255"/>
                <a:gd name="T18" fmla="*/ 1752846 w 1292"/>
                <a:gd name="T19" fmla="*/ 83304 h 1255"/>
                <a:gd name="T20" fmla="*/ 1089649 w 1292"/>
                <a:gd name="T21" fmla="*/ 45557 h 1255"/>
                <a:gd name="T22" fmla="*/ 346493 w 1292"/>
                <a:gd name="T23" fmla="*/ 2603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3127" name="Freeform 3"/>
            <p:cNvSpPr>
              <a:spLocks/>
            </p:cNvSpPr>
            <p:nvPr/>
          </p:nvSpPr>
          <p:spPr bwMode="auto">
            <a:xfrm>
              <a:off x="803275" y="1546225"/>
              <a:ext cx="2133600" cy="1633537"/>
            </a:xfrm>
            <a:custGeom>
              <a:avLst/>
              <a:gdLst>
                <a:gd name="T0" fmla="*/ 500372 w 1292"/>
                <a:gd name="T1" fmla="*/ 2603 h 1255"/>
                <a:gd name="T2" fmla="*/ 72661 w 1292"/>
                <a:gd name="T3" fmla="*/ 62478 h 1255"/>
                <a:gd name="T4" fmla="*/ 57799 w 1292"/>
                <a:gd name="T5" fmla="*/ 206958 h 1255"/>
                <a:gd name="T6" fmla="*/ 108992 w 1292"/>
                <a:gd name="T7" fmla="*/ 329311 h 1255"/>
                <a:gd name="T8" fmla="*/ 513583 w 1292"/>
                <a:gd name="T9" fmla="*/ 344930 h 1255"/>
                <a:gd name="T10" fmla="*/ 1352491 w 1292"/>
                <a:gd name="T11" fmla="*/ 446457 h 1255"/>
                <a:gd name="T12" fmla="*/ 2082407 w 1292"/>
                <a:gd name="T13" fmla="*/ 489410 h 1255"/>
                <a:gd name="T14" fmla="*/ 2506815 w 1292"/>
                <a:gd name="T15" fmla="*/ 403503 h 1255"/>
                <a:gd name="T16" fmla="*/ 2658743 w 1292"/>
                <a:gd name="T17" fmla="*/ 175719 h 1255"/>
                <a:gd name="T18" fmla="*/ 2520026 w 1292"/>
                <a:gd name="T19" fmla="*/ 83304 h 1255"/>
                <a:gd name="T20" fmla="*/ 1567172 w 1292"/>
                <a:gd name="T21" fmla="*/ 45557 h 1255"/>
                <a:gd name="T22" fmla="*/ 500372 w 1292"/>
                <a:gd name="T23" fmla="*/ 2603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3128" name="Freeform 4"/>
            <p:cNvSpPr>
              <a:spLocks/>
            </p:cNvSpPr>
            <p:nvPr/>
          </p:nvSpPr>
          <p:spPr bwMode="auto">
            <a:xfrm>
              <a:off x="3394075" y="1435100"/>
              <a:ext cx="2362200" cy="2133600"/>
            </a:xfrm>
            <a:custGeom>
              <a:avLst/>
              <a:gdLst>
                <a:gd name="T0" fmla="*/ 1018379 w 1292"/>
                <a:gd name="T1" fmla="*/ 11901 h 1255"/>
                <a:gd name="T2" fmla="*/ 148095 w 1292"/>
                <a:gd name="T3" fmla="*/ 404619 h 1255"/>
                <a:gd name="T4" fmla="*/ 124326 w 1292"/>
                <a:gd name="T5" fmla="*/ 1343063 h 1255"/>
                <a:gd name="T6" fmla="*/ 224884 w 1292"/>
                <a:gd name="T7" fmla="*/ 2125100 h 1255"/>
                <a:gd name="T8" fmla="*/ 1043975 w 1292"/>
                <a:gd name="T9" fmla="*/ 2233905 h 1255"/>
                <a:gd name="T10" fmla="*/ 2760776 w 1292"/>
                <a:gd name="T11" fmla="*/ 2895236 h 1255"/>
                <a:gd name="T12" fmla="*/ 4247206 w 1292"/>
                <a:gd name="T13" fmla="*/ 3174049 h 1255"/>
                <a:gd name="T14" fmla="*/ 5117491 w 1292"/>
                <a:gd name="T15" fmla="*/ 2618123 h 1255"/>
                <a:gd name="T16" fmla="*/ 5424650 w 1292"/>
                <a:gd name="T17" fmla="*/ 1144154 h 1255"/>
                <a:gd name="T18" fmla="*/ 5144915 w 1292"/>
                <a:gd name="T19" fmla="*/ 540625 h 1255"/>
                <a:gd name="T20" fmla="*/ 3197746 w 1292"/>
                <a:gd name="T21" fmla="*/ 294114 h 1255"/>
                <a:gd name="T22" fmla="*/ 1018379 w 1292"/>
                <a:gd name="T23" fmla="*/ 11901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3129" name="Line 39"/>
            <p:cNvSpPr>
              <a:spLocks noChangeShapeType="1"/>
            </p:cNvSpPr>
            <p:nvPr/>
          </p:nvSpPr>
          <p:spPr bwMode="auto">
            <a:xfrm>
              <a:off x="1898650" y="2238375"/>
              <a:ext cx="8032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130" name="Line 40"/>
            <p:cNvSpPr>
              <a:spLocks noChangeShapeType="1"/>
            </p:cNvSpPr>
            <p:nvPr/>
          </p:nvSpPr>
          <p:spPr bwMode="auto">
            <a:xfrm>
              <a:off x="6373813" y="2376488"/>
              <a:ext cx="6921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131" name="Line 41"/>
            <p:cNvSpPr>
              <a:spLocks noChangeShapeType="1"/>
            </p:cNvSpPr>
            <p:nvPr/>
          </p:nvSpPr>
          <p:spPr bwMode="auto">
            <a:xfrm>
              <a:off x="3284538" y="2279650"/>
              <a:ext cx="3873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132" name="Line 42"/>
            <p:cNvSpPr>
              <a:spLocks noChangeShapeType="1"/>
            </p:cNvSpPr>
            <p:nvPr/>
          </p:nvSpPr>
          <p:spPr bwMode="auto">
            <a:xfrm flipH="1">
              <a:off x="5453433" y="2303754"/>
              <a:ext cx="2905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133" name="Text Box 43"/>
            <p:cNvSpPr txBox="1">
              <a:spLocks noChangeArrowheads="1"/>
            </p:cNvSpPr>
            <p:nvPr/>
          </p:nvSpPr>
          <p:spPr bwMode="auto">
            <a:xfrm>
              <a:off x="4840118" y="1954213"/>
              <a:ext cx="11525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193.68.2.23</a:t>
              </a:r>
            </a:p>
          </p:txBody>
        </p:sp>
        <p:sp>
          <p:nvSpPr>
            <p:cNvPr id="133134" name="Text Box 44"/>
            <p:cNvSpPr txBox="1">
              <a:spLocks noChangeArrowheads="1"/>
            </p:cNvSpPr>
            <p:nvPr/>
          </p:nvSpPr>
          <p:spPr bwMode="auto">
            <a:xfrm>
              <a:off x="3337682" y="1942287"/>
              <a:ext cx="133280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200.168.1.100</a:t>
              </a:r>
            </a:p>
          </p:txBody>
        </p:sp>
        <p:sp>
          <p:nvSpPr>
            <p:cNvPr id="133135" name="Text Box 45"/>
            <p:cNvSpPr txBox="1">
              <a:spLocks noChangeArrowheads="1"/>
            </p:cNvSpPr>
            <p:nvPr/>
          </p:nvSpPr>
          <p:spPr bwMode="auto">
            <a:xfrm>
              <a:off x="1184275" y="2730500"/>
              <a:ext cx="114141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172.16.1/24</a:t>
              </a:r>
            </a:p>
          </p:txBody>
        </p:sp>
        <p:sp>
          <p:nvSpPr>
            <p:cNvPr id="133136" name="Text Box 46"/>
            <p:cNvSpPr txBox="1">
              <a:spLocks noChangeArrowheads="1"/>
            </p:cNvSpPr>
            <p:nvPr/>
          </p:nvSpPr>
          <p:spPr bwMode="auto">
            <a:xfrm>
              <a:off x="6823075" y="2882900"/>
              <a:ext cx="11699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172.16.2/24</a:t>
              </a:r>
            </a:p>
          </p:txBody>
        </p:sp>
        <p:sp>
          <p:nvSpPr>
            <p:cNvPr id="133137" name="Text Box 48"/>
            <p:cNvSpPr txBox="1">
              <a:spLocks noChangeArrowheads="1"/>
            </p:cNvSpPr>
            <p:nvPr/>
          </p:nvSpPr>
          <p:spPr bwMode="auto">
            <a:xfrm>
              <a:off x="3625901" y="2391586"/>
              <a:ext cx="22766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i="1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security association </a:t>
              </a:r>
            </a:p>
          </p:txBody>
        </p:sp>
        <p:sp>
          <p:nvSpPr>
            <p:cNvPr id="133138" name="Text Box 49"/>
            <p:cNvSpPr txBox="1">
              <a:spLocks noChangeArrowheads="1"/>
            </p:cNvSpPr>
            <p:nvPr/>
          </p:nvSpPr>
          <p:spPr bwMode="auto">
            <a:xfrm>
              <a:off x="4325673" y="1210025"/>
              <a:ext cx="958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Internet</a:t>
              </a:r>
            </a:p>
          </p:txBody>
        </p:sp>
        <p:sp>
          <p:nvSpPr>
            <p:cNvPr id="133139" name="Text Box 50"/>
            <p:cNvSpPr txBox="1">
              <a:spLocks noChangeArrowheads="1"/>
            </p:cNvSpPr>
            <p:nvPr/>
          </p:nvSpPr>
          <p:spPr bwMode="auto">
            <a:xfrm>
              <a:off x="939800" y="938213"/>
              <a:ext cx="184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 dirty="0">
                <a:latin typeface="Arial" charset="0"/>
              </a:endParaRPr>
            </a:p>
          </p:txBody>
        </p:sp>
        <p:sp>
          <p:nvSpPr>
            <p:cNvPr id="133140" name="Text Box 51"/>
            <p:cNvSpPr txBox="1">
              <a:spLocks noChangeArrowheads="1"/>
            </p:cNvSpPr>
            <p:nvPr/>
          </p:nvSpPr>
          <p:spPr bwMode="auto">
            <a:xfrm>
              <a:off x="1361796" y="1245263"/>
              <a:ext cx="156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headquarters</a:t>
              </a:r>
            </a:p>
          </p:txBody>
        </p:sp>
        <p:sp>
          <p:nvSpPr>
            <p:cNvPr id="133141" name="Text Box 52"/>
            <p:cNvSpPr txBox="1">
              <a:spLocks noChangeArrowheads="1"/>
            </p:cNvSpPr>
            <p:nvPr/>
          </p:nvSpPr>
          <p:spPr bwMode="auto">
            <a:xfrm>
              <a:off x="6531930" y="1384010"/>
              <a:ext cx="15277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branch office</a:t>
              </a:r>
            </a:p>
          </p:txBody>
        </p:sp>
        <p:sp>
          <p:nvSpPr>
            <p:cNvPr id="133142" name="Text Box 53"/>
            <p:cNvSpPr txBox="1">
              <a:spLocks noChangeArrowheads="1"/>
            </p:cNvSpPr>
            <p:nvPr/>
          </p:nvSpPr>
          <p:spPr bwMode="auto">
            <a:xfrm>
              <a:off x="2784475" y="2425700"/>
              <a:ext cx="4762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R1</a:t>
              </a:r>
            </a:p>
          </p:txBody>
        </p:sp>
        <p:sp>
          <p:nvSpPr>
            <p:cNvPr id="133143" name="Text Box 54"/>
            <p:cNvSpPr txBox="1">
              <a:spLocks noChangeArrowheads="1"/>
            </p:cNvSpPr>
            <p:nvPr/>
          </p:nvSpPr>
          <p:spPr bwMode="auto">
            <a:xfrm>
              <a:off x="5832475" y="2578100"/>
              <a:ext cx="4762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R2</a:t>
              </a:r>
            </a:p>
          </p:txBody>
        </p:sp>
        <p:grpSp>
          <p:nvGrpSpPr>
            <p:cNvPr id="133144" name="Group 542"/>
            <p:cNvGrpSpPr>
              <a:grpSpLocks/>
            </p:cNvGrpSpPr>
            <p:nvPr/>
          </p:nvGrpSpPr>
          <p:grpSpPr bwMode="auto">
            <a:xfrm>
              <a:off x="1119743" y="1870674"/>
              <a:ext cx="874568" cy="829136"/>
              <a:chOff x="-44" y="1473"/>
              <a:chExt cx="981" cy="1105"/>
            </a:xfrm>
          </p:grpSpPr>
          <p:pic>
            <p:nvPicPr>
              <p:cNvPr id="133167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168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33145" name="Group 542"/>
            <p:cNvGrpSpPr>
              <a:grpSpLocks/>
            </p:cNvGrpSpPr>
            <p:nvPr/>
          </p:nvGrpSpPr>
          <p:grpSpPr bwMode="auto">
            <a:xfrm flipH="1">
              <a:off x="6816238" y="2036728"/>
              <a:ext cx="874568" cy="829136"/>
              <a:chOff x="-44" y="1473"/>
              <a:chExt cx="981" cy="1105"/>
            </a:xfrm>
          </p:grpSpPr>
          <p:pic>
            <p:nvPicPr>
              <p:cNvPr id="133165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166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33146" name="Group 332"/>
            <p:cNvGrpSpPr>
              <a:grpSpLocks/>
            </p:cNvGrpSpPr>
            <p:nvPr/>
          </p:nvGrpSpPr>
          <p:grpSpPr bwMode="auto">
            <a:xfrm>
              <a:off x="5734462" y="2176433"/>
              <a:ext cx="693963" cy="287263"/>
              <a:chOff x="2356" y="1300"/>
              <a:chExt cx="555" cy="194"/>
            </a:xfrm>
          </p:grpSpPr>
          <p:sp>
            <p:nvSpPr>
              <p:cNvPr id="133157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3158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3159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grpSp>
            <p:nvGrpSpPr>
              <p:cNvPr id="133160" name="Group 329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33163" name="Freeform 3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3164" name="Freeform 3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121" name="Line 33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22" name="Line 331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grpSp>
          <p:nvGrpSpPr>
            <p:cNvPr id="133147" name="Group 332"/>
            <p:cNvGrpSpPr>
              <a:grpSpLocks/>
            </p:cNvGrpSpPr>
            <p:nvPr/>
          </p:nvGrpSpPr>
          <p:grpSpPr bwMode="auto">
            <a:xfrm>
              <a:off x="2675447" y="2110629"/>
              <a:ext cx="693963" cy="287263"/>
              <a:chOff x="2356" y="1300"/>
              <a:chExt cx="555" cy="194"/>
            </a:xfrm>
          </p:grpSpPr>
          <p:sp>
            <p:nvSpPr>
              <p:cNvPr id="133149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3150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3151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grpSp>
            <p:nvGrpSpPr>
              <p:cNvPr id="133152" name="Group 329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33155" name="Freeform 3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3156" name="Freeform 3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113" name="Line 330"/>
              <p:cNvSpPr>
                <a:spLocks noChangeShapeType="1"/>
              </p:cNvSpPr>
              <p:nvPr/>
            </p:nvSpPr>
            <p:spPr bwMode="auto">
              <a:xfrm>
                <a:off x="2357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14" name="Line 331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33148" name="Right Arrow 107"/>
            <p:cNvSpPr>
              <a:spLocks noChangeArrowheads="1"/>
            </p:cNvSpPr>
            <p:nvPr/>
          </p:nvSpPr>
          <p:spPr bwMode="auto">
            <a:xfrm>
              <a:off x="3390448" y="2327496"/>
              <a:ext cx="2361006" cy="151063"/>
            </a:xfrm>
            <a:prstGeom prst="rightArrow">
              <a:avLst>
                <a:gd name="adj1" fmla="val 50000"/>
                <a:gd name="adj2" fmla="val 49999"/>
              </a:avLst>
            </a:prstGeom>
            <a:gradFill rotWithShape="1">
              <a:gsLst>
                <a:gs pos="0">
                  <a:srgbClr val="CC0000"/>
                </a:gs>
                <a:gs pos="100000">
                  <a:srgbClr val="FFFFFF"/>
                </a:gs>
              </a:gsLst>
              <a:lin ang="360000"/>
            </a:gra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7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94</a:t>
            </a:fld>
            <a:endParaRPr lang="en-US" sz="1200" dirty="0">
              <a:latin typeface="Tahoma" charset="0"/>
            </a:endParaRPr>
          </a:p>
        </p:txBody>
      </p:sp>
      <p:sp>
        <p:nvSpPr>
          <p:cNvPr id="7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939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31775" y="0"/>
            <a:ext cx="9197975" cy="1143000"/>
          </a:xfrm>
        </p:spPr>
        <p:txBody>
          <a:bodyPr/>
          <a:lstStyle/>
          <a:p>
            <a:r>
              <a:rPr lang="en-US" sz="3600" dirty="0">
                <a:latin typeface="Gill Sans MT" charset="0"/>
              </a:rPr>
              <a:t>R1: </a:t>
            </a:r>
            <a:r>
              <a:rPr lang="en-US" sz="3200" dirty="0">
                <a:latin typeface="Gill Sans MT" charset="0"/>
              </a:rPr>
              <a:t>convert original datagram to IPsec datagram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28025" cy="4648200"/>
          </a:xfrm>
        </p:spPr>
        <p:txBody>
          <a:bodyPr/>
          <a:lstStyle/>
          <a:p>
            <a:r>
              <a:rPr lang="en-US" sz="2400" dirty="0">
                <a:latin typeface="Gill Sans MT" charset="0"/>
              </a:rPr>
              <a:t>appends to back of original datagram (which includes original header fields!) an </a:t>
            </a:r>
            <a:r>
              <a:rPr lang="ja-JP" altLang="en-US" sz="2400" dirty="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ESP trailer</a:t>
            </a:r>
            <a:r>
              <a:rPr lang="ja-JP" altLang="en-US" sz="2400" dirty="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 field. </a:t>
            </a:r>
          </a:p>
          <a:p>
            <a:r>
              <a:rPr lang="en-US" sz="2400" dirty="0">
                <a:latin typeface="Gill Sans MT" charset="0"/>
              </a:rPr>
              <a:t>encrypts result using algorithm &amp; key specified by SA.</a:t>
            </a:r>
          </a:p>
          <a:p>
            <a:r>
              <a:rPr lang="en-US" sz="2400" dirty="0">
                <a:latin typeface="Gill Sans MT" charset="0"/>
              </a:rPr>
              <a:t>appends to front of this encrypted quantity the </a:t>
            </a:r>
            <a:r>
              <a:rPr lang="ja-JP" altLang="en-US" sz="2400" dirty="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ESP header, creating </a:t>
            </a:r>
            <a:r>
              <a:rPr lang="ja-JP" altLang="en-US" sz="2400" dirty="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enchilada</a:t>
            </a:r>
            <a:r>
              <a:rPr lang="ja-JP" altLang="en-US" sz="2400" dirty="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. </a:t>
            </a:r>
          </a:p>
          <a:p>
            <a:r>
              <a:rPr lang="en-US" sz="2400" dirty="0">
                <a:latin typeface="Gill Sans MT" charset="0"/>
              </a:rPr>
              <a:t>creates authentication MAC over the </a:t>
            </a:r>
            <a:r>
              <a:rPr lang="en-US" sz="2400" i="1" dirty="0">
                <a:latin typeface="Gill Sans MT" charset="0"/>
              </a:rPr>
              <a:t>whole enchilada</a:t>
            </a:r>
            <a:r>
              <a:rPr lang="en-US" sz="2400" dirty="0">
                <a:latin typeface="Gill Sans MT" charset="0"/>
              </a:rPr>
              <a:t>, using algorithm and key specified in SA; </a:t>
            </a:r>
          </a:p>
          <a:p>
            <a:r>
              <a:rPr lang="en-US" sz="2400" dirty="0">
                <a:latin typeface="Gill Sans MT" charset="0"/>
              </a:rPr>
              <a:t>appends MAC to back of enchilada, forming </a:t>
            </a:r>
            <a:r>
              <a:rPr lang="en-US" sz="2400" i="1" dirty="0">
                <a:latin typeface="Gill Sans MT" charset="0"/>
              </a:rPr>
              <a:t>payload</a:t>
            </a:r>
            <a:r>
              <a:rPr lang="en-US" sz="2400" dirty="0">
                <a:latin typeface="Gill Sans MT" charset="0"/>
              </a:rPr>
              <a:t>;</a:t>
            </a:r>
          </a:p>
          <a:p>
            <a:r>
              <a:rPr lang="en-US" sz="2400" dirty="0">
                <a:latin typeface="Gill Sans MT" charset="0"/>
              </a:rPr>
              <a:t>creates brand new IP header, with all the classic IPv4 header fields, which it appends before </a:t>
            </a:r>
            <a:r>
              <a:rPr lang="en-US" sz="2400" dirty="0" smtClean="0">
                <a:latin typeface="Gill Sans MT" charset="0"/>
              </a:rPr>
              <a:t>payload</a:t>
            </a:r>
            <a:endParaRPr lang="en-US" sz="2400" dirty="0">
              <a:latin typeface="Gill Sans MT" charset="0"/>
            </a:endParaRPr>
          </a:p>
          <a:p>
            <a:endParaRPr lang="en-US" sz="2400" dirty="0">
              <a:latin typeface="Gill Sans MT" charset="0"/>
            </a:endParaRPr>
          </a:p>
        </p:txBody>
      </p:sp>
      <p:pic>
        <p:nvPicPr>
          <p:cNvPr id="134148" name="Picture 6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8" y="795338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95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532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Inside the enchilada: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4064000"/>
            <a:ext cx="7772400" cy="23637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ESP trailer: Padding for block ciphers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ESP header: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SPI, so receiving entity knows what to do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Sequence number, to thwart replay attacks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MAC in ESP </a:t>
            </a:r>
            <a:r>
              <a:rPr lang="en-US" sz="2400" dirty="0">
                <a:latin typeface="Gill Sans MT" charset="0"/>
              </a:rPr>
              <a:t>auth</a:t>
            </a:r>
            <a:r>
              <a:rPr lang="en-US" sz="2400" dirty="0">
                <a:latin typeface="Gill Sans MT" charset="0"/>
              </a:rPr>
              <a:t> field is created with shared secret key</a:t>
            </a:r>
          </a:p>
        </p:txBody>
      </p:sp>
      <p:grpSp>
        <p:nvGrpSpPr>
          <p:cNvPr id="135172" name="Group 4"/>
          <p:cNvGrpSpPr>
            <a:grpSpLocks/>
          </p:cNvGrpSpPr>
          <p:nvPr/>
        </p:nvGrpSpPr>
        <p:grpSpPr bwMode="auto">
          <a:xfrm>
            <a:off x="955675" y="1241425"/>
            <a:ext cx="6484938" cy="2603500"/>
            <a:chOff x="672" y="1044"/>
            <a:chExt cx="4085" cy="1640"/>
          </a:xfrm>
        </p:grpSpPr>
        <p:sp>
          <p:nvSpPr>
            <p:cNvPr id="135174" name="Rectangle 5"/>
            <p:cNvSpPr>
              <a:spLocks noChangeArrowheads="1"/>
            </p:cNvSpPr>
            <p:nvPr/>
          </p:nvSpPr>
          <p:spPr bwMode="auto">
            <a:xfrm>
              <a:off x="672" y="1590"/>
              <a:ext cx="711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new IP</a:t>
              </a:r>
              <a:br>
                <a:rPr lang="en-US" sz="1600" dirty="0">
                  <a:latin typeface="Arial" charset="0"/>
                </a:rPr>
              </a:br>
              <a:r>
                <a:rPr lang="en-US" sz="1600" dirty="0">
                  <a:latin typeface="Arial" charset="0"/>
                </a:rPr>
                <a:t>header</a:t>
              </a:r>
            </a:p>
          </p:txBody>
        </p:sp>
        <p:sp>
          <p:nvSpPr>
            <p:cNvPr id="135175" name="Rectangle 6"/>
            <p:cNvSpPr>
              <a:spLocks noChangeArrowheads="1"/>
            </p:cNvSpPr>
            <p:nvPr/>
          </p:nvSpPr>
          <p:spPr bwMode="auto">
            <a:xfrm>
              <a:off x="1383" y="1590"/>
              <a:ext cx="441" cy="384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hdr</a:t>
              </a:r>
              <a:endParaRPr lang="en-US" sz="1600" dirty="0">
                <a:latin typeface="Arial" charset="0"/>
              </a:endParaRPr>
            </a:p>
          </p:txBody>
        </p:sp>
        <p:sp>
          <p:nvSpPr>
            <p:cNvPr id="135176" name="Rectangle 7"/>
            <p:cNvSpPr>
              <a:spLocks noChangeArrowheads="1"/>
            </p:cNvSpPr>
            <p:nvPr/>
          </p:nvSpPr>
          <p:spPr bwMode="auto">
            <a:xfrm>
              <a:off x="1824" y="1590"/>
              <a:ext cx="615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original</a:t>
              </a:r>
              <a:br>
                <a:rPr lang="en-US" sz="1600" dirty="0">
                  <a:latin typeface="Arial" charset="0"/>
                </a:rPr>
              </a:br>
              <a:r>
                <a:rPr lang="en-US" sz="1600" dirty="0">
                  <a:latin typeface="Arial" charset="0"/>
                </a:rPr>
                <a:t>IP </a:t>
              </a:r>
              <a:r>
                <a:rPr lang="en-US" sz="1600" dirty="0">
                  <a:latin typeface="Arial" charset="0"/>
                </a:rPr>
                <a:t>hdr</a:t>
              </a:r>
              <a:endParaRPr lang="en-US" sz="1600" dirty="0">
                <a:latin typeface="Arial" charset="0"/>
              </a:endParaRPr>
            </a:p>
          </p:txBody>
        </p:sp>
        <p:sp>
          <p:nvSpPr>
            <p:cNvPr id="135177" name="Rectangle 8"/>
            <p:cNvSpPr>
              <a:spLocks noChangeArrowheads="1"/>
            </p:cNvSpPr>
            <p:nvPr/>
          </p:nvSpPr>
          <p:spPr bwMode="auto">
            <a:xfrm>
              <a:off x="2439" y="1590"/>
              <a:ext cx="1401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Original IP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datagram payload</a:t>
              </a:r>
            </a:p>
          </p:txBody>
        </p:sp>
        <p:sp>
          <p:nvSpPr>
            <p:cNvPr id="135178" name="Rectangle 9"/>
            <p:cNvSpPr>
              <a:spLocks noChangeArrowheads="1"/>
            </p:cNvSpPr>
            <p:nvPr/>
          </p:nvSpPr>
          <p:spPr bwMode="auto">
            <a:xfrm>
              <a:off x="3840" y="1593"/>
              <a:ext cx="441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trl</a:t>
              </a:r>
              <a:endParaRPr lang="en-US" sz="1600" dirty="0">
                <a:latin typeface="Arial" charset="0"/>
              </a:endParaRPr>
            </a:p>
          </p:txBody>
        </p:sp>
        <p:sp>
          <p:nvSpPr>
            <p:cNvPr id="135179" name="Rectangle 10"/>
            <p:cNvSpPr>
              <a:spLocks noChangeArrowheads="1"/>
            </p:cNvSpPr>
            <p:nvPr/>
          </p:nvSpPr>
          <p:spPr bwMode="auto">
            <a:xfrm>
              <a:off x="4285" y="1593"/>
              <a:ext cx="441" cy="3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auth</a:t>
              </a:r>
              <a:endParaRPr lang="en-US" sz="1600" dirty="0">
                <a:latin typeface="Arial" charset="0"/>
              </a:endParaRPr>
            </a:p>
          </p:txBody>
        </p:sp>
        <p:grpSp>
          <p:nvGrpSpPr>
            <p:cNvPr id="135180" name="Group 11"/>
            <p:cNvGrpSpPr>
              <a:grpSpLocks/>
            </p:cNvGrpSpPr>
            <p:nvPr/>
          </p:nvGrpSpPr>
          <p:grpSpPr bwMode="auto">
            <a:xfrm>
              <a:off x="1370" y="1044"/>
              <a:ext cx="2871" cy="501"/>
              <a:chOff x="1388" y="992"/>
              <a:chExt cx="2871" cy="501"/>
            </a:xfrm>
          </p:grpSpPr>
          <p:sp>
            <p:nvSpPr>
              <p:cNvPr id="135193" name="Text Box 12"/>
              <p:cNvSpPr txBox="1">
                <a:spLocks noChangeArrowheads="1"/>
              </p:cNvSpPr>
              <p:nvPr/>
            </p:nvSpPr>
            <p:spPr bwMode="auto">
              <a:xfrm>
                <a:off x="2664" y="1262"/>
                <a:ext cx="7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dirty="0">
                    <a:latin typeface="Arial" charset="0"/>
                  </a:rPr>
                  <a:t>encrypted</a:t>
                </a:r>
              </a:p>
            </p:txBody>
          </p:sp>
          <p:sp>
            <p:nvSpPr>
              <p:cNvPr id="135194" name="Line 13"/>
              <p:cNvSpPr>
                <a:spLocks noChangeShapeType="1"/>
              </p:cNvSpPr>
              <p:nvPr/>
            </p:nvSpPr>
            <p:spPr bwMode="auto">
              <a:xfrm>
                <a:off x="3422" y="1379"/>
                <a:ext cx="8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195" name="Line 14"/>
              <p:cNvSpPr>
                <a:spLocks noChangeShapeType="1"/>
              </p:cNvSpPr>
              <p:nvPr/>
            </p:nvSpPr>
            <p:spPr bwMode="auto">
              <a:xfrm flipH="1" flipV="1">
                <a:off x="1876" y="1379"/>
                <a:ext cx="77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196" name="Text Box 15"/>
              <p:cNvSpPr txBox="1">
                <a:spLocks noChangeArrowheads="1"/>
              </p:cNvSpPr>
              <p:nvPr/>
            </p:nvSpPr>
            <p:spPr bwMode="auto">
              <a:xfrm>
                <a:off x="2018" y="992"/>
                <a:ext cx="173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ja-JP" altLang="en-US" sz="1800">
                    <a:latin typeface="Arial" charset="0"/>
                  </a:rPr>
                  <a:t>“</a:t>
                </a:r>
                <a:r>
                  <a:rPr lang="en-US" altLang="ja-JP" sz="1800" dirty="0">
                    <a:latin typeface="Arial" charset="0"/>
                  </a:rPr>
                  <a:t>enchilada</a:t>
                </a:r>
                <a:r>
                  <a:rPr lang="ja-JP" altLang="en-US" sz="1800">
                    <a:latin typeface="Arial" charset="0"/>
                  </a:rPr>
                  <a:t>”</a:t>
                </a:r>
                <a:r>
                  <a:rPr lang="en-US" altLang="ja-JP" sz="1800" dirty="0">
                    <a:latin typeface="Arial" charset="0"/>
                  </a:rPr>
                  <a:t> authenticated</a:t>
                </a:r>
                <a:endParaRPr lang="en-US" sz="1800" dirty="0">
                  <a:latin typeface="Arial" charset="0"/>
                </a:endParaRPr>
              </a:p>
            </p:txBody>
          </p:sp>
          <p:sp>
            <p:nvSpPr>
              <p:cNvPr id="135197" name="Line 16"/>
              <p:cNvSpPr>
                <a:spLocks noChangeShapeType="1"/>
              </p:cNvSpPr>
              <p:nvPr/>
            </p:nvSpPr>
            <p:spPr bwMode="auto">
              <a:xfrm>
                <a:off x="3761" y="1108"/>
                <a:ext cx="498" cy="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198" name="Line 17"/>
              <p:cNvSpPr>
                <a:spLocks noChangeShapeType="1"/>
              </p:cNvSpPr>
              <p:nvPr/>
            </p:nvSpPr>
            <p:spPr bwMode="auto">
              <a:xfrm flipH="1" flipV="1">
                <a:off x="1388" y="1091"/>
                <a:ext cx="672" cy="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35181" name="Group 18"/>
            <p:cNvGrpSpPr>
              <a:grpSpLocks/>
            </p:cNvGrpSpPr>
            <p:nvPr/>
          </p:nvGrpSpPr>
          <p:grpSpPr bwMode="auto">
            <a:xfrm>
              <a:off x="3320" y="2288"/>
              <a:ext cx="1437" cy="384"/>
              <a:chOff x="3346" y="2367"/>
              <a:chExt cx="1437" cy="384"/>
            </a:xfrm>
          </p:grpSpPr>
          <p:sp>
            <p:nvSpPr>
              <p:cNvPr id="135190" name="Rectangle 19"/>
              <p:cNvSpPr>
                <a:spLocks noChangeArrowheads="1"/>
              </p:cNvSpPr>
              <p:nvPr/>
            </p:nvSpPr>
            <p:spPr bwMode="auto">
              <a:xfrm>
                <a:off x="3346" y="2367"/>
                <a:ext cx="529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padding</a:t>
                </a:r>
              </a:p>
            </p:txBody>
          </p:sp>
          <p:sp>
            <p:nvSpPr>
              <p:cNvPr id="135191" name="Rectangle 20"/>
              <p:cNvSpPr>
                <a:spLocks noChangeArrowheads="1"/>
              </p:cNvSpPr>
              <p:nvPr/>
            </p:nvSpPr>
            <p:spPr bwMode="auto">
              <a:xfrm>
                <a:off x="3878" y="2367"/>
                <a:ext cx="468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pad</a:t>
                </a:r>
                <a:br>
                  <a:rPr lang="en-US" sz="1600" dirty="0">
                    <a:latin typeface="Arial" charset="0"/>
                  </a:rPr>
                </a:br>
                <a:r>
                  <a:rPr lang="en-US" sz="1600" dirty="0">
                    <a:latin typeface="Arial" charset="0"/>
                  </a:rPr>
                  <a:t>length</a:t>
                </a:r>
              </a:p>
            </p:txBody>
          </p:sp>
          <p:sp>
            <p:nvSpPr>
              <p:cNvPr id="135192" name="Rectangle 21"/>
              <p:cNvSpPr>
                <a:spLocks noChangeArrowheads="1"/>
              </p:cNvSpPr>
              <p:nvPr/>
            </p:nvSpPr>
            <p:spPr bwMode="auto">
              <a:xfrm>
                <a:off x="4341" y="2367"/>
                <a:ext cx="442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next</a:t>
                </a:r>
                <a:br>
                  <a:rPr lang="en-US" sz="1600" dirty="0">
                    <a:latin typeface="Arial" charset="0"/>
                  </a:rPr>
                </a:br>
                <a:r>
                  <a:rPr lang="en-US" sz="1600" dirty="0">
                    <a:latin typeface="Arial" charset="0"/>
                  </a:rPr>
                  <a:t>header</a:t>
                </a:r>
              </a:p>
            </p:txBody>
          </p:sp>
        </p:grpSp>
        <p:sp>
          <p:nvSpPr>
            <p:cNvPr id="135182" name="Line 22"/>
            <p:cNvSpPr>
              <a:spLocks noChangeShapeType="1"/>
            </p:cNvSpPr>
            <p:nvPr/>
          </p:nvSpPr>
          <p:spPr bwMode="auto">
            <a:xfrm flipV="1">
              <a:off x="3334" y="2007"/>
              <a:ext cx="506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183" name="Line 23"/>
            <p:cNvSpPr>
              <a:spLocks noChangeShapeType="1"/>
            </p:cNvSpPr>
            <p:nvPr/>
          </p:nvSpPr>
          <p:spPr bwMode="auto">
            <a:xfrm flipH="1" flipV="1">
              <a:off x="4277" y="1998"/>
              <a:ext cx="471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5184" name="Group 24"/>
            <p:cNvGrpSpPr>
              <a:grpSpLocks/>
            </p:cNvGrpSpPr>
            <p:nvPr/>
          </p:nvGrpSpPr>
          <p:grpSpPr bwMode="auto">
            <a:xfrm>
              <a:off x="1182" y="2290"/>
              <a:ext cx="877" cy="394"/>
              <a:chOff x="1409" y="2193"/>
              <a:chExt cx="877" cy="386"/>
            </a:xfrm>
          </p:grpSpPr>
          <p:sp>
            <p:nvSpPr>
              <p:cNvPr id="135188" name="Rectangle 25"/>
              <p:cNvSpPr>
                <a:spLocks noChangeArrowheads="1"/>
              </p:cNvSpPr>
              <p:nvPr/>
            </p:nvSpPr>
            <p:spPr bwMode="auto">
              <a:xfrm>
                <a:off x="1409" y="2193"/>
                <a:ext cx="441" cy="384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SPI</a:t>
                </a:r>
              </a:p>
            </p:txBody>
          </p:sp>
          <p:sp>
            <p:nvSpPr>
              <p:cNvPr id="135189" name="Rectangle 26"/>
              <p:cNvSpPr>
                <a:spLocks noChangeArrowheads="1"/>
              </p:cNvSpPr>
              <p:nvPr/>
            </p:nvSpPr>
            <p:spPr bwMode="auto">
              <a:xfrm>
                <a:off x="1845" y="2195"/>
                <a:ext cx="441" cy="384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Seq</a:t>
                </a:r>
                <a:endParaRPr lang="en-US" sz="1600" dirty="0">
                  <a:latin typeface="Arial" charset="0"/>
                </a:endParaRPr>
              </a:p>
              <a:p>
                <a:pPr algn="ctr" eaLnBrk="1" hangingPunct="1"/>
                <a:r>
                  <a:rPr lang="en-US" sz="1600" dirty="0">
                    <a:latin typeface="Arial" charset="0"/>
                  </a:rPr>
                  <a:t>#</a:t>
                </a:r>
              </a:p>
            </p:txBody>
          </p:sp>
        </p:grpSp>
        <p:sp>
          <p:nvSpPr>
            <p:cNvPr id="135185" name="Line 27"/>
            <p:cNvSpPr>
              <a:spLocks noChangeShapeType="1"/>
            </p:cNvSpPr>
            <p:nvPr/>
          </p:nvSpPr>
          <p:spPr bwMode="auto">
            <a:xfrm flipV="1">
              <a:off x="1178" y="1999"/>
              <a:ext cx="201" cy="2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186" name="Line 28"/>
            <p:cNvSpPr>
              <a:spLocks noChangeShapeType="1"/>
            </p:cNvSpPr>
            <p:nvPr/>
          </p:nvSpPr>
          <p:spPr bwMode="auto">
            <a:xfrm>
              <a:off x="1824" y="2025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187" name="Line 29"/>
            <p:cNvSpPr>
              <a:spLocks noChangeShapeType="1"/>
            </p:cNvSpPr>
            <p:nvPr/>
          </p:nvSpPr>
          <p:spPr bwMode="auto">
            <a:xfrm>
              <a:off x="1815" y="1999"/>
              <a:ext cx="227" cy="2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135173" name="Picture 2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788988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96</a:t>
            </a:fld>
            <a:endParaRPr lang="en-US" sz="1200" dirty="0">
              <a:latin typeface="Tahoma" charset="0"/>
            </a:endParaRPr>
          </a:p>
        </p:txBody>
      </p:sp>
      <p:sp>
        <p:nvSpPr>
          <p:cNvPr id="3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278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193" name="Picture 1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1046163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IPsec sequence numbers</a:t>
            </a:r>
          </a:p>
        </p:txBody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125" y="1368425"/>
            <a:ext cx="7772400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for new SA, sender initializes seq. # to 0</a:t>
            </a:r>
          </a:p>
          <a:p>
            <a:r>
              <a:rPr lang="en-US" dirty="0">
                <a:latin typeface="Gill Sans MT" charset="0"/>
              </a:rPr>
              <a:t>each time datagram is sent on SA:</a:t>
            </a:r>
          </a:p>
          <a:p>
            <a:pPr lvl="1"/>
            <a:r>
              <a:rPr lang="en-US" dirty="0">
                <a:latin typeface="Gill Sans MT" charset="0"/>
              </a:rPr>
              <a:t>sender increments </a:t>
            </a:r>
            <a:r>
              <a:rPr lang="en-US" dirty="0">
                <a:latin typeface="Gill Sans MT" charset="0"/>
              </a:rPr>
              <a:t>seq</a:t>
            </a:r>
            <a:r>
              <a:rPr lang="en-US" dirty="0">
                <a:latin typeface="Gill Sans MT" charset="0"/>
              </a:rPr>
              <a:t> # counter</a:t>
            </a:r>
          </a:p>
          <a:p>
            <a:pPr lvl="1"/>
            <a:r>
              <a:rPr lang="en-US" dirty="0">
                <a:latin typeface="Gill Sans MT" charset="0"/>
              </a:rPr>
              <a:t>places value in </a:t>
            </a:r>
            <a:r>
              <a:rPr lang="en-US" dirty="0">
                <a:latin typeface="Gill Sans MT" charset="0"/>
              </a:rPr>
              <a:t>seq</a:t>
            </a:r>
            <a:r>
              <a:rPr lang="en-US" dirty="0">
                <a:latin typeface="Gill Sans MT" charset="0"/>
              </a:rPr>
              <a:t> # field</a:t>
            </a:r>
          </a:p>
          <a:p>
            <a:r>
              <a:rPr lang="en-US" dirty="0">
                <a:latin typeface="Gill Sans MT" charset="0"/>
              </a:rPr>
              <a:t>goal:</a:t>
            </a:r>
          </a:p>
          <a:p>
            <a:pPr lvl="1"/>
            <a:r>
              <a:rPr lang="en-US" dirty="0">
                <a:latin typeface="Gill Sans MT" charset="0"/>
              </a:rPr>
              <a:t>prevent attacker from sniffing and replaying a packet</a:t>
            </a:r>
          </a:p>
          <a:p>
            <a:pPr lvl="1"/>
            <a:r>
              <a:rPr lang="en-US" dirty="0">
                <a:latin typeface="Gill Sans MT" charset="0"/>
              </a:rPr>
              <a:t>receipt of duplicate, authenticated IP packets may disrupt service</a:t>
            </a:r>
          </a:p>
          <a:p>
            <a:r>
              <a:rPr lang="en-US" dirty="0">
                <a:latin typeface="Gill Sans MT" charset="0"/>
              </a:rPr>
              <a:t>method: </a:t>
            </a:r>
          </a:p>
          <a:p>
            <a:pPr lvl="1"/>
            <a:r>
              <a:rPr lang="en-US" dirty="0">
                <a:latin typeface="Gill Sans MT" charset="0"/>
              </a:rPr>
              <a:t>destination checks for duplicates</a:t>
            </a:r>
          </a:p>
          <a:p>
            <a:pPr lvl="1"/>
            <a:r>
              <a:rPr lang="en-US" dirty="0">
                <a:latin typeface="Gill Sans MT" charset="0"/>
              </a:rPr>
              <a:t>doesn’t keep track of </a:t>
            </a:r>
            <a:r>
              <a:rPr lang="en-US" i="1" dirty="0">
                <a:latin typeface="Gill Sans MT" charset="0"/>
              </a:rPr>
              <a:t>all </a:t>
            </a:r>
            <a:r>
              <a:rPr lang="en-US" dirty="0">
                <a:latin typeface="Gill Sans MT" charset="0"/>
              </a:rPr>
              <a:t>received packets; instead uses a window</a:t>
            </a:r>
          </a:p>
          <a:p>
            <a:pPr lvl="1"/>
            <a:endParaRPr lang="en-US" sz="2000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97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415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17" name="Picture 1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1039813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Security Policy Database (SPD)</a:t>
            </a:r>
          </a:p>
        </p:txBody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policy: For a given datagram, sending entity needs to know if it should use IPsec</a:t>
            </a:r>
          </a:p>
          <a:p>
            <a:r>
              <a:rPr lang="en-US" dirty="0">
                <a:latin typeface="Gill Sans MT" charset="0"/>
              </a:rPr>
              <a:t>needs also to know which SA to use</a:t>
            </a:r>
          </a:p>
          <a:p>
            <a:pPr lvl="1"/>
            <a:r>
              <a:rPr lang="en-US" dirty="0">
                <a:latin typeface="Gill Sans MT" charset="0"/>
              </a:rPr>
              <a:t>may use: source and destination IP address; protocol number</a:t>
            </a:r>
          </a:p>
          <a:p>
            <a:r>
              <a:rPr lang="en-US" dirty="0">
                <a:latin typeface="Gill Sans MT" charset="0"/>
              </a:rPr>
              <a:t>info in SPD indicates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what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altLang="ja-JP" dirty="0">
                <a:latin typeface="Gill Sans MT" charset="0"/>
              </a:rPr>
              <a:t> to do with arriving datagram </a:t>
            </a:r>
          </a:p>
          <a:p>
            <a:r>
              <a:rPr lang="en-US" dirty="0">
                <a:latin typeface="Gill Sans MT" charset="0"/>
              </a:rPr>
              <a:t>info in SAD indicates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how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altLang="ja-JP" dirty="0">
                <a:latin typeface="Gill Sans MT" charset="0"/>
              </a:rPr>
              <a:t> to do it </a:t>
            </a:r>
            <a:endParaRPr lang="en-US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98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746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241" name="Picture 1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1025525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2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Summary: IPsec services</a:t>
            </a:r>
          </a:p>
        </p:txBody>
      </p:sp>
      <p:sp>
        <p:nvSpPr>
          <p:cNvPr id="138244" name="Content Placeholder 2"/>
          <p:cNvSpPr>
            <a:spLocks noGrp="1"/>
          </p:cNvSpPr>
          <p:nvPr>
            <p:ph idx="1"/>
          </p:nvPr>
        </p:nvSpPr>
        <p:spPr>
          <a:xfrm>
            <a:off x="560388" y="2351088"/>
            <a:ext cx="7772400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suppose Trudy sits somewhere between R1 and R2. she </a:t>
            </a:r>
            <a:r>
              <a:rPr lang="en-US" dirty="0" smtClean="0">
                <a:latin typeface="Gill Sans MT" charset="0"/>
              </a:rPr>
              <a:t>doesn’</a:t>
            </a:r>
            <a:r>
              <a:rPr lang="en-US" altLang="ja-JP" dirty="0" smtClean="0">
                <a:latin typeface="Gill Sans MT" charset="0"/>
              </a:rPr>
              <a:t>t </a:t>
            </a:r>
            <a:r>
              <a:rPr lang="en-US" altLang="ja-JP" dirty="0">
                <a:latin typeface="Gill Sans MT" charset="0"/>
              </a:rPr>
              <a:t>know the keys. </a:t>
            </a:r>
          </a:p>
          <a:p>
            <a:pPr lvl="1"/>
            <a:r>
              <a:rPr lang="en-US" dirty="0">
                <a:latin typeface="Gill Sans MT" charset="0"/>
              </a:rPr>
              <a:t>will Trudy be able to see original contents of datagram? How about source, </a:t>
            </a:r>
            <a:r>
              <a:rPr lang="en-US" dirty="0">
                <a:latin typeface="Gill Sans MT" charset="0"/>
              </a:rPr>
              <a:t>dest</a:t>
            </a:r>
            <a:r>
              <a:rPr lang="en-US" dirty="0">
                <a:latin typeface="Gill Sans MT" charset="0"/>
              </a:rPr>
              <a:t> IP address, transport protocol, application port?</a:t>
            </a:r>
          </a:p>
          <a:p>
            <a:pPr lvl="1"/>
            <a:r>
              <a:rPr lang="en-US" dirty="0">
                <a:latin typeface="Gill Sans MT" charset="0"/>
              </a:rPr>
              <a:t>flip bits without detection?</a:t>
            </a:r>
          </a:p>
          <a:p>
            <a:pPr lvl="1"/>
            <a:r>
              <a:rPr lang="en-US" dirty="0">
                <a:latin typeface="Gill Sans MT" charset="0"/>
              </a:rPr>
              <a:t>masquerade as R1 using R1</a:t>
            </a:r>
            <a:r>
              <a:rPr lang="ja-JP" altLang="en-US" dirty="0">
                <a:latin typeface="Gill Sans MT" charset="0"/>
              </a:rPr>
              <a:t>’</a:t>
            </a:r>
            <a:r>
              <a:rPr lang="en-US" altLang="ja-JP" dirty="0">
                <a:latin typeface="Gill Sans MT" charset="0"/>
              </a:rPr>
              <a:t>s IP address?</a:t>
            </a:r>
          </a:p>
          <a:p>
            <a:pPr lvl="1"/>
            <a:r>
              <a:rPr lang="en-US" dirty="0">
                <a:latin typeface="Gill Sans MT" charset="0"/>
              </a:rPr>
              <a:t>replay a datagram?</a:t>
            </a:r>
          </a:p>
          <a:p>
            <a:pPr lvl="1"/>
            <a:endParaRPr lang="en-US" dirty="0">
              <a:latin typeface="Gill Sans MT" charset="0"/>
            </a:endParaRPr>
          </a:p>
          <a:p>
            <a:pPr lvl="1"/>
            <a:endParaRPr lang="en-US" dirty="0">
              <a:latin typeface="Gill Sans MT" charset="0"/>
            </a:endParaRPr>
          </a:p>
        </p:txBody>
      </p:sp>
      <p:pic>
        <p:nvPicPr>
          <p:cNvPr id="138245" name="Picture 9" descr="E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5" y="1336675"/>
            <a:ext cx="936625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99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889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bg1">
                <a:lumMod val="95000"/>
              </a:schemeClr>
            </a:gs>
            <a:gs pos="100000">
              <a:schemeClr val="accent5">
                <a:lumMod val="75000"/>
              </a:schemeClr>
            </a:gs>
          </a:gsLst>
        </a:gradFill>
        <a:ln>
          <a:noFill/>
        </a:ln>
        <a:effectLst/>
      </a:spPr>
      <a:bodyPr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2A78914655914088475B1CD776E4A6" ma:contentTypeVersion="0" ma:contentTypeDescription="Create a new document." ma:contentTypeScope="" ma:versionID="43d4aead525b0d15e21bbdd545869a9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1F9337C-9B41-45D7-A9C2-24CF1BD81E5A}"/>
</file>

<file path=customXml/itemProps2.xml><?xml version="1.0" encoding="utf-8"?>
<ds:datastoreItem xmlns:ds="http://schemas.openxmlformats.org/officeDocument/2006/customXml" ds:itemID="{56B1BAB2-85D8-4B50-BA94-1B7E648A9381}"/>
</file>

<file path=customXml/itemProps3.xml><?xml version="1.0" encoding="utf-8"?>
<ds:datastoreItem xmlns:ds="http://schemas.openxmlformats.org/officeDocument/2006/customXml" ds:itemID="{F83A5835-064F-4908-A821-2D04AEA0120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17628</TotalTime>
  <Words>9082</Words>
  <Application>Microsoft Macintosh PowerPoint</Application>
  <PresentationFormat>On-screen Show (4:3)</PresentationFormat>
  <Paragraphs>2110</Paragraphs>
  <Slides>130</Slides>
  <Notes>36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130</vt:i4>
      </vt:variant>
    </vt:vector>
  </HeadingPairs>
  <TitlesOfParts>
    <vt:vector size="132" baseType="lpstr">
      <vt:lpstr>Default Design</vt:lpstr>
      <vt:lpstr>Microsoft Word Picture</vt:lpstr>
      <vt:lpstr>PowerPoint Presentation</vt:lpstr>
      <vt:lpstr>Chapter 8: Network Security</vt:lpstr>
      <vt:lpstr>Chapter 8 roadmap</vt:lpstr>
      <vt:lpstr>What is network security?</vt:lpstr>
      <vt:lpstr>Friends and enemies: Alice, Bob, Trudy</vt:lpstr>
      <vt:lpstr>Who might Bob, Alice be?</vt:lpstr>
      <vt:lpstr>There are bad guys (and girls) out there!</vt:lpstr>
      <vt:lpstr>Chapter 8 roadmap</vt:lpstr>
      <vt:lpstr>The language of cryptography</vt:lpstr>
      <vt:lpstr>Breaking an encryption scheme</vt:lpstr>
      <vt:lpstr>Symmetric key cryptography</vt:lpstr>
      <vt:lpstr>Simple encryption scheme</vt:lpstr>
      <vt:lpstr>A more sophisticated encryption approach</vt:lpstr>
      <vt:lpstr>Symmetric key crypto: DES</vt:lpstr>
      <vt:lpstr>Symmetric key  crypto: DES</vt:lpstr>
      <vt:lpstr>AES: Advanced Encryption Standard</vt:lpstr>
      <vt:lpstr>Public Key Cryptography</vt:lpstr>
      <vt:lpstr>Public key cryptography</vt:lpstr>
      <vt:lpstr>Public key encryption algorithms</vt:lpstr>
      <vt:lpstr>Prerequisite: modular arithmetic</vt:lpstr>
      <vt:lpstr>RSA: getting ready</vt:lpstr>
      <vt:lpstr>RSA: Creating public/private key pair</vt:lpstr>
      <vt:lpstr>RSA: encryption, decryption</vt:lpstr>
      <vt:lpstr>RSA example:</vt:lpstr>
      <vt:lpstr>Why does RSA work?</vt:lpstr>
      <vt:lpstr>RSA: another important property</vt:lpstr>
      <vt:lpstr>PowerPoint Presentation</vt:lpstr>
      <vt:lpstr>Why is RSA secure?</vt:lpstr>
      <vt:lpstr>RSA in practice: session keys</vt:lpstr>
      <vt:lpstr>Chapter 8 roadmap</vt:lpstr>
      <vt:lpstr>Authentication</vt:lpstr>
      <vt:lpstr>Authentication</vt:lpstr>
      <vt:lpstr>Authentication: another try</vt:lpstr>
      <vt:lpstr>Authentication: another try</vt:lpstr>
      <vt:lpstr>Authentication: another try</vt:lpstr>
      <vt:lpstr>Authentication: another try</vt:lpstr>
      <vt:lpstr>Authentication: yet another try</vt:lpstr>
      <vt:lpstr>Authentication: yet another try</vt:lpstr>
      <vt:lpstr>Authentication: yet another try</vt:lpstr>
      <vt:lpstr>Authentication: ap5.0</vt:lpstr>
      <vt:lpstr>ap5.0: security hole</vt:lpstr>
      <vt:lpstr>ap5.0: security hole</vt:lpstr>
      <vt:lpstr>Chapter 8 roadmap</vt:lpstr>
      <vt:lpstr>Digital signatures </vt:lpstr>
      <vt:lpstr>Digital signatures </vt:lpstr>
      <vt:lpstr>Digital signatures </vt:lpstr>
      <vt:lpstr>Message digests</vt:lpstr>
      <vt:lpstr>Internet checksum: poor crypto hash function</vt:lpstr>
      <vt:lpstr>PowerPoint Presentation</vt:lpstr>
      <vt:lpstr>Hash function algorithms</vt:lpstr>
      <vt:lpstr>Recall: ap5.0 security hole</vt:lpstr>
      <vt:lpstr>Public-key certification</vt:lpstr>
      <vt:lpstr>Certification authorities</vt:lpstr>
      <vt:lpstr>Certification authorities</vt:lpstr>
      <vt:lpstr>Chapter 8 roadmap</vt:lpstr>
      <vt:lpstr>Secure e-mail </vt:lpstr>
      <vt:lpstr>Secure e-mail </vt:lpstr>
      <vt:lpstr>Secure e-mail (continued)</vt:lpstr>
      <vt:lpstr>Secure e-mail (continued)</vt:lpstr>
      <vt:lpstr>Chapter 8 roadmap</vt:lpstr>
      <vt:lpstr>SSL: Secure Sockets Layer</vt:lpstr>
      <vt:lpstr>SSL and TCP/IP</vt:lpstr>
      <vt:lpstr>Could do something like PGP:</vt:lpstr>
      <vt:lpstr>Toy SSL: a simple secure channel</vt:lpstr>
      <vt:lpstr>Toy: a simple handshake</vt:lpstr>
      <vt:lpstr>Toy: key derivation</vt:lpstr>
      <vt:lpstr>Toy: data records</vt:lpstr>
      <vt:lpstr>Toy: sequence numbers</vt:lpstr>
      <vt:lpstr>Toy: control information</vt:lpstr>
      <vt:lpstr>Toy SSL: summary</vt:lpstr>
      <vt:lpstr>Toy SSL isn’t complete</vt:lpstr>
      <vt:lpstr>SSL cipher suite</vt:lpstr>
      <vt:lpstr>Real SSL: handshake (1)</vt:lpstr>
      <vt:lpstr>Real SSL: handshake (2)</vt:lpstr>
      <vt:lpstr>Real SSL: handshaking (3)</vt:lpstr>
      <vt:lpstr>Real SSL: handshaking (4)</vt:lpstr>
      <vt:lpstr>SSL record protocol</vt:lpstr>
      <vt:lpstr>SSL record format</vt:lpstr>
      <vt:lpstr>Real SSL connection</vt:lpstr>
      <vt:lpstr>Key derivation</vt:lpstr>
      <vt:lpstr>Chapter 8 roadmap</vt:lpstr>
      <vt:lpstr>What is network-layer confidentiality ?</vt:lpstr>
      <vt:lpstr>Virtual Private Networks (VPNs)</vt:lpstr>
      <vt:lpstr>PowerPoint Presentation</vt:lpstr>
      <vt:lpstr>IPsec services</vt:lpstr>
      <vt:lpstr>IPsec transport mode</vt:lpstr>
      <vt:lpstr>IPsec – tunneling mode </vt:lpstr>
      <vt:lpstr>Two IPsec protocols</vt:lpstr>
      <vt:lpstr>Four combinations are possible!</vt:lpstr>
      <vt:lpstr>Security associations (SAs) </vt:lpstr>
      <vt:lpstr>Example SA from R1 to R2</vt:lpstr>
      <vt:lpstr>PowerPoint Presentation</vt:lpstr>
      <vt:lpstr>IPsec datagram</vt:lpstr>
      <vt:lpstr>What happens?</vt:lpstr>
      <vt:lpstr>R1: convert original datagram to IPsec datagram</vt:lpstr>
      <vt:lpstr>Inside the enchilada:</vt:lpstr>
      <vt:lpstr>IPsec sequence numbers</vt:lpstr>
      <vt:lpstr>Security Policy Database (SPD)</vt:lpstr>
      <vt:lpstr>Summary: IPsec services</vt:lpstr>
      <vt:lpstr>IKE: Internet Key Exchange </vt:lpstr>
      <vt:lpstr>IKE: PSK and PKI</vt:lpstr>
      <vt:lpstr>IKE phases</vt:lpstr>
      <vt:lpstr>IPsec summary</vt:lpstr>
      <vt:lpstr>Chapter 8 roadmap</vt:lpstr>
      <vt:lpstr>WEP design goals</vt:lpstr>
      <vt:lpstr>Review: symmetric stream ciphers</vt:lpstr>
      <vt:lpstr>Stream cipher and packet independence</vt:lpstr>
      <vt:lpstr>WEP encryption (1)</vt:lpstr>
      <vt:lpstr>WEP encryption (2)</vt:lpstr>
      <vt:lpstr>WEP decryption overview </vt:lpstr>
      <vt:lpstr>End-point authentication w/ nonce</vt:lpstr>
      <vt:lpstr>WEP authentication</vt:lpstr>
      <vt:lpstr>Breaking 802.11 WEP encryption</vt:lpstr>
      <vt:lpstr> 802.11i: improved security</vt:lpstr>
      <vt:lpstr> 802.11i: four phases of operation</vt:lpstr>
      <vt:lpstr>EAP: extensible authentication protocol</vt:lpstr>
      <vt:lpstr>Chapter 8 roadmap</vt:lpstr>
      <vt:lpstr>Firewalls</vt:lpstr>
      <vt:lpstr>Firewalls: why</vt:lpstr>
      <vt:lpstr>Stateless packet filtering</vt:lpstr>
      <vt:lpstr>Stateless packet filtering: example</vt:lpstr>
      <vt:lpstr>Stateless packet filtering: more examples</vt:lpstr>
      <vt:lpstr>Access Control Lists</vt:lpstr>
      <vt:lpstr>Stateful packet filtering</vt:lpstr>
      <vt:lpstr>Stateful packet filtering</vt:lpstr>
      <vt:lpstr>Application gateways</vt:lpstr>
      <vt:lpstr>Limitations of firewalls, gateways</vt:lpstr>
      <vt:lpstr>Intrusion detection systems</vt:lpstr>
      <vt:lpstr>Intrusion detection systems</vt:lpstr>
      <vt:lpstr>Network Security (summary)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4</dc:title>
  <dc:creator>Jim Kurose and Keith Ross</dc:creator>
  <cp:lastModifiedBy>Jim Kurose</cp:lastModifiedBy>
  <cp:revision>547</cp:revision>
  <dcterms:created xsi:type="dcterms:W3CDTF">1999-10-08T19:08:27Z</dcterms:created>
  <dcterms:modified xsi:type="dcterms:W3CDTF">2016-07-04T17:34:24Z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0x010100DC2A78914655914088475B1CD776E4A6</vt:lpwstr>
  </property>
</Properties>
</file>