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38" r:id="rId3"/>
    <p:sldId id="337" r:id="rId4"/>
    <p:sldId id="334" r:id="rId5"/>
    <p:sldId id="333" r:id="rId6"/>
    <p:sldId id="335" r:id="rId7"/>
    <p:sldId id="342" r:id="rId8"/>
    <p:sldId id="340" r:id="rId9"/>
    <p:sldId id="331" r:id="rId10"/>
    <p:sldId id="339" r:id="rId11"/>
    <p:sldId id="34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B3F73D-9274-4B8B-AF9B-F695A067F724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Properties of BIG(O): Example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60579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857364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428868"/>
            <a:ext cx="497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3143248"/>
            <a:ext cx="7058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3686181"/>
            <a:ext cx="316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5918" y="4348173"/>
            <a:ext cx="5657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 Solving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214314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643306" y="1038509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????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3357562"/>
            <a:ext cx="614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Own understanding:</a:t>
            </a:r>
          </a:p>
          <a:p>
            <a:r>
              <a:rPr lang="en-IN" sz="2400" b="1" dirty="0" smtClean="0"/>
              <a:t>Analyze complexity of bubble sort and merge sort by counting primitive functions.</a:t>
            </a:r>
            <a:endParaRPr lang="en-US" sz="2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1571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95640" y="1866888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????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</a:t>
            </a: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: </a:t>
            </a:r>
            <a:r>
              <a:rPr lang="el-GR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Ω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071546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Let f(n) be the running time for an algorithm </a:t>
            </a:r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69659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771584"/>
            <a:ext cx="4357718" cy="391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</a:t>
            </a:r>
            <a:r>
              <a:rPr lang="en-IN" sz="3200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θ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071546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Let f(n) be the running time for an algorithm </a:t>
            </a:r>
            <a:endParaRPr lang="en-US" dirty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62039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172819" y="2180182"/>
            <a:ext cx="3361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g (n) &lt;=f(n) &lt;= c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g (n)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643182"/>
            <a:ext cx="3929090" cy="385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86445" y="2500306"/>
            <a:ext cx="335755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g(n) here is same on </a:t>
            </a:r>
          </a:p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both the sides.</a:t>
            </a:r>
          </a:p>
          <a:p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Left side represents </a:t>
            </a:r>
            <a:r>
              <a:rPr lang="el-GR" b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while right side represents </a:t>
            </a:r>
            <a:r>
              <a:rPr lang="el-GR" b="1" dirty="0" smtClean="0">
                <a:latin typeface="Arial" pitchFamily="34" charset="0"/>
                <a:cs typeface="Arial" pitchFamily="34" charset="0"/>
              </a:rPr>
              <a:t>θ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5" y="4643446"/>
            <a:ext cx="335755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Inference:</a:t>
            </a:r>
          </a:p>
          <a:p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r>
              <a:rPr lang="el-GR" b="1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exists only when </a:t>
            </a:r>
          </a:p>
          <a:p>
            <a:r>
              <a:rPr lang="el-GR" b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(g(n) </a:t>
            </a:r>
            <a:r>
              <a:rPr lang="hy-AM" b="1" dirty="0" smtClean="0">
                <a:latin typeface="Sylfaen"/>
                <a:cs typeface="Arial" pitchFamily="34" charset="0"/>
              </a:rPr>
              <a:t>Ո</a:t>
            </a:r>
            <a:r>
              <a:rPr lang="en-IN" b="1" dirty="0" smtClean="0">
                <a:latin typeface="Sylfaen"/>
                <a:cs typeface="Arial" pitchFamily="34" charset="0"/>
              </a:rPr>
              <a:t> O(g(n) ≠ </a:t>
            </a:r>
            <a:r>
              <a:rPr lang="el-GR" b="1" dirty="0" smtClean="0">
                <a:latin typeface="Sylfaen"/>
                <a:cs typeface="Arial" pitchFamily="34" charset="0"/>
              </a:rPr>
              <a:t>φ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8662" y="1071546"/>
            <a:ext cx="7875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Let t(n)=3n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 for an algorithm. Express in terms of Big(O), Big(</a:t>
            </a:r>
            <a:r>
              <a:rPr lang="el-GR" dirty="0" smtClean="0">
                <a:latin typeface="Arial"/>
              </a:rPr>
              <a:t>Ω</a:t>
            </a:r>
            <a:r>
              <a:rPr lang="en-IN" dirty="0" smtClean="0">
                <a:latin typeface="Arial"/>
              </a:rPr>
              <a:t>) </a:t>
            </a:r>
          </a:p>
          <a:p>
            <a:r>
              <a:rPr lang="en-IN" dirty="0" smtClean="0">
                <a:latin typeface="Arial"/>
              </a:rPr>
              <a:t>and Big (</a:t>
            </a:r>
            <a:r>
              <a:rPr lang="el-GR" dirty="0" smtClean="0">
                <a:latin typeface="Arial"/>
              </a:rPr>
              <a:t>θ</a:t>
            </a:r>
            <a:r>
              <a:rPr lang="en-IN" dirty="0" smtClean="0">
                <a:latin typeface="Arial"/>
              </a:rPr>
              <a:t>)</a:t>
            </a:r>
            <a:endParaRPr lang="en-US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8662" y="1071546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Let t(n)=3n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 for an algorithm.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506" y="2071678"/>
            <a:ext cx="421487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Arial"/>
              </a:rPr>
              <a:t>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&lt;= (3n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+ 5) &lt;= (3+20+5) 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</a:t>
            </a:r>
          </a:p>
          <a:p>
            <a:endParaRPr lang="en-IN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&lt;= (3n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+ 5) &lt;= (28) 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</a:t>
            </a:r>
          </a:p>
          <a:p>
            <a:endParaRPr lang="en-IN" dirty="0" smtClean="0">
              <a:latin typeface="Arial"/>
            </a:endParaRPr>
          </a:p>
          <a:p>
            <a:r>
              <a:rPr lang="en-IN" dirty="0" smtClean="0">
                <a:latin typeface="Arial"/>
              </a:rPr>
              <a:t>C1=3 and c2=28 ; Constant terms.</a:t>
            </a:r>
          </a:p>
          <a:p>
            <a:r>
              <a:rPr lang="en-IN" dirty="0" smtClean="0">
                <a:latin typeface="Arial"/>
              </a:rPr>
              <a:t>Hence proved</a:t>
            </a:r>
          </a:p>
          <a:p>
            <a:endParaRPr lang="en-IN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 Solving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8662" y="1071546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Let t(n)=3n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 for an algorithm.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100" y="1571612"/>
            <a:ext cx="421487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Arial"/>
              </a:rPr>
              <a:t>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&lt; (3n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+ 5) &lt;= (3+20+5) 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</a:t>
            </a:r>
          </a:p>
          <a:p>
            <a:endParaRPr lang="en-IN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&lt; (3n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+ 5) &lt;= (28) 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</a:t>
            </a:r>
          </a:p>
          <a:p>
            <a:endParaRPr lang="en-IN" dirty="0" smtClean="0">
              <a:latin typeface="Arial"/>
            </a:endParaRPr>
          </a:p>
          <a:p>
            <a:r>
              <a:rPr lang="en-IN" dirty="0" smtClean="0">
                <a:latin typeface="Arial"/>
              </a:rPr>
              <a:t>C1=3 ; Constant term.</a:t>
            </a:r>
          </a:p>
          <a:p>
            <a:r>
              <a:rPr lang="en-IN" dirty="0" smtClean="0">
                <a:latin typeface="Arial"/>
              </a:rPr>
              <a:t>Hence proved</a:t>
            </a:r>
          </a:p>
          <a:p>
            <a:endParaRPr lang="en-IN" dirty="0" smtClean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662" y="4059800"/>
            <a:ext cx="653255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Let t(n) be running time for an </a:t>
            </a:r>
            <a:r>
              <a:rPr lang="en-US" dirty="0" err="1" smtClean="0">
                <a:latin typeface="Arial"/>
              </a:rPr>
              <a:t>algorithm.and</a:t>
            </a:r>
            <a:r>
              <a:rPr lang="en-US" dirty="0" smtClean="0">
                <a:latin typeface="Arial"/>
              </a:rPr>
              <a:t> its lower bound is</a:t>
            </a:r>
          </a:p>
          <a:p>
            <a:r>
              <a:rPr lang="en-IN" dirty="0" smtClean="0">
                <a:latin typeface="Arial"/>
              </a:rPr>
              <a:t>T(n) &gt;= </a:t>
            </a:r>
            <a:r>
              <a:rPr lang="en-US" dirty="0" smtClean="0">
                <a:latin typeface="Arial"/>
              </a:rPr>
              <a:t>2n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+ 1 and its upper bound is T(n) &lt;=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+ 5n+8</a:t>
            </a:r>
          </a:p>
          <a:p>
            <a:r>
              <a:rPr lang="en-US" dirty="0" smtClean="0">
                <a:latin typeface="Arial"/>
              </a:rPr>
              <a:t>Express in terms of Big(O), Big(</a:t>
            </a:r>
            <a:r>
              <a:rPr lang="el-GR" dirty="0" smtClean="0">
                <a:latin typeface="Arial"/>
              </a:rPr>
              <a:t>Ω</a:t>
            </a:r>
            <a:r>
              <a:rPr lang="en-IN" dirty="0" smtClean="0">
                <a:latin typeface="Arial"/>
              </a:rPr>
              <a:t>) </a:t>
            </a:r>
          </a:p>
          <a:p>
            <a:r>
              <a:rPr lang="en-IN" dirty="0" smtClean="0">
                <a:latin typeface="Arial"/>
              </a:rPr>
              <a:t>and Big (</a:t>
            </a:r>
            <a:r>
              <a:rPr lang="el-GR" dirty="0" smtClean="0">
                <a:latin typeface="Arial"/>
              </a:rPr>
              <a:t>θ</a:t>
            </a:r>
            <a:r>
              <a:rPr lang="en-IN" dirty="0" smtClean="0">
                <a:latin typeface="Arial"/>
              </a:rPr>
              <a:t>)</a:t>
            </a:r>
          </a:p>
          <a:p>
            <a:endParaRPr lang="en-IN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Express in terms of Big(O), Big(</a:t>
            </a:r>
            <a:r>
              <a:rPr lang="el-GR" dirty="0" smtClean="0">
                <a:latin typeface="Arial"/>
              </a:rPr>
              <a:t>Ω</a:t>
            </a:r>
            <a:r>
              <a:rPr lang="en-IN" dirty="0" smtClean="0">
                <a:latin typeface="Arial"/>
              </a:rPr>
              <a:t>) and Big (</a:t>
            </a:r>
            <a:r>
              <a:rPr lang="el-GR" dirty="0" smtClean="0">
                <a:latin typeface="Arial"/>
              </a:rPr>
              <a:t>θ</a:t>
            </a:r>
            <a:r>
              <a:rPr lang="en-IN" dirty="0" smtClean="0">
                <a:latin typeface="Arial"/>
              </a:rPr>
              <a:t>), f(n)=2+1/n</a:t>
            </a:r>
          </a:p>
          <a:p>
            <a:r>
              <a:rPr lang="en-IN" dirty="0" smtClean="0">
                <a:latin typeface="Arial"/>
              </a:rPr>
              <a:t>2&lt;= f(n) &lt;=3 ; n&gt;=1</a:t>
            </a:r>
          </a:p>
          <a:p>
            <a:endParaRPr lang="en-IN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 Solving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8662" y="1071546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Let t(n)=3n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 for an algorithm.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100" y="1571612"/>
            <a:ext cx="421487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Arial"/>
              </a:rPr>
              <a:t>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&lt; (3n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+ 5) &lt;= (3+20+5) 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</a:t>
            </a:r>
          </a:p>
          <a:p>
            <a:endParaRPr lang="en-IN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&lt; (3n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+ 20n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+ 5) &lt;= (28) n</a:t>
            </a:r>
            <a:r>
              <a:rPr lang="en-US" baseline="30000" dirty="0" smtClean="0">
                <a:latin typeface="Arial"/>
              </a:rPr>
              <a:t>3</a:t>
            </a:r>
            <a:r>
              <a:rPr lang="en-US" dirty="0" smtClean="0">
                <a:latin typeface="Arial"/>
              </a:rPr>
              <a:t> </a:t>
            </a:r>
          </a:p>
          <a:p>
            <a:endParaRPr lang="en-IN" dirty="0" smtClean="0">
              <a:latin typeface="Arial"/>
            </a:endParaRPr>
          </a:p>
          <a:p>
            <a:r>
              <a:rPr lang="en-IN" dirty="0" smtClean="0">
                <a:latin typeface="Arial"/>
              </a:rPr>
              <a:t>C1=3 ; Constant term.</a:t>
            </a:r>
          </a:p>
          <a:p>
            <a:r>
              <a:rPr lang="en-IN" dirty="0" smtClean="0">
                <a:latin typeface="Arial"/>
              </a:rPr>
              <a:t>Hence proved</a:t>
            </a:r>
          </a:p>
          <a:p>
            <a:endParaRPr lang="en-IN" dirty="0" smtClean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662" y="4059800"/>
            <a:ext cx="653255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Let t(n) be running time for an </a:t>
            </a:r>
            <a:r>
              <a:rPr lang="en-US" dirty="0" err="1" smtClean="0">
                <a:latin typeface="Arial"/>
              </a:rPr>
              <a:t>algorithm.and</a:t>
            </a:r>
            <a:r>
              <a:rPr lang="en-US" dirty="0" smtClean="0">
                <a:latin typeface="Arial"/>
              </a:rPr>
              <a:t> its lower bound is</a:t>
            </a:r>
          </a:p>
          <a:p>
            <a:r>
              <a:rPr lang="en-IN" dirty="0" smtClean="0">
                <a:latin typeface="Arial"/>
              </a:rPr>
              <a:t>T(n) &gt;= </a:t>
            </a:r>
            <a:r>
              <a:rPr lang="en-US" dirty="0" smtClean="0">
                <a:latin typeface="Arial"/>
              </a:rPr>
              <a:t>2n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+ 1 and its upper bound is T(n) &lt;=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+ 5n+8</a:t>
            </a:r>
          </a:p>
          <a:p>
            <a:r>
              <a:rPr lang="en-US" dirty="0" smtClean="0">
                <a:latin typeface="Arial"/>
              </a:rPr>
              <a:t>Express in terms of Big(O), Big(</a:t>
            </a:r>
            <a:r>
              <a:rPr lang="el-GR" dirty="0" smtClean="0">
                <a:latin typeface="Arial"/>
              </a:rPr>
              <a:t>Ω</a:t>
            </a:r>
            <a:r>
              <a:rPr lang="en-IN" dirty="0" smtClean="0">
                <a:latin typeface="Arial"/>
              </a:rPr>
              <a:t>) </a:t>
            </a:r>
          </a:p>
          <a:p>
            <a:r>
              <a:rPr lang="en-IN" dirty="0" smtClean="0">
                <a:latin typeface="Arial"/>
              </a:rPr>
              <a:t>and Big (</a:t>
            </a:r>
            <a:r>
              <a:rPr lang="el-GR" dirty="0" smtClean="0">
                <a:latin typeface="Arial"/>
              </a:rPr>
              <a:t>θ</a:t>
            </a:r>
            <a:r>
              <a:rPr lang="en-IN" dirty="0" smtClean="0">
                <a:latin typeface="Arial"/>
              </a:rPr>
              <a:t>)</a:t>
            </a:r>
          </a:p>
          <a:p>
            <a:endParaRPr lang="en-IN" dirty="0" smtClean="0">
              <a:latin typeface="Arial"/>
            </a:endParaRPr>
          </a:p>
          <a:p>
            <a:r>
              <a:rPr lang="en-IN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&lt;= 2n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+1 &lt;= 3n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</a:t>
            </a:r>
          </a:p>
          <a:p>
            <a:r>
              <a:rPr lang="en-IN" dirty="0" smtClean="0">
                <a:latin typeface="Arial"/>
              </a:rPr>
              <a:t>20</a:t>
            </a:r>
            <a:r>
              <a:rPr lang="en-US" dirty="0" smtClean="0">
                <a:latin typeface="Arial"/>
              </a:rPr>
              <a:t>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&lt;= 20n</a:t>
            </a:r>
            <a:r>
              <a:rPr lang="en-US" baseline="30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+ 5n+8 &lt;= 33 n^2</a:t>
            </a:r>
          </a:p>
          <a:p>
            <a:r>
              <a:rPr lang="en-IN" dirty="0" smtClean="0">
                <a:latin typeface="Arial"/>
              </a:rPr>
              <a:t>		Hence </a:t>
            </a:r>
            <a:r>
              <a:rPr lang="el-GR" dirty="0" smtClean="0">
                <a:latin typeface="Arial"/>
              </a:rPr>
              <a:t>θ</a:t>
            </a:r>
            <a:r>
              <a:rPr lang="en-IN" dirty="0" smtClean="0">
                <a:latin typeface="Arial"/>
              </a:rPr>
              <a:t>(n^2)</a:t>
            </a:r>
          </a:p>
          <a:p>
            <a:endParaRPr lang="en-IN" dirty="0" smtClean="0">
              <a:latin typeface="Arial"/>
            </a:endParaRPr>
          </a:p>
          <a:p>
            <a:endParaRPr lang="en-IN" dirty="0" smtClean="0">
              <a:latin typeface="Arial"/>
            </a:endParaRPr>
          </a:p>
          <a:p>
            <a:endParaRPr lang="en-IN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 Solving: homework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107154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Comment on complexity of T(n)=1+2+3+.....+n 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in terms of 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and O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687729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 smtClean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Properties of BIG(O)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957248"/>
            <a:ext cx="9029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8501122" cy="38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1" y="2143116"/>
            <a:ext cx="809630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643182"/>
            <a:ext cx="7081857" cy="39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3143248"/>
            <a:ext cx="8429685" cy="6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3929066"/>
            <a:ext cx="5072098" cy="3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3" y="4500571"/>
            <a:ext cx="4786345" cy="3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000636"/>
            <a:ext cx="7215238" cy="39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D376B68352A46AE6C40A6CEC12BE6" ma:contentTypeVersion="2" ma:contentTypeDescription="Create a new document." ma:contentTypeScope="" ma:versionID="9010bd7640e40e913b230bcea3e8673e">
  <xsd:schema xmlns:xsd="http://www.w3.org/2001/XMLSchema" xmlns:xs="http://www.w3.org/2001/XMLSchema" xmlns:p="http://schemas.microsoft.com/office/2006/metadata/properties" xmlns:ns2="24608b99-1ccc-4a64-a837-13428144c02b" targetNamespace="http://schemas.microsoft.com/office/2006/metadata/properties" ma:root="true" ma:fieldsID="4a2101ed7b9ee0e28636b97c6e400177" ns2:_="">
    <xsd:import namespace="24608b99-1ccc-4a64-a837-13428144c0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08b99-1ccc-4a64-a837-13428144c0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3F3C77-FD53-42D4-9C67-EFA634F3CA87}"/>
</file>

<file path=customXml/itemProps2.xml><?xml version="1.0" encoding="utf-8"?>
<ds:datastoreItem xmlns:ds="http://schemas.openxmlformats.org/officeDocument/2006/customXml" ds:itemID="{5431F64A-6212-4F10-A939-759C6EE887DC}"/>
</file>

<file path=customXml/itemProps3.xml><?xml version="1.0" encoding="utf-8"?>
<ds:datastoreItem xmlns:ds="http://schemas.openxmlformats.org/officeDocument/2006/customXml" ds:itemID="{87011DC6-DA5E-417B-92EF-240F0557FFB4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2225</TotalTime>
  <Words>436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Complexity Analysis</vt:lpstr>
      <vt:lpstr>Asymptotic Complexity Analysis: Ω</vt:lpstr>
      <vt:lpstr>Asymptotic Complexity Analysis: θ</vt:lpstr>
      <vt:lpstr>Problem</vt:lpstr>
      <vt:lpstr>Problem</vt:lpstr>
      <vt:lpstr>Problem Solving</vt:lpstr>
      <vt:lpstr>Problem Solving</vt:lpstr>
      <vt:lpstr>Problem Solving: homework</vt:lpstr>
      <vt:lpstr>Properties of BIG(O)</vt:lpstr>
      <vt:lpstr>Properties of BIG(O): Example</vt:lpstr>
      <vt:lpstr>Problem Solving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Rimjhim</dc:creator>
  <cp:lastModifiedBy>Rimjhim</cp:lastModifiedBy>
  <cp:revision>42</cp:revision>
  <dcterms:created xsi:type="dcterms:W3CDTF">2021-01-06T18:23:19Z</dcterms:created>
  <dcterms:modified xsi:type="dcterms:W3CDTF">2021-07-23T07:23:55Z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0x010100BEED376B68352A46AE6C40A6CEC12BE6</vt:lpwstr>
  </property>
</Properties>
</file>