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98" r:id="rId7"/>
    <p:sldId id="259" r:id="rId8"/>
    <p:sldId id="299" r:id="rId9"/>
    <p:sldId id="300" r:id="rId10"/>
    <p:sldId id="325" r:id="rId11"/>
    <p:sldId id="326" r:id="rId12"/>
    <p:sldId id="301" r:id="rId13"/>
    <p:sldId id="302" r:id="rId14"/>
    <p:sldId id="303" r:id="rId15"/>
    <p:sldId id="262" r:id="rId16"/>
    <p:sldId id="263" r:id="rId17"/>
    <p:sldId id="264" r:id="rId18"/>
    <p:sldId id="266" r:id="rId19"/>
    <p:sldId id="267" r:id="rId20"/>
    <p:sldId id="322" r:id="rId21"/>
    <p:sldId id="323" r:id="rId22"/>
    <p:sldId id="304" r:id="rId23"/>
    <p:sldId id="324" r:id="rId24"/>
    <p:sldId id="321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272" r:id="rId39"/>
    <p:sldId id="269" r:id="rId40"/>
    <p:sldId id="270" r:id="rId41"/>
    <p:sldId id="286" r:id="rId42"/>
    <p:sldId id="327" r:id="rId43"/>
    <p:sldId id="288" r:id="rId44"/>
    <p:sldId id="289" r:id="rId45"/>
    <p:sldId id="271" r:id="rId46"/>
    <p:sldId id="273" r:id="rId47"/>
    <p:sldId id="282" r:id="rId48"/>
    <p:sldId id="274" r:id="rId49"/>
    <p:sldId id="275" r:id="rId50"/>
    <p:sldId id="276" r:id="rId51"/>
    <p:sldId id="290" r:id="rId52"/>
    <p:sldId id="277" r:id="rId53"/>
    <p:sldId id="285" r:id="rId54"/>
    <p:sldId id="291" r:id="rId55"/>
    <p:sldId id="295" r:id="rId56"/>
    <p:sldId id="294" r:id="rId57"/>
    <p:sldId id="280" r:id="rId58"/>
    <p:sldId id="281" r:id="rId59"/>
    <p:sldId id="292" r:id="rId60"/>
    <p:sldId id="293" r:id="rId61"/>
    <p:sldId id="328" r:id="rId62"/>
    <p:sldId id="287" r:id="rId63"/>
    <p:sldId id="296" r:id="rId64"/>
    <p:sldId id="336" r:id="rId65"/>
    <p:sldId id="337" r:id="rId66"/>
    <p:sldId id="32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EE250-780B-4BA4-95CA-7848E4FAF48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29EE6-861F-4893-B089-08E6510ED683}">
      <dgm:prSet phldrT="[Text]"/>
      <dgm:spPr/>
      <dgm:t>
        <a:bodyPr/>
        <a:lstStyle/>
        <a:p>
          <a:r>
            <a:rPr lang="en-IN" b="1" dirty="0"/>
            <a:t>Expression</a:t>
          </a:r>
          <a:endParaRPr lang="en-US" b="1" dirty="0"/>
        </a:p>
      </dgm:t>
    </dgm:pt>
    <dgm:pt modelId="{DDC1141B-A27C-4B3C-98F8-C180B66556F5}" type="parTrans" cxnId="{9FE76B0C-CC8D-47A2-B798-D120E7B35455}">
      <dgm:prSet/>
      <dgm:spPr/>
      <dgm:t>
        <a:bodyPr/>
        <a:lstStyle/>
        <a:p>
          <a:endParaRPr lang="en-US"/>
        </a:p>
      </dgm:t>
    </dgm:pt>
    <dgm:pt modelId="{781CFE40-1480-4680-9FE8-0B4A4E7AD55D}" type="sibTrans" cxnId="{9FE76B0C-CC8D-47A2-B798-D120E7B35455}">
      <dgm:prSet/>
      <dgm:spPr/>
      <dgm:t>
        <a:bodyPr/>
        <a:lstStyle/>
        <a:p>
          <a:endParaRPr lang="en-US"/>
        </a:p>
      </dgm:t>
    </dgm:pt>
    <dgm:pt modelId="{B58534B3-756D-4401-A538-A8513A021B82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‘</a:t>
          </a:r>
          <a:r>
            <a:rPr lang="en-IN" b="1" dirty="0">
              <a:solidFill>
                <a:srgbClr val="FF0000"/>
              </a:solidFill>
              <a:sym typeface="Wingdings" pitchFamily="2" charset="2"/>
            </a:rPr>
            <a:t> ‘ </a:t>
          </a:r>
          <a:r>
            <a:rPr lang="en-IN" b="1" dirty="0">
              <a:sym typeface="Wingdings" pitchFamily="2" charset="2"/>
            </a:rPr>
            <a:t>for assignment and </a:t>
          </a:r>
          <a:r>
            <a:rPr lang="en-IN" b="1" dirty="0">
              <a:solidFill>
                <a:srgbClr val="FF0000"/>
              </a:solidFill>
              <a:sym typeface="Wingdings" pitchFamily="2" charset="2"/>
            </a:rPr>
            <a:t>‘=‘</a:t>
          </a:r>
          <a:r>
            <a:rPr lang="en-IN" b="1" dirty="0">
              <a:sym typeface="Wingdings" pitchFamily="2" charset="2"/>
            </a:rPr>
            <a:t> for equality</a:t>
          </a:r>
          <a:endParaRPr lang="en-US" b="1" dirty="0"/>
        </a:p>
      </dgm:t>
    </dgm:pt>
    <dgm:pt modelId="{725833B9-232B-4B37-A43D-8AFE6DF809D5}" type="parTrans" cxnId="{901476E9-35CD-43F2-9349-84AC4F2344B0}">
      <dgm:prSet/>
      <dgm:spPr/>
      <dgm:t>
        <a:bodyPr/>
        <a:lstStyle/>
        <a:p>
          <a:endParaRPr lang="en-US"/>
        </a:p>
      </dgm:t>
    </dgm:pt>
    <dgm:pt modelId="{8E1003BE-87A4-4F52-9282-2D0814468EA8}" type="sibTrans" cxnId="{901476E9-35CD-43F2-9349-84AC4F2344B0}">
      <dgm:prSet/>
      <dgm:spPr/>
      <dgm:t>
        <a:bodyPr/>
        <a:lstStyle/>
        <a:p>
          <a:endParaRPr lang="en-US"/>
        </a:p>
      </dgm:t>
    </dgm:pt>
    <dgm:pt modelId="{45DF7F41-50B0-4DB7-B9C9-6B9A31FB6370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Mathematical expressions </a:t>
          </a:r>
          <a:r>
            <a:rPr lang="en-IN" b="1" dirty="0"/>
            <a:t>are allowed</a:t>
          </a:r>
          <a:endParaRPr lang="en-US" b="1" dirty="0"/>
        </a:p>
      </dgm:t>
    </dgm:pt>
    <dgm:pt modelId="{EFB9D621-AE81-49B4-AD44-F8730F4F42B3}" type="parTrans" cxnId="{7925CFFE-3602-46D7-805A-09C885706867}">
      <dgm:prSet/>
      <dgm:spPr/>
      <dgm:t>
        <a:bodyPr/>
        <a:lstStyle/>
        <a:p>
          <a:endParaRPr lang="en-US"/>
        </a:p>
      </dgm:t>
    </dgm:pt>
    <dgm:pt modelId="{8F57608F-EF59-4ECB-9152-B5E0111B88C1}" type="sibTrans" cxnId="{7925CFFE-3602-46D7-805A-09C885706867}">
      <dgm:prSet/>
      <dgm:spPr/>
      <dgm:t>
        <a:bodyPr/>
        <a:lstStyle/>
        <a:p>
          <a:endParaRPr lang="en-US"/>
        </a:p>
      </dgm:t>
    </dgm:pt>
    <dgm:pt modelId="{182985B6-AB83-4802-849E-AAC719135D6C}">
      <dgm:prSet phldrT="[Text]"/>
      <dgm:spPr/>
      <dgm:t>
        <a:bodyPr/>
        <a:lstStyle/>
        <a:p>
          <a:r>
            <a:rPr lang="en-IN" b="1" dirty="0"/>
            <a:t>Method declaration</a:t>
          </a:r>
          <a:endParaRPr lang="en-US" b="1" dirty="0"/>
        </a:p>
      </dgm:t>
    </dgm:pt>
    <dgm:pt modelId="{84394D81-4058-4A55-B8F7-5AED85C10D02}" type="parTrans" cxnId="{2E167850-1897-4D16-9AB6-02619A02A5F9}">
      <dgm:prSet/>
      <dgm:spPr/>
      <dgm:t>
        <a:bodyPr/>
        <a:lstStyle/>
        <a:p>
          <a:endParaRPr lang="en-US"/>
        </a:p>
      </dgm:t>
    </dgm:pt>
    <dgm:pt modelId="{9B19BE9E-4982-4931-9D3E-1F3D568AFF60}" type="sibTrans" cxnId="{2E167850-1897-4D16-9AB6-02619A02A5F9}">
      <dgm:prSet/>
      <dgm:spPr/>
      <dgm:t>
        <a:bodyPr/>
        <a:lstStyle/>
        <a:p>
          <a:endParaRPr lang="en-US"/>
        </a:p>
      </dgm:t>
    </dgm:pt>
    <dgm:pt modelId="{561C747B-F6C0-48B1-8F74-350F15E635CC}">
      <dgm:prSet phldrT="[Text]"/>
      <dgm:spPr/>
      <dgm:t>
        <a:bodyPr/>
        <a:lstStyle/>
        <a:p>
          <a:r>
            <a:rPr lang="en-IN" b="1" dirty="0"/>
            <a:t>Algorithm </a:t>
          </a:r>
          <a:r>
            <a:rPr lang="en-IN" b="1" dirty="0">
              <a:solidFill>
                <a:srgbClr val="FF0000"/>
              </a:solidFill>
            </a:rPr>
            <a:t>name (param1, param2,...)</a:t>
          </a:r>
          <a:endParaRPr lang="en-US" b="1" dirty="0">
            <a:solidFill>
              <a:srgbClr val="FF0000"/>
            </a:solidFill>
          </a:endParaRPr>
        </a:p>
      </dgm:t>
    </dgm:pt>
    <dgm:pt modelId="{77978DB5-A964-4F85-A97C-82A33000CC2A}" type="parTrans" cxnId="{EF1ED72B-49B1-4BBA-8CB3-408BFB36AA07}">
      <dgm:prSet/>
      <dgm:spPr/>
      <dgm:t>
        <a:bodyPr/>
        <a:lstStyle/>
        <a:p>
          <a:endParaRPr lang="en-US"/>
        </a:p>
      </dgm:t>
    </dgm:pt>
    <dgm:pt modelId="{37812982-30FB-4281-B1FF-DA5EF3BF08C8}" type="sibTrans" cxnId="{EF1ED72B-49B1-4BBA-8CB3-408BFB36AA07}">
      <dgm:prSet/>
      <dgm:spPr/>
      <dgm:t>
        <a:bodyPr/>
        <a:lstStyle/>
        <a:p>
          <a:endParaRPr lang="en-US"/>
        </a:p>
      </dgm:t>
    </dgm:pt>
    <dgm:pt modelId="{0736A420-21B8-49ED-A31E-881EAED7C281}">
      <dgm:prSet phldrT="[Text]"/>
      <dgm:spPr/>
      <dgm:t>
        <a:bodyPr/>
        <a:lstStyle/>
        <a:p>
          <a:r>
            <a:rPr lang="en-IN" b="1" dirty="0"/>
            <a:t>Decision structure</a:t>
          </a:r>
          <a:endParaRPr lang="en-US" b="1" dirty="0"/>
        </a:p>
      </dgm:t>
    </dgm:pt>
    <dgm:pt modelId="{75887E96-28EF-4A2F-A67E-9F2E39CE31CB}" type="parTrans" cxnId="{EB53104A-BA7F-4A80-A0DB-4582C9A026C9}">
      <dgm:prSet/>
      <dgm:spPr/>
      <dgm:t>
        <a:bodyPr/>
        <a:lstStyle/>
        <a:p>
          <a:endParaRPr lang="en-US"/>
        </a:p>
      </dgm:t>
    </dgm:pt>
    <dgm:pt modelId="{7081EFD7-CC33-4DBE-BA63-BC3AC1F34608}" type="sibTrans" cxnId="{EB53104A-BA7F-4A80-A0DB-4582C9A026C9}">
      <dgm:prSet/>
      <dgm:spPr/>
      <dgm:t>
        <a:bodyPr/>
        <a:lstStyle/>
        <a:p>
          <a:endParaRPr lang="en-US"/>
        </a:p>
      </dgm:t>
    </dgm:pt>
    <dgm:pt modelId="{16486BA1-C0FB-4769-9209-FA1AAABE76B0}">
      <dgm:prSet phldrT="[Text]"/>
      <dgm:spPr/>
      <dgm:t>
        <a:bodyPr/>
        <a:lstStyle/>
        <a:p>
          <a:r>
            <a:rPr lang="en-IN" b="1" dirty="0"/>
            <a:t>While/ for/ repeat loops</a:t>
          </a:r>
          <a:endParaRPr lang="en-US" b="1" dirty="0"/>
        </a:p>
      </dgm:t>
    </dgm:pt>
    <dgm:pt modelId="{BB984F8D-30FB-411D-BB92-2710EDD12E98}" type="parTrans" cxnId="{C4CEAB19-A9AE-4F68-9A84-F5615CBAC9B7}">
      <dgm:prSet/>
      <dgm:spPr/>
      <dgm:t>
        <a:bodyPr/>
        <a:lstStyle/>
        <a:p>
          <a:endParaRPr lang="en-US"/>
        </a:p>
      </dgm:t>
    </dgm:pt>
    <dgm:pt modelId="{41297998-FF82-4C41-8AFB-470C2EBEE403}" type="sibTrans" cxnId="{C4CEAB19-A9AE-4F68-9A84-F5615CBAC9B7}">
      <dgm:prSet/>
      <dgm:spPr/>
      <dgm:t>
        <a:bodyPr/>
        <a:lstStyle/>
        <a:p>
          <a:endParaRPr lang="en-US"/>
        </a:p>
      </dgm:t>
    </dgm:pt>
    <dgm:pt modelId="{B9E9F740-E9F7-44C4-A4F1-CAEB9EBE94AB}">
      <dgm:prSet phldrT="[Text]"/>
      <dgm:spPr/>
      <dgm:t>
        <a:bodyPr/>
        <a:lstStyle/>
        <a:p>
          <a:r>
            <a:rPr lang="en-IN" b="1" dirty="0"/>
            <a:t>Array indexing</a:t>
          </a:r>
          <a:endParaRPr lang="en-US" b="1" dirty="0"/>
        </a:p>
      </dgm:t>
    </dgm:pt>
    <dgm:pt modelId="{B03BABFE-AA8E-47AC-BAC6-B87897CFBBB7}" type="parTrans" cxnId="{298CD8B5-66F4-4B20-8204-B7F11FB1D71F}">
      <dgm:prSet/>
      <dgm:spPr/>
      <dgm:t>
        <a:bodyPr/>
        <a:lstStyle/>
        <a:p>
          <a:endParaRPr lang="en-US"/>
        </a:p>
      </dgm:t>
    </dgm:pt>
    <dgm:pt modelId="{F9D43EB8-1F85-4E60-A0A4-BB4F26772723}" type="sibTrans" cxnId="{298CD8B5-66F4-4B20-8204-B7F11FB1D71F}">
      <dgm:prSet/>
      <dgm:spPr/>
      <dgm:t>
        <a:bodyPr/>
        <a:lstStyle/>
        <a:p>
          <a:endParaRPr lang="en-US"/>
        </a:p>
      </dgm:t>
    </dgm:pt>
    <dgm:pt modelId="{A27B6F3E-E47B-4500-A649-29F370D02BE4}">
      <dgm:prSet phldrT="[Text]"/>
      <dgm:spPr/>
      <dgm:t>
        <a:bodyPr/>
        <a:lstStyle/>
        <a:p>
          <a:r>
            <a:rPr lang="en-IN" b="1" dirty="0"/>
            <a:t>Method calls</a:t>
          </a:r>
          <a:endParaRPr lang="en-US" b="1" dirty="0"/>
        </a:p>
      </dgm:t>
    </dgm:pt>
    <dgm:pt modelId="{184335FA-3EF8-41D9-ADBB-119CE7B28A57}" type="parTrans" cxnId="{6AF78225-D52D-46B7-8D43-1D172EFC3A54}">
      <dgm:prSet/>
      <dgm:spPr/>
      <dgm:t>
        <a:bodyPr/>
        <a:lstStyle/>
        <a:p>
          <a:endParaRPr lang="en-US"/>
        </a:p>
      </dgm:t>
    </dgm:pt>
    <dgm:pt modelId="{E3793F3E-3F25-46AA-BBEF-F96BAA0629D4}" type="sibTrans" cxnId="{6AF78225-D52D-46B7-8D43-1D172EFC3A54}">
      <dgm:prSet/>
      <dgm:spPr/>
      <dgm:t>
        <a:bodyPr/>
        <a:lstStyle/>
        <a:p>
          <a:endParaRPr lang="en-US"/>
        </a:p>
      </dgm:t>
    </dgm:pt>
    <dgm:pt modelId="{4E454FAB-9AEC-480A-8DDF-812980B8E123}">
      <dgm:prSet phldrT="[Text]"/>
      <dgm:spPr/>
      <dgm:t>
        <a:bodyPr/>
        <a:lstStyle/>
        <a:p>
          <a:r>
            <a:rPr lang="en-IN" b="1" dirty="0"/>
            <a:t>Method returns</a:t>
          </a:r>
          <a:endParaRPr lang="en-US" b="1" dirty="0"/>
        </a:p>
      </dgm:t>
    </dgm:pt>
    <dgm:pt modelId="{491EBB5D-4156-4662-894C-3862F348FEA6}" type="parTrans" cxnId="{66EAF423-B0BF-42CD-9DA7-ED39EFCFC9F2}">
      <dgm:prSet/>
      <dgm:spPr/>
      <dgm:t>
        <a:bodyPr/>
        <a:lstStyle/>
        <a:p>
          <a:endParaRPr lang="en-US"/>
        </a:p>
      </dgm:t>
    </dgm:pt>
    <dgm:pt modelId="{B40F953D-87D9-4903-8516-90A814E4FC02}" type="sibTrans" cxnId="{66EAF423-B0BF-42CD-9DA7-ED39EFCFC9F2}">
      <dgm:prSet/>
      <dgm:spPr/>
      <dgm:t>
        <a:bodyPr/>
        <a:lstStyle/>
        <a:p>
          <a:endParaRPr lang="en-US"/>
        </a:p>
      </dgm:t>
    </dgm:pt>
    <dgm:pt modelId="{3FCAAEC0-0E9F-478C-AE39-1612F8D6BC1D}">
      <dgm:prSet phldrT="[Text]"/>
      <dgm:spPr/>
      <dgm:t>
        <a:bodyPr/>
        <a:lstStyle/>
        <a:p>
          <a:r>
            <a:rPr lang="en-IN" b="1" dirty="0"/>
            <a:t>Defines new method </a:t>
          </a:r>
          <a:r>
            <a:rPr lang="en-IN" b="1" dirty="0">
              <a:solidFill>
                <a:srgbClr val="FF0000"/>
              </a:solidFill>
            </a:rPr>
            <a:t>‘name’ </a:t>
          </a:r>
          <a:r>
            <a:rPr lang="en-IN" b="1" dirty="0"/>
            <a:t>with arguments</a:t>
          </a:r>
          <a:endParaRPr lang="en-US" b="1" dirty="0"/>
        </a:p>
      </dgm:t>
    </dgm:pt>
    <dgm:pt modelId="{17D2871A-5627-42D7-8FA1-2F7DEB51DAAB}" type="parTrans" cxnId="{0FA17E4D-AEE2-49FA-AE3C-9BC8B088445C}">
      <dgm:prSet/>
      <dgm:spPr/>
      <dgm:t>
        <a:bodyPr/>
        <a:lstStyle/>
        <a:p>
          <a:endParaRPr lang="en-US"/>
        </a:p>
      </dgm:t>
    </dgm:pt>
    <dgm:pt modelId="{9F37189B-5D9F-4AC1-B78E-707518388829}" type="sibTrans" cxnId="{0FA17E4D-AEE2-49FA-AE3C-9BC8B088445C}">
      <dgm:prSet/>
      <dgm:spPr/>
      <dgm:t>
        <a:bodyPr/>
        <a:lstStyle/>
        <a:p>
          <a:endParaRPr lang="en-US"/>
        </a:p>
      </dgm:t>
    </dgm:pt>
    <dgm:pt modelId="{D35B82F1-BB1B-4860-BA0D-BD68DD8B001C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If </a:t>
          </a:r>
          <a:r>
            <a:rPr lang="en-IN" b="1" dirty="0"/>
            <a:t>condition </a:t>
          </a:r>
          <a:r>
            <a:rPr lang="en-IN" b="1" dirty="0">
              <a:solidFill>
                <a:srgbClr val="FF0000"/>
              </a:solidFill>
            </a:rPr>
            <a:t>then </a:t>
          </a:r>
          <a:r>
            <a:rPr lang="en-IN" b="1" dirty="0"/>
            <a:t>Action1 </a:t>
          </a:r>
          <a:r>
            <a:rPr lang="en-IN" b="1" dirty="0">
              <a:solidFill>
                <a:srgbClr val="FF0000"/>
              </a:solidFill>
            </a:rPr>
            <a:t>else</a:t>
          </a:r>
          <a:r>
            <a:rPr lang="en-IN" b="1" dirty="0"/>
            <a:t> Action 2</a:t>
          </a:r>
          <a:endParaRPr lang="en-US" b="1" dirty="0"/>
        </a:p>
      </dgm:t>
    </dgm:pt>
    <dgm:pt modelId="{9A98568F-BB64-4E9D-A22D-D0D3C4CC9378}" type="parTrans" cxnId="{C1B295C6-1BAC-4535-84DE-16377F06BD6F}">
      <dgm:prSet/>
      <dgm:spPr/>
      <dgm:t>
        <a:bodyPr/>
        <a:lstStyle/>
        <a:p>
          <a:endParaRPr lang="en-US"/>
        </a:p>
      </dgm:t>
    </dgm:pt>
    <dgm:pt modelId="{A11B659A-7CF4-42ED-B210-A00867E5611D}" type="sibTrans" cxnId="{C1B295C6-1BAC-4535-84DE-16377F06BD6F}">
      <dgm:prSet/>
      <dgm:spPr/>
      <dgm:t>
        <a:bodyPr/>
        <a:lstStyle/>
        <a:p>
          <a:endParaRPr lang="en-US"/>
        </a:p>
      </dgm:t>
    </dgm:pt>
    <dgm:pt modelId="{FD8C80F1-A145-4EEA-BC65-8CE0D73D76C9}">
      <dgm:prSet/>
      <dgm:spPr/>
      <dgm:t>
        <a:bodyPr/>
        <a:lstStyle/>
        <a:p>
          <a:r>
            <a:rPr lang="en-IN" b="1" dirty="0"/>
            <a:t>Use </a:t>
          </a:r>
          <a:r>
            <a:rPr lang="en-IN" b="1" dirty="0">
              <a:solidFill>
                <a:srgbClr val="FF0000"/>
              </a:solidFill>
            </a:rPr>
            <a:t>indentations</a:t>
          </a:r>
          <a:endParaRPr lang="en-US" b="1" dirty="0">
            <a:solidFill>
              <a:srgbClr val="FF0000"/>
            </a:solidFill>
          </a:endParaRPr>
        </a:p>
      </dgm:t>
    </dgm:pt>
    <dgm:pt modelId="{6E7CF671-B4B3-4F51-8F7E-016B674E7BA3}" type="parTrans" cxnId="{894EC542-D2D9-4410-894D-09DC0F4D5B96}">
      <dgm:prSet/>
      <dgm:spPr/>
      <dgm:t>
        <a:bodyPr/>
        <a:lstStyle/>
        <a:p>
          <a:endParaRPr lang="en-US"/>
        </a:p>
      </dgm:t>
    </dgm:pt>
    <dgm:pt modelId="{DE522EB6-EE26-4BE8-8074-968CC30CC093}" type="sibTrans" cxnId="{894EC542-D2D9-4410-894D-09DC0F4D5B96}">
      <dgm:prSet/>
      <dgm:spPr/>
      <dgm:t>
        <a:bodyPr/>
        <a:lstStyle/>
        <a:p>
          <a:endParaRPr lang="en-US"/>
        </a:p>
      </dgm:t>
    </dgm:pt>
    <dgm:pt modelId="{8A6EC6CD-E90D-48CA-8D37-F9755A75BA02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While</a:t>
          </a:r>
          <a:r>
            <a:rPr lang="en-IN" b="1" dirty="0"/>
            <a:t> condition</a:t>
          </a:r>
          <a:r>
            <a:rPr lang="en-IN" b="1" dirty="0">
              <a:solidFill>
                <a:srgbClr val="FF0000"/>
              </a:solidFill>
            </a:rPr>
            <a:t> do </a:t>
          </a:r>
          <a:r>
            <a:rPr lang="en-IN" b="1" dirty="0"/>
            <a:t>Action-1</a:t>
          </a:r>
          <a:endParaRPr lang="en-US" b="1" dirty="0"/>
        </a:p>
      </dgm:t>
    </dgm:pt>
    <dgm:pt modelId="{8FF6F837-4F17-4BE3-BABB-118982402FF4}" type="parTrans" cxnId="{BE1AF3D6-C0F8-4E5E-9B97-B1A6487FB817}">
      <dgm:prSet/>
      <dgm:spPr/>
      <dgm:t>
        <a:bodyPr/>
        <a:lstStyle/>
        <a:p>
          <a:endParaRPr lang="en-US"/>
        </a:p>
      </dgm:t>
    </dgm:pt>
    <dgm:pt modelId="{C697BFC5-74B5-4F3D-92AA-7084FEFE4D87}" type="sibTrans" cxnId="{BE1AF3D6-C0F8-4E5E-9B97-B1A6487FB817}">
      <dgm:prSet/>
      <dgm:spPr/>
      <dgm:t>
        <a:bodyPr/>
        <a:lstStyle/>
        <a:p>
          <a:endParaRPr lang="en-US"/>
        </a:p>
      </dgm:t>
    </dgm:pt>
    <dgm:pt modelId="{9ACC64D9-E6AB-42DA-8F05-2D272DA6FE4A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Repeat</a:t>
          </a:r>
          <a:r>
            <a:rPr lang="en-IN" b="1" dirty="0"/>
            <a:t> Action-1 </a:t>
          </a:r>
          <a:r>
            <a:rPr lang="en-IN" b="1" dirty="0">
              <a:solidFill>
                <a:srgbClr val="FF0000"/>
              </a:solidFill>
            </a:rPr>
            <a:t>until condition</a:t>
          </a:r>
          <a:endParaRPr lang="en-US" b="1" dirty="0">
            <a:solidFill>
              <a:srgbClr val="FF0000"/>
            </a:solidFill>
          </a:endParaRPr>
        </a:p>
      </dgm:t>
    </dgm:pt>
    <dgm:pt modelId="{797E96A7-F383-45EB-918D-5510E7C1D8DB}" type="parTrans" cxnId="{1D15525D-B754-4140-AC0C-7CD923C64901}">
      <dgm:prSet/>
      <dgm:spPr/>
      <dgm:t>
        <a:bodyPr/>
        <a:lstStyle/>
        <a:p>
          <a:endParaRPr lang="en-US"/>
        </a:p>
      </dgm:t>
    </dgm:pt>
    <dgm:pt modelId="{7AD3F230-A876-4E9B-95E0-1AF170589164}" type="sibTrans" cxnId="{1D15525D-B754-4140-AC0C-7CD923C64901}">
      <dgm:prSet/>
      <dgm:spPr/>
      <dgm:t>
        <a:bodyPr/>
        <a:lstStyle/>
        <a:p>
          <a:endParaRPr lang="en-US"/>
        </a:p>
      </dgm:t>
    </dgm:pt>
    <dgm:pt modelId="{B1C5D0A4-9E30-4C17-BE9B-6A4CBDEFB01B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A[</a:t>
          </a:r>
          <a:r>
            <a:rPr lang="en-IN" b="1" dirty="0" err="1">
              <a:solidFill>
                <a:srgbClr val="FF0000"/>
              </a:solidFill>
            </a:rPr>
            <a:t>i</a:t>
          </a:r>
          <a:r>
            <a:rPr lang="en-IN" b="1" dirty="0">
              <a:solidFill>
                <a:srgbClr val="FF0000"/>
              </a:solidFill>
            </a:rPr>
            <a:t>] </a:t>
          </a:r>
          <a:r>
            <a:rPr lang="en-IN" b="1" dirty="0"/>
            <a:t>indexes to the </a:t>
          </a:r>
          <a:r>
            <a:rPr lang="en-IN" b="1" dirty="0" err="1"/>
            <a:t>ith</a:t>
          </a:r>
          <a:r>
            <a:rPr lang="en-IN" b="1" dirty="0"/>
            <a:t> element of array A</a:t>
          </a:r>
          <a:endParaRPr lang="en-US" b="1" dirty="0"/>
        </a:p>
      </dgm:t>
    </dgm:pt>
    <dgm:pt modelId="{428B215B-4953-4284-87C3-4776B7424F2B}" type="parTrans" cxnId="{7EF2224A-6DAF-43E3-8F8B-F2EF446B57FE}">
      <dgm:prSet/>
      <dgm:spPr/>
      <dgm:t>
        <a:bodyPr/>
        <a:lstStyle/>
        <a:p>
          <a:endParaRPr lang="en-US"/>
        </a:p>
      </dgm:t>
    </dgm:pt>
    <dgm:pt modelId="{20DED58E-6630-4158-A6EC-6E44B5D42DAB}" type="sibTrans" cxnId="{7EF2224A-6DAF-43E3-8F8B-F2EF446B57FE}">
      <dgm:prSet/>
      <dgm:spPr/>
      <dgm:t>
        <a:bodyPr/>
        <a:lstStyle/>
        <a:p>
          <a:endParaRPr lang="en-US"/>
        </a:p>
      </dgm:t>
    </dgm:pt>
    <dgm:pt modelId="{E750E016-59E6-4636-8D87-3DDADED3D561}">
      <dgm:prSet/>
      <dgm:spPr/>
      <dgm:t>
        <a:bodyPr/>
        <a:lstStyle/>
        <a:p>
          <a:r>
            <a:rPr lang="en-IN" b="1" dirty="0" err="1">
              <a:solidFill>
                <a:srgbClr val="FF0000"/>
              </a:solidFill>
            </a:rPr>
            <a:t>Object.method</a:t>
          </a:r>
          <a:r>
            <a:rPr lang="en-IN" b="1" dirty="0">
              <a:solidFill>
                <a:srgbClr val="FF0000"/>
              </a:solidFill>
            </a:rPr>
            <a:t>(param1, param2,...)</a:t>
          </a:r>
          <a:endParaRPr lang="en-US" b="1" dirty="0">
            <a:solidFill>
              <a:srgbClr val="FF0000"/>
            </a:solidFill>
          </a:endParaRPr>
        </a:p>
      </dgm:t>
    </dgm:pt>
    <dgm:pt modelId="{EEB8607E-6927-4699-8E50-D49B35B23C64}" type="parTrans" cxnId="{F73AE9DF-DF20-4EE8-B6E4-35C47BD98843}">
      <dgm:prSet/>
      <dgm:spPr/>
      <dgm:t>
        <a:bodyPr/>
        <a:lstStyle/>
        <a:p>
          <a:endParaRPr lang="en-US"/>
        </a:p>
      </dgm:t>
    </dgm:pt>
    <dgm:pt modelId="{13C5DA85-6921-478D-BD1A-B3BF5BFEB88B}" type="sibTrans" cxnId="{F73AE9DF-DF20-4EE8-B6E4-35C47BD98843}">
      <dgm:prSet/>
      <dgm:spPr/>
      <dgm:t>
        <a:bodyPr/>
        <a:lstStyle/>
        <a:p>
          <a:endParaRPr lang="en-US"/>
        </a:p>
      </dgm:t>
    </dgm:pt>
    <dgm:pt modelId="{3774FB41-22A9-4E8A-90ED-4F86DE20DFB5}">
      <dgm:prSet/>
      <dgm:spPr/>
      <dgm:t>
        <a:bodyPr/>
        <a:lstStyle/>
        <a:p>
          <a:r>
            <a:rPr lang="en-IN" b="1" dirty="0"/>
            <a:t>Object is optional</a:t>
          </a:r>
          <a:endParaRPr lang="en-US" b="1" dirty="0"/>
        </a:p>
      </dgm:t>
    </dgm:pt>
    <dgm:pt modelId="{7B2F19E1-F3ED-4582-9C42-3F4E850ECEF2}" type="parTrans" cxnId="{81BB570E-1141-4C6B-B957-CB62505C6992}">
      <dgm:prSet/>
      <dgm:spPr/>
      <dgm:t>
        <a:bodyPr/>
        <a:lstStyle/>
        <a:p>
          <a:endParaRPr lang="en-US"/>
        </a:p>
      </dgm:t>
    </dgm:pt>
    <dgm:pt modelId="{25B05EA8-5E51-4A2E-A509-8E855A487816}" type="sibTrans" cxnId="{81BB570E-1141-4C6B-B957-CB62505C6992}">
      <dgm:prSet/>
      <dgm:spPr/>
      <dgm:t>
        <a:bodyPr/>
        <a:lstStyle/>
        <a:p>
          <a:endParaRPr lang="en-US"/>
        </a:p>
      </dgm:t>
    </dgm:pt>
    <dgm:pt modelId="{94C110A9-9D9A-4AAA-BBA4-2C02B2F63BFC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Return </a:t>
          </a:r>
          <a:r>
            <a:rPr lang="en-IN" b="1" dirty="0"/>
            <a:t>value</a:t>
          </a:r>
          <a:endParaRPr lang="en-US" b="1" dirty="0"/>
        </a:p>
      </dgm:t>
    </dgm:pt>
    <dgm:pt modelId="{3301B04D-5F8A-4209-9136-1861F6CF5883}" type="parTrans" cxnId="{655E8520-CFE1-43C3-9E0B-0F7377E29B78}">
      <dgm:prSet/>
      <dgm:spPr/>
      <dgm:t>
        <a:bodyPr/>
        <a:lstStyle/>
        <a:p>
          <a:endParaRPr lang="en-US"/>
        </a:p>
      </dgm:t>
    </dgm:pt>
    <dgm:pt modelId="{A1ABBB57-6DC2-45A3-8413-A124AF3D1007}" type="sibTrans" cxnId="{655E8520-CFE1-43C3-9E0B-0F7377E29B78}">
      <dgm:prSet/>
      <dgm:spPr/>
      <dgm:t>
        <a:bodyPr/>
        <a:lstStyle/>
        <a:p>
          <a:endParaRPr lang="en-US"/>
        </a:p>
      </dgm:t>
    </dgm:pt>
    <dgm:pt modelId="{120D4768-5DC2-41C7-8F25-3E7D963DBAC9}" type="pres">
      <dgm:prSet presAssocID="{7E2EE250-780B-4BA4-95CA-7848E4FAF489}" presName="Name0" presStyleCnt="0">
        <dgm:presLayoutVars>
          <dgm:dir/>
          <dgm:animLvl val="lvl"/>
          <dgm:resizeHandles/>
        </dgm:presLayoutVars>
      </dgm:prSet>
      <dgm:spPr/>
    </dgm:pt>
    <dgm:pt modelId="{5D308701-5463-452F-8F0A-AA9CF615EFAF}" type="pres">
      <dgm:prSet presAssocID="{D9F29EE6-861F-4893-B089-08E6510ED683}" presName="linNode" presStyleCnt="0"/>
      <dgm:spPr/>
    </dgm:pt>
    <dgm:pt modelId="{0519066D-8BF5-4F89-8E79-421F7C2A19DC}" type="pres">
      <dgm:prSet presAssocID="{D9F29EE6-861F-4893-B089-08E6510ED683}" presName="parentShp" presStyleLbl="node1" presStyleIdx="0" presStyleCnt="7" custScaleX="73386" custLinFactNeighborX="-7528" custLinFactNeighborY="4000">
        <dgm:presLayoutVars>
          <dgm:bulletEnabled val="1"/>
        </dgm:presLayoutVars>
      </dgm:prSet>
      <dgm:spPr/>
    </dgm:pt>
    <dgm:pt modelId="{1898CDE0-CA43-4A58-AD85-DA553F8B75CF}" type="pres">
      <dgm:prSet presAssocID="{D9F29EE6-861F-4893-B089-08E6510ED683}" presName="childShp" presStyleLbl="bgAccFollowNode1" presStyleIdx="0" presStyleCnt="7" custScaleX="115054">
        <dgm:presLayoutVars>
          <dgm:bulletEnabled val="1"/>
        </dgm:presLayoutVars>
      </dgm:prSet>
      <dgm:spPr/>
    </dgm:pt>
    <dgm:pt modelId="{215216CC-3157-4DD7-8C60-5962B0C86339}" type="pres">
      <dgm:prSet presAssocID="{781CFE40-1480-4680-9FE8-0B4A4E7AD55D}" presName="spacing" presStyleCnt="0"/>
      <dgm:spPr/>
    </dgm:pt>
    <dgm:pt modelId="{B730D4AC-9E1E-4FA0-B2F9-859AF417A4A7}" type="pres">
      <dgm:prSet presAssocID="{182985B6-AB83-4802-849E-AAC719135D6C}" presName="linNode" presStyleCnt="0"/>
      <dgm:spPr/>
    </dgm:pt>
    <dgm:pt modelId="{21D5E269-DB53-4D5C-860E-D5AF4D87178E}" type="pres">
      <dgm:prSet presAssocID="{182985B6-AB83-4802-849E-AAC719135D6C}" presName="parentShp" presStyleLbl="node1" presStyleIdx="1" presStyleCnt="7" custScaleX="73386" custLinFactNeighborX="-7528" custLinFactNeighborY="4000">
        <dgm:presLayoutVars>
          <dgm:bulletEnabled val="1"/>
        </dgm:presLayoutVars>
      </dgm:prSet>
      <dgm:spPr/>
    </dgm:pt>
    <dgm:pt modelId="{2EEBA5F8-56A1-4A5D-883A-68BF5E447C42}" type="pres">
      <dgm:prSet presAssocID="{182985B6-AB83-4802-849E-AAC719135D6C}" presName="childShp" presStyleLbl="bgAccFollowNode1" presStyleIdx="1" presStyleCnt="7" custScaleX="115054">
        <dgm:presLayoutVars>
          <dgm:bulletEnabled val="1"/>
        </dgm:presLayoutVars>
      </dgm:prSet>
      <dgm:spPr/>
    </dgm:pt>
    <dgm:pt modelId="{28AFC35E-BE3E-4A85-B1E7-9A61FFAF2B84}" type="pres">
      <dgm:prSet presAssocID="{9B19BE9E-4982-4931-9D3E-1F3D568AFF60}" presName="spacing" presStyleCnt="0"/>
      <dgm:spPr/>
    </dgm:pt>
    <dgm:pt modelId="{9CBA23CC-8C60-4963-8883-C93F320EE98F}" type="pres">
      <dgm:prSet presAssocID="{0736A420-21B8-49ED-A31E-881EAED7C281}" presName="linNode" presStyleCnt="0"/>
      <dgm:spPr/>
    </dgm:pt>
    <dgm:pt modelId="{0BDB6C8A-7361-4D7C-B477-279B2CB6931D}" type="pres">
      <dgm:prSet presAssocID="{0736A420-21B8-49ED-A31E-881EAED7C281}" presName="parentShp" presStyleLbl="node1" presStyleIdx="2" presStyleCnt="7" custScaleX="73386" custLinFactNeighborX="-7528" custLinFactNeighborY="4000">
        <dgm:presLayoutVars>
          <dgm:bulletEnabled val="1"/>
        </dgm:presLayoutVars>
      </dgm:prSet>
      <dgm:spPr/>
    </dgm:pt>
    <dgm:pt modelId="{25059F71-8ADA-410A-9149-7D68B3F4AA66}" type="pres">
      <dgm:prSet presAssocID="{0736A420-21B8-49ED-A31E-881EAED7C281}" presName="childShp" presStyleLbl="bgAccFollowNode1" presStyleIdx="2" presStyleCnt="7" custScaleX="115054">
        <dgm:presLayoutVars>
          <dgm:bulletEnabled val="1"/>
        </dgm:presLayoutVars>
      </dgm:prSet>
      <dgm:spPr/>
    </dgm:pt>
    <dgm:pt modelId="{29FEAAA2-AC25-4F91-ADBD-B427054EE5BE}" type="pres">
      <dgm:prSet presAssocID="{7081EFD7-CC33-4DBE-BA63-BC3AC1F34608}" presName="spacing" presStyleCnt="0"/>
      <dgm:spPr/>
    </dgm:pt>
    <dgm:pt modelId="{B596F954-5434-43FE-8273-759D116359ED}" type="pres">
      <dgm:prSet presAssocID="{16486BA1-C0FB-4769-9209-FA1AAABE76B0}" presName="linNode" presStyleCnt="0"/>
      <dgm:spPr/>
    </dgm:pt>
    <dgm:pt modelId="{B55BBA74-4B23-48C5-BDED-CFD63C0D0A5E}" type="pres">
      <dgm:prSet presAssocID="{16486BA1-C0FB-4769-9209-FA1AAABE76B0}" presName="parentShp" presStyleLbl="node1" presStyleIdx="3" presStyleCnt="7" custScaleX="73386" custLinFactNeighborX="-7528" custLinFactNeighborY="4000">
        <dgm:presLayoutVars>
          <dgm:bulletEnabled val="1"/>
        </dgm:presLayoutVars>
      </dgm:prSet>
      <dgm:spPr/>
    </dgm:pt>
    <dgm:pt modelId="{0078E13F-261F-47A8-BFA3-0509F5800D62}" type="pres">
      <dgm:prSet presAssocID="{16486BA1-C0FB-4769-9209-FA1AAABE76B0}" presName="childShp" presStyleLbl="bgAccFollowNode1" presStyleIdx="3" presStyleCnt="7" custScaleX="115054">
        <dgm:presLayoutVars>
          <dgm:bulletEnabled val="1"/>
        </dgm:presLayoutVars>
      </dgm:prSet>
      <dgm:spPr/>
    </dgm:pt>
    <dgm:pt modelId="{94218423-9BE9-4FDE-8AFC-238704203C2D}" type="pres">
      <dgm:prSet presAssocID="{41297998-FF82-4C41-8AFB-470C2EBEE403}" presName="spacing" presStyleCnt="0"/>
      <dgm:spPr/>
    </dgm:pt>
    <dgm:pt modelId="{29D5E86C-F3A9-4D66-B214-B73A90A6BBBE}" type="pres">
      <dgm:prSet presAssocID="{B9E9F740-E9F7-44C4-A4F1-CAEB9EBE94AB}" presName="linNode" presStyleCnt="0"/>
      <dgm:spPr/>
    </dgm:pt>
    <dgm:pt modelId="{9267061F-E7FE-4F02-8E1E-1E74F46BD706}" type="pres">
      <dgm:prSet presAssocID="{B9E9F740-E9F7-44C4-A4F1-CAEB9EBE94AB}" presName="parentShp" presStyleLbl="node1" presStyleIdx="4" presStyleCnt="7" custScaleX="73386" custLinFactNeighborX="-7528" custLinFactNeighborY="4000">
        <dgm:presLayoutVars>
          <dgm:bulletEnabled val="1"/>
        </dgm:presLayoutVars>
      </dgm:prSet>
      <dgm:spPr/>
    </dgm:pt>
    <dgm:pt modelId="{0B18BED7-6959-4C1C-AC34-513ECCA71D50}" type="pres">
      <dgm:prSet presAssocID="{B9E9F740-E9F7-44C4-A4F1-CAEB9EBE94AB}" presName="childShp" presStyleLbl="bgAccFollowNode1" presStyleIdx="4" presStyleCnt="7" custScaleX="115054" custLinFactNeighborX="0" custLinFactNeighborY="8325">
        <dgm:presLayoutVars>
          <dgm:bulletEnabled val="1"/>
        </dgm:presLayoutVars>
      </dgm:prSet>
      <dgm:spPr/>
    </dgm:pt>
    <dgm:pt modelId="{761E4F04-C43C-4E84-9FDC-63C2C2E3E556}" type="pres">
      <dgm:prSet presAssocID="{F9D43EB8-1F85-4E60-A0A4-BB4F26772723}" presName="spacing" presStyleCnt="0"/>
      <dgm:spPr/>
    </dgm:pt>
    <dgm:pt modelId="{D98B0C0F-50F3-409F-88A2-9C5FB4815D0C}" type="pres">
      <dgm:prSet presAssocID="{A27B6F3E-E47B-4500-A649-29F370D02BE4}" presName="linNode" presStyleCnt="0"/>
      <dgm:spPr/>
    </dgm:pt>
    <dgm:pt modelId="{2C04BC0E-3F02-4F67-B438-38514EDAE00E}" type="pres">
      <dgm:prSet presAssocID="{A27B6F3E-E47B-4500-A649-29F370D02BE4}" presName="parentShp" presStyleLbl="node1" presStyleIdx="5" presStyleCnt="7" custScaleX="73386" custLinFactNeighborX="-7528" custLinFactNeighborY="4000">
        <dgm:presLayoutVars>
          <dgm:bulletEnabled val="1"/>
        </dgm:presLayoutVars>
      </dgm:prSet>
      <dgm:spPr/>
    </dgm:pt>
    <dgm:pt modelId="{499B7F86-5FC5-4195-B1F6-F750069748D2}" type="pres">
      <dgm:prSet presAssocID="{A27B6F3E-E47B-4500-A649-29F370D02BE4}" presName="childShp" presStyleLbl="bgAccFollowNode1" presStyleIdx="5" presStyleCnt="7" custScaleX="115054">
        <dgm:presLayoutVars>
          <dgm:bulletEnabled val="1"/>
        </dgm:presLayoutVars>
      </dgm:prSet>
      <dgm:spPr/>
    </dgm:pt>
    <dgm:pt modelId="{584438B6-4DFB-470F-B0FA-9F428CB0217F}" type="pres">
      <dgm:prSet presAssocID="{E3793F3E-3F25-46AA-BBEF-F96BAA0629D4}" presName="spacing" presStyleCnt="0"/>
      <dgm:spPr/>
    </dgm:pt>
    <dgm:pt modelId="{E614EBC9-70E0-49C8-A86C-744BD4EC2487}" type="pres">
      <dgm:prSet presAssocID="{4E454FAB-9AEC-480A-8DDF-812980B8E123}" presName="linNode" presStyleCnt="0"/>
      <dgm:spPr/>
    </dgm:pt>
    <dgm:pt modelId="{4B626A85-62BA-4202-BDFE-E9CF27873A0F}" type="pres">
      <dgm:prSet presAssocID="{4E454FAB-9AEC-480A-8DDF-812980B8E123}" presName="parentShp" presStyleLbl="node1" presStyleIdx="6" presStyleCnt="7" custScaleX="73386" custLinFactNeighborX="-7528" custLinFactNeighborY="4000">
        <dgm:presLayoutVars>
          <dgm:bulletEnabled val="1"/>
        </dgm:presLayoutVars>
      </dgm:prSet>
      <dgm:spPr/>
    </dgm:pt>
    <dgm:pt modelId="{7A302E87-44A4-4949-BEB3-FC91A785C7BD}" type="pres">
      <dgm:prSet presAssocID="{4E454FAB-9AEC-480A-8DDF-812980B8E123}" presName="childShp" presStyleLbl="bgAccFollowNode1" presStyleIdx="6" presStyleCnt="7" custScaleX="115054">
        <dgm:presLayoutVars>
          <dgm:bulletEnabled val="1"/>
        </dgm:presLayoutVars>
      </dgm:prSet>
      <dgm:spPr/>
    </dgm:pt>
  </dgm:ptLst>
  <dgm:cxnLst>
    <dgm:cxn modelId="{85638806-4691-4B2B-AC61-B96F742CA64E}" type="presOf" srcId="{94C110A9-9D9A-4AAA-BBA4-2C02B2F63BFC}" destId="{7A302E87-44A4-4949-BEB3-FC91A785C7BD}" srcOrd="0" destOrd="0" presId="urn:microsoft.com/office/officeart/2005/8/layout/vList6"/>
    <dgm:cxn modelId="{9FE76B0C-CC8D-47A2-B798-D120E7B35455}" srcId="{7E2EE250-780B-4BA4-95CA-7848E4FAF489}" destId="{D9F29EE6-861F-4893-B089-08E6510ED683}" srcOrd="0" destOrd="0" parTransId="{DDC1141B-A27C-4B3C-98F8-C180B66556F5}" sibTransId="{781CFE40-1480-4680-9FE8-0B4A4E7AD55D}"/>
    <dgm:cxn modelId="{81BB570E-1141-4C6B-B957-CB62505C6992}" srcId="{A27B6F3E-E47B-4500-A649-29F370D02BE4}" destId="{3774FB41-22A9-4E8A-90ED-4F86DE20DFB5}" srcOrd="1" destOrd="0" parTransId="{7B2F19E1-F3ED-4582-9C42-3F4E850ECEF2}" sibTransId="{25B05EA8-5E51-4A2E-A509-8E855A487816}"/>
    <dgm:cxn modelId="{C4CEAB19-A9AE-4F68-9A84-F5615CBAC9B7}" srcId="{7E2EE250-780B-4BA4-95CA-7848E4FAF489}" destId="{16486BA1-C0FB-4769-9209-FA1AAABE76B0}" srcOrd="3" destOrd="0" parTransId="{BB984F8D-30FB-411D-BB92-2710EDD12E98}" sibTransId="{41297998-FF82-4C41-8AFB-470C2EBEE403}"/>
    <dgm:cxn modelId="{655E8520-CFE1-43C3-9E0B-0F7377E29B78}" srcId="{4E454FAB-9AEC-480A-8DDF-812980B8E123}" destId="{94C110A9-9D9A-4AAA-BBA4-2C02B2F63BFC}" srcOrd="0" destOrd="0" parTransId="{3301B04D-5F8A-4209-9136-1861F6CF5883}" sibTransId="{A1ABBB57-6DC2-45A3-8413-A124AF3D1007}"/>
    <dgm:cxn modelId="{29B98922-38A5-4945-B57B-518CD8A758CD}" type="presOf" srcId="{A27B6F3E-E47B-4500-A649-29F370D02BE4}" destId="{2C04BC0E-3F02-4F67-B438-38514EDAE00E}" srcOrd="0" destOrd="0" presId="urn:microsoft.com/office/officeart/2005/8/layout/vList6"/>
    <dgm:cxn modelId="{66EAF423-B0BF-42CD-9DA7-ED39EFCFC9F2}" srcId="{7E2EE250-780B-4BA4-95CA-7848E4FAF489}" destId="{4E454FAB-9AEC-480A-8DDF-812980B8E123}" srcOrd="6" destOrd="0" parTransId="{491EBB5D-4156-4662-894C-3862F348FEA6}" sibTransId="{B40F953D-87D9-4903-8516-90A814E4FC02}"/>
    <dgm:cxn modelId="{5B93F524-695F-414E-B705-ECD9A8BBD65A}" type="presOf" srcId="{4E454FAB-9AEC-480A-8DDF-812980B8E123}" destId="{4B626A85-62BA-4202-BDFE-E9CF27873A0F}" srcOrd="0" destOrd="0" presId="urn:microsoft.com/office/officeart/2005/8/layout/vList6"/>
    <dgm:cxn modelId="{6AF78225-D52D-46B7-8D43-1D172EFC3A54}" srcId="{7E2EE250-780B-4BA4-95CA-7848E4FAF489}" destId="{A27B6F3E-E47B-4500-A649-29F370D02BE4}" srcOrd="5" destOrd="0" parTransId="{184335FA-3EF8-41D9-ADBB-119CE7B28A57}" sibTransId="{E3793F3E-3F25-46AA-BBEF-F96BAA0629D4}"/>
    <dgm:cxn modelId="{EF1ED72B-49B1-4BBA-8CB3-408BFB36AA07}" srcId="{182985B6-AB83-4802-849E-AAC719135D6C}" destId="{561C747B-F6C0-48B1-8F74-350F15E635CC}" srcOrd="0" destOrd="0" parTransId="{77978DB5-A964-4F85-A97C-82A33000CC2A}" sibTransId="{37812982-30FB-4281-B1FF-DA5EF3BF08C8}"/>
    <dgm:cxn modelId="{F042C43B-9436-4060-A533-1996F9B7616C}" type="presOf" srcId="{8A6EC6CD-E90D-48CA-8D37-F9755A75BA02}" destId="{0078E13F-261F-47A8-BFA3-0509F5800D62}" srcOrd="0" destOrd="0" presId="urn:microsoft.com/office/officeart/2005/8/layout/vList6"/>
    <dgm:cxn modelId="{236FE740-AC09-464D-998E-03263C79D958}" type="presOf" srcId="{3FCAAEC0-0E9F-478C-AE39-1612F8D6BC1D}" destId="{2EEBA5F8-56A1-4A5D-883A-68BF5E447C42}" srcOrd="0" destOrd="1" presId="urn:microsoft.com/office/officeart/2005/8/layout/vList6"/>
    <dgm:cxn modelId="{1D15525D-B754-4140-AC0C-7CD923C64901}" srcId="{16486BA1-C0FB-4769-9209-FA1AAABE76B0}" destId="{9ACC64D9-E6AB-42DA-8F05-2D272DA6FE4A}" srcOrd="1" destOrd="0" parTransId="{797E96A7-F383-45EB-918D-5510E7C1D8DB}" sibTransId="{7AD3F230-A876-4E9B-95E0-1AF170589164}"/>
    <dgm:cxn modelId="{894EC542-D2D9-4410-894D-09DC0F4D5B96}" srcId="{0736A420-21B8-49ED-A31E-881EAED7C281}" destId="{FD8C80F1-A145-4EEA-BC65-8CE0D73D76C9}" srcOrd="1" destOrd="0" parTransId="{6E7CF671-B4B3-4F51-8F7E-016B674E7BA3}" sibTransId="{DE522EB6-EE26-4BE8-8074-968CC30CC093}"/>
    <dgm:cxn modelId="{FA281145-7CE1-4331-BB5B-6E6FCC82251D}" type="presOf" srcId="{E750E016-59E6-4636-8D87-3DDADED3D561}" destId="{499B7F86-5FC5-4195-B1F6-F750069748D2}" srcOrd="0" destOrd="0" presId="urn:microsoft.com/office/officeart/2005/8/layout/vList6"/>
    <dgm:cxn modelId="{CDE1B267-D4C1-4097-A53A-6B511944A2DC}" type="presOf" srcId="{45DF7F41-50B0-4DB7-B9C9-6B9A31FB6370}" destId="{1898CDE0-CA43-4A58-AD85-DA553F8B75CF}" srcOrd="0" destOrd="1" presId="urn:microsoft.com/office/officeart/2005/8/layout/vList6"/>
    <dgm:cxn modelId="{EB53104A-BA7F-4A80-A0DB-4582C9A026C9}" srcId="{7E2EE250-780B-4BA4-95CA-7848E4FAF489}" destId="{0736A420-21B8-49ED-A31E-881EAED7C281}" srcOrd="2" destOrd="0" parTransId="{75887E96-28EF-4A2F-A67E-9F2E39CE31CB}" sibTransId="{7081EFD7-CC33-4DBE-BA63-BC3AC1F34608}"/>
    <dgm:cxn modelId="{7EF2224A-6DAF-43E3-8F8B-F2EF446B57FE}" srcId="{B9E9F740-E9F7-44C4-A4F1-CAEB9EBE94AB}" destId="{B1C5D0A4-9E30-4C17-BE9B-6A4CBDEFB01B}" srcOrd="0" destOrd="0" parTransId="{428B215B-4953-4284-87C3-4776B7424F2B}" sibTransId="{20DED58E-6630-4158-A6EC-6E44B5D42DAB}"/>
    <dgm:cxn modelId="{0FA17E4D-AEE2-49FA-AE3C-9BC8B088445C}" srcId="{182985B6-AB83-4802-849E-AAC719135D6C}" destId="{3FCAAEC0-0E9F-478C-AE39-1612F8D6BC1D}" srcOrd="1" destOrd="0" parTransId="{17D2871A-5627-42D7-8FA1-2F7DEB51DAAB}" sibTransId="{9F37189B-5D9F-4AC1-B78E-707518388829}"/>
    <dgm:cxn modelId="{2E167850-1897-4D16-9AB6-02619A02A5F9}" srcId="{7E2EE250-780B-4BA4-95CA-7848E4FAF489}" destId="{182985B6-AB83-4802-849E-AAC719135D6C}" srcOrd="1" destOrd="0" parTransId="{84394D81-4058-4A55-B8F7-5AED85C10D02}" sibTransId="{9B19BE9E-4982-4931-9D3E-1F3D568AFF60}"/>
    <dgm:cxn modelId="{B4254253-A1B9-4C3C-964E-35637A8BD1F3}" type="presOf" srcId="{182985B6-AB83-4802-849E-AAC719135D6C}" destId="{21D5E269-DB53-4D5C-860E-D5AF4D87178E}" srcOrd="0" destOrd="0" presId="urn:microsoft.com/office/officeart/2005/8/layout/vList6"/>
    <dgm:cxn modelId="{669CB17B-BA39-4975-A30D-96D9E8961FED}" type="presOf" srcId="{0736A420-21B8-49ED-A31E-881EAED7C281}" destId="{0BDB6C8A-7361-4D7C-B477-279B2CB6931D}" srcOrd="0" destOrd="0" presId="urn:microsoft.com/office/officeart/2005/8/layout/vList6"/>
    <dgm:cxn modelId="{83E57D7F-72FB-4CE2-BCAA-A22DA8BB4CA5}" type="presOf" srcId="{7E2EE250-780B-4BA4-95CA-7848E4FAF489}" destId="{120D4768-5DC2-41C7-8F25-3E7D963DBAC9}" srcOrd="0" destOrd="0" presId="urn:microsoft.com/office/officeart/2005/8/layout/vList6"/>
    <dgm:cxn modelId="{3E15A77F-04FD-421F-B55F-43228FA0F303}" type="presOf" srcId="{B1C5D0A4-9E30-4C17-BE9B-6A4CBDEFB01B}" destId="{0B18BED7-6959-4C1C-AC34-513ECCA71D50}" srcOrd="0" destOrd="0" presId="urn:microsoft.com/office/officeart/2005/8/layout/vList6"/>
    <dgm:cxn modelId="{6D9F8E8D-2A5D-4657-951F-AF3E380EEAB9}" type="presOf" srcId="{16486BA1-C0FB-4769-9209-FA1AAABE76B0}" destId="{B55BBA74-4B23-48C5-BDED-CFD63C0D0A5E}" srcOrd="0" destOrd="0" presId="urn:microsoft.com/office/officeart/2005/8/layout/vList6"/>
    <dgm:cxn modelId="{34DD7A98-D1FC-4EDF-A157-6C907CDCB41F}" type="presOf" srcId="{FD8C80F1-A145-4EEA-BC65-8CE0D73D76C9}" destId="{25059F71-8ADA-410A-9149-7D68B3F4AA66}" srcOrd="0" destOrd="1" presId="urn:microsoft.com/office/officeart/2005/8/layout/vList6"/>
    <dgm:cxn modelId="{36AD529A-1256-4353-A0DF-37DA205B806E}" type="presOf" srcId="{3774FB41-22A9-4E8A-90ED-4F86DE20DFB5}" destId="{499B7F86-5FC5-4195-B1F6-F750069748D2}" srcOrd="0" destOrd="1" presId="urn:microsoft.com/office/officeart/2005/8/layout/vList6"/>
    <dgm:cxn modelId="{2D21AAB4-ED37-4B75-9821-B5D944B6B80D}" type="presOf" srcId="{B58534B3-756D-4401-A538-A8513A021B82}" destId="{1898CDE0-CA43-4A58-AD85-DA553F8B75CF}" srcOrd="0" destOrd="0" presId="urn:microsoft.com/office/officeart/2005/8/layout/vList6"/>
    <dgm:cxn modelId="{298CD8B5-66F4-4B20-8204-B7F11FB1D71F}" srcId="{7E2EE250-780B-4BA4-95CA-7848E4FAF489}" destId="{B9E9F740-E9F7-44C4-A4F1-CAEB9EBE94AB}" srcOrd="4" destOrd="0" parTransId="{B03BABFE-AA8E-47AC-BAC6-B87897CFBBB7}" sibTransId="{F9D43EB8-1F85-4E60-A0A4-BB4F26772723}"/>
    <dgm:cxn modelId="{C1B295C6-1BAC-4535-84DE-16377F06BD6F}" srcId="{0736A420-21B8-49ED-A31E-881EAED7C281}" destId="{D35B82F1-BB1B-4860-BA0D-BD68DD8B001C}" srcOrd="0" destOrd="0" parTransId="{9A98568F-BB64-4E9D-A22D-D0D3C4CC9378}" sibTransId="{A11B659A-7CF4-42ED-B210-A00867E5611D}"/>
    <dgm:cxn modelId="{BE1AF3D6-C0F8-4E5E-9B97-B1A6487FB817}" srcId="{16486BA1-C0FB-4769-9209-FA1AAABE76B0}" destId="{8A6EC6CD-E90D-48CA-8D37-F9755A75BA02}" srcOrd="0" destOrd="0" parTransId="{8FF6F837-4F17-4BE3-BABB-118982402FF4}" sibTransId="{C697BFC5-74B5-4F3D-92AA-7084FEFE4D87}"/>
    <dgm:cxn modelId="{BCCF03D7-3612-42AB-A6E8-19DB40F5EE10}" type="presOf" srcId="{561C747B-F6C0-48B1-8F74-350F15E635CC}" destId="{2EEBA5F8-56A1-4A5D-883A-68BF5E447C42}" srcOrd="0" destOrd="0" presId="urn:microsoft.com/office/officeart/2005/8/layout/vList6"/>
    <dgm:cxn modelId="{816A1DDA-FDA6-4397-A95D-7454A26526D7}" type="presOf" srcId="{9ACC64D9-E6AB-42DA-8F05-2D272DA6FE4A}" destId="{0078E13F-261F-47A8-BFA3-0509F5800D62}" srcOrd="0" destOrd="1" presId="urn:microsoft.com/office/officeart/2005/8/layout/vList6"/>
    <dgm:cxn modelId="{F73AE9DF-DF20-4EE8-B6E4-35C47BD98843}" srcId="{A27B6F3E-E47B-4500-A649-29F370D02BE4}" destId="{E750E016-59E6-4636-8D87-3DDADED3D561}" srcOrd="0" destOrd="0" parTransId="{EEB8607E-6927-4699-8E50-D49B35B23C64}" sibTransId="{13C5DA85-6921-478D-BD1A-B3BF5BFEB88B}"/>
    <dgm:cxn modelId="{D52152E4-BA8B-4184-A2A1-4419D1DF30D2}" type="presOf" srcId="{D9F29EE6-861F-4893-B089-08E6510ED683}" destId="{0519066D-8BF5-4F89-8E79-421F7C2A19DC}" srcOrd="0" destOrd="0" presId="urn:microsoft.com/office/officeart/2005/8/layout/vList6"/>
    <dgm:cxn modelId="{901476E9-35CD-43F2-9349-84AC4F2344B0}" srcId="{D9F29EE6-861F-4893-B089-08E6510ED683}" destId="{B58534B3-756D-4401-A538-A8513A021B82}" srcOrd="0" destOrd="0" parTransId="{725833B9-232B-4B37-A43D-8AFE6DF809D5}" sibTransId="{8E1003BE-87A4-4F52-9282-2D0814468EA8}"/>
    <dgm:cxn modelId="{303A3FEE-1E99-4443-BE16-50BBE39CE18E}" type="presOf" srcId="{D35B82F1-BB1B-4860-BA0D-BD68DD8B001C}" destId="{25059F71-8ADA-410A-9149-7D68B3F4AA66}" srcOrd="0" destOrd="0" presId="urn:microsoft.com/office/officeart/2005/8/layout/vList6"/>
    <dgm:cxn modelId="{79B604FB-9682-4138-A3F1-49BBACA0D92E}" type="presOf" srcId="{B9E9F740-E9F7-44C4-A4F1-CAEB9EBE94AB}" destId="{9267061F-E7FE-4F02-8E1E-1E74F46BD706}" srcOrd="0" destOrd="0" presId="urn:microsoft.com/office/officeart/2005/8/layout/vList6"/>
    <dgm:cxn modelId="{7925CFFE-3602-46D7-805A-09C885706867}" srcId="{D9F29EE6-861F-4893-B089-08E6510ED683}" destId="{45DF7F41-50B0-4DB7-B9C9-6B9A31FB6370}" srcOrd="1" destOrd="0" parTransId="{EFB9D621-AE81-49B4-AD44-F8730F4F42B3}" sibTransId="{8F57608F-EF59-4ECB-9152-B5E0111B88C1}"/>
    <dgm:cxn modelId="{6D7E9771-2E9A-4F1A-9D08-25EC71CAC276}" type="presParOf" srcId="{120D4768-5DC2-41C7-8F25-3E7D963DBAC9}" destId="{5D308701-5463-452F-8F0A-AA9CF615EFAF}" srcOrd="0" destOrd="0" presId="urn:microsoft.com/office/officeart/2005/8/layout/vList6"/>
    <dgm:cxn modelId="{F2B77097-BD62-49F6-A21E-A51574F7F4D0}" type="presParOf" srcId="{5D308701-5463-452F-8F0A-AA9CF615EFAF}" destId="{0519066D-8BF5-4F89-8E79-421F7C2A19DC}" srcOrd="0" destOrd="0" presId="urn:microsoft.com/office/officeart/2005/8/layout/vList6"/>
    <dgm:cxn modelId="{F1D90638-78D4-46A1-B058-C261D9F508BF}" type="presParOf" srcId="{5D308701-5463-452F-8F0A-AA9CF615EFAF}" destId="{1898CDE0-CA43-4A58-AD85-DA553F8B75CF}" srcOrd="1" destOrd="0" presId="urn:microsoft.com/office/officeart/2005/8/layout/vList6"/>
    <dgm:cxn modelId="{7A7A4856-5315-4F91-857E-FF771EB02491}" type="presParOf" srcId="{120D4768-5DC2-41C7-8F25-3E7D963DBAC9}" destId="{215216CC-3157-4DD7-8C60-5962B0C86339}" srcOrd="1" destOrd="0" presId="urn:microsoft.com/office/officeart/2005/8/layout/vList6"/>
    <dgm:cxn modelId="{AE05D3E7-7556-474D-9BF8-380FFFA0DC01}" type="presParOf" srcId="{120D4768-5DC2-41C7-8F25-3E7D963DBAC9}" destId="{B730D4AC-9E1E-4FA0-B2F9-859AF417A4A7}" srcOrd="2" destOrd="0" presId="urn:microsoft.com/office/officeart/2005/8/layout/vList6"/>
    <dgm:cxn modelId="{1689B91F-BBE7-40B0-95AD-D7ECCEA7A91A}" type="presParOf" srcId="{B730D4AC-9E1E-4FA0-B2F9-859AF417A4A7}" destId="{21D5E269-DB53-4D5C-860E-D5AF4D87178E}" srcOrd="0" destOrd="0" presId="urn:microsoft.com/office/officeart/2005/8/layout/vList6"/>
    <dgm:cxn modelId="{19B143BB-92D5-43B8-92A9-4E93D00C3A88}" type="presParOf" srcId="{B730D4AC-9E1E-4FA0-B2F9-859AF417A4A7}" destId="{2EEBA5F8-56A1-4A5D-883A-68BF5E447C42}" srcOrd="1" destOrd="0" presId="urn:microsoft.com/office/officeart/2005/8/layout/vList6"/>
    <dgm:cxn modelId="{D422A9AE-9002-493E-B40E-55DB0FDCAFB0}" type="presParOf" srcId="{120D4768-5DC2-41C7-8F25-3E7D963DBAC9}" destId="{28AFC35E-BE3E-4A85-B1E7-9A61FFAF2B84}" srcOrd="3" destOrd="0" presId="urn:microsoft.com/office/officeart/2005/8/layout/vList6"/>
    <dgm:cxn modelId="{0EDCCDDE-11AF-42FE-898D-43EC11DC24A4}" type="presParOf" srcId="{120D4768-5DC2-41C7-8F25-3E7D963DBAC9}" destId="{9CBA23CC-8C60-4963-8883-C93F320EE98F}" srcOrd="4" destOrd="0" presId="urn:microsoft.com/office/officeart/2005/8/layout/vList6"/>
    <dgm:cxn modelId="{FDD53E94-18D7-4845-9EB7-DDEE4D225ED0}" type="presParOf" srcId="{9CBA23CC-8C60-4963-8883-C93F320EE98F}" destId="{0BDB6C8A-7361-4D7C-B477-279B2CB6931D}" srcOrd="0" destOrd="0" presId="urn:microsoft.com/office/officeart/2005/8/layout/vList6"/>
    <dgm:cxn modelId="{61F7F952-C2B0-42D1-8915-14EA6DCE84DD}" type="presParOf" srcId="{9CBA23CC-8C60-4963-8883-C93F320EE98F}" destId="{25059F71-8ADA-410A-9149-7D68B3F4AA66}" srcOrd="1" destOrd="0" presId="urn:microsoft.com/office/officeart/2005/8/layout/vList6"/>
    <dgm:cxn modelId="{90470EFE-2339-4B5B-BADB-B41146C0DF49}" type="presParOf" srcId="{120D4768-5DC2-41C7-8F25-3E7D963DBAC9}" destId="{29FEAAA2-AC25-4F91-ADBD-B427054EE5BE}" srcOrd="5" destOrd="0" presId="urn:microsoft.com/office/officeart/2005/8/layout/vList6"/>
    <dgm:cxn modelId="{F626ED49-686A-474B-8A9D-ACA5B96BF57D}" type="presParOf" srcId="{120D4768-5DC2-41C7-8F25-3E7D963DBAC9}" destId="{B596F954-5434-43FE-8273-759D116359ED}" srcOrd="6" destOrd="0" presId="urn:microsoft.com/office/officeart/2005/8/layout/vList6"/>
    <dgm:cxn modelId="{06AAF03B-EBA9-4E31-AED3-8799542C27E9}" type="presParOf" srcId="{B596F954-5434-43FE-8273-759D116359ED}" destId="{B55BBA74-4B23-48C5-BDED-CFD63C0D0A5E}" srcOrd="0" destOrd="0" presId="urn:microsoft.com/office/officeart/2005/8/layout/vList6"/>
    <dgm:cxn modelId="{F2F2ECFE-2DD6-40BC-89A0-2D2A5B58EE9A}" type="presParOf" srcId="{B596F954-5434-43FE-8273-759D116359ED}" destId="{0078E13F-261F-47A8-BFA3-0509F5800D62}" srcOrd="1" destOrd="0" presId="urn:microsoft.com/office/officeart/2005/8/layout/vList6"/>
    <dgm:cxn modelId="{3E16D8A3-37E3-4202-ACDC-E513F2B9E161}" type="presParOf" srcId="{120D4768-5DC2-41C7-8F25-3E7D963DBAC9}" destId="{94218423-9BE9-4FDE-8AFC-238704203C2D}" srcOrd="7" destOrd="0" presId="urn:microsoft.com/office/officeart/2005/8/layout/vList6"/>
    <dgm:cxn modelId="{D2BAD7A8-166F-4506-A91E-EF505548E741}" type="presParOf" srcId="{120D4768-5DC2-41C7-8F25-3E7D963DBAC9}" destId="{29D5E86C-F3A9-4D66-B214-B73A90A6BBBE}" srcOrd="8" destOrd="0" presId="urn:microsoft.com/office/officeart/2005/8/layout/vList6"/>
    <dgm:cxn modelId="{3C922673-6B54-4B16-B9D9-30A0C74C0EB7}" type="presParOf" srcId="{29D5E86C-F3A9-4D66-B214-B73A90A6BBBE}" destId="{9267061F-E7FE-4F02-8E1E-1E74F46BD706}" srcOrd="0" destOrd="0" presId="urn:microsoft.com/office/officeart/2005/8/layout/vList6"/>
    <dgm:cxn modelId="{F4B501B1-D7D8-4A73-A9FE-338328E01509}" type="presParOf" srcId="{29D5E86C-F3A9-4D66-B214-B73A90A6BBBE}" destId="{0B18BED7-6959-4C1C-AC34-513ECCA71D50}" srcOrd="1" destOrd="0" presId="urn:microsoft.com/office/officeart/2005/8/layout/vList6"/>
    <dgm:cxn modelId="{05982B88-A27E-4B62-9655-35170FCF6E42}" type="presParOf" srcId="{120D4768-5DC2-41C7-8F25-3E7D963DBAC9}" destId="{761E4F04-C43C-4E84-9FDC-63C2C2E3E556}" srcOrd="9" destOrd="0" presId="urn:microsoft.com/office/officeart/2005/8/layout/vList6"/>
    <dgm:cxn modelId="{C2BB4EF9-4AD3-4C6F-9CB4-F86C92FE7CAE}" type="presParOf" srcId="{120D4768-5DC2-41C7-8F25-3E7D963DBAC9}" destId="{D98B0C0F-50F3-409F-88A2-9C5FB4815D0C}" srcOrd="10" destOrd="0" presId="urn:microsoft.com/office/officeart/2005/8/layout/vList6"/>
    <dgm:cxn modelId="{EEF7D12B-21A1-4690-888B-97DDB9040AF4}" type="presParOf" srcId="{D98B0C0F-50F3-409F-88A2-9C5FB4815D0C}" destId="{2C04BC0E-3F02-4F67-B438-38514EDAE00E}" srcOrd="0" destOrd="0" presId="urn:microsoft.com/office/officeart/2005/8/layout/vList6"/>
    <dgm:cxn modelId="{E28C452A-1877-424A-95D8-40A0A6E54B2F}" type="presParOf" srcId="{D98B0C0F-50F3-409F-88A2-9C5FB4815D0C}" destId="{499B7F86-5FC5-4195-B1F6-F750069748D2}" srcOrd="1" destOrd="0" presId="urn:microsoft.com/office/officeart/2005/8/layout/vList6"/>
    <dgm:cxn modelId="{9EC8A9AC-A7EB-4187-889C-1E051D4B1C21}" type="presParOf" srcId="{120D4768-5DC2-41C7-8F25-3E7D963DBAC9}" destId="{584438B6-4DFB-470F-B0FA-9F428CB0217F}" srcOrd="11" destOrd="0" presId="urn:microsoft.com/office/officeart/2005/8/layout/vList6"/>
    <dgm:cxn modelId="{7A41FA4D-AF09-461A-963F-5CA42F18A710}" type="presParOf" srcId="{120D4768-5DC2-41C7-8F25-3E7D963DBAC9}" destId="{E614EBC9-70E0-49C8-A86C-744BD4EC2487}" srcOrd="12" destOrd="0" presId="urn:microsoft.com/office/officeart/2005/8/layout/vList6"/>
    <dgm:cxn modelId="{318585B9-558F-4A7E-A667-64DABCB0C429}" type="presParOf" srcId="{E614EBC9-70E0-49C8-A86C-744BD4EC2487}" destId="{4B626A85-62BA-4202-BDFE-E9CF27873A0F}" srcOrd="0" destOrd="0" presId="urn:microsoft.com/office/officeart/2005/8/layout/vList6"/>
    <dgm:cxn modelId="{F6AFCB6D-639A-4ECE-8568-2CAA26F87EF1}" type="presParOf" srcId="{E614EBC9-70E0-49C8-A86C-744BD4EC2487}" destId="{7A302E87-44A4-4949-BEB3-FC91A785C7B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8CDE0-CA43-4A58-AD85-DA553F8B75CF}">
      <dsp:nvSpPr>
        <dsp:cNvPr id="0" name=""/>
        <dsp:cNvSpPr/>
      </dsp:nvSpPr>
      <dsp:spPr>
        <a:xfrm>
          <a:off x="1781163" y="4897"/>
          <a:ext cx="4076722" cy="7318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‘</a:t>
          </a:r>
          <a:r>
            <a:rPr lang="en-IN" sz="1200" b="1" kern="1200" dirty="0">
              <a:solidFill>
                <a:srgbClr val="FF0000"/>
              </a:solidFill>
              <a:sym typeface="Wingdings" pitchFamily="2" charset="2"/>
            </a:rPr>
            <a:t> ‘ </a:t>
          </a:r>
          <a:r>
            <a:rPr lang="en-IN" sz="1200" b="1" kern="1200" dirty="0">
              <a:sym typeface="Wingdings" pitchFamily="2" charset="2"/>
            </a:rPr>
            <a:t>for assignment and </a:t>
          </a:r>
          <a:r>
            <a:rPr lang="en-IN" sz="1200" b="1" kern="1200" dirty="0">
              <a:solidFill>
                <a:srgbClr val="FF0000"/>
              </a:solidFill>
              <a:sym typeface="Wingdings" pitchFamily="2" charset="2"/>
            </a:rPr>
            <a:t>‘=‘</a:t>
          </a:r>
          <a:r>
            <a:rPr lang="en-IN" sz="1200" b="1" kern="1200" dirty="0">
              <a:sym typeface="Wingdings" pitchFamily="2" charset="2"/>
            </a:rPr>
            <a:t> for equality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Mathematical expressions </a:t>
          </a:r>
          <a:r>
            <a:rPr lang="en-IN" sz="1200" b="1" kern="1200" dirty="0"/>
            <a:t>are allowed</a:t>
          </a:r>
          <a:endParaRPr lang="en-US" sz="1200" b="1" kern="1200" dirty="0"/>
        </a:p>
      </dsp:txBody>
      <dsp:txXfrm>
        <a:off x="1781163" y="96383"/>
        <a:ext cx="3802263" cy="548918"/>
      </dsp:txXfrm>
    </dsp:sp>
    <dsp:sp modelId="{0519066D-8BF5-4F89-8E79-421F7C2A19DC}">
      <dsp:nvSpPr>
        <dsp:cNvPr id="0" name=""/>
        <dsp:cNvSpPr/>
      </dsp:nvSpPr>
      <dsp:spPr>
        <a:xfrm>
          <a:off x="0" y="34173"/>
          <a:ext cx="1733529" cy="731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Expression</a:t>
          </a:r>
          <a:endParaRPr lang="en-US" sz="1600" b="1" kern="1200" dirty="0"/>
        </a:p>
      </dsp:txBody>
      <dsp:txXfrm>
        <a:off x="35728" y="69901"/>
        <a:ext cx="1662073" cy="660434"/>
      </dsp:txXfrm>
    </dsp:sp>
    <dsp:sp modelId="{2EEBA5F8-56A1-4A5D-883A-68BF5E447C42}">
      <dsp:nvSpPr>
        <dsp:cNvPr id="0" name=""/>
        <dsp:cNvSpPr/>
      </dsp:nvSpPr>
      <dsp:spPr>
        <a:xfrm>
          <a:off x="1781163" y="809977"/>
          <a:ext cx="4076722" cy="7318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Algorithm </a:t>
          </a:r>
          <a:r>
            <a:rPr lang="en-IN" sz="1200" b="1" kern="1200" dirty="0">
              <a:solidFill>
                <a:srgbClr val="FF0000"/>
              </a:solidFill>
            </a:rPr>
            <a:t>name (param1, param2,...)</a:t>
          </a:r>
          <a:endParaRPr lang="en-US" sz="1200" b="1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Defines new method </a:t>
          </a:r>
          <a:r>
            <a:rPr lang="en-IN" sz="1200" b="1" kern="1200" dirty="0">
              <a:solidFill>
                <a:srgbClr val="FF0000"/>
              </a:solidFill>
            </a:rPr>
            <a:t>‘name’ </a:t>
          </a:r>
          <a:r>
            <a:rPr lang="en-IN" sz="1200" b="1" kern="1200" dirty="0"/>
            <a:t>with arguments</a:t>
          </a:r>
          <a:endParaRPr lang="en-US" sz="1200" b="1" kern="1200" dirty="0"/>
        </a:p>
      </dsp:txBody>
      <dsp:txXfrm>
        <a:off x="1781163" y="901463"/>
        <a:ext cx="3802263" cy="548918"/>
      </dsp:txXfrm>
    </dsp:sp>
    <dsp:sp modelId="{21D5E269-DB53-4D5C-860E-D5AF4D87178E}">
      <dsp:nvSpPr>
        <dsp:cNvPr id="0" name=""/>
        <dsp:cNvSpPr/>
      </dsp:nvSpPr>
      <dsp:spPr>
        <a:xfrm>
          <a:off x="0" y="839252"/>
          <a:ext cx="1733529" cy="731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Method declaration</a:t>
          </a:r>
          <a:endParaRPr lang="en-US" sz="1600" b="1" kern="1200" dirty="0"/>
        </a:p>
      </dsp:txBody>
      <dsp:txXfrm>
        <a:off x="35728" y="874980"/>
        <a:ext cx="1662073" cy="660434"/>
      </dsp:txXfrm>
    </dsp:sp>
    <dsp:sp modelId="{25059F71-8ADA-410A-9149-7D68B3F4AA66}">
      <dsp:nvSpPr>
        <dsp:cNvPr id="0" name=""/>
        <dsp:cNvSpPr/>
      </dsp:nvSpPr>
      <dsp:spPr>
        <a:xfrm>
          <a:off x="1781163" y="1615056"/>
          <a:ext cx="4076722" cy="7318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If </a:t>
          </a:r>
          <a:r>
            <a:rPr lang="en-IN" sz="1200" b="1" kern="1200" dirty="0"/>
            <a:t>condition </a:t>
          </a:r>
          <a:r>
            <a:rPr lang="en-IN" sz="1200" b="1" kern="1200" dirty="0">
              <a:solidFill>
                <a:srgbClr val="FF0000"/>
              </a:solidFill>
            </a:rPr>
            <a:t>then </a:t>
          </a:r>
          <a:r>
            <a:rPr lang="en-IN" sz="1200" b="1" kern="1200" dirty="0"/>
            <a:t>Action1 </a:t>
          </a:r>
          <a:r>
            <a:rPr lang="en-IN" sz="1200" b="1" kern="1200" dirty="0">
              <a:solidFill>
                <a:srgbClr val="FF0000"/>
              </a:solidFill>
            </a:rPr>
            <a:t>else</a:t>
          </a:r>
          <a:r>
            <a:rPr lang="en-IN" sz="1200" b="1" kern="1200" dirty="0"/>
            <a:t> Action 2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Use </a:t>
          </a:r>
          <a:r>
            <a:rPr lang="en-IN" sz="1200" b="1" kern="1200" dirty="0">
              <a:solidFill>
                <a:srgbClr val="FF0000"/>
              </a:solidFill>
            </a:rPr>
            <a:t>indentations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1781163" y="1706542"/>
        <a:ext cx="3802263" cy="548918"/>
      </dsp:txXfrm>
    </dsp:sp>
    <dsp:sp modelId="{0BDB6C8A-7361-4D7C-B477-279B2CB6931D}">
      <dsp:nvSpPr>
        <dsp:cNvPr id="0" name=""/>
        <dsp:cNvSpPr/>
      </dsp:nvSpPr>
      <dsp:spPr>
        <a:xfrm>
          <a:off x="0" y="1644332"/>
          <a:ext cx="1733529" cy="731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Decision structure</a:t>
          </a:r>
          <a:endParaRPr lang="en-US" sz="1600" b="1" kern="1200" dirty="0"/>
        </a:p>
      </dsp:txBody>
      <dsp:txXfrm>
        <a:off x="35728" y="1680060"/>
        <a:ext cx="1662073" cy="660434"/>
      </dsp:txXfrm>
    </dsp:sp>
    <dsp:sp modelId="{0078E13F-261F-47A8-BFA3-0509F5800D62}">
      <dsp:nvSpPr>
        <dsp:cNvPr id="0" name=""/>
        <dsp:cNvSpPr/>
      </dsp:nvSpPr>
      <dsp:spPr>
        <a:xfrm>
          <a:off x="1781163" y="2420136"/>
          <a:ext cx="4076722" cy="7318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While</a:t>
          </a:r>
          <a:r>
            <a:rPr lang="en-IN" sz="1200" b="1" kern="1200" dirty="0"/>
            <a:t> condition</a:t>
          </a:r>
          <a:r>
            <a:rPr lang="en-IN" sz="1200" b="1" kern="1200" dirty="0">
              <a:solidFill>
                <a:srgbClr val="FF0000"/>
              </a:solidFill>
            </a:rPr>
            <a:t> do </a:t>
          </a:r>
          <a:r>
            <a:rPr lang="en-IN" sz="1200" b="1" kern="1200" dirty="0"/>
            <a:t>Action-1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Repeat</a:t>
          </a:r>
          <a:r>
            <a:rPr lang="en-IN" sz="1200" b="1" kern="1200" dirty="0"/>
            <a:t> Action-1 </a:t>
          </a:r>
          <a:r>
            <a:rPr lang="en-IN" sz="1200" b="1" kern="1200" dirty="0">
              <a:solidFill>
                <a:srgbClr val="FF0000"/>
              </a:solidFill>
            </a:rPr>
            <a:t>until condition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1781163" y="2511622"/>
        <a:ext cx="3802263" cy="548918"/>
      </dsp:txXfrm>
    </dsp:sp>
    <dsp:sp modelId="{B55BBA74-4B23-48C5-BDED-CFD63C0D0A5E}">
      <dsp:nvSpPr>
        <dsp:cNvPr id="0" name=""/>
        <dsp:cNvSpPr/>
      </dsp:nvSpPr>
      <dsp:spPr>
        <a:xfrm>
          <a:off x="0" y="2449412"/>
          <a:ext cx="1733529" cy="731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While/ for/ repeat loops</a:t>
          </a:r>
          <a:endParaRPr lang="en-US" sz="1600" b="1" kern="1200" dirty="0"/>
        </a:p>
      </dsp:txBody>
      <dsp:txXfrm>
        <a:off x="35728" y="2485140"/>
        <a:ext cx="1662073" cy="660434"/>
      </dsp:txXfrm>
    </dsp:sp>
    <dsp:sp modelId="{0B18BED7-6959-4C1C-AC34-513ECCA71D50}">
      <dsp:nvSpPr>
        <dsp:cNvPr id="0" name=""/>
        <dsp:cNvSpPr/>
      </dsp:nvSpPr>
      <dsp:spPr>
        <a:xfrm>
          <a:off x="1781163" y="3286146"/>
          <a:ext cx="4076722" cy="7318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A[</a:t>
          </a:r>
          <a:r>
            <a:rPr lang="en-IN" sz="1200" b="1" kern="1200" dirty="0" err="1">
              <a:solidFill>
                <a:srgbClr val="FF0000"/>
              </a:solidFill>
            </a:rPr>
            <a:t>i</a:t>
          </a:r>
          <a:r>
            <a:rPr lang="en-IN" sz="1200" b="1" kern="1200" dirty="0">
              <a:solidFill>
                <a:srgbClr val="FF0000"/>
              </a:solidFill>
            </a:rPr>
            <a:t>] </a:t>
          </a:r>
          <a:r>
            <a:rPr lang="en-IN" sz="1200" b="1" kern="1200" dirty="0"/>
            <a:t>indexes to the </a:t>
          </a:r>
          <a:r>
            <a:rPr lang="en-IN" sz="1200" b="1" kern="1200" dirty="0" err="1"/>
            <a:t>ith</a:t>
          </a:r>
          <a:r>
            <a:rPr lang="en-IN" sz="1200" b="1" kern="1200" dirty="0"/>
            <a:t> element of array A</a:t>
          </a:r>
          <a:endParaRPr lang="en-US" sz="1200" b="1" kern="1200" dirty="0"/>
        </a:p>
      </dsp:txBody>
      <dsp:txXfrm>
        <a:off x="1781163" y="3377632"/>
        <a:ext cx="3802263" cy="548918"/>
      </dsp:txXfrm>
    </dsp:sp>
    <dsp:sp modelId="{9267061F-E7FE-4F02-8E1E-1E74F46BD706}">
      <dsp:nvSpPr>
        <dsp:cNvPr id="0" name=""/>
        <dsp:cNvSpPr/>
      </dsp:nvSpPr>
      <dsp:spPr>
        <a:xfrm>
          <a:off x="0" y="3254492"/>
          <a:ext cx="1733529" cy="731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Array indexing</a:t>
          </a:r>
          <a:endParaRPr lang="en-US" sz="1600" b="1" kern="1200" dirty="0"/>
        </a:p>
      </dsp:txBody>
      <dsp:txXfrm>
        <a:off x="35728" y="3290220"/>
        <a:ext cx="1662073" cy="660434"/>
      </dsp:txXfrm>
    </dsp:sp>
    <dsp:sp modelId="{499B7F86-5FC5-4195-B1F6-F750069748D2}">
      <dsp:nvSpPr>
        <dsp:cNvPr id="0" name=""/>
        <dsp:cNvSpPr/>
      </dsp:nvSpPr>
      <dsp:spPr>
        <a:xfrm>
          <a:off x="1781163" y="4030296"/>
          <a:ext cx="4076722" cy="7318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 err="1">
              <a:solidFill>
                <a:srgbClr val="FF0000"/>
              </a:solidFill>
            </a:rPr>
            <a:t>Object.method</a:t>
          </a:r>
          <a:r>
            <a:rPr lang="en-IN" sz="1200" b="1" kern="1200" dirty="0">
              <a:solidFill>
                <a:srgbClr val="FF0000"/>
              </a:solidFill>
            </a:rPr>
            <a:t>(param1, param2,...)</a:t>
          </a:r>
          <a:endParaRPr lang="en-US" sz="1200" b="1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/>
            <a:t>Object is optional</a:t>
          </a:r>
          <a:endParaRPr lang="en-US" sz="1200" b="1" kern="1200" dirty="0"/>
        </a:p>
      </dsp:txBody>
      <dsp:txXfrm>
        <a:off x="1781163" y="4121782"/>
        <a:ext cx="3802263" cy="548918"/>
      </dsp:txXfrm>
    </dsp:sp>
    <dsp:sp modelId="{2C04BC0E-3F02-4F67-B438-38514EDAE00E}">
      <dsp:nvSpPr>
        <dsp:cNvPr id="0" name=""/>
        <dsp:cNvSpPr/>
      </dsp:nvSpPr>
      <dsp:spPr>
        <a:xfrm>
          <a:off x="0" y="4059571"/>
          <a:ext cx="1733529" cy="731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Method calls</a:t>
          </a:r>
          <a:endParaRPr lang="en-US" sz="1600" b="1" kern="1200" dirty="0"/>
        </a:p>
      </dsp:txBody>
      <dsp:txXfrm>
        <a:off x="35728" y="4095299"/>
        <a:ext cx="1662073" cy="660434"/>
      </dsp:txXfrm>
    </dsp:sp>
    <dsp:sp modelId="{7A302E87-44A4-4949-BEB3-FC91A785C7BD}">
      <dsp:nvSpPr>
        <dsp:cNvPr id="0" name=""/>
        <dsp:cNvSpPr/>
      </dsp:nvSpPr>
      <dsp:spPr>
        <a:xfrm>
          <a:off x="1781163" y="4835375"/>
          <a:ext cx="4076722" cy="7318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kern="1200" dirty="0">
              <a:solidFill>
                <a:srgbClr val="FF0000"/>
              </a:solidFill>
            </a:rPr>
            <a:t>Return </a:t>
          </a:r>
          <a:r>
            <a:rPr lang="en-IN" sz="1200" b="1" kern="1200" dirty="0"/>
            <a:t>value</a:t>
          </a:r>
          <a:endParaRPr lang="en-US" sz="1200" b="1" kern="1200" dirty="0"/>
        </a:p>
      </dsp:txBody>
      <dsp:txXfrm>
        <a:off x="1781163" y="4926861"/>
        <a:ext cx="3802263" cy="548918"/>
      </dsp:txXfrm>
    </dsp:sp>
    <dsp:sp modelId="{4B626A85-62BA-4202-BDFE-E9CF27873A0F}">
      <dsp:nvSpPr>
        <dsp:cNvPr id="0" name=""/>
        <dsp:cNvSpPr/>
      </dsp:nvSpPr>
      <dsp:spPr>
        <a:xfrm>
          <a:off x="0" y="4840273"/>
          <a:ext cx="1733529" cy="731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Method returns</a:t>
          </a:r>
          <a:endParaRPr lang="en-US" sz="1600" b="1" kern="1200" dirty="0"/>
        </a:p>
      </dsp:txBody>
      <dsp:txXfrm>
        <a:off x="35728" y="4876001"/>
        <a:ext cx="1662073" cy="660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B3F73D-9274-4B8B-AF9B-F695A067F724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3BD8AA-68B5-4221-AF69-A6C7FFB3D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Complexity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Analyzing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000108"/>
            <a:ext cx="750099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Analysis </a:t>
            </a:r>
            <a:r>
              <a:rPr lang="en-IN" sz="2000" dirty="0"/>
              <a:t>can be done for :</a:t>
            </a:r>
          </a:p>
          <a:p>
            <a:pPr lvl="1"/>
            <a:r>
              <a:rPr lang="en-IN" sz="2000" dirty="0"/>
              <a:t>Resources required.</a:t>
            </a:r>
          </a:p>
          <a:p>
            <a:pPr lvl="1"/>
            <a:r>
              <a:rPr lang="en-IN" sz="2000" dirty="0"/>
              <a:t>Memory / space required</a:t>
            </a:r>
          </a:p>
          <a:p>
            <a:pPr lvl="1"/>
            <a:r>
              <a:rPr lang="en-IN" sz="2000" dirty="0"/>
              <a:t>Runtime requirements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714620"/>
            <a:ext cx="792961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An efficient algorithm requires </a:t>
            </a:r>
            <a:r>
              <a:rPr lang="en-IN" sz="2000" b="1" u="sng" dirty="0"/>
              <a:t>less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time, space, resources and computations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/>
              <a:t> Analyzing </a:t>
            </a:r>
            <a:r>
              <a:rPr lang="en-IN" sz="2000" b="1" u="sng" dirty="0">
                <a:solidFill>
                  <a:srgbClr val="FF0000"/>
                </a:solidFill>
              </a:rPr>
              <a:t>runtime requirements</a:t>
            </a:r>
            <a:r>
              <a:rPr lang="en-IN" sz="2000" dirty="0"/>
              <a:t> are of utmost importance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4429132"/>
            <a:ext cx="7643866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Obvious way to </a:t>
            </a:r>
            <a:r>
              <a:rPr lang="en-US" sz="2000" b="1" dirty="0"/>
              <a:t>measure the efficiency </a:t>
            </a:r>
            <a:r>
              <a:rPr lang="en-US" sz="2000" dirty="0"/>
              <a:t>of an algorithm is </a:t>
            </a:r>
            <a:r>
              <a:rPr lang="en-US" sz="2000" b="1" dirty="0"/>
              <a:t>to run it </a:t>
            </a:r>
            <a:r>
              <a:rPr lang="en-US" sz="2000" dirty="0"/>
              <a:t>and measure how much </a:t>
            </a:r>
            <a:r>
              <a:rPr lang="en-US" sz="2000" b="1" dirty="0">
                <a:solidFill>
                  <a:srgbClr val="FF0000"/>
                </a:solidFill>
              </a:rPr>
              <a:t>processor time </a:t>
            </a:r>
            <a:r>
              <a:rPr lang="en-US" sz="2000" dirty="0"/>
              <a:t>is needed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5715016"/>
            <a:ext cx="257176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Is it correct ??????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5862578"/>
            <a:ext cx="2571768" cy="995422"/>
          </a:xfrm>
          <a:prstGeom prst="wedgeEllipseCallout">
            <a:avLst>
              <a:gd name="adj1" fmla="val -72314"/>
              <a:gd name="adj2" fmla="val -3605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NO... But WHY??????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Analyzing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000108"/>
            <a:ext cx="285752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Factors: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Hardware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Operating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Compiler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Size of input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Nature of Input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4232041"/>
            <a:ext cx="8929718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Solution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Theoretical approximation </a:t>
            </a:r>
            <a:r>
              <a:rPr lang="en-IN" sz="2000" dirty="0"/>
              <a:t>is preferred</a:t>
            </a:r>
          </a:p>
          <a:p>
            <a:pPr>
              <a:buNone/>
            </a:pPr>
            <a:r>
              <a:rPr lang="en-IN" sz="2000" dirty="0"/>
              <a:t>	- </a:t>
            </a:r>
            <a:r>
              <a:rPr lang="en-US" sz="2000" dirty="0"/>
              <a:t>It characterizes the </a:t>
            </a:r>
            <a:r>
              <a:rPr lang="en-US" sz="2000" dirty="0">
                <a:solidFill>
                  <a:srgbClr val="FF0000"/>
                </a:solidFill>
              </a:rPr>
              <a:t>execution time </a:t>
            </a:r>
            <a:r>
              <a:rPr lang="en-US" sz="2000" dirty="0"/>
              <a:t>of an algorithm 	independently from the </a:t>
            </a:r>
            <a:r>
              <a:rPr lang="en-US" sz="2000" b="1" dirty="0">
                <a:solidFill>
                  <a:srgbClr val="0070C0"/>
                </a:solidFill>
              </a:rPr>
              <a:t>machine, the language and compiler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dirty="0"/>
              <a:t>- </a:t>
            </a:r>
            <a:r>
              <a:rPr lang="en-IN" sz="2000" b="1" dirty="0">
                <a:solidFill>
                  <a:srgbClr val="FFC000"/>
                </a:solidFill>
              </a:rPr>
              <a:t>Analyzing variation </a:t>
            </a:r>
            <a:r>
              <a:rPr lang="en-IN" sz="2000" dirty="0"/>
              <a:t>in runtime requirements with 		  	changing </a:t>
            </a:r>
            <a:r>
              <a:rPr lang="en-IN" sz="2000" b="1" dirty="0">
                <a:solidFill>
                  <a:srgbClr val="C00000"/>
                </a:solidFill>
              </a:rPr>
              <a:t>size of input data</a:t>
            </a:r>
          </a:p>
          <a:p>
            <a:pPr>
              <a:buNone/>
            </a:pPr>
            <a:r>
              <a:rPr lang="en-IN" sz="2000" dirty="0"/>
              <a:t>	- Comparisons of different algorithms.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642918"/>
            <a:ext cx="57864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358246" cy="5857916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Runtime complexity of algorithm</a:t>
            </a:r>
          </a:p>
          <a:p>
            <a:pPr lvl="1"/>
            <a:r>
              <a:rPr lang="en-IN" dirty="0"/>
              <a:t>Varies with input size</a:t>
            </a:r>
          </a:p>
          <a:p>
            <a:pPr lvl="1"/>
            <a:r>
              <a:rPr lang="en-IN" dirty="0"/>
              <a:t>Nature of input data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Model of Computation:</a:t>
            </a:r>
          </a:p>
          <a:p>
            <a:pPr lvl="1"/>
            <a:r>
              <a:rPr lang="en-IN" dirty="0"/>
              <a:t>Mathematical model</a:t>
            </a:r>
          </a:p>
          <a:p>
            <a:pPr lvl="1"/>
            <a:r>
              <a:rPr lang="en-IN" sz="2800" dirty="0"/>
              <a:t>Asymptotic Notations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 lvl="1"/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24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Analyzing Algorithms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858312" cy="5857916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It is of three types:</a:t>
            </a:r>
          </a:p>
          <a:p>
            <a:pPr>
              <a:buNone/>
            </a:pPr>
            <a:r>
              <a:rPr lang="en-IN" sz="2800" dirty="0"/>
              <a:t>	</a:t>
            </a:r>
            <a:r>
              <a:rPr lang="en-IN" sz="2800" b="1" i="1" u="sng" dirty="0">
                <a:solidFill>
                  <a:srgbClr val="FF0000"/>
                </a:solidFill>
              </a:rPr>
              <a:t>(</a:t>
            </a:r>
            <a:r>
              <a:rPr lang="en-IN" sz="2400" b="1" i="1" u="sng" dirty="0">
                <a:solidFill>
                  <a:srgbClr val="FF0000"/>
                </a:solidFill>
              </a:rPr>
              <a:t>a) Best-case:</a:t>
            </a:r>
            <a:endParaRPr lang="en-IN" sz="2800" b="1" i="1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800" dirty="0"/>
              <a:t>		</a:t>
            </a:r>
            <a:r>
              <a:rPr lang="en-US" sz="2800" dirty="0"/>
              <a:t> - </a:t>
            </a:r>
            <a:r>
              <a:rPr lang="en-US" sz="2400" dirty="0"/>
              <a:t>Describes an algorithm's behavior under optimal conditions.</a:t>
            </a:r>
          </a:p>
          <a:p>
            <a:pPr>
              <a:buNone/>
            </a:pPr>
            <a:r>
              <a:rPr lang="en-IN" sz="2400" dirty="0"/>
              <a:t>		- Searching an element present at first position</a:t>
            </a:r>
          </a:p>
          <a:p>
            <a:pPr lvl="1">
              <a:buNone/>
            </a:pPr>
            <a:r>
              <a:rPr lang="en-IN" sz="2400" b="1" i="1" u="sng" dirty="0">
                <a:solidFill>
                  <a:srgbClr val="FF0000"/>
                </a:solidFill>
              </a:rPr>
              <a:t>(b) Average-case:</a:t>
            </a:r>
          </a:p>
          <a:p>
            <a:pPr lvl="1">
              <a:buNone/>
            </a:pPr>
            <a:r>
              <a:rPr lang="en-IN" sz="2400" dirty="0"/>
              <a:t>		- Provides the cost of algorithm for average case of data.</a:t>
            </a:r>
          </a:p>
          <a:p>
            <a:pPr lvl="1">
              <a:buNone/>
            </a:pPr>
            <a:r>
              <a:rPr lang="en-IN" sz="2400" dirty="0"/>
              <a:t>		- Analyzing average data and cost is difficult.</a:t>
            </a:r>
          </a:p>
          <a:p>
            <a:pPr lvl="1">
              <a:buNone/>
            </a:pPr>
            <a:r>
              <a:rPr lang="en-IN" sz="2400" b="1" i="1" u="sng" dirty="0">
                <a:solidFill>
                  <a:srgbClr val="FF0000"/>
                </a:solidFill>
              </a:rPr>
              <a:t>(c) Worst-case:</a:t>
            </a:r>
          </a:p>
          <a:p>
            <a:pPr lvl="1">
              <a:buNone/>
            </a:pPr>
            <a:r>
              <a:rPr lang="en-IN" sz="2400" dirty="0"/>
              <a:t>	- Provides upper-bound or maximum cost of algorithm.</a:t>
            </a:r>
          </a:p>
          <a:p>
            <a:pPr lvl="1">
              <a:buNone/>
            </a:pPr>
            <a:r>
              <a:rPr lang="en-IN" sz="2400" dirty="0"/>
              <a:t>	- Safe analysis of over-all behaviour.</a:t>
            </a:r>
          </a:p>
          <a:p>
            <a:pPr lvl="1">
              <a:buNone/>
            </a:pPr>
            <a:r>
              <a:rPr lang="en-IN" sz="2400" b="1" i="1" u="sng" dirty="0">
                <a:solidFill>
                  <a:srgbClr val="0070C0"/>
                </a:solidFill>
              </a:rPr>
              <a:t>Mostly worst-case analysis of the algorithms is computed for comparisons.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Analyzing Algorithms: Runtime Complexity 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FF0000"/>
                </a:solidFill>
              </a:rPr>
              <a:t>Random Access Machine Model</a:t>
            </a:r>
            <a:r>
              <a:rPr lang="en-US" b="1" i="1" u="sng" dirty="0">
                <a:solidFill>
                  <a:srgbClr val="FF0000"/>
                </a:solidFill>
              </a:rPr>
              <a:t>:</a:t>
            </a:r>
          </a:p>
          <a:p>
            <a:r>
              <a:rPr lang="en-IN" sz="2600" dirty="0"/>
              <a:t>Counts the primitive operations / computations</a:t>
            </a:r>
          </a:p>
          <a:p>
            <a:r>
              <a:rPr lang="en-IN" sz="2600" dirty="0"/>
              <a:t>Assumes that CPU performs single primitive operation in 1 unit time</a:t>
            </a:r>
            <a:endParaRPr lang="en-US" sz="2600" dirty="0"/>
          </a:p>
          <a:p>
            <a:r>
              <a:rPr lang="en-US" sz="2600" dirty="0"/>
              <a:t>Primitive operations are identified and counted to analyze cost</a:t>
            </a:r>
          </a:p>
          <a:p>
            <a:pPr>
              <a:buNone/>
            </a:pPr>
            <a:r>
              <a:rPr lang="en-US" sz="2600" dirty="0"/>
              <a:t>		</a:t>
            </a:r>
            <a:r>
              <a:rPr lang="en-US" sz="2000" dirty="0"/>
              <a:t>–Assigning a value to a variable</a:t>
            </a:r>
          </a:p>
          <a:p>
            <a:pPr>
              <a:buNone/>
            </a:pPr>
            <a:r>
              <a:rPr lang="en-US" sz="2000" dirty="0"/>
              <a:t>		–Performing an arithmetic operation</a:t>
            </a:r>
          </a:p>
          <a:p>
            <a:pPr>
              <a:buNone/>
            </a:pPr>
            <a:r>
              <a:rPr lang="en-US" sz="2000" dirty="0"/>
              <a:t>		–Calling a method</a:t>
            </a:r>
          </a:p>
          <a:p>
            <a:pPr>
              <a:buNone/>
            </a:pPr>
            <a:r>
              <a:rPr lang="en-US" sz="2000" dirty="0"/>
              <a:t>		–Comparing two numbers</a:t>
            </a:r>
          </a:p>
          <a:p>
            <a:pPr>
              <a:buNone/>
            </a:pPr>
            <a:r>
              <a:rPr lang="en-US" sz="2000" dirty="0"/>
              <a:t>		–Indexing into an array</a:t>
            </a:r>
          </a:p>
          <a:p>
            <a:pPr>
              <a:buNone/>
            </a:pPr>
            <a:r>
              <a:rPr lang="en-US" sz="2000" dirty="0"/>
              <a:t>		–Following an object reference</a:t>
            </a:r>
          </a:p>
          <a:p>
            <a:pPr>
              <a:buNone/>
            </a:pPr>
            <a:r>
              <a:rPr lang="en-US" sz="2000" dirty="0"/>
              <a:t>		–Returning from a method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Analyzing Runtime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 lnSpcReduction="10000"/>
          </a:bodyPr>
          <a:lstStyle/>
          <a:p>
            <a:r>
              <a:rPr lang="en-IN" b="1" i="1" u="sng" dirty="0">
                <a:solidFill>
                  <a:srgbClr val="FF0000"/>
                </a:solidFill>
              </a:rPr>
              <a:t>Counting primitive operations</a:t>
            </a:r>
            <a:r>
              <a:rPr lang="en-US" b="1" i="1" u="sng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dirty="0"/>
              <a:t>Algorithm </a:t>
            </a:r>
            <a:r>
              <a:rPr lang="en-US" dirty="0" err="1"/>
              <a:t>FindMax</a:t>
            </a:r>
            <a:r>
              <a:rPr lang="en-US" dirty="0"/>
              <a:t>(S, n)</a:t>
            </a:r>
          </a:p>
          <a:p>
            <a:pPr>
              <a:buNone/>
            </a:pPr>
            <a:r>
              <a:rPr lang="en-US" dirty="0"/>
              <a:t>	Input : An array S storing n </a:t>
            </a:r>
            <a:r>
              <a:rPr lang="en-US" dirty="0" err="1"/>
              <a:t>numbers,n</a:t>
            </a:r>
            <a:r>
              <a:rPr lang="en-US" dirty="0"/>
              <a:t>&gt;=1</a:t>
            </a:r>
          </a:p>
          <a:p>
            <a:pPr>
              <a:buNone/>
            </a:pPr>
            <a:r>
              <a:rPr lang="en-US" dirty="0"/>
              <a:t>	Output: Max Element in 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S1:	</a:t>
            </a:r>
            <a:r>
              <a:rPr lang="en-US" dirty="0" err="1">
                <a:latin typeface="Bahnschrift SemiLight" pitchFamily="34" charset="0"/>
              </a:rPr>
              <a:t>curMax</a:t>
            </a:r>
            <a:r>
              <a:rPr lang="en-US" dirty="0">
                <a:latin typeface="Bahnschrift SemiLight" pitchFamily="34" charset="0"/>
              </a:rPr>
              <a:t> ← A[0] 	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S2:	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 ← 1 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S3:	while 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 &lt;= (n-1) do 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S4:		if </a:t>
            </a:r>
            <a:r>
              <a:rPr lang="en-US" dirty="0" err="1">
                <a:latin typeface="Bahnschrift SemiLight" pitchFamily="34" charset="0"/>
              </a:rPr>
              <a:t>curMax</a:t>
            </a:r>
            <a:r>
              <a:rPr lang="en-US" dirty="0">
                <a:latin typeface="Bahnschrift SemiLight" pitchFamily="34" charset="0"/>
              </a:rPr>
              <a:t> </a:t>
            </a:r>
            <a:r>
              <a:rPr lang="en-US" sz="4200" dirty="0">
                <a:latin typeface="Bahnschrift SemiLight" pitchFamily="34" charset="0"/>
              </a:rPr>
              <a:t>&lt;</a:t>
            </a:r>
            <a:r>
              <a:rPr lang="en-US" dirty="0">
                <a:latin typeface="Bahnschrift SemiLight" pitchFamily="34" charset="0"/>
              </a:rPr>
              <a:t>  A[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] then 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S5:			</a:t>
            </a:r>
            <a:r>
              <a:rPr lang="en-US" dirty="0" err="1">
                <a:latin typeface="Bahnschrift SemiLight" pitchFamily="34" charset="0"/>
              </a:rPr>
              <a:t>curMax</a:t>
            </a:r>
            <a:r>
              <a:rPr lang="en-US" dirty="0">
                <a:latin typeface="Bahnschrift SemiLight" pitchFamily="34" charset="0"/>
              </a:rPr>
              <a:t> ← A[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]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S6:		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 ← i+1; 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S7:	return </a:t>
            </a:r>
            <a:r>
              <a:rPr lang="en-US" dirty="0" err="1">
                <a:latin typeface="Bahnschrift SemiLight" pitchFamily="34" charset="0"/>
              </a:rPr>
              <a:t>curmax</a:t>
            </a:r>
            <a:endParaRPr lang="en-US" dirty="0">
              <a:latin typeface="Bahnschrift SemiLight" pitchFamily="34" charset="0"/>
            </a:endParaRP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Complexity between 6n and 8n-2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Analyzing Time Complexity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642918"/>
            <a:ext cx="9001156" cy="5483245"/>
          </a:xfrm>
        </p:spPr>
        <p:txBody>
          <a:bodyPr>
            <a:normAutofit fontScale="92500" lnSpcReduction="10000"/>
          </a:bodyPr>
          <a:lstStyle/>
          <a:p>
            <a:r>
              <a:rPr lang="en-IN" b="1" i="1" u="sng" dirty="0">
                <a:solidFill>
                  <a:srgbClr val="FF0000"/>
                </a:solidFill>
              </a:rPr>
              <a:t>Counting primitive operations</a:t>
            </a:r>
            <a:r>
              <a:rPr lang="en-US" b="1" i="1" u="sng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dirty="0"/>
              <a:t>Algorithm </a:t>
            </a:r>
            <a:r>
              <a:rPr lang="en-US" dirty="0" err="1"/>
              <a:t>FindMax</a:t>
            </a:r>
            <a:r>
              <a:rPr lang="en-US" dirty="0"/>
              <a:t>(S, n)</a:t>
            </a:r>
          </a:p>
          <a:p>
            <a:pPr>
              <a:buNone/>
            </a:pPr>
            <a:r>
              <a:rPr lang="en-US" dirty="0"/>
              <a:t>	Input : An array S storing n </a:t>
            </a:r>
            <a:r>
              <a:rPr lang="en-US" dirty="0" err="1"/>
              <a:t>numbers,n</a:t>
            </a:r>
            <a:r>
              <a:rPr lang="en-US" dirty="0"/>
              <a:t>&gt;=1</a:t>
            </a:r>
          </a:p>
          <a:p>
            <a:pPr>
              <a:buNone/>
            </a:pPr>
            <a:r>
              <a:rPr lang="en-US" dirty="0"/>
              <a:t>	Output: Max Element in 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S1:	</a:t>
            </a:r>
            <a:r>
              <a:rPr lang="en-US" dirty="0" err="1">
                <a:latin typeface="Bahnschrift SemiLight" pitchFamily="34" charset="0"/>
              </a:rPr>
              <a:t>curMax</a:t>
            </a:r>
            <a:r>
              <a:rPr lang="en-US" dirty="0">
                <a:latin typeface="Bahnschrift SemiLight" pitchFamily="34" charset="0"/>
              </a:rPr>
              <a:t> ← A[0] 			</a:t>
            </a:r>
            <a:r>
              <a:rPr lang="en-US" dirty="0">
                <a:solidFill>
                  <a:srgbClr val="FF0000"/>
                </a:solidFill>
                <a:latin typeface="Bahnschrift SemiLight" pitchFamily="34" charset="0"/>
              </a:rPr>
              <a:t>2 op (</a:t>
            </a:r>
            <a:r>
              <a:rPr lang="en-US" dirty="0" err="1">
                <a:solidFill>
                  <a:srgbClr val="FF0000"/>
                </a:solidFill>
                <a:latin typeface="Bahnschrift SemiLight" pitchFamily="34" charset="0"/>
              </a:rPr>
              <a:t>ind</a:t>
            </a:r>
            <a:r>
              <a:rPr lang="en-US" dirty="0">
                <a:solidFill>
                  <a:srgbClr val="FF0000"/>
                </a:solidFill>
                <a:latin typeface="Bahnschrift SemiLight" pitchFamily="34" charset="0"/>
              </a:rPr>
              <a:t> &amp; assign)</a:t>
            </a:r>
            <a:endParaRPr lang="en-US" dirty="0">
              <a:latin typeface="Bahnschrift SemiLight" pitchFamily="34" charset="0"/>
            </a:endParaRP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S2:	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 ← 1 					1 op (assign)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S3:	while 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&lt;= n-1 do 			2n op (n </a:t>
            </a:r>
            <a:r>
              <a:rPr lang="en-US" dirty="0" err="1">
                <a:latin typeface="Bahnschrift SemiLight" pitchFamily="34" charset="0"/>
              </a:rPr>
              <a:t>comp+n</a:t>
            </a:r>
            <a:r>
              <a:rPr lang="en-US" dirty="0">
                <a:latin typeface="Bahnschrift SemiLight" pitchFamily="34" charset="0"/>
              </a:rPr>
              <a:t> sub)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S4:		if </a:t>
            </a:r>
            <a:r>
              <a:rPr lang="en-US" dirty="0" err="1">
                <a:latin typeface="Bahnschrift SemiLight" pitchFamily="34" charset="0"/>
              </a:rPr>
              <a:t>curMax</a:t>
            </a:r>
            <a:r>
              <a:rPr lang="en-US" dirty="0">
                <a:latin typeface="Bahnschrift SemiLight" pitchFamily="34" charset="0"/>
              </a:rPr>
              <a:t> </a:t>
            </a:r>
            <a:r>
              <a:rPr lang="en-US" sz="4200" dirty="0">
                <a:latin typeface="Bahnschrift SemiLight" pitchFamily="34" charset="0"/>
              </a:rPr>
              <a:t>&lt;</a:t>
            </a:r>
            <a:r>
              <a:rPr lang="en-US" dirty="0">
                <a:latin typeface="Bahnschrift SemiLight" pitchFamily="34" charset="0"/>
              </a:rPr>
              <a:t>  A[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] then 	2(n-1) op (n-1 [] &amp; n-1 &lt;)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S5:			</a:t>
            </a:r>
            <a:r>
              <a:rPr lang="en-US" dirty="0" err="1">
                <a:latin typeface="Bahnschrift SemiLight" pitchFamily="34" charset="0"/>
              </a:rPr>
              <a:t>curMax</a:t>
            </a:r>
            <a:r>
              <a:rPr lang="en-US" dirty="0">
                <a:latin typeface="Bahnschrift SemiLight" pitchFamily="34" charset="0"/>
              </a:rPr>
              <a:t> ← A[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]	0 to 2(n-1) op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S6:		</a:t>
            </a:r>
            <a:r>
              <a:rPr lang="en-US" dirty="0" err="1">
                <a:latin typeface="Bahnschrift SemiLight" pitchFamily="34" charset="0"/>
              </a:rPr>
              <a:t>i</a:t>
            </a:r>
            <a:r>
              <a:rPr lang="en-US" dirty="0">
                <a:latin typeface="Bahnschrift SemiLight" pitchFamily="34" charset="0"/>
              </a:rPr>
              <a:t> ← i+1; 			2(n-1) op (+ &amp; -&gt;)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S7:	return </a:t>
            </a:r>
            <a:r>
              <a:rPr lang="en-US" dirty="0" err="1">
                <a:latin typeface="Bahnschrift SemiLight" pitchFamily="34" charset="0"/>
              </a:rPr>
              <a:t>curmax</a:t>
            </a:r>
            <a:r>
              <a:rPr lang="en-US" dirty="0">
                <a:latin typeface="Bahnschrift SemiLight" pitchFamily="34" charset="0"/>
              </a:rPr>
              <a:t>			1 op</a:t>
            </a:r>
          </a:p>
          <a:p>
            <a:pPr>
              <a:buNone/>
            </a:pPr>
            <a:r>
              <a:rPr lang="en-US" dirty="0">
                <a:latin typeface="Bahnschrift SemiLight" pitchFamily="34" charset="0"/>
              </a:rPr>
              <a:t>Complexity between 6n and 8n-2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Analyzing Time Complexity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98256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4877" y="1214422"/>
            <a:ext cx="4071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3+3n^2 + 2n+1</a:t>
            </a:r>
          </a:p>
          <a:p>
            <a:r>
              <a:rPr lang="en-IN" dirty="0"/>
              <a:t>=3n^2 + 2n + 4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OR</a:t>
            </a:r>
          </a:p>
          <a:p>
            <a:endParaRPr lang="en-IN" dirty="0"/>
          </a:p>
          <a:p>
            <a:r>
              <a:rPr lang="en-IN" dirty="0"/>
              <a:t>3+6n^2+5n+1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98256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100" name="Picture 4" descr="D:\Data stru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375650" cy="560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643998" cy="5857916"/>
          </a:xfrm>
        </p:spPr>
        <p:txBody>
          <a:bodyPr/>
          <a:lstStyle/>
          <a:p>
            <a:pPr lvl="1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Pseudocodes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1" y="1000108"/>
            <a:ext cx="285752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● High level description</a:t>
            </a:r>
          </a:p>
          <a:p>
            <a:r>
              <a:rPr lang="en-US" dirty="0"/>
              <a:t>● Intended for humans</a:t>
            </a:r>
          </a:p>
          <a:p>
            <a:r>
              <a:rPr lang="en-US" dirty="0"/>
              <a:t>● More structured than prose</a:t>
            </a:r>
          </a:p>
          <a:p>
            <a:r>
              <a:rPr lang="en-US" dirty="0"/>
              <a:t>● Hides implementation / design  details</a:t>
            </a:r>
          </a:p>
          <a:p>
            <a:r>
              <a:rPr lang="en-US" dirty="0"/>
              <a:t>● Less structured than programs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286116" y="1000108"/>
          <a:ext cx="5905520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/>
          <a:lstStyle/>
          <a:p>
            <a:r>
              <a:rPr lang="en-IN" dirty="0"/>
              <a:t>Problem Solving and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0430" y="5929330"/>
            <a:ext cx="557075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Difference in complexity matters!!!!!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81685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100" name="Picture 4" descr="D:\Data stru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375650" cy="5600700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6072198" y="857232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n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929290" y="3857628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n</a:t>
            </a:r>
            <a:r>
              <a:rPr lang="en-IN" baseline="300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3071810"/>
            <a:ext cx="25343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f(n) will be called n times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6211669"/>
            <a:ext cx="357302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‘j’ for loop will be computed n times</a:t>
            </a:r>
          </a:p>
          <a:p>
            <a:r>
              <a:rPr lang="en-IN" dirty="0"/>
              <a:t>One ‘j’ loop will call f() n times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7" name="Oval Callout 6"/>
          <p:cNvSpPr/>
          <p:nvPr/>
        </p:nvSpPr>
        <p:spPr>
          <a:xfrm>
            <a:off x="6072198" y="857232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929290" y="3857628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</a:t>
            </a:r>
            <a:r>
              <a:rPr lang="en-IN" baseline="30000" dirty="0"/>
              <a:t>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5122" name="Picture 2" descr="D:\Data stru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" y="803275"/>
            <a:ext cx="9121775" cy="5697559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7" name="Oval Callout 6"/>
          <p:cNvSpPr/>
          <p:nvPr/>
        </p:nvSpPr>
        <p:spPr>
          <a:xfrm>
            <a:off x="6072198" y="857232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929290" y="3857628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</a:t>
            </a:r>
            <a:r>
              <a:rPr lang="en-IN" baseline="30000" dirty="0"/>
              <a:t>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5122" name="Picture 2" descr="D:\Data stru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" y="803275"/>
            <a:ext cx="9121775" cy="5697559"/>
          </a:xfrm>
          <a:prstGeom prst="rect">
            <a:avLst/>
          </a:prstGeom>
          <a:noFill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 err="1"/>
              <a:t>int</a:t>
            </a:r>
            <a:r>
              <a:rPr lang="en-US" sz="2400" dirty="0"/>
              <a:t> a = 0, b = 0; </a:t>
            </a:r>
          </a:p>
          <a:p>
            <a:pPr fontAlgn="base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pPr fontAlgn="base"/>
            <a:r>
              <a:rPr lang="en-US" sz="2400" dirty="0"/>
              <a:t>{ </a:t>
            </a:r>
          </a:p>
          <a:p>
            <a:pPr fontAlgn="base"/>
            <a:r>
              <a:rPr lang="en-US" sz="2400" dirty="0"/>
              <a:t>    a = a + rand(); </a:t>
            </a:r>
          </a:p>
          <a:p>
            <a:pPr fontAlgn="base"/>
            <a:r>
              <a:rPr lang="en-US" sz="2400" dirty="0"/>
              <a:t>} </a:t>
            </a:r>
          </a:p>
          <a:p>
            <a:pPr fontAlgn="base"/>
            <a:r>
              <a:rPr lang="en-US" sz="2400" dirty="0"/>
              <a:t>for (j = 0; j &lt; M; j++) </a:t>
            </a:r>
          </a:p>
          <a:p>
            <a:pPr fontAlgn="base"/>
            <a:r>
              <a:rPr lang="en-US" sz="2400" dirty="0"/>
              <a:t>{ </a:t>
            </a:r>
          </a:p>
          <a:p>
            <a:pPr fontAlgn="base"/>
            <a:r>
              <a:rPr lang="en-US" sz="2400" dirty="0"/>
              <a:t>    b = b + rand(); </a:t>
            </a:r>
          </a:p>
          <a:p>
            <a:pPr fontAlgn="base"/>
            <a:r>
              <a:rPr lang="en-US" sz="2400" dirty="0"/>
              <a:t>}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 N+M </a:t>
            </a:r>
          </a:p>
          <a:p>
            <a:pPr fontAlgn="base"/>
            <a:r>
              <a:rPr lang="en-IN" sz="2400" dirty="0"/>
              <a:t>Space Complexity= O(1)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/>
              <a:t>function </a:t>
            </a:r>
            <a:r>
              <a:rPr lang="en-US" sz="2400" dirty="0" err="1"/>
              <a:t>isPrime</a:t>
            </a:r>
            <a:r>
              <a:rPr lang="en-US" sz="2400" dirty="0"/>
              <a:t>(n) {</a:t>
            </a:r>
          </a:p>
          <a:p>
            <a:pPr fontAlgn="base"/>
            <a:br>
              <a:rPr lang="en-US" sz="2400" dirty="0"/>
            </a:br>
            <a:r>
              <a:rPr lang="en-US" sz="2400" dirty="0"/>
              <a:t>for (for </a:t>
            </a:r>
            <a:r>
              <a:rPr lang="en-US" sz="2400" dirty="0" err="1"/>
              <a:t>i</a:t>
            </a:r>
            <a:r>
              <a:rPr lang="en-US" sz="2400" dirty="0"/>
              <a:t> = 2; </a:t>
            </a:r>
            <a:r>
              <a:rPr lang="en-US" sz="2400" dirty="0" err="1"/>
              <a:t>i</a:t>
            </a:r>
            <a:r>
              <a:rPr lang="en-US" sz="2400" dirty="0"/>
              <a:t> &lt;= </a:t>
            </a:r>
            <a:r>
              <a:rPr lang="en-US" sz="2400" dirty="0" err="1"/>
              <a:t>sqrt</a:t>
            </a:r>
            <a:r>
              <a:rPr lang="en-US" sz="2400" dirty="0"/>
              <a:t>(n); ++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pPr fontAlgn="base"/>
            <a:br>
              <a:rPr lang="en-US" sz="2400" dirty="0"/>
            </a:br>
            <a:r>
              <a:rPr lang="en-US" sz="2400" dirty="0"/>
              <a:t>if (n % </a:t>
            </a:r>
            <a:r>
              <a:rPr lang="en-US" sz="2400" dirty="0" err="1"/>
              <a:t>i</a:t>
            </a:r>
            <a:r>
              <a:rPr lang="en-US" sz="2400" dirty="0"/>
              <a:t> === 0) {</a:t>
            </a:r>
            <a:br>
              <a:rPr lang="en-US" sz="2400" dirty="0"/>
            </a:br>
            <a:r>
              <a:rPr lang="en-US" sz="2400" dirty="0"/>
              <a:t>return false;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return true;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 SQRT(n)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 err="1"/>
              <a:t>int</a:t>
            </a:r>
            <a:r>
              <a:rPr lang="en-US" sz="2400" dirty="0"/>
              <a:t> a = 0, </a:t>
            </a:r>
            <a:r>
              <a:rPr lang="en-US" sz="2400" dirty="0" err="1"/>
              <a:t>i</a:t>
            </a:r>
            <a:r>
              <a:rPr lang="en-US" sz="2400" dirty="0"/>
              <a:t> = N; </a:t>
            </a:r>
          </a:p>
          <a:p>
            <a:pPr fontAlgn="base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&gt; 0) { </a:t>
            </a:r>
          </a:p>
          <a:p>
            <a:pPr fontAlgn="base"/>
            <a:r>
              <a:rPr lang="en-US" sz="2400" dirty="0"/>
              <a:t>    a += 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</a:p>
          <a:p>
            <a:pPr fontAlgn="base"/>
            <a:r>
              <a:rPr lang="en-US" sz="2400" dirty="0"/>
              <a:t>    </a:t>
            </a:r>
            <a:r>
              <a:rPr lang="en-US" sz="2400" dirty="0" err="1"/>
              <a:t>i</a:t>
            </a:r>
            <a:r>
              <a:rPr lang="en-US" sz="2400" dirty="0"/>
              <a:t> /= 2; </a:t>
            </a:r>
          </a:p>
          <a:p>
            <a:pPr fontAlgn="base"/>
            <a:r>
              <a:rPr lang="en-US" sz="2400" dirty="0"/>
              <a:t>}</a:t>
            </a:r>
          </a:p>
          <a:p>
            <a:pPr fontAlgn="base"/>
            <a:r>
              <a:rPr lang="en-IN" sz="2400" dirty="0"/>
              <a:t>N=32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I=32, 16, 8, 4 2 1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 Log N base 2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/>
              <a:t>for(</a:t>
            </a: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i</a:t>
            </a:r>
            <a:r>
              <a:rPr lang="en-US" sz="2400" dirty="0"/>
              <a:t>=0;i&lt;</a:t>
            </a:r>
            <a:r>
              <a:rPr lang="en-US" sz="2400" dirty="0" err="1"/>
              <a:t>n;i</a:t>
            </a:r>
            <a:r>
              <a:rPr lang="en-US" sz="2400" dirty="0"/>
              <a:t>++)</a:t>
            </a:r>
          </a:p>
          <a:p>
            <a:pPr fontAlgn="base"/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i</a:t>
            </a:r>
            <a:r>
              <a:rPr lang="en-US" sz="2400" dirty="0"/>
              <a:t>*=k</a:t>
            </a:r>
          </a:p>
          <a:p>
            <a:pPr fontAlgn="base"/>
            <a:r>
              <a:rPr lang="en-US" sz="2400" dirty="0"/>
              <a:t>}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K=2</a:t>
            </a:r>
          </a:p>
          <a:p>
            <a:pPr fontAlgn="base"/>
            <a:r>
              <a:rPr lang="en-US" sz="2400" dirty="0"/>
              <a:t>N=40</a:t>
            </a:r>
          </a:p>
          <a:p>
            <a:pPr fontAlgn="base"/>
            <a:r>
              <a:rPr lang="en-US" sz="2400" dirty="0" err="1"/>
              <a:t>i</a:t>
            </a:r>
            <a:r>
              <a:rPr lang="en-US" sz="2400" dirty="0"/>
              <a:t>=</a:t>
            </a:r>
          </a:p>
          <a:p>
            <a:pPr fontAlgn="base"/>
            <a:endParaRPr lang="en-US" sz="2400" dirty="0"/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 Log n base k 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/>
              <a:t>let a = 0, b = 0;</a:t>
            </a:r>
            <a:br>
              <a:rPr lang="en-US" sz="2400" dirty="0"/>
            </a:br>
            <a:r>
              <a:rPr lang="en-US" sz="2400" dirty="0"/>
              <a:t>for (let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fontAlgn="base"/>
            <a:r>
              <a:rPr lang="en-US" sz="2400" dirty="0"/>
              <a:t>   {</a:t>
            </a:r>
            <a:br>
              <a:rPr lang="en-US" sz="2400" dirty="0"/>
            </a:br>
            <a:r>
              <a:rPr lang="en-US" sz="2400" dirty="0"/>
              <a:t>	for (let j = 0; j &lt; n; ++j) {</a:t>
            </a:r>
            <a:br>
              <a:rPr lang="en-US" sz="2400" dirty="0"/>
            </a:br>
            <a:r>
              <a:rPr lang="en-US" sz="2400" dirty="0"/>
              <a:t>		a = a + j;</a:t>
            </a:r>
            <a:br>
              <a:rPr lang="en-US" sz="2400" dirty="0"/>
            </a:br>
            <a:r>
              <a:rPr lang="en-US" sz="2400" dirty="0"/>
              <a:t>   }</a:t>
            </a:r>
            <a:br>
              <a:rPr lang="en-US" sz="2400" dirty="0"/>
            </a:br>
            <a:r>
              <a:rPr lang="en-US" sz="2400" dirty="0"/>
              <a:t>	}</a:t>
            </a:r>
            <a:br>
              <a:rPr lang="en-US" sz="2400" dirty="0"/>
            </a:br>
            <a:r>
              <a:rPr lang="en-US" sz="2400" dirty="0"/>
              <a:t>for (let k = 0; k &lt; n; ++k)</a:t>
            </a:r>
          </a:p>
          <a:p>
            <a:pPr fontAlgn="base"/>
            <a:r>
              <a:rPr lang="en-US" sz="2400" dirty="0"/>
              <a:t>	 {</a:t>
            </a:r>
            <a:br>
              <a:rPr lang="en-US" sz="2400" dirty="0"/>
            </a:br>
            <a:r>
              <a:rPr lang="en-US" sz="2400" dirty="0"/>
              <a:t>	b = b + k;</a:t>
            </a:r>
            <a:br>
              <a:rPr lang="en-US" sz="2400" dirty="0"/>
            </a:br>
            <a:r>
              <a:rPr lang="en-US" sz="2400" dirty="0"/>
              <a:t>	}</a:t>
            </a:r>
            <a:endParaRPr lang="en-IN" sz="2400" dirty="0"/>
          </a:p>
          <a:p>
            <a:pPr fontAlgn="base"/>
            <a:r>
              <a:rPr lang="en-IN" sz="2400" dirty="0"/>
              <a:t>Time complexity= n^2+n</a:t>
            </a:r>
            <a:endParaRPr lang="en-US" sz="2400" dirty="0"/>
          </a:p>
          <a:p>
            <a:pPr algn="ctr"/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j, k = 0; </a:t>
            </a:r>
          </a:p>
          <a:p>
            <a:pPr fontAlgn="base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n / 2;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pPr fontAlgn="base"/>
            <a:r>
              <a:rPr lang="en-US" sz="2400" dirty="0"/>
              <a:t>{ </a:t>
            </a:r>
          </a:p>
          <a:p>
            <a:pPr fontAlgn="base"/>
            <a:r>
              <a:rPr lang="en-US" sz="2400" dirty="0"/>
              <a:t>    for (j = 2; j &lt;= n; j = j * 2) </a:t>
            </a:r>
          </a:p>
          <a:p>
            <a:pPr fontAlgn="base"/>
            <a:r>
              <a:rPr lang="en-US" sz="2400" dirty="0"/>
              <a:t>{ </a:t>
            </a:r>
          </a:p>
          <a:p>
            <a:pPr fontAlgn="base"/>
            <a:r>
              <a:rPr lang="en-US" sz="2400" dirty="0"/>
              <a:t>        k = k + n / 2; </a:t>
            </a:r>
          </a:p>
          <a:p>
            <a:pPr fontAlgn="base"/>
            <a:r>
              <a:rPr lang="en-US" sz="2400" dirty="0"/>
              <a:t>    } </a:t>
            </a:r>
          </a:p>
          <a:p>
            <a:pPr fontAlgn="base"/>
            <a:r>
              <a:rPr lang="en-US" sz="2400" dirty="0"/>
              <a:t>}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complexity=?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643998" cy="5857916"/>
          </a:xfrm>
        </p:spPr>
        <p:txBody>
          <a:bodyPr/>
          <a:lstStyle/>
          <a:p>
            <a:pPr lvl="1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Pseudocodes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071546"/>
            <a:ext cx="785818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Example: </a:t>
            </a:r>
            <a:r>
              <a:rPr lang="en-IN" b="1" dirty="0" err="1"/>
              <a:t>Pseudocode</a:t>
            </a:r>
            <a:r>
              <a:rPr lang="en-IN" b="1" dirty="0"/>
              <a:t> for finding the maximum element in an Array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924550" cy="413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643998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j, k = 0; </a:t>
            </a:r>
          </a:p>
          <a:p>
            <a:pPr fontAlgn="base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n / 2;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pPr fontAlgn="base"/>
            <a:r>
              <a:rPr lang="en-US" sz="2400" dirty="0"/>
              <a:t>{ </a:t>
            </a:r>
          </a:p>
          <a:p>
            <a:pPr fontAlgn="base"/>
            <a:r>
              <a:rPr lang="en-US" sz="2400" dirty="0"/>
              <a:t>    for (j = 2; j &lt;= n; j = j * 2) </a:t>
            </a:r>
          </a:p>
          <a:p>
            <a:pPr fontAlgn="base"/>
            <a:r>
              <a:rPr lang="en-US" sz="2400" dirty="0"/>
              <a:t>{ </a:t>
            </a:r>
          </a:p>
          <a:p>
            <a:pPr fontAlgn="base"/>
            <a:r>
              <a:rPr lang="en-US" sz="2400" dirty="0"/>
              <a:t>        k = k + n / 2; </a:t>
            </a:r>
          </a:p>
          <a:p>
            <a:pPr fontAlgn="base"/>
            <a:r>
              <a:rPr lang="en-US" sz="2400" dirty="0"/>
              <a:t>    } </a:t>
            </a:r>
          </a:p>
          <a:p>
            <a:pPr fontAlgn="base"/>
            <a:r>
              <a:rPr lang="en-US" sz="2400" dirty="0"/>
              <a:t>}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</a:t>
            </a:r>
            <a:r>
              <a:rPr lang="en-IN" sz="2400" dirty="0" err="1"/>
              <a:t>nlogn</a:t>
            </a:r>
            <a:endParaRPr lang="en-IN" sz="2400" dirty="0"/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57753" y="1214422"/>
            <a:ext cx="40719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latin typeface="urw-din"/>
              </a:rPr>
              <a:t>If you notice, j keeps doubling till it is less than or equal to n.</a:t>
            </a:r>
          </a:p>
          <a:p>
            <a:endParaRPr lang="en-US" b="0" i="0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latin typeface="urw-din"/>
              </a:rPr>
              <a:t> Number of times, we can double a number till it is less than n would be log(n).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Let’s take the examples here.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for n = 16, j = 2, 4, 8, 16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for n = 32, j = 2, 4, 8, 16, 32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So, j would run for O(log n) steps.</a:t>
            </a:r>
            <a:br>
              <a:rPr lang="en-US" dirty="0"/>
            </a:br>
            <a:r>
              <a:rPr lang="en-US" b="0" i="0" dirty="0" err="1">
                <a:solidFill>
                  <a:srgbClr val="40424E"/>
                </a:solidFill>
                <a:latin typeface="urw-din"/>
              </a:rPr>
              <a:t>i</a:t>
            </a:r>
            <a:r>
              <a:rPr lang="en-US" b="0" i="0" dirty="0">
                <a:solidFill>
                  <a:srgbClr val="40424E"/>
                </a:solidFill>
                <a:latin typeface="urw-din"/>
              </a:rPr>
              <a:t> runs for n/2 steps.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So, total steps = O(n/ 2 * log (n)) = </a:t>
            </a:r>
            <a:r>
              <a:rPr lang="en-US" b="1" i="0" dirty="0">
                <a:solidFill>
                  <a:srgbClr val="40424E"/>
                </a:solidFill>
                <a:latin typeface="urw-din"/>
              </a:rPr>
              <a:t>O(n*</a:t>
            </a:r>
            <a:r>
              <a:rPr lang="en-US" b="1" i="0" dirty="0" err="1">
                <a:solidFill>
                  <a:srgbClr val="40424E"/>
                </a:solidFill>
                <a:latin typeface="urw-din"/>
              </a:rPr>
              <a:t>logn</a:t>
            </a:r>
            <a:r>
              <a:rPr lang="en-US" b="1" i="0" dirty="0">
                <a:solidFill>
                  <a:srgbClr val="40424E"/>
                </a:solidFill>
                <a:latin typeface="urw-din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 err="1"/>
              <a:t>int</a:t>
            </a:r>
            <a:r>
              <a:rPr lang="en-US" sz="2400" dirty="0"/>
              <a:t> count = 0;</a:t>
            </a:r>
          </a:p>
          <a:p>
            <a:pPr fontAlgn="base"/>
            <a:r>
              <a:rPr lang="en-US" sz="2400" dirty="0"/>
              <a:t>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N; </a:t>
            </a:r>
            <a:r>
              <a:rPr lang="en-US" sz="2400" dirty="0" err="1"/>
              <a:t>i</a:t>
            </a:r>
            <a:r>
              <a:rPr lang="en-US" sz="2400" dirty="0"/>
              <a:t> &gt; 0; </a:t>
            </a:r>
            <a:r>
              <a:rPr lang="en-US" sz="2400" dirty="0" err="1"/>
              <a:t>i</a:t>
            </a:r>
            <a:r>
              <a:rPr lang="en-US" sz="2400" dirty="0"/>
              <a:t> /= 2) </a:t>
            </a:r>
          </a:p>
          <a:p>
            <a:pPr fontAlgn="base"/>
            <a:r>
              <a:rPr lang="en-US" sz="2400" dirty="0"/>
              <a:t>   {</a:t>
            </a:r>
          </a:p>
          <a:p>
            <a:pPr fontAlgn="base"/>
            <a:r>
              <a:rPr lang="en-US" sz="2400" dirty="0"/>
              <a:t>      for (</a:t>
            </a:r>
            <a:r>
              <a:rPr lang="en-US" sz="2400" dirty="0" err="1"/>
              <a:t>int</a:t>
            </a:r>
            <a:r>
              <a:rPr lang="en-US" sz="2400" dirty="0"/>
              <a:t> j = 0; j &lt;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pPr fontAlgn="base"/>
            <a:r>
              <a:rPr lang="en-US" sz="2400" dirty="0"/>
              <a:t>         {</a:t>
            </a:r>
          </a:p>
          <a:p>
            <a:pPr fontAlgn="base"/>
            <a:r>
              <a:rPr lang="en-US" sz="2400" dirty="0"/>
              <a:t> count += 1;</a:t>
            </a:r>
          </a:p>
          <a:p>
            <a:pPr fontAlgn="base"/>
            <a:r>
              <a:rPr lang="en-US" sz="2400" dirty="0"/>
              <a:t>         }</a:t>
            </a:r>
          </a:p>
          <a:p>
            <a:pPr fontAlgn="base"/>
            <a:r>
              <a:rPr lang="en-US" sz="2400" dirty="0"/>
              <a:t> }</a:t>
            </a:r>
            <a:endParaRPr lang="en-IN" sz="2400" dirty="0"/>
          </a:p>
          <a:p>
            <a:pPr fontAlgn="base"/>
            <a:r>
              <a:rPr lang="en-IN" sz="2400" dirty="0"/>
              <a:t>Time complexity=???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 err="1"/>
              <a:t>int</a:t>
            </a:r>
            <a:r>
              <a:rPr lang="en-US" sz="2400" dirty="0"/>
              <a:t> count = 0;</a:t>
            </a:r>
          </a:p>
          <a:p>
            <a:pPr fontAlgn="base"/>
            <a:r>
              <a:rPr lang="en-US" sz="2400" dirty="0"/>
              <a:t>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N; </a:t>
            </a:r>
            <a:r>
              <a:rPr lang="en-US" sz="2400" dirty="0" err="1"/>
              <a:t>i</a:t>
            </a:r>
            <a:r>
              <a:rPr lang="en-US" sz="2400" dirty="0"/>
              <a:t> &gt; 0; </a:t>
            </a:r>
            <a:r>
              <a:rPr lang="en-US" sz="2400" dirty="0" err="1"/>
              <a:t>i</a:t>
            </a:r>
            <a:r>
              <a:rPr lang="en-US" sz="2400" dirty="0"/>
              <a:t> /= 2) </a:t>
            </a:r>
          </a:p>
          <a:p>
            <a:pPr fontAlgn="base"/>
            <a:r>
              <a:rPr lang="en-US" sz="2400" dirty="0"/>
              <a:t>   {</a:t>
            </a:r>
          </a:p>
          <a:p>
            <a:pPr fontAlgn="base"/>
            <a:r>
              <a:rPr lang="en-US" sz="2400" dirty="0"/>
              <a:t>      for (</a:t>
            </a:r>
            <a:r>
              <a:rPr lang="en-US" sz="2400" dirty="0" err="1"/>
              <a:t>int</a:t>
            </a:r>
            <a:r>
              <a:rPr lang="en-US" sz="2400" dirty="0"/>
              <a:t> j = 0; j &lt; </a:t>
            </a:r>
            <a:r>
              <a:rPr lang="en-US" sz="2400" dirty="0" err="1"/>
              <a:t>i</a:t>
            </a:r>
            <a:r>
              <a:rPr lang="en-US" sz="2400" dirty="0"/>
              <a:t>; j++)</a:t>
            </a:r>
          </a:p>
          <a:p>
            <a:pPr fontAlgn="base"/>
            <a:r>
              <a:rPr lang="en-US" sz="2400" dirty="0"/>
              <a:t>         {</a:t>
            </a:r>
          </a:p>
          <a:p>
            <a:pPr fontAlgn="base"/>
            <a:r>
              <a:rPr lang="en-US" sz="2400" dirty="0"/>
              <a:t> count += 1;</a:t>
            </a:r>
          </a:p>
          <a:p>
            <a:pPr fontAlgn="base"/>
            <a:r>
              <a:rPr lang="en-US" sz="2400" dirty="0"/>
              <a:t>         }</a:t>
            </a:r>
          </a:p>
          <a:p>
            <a:pPr fontAlgn="base"/>
            <a:r>
              <a:rPr lang="en-US" sz="2400" dirty="0"/>
              <a:t> }</a:t>
            </a:r>
          </a:p>
          <a:p>
            <a:pPr fontAlgn="base"/>
            <a:endParaRPr lang="en-US" sz="2400" dirty="0"/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complexity=n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4877" y="1214422"/>
            <a:ext cx="4071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iteration, the j loop runs N times.</a:t>
            </a:r>
          </a:p>
          <a:p>
            <a:r>
              <a:rPr lang="en-US" dirty="0"/>
              <a:t>In the second iteration, the </a:t>
            </a:r>
            <a:r>
              <a:rPr lang="en-US" i="1" dirty="0"/>
              <a:t>j</a:t>
            </a:r>
            <a:r>
              <a:rPr lang="en-US" dirty="0"/>
              <a:t> loop runs N/2 times.</a:t>
            </a:r>
          </a:p>
          <a:p>
            <a:r>
              <a:rPr lang="en-US" dirty="0"/>
              <a:t>In the third iteration, the </a:t>
            </a:r>
            <a:r>
              <a:rPr lang="en-US" i="1" dirty="0"/>
              <a:t>j</a:t>
            </a:r>
            <a:r>
              <a:rPr lang="en-US" dirty="0"/>
              <a:t> loop runs N/4 times.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ith</a:t>
            </a:r>
            <a:r>
              <a:rPr lang="en-US" dirty="0"/>
              <a:t> iteration, the j loop runs N/2^i times.</a:t>
            </a:r>
          </a:p>
          <a:p>
            <a:r>
              <a:rPr lang="en-US" dirty="0"/>
              <a:t>So, the total number of runs of loop =</a:t>
            </a:r>
          </a:p>
          <a:p>
            <a:r>
              <a:rPr lang="en-US" dirty="0"/>
              <a:t> N + N / 2 + N / 4 + N/8 + … </a:t>
            </a:r>
          </a:p>
          <a:p>
            <a:r>
              <a:rPr lang="en-US" dirty="0"/>
              <a:t>Last term will be 1</a:t>
            </a:r>
          </a:p>
          <a:p>
            <a:endParaRPr lang="en-US" dirty="0"/>
          </a:p>
          <a:p>
            <a:r>
              <a:rPr lang="en-US" dirty="0"/>
              <a:t>= N * ( 1 + </a:t>
            </a:r>
            <a:r>
              <a:rPr lang="en-US" b="1" dirty="0">
                <a:solidFill>
                  <a:srgbClr val="FF0000"/>
                </a:solidFill>
              </a:rPr>
              <a:t>1/2 + 1/4 + 1/8 </a:t>
            </a:r>
            <a:r>
              <a:rPr lang="en-US" dirty="0"/>
              <a:t>+ … ) &lt; 2 *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 : homework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1000108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/>
              <a:t>void counter(</a:t>
            </a:r>
            <a:r>
              <a:rPr lang="en-US" sz="2400" dirty="0" err="1"/>
              <a:t>int</a:t>
            </a:r>
            <a:r>
              <a:rPr lang="en-US" sz="2400" dirty="0"/>
              <a:t> n)</a:t>
            </a:r>
          </a:p>
          <a:p>
            <a:pPr fontAlgn="base"/>
            <a:r>
              <a:rPr lang="en-US" sz="2400" dirty="0"/>
              <a:t>{    </a:t>
            </a:r>
          </a:p>
          <a:p>
            <a:pPr fontAlgn="base"/>
            <a:r>
              <a:rPr lang="en-US" sz="2400" dirty="0"/>
              <a:t>  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; </a:t>
            </a:r>
            <a:r>
              <a:rPr lang="en-US" sz="2400" dirty="0" err="1"/>
              <a:t>i</a:t>
            </a:r>
            <a:r>
              <a:rPr lang="en-US" sz="2400" dirty="0"/>
              <a:t> &lt; n 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fontAlgn="base"/>
            <a:r>
              <a:rPr lang="en-US" sz="2400" dirty="0"/>
              <a:t>    {       </a:t>
            </a:r>
          </a:p>
          <a:p>
            <a:pPr fontAlgn="base"/>
            <a:r>
              <a:rPr lang="en-US" sz="2400" dirty="0"/>
              <a:t>         for(</a:t>
            </a:r>
            <a:r>
              <a:rPr lang="en-US" sz="2400" dirty="0" err="1"/>
              <a:t>int</a:t>
            </a:r>
            <a:r>
              <a:rPr lang="en-US" sz="2400" dirty="0"/>
              <a:t> j = 1 ; j&lt;n ; j += </a:t>
            </a:r>
            <a:r>
              <a:rPr lang="en-US" sz="2400" dirty="0" err="1"/>
              <a:t>i</a:t>
            </a:r>
            <a:r>
              <a:rPr lang="en-US" sz="2400" dirty="0"/>
              <a:t> )</a:t>
            </a:r>
          </a:p>
          <a:p>
            <a:pPr fontAlgn="base"/>
            <a:r>
              <a:rPr lang="en-US" sz="2400" dirty="0"/>
              <a:t>            {          </a:t>
            </a:r>
          </a:p>
          <a:p>
            <a:pPr fontAlgn="base"/>
            <a:r>
              <a:rPr lang="en-US" sz="2400" dirty="0"/>
              <a:t>               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i</a:t>
            </a:r>
            <a:r>
              <a:rPr lang="en-US" sz="2400" dirty="0"/>
              <a:t>&lt;&lt;” ”&lt;&lt;j;       </a:t>
            </a:r>
          </a:p>
          <a:p>
            <a:pPr fontAlgn="base"/>
            <a:r>
              <a:rPr lang="en-US" sz="2400" dirty="0"/>
              <a:t>            }       </a:t>
            </a:r>
          </a:p>
          <a:p>
            <a:pPr fontAlgn="base"/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/>
              <a:t>;   </a:t>
            </a:r>
          </a:p>
          <a:p>
            <a:pPr fontAlgn="base"/>
            <a:r>
              <a:rPr lang="en-US" sz="2400" dirty="0"/>
              <a:t> } </a:t>
            </a:r>
          </a:p>
          <a:p>
            <a:pPr fontAlgn="base"/>
            <a:r>
              <a:rPr lang="en-US" sz="2400" dirty="0"/>
              <a:t>}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Time complexity=</a:t>
            </a:r>
          </a:p>
          <a:p>
            <a:pPr fontAlgn="base"/>
            <a:endParaRPr lang="en-US" sz="2400" dirty="0"/>
          </a:p>
          <a:p>
            <a:pPr algn="ctr"/>
            <a:endParaRPr lang="en-US" sz="20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</a:rPr>
              <a:t>Practice problems</a:t>
            </a:r>
            <a:endParaRPr lang="en-IN" sz="3200" b="1" i="1" dirty="0">
              <a:solidFill>
                <a:srgbClr val="FF0000"/>
              </a:solidFill>
              <a:latin typeface="Bahnschrift SemiLight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000" dirty="0"/>
              <a:t>void counter(</a:t>
            </a:r>
            <a:r>
              <a:rPr lang="en-US" sz="2000" dirty="0" err="1"/>
              <a:t>int</a:t>
            </a:r>
            <a:r>
              <a:rPr lang="en-US" sz="2000" dirty="0"/>
              <a:t> n)</a:t>
            </a:r>
          </a:p>
          <a:p>
            <a:pPr fontAlgn="base"/>
            <a:r>
              <a:rPr lang="en-US" sz="2000" dirty="0"/>
              <a:t>{    </a:t>
            </a:r>
          </a:p>
          <a:p>
            <a:pPr fontAlgn="base"/>
            <a:r>
              <a:rPr lang="en-US" sz="2000" dirty="0"/>
              <a:t>   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 ; </a:t>
            </a:r>
            <a:r>
              <a:rPr lang="en-US" sz="2000" dirty="0" err="1"/>
              <a:t>i</a:t>
            </a:r>
            <a:r>
              <a:rPr lang="en-US" sz="2000" dirty="0"/>
              <a:t> &lt; 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fontAlgn="base"/>
            <a:r>
              <a:rPr lang="en-US" sz="2000" dirty="0"/>
              <a:t>    {       </a:t>
            </a:r>
          </a:p>
          <a:p>
            <a:pPr fontAlgn="base"/>
            <a:r>
              <a:rPr lang="en-US" sz="2000" dirty="0"/>
              <a:t>         for(</a:t>
            </a:r>
            <a:r>
              <a:rPr lang="en-US" sz="2000" dirty="0" err="1"/>
              <a:t>int</a:t>
            </a:r>
            <a:r>
              <a:rPr lang="en-US" sz="2000" dirty="0"/>
              <a:t> j = 1 ; j&lt;n ; j += </a:t>
            </a:r>
            <a:r>
              <a:rPr lang="en-US" sz="2000" dirty="0" err="1"/>
              <a:t>i</a:t>
            </a:r>
            <a:r>
              <a:rPr lang="en-US" sz="2000" dirty="0"/>
              <a:t> )</a:t>
            </a:r>
          </a:p>
          <a:p>
            <a:pPr fontAlgn="base"/>
            <a:r>
              <a:rPr lang="en-US" sz="2000" dirty="0"/>
              <a:t>            {          </a:t>
            </a:r>
          </a:p>
          <a:p>
            <a:pPr fontAlgn="base"/>
            <a:r>
              <a:rPr lang="en-US" sz="2000" dirty="0"/>
              <a:t>              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&lt;&lt;” ”&lt;&lt;j;       </a:t>
            </a:r>
          </a:p>
          <a:p>
            <a:pPr fontAlgn="base"/>
            <a:r>
              <a:rPr lang="en-US" sz="2000" dirty="0"/>
              <a:t>            }       </a:t>
            </a:r>
          </a:p>
          <a:p>
            <a:pPr fontAlgn="base"/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   </a:t>
            </a:r>
          </a:p>
          <a:p>
            <a:pPr fontAlgn="base"/>
            <a:r>
              <a:rPr lang="en-US" sz="2000" dirty="0"/>
              <a:t> } </a:t>
            </a:r>
          </a:p>
          <a:p>
            <a:pPr fontAlgn="base"/>
            <a:r>
              <a:rPr lang="en-US" sz="2000" dirty="0"/>
              <a:t>}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Time complexity=</a:t>
            </a:r>
            <a:r>
              <a:rPr lang="en-IN" sz="2000" dirty="0" err="1"/>
              <a:t>nLogn</a:t>
            </a:r>
            <a:endParaRPr lang="en-IN" sz="2000" dirty="0"/>
          </a:p>
          <a:p>
            <a:pPr fontAlgn="base"/>
            <a:endParaRPr lang="en-US" sz="2000" dirty="0"/>
          </a:p>
          <a:p>
            <a:pPr algn="ctr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4877" y="1214422"/>
            <a:ext cx="40719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 i=1; j runs n/1 times</a:t>
            </a:r>
          </a:p>
          <a:p>
            <a:r>
              <a:rPr lang="pt-BR" dirty="0"/>
              <a:t>For i=2; j runs n/2 times</a:t>
            </a:r>
          </a:p>
          <a:p>
            <a:r>
              <a:rPr lang="pt-BR" dirty="0"/>
              <a:t>For i=3; j runs n/3 times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For i=n; j runs n/n times</a:t>
            </a:r>
          </a:p>
          <a:p>
            <a:endParaRPr lang="pt-BR" dirty="0"/>
          </a:p>
          <a:p>
            <a:r>
              <a:rPr lang="pt-BR" dirty="0"/>
              <a:t>Adding it up</a:t>
            </a:r>
          </a:p>
          <a:p>
            <a:endParaRPr lang="pt-BR" dirty="0"/>
          </a:p>
          <a:p>
            <a:r>
              <a:rPr lang="pt-BR" dirty="0"/>
              <a:t>(n/1 + n/2 + n/3 + …. + n/n) = </a:t>
            </a:r>
          </a:p>
          <a:p>
            <a:r>
              <a:rPr lang="pt-BR" dirty="0"/>
              <a:t>n (1/1 + 1/2 +1/3 + …. 1/n)=n * Log 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642918"/>
            <a:ext cx="9001156" cy="5483245"/>
          </a:xfrm>
        </p:spPr>
        <p:txBody>
          <a:bodyPr>
            <a:normAutofit/>
          </a:bodyPr>
          <a:lstStyle/>
          <a:p>
            <a:r>
              <a:rPr lang="en-US" dirty="0"/>
              <a:t>Important factor to be considered when estimating complexity</a:t>
            </a:r>
          </a:p>
          <a:p>
            <a:r>
              <a:rPr lang="en-US" dirty="0"/>
              <a:t>When experimental setup (hardware/software) changes</a:t>
            </a:r>
          </a:p>
          <a:p>
            <a:pPr lvl="1"/>
            <a:r>
              <a:rPr lang="en-US" dirty="0"/>
              <a:t>Running time/memory is affected by a constant factor</a:t>
            </a:r>
          </a:p>
          <a:p>
            <a:pPr lvl="1"/>
            <a:r>
              <a:rPr lang="en-US" dirty="0"/>
              <a:t>2n or 3n or 100n is still linear</a:t>
            </a:r>
          </a:p>
          <a:p>
            <a:pPr lvl="1"/>
            <a:r>
              <a:rPr lang="en-US" dirty="0"/>
              <a:t>Growth rate of the running time/memory is not affected</a:t>
            </a:r>
          </a:p>
          <a:p>
            <a:r>
              <a:rPr lang="en-US" dirty="0"/>
              <a:t>Growth rates of functions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Quadratic</a:t>
            </a:r>
          </a:p>
          <a:p>
            <a:pPr lvl="1"/>
            <a:r>
              <a:rPr lang="en-US" dirty="0"/>
              <a:t>Exponential</a:t>
            </a:r>
          </a:p>
          <a:p>
            <a:pPr lvl="1"/>
            <a:endParaRPr lang="en-US" dirty="0"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Analyzing Time Complexity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874713"/>
            <a:ext cx="9001156" cy="5483245"/>
          </a:xfrm>
        </p:spPr>
        <p:txBody>
          <a:bodyPr>
            <a:normAutofit/>
          </a:bodyPr>
          <a:lstStyle/>
          <a:p>
            <a:r>
              <a:rPr lang="en-US" sz="2400" dirty="0"/>
              <a:t>A method to characterize the execution time of an algorithm</a:t>
            </a:r>
          </a:p>
          <a:p>
            <a:r>
              <a:rPr lang="en-IN" sz="2400" dirty="0"/>
              <a:t>Provides the upper bound or worst-case complexity analysis</a:t>
            </a:r>
            <a:endParaRPr lang="en-US" sz="2400" dirty="0"/>
          </a:p>
          <a:p>
            <a:r>
              <a:rPr lang="en-US" sz="2400" dirty="0"/>
              <a:t>Adding two square matrices is O(n2 ) </a:t>
            </a:r>
          </a:p>
          <a:p>
            <a:r>
              <a:rPr lang="en-US" sz="2400" dirty="0"/>
              <a:t>Searching in a array is O(n) (linear search)</a:t>
            </a:r>
          </a:p>
          <a:p>
            <a:r>
              <a:rPr lang="en-US" sz="2400" dirty="0"/>
              <a:t>Searching in a array is O(Log n) (binary search)</a:t>
            </a:r>
          </a:p>
          <a:p>
            <a:r>
              <a:rPr lang="en-US" sz="2400" dirty="0"/>
              <a:t>Multiplying two square matrices is O(n3 )</a:t>
            </a:r>
          </a:p>
          <a:p>
            <a:endParaRPr lang="en-US" sz="2400" dirty="0"/>
          </a:p>
          <a:p>
            <a:r>
              <a:rPr lang="en-US" sz="2400" i="1" u="sng" dirty="0">
                <a:solidFill>
                  <a:srgbClr val="FF0000"/>
                </a:solidFill>
              </a:rPr>
              <a:t> The O notation only uses the dominating terms of the execution time. Constants are disregarded.</a:t>
            </a:r>
            <a:endParaRPr lang="en-US" sz="2400" i="1" u="sng" dirty="0">
              <a:solidFill>
                <a:srgbClr val="FF0000"/>
              </a:solidFill>
              <a:latin typeface="Bahnschrift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3570" y="4929198"/>
            <a:ext cx="335758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Mostly analysis is done </a:t>
            </a:r>
          </a:p>
          <a:p>
            <a:r>
              <a:rPr lang="en-IN" sz="2000" dirty="0"/>
              <a:t>for larger ‘n’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071546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f(n) be the running time for an algorithm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5705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214554"/>
            <a:ext cx="4400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Asymptotic Notations - The Crazy Programm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686530"/>
            <a:ext cx="4286280" cy="4171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785794"/>
            <a:ext cx="9001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latin typeface="Arial"/>
              </a:rPr>
              <a:t>Example</a:t>
            </a:r>
          </a:p>
          <a:p>
            <a:endParaRPr lang="en-US" sz="2400" b="0" i="0" dirty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i="0" dirty="0">
                <a:latin typeface="Arial"/>
              </a:rPr>
              <a:t>Show 7n-2 is O(n)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ial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ial"/>
            </a:endParaRPr>
          </a:p>
          <a:p>
            <a:r>
              <a:rPr lang="en-IN" sz="2400" dirty="0">
                <a:latin typeface="Arial"/>
              </a:rPr>
              <a:t>Here f(n)= 7n-2</a:t>
            </a:r>
          </a:p>
          <a:p>
            <a:r>
              <a:rPr lang="en-IN" sz="2400" b="0" i="0" dirty="0">
                <a:latin typeface="Arial"/>
              </a:rPr>
              <a:t>	g(n)=n</a:t>
            </a:r>
            <a:endParaRPr lang="en-US" sz="2400" b="0" i="0" dirty="0">
              <a:latin typeface="Arial"/>
            </a:endParaRPr>
          </a:p>
          <a:p>
            <a:endParaRPr lang="en-US" sz="2400" b="0" i="0" dirty="0">
              <a:latin typeface="Arial"/>
            </a:endParaRPr>
          </a:p>
          <a:p>
            <a:r>
              <a:rPr lang="en-US" sz="2400" dirty="0">
                <a:latin typeface="Arial"/>
              </a:rPr>
              <a:t>	</a:t>
            </a:r>
            <a:r>
              <a:rPr lang="en-US" sz="2400" b="0" i="0" dirty="0">
                <a:latin typeface="Arial"/>
              </a:rPr>
              <a:t>–need c &gt; 0 and </a:t>
            </a:r>
            <a:r>
              <a:rPr lang="en-US" sz="2400" dirty="0">
                <a:latin typeface="Arial"/>
              </a:rPr>
              <a:t>n</a:t>
            </a:r>
            <a:r>
              <a:rPr lang="en-US" sz="2400" baseline="-25000" dirty="0">
                <a:latin typeface="Arial"/>
              </a:rPr>
              <a:t>0  </a:t>
            </a:r>
            <a:r>
              <a:rPr lang="en-US" sz="2400" b="0" i="0" dirty="0">
                <a:latin typeface="Arial"/>
              </a:rPr>
              <a:t>&gt;= 1 such that</a:t>
            </a:r>
          </a:p>
          <a:p>
            <a:r>
              <a:rPr lang="en-US" sz="2400" dirty="0">
                <a:latin typeface="Arial"/>
              </a:rPr>
              <a:t>		</a:t>
            </a:r>
            <a:r>
              <a:rPr lang="en-US" sz="2400" b="0" i="0" dirty="0">
                <a:latin typeface="Arial"/>
              </a:rPr>
              <a:t> 7n-2 &lt;= </a:t>
            </a:r>
            <a:r>
              <a:rPr lang="en-US" sz="2400" b="0" i="0" dirty="0" err="1">
                <a:latin typeface="Arial"/>
              </a:rPr>
              <a:t>cn</a:t>
            </a:r>
            <a:r>
              <a:rPr lang="en-US" sz="2400" b="0" i="0" dirty="0">
                <a:latin typeface="Arial"/>
              </a:rPr>
              <a:t> for n &gt;= </a:t>
            </a:r>
            <a:r>
              <a:rPr lang="en-US" sz="2400" dirty="0">
                <a:latin typeface="Arial"/>
              </a:rPr>
              <a:t>n</a:t>
            </a:r>
            <a:r>
              <a:rPr lang="en-US" sz="2400" baseline="-25000" dirty="0">
                <a:latin typeface="Arial"/>
              </a:rPr>
              <a:t>0</a:t>
            </a:r>
          </a:p>
          <a:p>
            <a:r>
              <a:rPr lang="en-IN" sz="2400" b="0" i="0" dirty="0">
                <a:latin typeface="Arial"/>
              </a:rPr>
              <a:t>	</a:t>
            </a:r>
            <a:r>
              <a:rPr lang="en-US" sz="2400" b="0" i="0" dirty="0">
                <a:latin typeface="Arial"/>
              </a:rPr>
              <a:t>–this is true for c = </a:t>
            </a:r>
            <a:r>
              <a:rPr lang="en-US" sz="2400" dirty="0">
                <a:latin typeface="Arial"/>
              </a:rPr>
              <a:t>7</a:t>
            </a:r>
            <a:r>
              <a:rPr lang="en-US" sz="2400" b="0" i="0" dirty="0">
                <a:latin typeface="Arial"/>
              </a:rPr>
              <a:t> and </a:t>
            </a:r>
            <a:r>
              <a:rPr lang="en-US" sz="2400" dirty="0">
                <a:latin typeface="Arial"/>
              </a:rPr>
              <a:t>n</a:t>
            </a:r>
            <a:r>
              <a:rPr lang="en-US" sz="2400" baseline="-25000" dirty="0">
                <a:latin typeface="Arial"/>
              </a:rPr>
              <a:t>0</a:t>
            </a:r>
            <a:r>
              <a:rPr lang="en-US" sz="2400" b="0" i="0" dirty="0">
                <a:latin typeface="Arial"/>
              </a:rPr>
              <a:t> &lt;=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868" y="1357298"/>
            <a:ext cx="500066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latin typeface="Arial"/>
              </a:rPr>
              <a:t>T(n) =&gt; O(f(n)) if</a:t>
            </a:r>
          </a:p>
          <a:p>
            <a:r>
              <a:rPr lang="en-IN" sz="2400" dirty="0">
                <a:latin typeface="Arial"/>
              </a:rPr>
              <a:t>	 T(n) &lt;= </a:t>
            </a:r>
            <a:r>
              <a:rPr lang="en-IN" sz="2400" dirty="0" err="1">
                <a:latin typeface="Arial"/>
              </a:rPr>
              <a:t>c</a:t>
            </a:r>
            <a:r>
              <a:rPr lang="en-IN" sz="3600" b="1" dirty="0" err="1">
                <a:latin typeface="Arial"/>
              </a:rPr>
              <a:t>.</a:t>
            </a:r>
            <a:r>
              <a:rPr lang="en-IN" sz="2400" dirty="0" err="1">
                <a:latin typeface="Arial"/>
              </a:rPr>
              <a:t>f</a:t>
            </a:r>
            <a:r>
              <a:rPr lang="en-IN" sz="2400" dirty="0">
                <a:latin typeface="Arial"/>
              </a:rPr>
              <a:t>(n) when n&gt;</a:t>
            </a:r>
            <a:r>
              <a:rPr lang="en-US" sz="2400" dirty="0">
                <a:latin typeface="Arial"/>
              </a:rPr>
              <a:t> n</a:t>
            </a:r>
            <a:r>
              <a:rPr lang="en-US" sz="2400" baseline="-25000" dirty="0">
                <a:latin typeface="Arial"/>
              </a:rPr>
              <a:t>0</a:t>
            </a:r>
            <a:endParaRPr lang="en-IN" sz="2400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3340" y="6027003"/>
            <a:ext cx="50006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latin typeface="Arial"/>
              </a:rPr>
              <a:t>Multiple values of C and </a:t>
            </a:r>
            <a:r>
              <a:rPr lang="en-US" sz="2400" dirty="0">
                <a:latin typeface="Arial"/>
              </a:rPr>
              <a:t>n</a:t>
            </a:r>
            <a:r>
              <a:rPr lang="en-US" sz="2400" baseline="-25000" dirty="0">
                <a:latin typeface="Arial"/>
              </a:rPr>
              <a:t>0 </a:t>
            </a:r>
            <a:r>
              <a:rPr lang="en-IN" sz="2400" dirty="0">
                <a:latin typeface="Arial"/>
              </a:rPr>
              <a:t> are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642918"/>
            <a:ext cx="9001156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Algorithm </a:t>
            </a:r>
            <a:r>
              <a:rPr lang="en-US" sz="1800" dirty="0" err="1"/>
              <a:t>FindMax</a:t>
            </a:r>
            <a:r>
              <a:rPr lang="en-US" sz="1800" dirty="0"/>
              <a:t>(S, n)</a:t>
            </a:r>
          </a:p>
          <a:p>
            <a:pPr>
              <a:buNone/>
            </a:pPr>
            <a:r>
              <a:rPr lang="en-US" sz="1800" dirty="0"/>
              <a:t>	Input : An array S storing n </a:t>
            </a:r>
            <a:r>
              <a:rPr lang="en-US" sz="1800" dirty="0" err="1"/>
              <a:t>numbers,n</a:t>
            </a:r>
            <a:r>
              <a:rPr lang="en-US" sz="1800" dirty="0"/>
              <a:t>&gt;=1</a:t>
            </a:r>
          </a:p>
          <a:p>
            <a:pPr>
              <a:buNone/>
            </a:pPr>
            <a:r>
              <a:rPr lang="en-US" sz="1800" dirty="0"/>
              <a:t>	Output: Max Element in S</a:t>
            </a: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S1:	</a:t>
            </a:r>
            <a:r>
              <a:rPr lang="en-US" sz="1800" dirty="0" err="1">
                <a:latin typeface="Bahnschrift SemiLight" pitchFamily="34" charset="0"/>
              </a:rPr>
              <a:t>curMax</a:t>
            </a:r>
            <a:r>
              <a:rPr lang="en-US" sz="1800" dirty="0">
                <a:latin typeface="Bahnschrift SemiLight" pitchFamily="34" charset="0"/>
              </a:rPr>
              <a:t> ← A[0] 			</a:t>
            </a:r>
            <a:r>
              <a:rPr lang="en-US" sz="1800" dirty="0">
                <a:solidFill>
                  <a:srgbClr val="FF0000"/>
                </a:solidFill>
                <a:latin typeface="Bahnschrift SemiLight" pitchFamily="34" charset="0"/>
              </a:rPr>
              <a:t>2 op (</a:t>
            </a:r>
            <a:r>
              <a:rPr lang="en-US" sz="1800" dirty="0" err="1">
                <a:solidFill>
                  <a:srgbClr val="FF0000"/>
                </a:solidFill>
                <a:latin typeface="Bahnschrift SemiLight" pitchFamily="34" charset="0"/>
              </a:rPr>
              <a:t>ind</a:t>
            </a:r>
            <a:r>
              <a:rPr lang="en-US" sz="1800" dirty="0">
                <a:solidFill>
                  <a:srgbClr val="FF0000"/>
                </a:solidFill>
                <a:latin typeface="Bahnschrift SemiLight" pitchFamily="34" charset="0"/>
              </a:rPr>
              <a:t> &amp; assign)</a:t>
            </a:r>
            <a:endParaRPr lang="en-US" sz="1800" dirty="0">
              <a:latin typeface="Bahnschrift SemiLight" pitchFamily="34" charset="0"/>
            </a:endParaRP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S2:	</a:t>
            </a:r>
            <a:r>
              <a:rPr lang="en-US" sz="1800" dirty="0" err="1">
                <a:latin typeface="Bahnschrift SemiLight" pitchFamily="34" charset="0"/>
              </a:rPr>
              <a:t>i</a:t>
            </a:r>
            <a:r>
              <a:rPr lang="en-US" sz="1800" dirty="0">
                <a:latin typeface="Bahnschrift SemiLight" pitchFamily="34" charset="0"/>
              </a:rPr>
              <a:t> ← 1 					1 op (assign)</a:t>
            </a: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S3:	while </a:t>
            </a:r>
            <a:r>
              <a:rPr lang="en-US" sz="1800" dirty="0" err="1">
                <a:latin typeface="Bahnschrift SemiLight" pitchFamily="34" charset="0"/>
              </a:rPr>
              <a:t>i</a:t>
            </a:r>
            <a:r>
              <a:rPr lang="en-US" sz="1800" dirty="0">
                <a:latin typeface="Bahnschrift SemiLight" pitchFamily="34" charset="0"/>
              </a:rPr>
              <a:t>&lt;= n-1 do 			2n op (n </a:t>
            </a:r>
            <a:r>
              <a:rPr lang="en-US" sz="1800" dirty="0" err="1">
                <a:latin typeface="Bahnschrift SemiLight" pitchFamily="34" charset="0"/>
              </a:rPr>
              <a:t>comp+n</a:t>
            </a:r>
            <a:r>
              <a:rPr lang="en-US" sz="1800" dirty="0">
                <a:latin typeface="Bahnschrift SemiLight" pitchFamily="34" charset="0"/>
              </a:rPr>
              <a:t> sub)</a:t>
            </a: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S4:		if </a:t>
            </a:r>
            <a:r>
              <a:rPr lang="en-US" sz="1800" dirty="0" err="1">
                <a:latin typeface="Bahnschrift SemiLight" pitchFamily="34" charset="0"/>
              </a:rPr>
              <a:t>curMax</a:t>
            </a:r>
            <a:r>
              <a:rPr lang="en-US" sz="1800" dirty="0">
                <a:latin typeface="Bahnschrift SemiLight" pitchFamily="34" charset="0"/>
              </a:rPr>
              <a:t> </a:t>
            </a:r>
            <a:r>
              <a:rPr lang="en-US" sz="2800" dirty="0">
                <a:latin typeface="Bahnschrift SemiLight" pitchFamily="34" charset="0"/>
              </a:rPr>
              <a:t>&lt;</a:t>
            </a:r>
            <a:r>
              <a:rPr lang="en-US" sz="1800" dirty="0">
                <a:latin typeface="Bahnschrift SemiLight" pitchFamily="34" charset="0"/>
              </a:rPr>
              <a:t>  A[</a:t>
            </a:r>
            <a:r>
              <a:rPr lang="en-US" sz="1800" dirty="0" err="1">
                <a:latin typeface="Bahnschrift SemiLight" pitchFamily="34" charset="0"/>
              </a:rPr>
              <a:t>i</a:t>
            </a:r>
            <a:r>
              <a:rPr lang="en-US" sz="1800" dirty="0">
                <a:latin typeface="Bahnschrift SemiLight" pitchFamily="34" charset="0"/>
              </a:rPr>
              <a:t>] then 	2(n-1) op (n-1 [] &amp; n-1 &lt;)</a:t>
            </a: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S5:			</a:t>
            </a:r>
            <a:r>
              <a:rPr lang="en-US" sz="1800" dirty="0" err="1">
                <a:latin typeface="Bahnschrift SemiLight" pitchFamily="34" charset="0"/>
              </a:rPr>
              <a:t>curMax</a:t>
            </a:r>
            <a:r>
              <a:rPr lang="en-US" sz="1800" dirty="0">
                <a:latin typeface="Bahnschrift SemiLight" pitchFamily="34" charset="0"/>
              </a:rPr>
              <a:t> ← A[</a:t>
            </a:r>
            <a:r>
              <a:rPr lang="en-US" sz="1800" dirty="0" err="1">
                <a:latin typeface="Bahnschrift SemiLight" pitchFamily="34" charset="0"/>
              </a:rPr>
              <a:t>i</a:t>
            </a:r>
            <a:r>
              <a:rPr lang="en-US" sz="1800" dirty="0">
                <a:latin typeface="Bahnschrift SemiLight" pitchFamily="34" charset="0"/>
              </a:rPr>
              <a:t>]	0 to 2(n-1) op</a:t>
            </a: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S6:		</a:t>
            </a:r>
            <a:r>
              <a:rPr lang="en-US" sz="1800" dirty="0" err="1">
                <a:latin typeface="Bahnschrift SemiLight" pitchFamily="34" charset="0"/>
              </a:rPr>
              <a:t>i</a:t>
            </a:r>
            <a:r>
              <a:rPr lang="en-US" sz="1800" dirty="0">
                <a:latin typeface="Bahnschrift SemiLight" pitchFamily="34" charset="0"/>
              </a:rPr>
              <a:t> ← i+1; 			2(n-1) op (+ &amp; -&gt;)</a:t>
            </a: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S7:	return </a:t>
            </a:r>
            <a:r>
              <a:rPr lang="en-US" sz="1800" dirty="0" err="1">
                <a:latin typeface="Bahnschrift SemiLight" pitchFamily="34" charset="0"/>
              </a:rPr>
              <a:t>curmax</a:t>
            </a:r>
            <a:r>
              <a:rPr lang="en-US" sz="1800" dirty="0">
                <a:latin typeface="Bahnschrift SemiLight" pitchFamily="34" charset="0"/>
              </a:rPr>
              <a:t>			1 op</a:t>
            </a:r>
          </a:p>
          <a:p>
            <a:pPr>
              <a:buNone/>
            </a:pPr>
            <a:r>
              <a:rPr lang="en-US" sz="1800" dirty="0">
                <a:latin typeface="Bahnschrift SemiLight" pitchFamily="34" charset="0"/>
              </a:rPr>
              <a:t>Complexity between 6n and 8n-2</a:t>
            </a:r>
          </a:p>
          <a:p>
            <a:pPr>
              <a:buNone/>
            </a:pPr>
            <a:endParaRPr lang="en-IN" sz="1800" dirty="0">
              <a:latin typeface="Bahnschrift SemiLight" pitchFamily="34" charset="0"/>
            </a:endParaRPr>
          </a:p>
          <a:p>
            <a:pPr>
              <a:buNone/>
            </a:pPr>
            <a:r>
              <a:rPr lang="en-IN" sz="1800" dirty="0">
                <a:latin typeface="Bahnschrift SemiLight" pitchFamily="34" charset="0"/>
              </a:rPr>
              <a:t>Prove T(n) = 8n-2 is O(n)</a:t>
            </a:r>
            <a:endParaRPr lang="en-US" sz="1800" dirty="0">
              <a:latin typeface="Bahnschrift SemiLight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4810" y="4286256"/>
            <a:ext cx="378621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>
                <a:latin typeface="Bahnschrift SemiLight" pitchFamily="34" charset="0"/>
              </a:rPr>
              <a:t>show T(n) = 8n-2 is O(n)</a:t>
            </a:r>
          </a:p>
          <a:p>
            <a:pPr>
              <a:buNone/>
            </a:pPr>
            <a:r>
              <a:rPr lang="en-IN" dirty="0">
                <a:latin typeface="Bahnschrift SemiLight" pitchFamily="34" charset="0"/>
              </a:rPr>
              <a:t>Sol:</a:t>
            </a:r>
          </a:p>
          <a:p>
            <a:pPr>
              <a:buNone/>
            </a:pPr>
            <a:r>
              <a:rPr lang="en-IN" dirty="0">
                <a:latin typeface="Bahnschrift SemiLight" pitchFamily="34" charset="0"/>
              </a:rPr>
              <a:t>     8n-2 &lt;= </a:t>
            </a:r>
            <a:r>
              <a:rPr lang="en-IN" dirty="0" err="1">
                <a:latin typeface="Bahnschrift SemiLight" pitchFamily="34" charset="0"/>
              </a:rPr>
              <a:t>c.n</a:t>
            </a:r>
            <a:endParaRPr lang="en-IN" dirty="0">
              <a:latin typeface="Bahnschrift SemiLight" pitchFamily="34" charset="0"/>
            </a:endParaRPr>
          </a:p>
          <a:p>
            <a:pPr>
              <a:buNone/>
            </a:pPr>
            <a:r>
              <a:rPr lang="en-IN" dirty="0">
                <a:latin typeface="Bahnschrift SemiLight" pitchFamily="34" charset="0"/>
              </a:rPr>
              <a:t>=     -2 &lt;= n (c-8)</a:t>
            </a:r>
          </a:p>
          <a:p>
            <a:pPr>
              <a:buNone/>
            </a:pPr>
            <a:r>
              <a:rPr lang="en-IN" dirty="0">
                <a:latin typeface="Bahnschrift SemiLight" pitchFamily="34" charset="0"/>
              </a:rPr>
              <a:t>=      n&gt;= 2/(8-c)</a:t>
            </a:r>
          </a:p>
          <a:p>
            <a:pPr>
              <a:buNone/>
            </a:pPr>
            <a:r>
              <a:rPr lang="en-IN" dirty="0">
                <a:latin typeface="Bahnschrift SemiLight" pitchFamily="34" charset="0"/>
              </a:rPr>
              <a:t>=      c=6 and n</a:t>
            </a:r>
            <a:r>
              <a:rPr lang="en-IN" baseline="-25000" dirty="0">
                <a:latin typeface="Bahnschrift SemiLight" pitchFamily="34" charset="0"/>
              </a:rPr>
              <a:t>0</a:t>
            </a:r>
            <a:r>
              <a:rPr lang="en-IN" dirty="0">
                <a:latin typeface="Bahnschrift SemiLight" pitchFamily="34" charset="0"/>
              </a:rPr>
              <a:t>&gt;=1</a:t>
            </a:r>
          </a:p>
          <a:p>
            <a:pPr>
              <a:buNone/>
            </a:pPr>
            <a:endParaRPr lang="en-IN" dirty="0">
              <a:latin typeface="Bahnschrift SemiLight" pitchFamily="34" charset="0"/>
            </a:endParaRPr>
          </a:p>
          <a:p>
            <a:pPr>
              <a:buNone/>
            </a:pPr>
            <a:endParaRPr lang="en-IN" dirty="0">
              <a:latin typeface="Bahnschrift SemiLight" pitchFamily="34" charset="0"/>
            </a:endParaRPr>
          </a:p>
          <a:p>
            <a:pPr>
              <a:buNone/>
            </a:pPr>
            <a:endParaRPr lang="en-US" dirty="0">
              <a:latin typeface="Bahnschrift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358246" cy="5500726"/>
          </a:xfrm>
        </p:spPr>
        <p:txBody>
          <a:bodyPr/>
          <a:lstStyle/>
          <a:p>
            <a:pPr>
              <a:buNone/>
            </a:pPr>
            <a:r>
              <a:rPr lang="en-IN" dirty="0"/>
              <a:t>Algorithms can be analyzed based on the following parameters: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● Correctness</a:t>
            </a:r>
          </a:p>
          <a:p>
            <a:pPr>
              <a:buNone/>
            </a:pPr>
            <a:r>
              <a:rPr lang="en-US" dirty="0"/>
              <a:t>●Amount of Work done</a:t>
            </a:r>
          </a:p>
          <a:p>
            <a:pPr>
              <a:buNone/>
            </a:pPr>
            <a:r>
              <a:rPr lang="en-US" dirty="0"/>
              <a:t>● Space used</a:t>
            </a:r>
          </a:p>
          <a:p>
            <a:pPr>
              <a:buNone/>
            </a:pPr>
            <a:r>
              <a:rPr lang="en-US" dirty="0"/>
              <a:t>● Simplicity, clarity</a:t>
            </a:r>
          </a:p>
          <a:p>
            <a:pPr>
              <a:buNone/>
            </a:pPr>
            <a:r>
              <a:rPr lang="en-US" dirty="0"/>
              <a:t>● Optimality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Analyzing Algorithms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785794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latin typeface="Arial"/>
              </a:rPr>
              <a:t>Example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/>
              </a:rPr>
              <a:t> </a:t>
            </a:r>
            <a:r>
              <a:rPr lang="en-US" sz="2400" b="0" i="0" dirty="0">
                <a:latin typeface="Arial"/>
              </a:rPr>
              <a:t>Show 3n</a:t>
            </a:r>
            <a:r>
              <a:rPr lang="en-US" sz="2400" b="0" i="0" baseline="30000" dirty="0">
                <a:latin typeface="Arial"/>
              </a:rPr>
              <a:t>3</a:t>
            </a:r>
            <a:r>
              <a:rPr lang="en-US" sz="2400" b="0" i="0" dirty="0">
                <a:latin typeface="Arial"/>
              </a:rPr>
              <a:t> + 20n</a:t>
            </a:r>
            <a:r>
              <a:rPr lang="en-US" sz="2400" b="0" i="0" baseline="30000" dirty="0">
                <a:latin typeface="Arial"/>
              </a:rPr>
              <a:t>2</a:t>
            </a:r>
            <a:r>
              <a:rPr lang="en-US" sz="2400" b="0" i="0" dirty="0">
                <a:latin typeface="Arial"/>
              </a:rPr>
              <a:t> + 5 is O(n</a:t>
            </a:r>
            <a:r>
              <a:rPr lang="en-US" sz="2400" b="0" i="0" baseline="30000" dirty="0">
                <a:latin typeface="Arial"/>
              </a:rPr>
              <a:t>3</a:t>
            </a:r>
            <a:r>
              <a:rPr lang="en-US" sz="2400" b="0" i="0" dirty="0">
                <a:latin typeface="Arial"/>
              </a:rPr>
              <a:t>)</a:t>
            </a:r>
          </a:p>
          <a:p>
            <a:r>
              <a:rPr lang="en-IN" sz="2400" b="0" i="0" dirty="0">
                <a:solidFill>
                  <a:srgbClr val="FF0000"/>
                </a:solidFill>
                <a:latin typeface="Arial"/>
              </a:rPr>
              <a:t>Sol</a:t>
            </a:r>
            <a:endParaRPr lang="en-US" sz="2400" b="0" i="0" dirty="0">
              <a:solidFill>
                <a:srgbClr val="FF0000"/>
              </a:solidFill>
              <a:latin typeface="Arial"/>
            </a:endParaRPr>
          </a:p>
          <a:p>
            <a:r>
              <a:rPr lang="en-US" sz="2400" b="0" i="0" dirty="0">
                <a:latin typeface="Arial"/>
              </a:rPr>
              <a:t>–need c &gt; 0 and </a:t>
            </a:r>
            <a:r>
              <a:rPr lang="en-US" sz="2400" dirty="0">
                <a:latin typeface="Arial"/>
              </a:rPr>
              <a:t>n</a:t>
            </a:r>
            <a:r>
              <a:rPr lang="en-US" sz="2400" baseline="-25000" dirty="0">
                <a:latin typeface="Arial"/>
              </a:rPr>
              <a:t>0</a:t>
            </a:r>
            <a:r>
              <a:rPr lang="en-US" sz="2400" b="0" i="0" dirty="0">
                <a:latin typeface="Arial"/>
              </a:rPr>
              <a:t> &gt;= 1 such that </a:t>
            </a:r>
          </a:p>
          <a:p>
            <a:r>
              <a:rPr lang="en-US" sz="2400" dirty="0">
                <a:latin typeface="Arial"/>
              </a:rPr>
              <a:t>	 3n</a:t>
            </a:r>
            <a:r>
              <a:rPr lang="en-US" sz="2400" baseline="30000" dirty="0">
                <a:latin typeface="Arial"/>
              </a:rPr>
              <a:t>3</a:t>
            </a:r>
            <a:r>
              <a:rPr lang="en-US" sz="2400" dirty="0">
                <a:latin typeface="Arial"/>
              </a:rPr>
              <a:t> + 20n</a:t>
            </a:r>
            <a:r>
              <a:rPr lang="en-US" sz="2400" baseline="30000" dirty="0">
                <a:latin typeface="Arial"/>
              </a:rPr>
              <a:t>2</a:t>
            </a:r>
            <a:r>
              <a:rPr lang="en-US" sz="2400" dirty="0">
                <a:latin typeface="Arial"/>
              </a:rPr>
              <a:t> + 5 &lt;= </a:t>
            </a:r>
            <a:r>
              <a:rPr lang="en-US" sz="2400" b="0" i="0" dirty="0">
                <a:latin typeface="Arial"/>
              </a:rPr>
              <a:t>cn</a:t>
            </a:r>
            <a:r>
              <a:rPr lang="en-US" sz="2400" b="0" i="0" baseline="30000" dirty="0">
                <a:latin typeface="Arial"/>
              </a:rPr>
              <a:t>3</a:t>
            </a:r>
            <a:r>
              <a:rPr lang="en-US" sz="2400" b="0" i="0" dirty="0">
                <a:latin typeface="Arial"/>
              </a:rPr>
              <a:t> for n &gt;= n</a:t>
            </a:r>
            <a:r>
              <a:rPr lang="en-US" sz="2400" b="0" i="0" baseline="-25000" dirty="0">
                <a:latin typeface="Arial"/>
              </a:rPr>
              <a:t>0</a:t>
            </a:r>
          </a:p>
          <a:p>
            <a:r>
              <a:rPr lang="en-US" sz="2400" b="0" i="0" dirty="0">
                <a:latin typeface="Arial"/>
              </a:rPr>
              <a:t>–this is true for c = 4 and n</a:t>
            </a:r>
            <a:r>
              <a:rPr lang="en-US" sz="2400" b="0" i="0" baseline="-25000" dirty="0">
                <a:latin typeface="Arial"/>
              </a:rPr>
              <a:t>0</a:t>
            </a:r>
            <a:r>
              <a:rPr lang="en-US" sz="2400" b="0" i="0" dirty="0">
                <a:latin typeface="Arial"/>
              </a:rPr>
              <a:t> = 21</a:t>
            </a:r>
          </a:p>
          <a:p>
            <a:endParaRPr lang="en-US" sz="2400" b="0" i="0" dirty="0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6282" y="857232"/>
            <a:ext cx="4214874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Arial"/>
              </a:rPr>
              <a:t>T(n) =&gt; O(f(n)) if</a:t>
            </a:r>
          </a:p>
          <a:p>
            <a:r>
              <a:rPr lang="en-IN" dirty="0">
                <a:latin typeface="Arial"/>
              </a:rPr>
              <a:t>	 T(n) &lt;= </a:t>
            </a:r>
            <a:r>
              <a:rPr lang="en-IN" dirty="0" err="1">
                <a:latin typeface="Arial"/>
              </a:rPr>
              <a:t>c</a:t>
            </a:r>
            <a:r>
              <a:rPr lang="en-IN" sz="2800" b="1" dirty="0" err="1">
                <a:latin typeface="Arial"/>
              </a:rPr>
              <a:t>.</a:t>
            </a:r>
            <a:r>
              <a:rPr lang="en-IN" dirty="0" err="1">
                <a:latin typeface="Arial"/>
              </a:rPr>
              <a:t>f</a:t>
            </a:r>
            <a:r>
              <a:rPr lang="en-IN" dirty="0">
                <a:latin typeface="Arial"/>
              </a:rPr>
              <a:t>(n) when n&gt;</a:t>
            </a:r>
            <a:r>
              <a:rPr lang="en-US" dirty="0">
                <a:latin typeface="Arial"/>
              </a:rPr>
              <a:t> n</a:t>
            </a:r>
            <a:r>
              <a:rPr lang="en-US" baseline="-25000" dirty="0">
                <a:latin typeface="Arial"/>
              </a:rPr>
              <a:t>0</a:t>
            </a:r>
            <a:endParaRPr lang="en-IN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4326633"/>
            <a:ext cx="421487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rial"/>
              </a:rPr>
              <a:t>3n</a:t>
            </a:r>
            <a:r>
              <a:rPr lang="en-US" baseline="30000" dirty="0">
                <a:latin typeface="Arial"/>
              </a:rPr>
              <a:t>3</a:t>
            </a:r>
            <a:r>
              <a:rPr lang="en-US" dirty="0">
                <a:latin typeface="Arial"/>
              </a:rPr>
              <a:t> &lt; (3n</a:t>
            </a:r>
            <a:r>
              <a:rPr lang="en-US" baseline="30000" dirty="0">
                <a:latin typeface="Arial"/>
              </a:rPr>
              <a:t>3</a:t>
            </a:r>
            <a:r>
              <a:rPr lang="en-US" dirty="0">
                <a:latin typeface="Arial"/>
              </a:rPr>
              <a:t> + 20n</a:t>
            </a:r>
            <a:r>
              <a:rPr lang="en-US" baseline="30000" dirty="0">
                <a:latin typeface="Arial"/>
              </a:rPr>
              <a:t>2</a:t>
            </a:r>
            <a:r>
              <a:rPr lang="en-US" dirty="0">
                <a:latin typeface="Arial"/>
              </a:rPr>
              <a:t> + 5) &lt;= (3+20+5) n</a:t>
            </a:r>
            <a:r>
              <a:rPr lang="en-US" baseline="30000" dirty="0">
                <a:latin typeface="Arial"/>
              </a:rPr>
              <a:t>3</a:t>
            </a:r>
            <a:r>
              <a:rPr lang="en-US" dirty="0">
                <a:latin typeface="Arial"/>
              </a:rPr>
              <a:t> </a:t>
            </a:r>
          </a:p>
          <a:p>
            <a:endParaRPr lang="en-IN" dirty="0">
              <a:latin typeface="Arial"/>
            </a:endParaRPr>
          </a:p>
          <a:p>
            <a:r>
              <a:rPr lang="en-US" dirty="0">
                <a:latin typeface="Arial"/>
              </a:rPr>
              <a:t>3n</a:t>
            </a:r>
            <a:r>
              <a:rPr lang="en-US" baseline="30000" dirty="0">
                <a:latin typeface="Arial"/>
              </a:rPr>
              <a:t>3</a:t>
            </a:r>
            <a:r>
              <a:rPr lang="en-US" dirty="0">
                <a:latin typeface="Arial"/>
              </a:rPr>
              <a:t> &lt; (3n</a:t>
            </a:r>
            <a:r>
              <a:rPr lang="en-US" baseline="30000" dirty="0">
                <a:latin typeface="Arial"/>
              </a:rPr>
              <a:t>3</a:t>
            </a:r>
            <a:r>
              <a:rPr lang="en-US" dirty="0">
                <a:latin typeface="Arial"/>
              </a:rPr>
              <a:t> + 20n</a:t>
            </a:r>
            <a:r>
              <a:rPr lang="en-US" baseline="30000" dirty="0">
                <a:latin typeface="Arial"/>
              </a:rPr>
              <a:t>2</a:t>
            </a:r>
            <a:r>
              <a:rPr lang="en-US" dirty="0">
                <a:latin typeface="Arial"/>
              </a:rPr>
              <a:t> + 5) &lt;= (28) n</a:t>
            </a:r>
            <a:r>
              <a:rPr lang="en-US" baseline="30000" dirty="0">
                <a:latin typeface="Arial"/>
              </a:rPr>
              <a:t>3</a:t>
            </a:r>
            <a:r>
              <a:rPr lang="en-US" dirty="0">
                <a:latin typeface="Arial"/>
              </a:rPr>
              <a:t> </a:t>
            </a:r>
          </a:p>
          <a:p>
            <a:endParaRPr lang="en-IN" dirty="0">
              <a:latin typeface="Arial"/>
            </a:endParaRPr>
          </a:p>
          <a:p>
            <a:r>
              <a:rPr lang="en-IN" dirty="0">
                <a:latin typeface="Arial"/>
              </a:rPr>
              <a:t>C=28 ; Constant term.</a:t>
            </a:r>
          </a:p>
          <a:p>
            <a:r>
              <a:rPr lang="en-IN" dirty="0">
                <a:latin typeface="Arial"/>
              </a:rPr>
              <a:t>Hence proved</a:t>
            </a:r>
          </a:p>
          <a:p>
            <a:endParaRPr lang="en-IN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3286124"/>
            <a:ext cx="421487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Arial"/>
              </a:rPr>
              <a:t>Another way to prove</a:t>
            </a:r>
          </a:p>
          <a:p>
            <a:endParaRPr lang="en-IN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785794"/>
            <a:ext cx="9001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Arial"/>
              </a:rPr>
              <a:t>Example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"/>
              </a:rPr>
              <a:t> </a:t>
            </a:r>
            <a:r>
              <a:rPr lang="en-US" b="0" i="0" dirty="0">
                <a:latin typeface="Arial"/>
              </a:rPr>
              <a:t>n</a:t>
            </a:r>
            <a:r>
              <a:rPr lang="en-US" b="0" i="0" baseline="30000" dirty="0">
                <a:latin typeface="Arial"/>
              </a:rPr>
              <a:t>2</a:t>
            </a:r>
            <a:r>
              <a:rPr lang="en-US" b="0" i="0" dirty="0">
                <a:latin typeface="Arial"/>
              </a:rPr>
              <a:t> is not O(n)</a:t>
            </a:r>
          </a:p>
          <a:p>
            <a:r>
              <a:rPr lang="en-US" dirty="0">
                <a:latin typeface="Arial"/>
              </a:rPr>
              <a:t>	- </a:t>
            </a:r>
            <a:r>
              <a:rPr lang="en-US" b="0" i="0" dirty="0">
                <a:latin typeface="Arial"/>
              </a:rPr>
              <a:t>Must prove </a:t>
            </a:r>
            <a:r>
              <a:rPr lang="en-US" dirty="0">
                <a:latin typeface="Arial"/>
              </a:rPr>
              <a:t>n</a:t>
            </a:r>
            <a:r>
              <a:rPr lang="en-US" baseline="30000" dirty="0">
                <a:latin typeface="Arial"/>
              </a:rPr>
              <a:t>2</a:t>
            </a:r>
            <a:r>
              <a:rPr lang="en-US" b="0" i="0" dirty="0">
                <a:latin typeface="Arial"/>
              </a:rPr>
              <a:t> &lt;= </a:t>
            </a:r>
            <a:r>
              <a:rPr lang="en-US" b="0" i="0" dirty="0" err="1">
                <a:latin typeface="Arial"/>
              </a:rPr>
              <a:t>cn</a:t>
            </a:r>
            <a:r>
              <a:rPr lang="en-US" b="0" i="0" dirty="0">
                <a:latin typeface="Arial"/>
              </a:rPr>
              <a:t> </a:t>
            </a:r>
          </a:p>
          <a:p>
            <a:r>
              <a:rPr lang="en-US" dirty="0">
                <a:latin typeface="Arial"/>
              </a:rPr>
              <a:t>	</a:t>
            </a:r>
            <a:r>
              <a:rPr lang="en-US" b="0" i="0" dirty="0">
                <a:latin typeface="Arial"/>
              </a:rPr>
              <a:t>–n &lt;= c</a:t>
            </a:r>
          </a:p>
          <a:p>
            <a:r>
              <a:rPr lang="en-US" dirty="0">
                <a:latin typeface="Arial"/>
              </a:rPr>
              <a:t>	</a:t>
            </a:r>
            <a:r>
              <a:rPr lang="en-US" b="0" i="0" dirty="0">
                <a:latin typeface="Arial"/>
              </a:rPr>
              <a:t>–The above inequality cannot be satisfied since c must be a constant</a:t>
            </a:r>
          </a:p>
          <a:p>
            <a:r>
              <a:rPr lang="en-US" dirty="0">
                <a:latin typeface="Arial"/>
              </a:rPr>
              <a:t>	</a:t>
            </a:r>
            <a:r>
              <a:rPr lang="en-US" b="0" i="0" dirty="0">
                <a:latin typeface="Arial"/>
              </a:rPr>
              <a:t>–Hence proof by contradiction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20" y="3143248"/>
            <a:ext cx="9001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Show 3 log n + log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log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 is O(log n)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&gt;= 1 such that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3 log n + log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log</a:t>
            </a:r>
            <a:r>
              <a:rPr lang="en-US" dirty="0">
                <a:latin typeface="Arial" pitchFamily="34" charset="0"/>
                <a:cs typeface="Arial" pitchFamily="34" charset="0"/>
              </a:rPr>
              <a:t> n &lt;= c log n for n &gt;= n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 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this is true for c = 4 and n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= 2</a:t>
            </a:r>
          </a:p>
          <a:p>
            <a:pPr lvl="2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</a:t>
            </a:r>
          </a:p>
          <a:p>
            <a:pPr lvl="2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3 log n + log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log</a:t>
            </a:r>
            <a:r>
              <a:rPr lang="en-US" dirty="0">
                <a:latin typeface="Arial" pitchFamily="34" charset="0"/>
                <a:cs typeface="Arial" pitchFamily="34" charset="0"/>
              </a:rPr>
              <a:t> n &lt;= (3+1) Log n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3 log n + log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log</a:t>
            </a:r>
            <a:r>
              <a:rPr lang="en-US" dirty="0">
                <a:latin typeface="Arial" pitchFamily="34" charset="0"/>
                <a:cs typeface="Arial" pitchFamily="34" charset="0"/>
              </a:rPr>
              <a:t> n &lt;= 4 Log n </a:t>
            </a:r>
          </a:p>
          <a:p>
            <a:pPr lvl="2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 Hence O(log n) as ‘4’ is a constant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929354"/>
          </a:xfrm>
        </p:spPr>
        <p:txBody>
          <a:bodyPr>
            <a:normAutofit/>
          </a:bodyPr>
          <a:lstStyle/>
          <a:p>
            <a:r>
              <a:rPr lang="en-US" sz="2400" dirty="0"/>
              <a:t>The big-Oh notation gives an upper bound on the growth rate of a function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 statement “f(n) is O(g(n))” means that the growth rate of f(n) is no more than the growth rate of g(n)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We are guaranteeing that f(n) grows at a rate no faster than g(n)</a:t>
            </a:r>
          </a:p>
          <a:p>
            <a:r>
              <a:rPr lang="en-US" sz="2400" dirty="0"/>
              <a:t>Both can grow at the same rate</a:t>
            </a:r>
          </a:p>
          <a:p>
            <a:pPr lvl="1"/>
            <a:r>
              <a:rPr lang="en-US" sz="2000" dirty="0"/>
              <a:t>Though 1000n is larger than n</a:t>
            </a:r>
            <a:r>
              <a:rPr lang="en-US" sz="2000" baseline="30000" dirty="0"/>
              <a:t>2</a:t>
            </a:r>
            <a:r>
              <a:rPr lang="en-US" sz="2000" dirty="0"/>
              <a:t> , n</a:t>
            </a:r>
            <a:r>
              <a:rPr lang="en-US" sz="2000" baseline="30000" dirty="0"/>
              <a:t>2</a:t>
            </a:r>
            <a:r>
              <a:rPr lang="en-US" sz="2000" dirty="0"/>
              <a:t> grows at a faster rate </a:t>
            </a:r>
          </a:p>
          <a:p>
            <a:pPr lvl="1"/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will be larger function after n = 1000</a:t>
            </a:r>
          </a:p>
          <a:p>
            <a:pPr lvl="1"/>
            <a:r>
              <a:rPr lang="en-US" sz="2000" dirty="0"/>
              <a:t>Hence 1000n = O(n)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The big-Oh notation can be used to rank functions according to their growth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 structure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6611389" cy="41434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058275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Growth rate analysis of different functions</a:t>
            </a:r>
            <a:endParaRPr lang="en-US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1500174"/>
            <a:ext cx="65722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4. What does it mean when we say that an algorithm X is asymptotically more efficient than Y?</a:t>
            </a:r>
            <a:br>
              <a:rPr lang="en-US" sz="2400" dirty="0"/>
            </a:br>
            <a:r>
              <a:rPr lang="en-US" sz="2400" b="1" dirty="0"/>
              <a:t>Options:</a:t>
            </a:r>
            <a:endParaRPr lang="en-US" sz="2400" dirty="0"/>
          </a:p>
          <a:p>
            <a:pPr fontAlgn="base"/>
            <a:r>
              <a:rPr lang="en-US" sz="2400" dirty="0"/>
              <a:t>a. X will always be a better choice for small inputs</a:t>
            </a:r>
          </a:p>
          <a:p>
            <a:pPr fontAlgn="base"/>
            <a:r>
              <a:rPr lang="en-US" sz="2400" dirty="0"/>
              <a:t>b. X will always be a better choice for large inputs</a:t>
            </a:r>
          </a:p>
          <a:p>
            <a:pPr fontAlgn="base"/>
            <a:r>
              <a:rPr lang="en-US" sz="2400" dirty="0"/>
              <a:t>c. Y will always be a better choice for small inputs</a:t>
            </a:r>
          </a:p>
          <a:p>
            <a:pPr fontAlgn="base"/>
            <a:r>
              <a:rPr lang="en-US" sz="2400" dirty="0"/>
              <a:t>d. X will always be a better choice for all inputs</a:t>
            </a:r>
          </a:p>
          <a:p>
            <a:pPr fontAlgn="base"/>
            <a:endParaRPr lang="en-IN" sz="2400" dirty="0"/>
          </a:p>
          <a:p>
            <a:pPr fontAlgn="base"/>
            <a:endParaRPr lang="en-IN" sz="2400" dirty="0"/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Answer=</a:t>
            </a:r>
            <a:endParaRPr lang="en-US" sz="2400" dirty="0"/>
          </a:p>
          <a:p>
            <a:pPr fontAlgn="base"/>
            <a:endParaRPr lang="en-IN" sz="2400" dirty="0"/>
          </a:p>
          <a:p>
            <a:pPr fontAlgn="base"/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142984"/>
            <a:ext cx="864399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If is f(n) a polynomial of degree d, then f(n) is O(</a:t>
            </a:r>
            <a:r>
              <a:rPr lang="en-US" sz="2800" dirty="0" err="1"/>
              <a:t>n</a:t>
            </a:r>
            <a:r>
              <a:rPr lang="en-US" sz="2800" baseline="30000" dirty="0" err="1"/>
              <a:t>d</a:t>
            </a:r>
            <a:r>
              <a:rPr lang="en-US" sz="2800" dirty="0"/>
              <a:t>), i.e.,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Drop lower-order terms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Drop constant factors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Use the smallest possible class of functions to represent in big Oh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“2n is O(n)”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Use the simplest expression of the class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“3n+ 5 is O(n)” instead of “3n + 5 is O(3n)”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100" name="Picture 4" descr="D:\Data stru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375650" cy="5600700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6072198" y="857232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929290" y="3857628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</a:t>
            </a:r>
            <a:r>
              <a:rPr lang="en-IN" baseline="30000" dirty="0"/>
              <a:t>2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3071810"/>
            <a:ext cx="25343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f(n) will be called n times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6211669"/>
            <a:ext cx="357302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‘j’ for loop will be computed n times</a:t>
            </a:r>
          </a:p>
          <a:p>
            <a:r>
              <a:rPr lang="en-IN" dirty="0"/>
              <a:t>One ‘j’ loop will call f() n times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7" name="Oval Callout 6"/>
          <p:cNvSpPr/>
          <p:nvPr/>
        </p:nvSpPr>
        <p:spPr>
          <a:xfrm>
            <a:off x="6072198" y="857232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929290" y="3857628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</a:t>
            </a:r>
            <a:r>
              <a:rPr lang="en-IN" baseline="30000" dirty="0"/>
              <a:t>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5122" name="Picture 2" descr="D:\Data stru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" y="803275"/>
            <a:ext cx="9121775" cy="56975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7" name="Oval Callout 6"/>
          <p:cNvSpPr/>
          <p:nvPr/>
        </p:nvSpPr>
        <p:spPr>
          <a:xfrm>
            <a:off x="6072198" y="857232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929290" y="3857628"/>
            <a:ext cx="3214710" cy="1000132"/>
          </a:xfrm>
          <a:prstGeom prst="wedgeEllipseCallout">
            <a:avLst>
              <a:gd name="adj1" fmla="val -62894"/>
              <a:gd name="adj2" fmla="val 1517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 factor can be dropped</a:t>
            </a:r>
          </a:p>
          <a:p>
            <a:pPr algn="ctr"/>
            <a:r>
              <a:rPr lang="en-IN" dirty="0"/>
              <a:t>O(n</a:t>
            </a:r>
            <a:r>
              <a:rPr lang="en-IN" baseline="30000" dirty="0"/>
              <a:t>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5122" name="Picture 2" descr="D:\Data stru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" y="803275"/>
            <a:ext cx="9121775" cy="56975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 err="1"/>
              <a:t>int</a:t>
            </a:r>
            <a:r>
              <a:rPr lang="en-US" sz="2800" dirty="0"/>
              <a:t> a = 0, b = 0; </a:t>
            </a:r>
          </a:p>
          <a:p>
            <a:pPr fontAlgn="base"/>
            <a:r>
              <a:rPr lang="en-US" sz="2800" dirty="0"/>
              <a:t>for (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N; </a:t>
            </a:r>
            <a:r>
              <a:rPr lang="en-US" sz="2800" dirty="0" err="1"/>
              <a:t>i</a:t>
            </a:r>
            <a:r>
              <a:rPr lang="en-US" sz="2800" dirty="0"/>
              <a:t>++) </a:t>
            </a:r>
          </a:p>
          <a:p>
            <a:pPr fontAlgn="base"/>
            <a:r>
              <a:rPr lang="en-US" sz="2800" dirty="0"/>
              <a:t>{ </a:t>
            </a:r>
          </a:p>
          <a:p>
            <a:pPr fontAlgn="base"/>
            <a:r>
              <a:rPr lang="en-US" sz="2800" dirty="0"/>
              <a:t>    a = a + rand(); </a:t>
            </a:r>
          </a:p>
          <a:p>
            <a:pPr fontAlgn="base"/>
            <a:r>
              <a:rPr lang="en-US" sz="2800" dirty="0"/>
              <a:t>} </a:t>
            </a:r>
          </a:p>
          <a:p>
            <a:pPr fontAlgn="base"/>
            <a:r>
              <a:rPr lang="en-US" sz="2800" dirty="0"/>
              <a:t>for (j = 0; j &lt; M; j++) </a:t>
            </a:r>
          </a:p>
          <a:p>
            <a:pPr fontAlgn="base"/>
            <a:r>
              <a:rPr lang="en-US" sz="2800" dirty="0"/>
              <a:t>{ </a:t>
            </a:r>
          </a:p>
          <a:p>
            <a:pPr fontAlgn="base"/>
            <a:r>
              <a:rPr lang="en-US" sz="2800" dirty="0"/>
              <a:t>    b = b + rand(); 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Time complexity=</a:t>
            </a:r>
          </a:p>
          <a:p>
            <a:pPr fontAlgn="base"/>
            <a:r>
              <a:rPr lang="en-IN" sz="2800" dirty="0"/>
              <a:t>Space Complexity= 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358246" cy="5857916"/>
          </a:xfrm>
        </p:spPr>
        <p:txBody>
          <a:bodyPr/>
          <a:lstStyle/>
          <a:p>
            <a:pPr>
              <a:buNone/>
            </a:pPr>
            <a:r>
              <a:rPr lang="en-US" dirty="0"/>
              <a:t>Understand what correctness means</a:t>
            </a:r>
          </a:p>
          <a:p>
            <a:pPr lvl="1"/>
            <a:r>
              <a:rPr lang="en-US" dirty="0"/>
              <a:t> Define the </a:t>
            </a:r>
            <a:r>
              <a:rPr lang="en-US" b="1" u="sng" dirty="0"/>
              <a:t>characteristics of the input </a:t>
            </a:r>
            <a:r>
              <a:rPr lang="en-US" dirty="0"/>
              <a:t>an algorithm is expected to work on</a:t>
            </a:r>
          </a:p>
          <a:p>
            <a:pPr lvl="1"/>
            <a:r>
              <a:rPr lang="en-US" dirty="0"/>
              <a:t> The </a:t>
            </a:r>
            <a:r>
              <a:rPr lang="en-US" b="1" u="sng" dirty="0"/>
              <a:t>results </a:t>
            </a:r>
            <a:r>
              <a:rPr lang="en-US" dirty="0"/>
              <a:t>that each input must produce</a:t>
            </a:r>
          </a:p>
          <a:p>
            <a:pPr lvl="1"/>
            <a:r>
              <a:rPr lang="en-US" dirty="0"/>
              <a:t> Prove the statement about the </a:t>
            </a:r>
            <a:r>
              <a:rPr lang="en-US" b="1" u="sng" dirty="0"/>
              <a:t>relationship	between input and output</a:t>
            </a:r>
          </a:p>
          <a:p>
            <a:pPr lvl="1"/>
            <a:endParaRPr lang="en-IN" dirty="0"/>
          </a:p>
          <a:p>
            <a:pPr lvl="1"/>
            <a:endParaRPr lang="en-US" dirty="0"/>
          </a:p>
          <a:p>
            <a:r>
              <a:rPr lang="en-US" dirty="0"/>
              <a:t>Prove Correctness of algorithm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Correctness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/>
              <a:t>function </a:t>
            </a:r>
            <a:r>
              <a:rPr lang="en-US" sz="2800" dirty="0" err="1"/>
              <a:t>isPrime</a:t>
            </a:r>
            <a:r>
              <a:rPr lang="en-US" sz="2800" dirty="0"/>
              <a:t>(n) {</a:t>
            </a:r>
          </a:p>
          <a:p>
            <a:pPr fontAlgn="base"/>
            <a:br>
              <a:rPr lang="en-US" sz="2800" dirty="0"/>
            </a:br>
            <a:r>
              <a:rPr lang="en-US" sz="2800" dirty="0"/>
              <a:t>for (for </a:t>
            </a:r>
            <a:r>
              <a:rPr lang="en-US" sz="2800" dirty="0" err="1"/>
              <a:t>i</a:t>
            </a:r>
            <a:r>
              <a:rPr lang="en-US" sz="2800" dirty="0"/>
              <a:t> = 2; </a:t>
            </a:r>
            <a:r>
              <a:rPr lang="en-US" sz="2800" dirty="0" err="1"/>
              <a:t>i</a:t>
            </a:r>
            <a:r>
              <a:rPr lang="en-US" sz="2800" dirty="0"/>
              <a:t> &lt;= </a:t>
            </a:r>
            <a:r>
              <a:rPr lang="en-US" sz="2800" dirty="0" err="1"/>
              <a:t>sqrt</a:t>
            </a:r>
            <a:r>
              <a:rPr lang="en-US" sz="2800" dirty="0"/>
              <a:t>(n); ++</a:t>
            </a:r>
            <a:r>
              <a:rPr lang="en-US" sz="2800" dirty="0" err="1"/>
              <a:t>i</a:t>
            </a:r>
            <a:r>
              <a:rPr lang="en-US" sz="2800" dirty="0"/>
              <a:t>) {</a:t>
            </a:r>
            <a:br>
              <a:rPr lang="en-US" sz="2800" dirty="0"/>
            </a:br>
            <a:r>
              <a:rPr lang="en-US" sz="2800" dirty="0"/>
              <a:t>if (n % </a:t>
            </a:r>
            <a:r>
              <a:rPr lang="en-US" sz="2800" dirty="0" err="1"/>
              <a:t>i</a:t>
            </a:r>
            <a:r>
              <a:rPr lang="en-US" sz="2800" dirty="0"/>
              <a:t> === 0) {</a:t>
            </a:r>
            <a:br>
              <a:rPr lang="en-US" sz="2800" dirty="0"/>
            </a:br>
            <a:r>
              <a:rPr lang="en-US" sz="2800" dirty="0"/>
              <a:t>return false;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return true;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Time complexity=</a:t>
            </a:r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 err="1"/>
              <a:t>int</a:t>
            </a:r>
            <a:r>
              <a:rPr lang="en-US" sz="2800" dirty="0"/>
              <a:t> a = 0, </a:t>
            </a:r>
            <a:r>
              <a:rPr lang="en-US" sz="2800" dirty="0" err="1"/>
              <a:t>i</a:t>
            </a:r>
            <a:r>
              <a:rPr lang="en-US" sz="2800" dirty="0"/>
              <a:t> = N; </a:t>
            </a:r>
          </a:p>
          <a:p>
            <a:pPr fontAlgn="base"/>
            <a:r>
              <a:rPr lang="en-US" sz="2800" dirty="0"/>
              <a:t>while (</a:t>
            </a:r>
            <a:r>
              <a:rPr lang="en-US" sz="2800" dirty="0" err="1"/>
              <a:t>i</a:t>
            </a:r>
            <a:r>
              <a:rPr lang="en-US" sz="2800" dirty="0"/>
              <a:t> &gt; 0) { </a:t>
            </a:r>
          </a:p>
          <a:p>
            <a:pPr fontAlgn="base"/>
            <a:r>
              <a:rPr lang="en-US" sz="2800" dirty="0"/>
              <a:t>    a += </a:t>
            </a:r>
            <a:r>
              <a:rPr lang="en-US" sz="2800" dirty="0" err="1"/>
              <a:t>i</a:t>
            </a:r>
            <a:r>
              <a:rPr lang="en-US" sz="2800" dirty="0"/>
              <a:t>; </a:t>
            </a:r>
          </a:p>
          <a:p>
            <a:pPr fontAlgn="base"/>
            <a:r>
              <a:rPr lang="en-US" sz="2800" dirty="0"/>
              <a:t>    </a:t>
            </a:r>
            <a:r>
              <a:rPr lang="en-US" sz="2800" dirty="0" err="1"/>
              <a:t>i</a:t>
            </a:r>
            <a:r>
              <a:rPr lang="en-US" sz="2800" dirty="0"/>
              <a:t> /= 2; 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IN" sz="2800" dirty="0"/>
              <a:t>N=16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I=16,8,4,2,1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Time complexity=</a:t>
            </a:r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/>
              <a:t>for(</a:t>
            </a:r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 err="1"/>
              <a:t>i</a:t>
            </a:r>
            <a:r>
              <a:rPr lang="en-US" sz="2800" dirty="0"/>
              <a:t>=0;i&lt;</a:t>
            </a:r>
            <a:r>
              <a:rPr lang="en-US" sz="2800" dirty="0" err="1"/>
              <a:t>n;i</a:t>
            </a:r>
            <a:r>
              <a:rPr lang="en-US" sz="2800" dirty="0"/>
              <a:t>++)</a:t>
            </a:r>
          </a:p>
          <a:p>
            <a:pPr fontAlgn="base"/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    </a:t>
            </a:r>
            <a:r>
              <a:rPr lang="en-US" sz="2800" dirty="0" err="1"/>
              <a:t>i</a:t>
            </a:r>
            <a:r>
              <a:rPr lang="en-US" sz="2800" dirty="0"/>
              <a:t>*=k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US" sz="2800" dirty="0"/>
              <a:t>K=2</a:t>
            </a:r>
          </a:p>
          <a:p>
            <a:pPr fontAlgn="base"/>
            <a:r>
              <a:rPr lang="en-US" sz="2800" dirty="0"/>
              <a:t>N=40</a:t>
            </a:r>
          </a:p>
          <a:p>
            <a:pPr fontAlgn="base"/>
            <a:r>
              <a:rPr lang="en-US" sz="2800" dirty="0" err="1"/>
              <a:t>i</a:t>
            </a:r>
            <a:r>
              <a:rPr lang="en-US" sz="2800" dirty="0"/>
              <a:t>=</a:t>
            </a:r>
          </a:p>
          <a:p>
            <a:pPr fontAlgn="base"/>
            <a:endParaRPr lang="en-US" sz="2800" dirty="0"/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Time complexity=</a:t>
            </a:r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/>
              <a:t>let a = 0, b = 0;</a:t>
            </a:r>
            <a:br>
              <a:rPr lang="en-US" sz="2800" dirty="0"/>
            </a:br>
            <a:r>
              <a:rPr lang="en-US" sz="2800" dirty="0"/>
              <a:t>for (let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n; ++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 fontAlgn="base"/>
            <a:r>
              <a:rPr lang="en-US" sz="2800" dirty="0"/>
              <a:t>   {</a:t>
            </a:r>
            <a:br>
              <a:rPr lang="en-US" sz="2800" dirty="0"/>
            </a:br>
            <a:r>
              <a:rPr lang="en-US" sz="2800" dirty="0"/>
              <a:t>	for (let j = 0; j &lt; n; ++j) {</a:t>
            </a:r>
            <a:br>
              <a:rPr lang="en-US" sz="2800" dirty="0"/>
            </a:br>
            <a:r>
              <a:rPr lang="en-US" sz="2800" dirty="0"/>
              <a:t>		a = a + j;</a:t>
            </a:r>
            <a:br>
              <a:rPr lang="en-US" sz="2800" dirty="0"/>
            </a:br>
            <a:r>
              <a:rPr lang="en-US" sz="2800" dirty="0"/>
              <a:t>   }</a:t>
            </a:r>
            <a:br>
              <a:rPr lang="en-US" sz="2800" dirty="0"/>
            </a:br>
            <a:r>
              <a:rPr lang="en-US" sz="2800" dirty="0"/>
              <a:t>	}</a:t>
            </a:r>
            <a:br>
              <a:rPr lang="en-US" sz="2800" dirty="0"/>
            </a:br>
            <a:r>
              <a:rPr lang="en-US" sz="2800" dirty="0"/>
              <a:t>for (let k = 0; k &lt; n; ++k)</a:t>
            </a:r>
          </a:p>
          <a:p>
            <a:pPr fontAlgn="base"/>
            <a:r>
              <a:rPr lang="en-US" sz="2800" dirty="0"/>
              <a:t>	 {</a:t>
            </a:r>
            <a:br>
              <a:rPr lang="en-US" sz="2800" dirty="0"/>
            </a:br>
            <a:r>
              <a:rPr lang="en-US" sz="2800" dirty="0"/>
              <a:t>	b = b + k;</a:t>
            </a:r>
            <a:br>
              <a:rPr lang="en-US" sz="2800" dirty="0"/>
            </a:br>
            <a:r>
              <a:rPr lang="en-US" sz="2800" dirty="0"/>
              <a:t>	}</a:t>
            </a:r>
            <a:endParaRPr lang="en-IN" sz="2800" dirty="0"/>
          </a:p>
          <a:p>
            <a:pPr fontAlgn="base"/>
            <a:r>
              <a:rPr lang="en-IN" sz="2800" dirty="0"/>
              <a:t>Time complexity=</a:t>
            </a:r>
            <a:endParaRPr lang="en-US" sz="2800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j, k = 0; </a:t>
            </a:r>
          </a:p>
          <a:p>
            <a:pPr fontAlgn="base"/>
            <a:r>
              <a:rPr lang="en-US" sz="2800" dirty="0"/>
              <a:t>for (</a:t>
            </a:r>
            <a:r>
              <a:rPr lang="en-US" sz="2800" dirty="0" err="1"/>
              <a:t>i</a:t>
            </a:r>
            <a:r>
              <a:rPr lang="en-US" sz="2800" dirty="0"/>
              <a:t> = n / 2; </a:t>
            </a:r>
            <a:r>
              <a:rPr lang="en-US" sz="2800" dirty="0" err="1"/>
              <a:t>i</a:t>
            </a:r>
            <a:r>
              <a:rPr lang="en-US" sz="2800" dirty="0"/>
              <a:t> &lt;= n; </a:t>
            </a:r>
            <a:r>
              <a:rPr lang="en-US" sz="2800" dirty="0" err="1"/>
              <a:t>i</a:t>
            </a:r>
            <a:r>
              <a:rPr lang="en-US" sz="2800" dirty="0"/>
              <a:t>++) </a:t>
            </a:r>
          </a:p>
          <a:p>
            <a:pPr fontAlgn="base"/>
            <a:r>
              <a:rPr lang="en-US" sz="2800" dirty="0"/>
              <a:t>{ </a:t>
            </a:r>
          </a:p>
          <a:p>
            <a:pPr fontAlgn="base"/>
            <a:r>
              <a:rPr lang="en-US" sz="2800" dirty="0"/>
              <a:t>    for (j = 2; j &lt;= n; j = j * 2) </a:t>
            </a:r>
          </a:p>
          <a:p>
            <a:pPr fontAlgn="base"/>
            <a:r>
              <a:rPr lang="en-US" sz="2800" dirty="0"/>
              <a:t>{ </a:t>
            </a:r>
          </a:p>
          <a:p>
            <a:pPr fontAlgn="base"/>
            <a:r>
              <a:rPr lang="en-US" sz="2800" dirty="0"/>
              <a:t>        k = k + n / 2; </a:t>
            </a:r>
          </a:p>
          <a:p>
            <a:pPr fontAlgn="base"/>
            <a:r>
              <a:rPr lang="en-US" sz="2800" dirty="0"/>
              <a:t>    } 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Time complexity=?</a:t>
            </a:r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k = 0; </a:t>
            </a:r>
          </a:p>
          <a:p>
            <a:pPr fontAlgn="base"/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n / 2; </a:t>
            </a:r>
            <a:r>
              <a:rPr lang="en-US" sz="2000" dirty="0" err="1"/>
              <a:t>i</a:t>
            </a:r>
            <a:r>
              <a:rPr lang="en-US" sz="2000" dirty="0"/>
              <a:t> &lt;= n;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</a:p>
          <a:p>
            <a:pPr fontAlgn="base"/>
            <a:r>
              <a:rPr lang="en-US" sz="2000" dirty="0"/>
              <a:t>{ </a:t>
            </a:r>
          </a:p>
          <a:p>
            <a:pPr fontAlgn="base"/>
            <a:r>
              <a:rPr lang="en-US" sz="2000" dirty="0"/>
              <a:t>    for (j = 2; j &lt;= n; j = j * 2) </a:t>
            </a:r>
          </a:p>
          <a:p>
            <a:pPr fontAlgn="base"/>
            <a:r>
              <a:rPr lang="en-US" sz="2000" dirty="0"/>
              <a:t>{ </a:t>
            </a:r>
          </a:p>
          <a:p>
            <a:pPr fontAlgn="base"/>
            <a:r>
              <a:rPr lang="en-US" sz="2000" dirty="0"/>
              <a:t>        k = k + n / 2; </a:t>
            </a:r>
          </a:p>
          <a:p>
            <a:pPr fontAlgn="base"/>
            <a:r>
              <a:rPr lang="en-US" sz="2000" dirty="0"/>
              <a:t>    } </a:t>
            </a:r>
          </a:p>
          <a:p>
            <a:pPr fontAlgn="base"/>
            <a:r>
              <a:rPr lang="en-US" sz="2000" dirty="0"/>
              <a:t>}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Time complexity=</a:t>
            </a:r>
            <a:r>
              <a:rPr lang="en-IN" sz="2000" dirty="0" err="1"/>
              <a:t>nlogn</a:t>
            </a:r>
            <a:endParaRPr lang="en-IN" sz="2000" dirty="0"/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4877" y="1214422"/>
            <a:ext cx="40719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latin typeface="urw-din"/>
              </a:rPr>
              <a:t>If you notice, j keeps doubling till it is less than or equal to n.</a:t>
            </a:r>
          </a:p>
          <a:p>
            <a:endParaRPr lang="en-US" b="0" i="0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latin typeface="urw-din"/>
              </a:rPr>
              <a:t> Number of times, we can double a number till it is less than n would be log(n).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Let’s take the examples here.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for n = 16, j = 2, 4, 8, 16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for n = 32, j = 2, 4, 8, 16, 32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So, j would run for O(log n) steps.</a:t>
            </a:r>
            <a:br>
              <a:rPr lang="en-US" dirty="0"/>
            </a:br>
            <a:r>
              <a:rPr lang="en-US" b="0" i="0" dirty="0" err="1">
                <a:solidFill>
                  <a:srgbClr val="40424E"/>
                </a:solidFill>
                <a:latin typeface="urw-din"/>
              </a:rPr>
              <a:t>i</a:t>
            </a:r>
            <a:r>
              <a:rPr lang="en-US" b="0" i="0" dirty="0">
                <a:solidFill>
                  <a:srgbClr val="40424E"/>
                </a:solidFill>
                <a:latin typeface="urw-din"/>
              </a:rPr>
              <a:t> runs for n/2 steps.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latin typeface="urw-din"/>
              </a:rPr>
              <a:t>So, total steps = O(n/ 2 * log (n)) = </a:t>
            </a:r>
            <a:r>
              <a:rPr lang="en-US" b="1" i="0" dirty="0">
                <a:solidFill>
                  <a:srgbClr val="40424E"/>
                </a:solidFill>
                <a:latin typeface="urw-din"/>
              </a:rPr>
              <a:t>O(n*</a:t>
            </a:r>
            <a:r>
              <a:rPr lang="en-US" b="1" i="0" dirty="0" err="1">
                <a:solidFill>
                  <a:srgbClr val="40424E"/>
                </a:solidFill>
                <a:latin typeface="urw-din"/>
              </a:rPr>
              <a:t>logn</a:t>
            </a:r>
            <a:r>
              <a:rPr lang="en-US" b="1" i="0" dirty="0">
                <a:solidFill>
                  <a:srgbClr val="40424E"/>
                </a:solidFill>
                <a:latin typeface="urw-din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 err="1"/>
              <a:t>int</a:t>
            </a:r>
            <a:r>
              <a:rPr lang="en-US" sz="2800" dirty="0"/>
              <a:t> count = 0;</a:t>
            </a:r>
          </a:p>
          <a:p>
            <a:pPr fontAlgn="base"/>
            <a:r>
              <a:rPr lang="en-US" sz="2800" dirty="0"/>
              <a:t> for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N; </a:t>
            </a:r>
            <a:r>
              <a:rPr lang="en-US" sz="2800" dirty="0" err="1"/>
              <a:t>i</a:t>
            </a:r>
            <a:r>
              <a:rPr lang="en-US" sz="2800" dirty="0"/>
              <a:t> &gt; 0; </a:t>
            </a:r>
            <a:r>
              <a:rPr lang="en-US" sz="2800" dirty="0" err="1"/>
              <a:t>i</a:t>
            </a:r>
            <a:r>
              <a:rPr lang="en-US" sz="2800" dirty="0"/>
              <a:t> /= 2) </a:t>
            </a:r>
          </a:p>
          <a:p>
            <a:pPr fontAlgn="base"/>
            <a:r>
              <a:rPr lang="en-US" sz="2800" dirty="0"/>
              <a:t>   {</a:t>
            </a:r>
          </a:p>
          <a:p>
            <a:pPr fontAlgn="base"/>
            <a:r>
              <a:rPr lang="en-US" sz="2800" dirty="0"/>
              <a:t>      for (</a:t>
            </a:r>
            <a:r>
              <a:rPr lang="en-US" sz="2800" dirty="0" err="1"/>
              <a:t>int</a:t>
            </a:r>
            <a:r>
              <a:rPr lang="en-US" sz="2800" dirty="0"/>
              <a:t> j = 0; j &lt; </a:t>
            </a:r>
            <a:r>
              <a:rPr lang="en-US" sz="2800" dirty="0" err="1"/>
              <a:t>i</a:t>
            </a:r>
            <a:r>
              <a:rPr lang="en-US" sz="2800" dirty="0"/>
              <a:t>; j++)</a:t>
            </a:r>
          </a:p>
          <a:p>
            <a:pPr fontAlgn="base"/>
            <a:r>
              <a:rPr lang="en-US" sz="2800" dirty="0"/>
              <a:t>         {</a:t>
            </a:r>
          </a:p>
          <a:p>
            <a:pPr fontAlgn="base"/>
            <a:r>
              <a:rPr lang="en-US" sz="2800" dirty="0"/>
              <a:t> count += 1;</a:t>
            </a:r>
          </a:p>
          <a:p>
            <a:pPr fontAlgn="base"/>
            <a:r>
              <a:rPr lang="en-US" sz="2800" dirty="0"/>
              <a:t>         }</a:t>
            </a:r>
          </a:p>
          <a:p>
            <a:pPr fontAlgn="base"/>
            <a:r>
              <a:rPr lang="en-US" sz="2800" dirty="0"/>
              <a:t> }</a:t>
            </a:r>
            <a:endParaRPr lang="en-IN" sz="2800" dirty="0"/>
          </a:p>
          <a:p>
            <a:pPr fontAlgn="base"/>
            <a:r>
              <a:rPr lang="en-IN" sz="2800" dirty="0"/>
              <a:t>Time complexity=???</a:t>
            </a:r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000" dirty="0" err="1"/>
              <a:t>int</a:t>
            </a:r>
            <a:r>
              <a:rPr lang="en-US" sz="2000" dirty="0"/>
              <a:t> count = 0;</a:t>
            </a:r>
          </a:p>
          <a:p>
            <a:pPr fontAlgn="base"/>
            <a:r>
              <a:rPr lang="en-US" sz="2000" dirty="0"/>
              <a:t>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N; </a:t>
            </a:r>
            <a:r>
              <a:rPr lang="en-US" sz="2000" dirty="0" err="1"/>
              <a:t>i</a:t>
            </a:r>
            <a:r>
              <a:rPr lang="en-US" sz="2000" dirty="0"/>
              <a:t> &gt; 0; </a:t>
            </a:r>
            <a:r>
              <a:rPr lang="en-US" sz="2000" dirty="0" err="1"/>
              <a:t>i</a:t>
            </a:r>
            <a:r>
              <a:rPr lang="en-US" sz="2000" dirty="0"/>
              <a:t> /= 2) </a:t>
            </a:r>
          </a:p>
          <a:p>
            <a:pPr fontAlgn="base"/>
            <a:r>
              <a:rPr lang="en-US" sz="2000" dirty="0"/>
              <a:t>   {</a:t>
            </a:r>
          </a:p>
          <a:p>
            <a:pPr fontAlgn="base"/>
            <a:r>
              <a:rPr lang="en-US" sz="2000" dirty="0"/>
              <a:t>      for (</a:t>
            </a:r>
            <a:r>
              <a:rPr lang="en-US" sz="2000" dirty="0" err="1"/>
              <a:t>int</a:t>
            </a:r>
            <a:r>
              <a:rPr lang="en-US" sz="2000" dirty="0"/>
              <a:t> j = 0; j &lt; </a:t>
            </a:r>
            <a:r>
              <a:rPr lang="en-US" sz="2000" dirty="0" err="1"/>
              <a:t>i</a:t>
            </a:r>
            <a:r>
              <a:rPr lang="en-US" sz="2000" dirty="0"/>
              <a:t>; j++)</a:t>
            </a:r>
          </a:p>
          <a:p>
            <a:pPr fontAlgn="base"/>
            <a:r>
              <a:rPr lang="en-US" sz="2000" dirty="0"/>
              <a:t>         {</a:t>
            </a:r>
          </a:p>
          <a:p>
            <a:pPr fontAlgn="base"/>
            <a:r>
              <a:rPr lang="en-US" sz="2000" dirty="0"/>
              <a:t> count += 1;</a:t>
            </a:r>
          </a:p>
          <a:p>
            <a:pPr fontAlgn="base"/>
            <a:r>
              <a:rPr lang="en-US" sz="2000" dirty="0"/>
              <a:t>         }</a:t>
            </a:r>
          </a:p>
          <a:p>
            <a:pPr fontAlgn="base"/>
            <a:r>
              <a:rPr lang="en-US" sz="2000" dirty="0"/>
              <a:t> }</a:t>
            </a:r>
          </a:p>
          <a:p>
            <a:pPr fontAlgn="base"/>
            <a:endParaRPr lang="en-US" sz="2000" dirty="0"/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Time complexity=O(n)</a:t>
            </a:r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4877" y="1214422"/>
            <a:ext cx="4071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iteration, the j loop runs N times.</a:t>
            </a:r>
          </a:p>
          <a:p>
            <a:r>
              <a:rPr lang="en-US" dirty="0"/>
              <a:t>In the second iteration, the </a:t>
            </a:r>
            <a:r>
              <a:rPr lang="en-US" i="1" dirty="0"/>
              <a:t>j</a:t>
            </a:r>
            <a:r>
              <a:rPr lang="en-US" dirty="0"/>
              <a:t> loop runs N/2 times.</a:t>
            </a:r>
          </a:p>
          <a:p>
            <a:r>
              <a:rPr lang="en-US" dirty="0"/>
              <a:t>In the third iteration, the </a:t>
            </a:r>
            <a:r>
              <a:rPr lang="en-US" i="1" dirty="0"/>
              <a:t>j</a:t>
            </a:r>
            <a:r>
              <a:rPr lang="en-US" dirty="0"/>
              <a:t> loop runs N/4 times.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ith</a:t>
            </a:r>
            <a:r>
              <a:rPr lang="en-US" dirty="0"/>
              <a:t> iteration, the j loop runs N/2^i times.</a:t>
            </a:r>
          </a:p>
          <a:p>
            <a:r>
              <a:rPr lang="en-US" dirty="0"/>
              <a:t>So, the total number of runs of loop =</a:t>
            </a:r>
          </a:p>
          <a:p>
            <a:r>
              <a:rPr lang="en-US" dirty="0"/>
              <a:t> N + N / 2 + N / 4 + N/8 + … </a:t>
            </a:r>
          </a:p>
          <a:p>
            <a:r>
              <a:rPr lang="en-US" dirty="0"/>
              <a:t>Last term will be 1</a:t>
            </a:r>
          </a:p>
          <a:p>
            <a:endParaRPr lang="en-US" dirty="0"/>
          </a:p>
          <a:p>
            <a:r>
              <a:rPr lang="en-US" dirty="0"/>
              <a:t>= N * ( 1 + </a:t>
            </a:r>
            <a:r>
              <a:rPr lang="en-US" b="1" dirty="0">
                <a:solidFill>
                  <a:srgbClr val="FF0000"/>
                </a:solidFill>
              </a:rPr>
              <a:t>1/2 + 1/4 + 1/8 </a:t>
            </a:r>
            <a:r>
              <a:rPr lang="en-US" dirty="0"/>
              <a:t>+ … ) &lt; 2 *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 solving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14282" y="785794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/>
              <a:t>void counter(</a:t>
            </a:r>
            <a:r>
              <a:rPr lang="en-US" sz="2800" dirty="0" err="1"/>
              <a:t>int</a:t>
            </a:r>
            <a:r>
              <a:rPr lang="en-US" sz="2800" dirty="0"/>
              <a:t> n)</a:t>
            </a:r>
          </a:p>
          <a:p>
            <a:pPr fontAlgn="base"/>
            <a:r>
              <a:rPr lang="en-US" sz="2000" dirty="0"/>
              <a:t>{    </a:t>
            </a:r>
          </a:p>
          <a:p>
            <a:pPr fontAlgn="base"/>
            <a:r>
              <a:rPr lang="en-US" sz="2000" dirty="0"/>
              <a:t>   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 ; </a:t>
            </a:r>
            <a:r>
              <a:rPr lang="en-US" sz="2000" dirty="0" err="1"/>
              <a:t>i</a:t>
            </a:r>
            <a:r>
              <a:rPr lang="en-US" sz="2000" dirty="0"/>
              <a:t> &lt; 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fontAlgn="base"/>
            <a:r>
              <a:rPr lang="en-US" sz="2000" dirty="0"/>
              <a:t>    {       </a:t>
            </a:r>
          </a:p>
          <a:p>
            <a:pPr fontAlgn="base"/>
            <a:r>
              <a:rPr lang="en-US" sz="2000" dirty="0"/>
              <a:t>         for(</a:t>
            </a:r>
            <a:r>
              <a:rPr lang="en-US" sz="2000" dirty="0" err="1"/>
              <a:t>int</a:t>
            </a:r>
            <a:r>
              <a:rPr lang="en-US" sz="2000" dirty="0"/>
              <a:t> j = 1 ; j&lt;n ; j += </a:t>
            </a:r>
            <a:r>
              <a:rPr lang="en-US" sz="2000" dirty="0" err="1"/>
              <a:t>i</a:t>
            </a:r>
            <a:r>
              <a:rPr lang="en-US" sz="2000" dirty="0"/>
              <a:t> )</a:t>
            </a:r>
          </a:p>
          <a:p>
            <a:pPr fontAlgn="base"/>
            <a:r>
              <a:rPr lang="en-US" sz="2000" dirty="0"/>
              <a:t>            {          </a:t>
            </a:r>
          </a:p>
          <a:p>
            <a:pPr fontAlgn="base"/>
            <a:r>
              <a:rPr lang="en-US" sz="2000" dirty="0"/>
              <a:t>              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&lt;&lt;” ”&lt;&lt;j;       </a:t>
            </a:r>
          </a:p>
          <a:p>
            <a:pPr fontAlgn="base"/>
            <a:r>
              <a:rPr lang="en-US" sz="2000" dirty="0"/>
              <a:t>            }       </a:t>
            </a:r>
          </a:p>
          <a:p>
            <a:pPr fontAlgn="base"/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   </a:t>
            </a:r>
          </a:p>
          <a:p>
            <a:pPr fontAlgn="base"/>
            <a:r>
              <a:rPr lang="en-US" sz="2000" dirty="0"/>
              <a:t> } </a:t>
            </a:r>
          </a:p>
          <a:p>
            <a:pPr fontAlgn="base"/>
            <a:r>
              <a:rPr lang="en-US" sz="2000" dirty="0"/>
              <a:t>}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Time complexity=</a:t>
            </a:r>
            <a:r>
              <a:rPr lang="en-IN" sz="2800" b="1" dirty="0"/>
              <a:t>????????</a:t>
            </a:r>
            <a:endParaRPr lang="en-IN" sz="2000" b="1" dirty="0"/>
          </a:p>
          <a:p>
            <a:pPr fontAlgn="base"/>
            <a:endParaRPr lang="en-US" sz="2800" dirty="0"/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Asymptotic Complexity Analysis: Big Oh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br>
              <a:rPr lang="en-US" sz="2400" dirty="0"/>
            </a:br>
            <a:r>
              <a:rPr lang="en-US" sz="2400" dirty="0"/>
              <a:t>Algorithm </a:t>
            </a:r>
            <a:r>
              <a:rPr lang="en-US" sz="2400" b="1" dirty="0"/>
              <a:t>A</a:t>
            </a:r>
            <a:r>
              <a:rPr lang="en-US" sz="2400" dirty="0"/>
              <a:t> and </a:t>
            </a:r>
            <a:r>
              <a:rPr lang="en-US" sz="2400" b="1" dirty="0"/>
              <a:t>B</a:t>
            </a:r>
            <a:r>
              <a:rPr lang="en-US" sz="2400" dirty="0"/>
              <a:t> have a worst-case running time complexity, respectively. Therefore, algorithm B always runs faster than the algorithm A.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TRUE /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358246" cy="5715040"/>
          </a:xfrm>
        </p:spPr>
        <p:txBody>
          <a:bodyPr/>
          <a:lstStyle/>
          <a:p>
            <a:pPr marL="363538" lvl="1" indent="-282575">
              <a:buFont typeface="Arial" pitchFamily="34" charset="0"/>
              <a:buChar char="•"/>
            </a:pPr>
            <a:r>
              <a:rPr lang="en-US" dirty="0"/>
              <a:t>Specify the task to be performed by the algorithm</a:t>
            </a:r>
          </a:p>
          <a:p>
            <a:pPr marL="363538" lvl="1" indent="-282575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Specification</a:t>
            </a:r>
            <a:r>
              <a:rPr lang="en-US" dirty="0"/>
              <a:t> consists of:</a:t>
            </a:r>
          </a:p>
          <a:p>
            <a:pPr marL="763588" lvl="2" indent="-282575"/>
            <a:r>
              <a:rPr lang="en-US" sz="2000" dirty="0"/>
              <a:t> </a:t>
            </a:r>
            <a:r>
              <a:rPr lang="en-US" sz="2000" i="1" u="sng" dirty="0"/>
              <a:t>Name</a:t>
            </a:r>
            <a:r>
              <a:rPr lang="en-US" sz="2000" dirty="0"/>
              <a:t> of algorithm and list of its arguments</a:t>
            </a:r>
          </a:p>
          <a:p>
            <a:pPr marL="763588" lvl="2" indent="-282575"/>
            <a:r>
              <a:rPr lang="en-US" sz="2000" i="1" u="sng" dirty="0"/>
              <a:t>Initial condition </a:t>
            </a:r>
            <a:r>
              <a:rPr lang="en-US" sz="2000" dirty="0"/>
              <a:t>(it specifies what is correct input data to the problem) </a:t>
            </a:r>
          </a:p>
          <a:p>
            <a:pPr marL="763588" lvl="2" indent="-282575"/>
            <a:r>
              <a:rPr lang="en-US" sz="2000" i="1" u="sng" dirty="0"/>
              <a:t>Final condition </a:t>
            </a:r>
            <a:r>
              <a:rPr lang="en-US" sz="2000" dirty="0"/>
              <a:t>(it specifies what is the desired result of the algorithm)</a:t>
            </a:r>
          </a:p>
          <a:p>
            <a:pPr marL="363538" lvl="1" indent="-282575"/>
            <a:endParaRPr lang="en-IN" dirty="0"/>
          </a:p>
          <a:p>
            <a:pPr marL="363538" lvl="1" indent="-282575">
              <a:buFont typeface="Arial" pitchFamily="34" charset="0"/>
              <a:buChar char="•"/>
            </a:pPr>
            <a:r>
              <a:rPr lang="en-US" dirty="0"/>
              <a:t>An algorithm is called </a:t>
            </a:r>
            <a:r>
              <a:rPr lang="en-US" b="1" i="1" dirty="0">
                <a:solidFill>
                  <a:srgbClr val="FF0000"/>
                </a:solidFill>
              </a:rPr>
              <a:t>totally correct </a:t>
            </a:r>
            <a:r>
              <a:rPr lang="en-US" dirty="0"/>
              <a:t>for the given specification if and only if for any correct input data it: </a:t>
            </a:r>
          </a:p>
          <a:p>
            <a:pPr marL="763588" lvl="2" indent="-282575"/>
            <a:r>
              <a:rPr lang="en-US" dirty="0"/>
              <a:t>stops </a:t>
            </a:r>
          </a:p>
          <a:p>
            <a:pPr marL="763588" lvl="2" indent="-282575"/>
            <a:r>
              <a:rPr lang="en-US" dirty="0"/>
              <a:t>returns correct output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Correctness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 solving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/>
              <a:t>● Show that 8n+5 is O(n)</a:t>
            </a:r>
          </a:p>
          <a:p>
            <a:pPr fontAlgn="base"/>
            <a:r>
              <a:rPr lang="en-US" sz="2800" dirty="0"/>
              <a:t>●Show that 20n</a:t>
            </a:r>
            <a:r>
              <a:rPr lang="en-US" sz="2800" baseline="30000" dirty="0"/>
              <a:t>3</a:t>
            </a:r>
            <a:r>
              <a:rPr lang="en-US" sz="2800" dirty="0"/>
              <a:t> +10n</a:t>
            </a:r>
            <a:r>
              <a:rPr lang="en-US" sz="2800" baseline="30000" dirty="0"/>
              <a:t>2</a:t>
            </a:r>
            <a:r>
              <a:rPr lang="en-US" sz="2800" dirty="0"/>
              <a:t>+5 is O(n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  <a:p>
            <a:pPr fontAlgn="base"/>
            <a:r>
              <a:rPr lang="en-US" sz="2800" dirty="0"/>
              <a:t>●Show that 3logn+2 is O(</a:t>
            </a:r>
            <a:r>
              <a:rPr lang="en-US" sz="2800" dirty="0" err="1"/>
              <a:t>logn</a:t>
            </a:r>
            <a:r>
              <a:rPr lang="en-US" sz="2800" dirty="0"/>
              <a:t>).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Arrange the following functions in order of their complexities.</a:t>
            </a:r>
            <a:endParaRPr lang="en-IN" sz="2800" b="1" dirty="0"/>
          </a:p>
          <a:p>
            <a:pPr fontAlgn="base"/>
            <a:r>
              <a:rPr lang="pt-BR" sz="2800" dirty="0"/>
              <a:t>5n</a:t>
            </a:r>
            <a:r>
              <a:rPr lang="pt-BR" sz="2800" baseline="30000" dirty="0"/>
              <a:t>2</a:t>
            </a:r>
            <a:r>
              <a:rPr lang="pt-BR" sz="2800" dirty="0"/>
              <a:t>, log</a:t>
            </a:r>
            <a:r>
              <a:rPr lang="pt-BR" sz="2800" baseline="-25000" dirty="0"/>
              <a:t>3</a:t>
            </a:r>
            <a:r>
              <a:rPr lang="pt-BR" sz="2800" dirty="0"/>
              <a:t>n, 20n, log</a:t>
            </a:r>
            <a:r>
              <a:rPr lang="pt-BR" sz="2800" baseline="-25000" dirty="0"/>
              <a:t>2</a:t>
            </a:r>
            <a:r>
              <a:rPr lang="pt-BR" sz="2800" dirty="0"/>
              <a:t>n, n</a:t>
            </a:r>
            <a:r>
              <a:rPr lang="pt-BR" sz="2800" baseline="30000" dirty="0"/>
              <a:t>2/3</a:t>
            </a:r>
            <a:r>
              <a:rPr lang="pt-BR" sz="2800" dirty="0"/>
              <a:t>, 2n, 2</a:t>
            </a:r>
            <a:r>
              <a:rPr lang="pt-BR" sz="2800" baseline="30000" dirty="0"/>
              <a:t>100</a:t>
            </a:r>
            <a:r>
              <a:rPr lang="pt-BR" sz="2800" dirty="0"/>
              <a:t>,n</a:t>
            </a:r>
            <a:r>
              <a:rPr lang="pt-BR" sz="2800" baseline="30000" dirty="0"/>
              <a:t>1000</a:t>
            </a:r>
            <a:endParaRPr lang="pt-BR" sz="2800" dirty="0"/>
          </a:p>
          <a:p>
            <a:pPr fontAlgn="base"/>
            <a:endParaRPr lang="pt-BR" sz="2800" baseline="30000" dirty="0"/>
          </a:p>
          <a:p>
            <a:pPr fontAlgn="base"/>
            <a:r>
              <a:rPr lang="pt-BR" sz="2800" dirty="0"/>
              <a:t>Plot graph for the fucntions and verify your results.</a:t>
            </a:r>
            <a:endParaRPr lang="pt-BR" sz="2800" baseline="30000" dirty="0"/>
          </a:p>
          <a:p>
            <a:pPr fontAlgn="base"/>
            <a:endParaRPr lang="en-IN" sz="2800" b="1" baseline="30000" dirty="0"/>
          </a:p>
          <a:p>
            <a:pPr fontAlgn="base"/>
            <a:endParaRPr lang="pt-BR" sz="3200" b="1" baseline="30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N^2 and 2^N</a:t>
            </a:r>
          </a:p>
          <a:p>
            <a:r>
              <a:rPr lang="en-IN" dirty="0"/>
              <a:t>Contradiction</a:t>
            </a:r>
          </a:p>
          <a:p>
            <a:r>
              <a:rPr lang="en-IN" dirty="0"/>
              <a:t>Say 2^N = n^2</a:t>
            </a:r>
          </a:p>
          <a:p>
            <a:r>
              <a:rPr lang="en-IN" dirty="0"/>
              <a:t>Apply log</a:t>
            </a:r>
          </a:p>
          <a:p>
            <a:r>
              <a:rPr lang="en-IN" dirty="0">
                <a:solidFill>
                  <a:srgbClr val="FF0000"/>
                </a:solidFill>
              </a:rPr>
              <a:t>N </a:t>
            </a:r>
            <a:r>
              <a:rPr lang="en-IN" dirty="0"/>
              <a:t>log 2 &lt;= 2 </a:t>
            </a:r>
            <a:r>
              <a:rPr lang="en-IN" dirty="0">
                <a:solidFill>
                  <a:srgbClr val="FF0000"/>
                </a:solidFill>
              </a:rPr>
              <a:t>log n</a:t>
            </a:r>
          </a:p>
          <a:p>
            <a:r>
              <a:rPr lang="en-IN" dirty="0"/>
              <a:t>Log 2 and 2 are constants</a:t>
            </a:r>
          </a:p>
          <a:p>
            <a:r>
              <a:rPr lang="en-IN" dirty="0"/>
              <a:t>N &lt;= 2logn/ log2</a:t>
            </a:r>
          </a:p>
          <a:p>
            <a:r>
              <a:rPr lang="en-IN" dirty="0"/>
              <a:t>Drop constants and then </a:t>
            </a:r>
            <a:r>
              <a:rPr lang="en-IN" dirty="0" err="1"/>
              <a:t>eq</a:t>
            </a:r>
            <a:r>
              <a:rPr lang="en-IN" dirty="0"/>
              <a:t> </a:t>
            </a:r>
            <a:r>
              <a:rPr lang="en-IN" dirty="0" err="1"/>
              <a:t>doesnt</a:t>
            </a:r>
            <a:r>
              <a:rPr lang="en-IN" dirty="0"/>
              <a:t> hold</a:t>
            </a:r>
          </a:p>
          <a:p>
            <a:r>
              <a:rPr lang="en-IN" dirty="0"/>
              <a:t>What we assumed was wrong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Practice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31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Prove the following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4071966" cy="50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b="1" i="1" dirty="0">
                <a:solidFill>
                  <a:srgbClr val="FF0000"/>
                </a:solidFill>
                <a:latin typeface="Bahnschrift SemiLight" pitchFamily="34" charset="0"/>
                <a:ea typeface="+mn-ea"/>
                <a:cs typeface="+mn-cs"/>
              </a:rPr>
              <a:t>Problem solving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1785926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800" dirty="0"/>
              <a:t>Order the following functions by the big-Oh notation 6nlogn, 2</a:t>
            </a:r>
            <a:r>
              <a:rPr lang="en-US" sz="2800" baseline="30000" dirty="0"/>
              <a:t>100</a:t>
            </a:r>
            <a:r>
              <a:rPr lang="en-US" sz="2800" dirty="0"/>
              <a:t>, log2n, 1/n, n</a:t>
            </a:r>
            <a:r>
              <a:rPr lang="en-US" sz="2800" baseline="30000" dirty="0"/>
              <a:t>3</a:t>
            </a:r>
            <a:r>
              <a:rPr lang="en-US" sz="2800" dirty="0"/>
              <a:t>, n</a:t>
            </a:r>
            <a:r>
              <a:rPr lang="en-US" sz="2800" baseline="30000" dirty="0"/>
              <a:t>2</a:t>
            </a:r>
            <a:r>
              <a:rPr lang="en-US" sz="2800" dirty="0"/>
              <a:t>logn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Plot graph and verify answers </a:t>
            </a:r>
            <a:endParaRPr lang="en-IN" sz="2800" b="1" baseline="30000" dirty="0"/>
          </a:p>
          <a:p>
            <a:pPr fontAlgn="base"/>
            <a:endParaRPr lang="pt-BR" sz="3200" b="1"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/>
          <a:lstStyle/>
          <a:p>
            <a:r>
              <a:rPr lang="en-IN" dirty="0"/>
              <a:t>Example revisited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330571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/>
              <a:t>Numbers= {13, 4 12, 27}</a:t>
            </a:r>
          </a:p>
          <a:p>
            <a:r>
              <a:rPr lang="en-IN" sz="2000" dirty="0"/>
              <a:t>Is it working??????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6524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4282" y="4714884"/>
            <a:ext cx="398378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/>
              <a:t>Numbers= {-13, -4, -12, -27}</a:t>
            </a:r>
          </a:p>
          <a:p>
            <a:r>
              <a:rPr lang="en-IN" sz="2000" dirty="0"/>
              <a:t>Is it working??????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4214818"/>
            <a:ext cx="229261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Will it stop????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57818" y="5500702"/>
            <a:ext cx="342273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Is the Result correct??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29388" y="3286124"/>
            <a:ext cx="992267" cy="649188"/>
          </a:xfrm>
          <a:prstGeom prst="wedgeEllipseCallout">
            <a:avLst>
              <a:gd name="adj1" fmla="val -42697"/>
              <a:gd name="adj2" fmla="val 933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Yes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29586" y="4643446"/>
            <a:ext cx="845748" cy="649188"/>
          </a:xfrm>
          <a:prstGeom prst="wedgeEllipseCallout">
            <a:avLst>
              <a:gd name="adj1" fmla="val -102387"/>
              <a:gd name="adj2" fmla="val 698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No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/>
          <a:lstStyle/>
          <a:p>
            <a:r>
              <a:rPr lang="en-IN" dirty="0"/>
              <a:t>Example revisited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330571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/>
              <a:t>Numbers= {13, 4 12, 27}</a:t>
            </a:r>
          </a:p>
          <a:p>
            <a:r>
              <a:rPr lang="en-IN" sz="2000" dirty="0"/>
              <a:t>Is it working??????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6524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4282" y="4714884"/>
            <a:ext cx="398378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/>
              <a:t>Numbers= {-13, -4, -12, -27}</a:t>
            </a:r>
          </a:p>
          <a:p>
            <a:r>
              <a:rPr lang="en-IN" sz="2000" dirty="0"/>
              <a:t>Is it working??????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4214818"/>
            <a:ext cx="229261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Will it stop????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57818" y="5500702"/>
            <a:ext cx="342273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Is the Result correct??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86050" y="500042"/>
            <a:ext cx="6215106" cy="476071"/>
          </a:xfrm>
          <a:prstGeom prst="wedgeEllipseCallout">
            <a:avLst>
              <a:gd name="adj1" fmla="val -51365"/>
              <a:gd name="adj2" fmla="val 1338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Change this to </a:t>
            </a:r>
            <a:r>
              <a:rPr lang="en-IN" sz="1600" b="1" dirty="0" err="1"/>
              <a:t>maxNum</a:t>
            </a:r>
            <a:r>
              <a:rPr lang="en-IN" sz="1600" b="1" dirty="0"/>
              <a:t>=numbers[0]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29586" y="4643446"/>
            <a:ext cx="1214414" cy="649188"/>
          </a:xfrm>
          <a:prstGeom prst="wedgeEllipseCallout">
            <a:avLst>
              <a:gd name="adj1" fmla="val -102387"/>
              <a:gd name="adj2" fmla="val 698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Yes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2396" y="3351316"/>
            <a:ext cx="1214414" cy="649188"/>
          </a:xfrm>
          <a:prstGeom prst="wedgeEllipseCallout">
            <a:avLst>
              <a:gd name="adj1" fmla="val -102387"/>
              <a:gd name="adj2" fmla="val 698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Yes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7" grpId="0" animBg="1"/>
      <p:bldP spid="9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358246" cy="585791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IN" sz="3600" dirty="0"/>
              <a:t>Proof of Correctness </a:t>
            </a:r>
          </a:p>
          <a:p>
            <a:pPr lvl="2"/>
            <a:r>
              <a:rPr lang="en-US" sz="3200" dirty="0"/>
              <a:t>By example</a:t>
            </a:r>
          </a:p>
          <a:p>
            <a:pPr lvl="2"/>
            <a:r>
              <a:rPr lang="en-US" sz="3200" dirty="0"/>
              <a:t>By </a:t>
            </a:r>
            <a:r>
              <a:rPr lang="en-US" sz="3200" dirty="0" err="1"/>
              <a:t>contrapositives</a:t>
            </a:r>
            <a:r>
              <a:rPr lang="en-US" sz="3200" dirty="0"/>
              <a:t> and contradiction</a:t>
            </a:r>
          </a:p>
          <a:p>
            <a:pPr lvl="2"/>
            <a:r>
              <a:rPr lang="en-US" sz="3200" dirty="0"/>
              <a:t>Induction</a:t>
            </a:r>
          </a:p>
          <a:p>
            <a:pPr lvl="2"/>
            <a:r>
              <a:rPr lang="en-US" sz="3200" dirty="0"/>
              <a:t>Loop Invariants</a:t>
            </a:r>
            <a:endParaRPr lang="en-IN" sz="3200" dirty="0"/>
          </a:p>
          <a:p>
            <a:pPr lvl="2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/>
              <a:t>Correctness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D376B68352A46AE6C40A6CEC12BE6" ma:contentTypeVersion="0" ma:contentTypeDescription="Create a new document." ma:contentTypeScope="" ma:versionID="8e5836abdec8337e45fe6800d03343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7E2A59-7036-43C5-A696-D35C6E0BDD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44207D-36FF-4650-BB3A-485407C9C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695312-3546-435B-A2A5-8B0F257F42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2056</TotalTime>
  <Words>4377</Words>
  <Application>Microsoft Office PowerPoint</Application>
  <PresentationFormat>On-screen Show (4:3)</PresentationFormat>
  <Paragraphs>638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Bahnschrift SemiLight</vt:lpstr>
      <vt:lpstr>Lucida Sans Unicode</vt:lpstr>
      <vt:lpstr>urw-din</vt:lpstr>
      <vt:lpstr>Verdana</vt:lpstr>
      <vt:lpstr>Wingdings</vt:lpstr>
      <vt:lpstr>Wingdings 2</vt:lpstr>
      <vt:lpstr>Wingdings 3</vt:lpstr>
      <vt:lpstr>Concourse</vt:lpstr>
      <vt:lpstr>Complexity Analysis</vt:lpstr>
      <vt:lpstr>Pseudocodes</vt:lpstr>
      <vt:lpstr>Pseudocodes</vt:lpstr>
      <vt:lpstr>Analyzing Algorithms</vt:lpstr>
      <vt:lpstr>Correctness</vt:lpstr>
      <vt:lpstr>Correctness</vt:lpstr>
      <vt:lpstr>Example revisited</vt:lpstr>
      <vt:lpstr>Example revisited</vt:lpstr>
      <vt:lpstr>Correctness</vt:lpstr>
      <vt:lpstr>Analyzing Algorithms</vt:lpstr>
      <vt:lpstr>Analyzing Algorithms</vt:lpstr>
      <vt:lpstr>PowerPoint Presentation</vt:lpstr>
      <vt:lpstr>Analyzing Algorithms: Runtime Complexity </vt:lpstr>
      <vt:lpstr>Analyzing Runtime Complexity</vt:lpstr>
      <vt:lpstr>Analyzing Time Complexity</vt:lpstr>
      <vt:lpstr>Analyzing Time Complexity</vt:lpstr>
      <vt:lpstr>Practice problems</vt:lpstr>
      <vt:lpstr>Practice problems</vt:lpstr>
      <vt:lpstr>Practice problems</vt:lpstr>
      <vt:lpstr>Problem Solving and Analysis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  <vt:lpstr>Practice problems : homework</vt:lpstr>
      <vt:lpstr>Practice problems</vt:lpstr>
      <vt:lpstr>Analyzing Time Complexity</vt:lpstr>
      <vt:lpstr>Asymptotic Complexity Analysis: Big O</vt:lpstr>
      <vt:lpstr>Asymptotic Complexity Analysis: Big O</vt:lpstr>
      <vt:lpstr>Asymptotic Complexity Analysis: Big O</vt:lpstr>
      <vt:lpstr>Asymptotic Complexity Analysis: Big O</vt:lpstr>
      <vt:lpstr>Asymptotic Complexity Analysis: Big O</vt:lpstr>
      <vt:lpstr>Asymptotic Complexity Analysis: Big O</vt:lpstr>
      <vt:lpstr>Asymptotic Complexity Analysis: Big O</vt:lpstr>
      <vt:lpstr>Asymptotic Complexity Analysis: Big O</vt:lpstr>
      <vt:lpstr>Asymptotic Complexity Analysis: Big O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Asymptotic Complexity Analysis: Big Oh</vt:lpstr>
      <vt:lpstr>Problem solving</vt:lpstr>
      <vt:lpstr>Asymptotic Complexity Analysis: Big Oh</vt:lpstr>
      <vt:lpstr>Problem solving</vt:lpstr>
      <vt:lpstr>PowerPoint Presentation</vt:lpstr>
      <vt:lpstr>Practice problems</vt:lpstr>
      <vt:lpstr>Problem 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Rimjhim</dc:creator>
  <cp:lastModifiedBy>Divesh Kosuri</cp:lastModifiedBy>
  <cp:revision>34</cp:revision>
  <dcterms:created xsi:type="dcterms:W3CDTF">2021-01-06T18:23:19Z</dcterms:created>
  <dcterms:modified xsi:type="dcterms:W3CDTF">2021-09-02T13:05:34Z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0x010100BEED376B68352A46AE6C40A6CEC12BE6</vt:lpwstr>
  </property>
</Properties>
</file>