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9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9.xml" ContentType="application/vnd.openxmlformats-officedocument.presentationml.slide+xml"/>
  <Override PartName="/ppt/slides/slide7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78" r:id="rId7"/>
    <p:sldId id="268" r:id="rId8"/>
    <p:sldId id="269" r:id="rId9"/>
    <p:sldId id="272" r:id="rId10"/>
    <p:sldId id="277" r:id="rId11"/>
    <p:sldId id="273" r:id="rId12"/>
    <p:sldId id="276" r:id="rId13"/>
    <p:sldId id="279" r:id="rId14"/>
    <p:sldId id="280" r:id="rId15"/>
    <p:sldId id="281" r:id="rId16"/>
    <p:sldId id="284" r:id="rId17"/>
    <p:sldId id="282" r:id="rId18"/>
    <p:sldId id="285" r:id="rId19"/>
    <p:sldId id="283" r:id="rId20"/>
    <p:sldId id="287" r:id="rId21"/>
    <p:sldId id="286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2555-3B44-4775-8DBD-04A149EFE632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6F86-C487-4205-B95B-C058E53F4D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2555-3B44-4775-8DBD-04A149EFE632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6F86-C487-4205-B95B-C058E53F4D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2555-3B44-4775-8DBD-04A149EFE632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6F86-C487-4205-B95B-C058E53F4D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2555-3B44-4775-8DBD-04A149EFE632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6F86-C487-4205-B95B-C058E53F4D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2555-3B44-4775-8DBD-04A149EFE632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6F86-C487-4205-B95B-C058E53F4D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2555-3B44-4775-8DBD-04A149EFE632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6F86-C487-4205-B95B-C058E53F4D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2555-3B44-4775-8DBD-04A149EFE632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6F86-C487-4205-B95B-C058E53F4D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2555-3B44-4775-8DBD-04A149EFE632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6F86-C487-4205-B95B-C058E53F4D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2555-3B44-4775-8DBD-04A149EFE632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6F86-C487-4205-B95B-C058E53F4D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2555-3B44-4775-8DBD-04A149EFE632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6F86-C487-4205-B95B-C058E53F4D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2555-3B44-4775-8DBD-04A149EFE632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6F86-C487-4205-B95B-C058E53F4D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A2555-3B44-4775-8DBD-04A149EFE632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46F86-C487-4205-B95B-C058E53F4D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divide-and-conquer-introduction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BASIC SORTING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REVISION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642918"/>
            <a:ext cx="8715436" cy="6000792"/>
          </a:xfrm>
        </p:spPr>
        <p:txBody>
          <a:bodyPr>
            <a:normAutofit/>
          </a:bodyPr>
          <a:lstStyle/>
          <a:p>
            <a:r>
              <a:rPr lang="en-IN" dirty="0" smtClean="0"/>
              <a:t>Approach: </a:t>
            </a:r>
          </a:p>
          <a:p>
            <a:pPr lvl="1"/>
            <a:r>
              <a:rPr lang="en-US" dirty="0" smtClean="0"/>
              <a:t>INSERTION-SORT(A) </a:t>
            </a:r>
          </a:p>
          <a:p>
            <a:pPr lvl="1">
              <a:buNone/>
            </a:pPr>
            <a:r>
              <a:rPr lang="en-US" dirty="0" smtClean="0"/>
              <a:t>	for </a:t>
            </a:r>
            <a:r>
              <a:rPr lang="en-US" dirty="0" err="1" smtClean="0"/>
              <a:t>i</a:t>
            </a:r>
            <a:r>
              <a:rPr lang="en-US" dirty="0" smtClean="0"/>
              <a:t> = 0 to n-1 </a:t>
            </a:r>
          </a:p>
          <a:p>
            <a:pPr lvl="1">
              <a:buNone/>
            </a:pPr>
            <a:r>
              <a:rPr lang="en-US" dirty="0" smtClean="0"/>
              <a:t>	    temp ← A [</a:t>
            </a:r>
            <a:r>
              <a:rPr lang="en-US" dirty="0" err="1" smtClean="0"/>
              <a:t>i</a:t>
            </a:r>
            <a:r>
              <a:rPr lang="en-US" dirty="0" smtClean="0"/>
              <a:t>] </a:t>
            </a:r>
          </a:p>
          <a:p>
            <a:pPr lvl="1">
              <a:buNone/>
            </a:pPr>
            <a:r>
              <a:rPr lang="en-US" dirty="0" smtClean="0"/>
              <a:t>	     j ← </a:t>
            </a:r>
            <a:r>
              <a:rPr lang="en-US" dirty="0" err="1" smtClean="0"/>
              <a:t>i</a:t>
            </a:r>
            <a:r>
              <a:rPr lang="en-US" dirty="0" smtClean="0"/>
              <a:t>  </a:t>
            </a:r>
          </a:p>
          <a:p>
            <a:pPr lvl="1">
              <a:buNone/>
            </a:pPr>
            <a:r>
              <a:rPr lang="en-US" dirty="0" smtClean="0"/>
              <a:t>	    while j &gt;  0 and A[j-1] &gt;temp</a:t>
            </a:r>
          </a:p>
          <a:p>
            <a:pPr lvl="1">
              <a:buNone/>
            </a:pPr>
            <a:r>
              <a:rPr lang="en-US" dirty="0" smtClean="0"/>
              <a:t> 			A[j] ← A[j-1]</a:t>
            </a:r>
          </a:p>
          <a:p>
            <a:pPr lvl="1">
              <a:buNone/>
            </a:pPr>
            <a:r>
              <a:rPr lang="en-US" dirty="0" smtClean="0"/>
              <a:t> 			j ← j – 1 </a:t>
            </a:r>
          </a:p>
          <a:p>
            <a:pPr lvl="1">
              <a:buNone/>
            </a:pPr>
            <a:r>
              <a:rPr lang="en-US" dirty="0" smtClean="0"/>
              <a:t>        End while </a:t>
            </a:r>
          </a:p>
          <a:p>
            <a:pPr lvl="1">
              <a:buNone/>
            </a:pPr>
            <a:r>
              <a:rPr lang="en-US" dirty="0" smtClean="0"/>
              <a:t>        A[j] ← temp </a:t>
            </a:r>
          </a:p>
          <a:p>
            <a:pPr lvl="1">
              <a:buNone/>
            </a:pPr>
            <a:r>
              <a:rPr lang="en-US" dirty="0" smtClean="0"/>
              <a:t>End for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Insertion Sort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714356"/>
            <a:ext cx="6679718" cy="1163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714488"/>
            <a:ext cx="7553068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2928934"/>
            <a:ext cx="8286808" cy="1391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5720" y="4500570"/>
            <a:ext cx="8504524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642918"/>
            <a:ext cx="8715436" cy="6000792"/>
          </a:xfrm>
        </p:spPr>
        <p:txBody>
          <a:bodyPr>
            <a:normAutofit/>
          </a:bodyPr>
          <a:lstStyle/>
          <a:p>
            <a:r>
              <a:rPr lang="en-IN" dirty="0" smtClean="0"/>
              <a:t>Analysis:</a:t>
            </a:r>
          </a:p>
          <a:p>
            <a:r>
              <a:rPr lang="en-IN" dirty="0" smtClean="0"/>
              <a:t>Passes= (n-1)</a:t>
            </a:r>
          </a:p>
          <a:p>
            <a:r>
              <a:rPr lang="en-IN" dirty="0" smtClean="0"/>
              <a:t>Comparisons depend upon N</a:t>
            </a:r>
          </a:p>
          <a:p>
            <a:r>
              <a:rPr lang="en-IN" dirty="0" smtClean="0"/>
              <a:t>Best case: O(N)</a:t>
            </a:r>
          </a:p>
          <a:p>
            <a:r>
              <a:rPr lang="en-IN" dirty="0" smtClean="0"/>
              <a:t>Worst </a:t>
            </a:r>
            <a:r>
              <a:rPr lang="en-IN" dirty="0" err="1" smtClean="0"/>
              <a:t>case:O</a:t>
            </a:r>
            <a:r>
              <a:rPr lang="en-IN" dirty="0" smtClean="0"/>
              <a:t>(N^2)</a:t>
            </a:r>
          </a:p>
          <a:p>
            <a:r>
              <a:rPr lang="en-IN" dirty="0" smtClean="0"/>
              <a:t>Fewer swaps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642918"/>
            <a:ext cx="8715436" cy="6000792"/>
          </a:xfrm>
        </p:spPr>
        <p:txBody>
          <a:bodyPr>
            <a:normAutofit/>
          </a:bodyPr>
          <a:lstStyle/>
          <a:p>
            <a:r>
              <a:rPr lang="en-IN" dirty="0" smtClean="0"/>
              <a:t>Sort a=[60, 50, 40, 30, 20, 10]</a:t>
            </a:r>
          </a:p>
          <a:p>
            <a:pPr lvl="1"/>
            <a:r>
              <a:rPr lang="en-IN" dirty="0" smtClean="0"/>
              <a:t>Pass=O(n)</a:t>
            </a:r>
            <a:endParaRPr lang="en-IN" dirty="0" smtClean="0"/>
          </a:p>
          <a:p>
            <a:pPr lvl="1"/>
            <a:r>
              <a:rPr lang="en-IN" dirty="0" smtClean="0"/>
              <a:t>Swaps=O(n^2)</a:t>
            </a:r>
            <a:endParaRPr lang="en-IN" dirty="0" smtClean="0"/>
          </a:p>
          <a:p>
            <a:pPr lvl="1"/>
            <a:r>
              <a:rPr lang="en-IN" dirty="0" smtClean="0"/>
              <a:t>Comparisons = O(n^2)</a:t>
            </a:r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r>
              <a:rPr lang="en-IN" dirty="0" smtClean="0"/>
              <a:t>Sort a=[10, 20, 30, 40, 50, 60]</a:t>
            </a:r>
          </a:p>
          <a:p>
            <a:pPr lvl="1"/>
            <a:r>
              <a:rPr lang="en-IN" dirty="0" smtClean="0"/>
              <a:t>Pass=O(n)</a:t>
            </a:r>
            <a:endParaRPr lang="en-IN" dirty="0" smtClean="0"/>
          </a:p>
          <a:p>
            <a:pPr lvl="1"/>
            <a:r>
              <a:rPr lang="en-IN" dirty="0" smtClean="0"/>
              <a:t>Swaps=0</a:t>
            </a:r>
            <a:endParaRPr lang="en-IN" dirty="0" smtClean="0"/>
          </a:p>
          <a:p>
            <a:pPr lvl="1"/>
            <a:r>
              <a:rPr lang="en-IN" dirty="0" smtClean="0"/>
              <a:t>Comparisons=O(n)</a:t>
            </a:r>
            <a:endParaRPr lang="en-IN" dirty="0" smtClean="0"/>
          </a:p>
          <a:p>
            <a:pPr lvl="1">
              <a:buNone/>
            </a:pPr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Merge sort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Merge Sort is a </a:t>
            </a:r>
            <a:r>
              <a:rPr lang="en-US" dirty="0">
                <a:hlinkClick r:id="rId2"/>
              </a:rPr>
              <a:t>Divide and Conquer</a:t>
            </a:r>
            <a:r>
              <a:rPr lang="en-US" dirty="0"/>
              <a:t> algorithm</a:t>
            </a:r>
            <a:r>
              <a:rPr lang="en-US" dirty="0" smtClean="0"/>
              <a:t>.</a:t>
            </a:r>
          </a:p>
          <a:p>
            <a:pPr lvl="1"/>
            <a:r>
              <a:rPr lang="en-IN" dirty="0" smtClean="0"/>
              <a:t>First divides the problem into sub-problems </a:t>
            </a:r>
            <a:endParaRPr lang="en-IN" dirty="0"/>
          </a:p>
          <a:p>
            <a:pPr lvl="1"/>
            <a:r>
              <a:rPr lang="en-IN" dirty="0" smtClean="0"/>
              <a:t>Then solve each sub-problem</a:t>
            </a:r>
          </a:p>
          <a:p>
            <a:pPr lvl="1">
              <a:buNone/>
            </a:pPr>
            <a:endParaRPr lang="en-IN" dirty="0" smtClean="0"/>
          </a:p>
          <a:p>
            <a:r>
              <a:rPr lang="en-IN" dirty="0" smtClean="0"/>
              <a:t>Merge sort consists of </a:t>
            </a:r>
            <a:r>
              <a:rPr lang="en-IN" u="sng" dirty="0" smtClean="0">
                <a:solidFill>
                  <a:srgbClr val="0070C0"/>
                </a:solidFill>
              </a:rPr>
              <a:t>two main steps</a:t>
            </a:r>
            <a:r>
              <a:rPr lang="en-IN" dirty="0" smtClean="0"/>
              <a:t>: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ivides </a:t>
            </a:r>
            <a:r>
              <a:rPr lang="en-US" dirty="0"/>
              <a:t>the input array into two </a:t>
            </a:r>
            <a:r>
              <a:rPr lang="en-US" dirty="0" smtClean="0"/>
              <a:t>sub-arrays, </a:t>
            </a:r>
            <a:r>
              <a:rPr lang="en-US" dirty="0"/>
              <a:t>calls itself for the two </a:t>
            </a:r>
            <a:r>
              <a:rPr lang="en-US" dirty="0" smtClean="0"/>
              <a:t>halves recursively.</a:t>
            </a:r>
          </a:p>
          <a:p>
            <a:pPr lvl="1"/>
            <a:r>
              <a:rPr lang="en-US" dirty="0" smtClean="0"/>
              <a:t>Then </a:t>
            </a:r>
            <a:r>
              <a:rPr lang="en-US" dirty="0"/>
              <a:t>merges the two sorted halves.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Callout 35"/>
          <p:cNvSpPr/>
          <p:nvPr/>
        </p:nvSpPr>
        <p:spPr>
          <a:xfrm>
            <a:off x="0" y="4143380"/>
            <a:ext cx="2285984" cy="1285884"/>
          </a:xfrm>
          <a:prstGeom prst="wedgeEllipseCallout">
            <a:avLst>
              <a:gd name="adj1" fmla="val 78285"/>
              <a:gd name="adj2" fmla="val -13235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Here l=r for RHS recursion. Hence call STEP 3</a:t>
            </a:r>
          </a:p>
          <a:p>
            <a:pPr algn="ctr"/>
            <a:r>
              <a:rPr lang="en-IN" sz="1400" dirty="0" smtClean="0"/>
              <a:t>i.e. Merge(a, l, m, r)</a:t>
            </a:r>
            <a:endParaRPr lang="en-US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38513" y="-24"/>
            <a:ext cx="24669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1802" y="500042"/>
            <a:ext cx="14668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14546" y="1357298"/>
            <a:ext cx="1219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57290" y="2214560"/>
            <a:ext cx="11049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490778" y="2214560"/>
            <a:ext cx="7239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928794" y="3071810"/>
            <a:ext cx="11239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571868" y="1285860"/>
            <a:ext cx="7429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286116" y="2171697"/>
            <a:ext cx="7143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071940" y="2143116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571868" y="3000372"/>
            <a:ext cx="895350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2786050" y="3948122"/>
            <a:ext cx="17145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8" name="Picture 16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067312" y="500042"/>
            <a:ext cx="12192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9" name="Picture 17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5253048" y="1357298"/>
            <a:ext cx="8191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90" name="Picture 18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5214942" y="2224085"/>
            <a:ext cx="69532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91" name="Picture 19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5900753" y="2214554"/>
            <a:ext cx="88582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92" name="Picture 20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5414975" y="3071810"/>
            <a:ext cx="94297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93" name="Picture 21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6072198" y="1357298"/>
            <a:ext cx="126682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94" name="Picture 22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5286380" y="3929066"/>
            <a:ext cx="13239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Arc 32"/>
          <p:cNvSpPr/>
          <p:nvPr/>
        </p:nvSpPr>
        <p:spPr>
          <a:xfrm rot="1170624">
            <a:off x="6233018" y="2137170"/>
            <a:ext cx="661854" cy="2245920"/>
          </a:xfrm>
          <a:prstGeom prst="arc">
            <a:avLst>
              <a:gd name="adj1" fmla="val 16200000"/>
              <a:gd name="adj2" fmla="val 4345286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95" name="Picture 23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3643306" y="4786322"/>
            <a:ext cx="24765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Oval Callout 34"/>
          <p:cNvSpPr/>
          <p:nvPr/>
        </p:nvSpPr>
        <p:spPr>
          <a:xfrm>
            <a:off x="-142908" y="285728"/>
            <a:ext cx="1857388" cy="1285884"/>
          </a:xfrm>
          <a:prstGeom prst="wedgeEllipseCallout">
            <a:avLst>
              <a:gd name="adj1" fmla="val 35689"/>
              <a:gd name="adj2" fmla="val 15653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Here l=r for LHS recursion. Hence call STEP 2 </a:t>
            </a:r>
            <a:r>
              <a:rPr lang="en-IN" sz="1400" dirty="0" err="1" smtClean="0"/>
              <a:t>mergeSort</a:t>
            </a:r>
            <a:r>
              <a:rPr lang="en-IN" sz="1400" dirty="0" smtClean="0"/>
              <a:t> on RHS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3" grpId="0" animBg="1"/>
      <p:bldP spid="3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642918"/>
            <a:ext cx="8715436" cy="6000792"/>
          </a:xfrm>
        </p:spPr>
        <p:txBody>
          <a:bodyPr>
            <a:normAutofit/>
          </a:bodyPr>
          <a:lstStyle/>
          <a:p>
            <a:r>
              <a:rPr lang="en-IN" dirty="0" smtClean="0"/>
              <a:t>Sort a=[60, 50, 40, 30, 20, 10]</a:t>
            </a:r>
          </a:p>
          <a:p>
            <a:pPr lvl="1"/>
            <a:r>
              <a:rPr lang="en-IN" dirty="0" smtClean="0"/>
              <a:t>Pass</a:t>
            </a:r>
            <a:r>
              <a:rPr lang="en-IN" dirty="0" smtClean="0"/>
              <a:t>= O(Log n)</a:t>
            </a:r>
            <a:endParaRPr lang="en-IN" dirty="0" smtClean="0"/>
          </a:p>
          <a:p>
            <a:pPr lvl="1"/>
            <a:r>
              <a:rPr lang="en-IN" dirty="0" smtClean="0"/>
              <a:t>Swaps</a:t>
            </a:r>
            <a:r>
              <a:rPr lang="en-IN" dirty="0" smtClean="0"/>
              <a:t>= O(n Log n)</a:t>
            </a:r>
            <a:endParaRPr lang="en-IN" dirty="0" smtClean="0"/>
          </a:p>
          <a:p>
            <a:pPr lvl="1"/>
            <a:r>
              <a:rPr lang="en-IN" dirty="0" smtClean="0"/>
              <a:t>Comparisons = O(</a:t>
            </a:r>
            <a:r>
              <a:rPr lang="en-IN" dirty="0" err="1" smtClean="0"/>
              <a:t>nLogn</a:t>
            </a:r>
            <a:r>
              <a:rPr lang="en-IN" dirty="0" smtClean="0"/>
              <a:t>)</a:t>
            </a:r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r>
              <a:rPr lang="en-IN" dirty="0" smtClean="0"/>
              <a:t>Sort a=[10, 20, 30, 40, 50, 60]</a:t>
            </a:r>
          </a:p>
          <a:p>
            <a:pPr lvl="1"/>
            <a:r>
              <a:rPr lang="en-IN" dirty="0" smtClean="0"/>
              <a:t>Pass=O(Log n)</a:t>
            </a:r>
            <a:endParaRPr lang="en-IN" dirty="0" smtClean="0"/>
          </a:p>
          <a:p>
            <a:pPr lvl="1"/>
            <a:r>
              <a:rPr lang="en-IN" dirty="0" smtClean="0"/>
              <a:t>Swaps=0</a:t>
            </a:r>
            <a:endParaRPr lang="en-IN" dirty="0" smtClean="0"/>
          </a:p>
          <a:p>
            <a:pPr lvl="1"/>
            <a:r>
              <a:rPr lang="en-IN" dirty="0" smtClean="0"/>
              <a:t>Comparisons=(n </a:t>
            </a:r>
            <a:r>
              <a:rPr lang="en-IN" dirty="0" err="1" smtClean="0"/>
              <a:t>Logn</a:t>
            </a:r>
            <a:r>
              <a:rPr lang="en-IN" dirty="0" smtClean="0"/>
              <a:t>)</a:t>
            </a:r>
          </a:p>
          <a:p>
            <a:pPr lvl="1"/>
            <a:r>
              <a:rPr lang="en-IN" dirty="0" smtClean="0"/>
              <a:t>Space = O(n) for all cases</a:t>
            </a:r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4290"/>
            <a:ext cx="9144000" cy="6429420"/>
          </a:xfrm>
        </p:spPr>
        <p:txBody>
          <a:bodyPr>
            <a:normAutofit/>
          </a:bodyPr>
          <a:lstStyle/>
          <a:p>
            <a:pPr lvl="1" algn="ctr" fontAlgn="base">
              <a:buNone/>
            </a:pPr>
            <a:r>
              <a:rPr lang="pt-BR" sz="4700" dirty="0" smtClean="0">
                <a:solidFill>
                  <a:srgbClr val="40424E"/>
                </a:solidFill>
                <a:latin typeface="Consolas"/>
              </a:rPr>
              <a:t>QUICK SORT</a:t>
            </a:r>
          </a:p>
          <a:p>
            <a:pPr lvl="1" fontAlgn="base"/>
            <a:r>
              <a:rPr lang="pt-BR" sz="3200" dirty="0" smtClean="0">
                <a:solidFill>
                  <a:srgbClr val="40424E"/>
                </a:solidFill>
                <a:latin typeface="Consolas"/>
              </a:rPr>
              <a:t>Divide and Conquer approach</a:t>
            </a:r>
          </a:p>
          <a:p>
            <a:pPr lvl="1" fontAlgn="base"/>
            <a:r>
              <a:rPr lang="en-US" sz="2400" dirty="0" smtClean="0">
                <a:solidFill>
                  <a:srgbClr val="273239"/>
                </a:solidFill>
                <a:latin typeface="urw-din"/>
              </a:rPr>
              <a:t> It picks an element as pivot</a:t>
            </a:r>
          </a:p>
          <a:p>
            <a:pPr lvl="1" fontAlgn="base"/>
            <a:r>
              <a:rPr lang="en-US" sz="2400" dirty="0" smtClean="0">
                <a:solidFill>
                  <a:srgbClr val="273239"/>
                </a:solidFill>
                <a:latin typeface="urw-din"/>
              </a:rPr>
              <a:t> Partitions the given array around the picked pivot.</a:t>
            </a:r>
          </a:p>
          <a:p>
            <a:pPr lvl="2" fontAlgn="base"/>
            <a:r>
              <a:rPr lang="en-US" sz="2000" dirty="0" smtClean="0"/>
              <a:t>Put all smaller elements (smaller than ‘pivot’) before it, and put all greater elements (greater than pivot) after it</a:t>
            </a:r>
            <a:endParaRPr lang="pt-BR" sz="2000" dirty="0" smtClean="0">
              <a:solidFill>
                <a:srgbClr val="40424E"/>
              </a:solidFill>
              <a:latin typeface="Consolas"/>
            </a:endParaRPr>
          </a:p>
          <a:p>
            <a:pPr lvl="1" fontAlgn="base">
              <a:buNone/>
            </a:pPr>
            <a:endParaRPr lang="pt-BR" sz="2400" dirty="0" smtClean="0">
              <a:solidFill>
                <a:srgbClr val="40424E"/>
              </a:solidFill>
              <a:latin typeface="Consolas"/>
            </a:endParaRPr>
          </a:p>
          <a:p>
            <a:pPr lvl="1" fontAlgn="base">
              <a:buNone/>
            </a:pPr>
            <a:endParaRPr lang="pt-BR" sz="2400" b="0" i="0" dirty="0" smtClean="0">
              <a:solidFill>
                <a:srgbClr val="40424E"/>
              </a:solidFill>
              <a:latin typeface="Consolas"/>
            </a:endParaRPr>
          </a:p>
          <a:p>
            <a:pPr lvl="1" fontAlgn="base">
              <a:buNone/>
            </a:pPr>
            <a:endParaRPr lang="en-US" sz="2400" b="0" i="0" dirty="0" smtClean="0">
              <a:solidFill>
                <a:srgbClr val="40424E"/>
              </a:solidFill>
              <a:latin typeface="Consolas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4290"/>
            <a:ext cx="9144000" cy="6429420"/>
          </a:xfrm>
        </p:spPr>
        <p:txBody>
          <a:bodyPr>
            <a:normAutofit fontScale="85000" lnSpcReduction="10000"/>
          </a:bodyPr>
          <a:lstStyle/>
          <a:p>
            <a:pPr lvl="1" algn="ctr" fontAlgn="base">
              <a:buNone/>
            </a:pPr>
            <a:r>
              <a:rPr lang="pt-BR" sz="4700" dirty="0" smtClean="0">
                <a:solidFill>
                  <a:srgbClr val="40424E"/>
                </a:solidFill>
                <a:latin typeface="Consolas"/>
              </a:rPr>
              <a:t>QUICK SORT</a:t>
            </a:r>
          </a:p>
          <a:p>
            <a:pPr lvl="1" fontAlgn="base"/>
            <a:r>
              <a:rPr lang="pt-BR" sz="3200" dirty="0" smtClean="0">
                <a:solidFill>
                  <a:srgbClr val="40424E"/>
                </a:solidFill>
                <a:latin typeface="Consolas"/>
              </a:rPr>
              <a:t>Divide and Conquer approach</a:t>
            </a:r>
          </a:p>
          <a:p>
            <a:pPr lvl="1" fontAlgn="base"/>
            <a:endParaRPr lang="pt-BR" sz="2400" dirty="0" smtClean="0">
              <a:solidFill>
                <a:srgbClr val="40424E"/>
              </a:solidFill>
              <a:latin typeface="Consolas"/>
            </a:endParaRPr>
          </a:p>
          <a:p>
            <a:r>
              <a:rPr lang="en-US" dirty="0" smtClean="0"/>
              <a:t>In Quick sort algorithm, partitioning of the list is performed using following steps...</a:t>
            </a:r>
          </a:p>
          <a:p>
            <a:r>
              <a:rPr lang="en-US" b="1" dirty="0" smtClean="0"/>
              <a:t>Step 1 - </a:t>
            </a:r>
            <a:r>
              <a:rPr lang="en-US" dirty="0" smtClean="0"/>
              <a:t>Consider the first element of the list as </a:t>
            </a:r>
            <a:r>
              <a:rPr lang="en-US" b="1" dirty="0" smtClean="0"/>
              <a:t>pivot</a:t>
            </a:r>
            <a:r>
              <a:rPr lang="en-US" dirty="0" smtClean="0"/>
              <a:t> (i.e., Element at first position in the list).</a:t>
            </a:r>
          </a:p>
          <a:p>
            <a:r>
              <a:rPr lang="en-US" b="1" dirty="0" smtClean="0"/>
              <a:t>Step 2 - </a:t>
            </a:r>
            <a:r>
              <a:rPr lang="en-US" dirty="0" smtClean="0"/>
              <a:t>Define two variables </a:t>
            </a:r>
            <a:r>
              <a:rPr lang="en-US" dirty="0" err="1" smtClean="0"/>
              <a:t>i</a:t>
            </a:r>
            <a:r>
              <a:rPr lang="en-US" dirty="0" smtClean="0"/>
              <a:t> and j. Set </a:t>
            </a:r>
            <a:r>
              <a:rPr lang="en-US" dirty="0" err="1" smtClean="0"/>
              <a:t>i</a:t>
            </a:r>
            <a:r>
              <a:rPr lang="en-US" dirty="0" smtClean="0"/>
              <a:t> and j to first and last elements of the list respectively.</a:t>
            </a:r>
          </a:p>
          <a:p>
            <a:r>
              <a:rPr lang="en-US" b="1" dirty="0" smtClean="0"/>
              <a:t>Step 3 - </a:t>
            </a:r>
            <a:r>
              <a:rPr lang="en-US" dirty="0" smtClean="0"/>
              <a:t>Increment </a:t>
            </a:r>
            <a:r>
              <a:rPr lang="en-US" dirty="0" err="1" smtClean="0"/>
              <a:t>i</a:t>
            </a:r>
            <a:r>
              <a:rPr lang="en-US" dirty="0" smtClean="0"/>
              <a:t> until list[</a:t>
            </a:r>
            <a:r>
              <a:rPr lang="en-US" dirty="0" err="1" smtClean="0"/>
              <a:t>i</a:t>
            </a:r>
            <a:r>
              <a:rPr lang="en-US" dirty="0" smtClean="0"/>
              <a:t>] &gt; pivot then stop.</a:t>
            </a:r>
          </a:p>
          <a:p>
            <a:r>
              <a:rPr lang="en-US" b="1" dirty="0" smtClean="0"/>
              <a:t>Step 4 - </a:t>
            </a:r>
            <a:r>
              <a:rPr lang="en-US" dirty="0" smtClean="0"/>
              <a:t>Decrement j until list[j] &lt; pivot then stop.</a:t>
            </a:r>
          </a:p>
          <a:p>
            <a:r>
              <a:rPr lang="en-US" b="1" dirty="0" smtClean="0"/>
              <a:t>Step 5 - </a:t>
            </a:r>
            <a:r>
              <a:rPr lang="en-US" dirty="0" smtClean="0"/>
              <a:t>If </a:t>
            </a:r>
            <a:r>
              <a:rPr lang="en-US" dirty="0" err="1" smtClean="0"/>
              <a:t>i</a:t>
            </a:r>
            <a:r>
              <a:rPr lang="en-US" dirty="0" smtClean="0"/>
              <a:t> &lt; j then exchange list[</a:t>
            </a:r>
            <a:r>
              <a:rPr lang="en-US" dirty="0" err="1" smtClean="0"/>
              <a:t>i</a:t>
            </a:r>
            <a:r>
              <a:rPr lang="en-US" dirty="0" smtClean="0"/>
              <a:t>] and list[j].</a:t>
            </a:r>
          </a:p>
          <a:p>
            <a:r>
              <a:rPr lang="en-US" b="1" dirty="0" smtClean="0"/>
              <a:t>Step 6 - </a:t>
            </a:r>
            <a:r>
              <a:rPr lang="en-US" dirty="0" smtClean="0"/>
              <a:t>Repeat steps 3,4 &amp; 5 until </a:t>
            </a:r>
            <a:r>
              <a:rPr lang="en-US" dirty="0" err="1" smtClean="0"/>
              <a:t>i</a:t>
            </a:r>
            <a:r>
              <a:rPr lang="en-US" dirty="0" smtClean="0"/>
              <a:t> &gt; j.</a:t>
            </a:r>
          </a:p>
          <a:p>
            <a:r>
              <a:rPr lang="en-US" b="1" dirty="0" smtClean="0"/>
              <a:t>Step 7 - </a:t>
            </a:r>
            <a:r>
              <a:rPr lang="en-US" dirty="0" smtClean="0"/>
              <a:t>Exchange the pivot element with list[j] element.</a:t>
            </a:r>
          </a:p>
          <a:p>
            <a:pPr lvl="1" fontAlgn="base"/>
            <a:endParaRPr lang="pt-BR" sz="2400" dirty="0" smtClean="0">
              <a:solidFill>
                <a:srgbClr val="40424E"/>
              </a:solidFill>
              <a:latin typeface="Consolas"/>
            </a:endParaRPr>
          </a:p>
          <a:p>
            <a:pPr lvl="1" fontAlgn="base">
              <a:buNone/>
            </a:pPr>
            <a:endParaRPr lang="pt-BR" sz="2400" dirty="0" smtClean="0">
              <a:solidFill>
                <a:srgbClr val="40424E"/>
              </a:solidFill>
              <a:latin typeface="Consolas"/>
            </a:endParaRPr>
          </a:p>
          <a:p>
            <a:pPr lvl="1" fontAlgn="base">
              <a:buNone/>
            </a:pPr>
            <a:endParaRPr lang="pt-BR" sz="2400" b="0" i="0" dirty="0" smtClean="0">
              <a:solidFill>
                <a:srgbClr val="40424E"/>
              </a:solidFill>
              <a:latin typeface="Consolas"/>
            </a:endParaRPr>
          </a:p>
          <a:p>
            <a:pPr lvl="1" fontAlgn="base">
              <a:buNone/>
            </a:pPr>
            <a:endParaRPr lang="en-US" sz="2400" b="0" i="0" dirty="0" smtClean="0">
              <a:solidFill>
                <a:srgbClr val="40424E"/>
              </a:solidFill>
              <a:latin typeface="Consolas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57166"/>
            <a:ext cx="9144000" cy="6072230"/>
          </a:xfrm>
        </p:spPr>
        <p:txBody>
          <a:bodyPr>
            <a:normAutofit/>
          </a:bodyPr>
          <a:lstStyle/>
          <a:p>
            <a:pPr lvl="1" fontAlgn="base">
              <a:buNone/>
            </a:pPr>
            <a:endParaRPr lang="pt-BR" sz="2400" dirty="0" smtClean="0">
              <a:solidFill>
                <a:srgbClr val="40424E"/>
              </a:solidFill>
              <a:latin typeface="Consolas"/>
            </a:endParaRPr>
          </a:p>
          <a:p>
            <a:pPr lvl="1" fontAlgn="base">
              <a:buNone/>
            </a:pPr>
            <a:endParaRPr lang="pt-BR" sz="2400" b="0" i="0" dirty="0" smtClean="0">
              <a:solidFill>
                <a:srgbClr val="40424E"/>
              </a:solidFill>
              <a:latin typeface="Consolas"/>
            </a:endParaRPr>
          </a:p>
          <a:p>
            <a:pPr lvl="1" fontAlgn="base">
              <a:buNone/>
            </a:pPr>
            <a:endParaRPr lang="en-US" sz="2400" b="0" i="0" dirty="0" smtClean="0">
              <a:solidFill>
                <a:srgbClr val="40424E"/>
              </a:solidFill>
              <a:latin typeface="Consolas"/>
            </a:endParaRPr>
          </a:p>
          <a:p>
            <a:endParaRPr lang="en-US" dirty="0"/>
          </a:p>
        </p:txBody>
      </p:sp>
      <p:pic>
        <p:nvPicPr>
          <p:cNvPr id="1026" name="Picture 2" descr="6.12. The Quick Sort — Problem Solving with Algorithms and Data Structur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0"/>
            <a:ext cx="5286412" cy="67151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642918"/>
            <a:ext cx="8715436" cy="6000792"/>
          </a:xfrm>
        </p:spPr>
        <p:txBody>
          <a:bodyPr>
            <a:normAutofit fontScale="70000" lnSpcReduction="20000"/>
          </a:bodyPr>
          <a:lstStyle/>
          <a:p>
            <a:r>
              <a:rPr lang="en-IN" dirty="0" smtClean="0"/>
              <a:t>Approach:</a:t>
            </a:r>
          </a:p>
          <a:p>
            <a:pPr lvl="1"/>
            <a:r>
              <a:rPr lang="en-IN" dirty="0" smtClean="0"/>
              <a:t>Compares the adjacent elements</a:t>
            </a:r>
          </a:p>
          <a:p>
            <a:pPr fontAlgn="base"/>
            <a:r>
              <a:rPr lang="en-IN" dirty="0" smtClean="0"/>
              <a:t>Swaps the elements if they are in wrong order.</a:t>
            </a:r>
          </a:p>
          <a:p>
            <a:pPr fontAlgn="base"/>
            <a:r>
              <a:rPr lang="en-US" dirty="0" smtClean="0">
                <a:solidFill>
                  <a:srgbClr val="000000"/>
                </a:solidFill>
              </a:rPr>
              <a:t>procedure </a:t>
            </a:r>
            <a:r>
              <a:rPr lang="en-US" dirty="0" err="1" smtClean="0">
                <a:solidFill>
                  <a:srgbClr val="000000"/>
                </a:solidFill>
              </a:rPr>
              <a:t>bubbleSort</a:t>
            </a:r>
            <a:r>
              <a:rPr lang="en-US" dirty="0" smtClean="0">
                <a:solidFill>
                  <a:srgbClr val="666600"/>
                </a:solidFill>
              </a:rPr>
              <a:t>(</a:t>
            </a:r>
            <a:r>
              <a:rPr lang="en-US" dirty="0" smtClean="0">
                <a:solidFill>
                  <a:srgbClr val="000000"/>
                </a:solidFill>
              </a:rPr>
              <a:t> list </a:t>
            </a:r>
            <a:r>
              <a:rPr lang="en-US" dirty="0" smtClean="0">
                <a:solidFill>
                  <a:srgbClr val="666600"/>
                </a:solidFill>
              </a:rPr>
              <a:t>:</a:t>
            </a:r>
            <a:r>
              <a:rPr lang="en-US" dirty="0" smtClean="0">
                <a:solidFill>
                  <a:srgbClr val="000000"/>
                </a:solidFill>
              </a:rPr>
              <a:t> array </a:t>
            </a:r>
            <a:r>
              <a:rPr lang="en-US" dirty="0" smtClean="0">
                <a:solidFill>
                  <a:srgbClr val="000088"/>
                </a:solidFill>
              </a:rPr>
              <a:t>of</a:t>
            </a:r>
            <a:r>
              <a:rPr lang="en-US" dirty="0" smtClean="0">
                <a:solidFill>
                  <a:srgbClr val="000000"/>
                </a:solidFill>
              </a:rPr>
              <a:t> items </a:t>
            </a:r>
            <a:r>
              <a:rPr lang="en-US" dirty="0" smtClean="0">
                <a:solidFill>
                  <a:srgbClr val="666600"/>
                </a:solidFill>
              </a:rPr>
              <a:t>)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n-US" dirty="0" smtClean="0">
                <a:solidFill>
                  <a:srgbClr val="000000"/>
                </a:solidFill>
              </a:rPr>
              <a:t>loop </a:t>
            </a:r>
            <a:r>
              <a:rPr lang="en-US" dirty="0" smtClean="0">
                <a:solidFill>
                  <a:srgbClr val="666600"/>
                </a:solidFill>
              </a:rPr>
              <a:t>=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list</a:t>
            </a:r>
            <a:r>
              <a:rPr lang="en-US" dirty="0" err="1" smtClean="0">
                <a:solidFill>
                  <a:srgbClr val="666600"/>
                </a:solidFill>
              </a:rPr>
              <a:t>.</a:t>
            </a:r>
            <a:r>
              <a:rPr lang="en-US" dirty="0" err="1" smtClean="0">
                <a:solidFill>
                  <a:srgbClr val="000000"/>
                </a:solidFill>
              </a:rPr>
              <a:t>count</a:t>
            </a:r>
            <a:r>
              <a:rPr lang="en-US" dirty="0" smtClean="0">
                <a:solidFill>
                  <a:srgbClr val="666600"/>
                </a:solidFill>
              </a:rPr>
              <a:t>;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n-US" dirty="0" smtClean="0">
                <a:solidFill>
                  <a:srgbClr val="000088"/>
                </a:solidFill>
              </a:rPr>
              <a:t>for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666600"/>
                </a:solidFill>
              </a:rPr>
              <a:t>=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6666"/>
                </a:solidFill>
              </a:rPr>
              <a:t>0</a:t>
            </a:r>
            <a:r>
              <a:rPr lang="en-US" dirty="0" smtClean="0">
                <a:solidFill>
                  <a:srgbClr val="000000"/>
                </a:solidFill>
              </a:rPr>
              <a:t> to loop</a:t>
            </a:r>
            <a:r>
              <a:rPr lang="en-US" dirty="0" smtClean="0">
                <a:solidFill>
                  <a:srgbClr val="666600"/>
                </a:solidFill>
              </a:rPr>
              <a:t>-</a:t>
            </a:r>
            <a:r>
              <a:rPr lang="en-US" dirty="0" smtClean="0">
                <a:solidFill>
                  <a:srgbClr val="006666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88"/>
                </a:solidFill>
              </a:rPr>
              <a:t>do</a:t>
            </a:r>
            <a:r>
              <a:rPr lang="en-US" dirty="0" smtClean="0">
                <a:solidFill>
                  <a:srgbClr val="666600"/>
                </a:solidFill>
              </a:rPr>
              <a:t>: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n-US" dirty="0" smtClean="0">
                <a:solidFill>
                  <a:srgbClr val="000000"/>
                </a:solidFill>
              </a:rPr>
              <a:t>	swapped </a:t>
            </a:r>
            <a:r>
              <a:rPr lang="en-US" dirty="0" smtClean="0">
                <a:solidFill>
                  <a:srgbClr val="666600"/>
                </a:solidFill>
              </a:rPr>
              <a:t>=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88"/>
                </a:solidFill>
              </a:rPr>
              <a:t>false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88"/>
                </a:solidFill>
              </a:rPr>
              <a:t>for</a:t>
            </a:r>
            <a:r>
              <a:rPr lang="en-US" dirty="0" smtClean="0">
                <a:solidFill>
                  <a:srgbClr val="000000"/>
                </a:solidFill>
              </a:rPr>
              <a:t> j </a:t>
            </a:r>
            <a:r>
              <a:rPr lang="en-US" dirty="0" smtClean="0">
                <a:solidFill>
                  <a:srgbClr val="666600"/>
                </a:solidFill>
              </a:rPr>
              <a:t>=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6666"/>
                </a:solidFill>
              </a:rPr>
              <a:t>0</a:t>
            </a:r>
            <a:r>
              <a:rPr lang="en-US" dirty="0" smtClean="0">
                <a:solidFill>
                  <a:srgbClr val="000000"/>
                </a:solidFill>
              </a:rPr>
              <a:t> to loop</a:t>
            </a:r>
            <a:r>
              <a:rPr lang="en-US" dirty="0" smtClean="0">
                <a:solidFill>
                  <a:srgbClr val="666600"/>
                </a:solidFill>
              </a:rPr>
              <a:t>-</a:t>
            </a:r>
            <a:r>
              <a:rPr lang="en-US" dirty="0" smtClean="0">
                <a:solidFill>
                  <a:srgbClr val="006666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88"/>
                </a:solidFill>
              </a:rPr>
              <a:t>do</a:t>
            </a:r>
            <a:r>
              <a:rPr lang="en-US" dirty="0" smtClean="0">
                <a:solidFill>
                  <a:srgbClr val="666600"/>
                </a:solidFill>
              </a:rPr>
              <a:t>:</a:t>
            </a:r>
            <a:endParaRPr lang="en-US" dirty="0" smtClean="0">
              <a:solidFill>
                <a:srgbClr val="000000"/>
              </a:solidFill>
            </a:endParaRPr>
          </a:p>
          <a:p>
            <a:pPr marL="895350" lvl="1">
              <a:buNone/>
            </a:pPr>
            <a:r>
              <a:rPr lang="en-US" dirty="0" smtClean="0">
                <a:solidFill>
                  <a:srgbClr val="000000"/>
                </a:solidFill>
              </a:rPr>
              <a:t>		    </a:t>
            </a:r>
            <a:r>
              <a:rPr lang="en-US" dirty="0" smtClean="0">
                <a:solidFill>
                  <a:srgbClr val="000088"/>
                </a:solidFill>
              </a:rPr>
              <a:t>if</a:t>
            </a:r>
            <a:r>
              <a:rPr lang="en-US" dirty="0" smtClean="0">
                <a:solidFill>
                  <a:srgbClr val="000000"/>
                </a:solidFill>
              </a:rPr>
              <a:t> list</a:t>
            </a:r>
            <a:r>
              <a:rPr lang="en-US" dirty="0" smtClean="0">
                <a:solidFill>
                  <a:srgbClr val="666600"/>
                </a:solidFill>
              </a:rPr>
              <a:t>[</a:t>
            </a:r>
            <a:r>
              <a:rPr lang="en-US" dirty="0" smtClean="0">
                <a:solidFill>
                  <a:srgbClr val="000000"/>
                </a:solidFill>
              </a:rPr>
              <a:t>j</a:t>
            </a:r>
            <a:r>
              <a:rPr lang="en-US" dirty="0" smtClean="0">
                <a:solidFill>
                  <a:srgbClr val="666600"/>
                </a:solidFill>
              </a:rPr>
              <a:t>]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666600"/>
                </a:solidFill>
              </a:rPr>
              <a:t>&gt;</a:t>
            </a:r>
            <a:r>
              <a:rPr lang="en-US" dirty="0" smtClean="0">
                <a:solidFill>
                  <a:srgbClr val="000000"/>
                </a:solidFill>
              </a:rPr>
              <a:t> list</a:t>
            </a:r>
            <a:r>
              <a:rPr lang="en-US" dirty="0" smtClean="0">
                <a:solidFill>
                  <a:srgbClr val="666600"/>
                </a:solidFill>
              </a:rPr>
              <a:t>[</a:t>
            </a:r>
            <a:r>
              <a:rPr lang="en-US" dirty="0" smtClean="0">
                <a:solidFill>
                  <a:srgbClr val="000000"/>
                </a:solidFill>
              </a:rPr>
              <a:t>j</a:t>
            </a:r>
            <a:r>
              <a:rPr lang="en-US" dirty="0" smtClean="0">
                <a:solidFill>
                  <a:srgbClr val="666600"/>
                </a:solidFill>
              </a:rPr>
              <a:t>+</a:t>
            </a:r>
            <a:r>
              <a:rPr lang="en-US" dirty="0" smtClean="0">
                <a:solidFill>
                  <a:srgbClr val="006666"/>
                </a:solidFill>
              </a:rPr>
              <a:t>1</a:t>
            </a:r>
            <a:r>
              <a:rPr lang="en-US" dirty="0" smtClean="0">
                <a:solidFill>
                  <a:srgbClr val="666600"/>
                </a:solidFill>
              </a:rPr>
              <a:t>]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88"/>
                </a:solidFill>
              </a:rPr>
              <a:t>then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880000"/>
                </a:solidFill>
              </a:rPr>
              <a:t>/* swap them */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n-US" dirty="0" smtClean="0">
                <a:solidFill>
                  <a:srgbClr val="000000"/>
                </a:solidFill>
              </a:rPr>
              <a:t>			swap</a:t>
            </a:r>
            <a:r>
              <a:rPr lang="en-US" dirty="0" smtClean="0">
                <a:solidFill>
                  <a:srgbClr val="666600"/>
                </a:solidFill>
              </a:rPr>
              <a:t>(</a:t>
            </a:r>
            <a:r>
              <a:rPr lang="en-US" dirty="0" smtClean="0">
                <a:solidFill>
                  <a:srgbClr val="000000"/>
                </a:solidFill>
              </a:rPr>
              <a:t> list</a:t>
            </a:r>
            <a:r>
              <a:rPr lang="en-US" dirty="0" smtClean="0">
                <a:solidFill>
                  <a:srgbClr val="666600"/>
                </a:solidFill>
              </a:rPr>
              <a:t>[</a:t>
            </a:r>
            <a:r>
              <a:rPr lang="en-US" dirty="0" smtClean="0">
                <a:solidFill>
                  <a:srgbClr val="000000"/>
                </a:solidFill>
              </a:rPr>
              <a:t>j</a:t>
            </a:r>
            <a:r>
              <a:rPr lang="en-US" dirty="0" smtClean="0">
                <a:solidFill>
                  <a:srgbClr val="666600"/>
                </a:solidFill>
              </a:rPr>
              <a:t>],</a:t>
            </a:r>
            <a:r>
              <a:rPr lang="en-US" dirty="0" smtClean="0">
                <a:solidFill>
                  <a:srgbClr val="000000"/>
                </a:solidFill>
              </a:rPr>
              <a:t> list</a:t>
            </a:r>
            <a:r>
              <a:rPr lang="en-US" dirty="0" smtClean="0">
                <a:solidFill>
                  <a:srgbClr val="666600"/>
                </a:solidFill>
              </a:rPr>
              <a:t>[</a:t>
            </a:r>
            <a:r>
              <a:rPr lang="en-US" dirty="0" smtClean="0">
                <a:solidFill>
                  <a:srgbClr val="000000"/>
                </a:solidFill>
              </a:rPr>
              <a:t>j</a:t>
            </a:r>
            <a:r>
              <a:rPr lang="en-US" dirty="0" smtClean="0">
                <a:solidFill>
                  <a:srgbClr val="666600"/>
                </a:solidFill>
              </a:rPr>
              <a:t>+</a:t>
            </a:r>
            <a:r>
              <a:rPr lang="en-US" dirty="0" smtClean="0">
                <a:solidFill>
                  <a:srgbClr val="006666"/>
                </a:solidFill>
              </a:rPr>
              <a:t>1</a:t>
            </a:r>
            <a:r>
              <a:rPr lang="en-US" dirty="0" smtClean="0">
                <a:solidFill>
                  <a:srgbClr val="666600"/>
                </a:solidFill>
              </a:rPr>
              <a:t>]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666600"/>
                </a:solidFill>
              </a:rPr>
              <a:t>)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n-US" dirty="0" smtClean="0">
                <a:solidFill>
                  <a:srgbClr val="000000"/>
                </a:solidFill>
              </a:rPr>
              <a:t>			swapped </a:t>
            </a:r>
            <a:r>
              <a:rPr lang="en-US" dirty="0" smtClean="0">
                <a:solidFill>
                  <a:srgbClr val="666600"/>
                </a:solidFill>
              </a:rPr>
              <a:t>=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88"/>
                </a:solidFill>
              </a:rPr>
              <a:t>true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n-US" dirty="0" smtClean="0">
                <a:solidFill>
                  <a:srgbClr val="000088"/>
                </a:solidFill>
              </a:rPr>
              <a:t>		    end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88"/>
                </a:solidFill>
              </a:rPr>
              <a:t>if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n-US" dirty="0" smtClean="0">
                <a:solidFill>
                  <a:srgbClr val="000088"/>
                </a:solidFill>
              </a:rPr>
              <a:t>	end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88"/>
                </a:solidFill>
              </a:rPr>
              <a:t>for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88"/>
                </a:solidFill>
              </a:rPr>
              <a:t>if</a:t>
            </a:r>
            <a:r>
              <a:rPr lang="en-US" dirty="0" smtClean="0">
                <a:solidFill>
                  <a:srgbClr val="666600"/>
                </a:solidFill>
              </a:rPr>
              <a:t>(</a:t>
            </a:r>
            <a:r>
              <a:rPr lang="en-US" dirty="0" smtClean="0">
                <a:solidFill>
                  <a:srgbClr val="000088"/>
                </a:solidFill>
              </a:rPr>
              <a:t>not</a:t>
            </a:r>
            <a:r>
              <a:rPr lang="en-US" dirty="0" smtClean="0">
                <a:solidFill>
                  <a:srgbClr val="000000"/>
                </a:solidFill>
              </a:rPr>
              <a:t> swapped</a:t>
            </a:r>
            <a:r>
              <a:rPr lang="en-US" dirty="0" smtClean="0">
                <a:solidFill>
                  <a:srgbClr val="666600"/>
                </a:solidFill>
              </a:rPr>
              <a:t>)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88"/>
                </a:solidFill>
              </a:rPr>
              <a:t>then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n-US" dirty="0" smtClean="0">
                <a:solidFill>
                  <a:srgbClr val="000000"/>
                </a:solidFill>
              </a:rPr>
              <a:t>		</a:t>
            </a:r>
            <a:r>
              <a:rPr lang="en-US" dirty="0" smtClean="0">
                <a:solidFill>
                  <a:srgbClr val="000088"/>
                </a:solidFill>
              </a:rPr>
              <a:t>break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88"/>
                </a:solidFill>
              </a:rPr>
              <a:t>end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88"/>
                </a:solidFill>
              </a:rPr>
              <a:t>if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n-US" dirty="0" smtClean="0">
                <a:solidFill>
                  <a:srgbClr val="000088"/>
                </a:solidFill>
              </a:rPr>
              <a:t>end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88"/>
                </a:solidFill>
              </a:rPr>
              <a:t>for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n-US" dirty="0" smtClean="0">
                <a:solidFill>
                  <a:srgbClr val="000088"/>
                </a:solidFill>
              </a:rPr>
              <a:t>end</a:t>
            </a:r>
            <a:r>
              <a:rPr lang="en-US" dirty="0" smtClean="0">
                <a:solidFill>
                  <a:srgbClr val="000000"/>
                </a:solidFill>
              </a:rPr>
              <a:t> procedure </a:t>
            </a:r>
            <a:r>
              <a:rPr lang="en-US" dirty="0" smtClean="0">
                <a:solidFill>
                  <a:srgbClr val="000088"/>
                </a:solidFill>
              </a:rPr>
              <a:t>return</a:t>
            </a:r>
            <a:r>
              <a:rPr lang="en-US" dirty="0" smtClean="0">
                <a:solidFill>
                  <a:srgbClr val="000000"/>
                </a:solidFill>
              </a:rPr>
              <a:t> list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57166"/>
            <a:ext cx="9144000" cy="6072230"/>
          </a:xfrm>
        </p:spPr>
        <p:txBody>
          <a:bodyPr>
            <a:normAutofit/>
          </a:bodyPr>
          <a:lstStyle/>
          <a:p>
            <a:pPr lvl="1" fontAlgn="base">
              <a:buNone/>
            </a:pPr>
            <a:endParaRPr lang="pt-BR" sz="2400" dirty="0" smtClean="0">
              <a:solidFill>
                <a:srgbClr val="40424E"/>
              </a:solidFill>
              <a:latin typeface="Consolas"/>
            </a:endParaRPr>
          </a:p>
          <a:p>
            <a:pPr lvl="1" fontAlgn="base">
              <a:buNone/>
            </a:pPr>
            <a:endParaRPr lang="pt-BR" sz="2400" b="0" i="0" dirty="0" smtClean="0">
              <a:solidFill>
                <a:srgbClr val="40424E"/>
              </a:solidFill>
              <a:latin typeface="Consolas"/>
            </a:endParaRPr>
          </a:p>
          <a:p>
            <a:pPr lvl="1" fontAlgn="base">
              <a:buNone/>
            </a:pPr>
            <a:endParaRPr lang="en-US" sz="2400" b="0" i="0" dirty="0" smtClean="0">
              <a:solidFill>
                <a:srgbClr val="40424E"/>
              </a:solidFill>
              <a:latin typeface="Consolas"/>
            </a:endParaRPr>
          </a:p>
          <a:p>
            <a:endParaRPr lang="en-US" dirty="0"/>
          </a:p>
        </p:txBody>
      </p:sp>
      <p:pic>
        <p:nvPicPr>
          <p:cNvPr id="2" name="Picture 2" descr="Lightbox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928670"/>
            <a:ext cx="8094198" cy="47149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4290"/>
            <a:ext cx="9144000" cy="6429420"/>
          </a:xfrm>
        </p:spPr>
        <p:txBody>
          <a:bodyPr>
            <a:normAutofit/>
          </a:bodyPr>
          <a:lstStyle/>
          <a:p>
            <a:pPr lvl="1" algn="ctr" fontAlgn="base">
              <a:buNone/>
            </a:pPr>
            <a:r>
              <a:rPr lang="pt-BR" sz="4700" dirty="0" smtClean="0">
                <a:solidFill>
                  <a:srgbClr val="40424E"/>
                </a:solidFill>
                <a:latin typeface="Consolas"/>
              </a:rPr>
              <a:t>QUICK SORT</a:t>
            </a:r>
          </a:p>
          <a:p>
            <a:pPr lvl="1" fontAlgn="base"/>
            <a:r>
              <a:rPr lang="pt-BR" sz="2400" dirty="0" smtClean="0">
                <a:solidFill>
                  <a:srgbClr val="40424E"/>
                </a:solidFill>
                <a:latin typeface="Consolas"/>
              </a:rPr>
              <a:t>Best case – O(nlogn)</a:t>
            </a:r>
          </a:p>
          <a:p>
            <a:pPr lvl="1" fontAlgn="base"/>
            <a:r>
              <a:rPr lang="pt-BR" sz="2400" dirty="0" smtClean="0">
                <a:solidFill>
                  <a:srgbClr val="40424E"/>
                </a:solidFill>
                <a:latin typeface="Consolas"/>
              </a:rPr>
              <a:t>Average case (O(nlogn)</a:t>
            </a:r>
          </a:p>
          <a:p>
            <a:pPr lvl="1" fontAlgn="base"/>
            <a:r>
              <a:rPr lang="pt-BR" sz="2400" dirty="0" smtClean="0">
                <a:solidFill>
                  <a:srgbClr val="40424E"/>
                </a:solidFill>
                <a:latin typeface="Consolas"/>
              </a:rPr>
              <a:t>Worst case O(n^2</a:t>
            </a:r>
            <a:r>
              <a:rPr lang="pt-BR" sz="2400" dirty="0" smtClean="0">
                <a:solidFill>
                  <a:srgbClr val="40424E"/>
                </a:solidFill>
                <a:latin typeface="Consolas"/>
              </a:rPr>
              <a:t>)</a:t>
            </a:r>
          </a:p>
          <a:p>
            <a:pPr lvl="1" fontAlgn="base"/>
            <a:endParaRPr lang="pt-BR" sz="2400" dirty="0" smtClean="0">
              <a:solidFill>
                <a:srgbClr val="40424E"/>
              </a:solidFill>
              <a:latin typeface="Consolas"/>
            </a:endParaRPr>
          </a:p>
          <a:p>
            <a:pPr lvl="1" fontAlgn="base"/>
            <a:endParaRPr lang="pt-BR" sz="2400" dirty="0" smtClean="0">
              <a:solidFill>
                <a:srgbClr val="40424E"/>
              </a:solidFill>
              <a:latin typeface="Consolas"/>
            </a:endParaRPr>
          </a:p>
          <a:p>
            <a:pPr lvl="1" fontAlgn="base"/>
            <a:r>
              <a:rPr lang="pt-BR" sz="2400" dirty="0" smtClean="0">
                <a:solidFill>
                  <a:srgbClr val="40424E"/>
                </a:solidFill>
                <a:latin typeface="Consolas"/>
              </a:rPr>
              <a:t>10 20 30 40 50 60</a:t>
            </a:r>
            <a:endParaRPr lang="pt-BR" sz="2400" dirty="0" smtClean="0">
              <a:solidFill>
                <a:srgbClr val="40424E"/>
              </a:solidFill>
              <a:latin typeface="Consolas"/>
            </a:endParaRPr>
          </a:p>
          <a:p>
            <a:pPr lvl="1" fontAlgn="base">
              <a:buNone/>
            </a:pPr>
            <a:endParaRPr lang="pt-BR" sz="2400" dirty="0" smtClean="0">
              <a:solidFill>
                <a:srgbClr val="40424E"/>
              </a:solidFill>
              <a:latin typeface="Consolas"/>
            </a:endParaRPr>
          </a:p>
          <a:p>
            <a:pPr lvl="1" fontAlgn="base">
              <a:buNone/>
            </a:pPr>
            <a:endParaRPr lang="pt-BR" sz="2400" b="0" i="0" dirty="0" smtClean="0">
              <a:solidFill>
                <a:srgbClr val="40424E"/>
              </a:solidFill>
              <a:latin typeface="Consolas"/>
            </a:endParaRPr>
          </a:p>
          <a:p>
            <a:pPr lvl="1" fontAlgn="base">
              <a:buNone/>
            </a:pPr>
            <a:endParaRPr lang="en-US" sz="2400" b="0" i="0" dirty="0" smtClean="0">
              <a:solidFill>
                <a:srgbClr val="40424E"/>
              </a:solidFill>
              <a:latin typeface="Consolas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4290"/>
            <a:ext cx="9144000" cy="6429420"/>
          </a:xfrm>
        </p:spPr>
        <p:txBody>
          <a:bodyPr>
            <a:normAutofit/>
          </a:bodyPr>
          <a:lstStyle/>
          <a:p>
            <a:pPr lvl="1" algn="ctr" fontAlgn="base">
              <a:buNone/>
            </a:pPr>
            <a:r>
              <a:rPr lang="pt-BR" sz="4700" dirty="0" smtClean="0">
                <a:solidFill>
                  <a:srgbClr val="40424E"/>
                </a:solidFill>
                <a:latin typeface="Consolas"/>
              </a:rPr>
              <a:t>Questions</a:t>
            </a:r>
          </a:p>
          <a:p>
            <a:pPr lvl="1" fontAlgn="base">
              <a:buNone/>
            </a:pPr>
            <a:endParaRPr lang="pt-BR" sz="2400" dirty="0" smtClean="0">
              <a:solidFill>
                <a:srgbClr val="40424E"/>
              </a:solidFill>
              <a:latin typeface="Consolas"/>
            </a:endParaRPr>
          </a:p>
          <a:p>
            <a:pPr lvl="1" fontAlgn="base">
              <a:buNone/>
            </a:pPr>
            <a:endParaRPr lang="pt-BR" sz="2400" b="0" i="0" dirty="0" smtClean="0">
              <a:solidFill>
                <a:srgbClr val="40424E"/>
              </a:solidFill>
              <a:latin typeface="Consolas"/>
            </a:endParaRPr>
          </a:p>
          <a:p>
            <a:pPr lvl="1" fontAlgn="base">
              <a:buNone/>
            </a:pPr>
            <a:endParaRPr lang="en-US" sz="2400" b="0" i="0" dirty="0" smtClean="0">
              <a:solidFill>
                <a:srgbClr val="40424E"/>
              </a:solidFill>
              <a:latin typeface="Consolas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4290"/>
            <a:ext cx="9144000" cy="6429420"/>
          </a:xfrm>
        </p:spPr>
        <p:txBody>
          <a:bodyPr>
            <a:normAutofit/>
          </a:bodyPr>
          <a:lstStyle/>
          <a:p>
            <a:pPr lvl="1" algn="ctr" fontAlgn="base">
              <a:buNone/>
            </a:pPr>
            <a:r>
              <a:rPr lang="pt-BR" sz="4700" dirty="0" smtClean="0">
                <a:solidFill>
                  <a:srgbClr val="40424E"/>
                </a:solidFill>
                <a:latin typeface="Consolas"/>
              </a:rPr>
              <a:t>Question-1</a:t>
            </a:r>
          </a:p>
          <a:p>
            <a:pPr lvl="1" algn="ctr" fontAlgn="base">
              <a:buNone/>
            </a:pPr>
            <a:endParaRPr lang="pt-BR" sz="2000" dirty="0" smtClean="0">
              <a:solidFill>
                <a:srgbClr val="40424E"/>
              </a:solidFill>
              <a:latin typeface="Consolas"/>
            </a:endParaRPr>
          </a:p>
          <a:p>
            <a:pPr lvl="1" fontAlgn="base">
              <a:buNone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Online data stream refers to stream of data that is received </a:t>
            </a:r>
          </a:p>
          <a:p>
            <a:pPr lvl="1" fontAlgn="base">
              <a:buNone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Constantly say 1 data per 0.1 second.</a:t>
            </a:r>
          </a:p>
          <a:p>
            <a:pPr lvl="1" fontAlgn="base">
              <a:buNone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I want to sort this data which of the following sorting techniques will be useful?</a:t>
            </a:r>
          </a:p>
          <a:p>
            <a:pPr lvl="1" fontAlgn="base">
              <a:buNone/>
            </a:pPr>
            <a:endParaRPr lang="pt-BR" sz="2000" dirty="0" smtClean="0">
              <a:solidFill>
                <a:srgbClr val="40424E"/>
              </a:solidFill>
              <a:latin typeface="Consolas"/>
            </a:endParaRPr>
          </a:p>
          <a:p>
            <a:pPr marL="914400" lvl="1" indent="-457200" fontAlgn="base">
              <a:buAutoNum type="alphaLcPeriod"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Bubble Sort</a:t>
            </a:r>
          </a:p>
          <a:p>
            <a:pPr marL="914400" lvl="1" indent="-457200" fontAlgn="base">
              <a:buAutoNum type="alphaLcPeriod"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Selection Sort</a:t>
            </a:r>
          </a:p>
          <a:p>
            <a:pPr marL="914400" lvl="1" indent="-457200" fontAlgn="base">
              <a:buAutoNum type="alphaLcPeriod"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Insertion Sort</a:t>
            </a:r>
          </a:p>
          <a:p>
            <a:pPr marL="914400" lvl="1" indent="-457200" fontAlgn="base">
              <a:buAutoNum type="alphaLcPeriod"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Merge Sort</a:t>
            </a:r>
          </a:p>
          <a:p>
            <a:pPr marL="914400" lvl="1" indent="-457200" fontAlgn="base">
              <a:buAutoNum type="alphaLcPeriod"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Quick Sort </a:t>
            </a:r>
          </a:p>
          <a:p>
            <a:pPr lvl="1" fontAlgn="base">
              <a:buNone/>
            </a:pPr>
            <a:endParaRPr lang="pt-BR" sz="2400" dirty="0" smtClean="0">
              <a:solidFill>
                <a:srgbClr val="40424E"/>
              </a:solidFill>
              <a:latin typeface="Consolas"/>
            </a:endParaRPr>
          </a:p>
          <a:p>
            <a:pPr lvl="1" fontAlgn="base">
              <a:buNone/>
            </a:pPr>
            <a:endParaRPr lang="pt-BR" sz="2400" b="0" i="0" dirty="0" smtClean="0">
              <a:solidFill>
                <a:srgbClr val="40424E"/>
              </a:solidFill>
              <a:latin typeface="Consolas"/>
            </a:endParaRPr>
          </a:p>
          <a:p>
            <a:pPr lvl="1" fontAlgn="base">
              <a:buNone/>
            </a:pPr>
            <a:endParaRPr lang="en-US" sz="2400" b="0" i="0" dirty="0" smtClean="0">
              <a:solidFill>
                <a:srgbClr val="40424E"/>
              </a:solidFill>
              <a:latin typeface="Consolas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4290"/>
            <a:ext cx="9144000" cy="6429420"/>
          </a:xfrm>
        </p:spPr>
        <p:txBody>
          <a:bodyPr>
            <a:normAutofit/>
          </a:bodyPr>
          <a:lstStyle/>
          <a:p>
            <a:pPr lvl="1" algn="ctr" fontAlgn="base">
              <a:buNone/>
            </a:pPr>
            <a:r>
              <a:rPr lang="pt-BR" sz="4700" dirty="0" smtClean="0">
                <a:solidFill>
                  <a:srgbClr val="40424E"/>
                </a:solidFill>
                <a:latin typeface="Consolas"/>
              </a:rPr>
              <a:t>Question-2</a:t>
            </a:r>
          </a:p>
          <a:p>
            <a:pPr lvl="1" algn="ctr" fontAlgn="base">
              <a:buNone/>
            </a:pPr>
            <a:endParaRPr lang="pt-BR" sz="2000" dirty="0" smtClean="0">
              <a:solidFill>
                <a:srgbClr val="40424E"/>
              </a:solidFill>
              <a:latin typeface="Consolas"/>
            </a:endParaRPr>
          </a:p>
          <a:p>
            <a:pPr lvl="1" fontAlgn="base">
              <a:buNone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Suppose I want to sort my data that is placed in files. </a:t>
            </a:r>
          </a:p>
          <a:p>
            <a:pPr lvl="1" fontAlgn="base">
              <a:buNone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But my system has a drawback of ‘COSTLY WRITES’. Which of</a:t>
            </a:r>
          </a:p>
          <a:p>
            <a:pPr lvl="1" fontAlgn="base">
              <a:buNone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the following techniques is then helpful to sort the data?</a:t>
            </a:r>
          </a:p>
          <a:p>
            <a:pPr lvl="1" fontAlgn="base">
              <a:buNone/>
            </a:pPr>
            <a:endParaRPr lang="pt-BR" sz="2000" dirty="0" smtClean="0">
              <a:solidFill>
                <a:srgbClr val="40424E"/>
              </a:solidFill>
              <a:latin typeface="Consolas"/>
            </a:endParaRPr>
          </a:p>
          <a:p>
            <a:pPr marL="914400" lvl="1" indent="-457200" fontAlgn="base">
              <a:buAutoNum type="alphaLcPeriod"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Bubble Sort</a:t>
            </a:r>
          </a:p>
          <a:p>
            <a:pPr marL="914400" lvl="1" indent="-457200" fontAlgn="base">
              <a:buAutoNum type="alphaLcPeriod"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Selection Sort</a:t>
            </a:r>
          </a:p>
          <a:p>
            <a:pPr marL="914400" lvl="1" indent="-457200" fontAlgn="base">
              <a:buAutoNum type="alphaLcPeriod"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Insertion Sort</a:t>
            </a:r>
          </a:p>
          <a:p>
            <a:pPr marL="914400" lvl="1" indent="-457200" fontAlgn="base">
              <a:buAutoNum type="alphaLcPeriod"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Merge Sort</a:t>
            </a:r>
          </a:p>
          <a:p>
            <a:pPr marL="914400" lvl="1" indent="-457200" fontAlgn="base">
              <a:buAutoNum type="alphaLcPeriod"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Quick Sort </a:t>
            </a:r>
          </a:p>
          <a:p>
            <a:pPr lvl="1" fontAlgn="base">
              <a:buNone/>
            </a:pPr>
            <a:endParaRPr lang="pt-BR" sz="2400" dirty="0" smtClean="0">
              <a:solidFill>
                <a:srgbClr val="40424E"/>
              </a:solidFill>
              <a:latin typeface="Consolas"/>
            </a:endParaRPr>
          </a:p>
          <a:p>
            <a:pPr lvl="1" fontAlgn="base">
              <a:buNone/>
            </a:pPr>
            <a:endParaRPr lang="pt-BR" sz="2400" b="0" i="0" dirty="0" smtClean="0">
              <a:solidFill>
                <a:srgbClr val="40424E"/>
              </a:solidFill>
              <a:latin typeface="Consolas"/>
            </a:endParaRPr>
          </a:p>
          <a:p>
            <a:pPr lvl="1" fontAlgn="base">
              <a:buNone/>
            </a:pPr>
            <a:endParaRPr lang="en-US" sz="2400" b="0" i="0" dirty="0" smtClean="0">
              <a:solidFill>
                <a:srgbClr val="40424E"/>
              </a:solidFill>
              <a:latin typeface="Consolas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4290"/>
            <a:ext cx="9144000" cy="6429420"/>
          </a:xfrm>
        </p:spPr>
        <p:txBody>
          <a:bodyPr>
            <a:normAutofit/>
          </a:bodyPr>
          <a:lstStyle/>
          <a:p>
            <a:pPr lvl="1" algn="ctr" fontAlgn="base">
              <a:buNone/>
            </a:pPr>
            <a:r>
              <a:rPr lang="pt-BR" sz="4700" dirty="0" smtClean="0">
                <a:solidFill>
                  <a:srgbClr val="40424E"/>
                </a:solidFill>
                <a:latin typeface="Consolas"/>
              </a:rPr>
              <a:t>Question-3</a:t>
            </a:r>
          </a:p>
          <a:p>
            <a:pPr lvl="1" algn="ctr" fontAlgn="base">
              <a:buNone/>
            </a:pPr>
            <a:endParaRPr lang="pt-BR" sz="2000" dirty="0" smtClean="0">
              <a:solidFill>
                <a:srgbClr val="40424E"/>
              </a:solidFill>
              <a:latin typeface="Consolas"/>
            </a:endParaRPr>
          </a:p>
          <a:p>
            <a:pPr lvl="1" fontAlgn="base">
              <a:buNone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Suppose I have some data and it is pre-sorted. But I am unaware of its order and try to sort the data using some algorithm. Which of the following techniques is </a:t>
            </a:r>
            <a:r>
              <a:rPr lang="pt-BR" sz="2000" b="1" dirty="0" smtClean="0">
                <a:solidFill>
                  <a:srgbClr val="40424E"/>
                </a:solidFill>
                <a:latin typeface="Consolas"/>
              </a:rPr>
              <a:t>ill suited </a:t>
            </a: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for sorting here?</a:t>
            </a:r>
          </a:p>
          <a:p>
            <a:pPr lvl="1" fontAlgn="base">
              <a:buNone/>
            </a:pPr>
            <a:endParaRPr lang="pt-BR" sz="2000" dirty="0" smtClean="0">
              <a:solidFill>
                <a:srgbClr val="40424E"/>
              </a:solidFill>
              <a:latin typeface="Consolas"/>
            </a:endParaRPr>
          </a:p>
          <a:p>
            <a:pPr marL="914400" lvl="1" indent="-457200" fontAlgn="base">
              <a:buAutoNum type="alphaLcPeriod"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Bubble Sort</a:t>
            </a:r>
          </a:p>
          <a:p>
            <a:pPr marL="914400" lvl="1" indent="-457200" fontAlgn="base">
              <a:buAutoNum type="alphaLcPeriod"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Selection Sort</a:t>
            </a:r>
          </a:p>
          <a:p>
            <a:pPr marL="914400" lvl="1" indent="-457200" fontAlgn="base">
              <a:buAutoNum type="alphaLcPeriod"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Insertion Sort</a:t>
            </a:r>
          </a:p>
          <a:p>
            <a:pPr marL="914400" lvl="1" indent="-457200" fontAlgn="base">
              <a:buAutoNum type="alphaLcPeriod"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Merge Sort</a:t>
            </a:r>
          </a:p>
          <a:p>
            <a:pPr marL="914400" lvl="1" indent="-457200" fontAlgn="base">
              <a:buAutoNum type="alphaLcPeriod"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Quick Sort </a:t>
            </a:r>
          </a:p>
          <a:p>
            <a:pPr lvl="1" fontAlgn="base">
              <a:buNone/>
            </a:pPr>
            <a:endParaRPr lang="pt-BR" sz="2400" dirty="0" smtClean="0">
              <a:solidFill>
                <a:srgbClr val="40424E"/>
              </a:solidFill>
              <a:latin typeface="Consolas"/>
            </a:endParaRPr>
          </a:p>
          <a:p>
            <a:pPr lvl="1" fontAlgn="base">
              <a:buNone/>
            </a:pPr>
            <a:endParaRPr lang="pt-BR" sz="2400" b="0" i="0" dirty="0" smtClean="0">
              <a:solidFill>
                <a:srgbClr val="40424E"/>
              </a:solidFill>
              <a:latin typeface="Consolas"/>
            </a:endParaRPr>
          </a:p>
          <a:p>
            <a:pPr lvl="1" fontAlgn="base">
              <a:buNone/>
            </a:pPr>
            <a:endParaRPr lang="en-US" sz="2400" b="0" i="0" dirty="0" smtClean="0">
              <a:solidFill>
                <a:srgbClr val="40424E"/>
              </a:solidFill>
              <a:latin typeface="Consolas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4290"/>
            <a:ext cx="9144000" cy="6429420"/>
          </a:xfrm>
        </p:spPr>
        <p:txBody>
          <a:bodyPr>
            <a:normAutofit/>
          </a:bodyPr>
          <a:lstStyle/>
          <a:p>
            <a:pPr lvl="1" algn="ctr" fontAlgn="base">
              <a:buNone/>
            </a:pPr>
            <a:r>
              <a:rPr lang="pt-BR" sz="4700" dirty="0" smtClean="0">
                <a:solidFill>
                  <a:srgbClr val="40424E"/>
                </a:solidFill>
                <a:latin typeface="Consolas"/>
              </a:rPr>
              <a:t>Question-4</a:t>
            </a:r>
          </a:p>
          <a:p>
            <a:pPr lvl="1" algn="ctr" fontAlgn="base">
              <a:buNone/>
            </a:pPr>
            <a:endParaRPr lang="pt-BR" sz="2000" dirty="0" smtClean="0">
              <a:solidFill>
                <a:srgbClr val="40424E"/>
              </a:solidFill>
              <a:latin typeface="Consolas"/>
            </a:endParaRPr>
          </a:p>
          <a:p>
            <a:pPr lvl="1" fontAlgn="base">
              <a:buNone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Suppose I have some data given in random order in an array. I want to calculate the sum of any two numbers yielding maximum sum? Which of the following techniques can be used here efficiently?</a:t>
            </a:r>
          </a:p>
          <a:p>
            <a:pPr lvl="1" fontAlgn="base">
              <a:buNone/>
            </a:pPr>
            <a:endParaRPr lang="pt-BR" sz="2000" dirty="0" smtClean="0">
              <a:solidFill>
                <a:srgbClr val="40424E"/>
              </a:solidFill>
              <a:latin typeface="Consolas"/>
            </a:endParaRPr>
          </a:p>
          <a:p>
            <a:pPr marL="914400" lvl="1" indent="-457200" fontAlgn="base">
              <a:buAutoNum type="alphaLcPeriod"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Bubble Sort</a:t>
            </a:r>
          </a:p>
          <a:p>
            <a:pPr marL="914400" lvl="1" indent="-457200" fontAlgn="base">
              <a:buAutoNum type="alphaLcPeriod"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Selection Sort</a:t>
            </a:r>
          </a:p>
          <a:p>
            <a:pPr marL="914400" lvl="1" indent="-457200" fontAlgn="base">
              <a:buAutoNum type="alphaLcPeriod"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Insertion Sort</a:t>
            </a:r>
          </a:p>
          <a:p>
            <a:pPr marL="914400" lvl="1" indent="-457200" fontAlgn="base">
              <a:buAutoNum type="alphaLcPeriod"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Merge Sort</a:t>
            </a:r>
          </a:p>
          <a:p>
            <a:pPr marL="914400" lvl="1" indent="-457200" fontAlgn="base">
              <a:buAutoNum type="alphaLcPeriod"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Quick Sort </a:t>
            </a:r>
          </a:p>
          <a:p>
            <a:pPr lvl="1" fontAlgn="base">
              <a:buNone/>
            </a:pPr>
            <a:endParaRPr lang="pt-BR" sz="2400" dirty="0" smtClean="0">
              <a:solidFill>
                <a:srgbClr val="40424E"/>
              </a:solidFill>
              <a:latin typeface="Consolas"/>
            </a:endParaRPr>
          </a:p>
          <a:p>
            <a:pPr lvl="1" fontAlgn="base">
              <a:buNone/>
            </a:pPr>
            <a:endParaRPr lang="pt-BR" sz="2400" b="0" i="0" dirty="0" smtClean="0">
              <a:solidFill>
                <a:srgbClr val="40424E"/>
              </a:solidFill>
              <a:latin typeface="Consolas"/>
            </a:endParaRPr>
          </a:p>
          <a:p>
            <a:pPr lvl="1" fontAlgn="base">
              <a:buNone/>
            </a:pPr>
            <a:endParaRPr lang="en-US" sz="2400" b="0" i="0" dirty="0" smtClean="0">
              <a:solidFill>
                <a:srgbClr val="40424E"/>
              </a:solidFill>
              <a:latin typeface="Consolas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4290"/>
            <a:ext cx="9144000" cy="6429420"/>
          </a:xfrm>
        </p:spPr>
        <p:txBody>
          <a:bodyPr>
            <a:normAutofit/>
          </a:bodyPr>
          <a:lstStyle/>
          <a:p>
            <a:pPr lvl="1" algn="ctr" fontAlgn="base">
              <a:buNone/>
            </a:pPr>
            <a:r>
              <a:rPr lang="pt-BR" sz="4700" dirty="0" smtClean="0">
                <a:solidFill>
                  <a:srgbClr val="40424E"/>
                </a:solidFill>
                <a:latin typeface="Consolas"/>
              </a:rPr>
              <a:t>Question-5</a:t>
            </a:r>
          </a:p>
          <a:p>
            <a:pPr lvl="1" algn="ctr" fontAlgn="base">
              <a:buNone/>
            </a:pPr>
            <a:endParaRPr lang="pt-BR" sz="2000" dirty="0" smtClean="0">
              <a:solidFill>
                <a:srgbClr val="40424E"/>
              </a:solidFill>
              <a:latin typeface="Consolas"/>
            </a:endParaRPr>
          </a:p>
          <a:p>
            <a:pPr lvl="1" fontAlgn="base">
              <a:buNone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Given a nearly sorted data. Which of the following techniques will be best suited to sort it</a:t>
            </a:r>
          </a:p>
          <a:p>
            <a:pPr marL="914400" lvl="1" indent="-457200" fontAlgn="base">
              <a:buAutoNum type="alphaLcPeriod"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Selection Sort</a:t>
            </a:r>
          </a:p>
          <a:p>
            <a:pPr marL="914400" lvl="1" indent="-457200" fontAlgn="base">
              <a:buAutoNum type="alphaLcPeriod"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Insertion Sort</a:t>
            </a:r>
          </a:p>
          <a:p>
            <a:pPr marL="914400" lvl="1" indent="-457200" fontAlgn="base">
              <a:buAutoNum type="alphaLcPeriod"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Merge Sort</a:t>
            </a:r>
          </a:p>
          <a:p>
            <a:pPr marL="914400" lvl="1" indent="-457200" fontAlgn="base">
              <a:buAutoNum type="alphaLcPeriod"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Quick Sort </a:t>
            </a:r>
          </a:p>
          <a:p>
            <a:pPr lvl="1" fontAlgn="base">
              <a:buNone/>
            </a:pPr>
            <a:endParaRPr lang="pt-BR" sz="2400" dirty="0" smtClean="0">
              <a:solidFill>
                <a:srgbClr val="40424E"/>
              </a:solidFill>
              <a:latin typeface="Consolas"/>
            </a:endParaRPr>
          </a:p>
          <a:p>
            <a:pPr lvl="1" fontAlgn="base">
              <a:buNone/>
            </a:pPr>
            <a:endParaRPr lang="pt-BR" sz="2400" b="0" i="0" dirty="0" smtClean="0">
              <a:solidFill>
                <a:srgbClr val="40424E"/>
              </a:solidFill>
              <a:latin typeface="Consolas"/>
            </a:endParaRPr>
          </a:p>
          <a:p>
            <a:pPr lvl="1" fontAlgn="base">
              <a:buNone/>
            </a:pPr>
            <a:endParaRPr lang="en-US" sz="2400" b="0" i="0" dirty="0" smtClean="0">
              <a:solidFill>
                <a:srgbClr val="40424E"/>
              </a:solidFill>
              <a:latin typeface="Consolas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4290"/>
            <a:ext cx="9144000" cy="6429420"/>
          </a:xfrm>
        </p:spPr>
        <p:txBody>
          <a:bodyPr>
            <a:normAutofit/>
          </a:bodyPr>
          <a:lstStyle/>
          <a:p>
            <a:pPr lvl="1" algn="ctr" fontAlgn="base">
              <a:buNone/>
            </a:pPr>
            <a:r>
              <a:rPr lang="pt-BR" sz="4700" dirty="0" smtClean="0">
                <a:solidFill>
                  <a:srgbClr val="40424E"/>
                </a:solidFill>
                <a:latin typeface="Consolas"/>
              </a:rPr>
              <a:t>Question-6</a:t>
            </a:r>
          </a:p>
          <a:p>
            <a:pPr lvl="1" algn="ctr" fontAlgn="base">
              <a:buNone/>
            </a:pPr>
            <a:endParaRPr lang="pt-BR" sz="2000" dirty="0" smtClean="0">
              <a:solidFill>
                <a:srgbClr val="40424E"/>
              </a:solidFill>
              <a:latin typeface="Consolas"/>
            </a:endParaRPr>
          </a:p>
          <a:p>
            <a:pPr lvl="1" fontAlgn="base">
              <a:buNone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Which of the following techniques provides the best worst-case complexity but is still not found suitable to sort arrays?</a:t>
            </a:r>
          </a:p>
          <a:p>
            <a:pPr lvl="1" fontAlgn="base">
              <a:buNone/>
            </a:pPr>
            <a:endParaRPr lang="pt-BR" sz="2000" dirty="0" smtClean="0">
              <a:solidFill>
                <a:srgbClr val="40424E"/>
              </a:solidFill>
              <a:latin typeface="Consolas"/>
            </a:endParaRPr>
          </a:p>
          <a:p>
            <a:pPr marL="914400" lvl="1" indent="-457200" fontAlgn="base">
              <a:buAutoNum type="alphaLcPeriod"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Bubble Sort</a:t>
            </a:r>
          </a:p>
          <a:p>
            <a:pPr marL="914400" lvl="1" indent="-457200" fontAlgn="base">
              <a:buAutoNum type="alphaLcPeriod"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Selection Sort</a:t>
            </a:r>
          </a:p>
          <a:p>
            <a:pPr marL="914400" lvl="1" indent="-457200" fontAlgn="base">
              <a:buAutoNum type="alphaLcPeriod"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Insertion Sort</a:t>
            </a:r>
          </a:p>
          <a:p>
            <a:pPr marL="914400" lvl="1" indent="-457200" fontAlgn="base">
              <a:buAutoNum type="alphaLcPeriod"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Merge Sort</a:t>
            </a:r>
          </a:p>
          <a:p>
            <a:pPr marL="914400" lvl="1" indent="-457200" fontAlgn="base">
              <a:buAutoNum type="alphaLcPeriod"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Quick Sort </a:t>
            </a:r>
          </a:p>
          <a:p>
            <a:pPr lvl="1" fontAlgn="base">
              <a:buNone/>
            </a:pPr>
            <a:endParaRPr lang="pt-BR" sz="2400" dirty="0" smtClean="0">
              <a:solidFill>
                <a:srgbClr val="40424E"/>
              </a:solidFill>
              <a:latin typeface="Consolas"/>
            </a:endParaRPr>
          </a:p>
          <a:p>
            <a:pPr lvl="1" fontAlgn="base">
              <a:buNone/>
            </a:pPr>
            <a:endParaRPr lang="pt-BR" sz="2400" b="0" i="0" dirty="0" smtClean="0">
              <a:solidFill>
                <a:srgbClr val="40424E"/>
              </a:solidFill>
              <a:latin typeface="Consolas"/>
            </a:endParaRPr>
          </a:p>
          <a:p>
            <a:pPr lvl="1" fontAlgn="base">
              <a:buNone/>
            </a:pPr>
            <a:endParaRPr lang="en-US" sz="2400" b="0" i="0" dirty="0" smtClean="0">
              <a:solidFill>
                <a:srgbClr val="40424E"/>
              </a:solidFill>
              <a:latin typeface="Consolas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4290"/>
            <a:ext cx="9144000" cy="6429420"/>
          </a:xfrm>
        </p:spPr>
        <p:txBody>
          <a:bodyPr>
            <a:normAutofit/>
          </a:bodyPr>
          <a:lstStyle/>
          <a:p>
            <a:pPr lvl="1" algn="ctr" fontAlgn="base">
              <a:buNone/>
            </a:pPr>
            <a:r>
              <a:rPr lang="pt-BR" sz="4700" dirty="0" smtClean="0">
                <a:solidFill>
                  <a:srgbClr val="40424E"/>
                </a:solidFill>
                <a:latin typeface="Consolas"/>
              </a:rPr>
              <a:t>Question-7</a:t>
            </a:r>
          </a:p>
          <a:p>
            <a:pPr lvl="1" algn="ctr" fontAlgn="base">
              <a:buNone/>
            </a:pPr>
            <a:endParaRPr lang="pt-BR" sz="2000" dirty="0" smtClean="0">
              <a:solidFill>
                <a:srgbClr val="40424E"/>
              </a:solidFill>
              <a:latin typeface="Consolas"/>
            </a:endParaRPr>
          </a:p>
          <a:p>
            <a:pPr lvl="1" fontAlgn="base">
              <a:buNone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A sorting technique is said to be stable if it doesnot change the order of the elements in which they arrive (consider 2 elements with same value)</a:t>
            </a:r>
          </a:p>
          <a:p>
            <a:pPr lvl="1" fontAlgn="base">
              <a:buNone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Ex: 4, </a:t>
            </a:r>
            <a:r>
              <a:rPr lang="pt-BR" sz="2000" u="sng" dirty="0" smtClean="0">
                <a:solidFill>
                  <a:srgbClr val="40424E"/>
                </a:solidFill>
                <a:latin typeface="Consolas"/>
              </a:rPr>
              <a:t>4</a:t>
            </a: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, 1, 3</a:t>
            </a:r>
          </a:p>
          <a:p>
            <a:pPr lvl="1" fontAlgn="base">
              <a:buNone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After sorting </a:t>
            </a:r>
            <a:r>
              <a:rPr lang="pt-BR" sz="2000" u="sng" dirty="0" smtClean="0">
                <a:solidFill>
                  <a:srgbClr val="40424E"/>
                </a:solidFill>
                <a:latin typeface="Consolas"/>
              </a:rPr>
              <a:t>4</a:t>
            </a: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 must come after 4 only.</a:t>
            </a:r>
          </a:p>
          <a:p>
            <a:pPr lvl="1" fontAlgn="base">
              <a:buNone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Which of the following techniques are not stable?</a:t>
            </a:r>
          </a:p>
          <a:p>
            <a:pPr lvl="1" fontAlgn="base">
              <a:buNone/>
            </a:pPr>
            <a:endParaRPr lang="pt-BR" sz="2000" dirty="0" smtClean="0">
              <a:solidFill>
                <a:srgbClr val="40424E"/>
              </a:solidFill>
              <a:latin typeface="Consolas"/>
            </a:endParaRPr>
          </a:p>
          <a:p>
            <a:pPr marL="914400" lvl="1" indent="-457200" fontAlgn="base">
              <a:buAutoNum type="alphaLcPeriod"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Bubble Sort</a:t>
            </a:r>
          </a:p>
          <a:p>
            <a:pPr marL="914400" lvl="1" indent="-457200" fontAlgn="base">
              <a:buAutoNum type="alphaLcPeriod"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Selection Sort</a:t>
            </a:r>
          </a:p>
          <a:p>
            <a:pPr marL="914400" lvl="1" indent="-457200" fontAlgn="base">
              <a:buAutoNum type="alphaLcPeriod"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Insertion Sort</a:t>
            </a:r>
          </a:p>
          <a:p>
            <a:pPr marL="914400" lvl="1" indent="-457200" fontAlgn="base">
              <a:buAutoNum type="alphaLcPeriod"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Merge Sort</a:t>
            </a:r>
          </a:p>
          <a:p>
            <a:pPr marL="914400" lvl="1" indent="-457200" fontAlgn="base">
              <a:buAutoNum type="alphaLcPeriod"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Quick Sort </a:t>
            </a:r>
          </a:p>
          <a:p>
            <a:pPr lvl="1" fontAlgn="base">
              <a:buNone/>
            </a:pPr>
            <a:endParaRPr lang="pt-BR" sz="2400" dirty="0" smtClean="0">
              <a:solidFill>
                <a:srgbClr val="40424E"/>
              </a:solidFill>
              <a:latin typeface="Consolas"/>
            </a:endParaRPr>
          </a:p>
          <a:p>
            <a:pPr lvl="1" fontAlgn="base">
              <a:buNone/>
            </a:pPr>
            <a:endParaRPr lang="pt-BR" sz="2400" b="0" i="0" dirty="0" smtClean="0">
              <a:solidFill>
                <a:srgbClr val="40424E"/>
              </a:solidFill>
              <a:latin typeface="Consolas"/>
            </a:endParaRPr>
          </a:p>
          <a:p>
            <a:pPr lvl="1" fontAlgn="base">
              <a:buNone/>
            </a:pPr>
            <a:endParaRPr lang="en-US" sz="2400" b="0" i="0" dirty="0" smtClean="0">
              <a:solidFill>
                <a:srgbClr val="40424E"/>
              </a:solidFill>
              <a:latin typeface="Consolas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Bubble Sort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8662" y="785794"/>
            <a:ext cx="4170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Sort array a= [7, 4, 5, 2] in increasing order</a:t>
            </a:r>
            <a:endParaRPr lang="en-US" dirty="0"/>
          </a:p>
        </p:txBody>
      </p:sp>
      <p:pic>
        <p:nvPicPr>
          <p:cNvPr id="1027" name="Picture 3" descr="D:\Data structures\my lectures\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425" y="1214422"/>
            <a:ext cx="8884731" cy="2286016"/>
          </a:xfrm>
          <a:prstGeom prst="rect">
            <a:avLst/>
          </a:prstGeom>
          <a:noFill/>
        </p:spPr>
      </p:pic>
      <p:pic>
        <p:nvPicPr>
          <p:cNvPr id="1028" name="Picture 4" descr="D:\Data structures\my lectures\imag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929066"/>
            <a:ext cx="9144000" cy="1143008"/>
          </a:xfrm>
          <a:prstGeom prst="rect">
            <a:avLst/>
          </a:prstGeom>
          <a:noFill/>
        </p:spPr>
      </p:pic>
      <p:pic>
        <p:nvPicPr>
          <p:cNvPr id="1029" name="Picture 5" descr="D:\Data structures\my lectures\imag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0166" y="5572140"/>
            <a:ext cx="5237962" cy="11541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4290"/>
            <a:ext cx="9144000" cy="6429420"/>
          </a:xfrm>
        </p:spPr>
        <p:txBody>
          <a:bodyPr>
            <a:normAutofit/>
          </a:bodyPr>
          <a:lstStyle/>
          <a:p>
            <a:pPr lvl="1" algn="ctr" fontAlgn="base">
              <a:buNone/>
            </a:pPr>
            <a:r>
              <a:rPr lang="pt-BR" sz="4700" dirty="0" smtClean="0">
                <a:solidFill>
                  <a:srgbClr val="40424E"/>
                </a:solidFill>
                <a:latin typeface="Consolas"/>
              </a:rPr>
              <a:t>Question-8</a:t>
            </a:r>
          </a:p>
          <a:p>
            <a:pPr lvl="1" algn="ctr" fontAlgn="base">
              <a:buNone/>
            </a:pPr>
            <a:endParaRPr lang="pt-BR" sz="2000" dirty="0" smtClean="0">
              <a:solidFill>
                <a:srgbClr val="40424E"/>
              </a:solidFill>
              <a:latin typeface="Consolas"/>
            </a:endParaRPr>
          </a:p>
          <a:p>
            <a:pPr lvl="1" fontAlgn="base">
              <a:buNone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Given the data in form of a list ‘L’. IF list ‘L’ is to be sorted which technique will be most efficient for it?</a:t>
            </a:r>
          </a:p>
          <a:p>
            <a:pPr lvl="1" fontAlgn="base">
              <a:buNone/>
            </a:pPr>
            <a:endParaRPr lang="pt-BR" sz="2000" dirty="0" smtClean="0">
              <a:solidFill>
                <a:srgbClr val="40424E"/>
              </a:solidFill>
              <a:latin typeface="Consolas"/>
            </a:endParaRPr>
          </a:p>
          <a:p>
            <a:pPr marL="914400" lvl="1" indent="-457200" fontAlgn="base">
              <a:buAutoNum type="alphaLcPeriod"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Bubble Sort</a:t>
            </a:r>
          </a:p>
          <a:p>
            <a:pPr marL="914400" lvl="1" indent="-457200" fontAlgn="base">
              <a:buAutoNum type="alphaLcPeriod"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Selection Sort</a:t>
            </a:r>
          </a:p>
          <a:p>
            <a:pPr marL="914400" lvl="1" indent="-457200" fontAlgn="base">
              <a:buAutoNum type="alphaLcPeriod"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Insertion Sort</a:t>
            </a:r>
          </a:p>
          <a:p>
            <a:pPr marL="914400" lvl="1" indent="-457200" fontAlgn="base">
              <a:buAutoNum type="alphaLcPeriod"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Merge Sort</a:t>
            </a:r>
          </a:p>
          <a:p>
            <a:pPr marL="914400" lvl="1" indent="-457200" fontAlgn="base">
              <a:buAutoNum type="alphaLcPeriod"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Quick Sort </a:t>
            </a:r>
          </a:p>
          <a:p>
            <a:pPr lvl="1" fontAlgn="base">
              <a:buNone/>
            </a:pPr>
            <a:endParaRPr lang="pt-BR" sz="2400" dirty="0" smtClean="0">
              <a:solidFill>
                <a:srgbClr val="40424E"/>
              </a:solidFill>
              <a:latin typeface="Consolas"/>
            </a:endParaRPr>
          </a:p>
          <a:p>
            <a:pPr lvl="1" fontAlgn="base">
              <a:buNone/>
            </a:pPr>
            <a:endParaRPr lang="pt-BR" sz="2400" b="0" i="0" dirty="0" smtClean="0">
              <a:solidFill>
                <a:srgbClr val="40424E"/>
              </a:solidFill>
              <a:latin typeface="Consolas"/>
            </a:endParaRPr>
          </a:p>
          <a:p>
            <a:pPr lvl="1" fontAlgn="base">
              <a:buNone/>
            </a:pPr>
            <a:endParaRPr lang="en-US" sz="2400" b="0" i="0" dirty="0" smtClean="0">
              <a:solidFill>
                <a:srgbClr val="40424E"/>
              </a:solidFill>
              <a:latin typeface="Consolas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4290"/>
            <a:ext cx="9144000" cy="6429420"/>
          </a:xfrm>
        </p:spPr>
        <p:txBody>
          <a:bodyPr>
            <a:normAutofit/>
          </a:bodyPr>
          <a:lstStyle/>
          <a:p>
            <a:pPr lvl="1" algn="ctr" fontAlgn="base">
              <a:buNone/>
            </a:pPr>
            <a:r>
              <a:rPr lang="pt-BR" sz="4700" dirty="0" smtClean="0">
                <a:solidFill>
                  <a:srgbClr val="40424E"/>
                </a:solidFill>
                <a:latin typeface="Consolas"/>
              </a:rPr>
              <a:t>Question-9</a:t>
            </a:r>
          </a:p>
          <a:p>
            <a:pPr lvl="1" algn="ctr" fontAlgn="base">
              <a:buNone/>
            </a:pPr>
            <a:endParaRPr lang="pt-BR" sz="2000" dirty="0" smtClean="0">
              <a:solidFill>
                <a:srgbClr val="40424E"/>
              </a:solidFill>
              <a:latin typeface="Consolas"/>
            </a:endParaRPr>
          </a:p>
          <a:p>
            <a:pPr lvl="1" fontAlgn="base">
              <a:buNone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A sorting technique is said to be in-place if doesnot require any extra space for sorting. </a:t>
            </a:r>
          </a:p>
          <a:p>
            <a:pPr lvl="1" fontAlgn="base">
              <a:buNone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Which of the following techniques are in-place sorting techniques, both practically and theoretically?</a:t>
            </a:r>
          </a:p>
          <a:p>
            <a:pPr lvl="1" fontAlgn="base">
              <a:buNone/>
            </a:pPr>
            <a:endParaRPr lang="pt-BR" sz="2000" dirty="0" smtClean="0">
              <a:solidFill>
                <a:srgbClr val="40424E"/>
              </a:solidFill>
              <a:latin typeface="Consolas"/>
            </a:endParaRPr>
          </a:p>
          <a:p>
            <a:pPr marL="914400" lvl="1" indent="-457200" fontAlgn="base">
              <a:buAutoNum type="alphaLcPeriod"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Bubble Sort</a:t>
            </a:r>
          </a:p>
          <a:p>
            <a:pPr marL="914400" lvl="1" indent="-457200" fontAlgn="base">
              <a:buAutoNum type="alphaLcPeriod"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Selection Sort</a:t>
            </a:r>
          </a:p>
          <a:p>
            <a:pPr marL="914400" lvl="1" indent="-457200" fontAlgn="base">
              <a:buAutoNum type="alphaLcPeriod"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Insertion Sort</a:t>
            </a:r>
          </a:p>
          <a:p>
            <a:pPr marL="914400" lvl="1" indent="-457200" fontAlgn="base">
              <a:buAutoNum type="alphaLcPeriod"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Merge Sort</a:t>
            </a:r>
          </a:p>
          <a:p>
            <a:pPr marL="914400" lvl="1" indent="-457200" fontAlgn="base">
              <a:buAutoNum type="alphaLcPeriod"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Quick Sort </a:t>
            </a:r>
          </a:p>
          <a:p>
            <a:pPr lvl="1" fontAlgn="base">
              <a:buNone/>
            </a:pPr>
            <a:endParaRPr lang="pt-BR" sz="2400" dirty="0" smtClean="0">
              <a:solidFill>
                <a:srgbClr val="40424E"/>
              </a:solidFill>
              <a:latin typeface="Consolas"/>
            </a:endParaRPr>
          </a:p>
          <a:p>
            <a:pPr lvl="1" fontAlgn="base">
              <a:buNone/>
            </a:pPr>
            <a:endParaRPr lang="pt-BR" sz="2400" b="0" i="0" dirty="0" smtClean="0">
              <a:solidFill>
                <a:srgbClr val="40424E"/>
              </a:solidFill>
              <a:latin typeface="Consolas"/>
            </a:endParaRPr>
          </a:p>
          <a:p>
            <a:pPr lvl="1" fontAlgn="base">
              <a:buNone/>
            </a:pPr>
            <a:endParaRPr lang="en-US" sz="2400" b="0" i="0" dirty="0" smtClean="0">
              <a:solidFill>
                <a:srgbClr val="40424E"/>
              </a:solidFill>
              <a:latin typeface="Consolas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4290"/>
            <a:ext cx="9144000" cy="6429420"/>
          </a:xfrm>
        </p:spPr>
        <p:txBody>
          <a:bodyPr>
            <a:normAutofit/>
          </a:bodyPr>
          <a:lstStyle/>
          <a:p>
            <a:pPr lvl="1" algn="ctr" fontAlgn="base">
              <a:buNone/>
            </a:pPr>
            <a:r>
              <a:rPr lang="pt-BR" sz="4700" dirty="0" smtClean="0">
                <a:solidFill>
                  <a:srgbClr val="40424E"/>
                </a:solidFill>
                <a:latin typeface="Consolas"/>
              </a:rPr>
              <a:t>Question-10</a:t>
            </a:r>
          </a:p>
          <a:p>
            <a:pPr lvl="1" algn="ctr" fontAlgn="base">
              <a:buNone/>
            </a:pPr>
            <a:endParaRPr lang="pt-BR" sz="2000" dirty="0" smtClean="0">
              <a:solidFill>
                <a:srgbClr val="40424E"/>
              </a:solidFill>
              <a:latin typeface="Consolas"/>
            </a:endParaRPr>
          </a:p>
          <a:p>
            <a:pPr lvl="1" fontAlgn="base">
              <a:buNone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Considering the modified version of the sorting techniques studied till now. Which of the following techniques will be best suited for sorting arrays in its modified form. Consider the worst-case scenarios. </a:t>
            </a:r>
          </a:p>
          <a:p>
            <a:pPr marL="914400" lvl="1" indent="-457200" fontAlgn="base">
              <a:buAutoNum type="alphaLcPeriod"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Bubble Sort</a:t>
            </a:r>
          </a:p>
          <a:p>
            <a:pPr marL="914400" lvl="1" indent="-457200" fontAlgn="base">
              <a:buAutoNum type="alphaLcPeriod"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Selection Sort</a:t>
            </a:r>
          </a:p>
          <a:p>
            <a:pPr marL="914400" lvl="1" indent="-457200" fontAlgn="base">
              <a:buAutoNum type="alphaLcPeriod"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Insertion Sort</a:t>
            </a:r>
          </a:p>
          <a:p>
            <a:pPr marL="914400" lvl="1" indent="-457200" fontAlgn="base">
              <a:buAutoNum type="alphaLcPeriod"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Merge Sort</a:t>
            </a:r>
          </a:p>
          <a:p>
            <a:pPr marL="914400" lvl="1" indent="-457200" fontAlgn="base">
              <a:buAutoNum type="alphaLcPeriod"/>
            </a:pPr>
            <a:r>
              <a:rPr lang="pt-BR" sz="2000" dirty="0" smtClean="0">
                <a:solidFill>
                  <a:srgbClr val="40424E"/>
                </a:solidFill>
                <a:latin typeface="Consolas"/>
              </a:rPr>
              <a:t>Quick Sort </a:t>
            </a:r>
          </a:p>
          <a:p>
            <a:pPr lvl="1" fontAlgn="base">
              <a:buNone/>
            </a:pPr>
            <a:endParaRPr lang="pt-BR" sz="2400" dirty="0" smtClean="0">
              <a:solidFill>
                <a:srgbClr val="40424E"/>
              </a:solidFill>
              <a:latin typeface="Consolas"/>
            </a:endParaRPr>
          </a:p>
          <a:p>
            <a:pPr lvl="1" fontAlgn="base">
              <a:buNone/>
            </a:pPr>
            <a:endParaRPr lang="pt-BR" sz="2400" b="0" i="0" dirty="0" smtClean="0">
              <a:solidFill>
                <a:srgbClr val="40424E"/>
              </a:solidFill>
              <a:latin typeface="Consolas"/>
            </a:endParaRPr>
          </a:p>
          <a:p>
            <a:pPr lvl="1" fontAlgn="base">
              <a:buNone/>
            </a:pPr>
            <a:endParaRPr lang="en-US" sz="2400" b="0" i="0" dirty="0" smtClean="0">
              <a:solidFill>
                <a:srgbClr val="40424E"/>
              </a:solidFill>
              <a:latin typeface="Consolas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642918"/>
            <a:ext cx="8715436" cy="6000792"/>
          </a:xfrm>
        </p:spPr>
        <p:txBody>
          <a:bodyPr>
            <a:normAutofit/>
          </a:bodyPr>
          <a:lstStyle/>
          <a:p>
            <a:r>
              <a:rPr lang="en-IN" dirty="0" smtClean="0"/>
              <a:t>Sort array a1= [60, 50, 40, 30, 20, 10]</a:t>
            </a:r>
          </a:p>
          <a:p>
            <a:pPr lvl="1"/>
            <a:r>
              <a:rPr lang="en-IN" dirty="0" smtClean="0"/>
              <a:t>Pass</a:t>
            </a:r>
            <a:r>
              <a:rPr lang="en-IN" dirty="0" smtClean="0"/>
              <a:t>= n-1</a:t>
            </a:r>
            <a:endParaRPr lang="en-IN" dirty="0" smtClean="0"/>
          </a:p>
          <a:p>
            <a:pPr lvl="1"/>
            <a:r>
              <a:rPr lang="en-IN" dirty="0" smtClean="0"/>
              <a:t>Swaps</a:t>
            </a:r>
            <a:r>
              <a:rPr lang="en-IN" dirty="0" smtClean="0"/>
              <a:t>= O(n^2)</a:t>
            </a:r>
            <a:endParaRPr lang="en-IN" dirty="0" smtClean="0"/>
          </a:p>
          <a:p>
            <a:pPr lvl="1"/>
            <a:r>
              <a:rPr lang="en-IN" dirty="0" smtClean="0"/>
              <a:t>Comparisons O(n^2)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Sort array a2=[10, 20, 30, 40, 50, 60]</a:t>
            </a:r>
          </a:p>
          <a:p>
            <a:pPr lvl="1"/>
            <a:r>
              <a:rPr lang="en-IN" dirty="0" smtClean="0"/>
              <a:t>Pass</a:t>
            </a:r>
            <a:r>
              <a:rPr lang="en-IN" dirty="0" smtClean="0"/>
              <a:t>= 1</a:t>
            </a:r>
            <a:endParaRPr lang="en-IN" dirty="0" smtClean="0"/>
          </a:p>
          <a:p>
            <a:pPr lvl="1"/>
            <a:r>
              <a:rPr lang="en-IN" dirty="0" smtClean="0"/>
              <a:t>Swaps</a:t>
            </a:r>
            <a:r>
              <a:rPr lang="en-IN" dirty="0" smtClean="0"/>
              <a:t>= 0</a:t>
            </a:r>
            <a:endParaRPr lang="en-IN" dirty="0" smtClean="0"/>
          </a:p>
          <a:p>
            <a:pPr lvl="1"/>
            <a:r>
              <a:rPr lang="en-IN" dirty="0" smtClean="0"/>
              <a:t>Comparisons=O(n)</a:t>
            </a:r>
            <a:endParaRPr lang="en-IN" dirty="0" smtClean="0"/>
          </a:p>
          <a:p>
            <a:pPr lvl="1"/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642918"/>
            <a:ext cx="8715436" cy="6000792"/>
          </a:xfrm>
        </p:spPr>
        <p:txBody>
          <a:bodyPr>
            <a:normAutofit/>
          </a:bodyPr>
          <a:lstStyle/>
          <a:p>
            <a:r>
              <a:rPr lang="en-IN" dirty="0" smtClean="0"/>
              <a:t>Approach</a:t>
            </a:r>
          </a:p>
          <a:p>
            <a:pPr lvl="1"/>
            <a:r>
              <a:rPr lang="en-US" dirty="0" smtClean="0"/>
              <a:t>Find </a:t>
            </a:r>
            <a:r>
              <a:rPr lang="en-US" dirty="0"/>
              <a:t>the minimum or maximum element in an unsorted </a:t>
            </a:r>
            <a:r>
              <a:rPr lang="en-US" dirty="0" smtClean="0"/>
              <a:t>array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ut </a:t>
            </a:r>
            <a:r>
              <a:rPr lang="en-US" dirty="0"/>
              <a:t>it in its correct position in a sorted array</a:t>
            </a:r>
            <a:r>
              <a:rPr lang="en-US" dirty="0" smtClean="0"/>
              <a:t>.</a:t>
            </a:r>
          </a:p>
          <a:p>
            <a:pPr lvl="1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Selection Sort : </a:t>
            </a:r>
            <a:r>
              <a:rPr lang="en-IN" dirty="0" err="1" smtClean="0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000108"/>
            <a:ext cx="8929718" cy="564360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</a:rPr>
              <a:t>procedure selection sort list </a:t>
            </a:r>
            <a:r>
              <a:rPr lang="en-US" dirty="0" smtClean="0">
                <a:solidFill>
                  <a:srgbClr val="666600"/>
                </a:solidFill>
              </a:rPr>
              <a:t>:</a:t>
            </a:r>
            <a:r>
              <a:rPr lang="en-US" dirty="0" smtClean="0">
                <a:solidFill>
                  <a:srgbClr val="000000"/>
                </a:solidFill>
              </a:rPr>
              <a:t> array </a:t>
            </a:r>
            <a:r>
              <a:rPr lang="en-US" dirty="0" smtClean="0">
                <a:solidFill>
                  <a:srgbClr val="000088"/>
                </a:solidFill>
              </a:rPr>
              <a:t>of</a:t>
            </a:r>
            <a:r>
              <a:rPr lang="en-US" dirty="0" smtClean="0">
                <a:solidFill>
                  <a:srgbClr val="000000"/>
                </a:solidFill>
              </a:rPr>
              <a:t> items n </a:t>
            </a:r>
            <a:r>
              <a:rPr lang="en-US" dirty="0" smtClean="0">
                <a:solidFill>
                  <a:srgbClr val="666600"/>
                </a:solidFill>
              </a:rPr>
              <a:t>:</a:t>
            </a:r>
            <a:r>
              <a:rPr lang="en-US" dirty="0" smtClean="0">
                <a:solidFill>
                  <a:srgbClr val="000000"/>
                </a:solidFill>
              </a:rPr>
              <a:t> size </a:t>
            </a:r>
            <a:r>
              <a:rPr lang="en-US" dirty="0" smtClean="0">
                <a:solidFill>
                  <a:srgbClr val="000088"/>
                </a:solidFill>
              </a:rPr>
              <a:t>of</a:t>
            </a:r>
            <a:r>
              <a:rPr lang="en-US" dirty="0" smtClean="0">
                <a:solidFill>
                  <a:srgbClr val="000000"/>
                </a:solidFill>
              </a:rPr>
              <a:t> list 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88"/>
                </a:solidFill>
              </a:rPr>
              <a:t>for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666600"/>
                </a:solidFill>
              </a:rPr>
              <a:t>=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6666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 to n </a:t>
            </a:r>
            <a:r>
              <a:rPr lang="en-US" dirty="0" smtClean="0">
                <a:solidFill>
                  <a:srgbClr val="666600"/>
                </a:solidFill>
              </a:rPr>
              <a:t>-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6666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</a:rPr>
              <a:t>		min </a:t>
            </a:r>
            <a:r>
              <a:rPr lang="en-US" dirty="0" smtClean="0">
                <a:solidFill>
                  <a:srgbClr val="666600"/>
                </a:solidFill>
              </a:rPr>
              <a:t>=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 	</a:t>
            </a:r>
            <a:r>
              <a:rPr lang="en-US" sz="2400" dirty="0" smtClean="0">
                <a:solidFill>
                  <a:srgbClr val="880000"/>
                </a:solidFill>
              </a:rPr>
              <a:t>/* set current element as minimum*/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</a:rPr>
              <a:t>		</a:t>
            </a:r>
            <a:r>
              <a:rPr lang="en-US" dirty="0" smtClean="0">
                <a:solidFill>
                  <a:srgbClr val="000088"/>
                </a:solidFill>
              </a:rPr>
              <a:t>for</a:t>
            </a:r>
            <a:r>
              <a:rPr lang="en-US" dirty="0" smtClean="0">
                <a:solidFill>
                  <a:srgbClr val="000000"/>
                </a:solidFill>
              </a:rPr>
              <a:t> j </a:t>
            </a:r>
            <a:r>
              <a:rPr lang="en-US" dirty="0" smtClean="0">
                <a:solidFill>
                  <a:srgbClr val="666600"/>
                </a:solidFill>
              </a:rPr>
              <a:t>=</a:t>
            </a:r>
            <a:r>
              <a:rPr lang="en-US" dirty="0" smtClean="0">
                <a:solidFill>
                  <a:srgbClr val="000000"/>
                </a:solidFill>
              </a:rPr>
              <a:t> i</a:t>
            </a:r>
            <a:r>
              <a:rPr lang="en-US" dirty="0" smtClean="0">
                <a:solidFill>
                  <a:srgbClr val="666600"/>
                </a:solidFill>
              </a:rPr>
              <a:t>+</a:t>
            </a:r>
            <a:r>
              <a:rPr lang="en-US" dirty="0" smtClean="0">
                <a:solidFill>
                  <a:srgbClr val="006666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 to n 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</a:rPr>
              <a:t>			</a:t>
            </a:r>
            <a:r>
              <a:rPr lang="en-US" dirty="0" smtClean="0">
                <a:solidFill>
                  <a:srgbClr val="000088"/>
                </a:solidFill>
              </a:rPr>
              <a:t>if</a:t>
            </a:r>
            <a:r>
              <a:rPr lang="en-US" dirty="0" smtClean="0">
                <a:solidFill>
                  <a:srgbClr val="000000"/>
                </a:solidFill>
              </a:rPr>
              <a:t> list</a:t>
            </a:r>
            <a:r>
              <a:rPr lang="en-US" dirty="0" smtClean="0">
                <a:solidFill>
                  <a:srgbClr val="666600"/>
                </a:solidFill>
              </a:rPr>
              <a:t>[</a:t>
            </a:r>
            <a:r>
              <a:rPr lang="en-US" dirty="0" smtClean="0">
                <a:solidFill>
                  <a:srgbClr val="000000"/>
                </a:solidFill>
              </a:rPr>
              <a:t>j</a:t>
            </a:r>
            <a:r>
              <a:rPr lang="en-US" dirty="0" smtClean="0">
                <a:solidFill>
                  <a:srgbClr val="666600"/>
                </a:solidFill>
              </a:rPr>
              <a:t>]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666600"/>
                </a:solidFill>
              </a:rPr>
              <a:t>&lt;</a:t>
            </a:r>
            <a:r>
              <a:rPr lang="en-US" dirty="0" smtClean="0">
                <a:solidFill>
                  <a:srgbClr val="000000"/>
                </a:solidFill>
              </a:rPr>
              <a:t> list</a:t>
            </a:r>
            <a:r>
              <a:rPr lang="en-US" dirty="0" smtClean="0">
                <a:solidFill>
                  <a:srgbClr val="666600"/>
                </a:solidFill>
              </a:rPr>
              <a:t>[</a:t>
            </a:r>
            <a:r>
              <a:rPr lang="en-US" dirty="0" smtClean="0">
                <a:solidFill>
                  <a:srgbClr val="000000"/>
                </a:solidFill>
              </a:rPr>
              <a:t>min</a:t>
            </a:r>
            <a:r>
              <a:rPr lang="en-US" dirty="0" smtClean="0">
                <a:solidFill>
                  <a:srgbClr val="666600"/>
                </a:solidFill>
              </a:rPr>
              <a:t>]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88"/>
                </a:solidFill>
              </a:rPr>
              <a:t>then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880000"/>
                </a:solidFill>
              </a:rPr>
              <a:t>/* check the element to be min*/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</a:rPr>
              <a:t>				min </a:t>
            </a:r>
            <a:r>
              <a:rPr lang="en-US" dirty="0" smtClean="0">
                <a:solidFill>
                  <a:srgbClr val="666600"/>
                </a:solidFill>
              </a:rPr>
              <a:t>=</a:t>
            </a:r>
            <a:r>
              <a:rPr lang="en-US" dirty="0" smtClean="0">
                <a:solidFill>
                  <a:srgbClr val="000000"/>
                </a:solidFill>
              </a:rPr>
              <a:t> j</a:t>
            </a:r>
            <a:r>
              <a:rPr lang="en-US" dirty="0" smtClean="0">
                <a:solidFill>
                  <a:srgbClr val="666600"/>
                </a:solidFill>
              </a:rPr>
              <a:t>;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</a:rPr>
              <a:t>			</a:t>
            </a:r>
            <a:r>
              <a:rPr lang="en-US" dirty="0" smtClean="0">
                <a:solidFill>
                  <a:srgbClr val="000088"/>
                </a:solidFill>
              </a:rPr>
              <a:t>end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88"/>
                </a:solidFill>
              </a:rPr>
              <a:t>if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</a:rPr>
              <a:t>		</a:t>
            </a:r>
            <a:r>
              <a:rPr lang="en-US" dirty="0" smtClean="0">
                <a:solidFill>
                  <a:srgbClr val="000088"/>
                </a:solidFill>
              </a:rPr>
              <a:t>end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88"/>
                </a:solidFill>
              </a:rPr>
              <a:t>for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880000"/>
                </a:solidFill>
              </a:rPr>
              <a:t>/* swap the minimum element with the current element*/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</a:rPr>
              <a:t>		</a:t>
            </a:r>
            <a:r>
              <a:rPr lang="en-US" dirty="0" smtClean="0">
                <a:solidFill>
                  <a:srgbClr val="000088"/>
                </a:solidFill>
              </a:rPr>
              <a:t>if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indexMin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666600"/>
                </a:solidFill>
              </a:rPr>
              <a:t>!=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88"/>
                </a:solidFill>
              </a:rPr>
              <a:t>then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</a:rPr>
              <a:t>			swap list</a:t>
            </a:r>
            <a:r>
              <a:rPr lang="en-US" dirty="0" smtClean="0">
                <a:solidFill>
                  <a:srgbClr val="666600"/>
                </a:solidFill>
              </a:rPr>
              <a:t>[</a:t>
            </a:r>
            <a:r>
              <a:rPr lang="en-US" dirty="0" smtClean="0">
                <a:solidFill>
                  <a:srgbClr val="000000"/>
                </a:solidFill>
              </a:rPr>
              <a:t>min</a:t>
            </a:r>
            <a:r>
              <a:rPr lang="en-US" dirty="0" smtClean="0">
                <a:solidFill>
                  <a:srgbClr val="666600"/>
                </a:solidFill>
              </a:rPr>
              <a:t>]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88"/>
                </a:solidFill>
              </a:rPr>
              <a:t>and</a:t>
            </a:r>
            <a:r>
              <a:rPr lang="en-US" dirty="0" smtClean="0">
                <a:solidFill>
                  <a:srgbClr val="000000"/>
                </a:solidFill>
              </a:rPr>
              <a:t> list</a:t>
            </a:r>
            <a:r>
              <a:rPr lang="en-US" dirty="0" smtClean="0">
                <a:solidFill>
                  <a:srgbClr val="666600"/>
                </a:solidFill>
              </a:rPr>
              <a:t>[</a:t>
            </a:r>
            <a:r>
              <a:rPr lang="en-US" dirty="0" err="1" smtClean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666600"/>
                </a:solidFill>
              </a:rPr>
              <a:t>]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</a:rPr>
              <a:t>		</a:t>
            </a:r>
            <a:r>
              <a:rPr lang="en-US" dirty="0" smtClean="0">
                <a:solidFill>
                  <a:srgbClr val="000088"/>
                </a:solidFill>
              </a:rPr>
              <a:t>end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88"/>
                </a:solidFill>
              </a:rPr>
              <a:t>if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88"/>
                </a:solidFill>
              </a:rPr>
              <a:t>end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88"/>
                </a:solidFill>
              </a:rPr>
              <a:t>for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pPr>
              <a:buNone/>
            </a:pPr>
            <a:r>
              <a:rPr lang="en-US" dirty="0" smtClean="0">
                <a:solidFill>
                  <a:srgbClr val="000088"/>
                </a:solidFill>
              </a:rPr>
              <a:t>end</a:t>
            </a:r>
            <a:r>
              <a:rPr lang="en-US" dirty="0" smtClean="0">
                <a:solidFill>
                  <a:srgbClr val="000000"/>
                </a:solidFill>
              </a:rPr>
              <a:t> procedure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642918"/>
            <a:ext cx="8715436" cy="6000792"/>
          </a:xfrm>
        </p:spPr>
        <p:txBody>
          <a:bodyPr>
            <a:normAutofit/>
          </a:bodyPr>
          <a:lstStyle/>
          <a:p>
            <a:r>
              <a:rPr lang="en-IN" dirty="0" smtClean="0"/>
              <a:t>Approach</a:t>
            </a:r>
          </a:p>
          <a:p>
            <a:pPr lvl="1">
              <a:buNone/>
            </a:pPr>
            <a:endParaRPr lang="en-IN" dirty="0" smtClean="0"/>
          </a:p>
        </p:txBody>
      </p:sp>
      <p:pic>
        <p:nvPicPr>
          <p:cNvPr id="2051" name="Picture 3" descr="D:\Data structures\my lectures\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071546"/>
            <a:ext cx="7148513" cy="1279525"/>
          </a:xfrm>
          <a:prstGeom prst="rect">
            <a:avLst/>
          </a:prstGeom>
          <a:noFill/>
        </p:spPr>
      </p:pic>
      <p:pic>
        <p:nvPicPr>
          <p:cNvPr id="2052" name="Picture 4" descr="D:\Data structures\my lectures\imag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2857496"/>
            <a:ext cx="7178675" cy="1158875"/>
          </a:xfrm>
          <a:prstGeom prst="rect">
            <a:avLst/>
          </a:prstGeom>
          <a:noFill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3284" y="4214818"/>
            <a:ext cx="7870682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7224" y="5285002"/>
            <a:ext cx="7215239" cy="107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642918"/>
            <a:ext cx="8715436" cy="6000792"/>
          </a:xfrm>
        </p:spPr>
        <p:txBody>
          <a:bodyPr>
            <a:normAutofit/>
          </a:bodyPr>
          <a:lstStyle/>
          <a:p>
            <a:r>
              <a:rPr lang="en-IN" dirty="0" smtClean="0"/>
              <a:t>Sort a=[60, 50, 40, 30, 20, 10]</a:t>
            </a:r>
          </a:p>
          <a:p>
            <a:pPr lvl="1"/>
            <a:r>
              <a:rPr lang="en-IN" dirty="0" smtClean="0"/>
              <a:t>Pass</a:t>
            </a:r>
            <a:r>
              <a:rPr lang="en-IN" dirty="0" smtClean="0"/>
              <a:t>= O(n)</a:t>
            </a:r>
            <a:endParaRPr lang="en-IN" dirty="0" smtClean="0"/>
          </a:p>
          <a:p>
            <a:pPr lvl="1"/>
            <a:r>
              <a:rPr lang="en-IN" dirty="0" smtClean="0"/>
              <a:t>Swaps</a:t>
            </a:r>
            <a:r>
              <a:rPr lang="en-IN" dirty="0" smtClean="0"/>
              <a:t>= O(n)</a:t>
            </a:r>
            <a:endParaRPr lang="en-IN" dirty="0" smtClean="0"/>
          </a:p>
          <a:p>
            <a:pPr lvl="1"/>
            <a:r>
              <a:rPr lang="en-IN" dirty="0" smtClean="0"/>
              <a:t>Comparisons= O(n^2)</a:t>
            </a:r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r>
              <a:rPr lang="en-IN" dirty="0" smtClean="0"/>
              <a:t>Sort a=[10, 20, 30, 40, 50, 60]</a:t>
            </a:r>
          </a:p>
          <a:p>
            <a:pPr lvl="1"/>
            <a:r>
              <a:rPr lang="en-IN" dirty="0" smtClean="0"/>
              <a:t>Pass</a:t>
            </a:r>
            <a:r>
              <a:rPr lang="en-IN" dirty="0" smtClean="0"/>
              <a:t>= O(n)</a:t>
            </a:r>
            <a:endParaRPr lang="en-IN" dirty="0" smtClean="0"/>
          </a:p>
          <a:p>
            <a:pPr lvl="1"/>
            <a:r>
              <a:rPr lang="en-IN" dirty="0" smtClean="0"/>
              <a:t>Swaps</a:t>
            </a:r>
            <a:r>
              <a:rPr lang="en-IN" dirty="0" smtClean="0"/>
              <a:t>= 0</a:t>
            </a:r>
            <a:endParaRPr lang="en-IN" dirty="0" smtClean="0"/>
          </a:p>
          <a:p>
            <a:pPr lvl="1"/>
            <a:r>
              <a:rPr lang="en-IN" dirty="0" smtClean="0"/>
              <a:t>Comparisons= O(n^2)</a:t>
            </a:r>
            <a:endParaRPr lang="en-IN" dirty="0" smtClean="0"/>
          </a:p>
          <a:p>
            <a:pPr lvl="1">
              <a:buNone/>
            </a:pPr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642918"/>
            <a:ext cx="8715436" cy="6000792"/>
          </a:xfrm>
        </p:spPr>
        <p:txBody>
          <a:bodyPr>
            <a:normAutofit/>
          </a:bodyPr>
          <a:lstStyle/>
          <a:p>
            <a:r>
              <a:rPr lang="en-IN" dirty="0" smtClean="0"/>
              <a:t>Approach: </a:t>
            </a:r>
          </a:p>
          <a:p>
            <a:pPr lvl="1"/>
            <a:r>
              <a:rPr lang="en-IN" dirty="0" smtClean="0"/>
              <a:t>It considers part of a list sorted and rest of the list as unsorted.</a:t>
            </a:r>
          </a:p>
          <a:p>
            <a:pPr lvl="1"/>
            <a:r>
              <a:rPr lang="en-IN" dirty="0" smtClean="0"/>
              <a:t>Then continuously picks elements from the unsorted part and puts them at appropriate position in the sorted list by shifting the elements to right.</a:t>
            </a:r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ED376B68352A46AE6C40A6CEC12BE6" ma:contentTypeVersion="2" ma:contentTypeDescription="Create a new document." ma:contentTypeScope="" ma:versionID="9010bd7640e40e913b230bcea3e8673e">
  <xsd:schema xmlns:xsd="http://www.w3.org/2001/XMLSchema" xmlns:xs="http://www.w3.org/2001/XMLSchema" xmlns:p="http://schemas.microsoft.com/office/2006/metadata/properties" xmlns:ns2="24608b99-1ccc-4a64-a837-13428144c02b" targetNamespace="http://schemas.microsoft.com/office/2006/metadata/properties" ma:root="true" ma:fieldsID="4a2101ed7b9ee0e28636b97c6e400177" ns2:_="">
    <xsd:import namespace="24608b99-1ccc-4a64-a837-13428144c02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608b99-1ccc-4a64-a837-13428144c0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F5E5864-F301-4CDD-92DA-B02E5D41964A}"/>
</file>

<file path=customXml/itemProps2.xml><?xml version="1.0" encoding="utf-8"?>
<ds:datastoreItem xmlns:ds="http://schemas.openxmlformats.org/officeDocument/2006/customXml" ds:itemID="{767BA168-BA98-4BCA-A27F-35AE7C4FAB45}"/>
</file>

<file path=customXml/itemProps3.xml><?xml version="1.0" encoding="utf-8"?>
<ds:datastoreItem xmlns:ds="http://schemas.openxmlformats.org/officeDocument/2006/customXml" ds:itemID="{31B0D5A3-B777-4EEB-AEF2-FA7FFC2860F0}"/>
</file>

<file path=docProps/app.xml><?xml version="1.0" encoding="utf-8"?>
<Properties xmlns="http://schemas.openxmlformats.org/officeDocument/2006/extended-properties" xmlns:vt="http://schemas.openxmlformats.org/officeDocument/2006/docPropsVTypes">
  <TotalTime>4920</TotalTime>
  <Words>935</Words>
  <Application>Microsoft Office PowerPoint</Application>
  <PresentationFormat>On-screen Show (4:3)</PresentationFormat>
  <Paragraphs>281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BASIC SORTING TECHNIQUES</vt:lpstr>
      <vt:lpstr>Bubble Sort</vt:lpstr>
      <vt:lpstr>Bubble Sort</vt:lpstr>
      <vt:lpstr>Bubble Sort</vt:lpstr>
      <vt:lpstr>Selection Sort</vt:lpstr>
      <vt:lpstr>Selection Sort : Pseudocode</vt:lpstr>
      <vt:lpstr>Selection Sort</vt:lpstr>
      <vt:lpstr>Selection Sort</vt:lpstr>
      <vt:lpstr>Insertion Sort</vt:lpstr>
      <vt:lpstr>Insertion Sort</vt:lpstr>
      <vt:lpstr>Insertion Sort</vt:lpstr>
      <vt:lpstr>Insertion Sort</vt:lpstr>
      <vt:lpstr>Insertion Sort</vt:lpstr>
      <vt:lpstr>Merge sort approach</vt:lpstr>
      <vt:lpstr>Slide 15</vt:lpstr>
      <vt:lpstr>Merge Sort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Rimjhim</dc:creator>
  <cp:lastModifiedBy>Rimjhim</cp:lastModifiedBy>
  <cp:revision>13</cp:revision>
  <dcterms:created xsi:type="dcterms:W3CDTF">2021-01-12T18:47:08Z</dcterms:created>
  <dcterms:modified xsi:type="dcterms:W3CDTF">2021-07-26T05:27:24Z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0x010100BEED376B68352A46AE6C40A6CEC12BE6</vt:lpwstr>
  </property>
</Properties>
</file>