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8" r:id="rId7"/>
    <p:sldId id="268" r:id="rId8"/>
    <p:sldId id="269" r:id="rId9"/>
    <p:sldId id="272" r:id="rId10"/>
    <p:sldId id="277" r:id="rId11"/>
    <p:sldId id="273" r:id="rId12"/>
    <p:sldId id="276" r:id="rId13"/>
    <p:sldId id="279" r:id="rId14"/>
    <p:sldId id="280" r:id="rId15"/>
    <p:sldId id="281" r:id="rId16"/>
    <p:sldId id="284" r:id="rId17"/>
    <p:sldId id="282" r:id="rId18"/>
    <p:sldId id="285" r:id="rId19"/>
    <p:sldId id="283" r:id="rId20"/>
    <p:sldId id="287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2555-3B44-4775-8DBD-04A149EFE632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vide-and-conquer-introduc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 SORTING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Approach: </a:t>
            </a:r>
          </a:p>
          <a:p>
            <a:pPr lvl="1"/>
            <a:r>
              <a:rPr lang="en-US" dirty="0" smtClean="0"/>
              <a:t>INSERTION-SORT(A) </a:t>
            </a:r>
          </a:p>
          <a:p>
            <a:pPr lvl="1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0 to n-1 </a:t>
            </a:r>
          </a:p>
          <a:p>
            <a:pPr lvl="1">
              <a:buNone/>
            </a:pPr>
            <a:r>
              <a:rPr lang="en-US" dirty="0" smtClean="0"/>
              <a:t>	    temp ← A 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pPr lvl="1">
              <a:buNone/>
            </a:pPr>
            <a:r>
              <a:rPr lang="en-US" dirty="0" smtClean="0"/>
              <a:t>	     j ←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	    while j &gt;  0 and A[j-1] &gt;temp</a:t>
            </a:r>
          </a:p>
          <a:p>
            <a:pPr lvl="1">
              <a:buNone/>
            </a:pPr>
            <a:r>
              <a:rPr lang="en-US" dirty="0" smtClean="0"/>
              <a:t> 			A[j] ← A[j-1]</a:t>
            </a:r>
          </a:p>
          <a:p>
            <a:pPr lvl="1">
              <a:buNone/>
            </a:pPr>
            <a:r>
              <a:rPr lang="en-US" dirty="0" smtClean="0"/>
              <a:t> 			j ← j – 1 </a:t>
            </a:r>
          </a:p>
          <a:p>
            <a:pPr lvl="1">
              <a:buNone/>
            </a:pPr>
            <a:r>
              <a:rPr lang="en-US" dirty="0" smtClean="0"/>
              <a:t>        End while </a:t>
            </a:r>
          </a:p>
          <a:p>
            <a:pPr lvl="1">
              <a:buNone/>
            </a:pPr>
            <a:r>
              <a:rPr lang="en-US" dirty="0" smtClean="0"/>
              <a:t>        A[j] ← temp </a:t>
            </a:r>
          </a:p>
          <a:p>
            <a:pPr lvl="1">
              <a:buNone/>
            </a:pPr>
            <a:r>
              <a:rPr lang="en-US" dirty="0" smtClean="0"/>
              <a:t>End for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6679718" cy="116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755306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928934"/>
            <a:ext cx="8286808" cy="139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500570"/>
            <a:ext cx="850452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Analysis:</a:t>
            </a:r>
          </a:p>
          <a:p>
            <a:r>
              <a:rPr lang="en-IN" dirty="0" smtClean="0"/>
              <a:t>Passes= (n-1)</a:t>
            </a:r>
          </a:p>
          <a:p>
            <a:r>
              <a:rPr lang="en-IN" dirty="0" smtClean="0"/>
              <a:t>Comparisons depend upon N</a:t>
            </a:r>
          </a:p>
          <a:p>
            <a:r>
              <a:rPr lang="en-IN" dirty="0" smtClean="0"/>
              <a:t>Best case: O(N)</a:t>
            </a:r>
          </a:p>
          <a:p>
            <a:r>
              <a:rPr lang="en-IN" dirty="0" smtClean="0"/>
              <a:t>Worst </a:t>
            </a:r>
            <a:r>
              <a:rPr lang="en-IN" dirty="0" err="1" smtClean="0"/>
              <a:t>case:O</a:t>
            </a:r>
            <a:r>
              <a:rPr lang="en-IN" dirty="0" smtClean="0"/>
              <a:t>(N^2)</a:t>
            </a:r>
          </a:p>
          <a:p>
            <a:r>
              <a:rPr lang="en-IN" dirty="0" smtClean="0"/>
              <a:t>Fewer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Pass=O(n)</a:t>
            </a:r>
          </a:p>
          <a:p>
            <a:pPr lvl="1"/>
            <a:r>
              <a:rPr lang="en-IN" dirty="0" smtClean="0"/>
              <a:t>Swaps=O(n^2)</a:t>
            </a:r>
          </a:p>
          <a:p>
            <a:pPr lvl="1"/>
            <a:r>
              <a:rPr lang="en-IN" dirty="0" smtClean="0"/>
              <a:t>Comparisons = O(n^2)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Pass=O(n)</a:t>
            </a:r>
          </a:p>
          <a:p>
            <a:pPr lvl="1"/>
            <a:r>
              <a:rPr lang="en-IN" dirty="0" smtClean="0"/>
              <a:t>Swaps=0</a:t>
            </a:r>
          </a:p>
          <a:p>
            <a:pPr lvl="1"/>
            <a:r>
              <a:rPr lang="en-IN" dirty="0" smtClean="0"/>
              <a:t>Comparisons=O(n)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 is a </a:t>
            </a:r>
            <a:r>
              <a:rPr lang="en-US" dirty="0">
                <a:hlinkClick r:id="rId2"/>
              </a:rPr>
              <a:t>Divide and Conquer</a:t>
            </a:r>
            <a:r>
              <a:rPr lang="en-US" dirty="0"/>
              <a:t> algorithm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First divides the problem into sub-problems </a:t>
            </a:r>
            <a:endParaRPr lang="en-IN" dirty="0"/>
          </a:p>
          <a:p>
            <a:pPr lvl="1"/>
            <a:r>
              <a:rPr lang="en-IN" dirty="0" smtClean="0"/>
              <a:t>Then solve each sub-problem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Merge sort consists of </a:t>
            </a:r>
            <a:r>
              <a:rPr lang="en-IN" u="sng" dirty="0" smtClean="0">
                <a:solidFill>
                  <a:srgbClr val="0070C0"/>
                </a:solidFill>
              </a:rPr>
              <a:t>two main steps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ivides </a:t>
            </a:r>
            <a:r>
              <a:rPr lang="en-US" dirty="0"/>
              <a:t>the input array into two </a:t>
            </a:r>
            <a:r>
              <a:rPr lang="en-US" dirty="0" smtClean="0"/>
              <a:t>sub-arrays, </a:t>
            </a:r>
            <a:r>
              <a:rPr lang="en-US" dirty="0"/>
              <a:t>calls itself for the two </a:t>
            </a:r>
            <a:r>
              <a:rPr lang="en-US" dirty="0" smtClean="0"/>
              <a:t>halves recursively.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merges the two sorted halves.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Callout 35"/>
          <p:cNvSpPr/>
          <p:nvPr/>
        </p:nvSpPr>
        <p:spPr>
          <a:xfrm>
            <a:off x="0" y="4143380"/>
            <a:ext cx="2285984" cy="1285884"/>
          </a:xfrm>
          <a:prstGeom prst="wedgeEllipseCallout">
            <a:avLst>
              <a:gd name="adj1" fmla="val 78285"/>
              <a:gd name="adj2" fmla="val -1323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Here l=r for RHS recursion. Hence call STEP 3</a:t>
            </a:r>
          </a:p>
          <a:p>
            <a:pPr algn="ctr"/>
            <a:r>
              <a:rPr lang="en-IN" sz="1400" dirty="0" smtClean="0"/>
              <a:t>i.e. Merge(a, l, m, r)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8513" y="-24"/>
            <a:ext cx="2466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00042"/>
            <a:ext cx="1466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357298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214560"/>
            <a:ext cx="1104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0778" y="2214560"/>
            <a:ext cx="723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3071810"/>
            <a:ext cx="1123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1285860"/>
            <a:ext cx="742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171697"/>
            <a:ext cx="7143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71940" y="2143116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868" y="3000372"/>
            <a:ext cx="8953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86050" y="3948122"/>
            <a:ext cx="1714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67312" y="500042"/>
            <a:ext cx="1219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53048" y="1357298"/>
            <a:ext cx="819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14942" y="2224085"/>
            <a:ext cx="695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900753" y="2214554"/>
            <a:ext cx="885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414975" y="3071810"/>
            <a:ext cx="942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072198" y="1357298"/>
            <a:ext cx="1266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286380" y="3929066"/>
            <a:ext cx="1323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Arc 32"/>
          <p:cNvSpPr/>
          <p:nvPr/>
        </p:nvSpPr>
        <p:spPr>
          <a:xfrm rot="1170624">
            <a:off x="6233018" y="2137170"/>
            <a:ext cx="661854" cy="2245920"/>
          </a:xfrm>
          <a:prstGeom prst="arc">
            <a:avLst>
              <a:gd name="adj1" fmla="val 16200000"/>
              <a:gd name="adj2" fmla="val 434528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643306" y="4786322"/>
            <a:ext cx="2476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Oval Callout 34"/>
          <p:cNvSpPr/>
          <p:nvPr/>
        </p:nvSpPr>
        <p:spPr>
          <a:xfrm>
            <a:off x="-142908" y="285728"/>
            <a:ext cx="1857388" cy="1285884"/>
          </a:xfrm>
          <a:prstGeom prst="wedgeEllipseCallout">
            <a:avLst>
              <a:gd name="adj1" fmla="val 35689"/>
              <a:gd name="adj2" fmla="val 1565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Here l=r for LHS recursion. Hence call STEP 2 </a:t>
            </a:r>
            <a:r>
              <a:rPr lang="en-IN" sz="1400" dirty="0" err="1" smtClean="0"/>
              <a:t>mergeSort</a:t>
            </a:r>
            <a:r>
              <a:rPr lang="en-IN" sz="1400" dirty="0" smtClean="0"/>
              <a:t> on RHS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Pass= O(Log n)</a:t>
            </a:r>
          </a:p>
          <a:p>
            <a:pPr lvl="1"/>
            <a:r>
              <a:rPr lang="en-IN" dirty="0" smtClean="0"/>
              <a:t>Swaps= O(n Log n)</a:t>
            </a:r>
          </a:p>
          <a:p>
            <a:pPr lvl="1"/>
            <a:r>
              <a:rPr lang="en-IN" dirty="0" smtClean="0"/>
              <a:t>Comparisons = 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Pass=O(Log n)</a:t>
            </a:r>
          </a:p>
          <a:p>
            <a:pPr lvl="1"/>
            <a:r>
              <a:rPr lang="en-IN" dirty="0" smtClean="0"/>
              <a:t>Swaps=0</a:t>
            </a:r>
          </a:p>
          <a:p>
            <a:pPr lvl="1"/>
            <a:r>
              <a:rPr lang="en-IN" dirty="0" smtClean="0"/>
              <a:t>Comparisons=(n 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Space = O(n) for all cases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3200" dirty="0" smtClean="0">
                <a:solidFill>
                  <a:srgbClr val="40424E"/>
                </a:solidFill>
                <a:latin typeface="Consolas"/>
              </a:rPr>
              <a:t>Divide and Conquer approach</a:t>
            </a:r>
          </a:p>
          <a:p>
            <a:pPr lvl="1" fontAlgn="base"/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 It picks an element as pivot</a:t>
            </a:r>
          </a:p>
          <a:p>
            <a:pPr lvl="1" fontAlgn="base"/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 Partitions the given array around the picked pivot.</a:t>
            </a:r>
          </a:p>
          <a:p>
            <a:pPr lvl="2" fontAlgn="base"/>
            <a:r>
              <a:rPr lang="en-US" sz="2000" dirty="0" smtClean="0"/>
              <a:t>Put all smaller elements (smaller than ‘pivot’) before it, and put all greater elements (greater than pivot) after it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 fontScale="85000" lnSpcReduction="10000"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3200" dirty="0" smtClean="0">
                <a:solidFill>
                  <a:srgbClr val="40424E"/>
                </a:solidFill>
                <a:latin typeface="Consolas"/>
              </a:rPr>
              <a:t>Divide and Conquer approach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r>
              <a:rPr lang="en-US" dirty="0" smtClean="0"/>
              <a:t>In Quick sort algorithm, partitioning of the list is performed using following steps...</a:t>
            </a:r>
          </a:p>
          <a:p>
            <a:r>
              <a:rPr lang="en-US" b="1" dirty="0" smtClean="0"/>
              <a:t>Step 1 - </a:t>
            </a:r>
            <a:r>
              <a:rPr lang="en-US" dirty="0" smtClean="0"/>
              <a:t>Consider the first element of the list as </a:t>
            </a:r>
            <a:r>
              <a:rPr lang="en-US" b="1" dirty="0" smtClean="0"/>
              <a:t>pivot</a:t>
            </a:r>
            <a:r>
              <a:rPr lang="en-US" dirty="0" smtClean="0"/>
              <a:t> (i.e., Element at first position in the list).</a:t>
            </a:r>
          </a:p>
          <a:p>
            <a:r>
              <a:rPr lang="en-US" b="1" dirty="0" smtClean="0"/>
              <a:t>Step 2 - </a:t>
            </a:r>
            <a:r>
              <a:rPr lang="en-US" dirty="0" smtClean="0"/>
              <a:t>Define two variables </a:t>
            </a:r>
            <a:r>
              <a:rPr lang="en-US" dirty="0" err="1" smtClean="0"/>
              <a:t>i</a:t>
            </a:r>
            <a:r>
              <a:rPr lang="en-US" dirty="0" smtClean="0"/>
              <a:t> and j. Set </a:t>
            </a:r>
            <a:r>
              <a:rPr lang="en-US" dirty="0" err="1" smtClean="0"/>
              <a:t>i</a:t>
            </a:r>
            <a:r>
              <a:rPr lang="en-US" dirty="0" smtClean="0"/>
              <a:t> and j to first and last elements of the list respectively.</a:t>
            </a:r>
          </a:p>
          <a:p>
            <a:r>
              <a:rPr lang="en-US" b="1" dirty="0" smtClean="0"/>
              <a:t>Step 3 - </a:t>
            </a:r>
            <a:r>
              <a:rPr lang="en-US" dirty="0" smtClean="0"/>
              <a:t>Increment </a:t>
            </a:r>
            <a:r>
              <a:rPr lang="en-US" dirty="0" err="1" smtClean="0"/>
              <a:t>i</a:t>
            </a:r>
            <a:r>
              <a:rPr lang="en-US" dirty="0" smtClean="0"/>
              <a:t> until list[</a:t>
            </a:r>
            <a:r>
              <a:rPr lang="en-US" dirty="0" err="1" smtClean="0"/>
              <a:t>i</a:t>
            </a:r>
            <a:r>
              <a:rPr lang="en-US" dirty="0" smtClean="0"/>
              <a:t>] &gt; pivot then stop.</a:t>
            </a:r>
          </a:p>
          <a:p>
            <a:r>
              <a:rPr lang="en-US" b="1" dirty="0" smtClean="0"/>
              <a:t>Step 4 - </a:t>
            </a:r>
            <a:r>
              <a:rPr lang="en-US" dirty="0" smtClean="0"/>
              <a:t>Decrement j until list[j] &lt; pivot then stop.</a:t>
            </a:r>
          </a:p>
          <a:p>
            <a:r>
              <a:rPr lang="en-US" b="1" dirty="0" smtClean="0"/>
              <a:t>Step 5 - 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&lt; j then exchange list[</a:t>
            </a:r>
            <a:r>
              <a:rPr lang="en-US" dirty="0" err="1" smtClean="0"/>
              <a:t>i</a:t>
            </a:r>
            <a:r>
              <a:rPr lang="en-US" dirty="0" smtClean="0"/>
              <a:t>] and list[j].</a:t>
            </a:r>
          </a:p>
          <a:p>
            <a:r>
              <a:rPr lang="en-US" b="1" dirty="0" smtClean="0"/>
              <a:t>Step 6 - </a:t>
            </a:r>
            <a:r>
              <a:rPr lang="en-US" dirty="0" smtClean="0"/>
              <a:t>Repeat steps 3,4 &amp; 5 until </a:t>
            </a:r>
            <a:r>
              <a:rPr lang="en-US" dirty="0" err="1" smtClean="0"/>
              <a:t>i</a:t>
            </a:r>
            <a:r>
              <a:rPr lang="en-US" dirty="0" smtClean="0"/>
              <a:t> &gt; j.</a:t>
            </a:r>
          </a:p>
          <a:p>
            <a:r>
              <a:rPr lang="en-US" b="1" dirty="0" smtClean="0"/>
              <a:t>Step 7 - </a:t>
            </a:r>
            <a:r>
              <a:rPr lang="en-US" dirty="0" smtClean="0"/>
              <a:t>Exchange the pivot element with list[j] element.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07223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  <p:pic>
        <p:nvPicPr>
          <p:cNvPr id="1026" name="Picture 2" descr="6.12. The Quick Sort — Problem Solving with Algorithms and Data Stru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5286412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Approach:</a:t>
            </a:r>
          </a:p>
          <a:p>
            <a:pPr lvl="1"/>
            <a:r>
              <a:rPr lang="en-IN" dirty="0" smtClean="0"/>
              <a:t>Compares the adjacent elements</a:t>
            </a:r>
          </a:p>
          <a:p>
            <a:pPr fontAlgn="base"/>
            <a:r>
              <a:rPr lang="en-IN" dirty="0" smtClean="0"/>
              <a:t>Swaps the elements if they are in wrong order.</a:t>
            </a:r>
          </a:p>
          <a:p>
            <a:pPr fontAlgn="base"/>
            <a:r>
              <a:rPr lang="en-US" dirty="0" smtClean="0">
                <a:solidFill>
                  <a:srgbClr val="000000"/>
                </a:solidFill>
              </a:rPr>
              <a:t>procedure </a:t>
            </a:r>
            <a:r>
              <a:rPr lang="en-US" dirty="0" err="1" smtClean="0">
                <a:solidFill>
                  <a:srgbClr val="000000"/>
                </a:solidFill>
              </a:rPr>
              <a:t>bubbleSort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 list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array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items 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loop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list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count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to loop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do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swapped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false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j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to loop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do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marL="895350"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   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880000"/>
                </a:solidFill>
              </a:rPr>
              <a:t>/* swap them */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	swap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],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	swapped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		    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	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88"/>
                </a:solidFill>
              </a:rPr>
              <a:t>not</a:t>
            </a:r>
            <a:r>
              <a:rPr lang="en-US" dirty="0" smtClean="0">
                <a:solidFill>
                  <a:srgbClr val="000000"/>
                </a:solidFill>
              </a:rPr>
              <a:t> swapped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break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procedure </a:t>
            </a: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07223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  <p:pic>
        <p:nvPicPr>
          <p:cNvPr id="2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094198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Best case – O(nlogn)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Average case (O(nlogn)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Worst case O(n^2)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10 20 30 40 50 60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Questions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Question-1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Online data stream refers to stream of data that is received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Constantly say 1 data per 0.1 second.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 want to sort this data which of the following sorting techniques will be useful?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2, 1, 4 5 --- 0 3 8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		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Question-2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want to sort my data that is placed in files.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But my system has a drawback of ‘COSTLY WRITES’. Which of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the following techniques is then helpful to sort the data?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60 50 40 30 20 10 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Question-3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have some data and it is pre-sorted. But I am unaware of its order and try to sort the data using some algorithm. Which of the following techniques is </a:t>
            </a:r>
            <a:r>
              <a:rPr lang="pt-BR" sz="2000" b="1" dirty="0" smtClean="0">
                <a:solidFill>
                  <a:srgbClr val="40424E"/>
                </a:solidFill>
                <a:latin typeface="Consolas"/>
              </a:rPr>
              <a:t>ill suited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for sorting here?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10 20 30 40 50 60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  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 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Question-4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have some data given in random order in an array. I want to calculate the sum of any two numbers yielding maximum sum? Which of the following techniques can be used here efficiently?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Question-5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Given a nearly sorted data. Which of the following techniques will be best suited to sort it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Question-6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provides the best worst-case complexity but is still not found suitable to sort arrays?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Question-7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 sorting technique is said to be stable if it doesnot change the order of the elements in which they arrive (consider 2 elements with same value)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Ex: 4,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, 1, 3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After sorting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must come after 4 only.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are not stable?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60 10 10 20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1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4 3   correct 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10 30 20 20 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		10 11 </a:t>
            </a:r>
            <a:r>
              <a:rPr lang="pt-BR" sz="2000" b="1" dirty="0" smtClean="0">
                <a:solidFill>
                  <a:srgbClr val="40424E"/>
                </a:solidFill>
                <a:latin typeface="Consolas"/>
              </a:rPr>
              <a:t>44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</a:t>
            </a:r>
            <a:r>
              <a:rPr lang="pt-BR" sz="2000" i="1" dirty="0" smtClean="0">
                <a:solidFill>
                  <a:srgbClr val="40424E"/>
                </a:solidFill>
                <a:latin typeface="Consolas"/>
              </a:rPr>
              <a:t>10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55 60 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785794"/>
            <a:ext cx="41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Sort array a= [7, 4, 5, 2] in increasing order</a:t>
            </a:r>
            <a:endParaRPr lang="en-US" dirty="0"/>
          </a:p>
        </p:txBody>
      </p:sp>
      <p:pic>
        <p:nvPicPr>
          <p:cNvPr id="1027" name="Picture 3" descr="D:\Data structures\my le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25" y="1214422"/>
            <a:ext cx="8884731" cy="2286016"/>
          </a:xfrm>
          <a:prstGeom prst="rect">
            <a:avLst/>
          </a:prstGeom>
          <a:noFill/>
        </p:spPr>
      </p:pic>
      <p:pic>
        <p:nvPicPr>
          <p:cNvPr id="1028" name="Picture 4" descr="D:\Data structures\my lectures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143008"/>
          </a:xfrm>
          <a:prstGeom prst="rect">
            <a:avLst/>
          </a:prstGeom>
          <a:noFill/>
        </p:spPr>
      </p:pic>
      <p:pic>
        <p:nvPicPr>
          <p:cNvPr id="1029" name="Picture 5" descr="D:\Data structures\my lectures\ima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72140"/>
            <a:ext cx="5237962" cy="115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Question-8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Given the data in form of a list ‘L’. IF list ‘L’ is to be sorted which technique will be most efficient for it?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  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Question-9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 sorting technique is said to be in-place if doesnot require any extra space for sorting.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are in-place sorting techniques, both practically and theoretically?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Sort	correct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Question-10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Considering the modified version of the sorting techniques studied till now. Which of the following techniques will be best suited for sorting arrays in its modified form. Consider the worst-case scenarios. 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	correct (Ans: Randomized quick sort)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Coding problems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Rearrange the array in form of a wave such that the data appears in a lexicographical manner.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A= 10, 5, 6, 9, 8, 12</a:t>
            </a:r>
          </a:p>
          <a:p>
            <a:pPr lvl="1" fontAlgn="base">
              <a:buNone/>
            </a:pPr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out= 6, 5, 9, 8, 12, 10</a:t>
            </a: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r>
              <a:rPr lang="en-IN" dirty="0" smtClean="0"/>
              <a:t>1, 2, 3, 4</a:t>
            </a:r>
          </a:p>
          <a:p>
            <a:pPr lvl="1"/>
            <a:r>
              <a:rPr lang="en-IN" dirty="0" smtClean="0"/>
              <a:t>Out-1 =  4, 1 ,3, 2		// Incorrect</a:t>
            </a:r>
          </a:p>
          <a:p>
            <a:pPr lvl="1"/>
            <a:r>
              <a:rPr lang="en-IN" dirty="0" smtClean="0"/>
              <a:t>Out-2 = 2, 1, 4, 3		//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array a1= [60, 50, 40, 30, 20, 10]</a:t>
            </a:r>
          </a:p>
          <a:p>
            <a:pPr lvl="1"/>
            <a:r>
              <a:rPr lang="en-IN" dirty="0" smtClean="0"/>
              <a:t>Pass= n-1</a:t>
            </a:r>
          </a:p>
          <a:p>
            <a:pPr lvl="1"/>
            <a:r>
              <a:rPr lang="en-IN" dirty="0" smtClean="0"/>
              <a:t>Swaps= O(n^2)</a:t>
            </a:r>
          </a:p>
          <a:p>
            <a:pPr lvl="1"/>
            <a:r>
              <a:rPr lang="en-IN" dirty="0" smtClean="0"/>
              <a:t>Comparisons O(n^2)</a:t>
            </a:r>
          </a:p>
          <a:p>
            <a:endParaRPr lang="en-IN" dirty="0" smtClean="0"/>
          </a:p>
          <a:p>
            <a:r>
              <a:rPr lang="en-IN" dirty="0" smtClean="0"/>
              <a:t>Sort array a2=[10, 20, 30, 40, 50, 60]</a:t>
            </a:r>
          </a:p>
          <a:p>
            <a:pPr lvl="1"/>
            <a:r>
              <a:rPr lang="en-IN" dirty="0" smtClean="0"/>
              <a:t>Pass= 1</a:t>
            </a:r>
          </a:p>
          <a:p>
            <a:pPr lvl="1"/>
            <a:r>
              <a:rPr lang="en-IN" dirty="0" smtClean="0"/>
              <a:t>Swaps= 0</a:t>
            </a:r>
          </a:p>
          <a:p>
            <a:pPr lvl="1"/>
            <a:r>
              <a:rPr lang="en-IN" dirty="0" smtClean="0"/>
              <a:t>Comparisons=O(n)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minimum or maximum element in an unsorted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it in its correct position in a sorted array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 : </a:t>
            </a:r>
            <a:r>
              <a:rPr lang="en-IN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procedure selection sort list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array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items n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size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list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to n 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min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	</a:t>
            </a:r>
            <a:r>
              <a:rPr lang="en-US" sz="2400" dirty="0" smtClean="0">
                <a:solidFill>
                  <a:srgbClr val="880000"/>
                </a:solidFill>
              </a:rPr>
              <a:t>/* set current element as minimum*/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j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i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to n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&lt;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min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880000"/>
                </a:solidFill>
              </a:rPr>
              <a:t>/* check the element to be min*/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	min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j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880000"/>
                </a:solidFill>
              </a:rPr>
              <a:t>/* swap the minimum element with the current element*/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indexMin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swap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min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and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procedure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2051" name="Picture 3" descr="D:\Data structures\my le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148513" cy="1279525"/>
          </a:xfrm>
          <a:prstGeom prst="rect">
            <a:avLst/>
          </a:prstGeom>
          <a:noFill/>
        </p:spPr>
      </p:pic>
      <p:pic>
        <p:nvPicPr>
          <p:cNvPr id="2052" name="Picture 4" descr="D:\Data structures\my lectures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7178675" cy="115887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84" y="4214818"/>
            <a:ext cx="78706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5285002"/>
            <a:ext cx="7215239" cy="107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Pass= O(n)</a:t>
            </a:r>
          </a:p>
          <a:p>
            <a:pPr lvl="1"/>
            <a:r>
              <a:rPr lang="en-IN" dirty="0" smtClean="0"/>
              <a:t>Swaps= O(n)</a:t>
            </a:r>
          </a:p>
          <a:p>
            <a:pPr lvl="1"/>
            <a:r>
              <a:rPr lang="en-IN" dirty="0" smtClean="0"/>
              <a:t>Comparisons= O(n^2)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Pass= O(n)</a:t>
            </a:r>
          </a:p>
          <a:p>
            <a:pPr lvl="1"/>
            <a:r>
              <a:rPr lang="en-IN" dirty="0" smtClean="0"/>
              <a:t>Swaps= 0</a:t>
            </a:r>
          </a:p>
          <a:p>
            <a:pPr lvl="1"/>
            <a:r>
              <a:rPr lang="en-IN" dirty="0" smtClean="0"/>
              <a:t>Comparisons= O(n^2)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Approach: </a:t>
            </a:r>
          </a:p>
          <a:p>
            <a:pPr lvl="1"/>
            <a:r>
              <a:rPr lang="en-IN" dirty="0" smtClean="0"/>
              <a:t>It considers part of a list sorted and rest of the list as unsorted.</a:t>
            </a:r>
          </a:p>
          <a:p>
            <a:pPr lvl="1"/>
            <a:r>
              <a:rPr lang="en-IN" dirty="0" smtClean="0"/>
              <a:t>Then continuously picks elements from the unsorted part and puts them at appropriate position in the sorted list by shifting the elements to right.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2" ma:contentTypeDescription="Create a new document." ma:contentTypeScope="" ma:versionID="9010bd7640e40e913b230bcea3e8673e">
  <xsd:schema xmlns:xsd="http://www.w3.org/2001/XMLSchema" xmlns:xs="http://www.w3.org/2001/XMLSchema" xmlns:p="http://schemas.microsoft.com/office/2006/metadata/properties" xmlns:ns2="24608b99-1ccc-4a64-a837-13428144c02b" targetNamespace="http://schemas.microsoft.com/office/2006/metadata/properties" ma:root="true" ma:fieldsID="4a2101ed7b9ee0e28636b97c6e400177" ns2:_="">
    <xsd:import namespace="24608b99-1ccc-4a64-a837-13428144c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8b99-1ccc-4a64-a837-13428144c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CD7053-2982-4A66-AAA0-B286A7B27912}"/>
</file>

<file path=customXml/itemProps2.xml><?xml version="1.0" encoding="utf-8"?>
<ds:datastoreItem xmlns:ds="http://schemas.openxmlformats.org/officeDocument/2006/customXml" ds:itemID="{5A0DD2C1-C5E0-4F4F-A5A9-B64C2D4A3427}"/>
</file>

<file path=customXml/itemProps3.xml><?xml version="1.0" encoding="utf-8"?>
<ds:datastoreItem xmlns:ds="http://schemas.openxmlformats.org/officeDocument/2006/customXml" ds:itemID="{E868B841-215F-4D17-B814-A9B8CA2D236E}"/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959</Words>
  <Application>Microsoft Office PowerPoint</Application>
  <PresentationFormat>On-screen Show (4:3)</PresentationFormat>
  <Paragraphs>294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BASIC SORTING TECHNIQUES</vt:lpstr>
      <vt:lpstr>Bubble Sort</vt:lpstr>
      <vt:lpstr>Bubble Sort</vt:lpstr>
      <vt:lpstr>Bubble Sort</vt:lpstr>
      <vt:lpstr>Selection Sort</vt:lpstr>
      <vt:lpstr>Selection Sort : Pseudocode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Merge sort approach</vt:lpstr>
      <vt:lpstr>Slide 15</vt:lpstr>
      <vt:lpstr>Merge Sort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Rimjhim</dc:creator>
  <cp:lastModifiedBy>Rimjhim</cp:lastModifiedBy>
  <cp:revision>15</cp:revision>
  <dcterms:created xsi:type="dcterms:W3CDTF">2021-01-12T18:47:08Z</dcterms:created>
  <dcterms:modified xsi:type="dcterms:W3CDTF">2021-07-27T05:15:56Z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