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5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51.xml" ContentType="application/vnd.openxmlformats-officedocument.presentationml.slide+xml"/>
  <Override PartName="/ppt/slides/slide59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0.xml" ContentType="application/vnd.openxmlformats-officedocument.presentationml.slide+xml"/>
  <Override PartName="/ppt/slides/slide60.xml" ContentType="application/vnd.openxmlformats-officedocument.presentationml.slide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62.xml" ContentType="application/vnd.openxmlformats-officedocument.presentationml.slide+xml"/>
  <Override PartName="/ppt/slides/slide47.xml" ContentType="application/vnd.openxmlformats-officedocument.presentationml.slide+xml"/>
  <Override PartName="/ppt/slides/slide61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45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6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307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32.xml" ContentType="application/vnd.openxmlformats-officedocument.presentationml.tags+xml"/>
  <Override PartName="/ppt/tags/tag129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128.xml" ContentType="application/vnd.openxmlformats-officedocument.presentationml.tags+xml"/>
  <Override PartName="/ppt/tags/tag335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13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43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134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133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132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138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6.xml" ContentType="application/vnd.openxmlformats-officedocument.presentationml.tags+xml"/>
  <Override PartName="/ppt/tags/tag137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136.xml" ContentType="application/vnd.openxmlformats-officedocument.presentationml.tags+xml"/>
  <Override PartName="/ppt/tags/tag249.xml" ContentType="application/vnd.openxmlformats-officedocument.presentationml.tags+xml"/>
  <Override PartName="/ppt/tags/tag135.xml" ContentType="application/vnd.openxmlformats-officedocument.presentationml.tags+xml"/>
  <Override PartName="/ppt/tags/tag14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23" r:id="rId18"/>
    <p:sldId id="273" r:id="rId19"/>
    <p:sldId id="274" r:id="rId20"/>
    <p:sldId id="284" r:id="rId21"/>
    <p:sldId id="285" r:id="rId22"/>
    <p:sldId id="275" r:id="rId23"/>
    <p:sldId id="276" r:id="rId24"/>
    <p:sldId id="277" r:id="rId25"/>
    <p:sldId id="278" r:id="rId26"/>
    <p:sldId id="280" r:id="rId27"/>
    <p:sldId id="281" r:id="rId28"/>
    <p:sldId id="286" r:id="rId29"/>
    <p:sldId id="282" r:id="rId30"/>
    <p:sldId id="283" r:id="rId31"/>
    <p:sldId id="314" r:id="rId32"/>
    <p:sldId id="313" r:id="rId33"/>
    <p:sldId id="288" r:id="rId34"/>
    <p:sldId id="289" r:id="rId35"/>
    <p:sldId id="290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4" r:id="rId60"/>
    <p:sldId id="325" r:id="rId61"/>
    <p:sldId id="326" r:id="rId62"/>
    <p:sldId id="328" r:id="rId63"/>
    <p:sldId id="327" r:id="rId64"/>
    <p:sldId id="329" r:id="rId65"/>
    <p:sldId id="331" r:id="rId66"/>
    <p:sldId id="33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03CBC-B6B8-47F6-860A-24777DE70F2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AB04-CA2E-45B6-902E-C14D31D62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BA229-BED7-4B25-9212-1EB4FC3EEA1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1E790-1C3D-4806-8F29-B8F56049E3E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354A-D575-4646-8EC6-55EDC0DCEC2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526DA-2619-4DE8-85B9-E97D7BF2AB7E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1DB34-ACD7-4E44-9EA7-0EB58C8A301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2684D-7483-4FCA-AC72-30BEBA1C401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11C02-A2A8-4D1B-ABF3-AD213E084F30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7D8-6E75-4B61-96FC-E89328C15B5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AAB04-CA2E-45B6-902E-C14D31D6265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2A1D-7521-427C-A442-B6582FED9C1B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7D8-6E75-4B61-96FC-E89328C15B5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7D8-6E75-4B61-96FC-E89328C15B5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1D7D8-6E75-4B61-96FC-E89328C15B5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8400E-6276-44F1-9B88-B7C26F66ACA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9B9E2-C4D8-4426-8108-32F74F78FD9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F60E3-BA94-4794-9E4F-C93D35327E4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110A-131F-48E0-B3AD-0B29A8D4E1DA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2BCF-6003-4392-B7C5-6B265ACB8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notesSlide" Target="../notesSlides/notesSlide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notesSlide" Target="../notesSlides/notesSlide9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9" Type="http://schemas.openxmlformats.org/officeDocument/2006/relationships/tags" Target="../tags/tag157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34" Type="http://schemas.openxmlformats.org/officeDocument/2006/relationships/tags" Target="../tags/tag152.xml"/><Relationship Id="rId42" Type="http://schemas.openxmlformats.org/officeDocument/2006/relationships/tags" Target="../tags/tag160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46" Type="http://schemas.openxmlformats.org/officeDocument/2006/relationships/notesSlide" Target="../notesSlides/notesSlide10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41" Type="http://schemas.openxmlformats.org/officeDocument/2006/relationships/tags" Target="../tags/tag159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40" Type="http://schemas.openxmlformats.org/officeDocument/2006/relationships/tags" Target="../tags/tag158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4" Type="http://schemas.openxmlformats.org/officeDocument/2006/relationships/tags" Target="../tags/tag162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43" Type="http://schemas.openxmlformats.org/officeDocument/2006/relationships/tags" Target="../tags/tag1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26" Type="http://schemas.openxmlformats.org/officeDocument/2006/relationships/tags" Target="../tags/tag188.xml"/><Relationship Id="rId3" Type="http://schemas.openxmlformats.org/officeDocument/2006/relationships/tags" Target="../tags/tag165.xml"/><Relationship Id="rId21" Type="http://schemas.openxmlformats.org/officeDocument/2006/relationships/tags" Target="../tags/tag183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5" Type="http://schemas.openxmlformats.org/officeDocument/2006/relationships/tags" Target="../tags/tag187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0" Type="http://schemas.openxmlformats.org/officeDocument/2006/relationships/tags" Target="../tags/tag182.xml"/><Relationship Id="rId29" Type="http://schemas.openxmlformats.org/officeDocument/2006/relationships/tags" Target="../tags/tag191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tags" Target="../tags/tag186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23" Type="http://schemas.openxmlformats.org/officeDocument/2006/relationships/tags" Target="../tags/tag185.xml"/><Relationship Id="rId28" Type="http://schemas.openxmlformats.org/officeDocument/2006/relationships/tags" Target="../tags/tag190.xml"/><Relationship Id="rId10" Type="http://schemas.openxmlformats.org/officeDocument/2006/relationships/tags" Target="../tags/tag172.xml"/><Relationship Id="rId19" Type="http://schemas.openxmlformats.org/officeDocument/2006/relationships/tags" Target="../tags/tag181.xml"/><Relationship Id="rId31" Type="http://schemas.openxmlformats.org/officeDocument/2006/relationships/notesSlide" Target="../notesSlides/notesSlide11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Relationship Id="rId22" Type="http://schemas.openxmlformats.org/officeDocument/2006/relationships/tags" Target="../tags/tag184.xml"/><Relationship Id="rId27" Type="http://schemas.openxmlformats.org/officeDocument/2006/relationships/tags" Target="../tags/tag189.xml"/><Relationship Id="rId30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18" Type="http://schemas.openxmlformats.org/officeDocument/2006/relationships/tags" Target="../tags/tag20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tags" Target="../tags/tag208.xml"/><Relationship Id="rId2" Type="http://schemas.openxmlformats.org/officeDocument/2006/relationships/tags" Target="../tags/tag193.xml"/><Relationship Id="rId16" Type="http://schemas.openxmlformats.org/officeDocument/2006/relationships/tags" Target="../tags/tag207.xml"/><Relationship Id="rId20" Type="http://schemas.openxmlformats.org/officeDocument/2006/relationships/notesSlide" Target="../notesSlides/notesSlide1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tags" Target="../tags/tag206.xml"/><Relationship Id="rId10" Type="http://schemas.openxmlformats.org/officeDocument/2006/relationships/tags" Target="../tags/tag20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notesSlide" Target="../notesSlides/notesSlide14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2" Type="http://schemas.openxmlformats.org/officeDocument/2006/relationships/tags" Target="../tags/tag234.xml"/><Relationship Id="rId16" Type="http://schemas.openxmlformats.org/officeDocument/2006/relationships/notesSlide" Target="../notesSlides/notesSlide15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tags" Target="../tags/tag262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2" Type="http://schemas.openxmlformats.org/officeDocument/2006/relationships/tags" Target="../tags/tag251.xml"/><Relationship Id="rId16" Type="http://schemas.openxmlformats.org/officeDocument/2006/relationships/notesSlide" Target="../notesSlides/notesSlide18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5" Type="http://schemas.openxmlformats.org/officeDocument/2006/relationships/tags" Target="../tags/tag25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59.xml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18" Type="http://schemas.openxmlformats.org/officeDocument/2006/relationships/tags" Target="../tags/tag287.xml"/><Relationship Id="rId26" Type="http://schemas.openxmlformats.org/officeDocument/2006/relationships/tags" Target="../tags/tag295.xml"/><Relationship Id="rId39" Type="http://schemas.openxmlformats.org/officeDocument/2006/relationships/notesSlide" Target="../notesSlides/notesSlide21.xml"/><Relationship Id="rId3" Type="http://schemas.openxmlformats.org/officeDocument/2006/relationships/tags" Target="../tags/tag272.xml"/><Relationship Id="rId21" Type="http://schemas.openxmlformats.org/officeDocument/2006/relationships/tags" Target="../tags/tag290.xml"/><Relationship Id="rId34" Type="http://schemas.openxmlformats.org/officeDocument/2006/relationships/tags" Target="../tags/tag303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17" Type="http://schemas.openxmlformats.org/officeDocument/2006/relationships/tags" Target="../tags/tag286.xml"/><Relationship Id="rId25" Type="http://schemas.openxmlformats.org/officeDocument/2006/relationships/tags" Target="../tags/tag294.xml"/><Relationship Id="rId33" Type="http://schemas.openxmlformats.org/officeDocument/2006/relationships/tags" Target="../tags/tag302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6" Type="http://schemas.openxmlformats.org/officeDocument/2006/relationships/tags" Target="../tags/tag285.xml"/><Relationship Id="rId20" Type="http://schemas.openxmlformats.org/officeDocument/2006/relationships/tags" Target="../tags/tag289.xml"/><Relationship Id="rId29" Type="http://schemas.openxmlformats.org/officeDocument/2006/relationships/tags" Target="../tags/tag298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24" Type="http://schemas.openxmlformats.org/officeDocument/2006/relationships/tags" Target="../tags/tag293.xml"/><Relationship Id="rId32" Type="http://schemas.openxmlformats.org/officeDocument/2006/relationships/tags" Target="../tags/tag301.xml"/><Relationship Id="rId37" Type="http://schemas.openxmlformats.org/officeDocument/2006/relationships/tags" Target="../tags/tag306.xml"/><Relationship Id="rId5" Type="http://schemas.openxmlformats.org/officeDocument/2006/relationships/tags" Target="../tags/tag274.xml"/><Relationship Id="rId15" Type="http://schemas.openxmlformats.org/officeDocument/2006/relationships/tags" Target="../tags/tag284.xml"/><Relationship Id="rId23" Type="http://schemas.openxmlformats.org/officeDocument/2006/relationships/tags" Target="../tags/tag292.xml"/><Relationship Id="rId28" Type="http://schemas.openxmlformats.org/officeDocument/2006/relationships/tags" Target="../tags/tag297.xml"/><Relationship Id="rId36" Type="http://schemas.openxmlformats.org/officeDocument/2006/relationships/tags" Target="../tags/tag305.xml"/><Relationship Id="rId10" Type="http://schemas.openxmlformats.org/officeDocument/2006/relationships/tags" Target="../tags/tag279.xml"/><Relationship Id="rId19" Type="http://schemas.openxmlformats.org/officeDocument/2006/relationships/tags" Target="../tags/tag288.xml"/><Relationship Id="rId31" Type="http://schemas.openxmlformats.org/officeDocument/2006/relationships/tags" Target="../tags/tag300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Relationship Id="rId22" Type="http://schemas.openxmlformats.org/officeDocument/2006/relationships/tags" Target="../tags/tag291.xml"/><Relationship Id="rId27" Type="http://schemas.openxmlformats.org/officeDocument/2006/relationships/tags" Target="../tags/tag296.xml"/><Relationship Id="rId30" Type="http://schemas.openxmlformats.org/officeDocument/2006/relationships/tags" Target="../tags/tag299.xml"/><Relationship Id="rId35" Type="http://schemas.openxmlformats.org/officeDocument/2006/relationships/tags" Target="../tags/tag30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tags" Target="../tags/tag332.xml"/><Relationship Id="rId3" Type="http://schemas.openxmlformats.org/officeDocument/2006/relationships/tags" Target="../tags/tag309.xml"/><Relationship Id="rId21" Type="http://schemas.openxmlformats.org/officeDocument/2006/relationships/tags" Target="../tags/tag327.xml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notesSlide" Target="../notesSlides/notesSlide23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4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5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– Street Map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7239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540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Paths and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ym typeface="Symbol"/>
              </a:rPr>
              <a:t>We say </a:t>
            </a:r>
            <a:r>
              <a:rPr lang="en-US" sz="2600" dirty="0" smtClean="0">
                <a:sym typeface="Symbol"/>
              </a:rPr>
              <a:t>"a </a:t>
            </a:r>
            <a:r>
              <a:rPr lang="en-US" sz="2600" dirty="0">
                <a:solidFill>
                  <a:schemeClr val="accent2"/>
                </a:solidFill>
                <a:sym typeface="Symbol"/>
              </a:rPr>
              <a:t>path</a:t>
            </a:r>
            <a:r>
              <a:rPr lang="en-US" sz="2600" dirty="0">
                <a:sym typeface="Symbol"/>
              </a:rPr>
              <a:t> </a:t>
            </a:r>
            <a:r>
              <a:rPr lang="en-US" sz="2600" dirty="0" smtClean="0">
                <a:sym typeface="Symbol"/>
              </a:rPr>
              <a:t>exists from </a:t>
            </a:r>
            <a:r>
              <a:rPr lang="en-US" sz="2600" dirty="0"/>
              <a:t>v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  <a:r>
              <a:rPr lang="en-US" sz="2600" dirty="0">
                <a:sym typeface="Symbol"/>
              </a:rPr>
              <a:t>to </a:t>
            </a:r>
            <a:r>
              <a:rPr lang="en-US" sz="2600" dirty="0" err="1" smtClean="0"/>
              <a:t>v</a:t>
            </a:r>
            <a:r>
              <a:rPr lang="en-US" sz="2600" baseline="-25000" dirty="0" err="1" smtClean="0"/>
              <a:t>n</a:t>
            </a:r>
            <a:r>
              <a:rPr lang="en-US" sz="2600" dirty="0" smtClean="0">
                <a:sym typeface="Symbol"/>
              </a:rPr>
              <a:t>" if there </a:t>
            </a:r>
            <a:r>
              <a:rPr lang="en-US" sz="2600" dirty="0" smtClean="0"/>
              <a:t>is a list of vertices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[v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 v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 …, </a:t>
            </a:r>
            <a:r>
              <a:rPr lang="en-US" sz="2600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600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] </a:t>
            </a:r>
            <a:r>
              <a:rPr lang="en-US" sz="2600" dirty="0" smtClean="0"/>
              <a:t>such that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(v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,v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i+1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  <a:sym typeface="Symbol" pitchFamily="18" charset="2"/>
              </a:rPr>
              <a:t>∊ E </a:t>
            </a:r>
            <a:r>
              <a:rPr lang="en-US" sz="2600" dirty="0" smtClean="0"/>
              <a:t>for all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  <a:sym typeface="Symbol"/>
              </a:rPr>
              <a:t> </a:t>
            </a:r>
            <a:r>
              <a:rPr lang="en-US" sz="2600" dirty="0" err="1" smtClean="0">
                <a:latin typeface="Cambria Math" pitchFamily="18" charset="0"/>
                <a:ea typeface="Cambria Math" pitchFamily="18" charset="0"/>
                <a:sym typeface="Symbol"/>
              </a:rPr>
              <a:t>i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  <a:sym typeface="Symbol"/>
              </a:rPr>
              <a:t>&lt;n</a:t>
            </a:r>
            <a:r>
              <a:rPr lang="en-US" sz="2600" dirty="0" smtClean="0">
                <a:sym typeface="Symbol"/>
              </a:rPr>
              <a:t>. </a:t>
            </a:r>
            <a:br>
              <a:rPr lang="en-US" sz="2600" dirty="0" smtClean="0">
                <a:sym typeface="Symbol"/>
              </a:rPr>
            </a:br>
            <a:endParaRPr lang="en-US" sz="1200" dirty="0" smtClean="0">
              <a:sym typeface="Symbol"/>
            </a:endParaRPr>
          </a:p>
          <a:p>
            <a:pPr marL="0" indent="0">
              <a:buNone/>
            </a:pPr>
            <a:r>
              <a:rPr lang="en-US" sz="2600" dirty="0" smtClean="0">
                <a:sym typeface="Symbol"/>
              </a:rPr>
              <a:t>A </a:t>
            </a:r>
            <a:r>
              <a:rPr lang="en-US" sz="2600" dirty="0" smtClean="0">
                <a:solidFill>
                  <a:schemeClr val="accent2"/>
                </a:solidFill>
                <a:sym typeface="Symbol"/>
              </a:rPr>
              <a:t>cycle</a:t>
            </a:r>
            <a:r>
              <a:rPr lang="en-US" sz="2600" dirty="0" smtClean="0">
                <a:sym typeface="Symbol"/>
              </a:rPr>
              <a:t> is a path that begins and ends at the same node (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  <a:sym typeface="Symbol"/>
              </a:rPr>
              <a:t>==</a:t>
            </a:r>
            <a:r>
              <a:rPr lang="en-US" sz="2600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600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600" dirty="0" smtClean="0">
                <a:sym typeface="Symbol"/>
              </a:rPr>
              <a:t>)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352800" y="2847975"/>
            <a:ext cx="5331318" cy="2751392"/>
            <a:chOff x="801510" y="2357027"/>
            <a:chExt cx="7126261" cy="3927531"/>
          </a:xfrm>
        </p:grpSpPr>
        <p:sp>
          <p:nvSpPr>
            <p:cNvPr id="41991" name="Oval 4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62200" y="50292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992" name="Oval 5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33600" y="25908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1993" name="AutoShape 6"/>
            <p:cNvCxnSpPr>
              <a:cxnSpLocks noChangeShapeType="1"/>
              <a:stCxn id="41991" idx="0"/>
              <a:endCxn id="41992" idx="4"/>
            </p:cNvCxnSpPr>
            <p:nvPr>
              <p:custDataLst>
                <p:tags r:id="rId7"/>
              </p:custDataLst>
            </p:nvPr>
          </p:nvCxnSpPr>
          <p:spPr bwMode="auto">
            <a:xfrm flipH="1" flipV="1">
              <a:off x="2324100" y="2986088"/>
              <a:ext cx="228600" cy="2028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994" name="Oval 7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10000" y="37338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995" name="Oval 8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380163" y="5311359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996" name="Oval 9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705600" y="2895600"/>
              <a:ext cx="381000" cy="381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1997" name="AutoShape 10"/>
            <p:cNvCxnSpPr>
              <a:cxnSpLocks noChangeShapeType="1"/>
              <a:stCxn id="41996" idx="4"/>
              <a:endCxn id="41995" idx="7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6705367" y="3276601"/>
              <a:ext cx="190733" cy="2090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998" name="AutoShape 11"/>
            <p:cNvCxnSpPr>
              <a:cxnSpLocks noChangeShapeType="1"/>
              <a:stCxn id="41996" idx="2"/>
              <a:endCxn id="41992" idx="6"/>
            </p:cNvCxnSpPr>
            <p:nvPr>
              <p:custDataLst>
                <p:tags r:id="rId12"/>
              </p:custDataLst>
            </p:nvPr>
          </p:nvCxnSpPr>
          <p:spPr bwMode="auto">
            <a:xfrm flipH="1" flipV="1">
              <a:off x="2528888" y="2781300"/>
              <a:ext cx="41624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999" name="AutoShape 12"/>
            <p:cNvCxnSpPr>
              <a:cxnSpLocks noChangeShapeType="1"/>
              <a:stCxn id="41992" idx="5"/>
              <a:endCxn id="41994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459038" y="2930525"/>
              <a:ext cx="1406525" cy="844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0" name="AutoShape 13"/>
            <p:cNvCxnSpPr>
              <a:cxnSpLocks noChangeShapeType="1"/>
              <a:stCxn id="41991" idx="7"/>
              <a:endCxn id="41994" idx="3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2687638" y="4073525"/>
              <a:ext cx="1177925" cy="996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1" name="AutoShape 14"/>
            <p:cNvCxnSpPr>
              <a:cxnSpLocks noChangeShapeType="1"/>
              <a:stCxn id="41994" idx="5"/>
              <a:endCxn id="41995" idx="1"/>
            </p:cNvCxnSpPr>
            <p:nvPr>
              <p:custDataLst>
                <p:tags r:id="rId15"/>
              </p:custDataLst>
            </p:nvPr>
          </p:nvCxnSpPr>
          <p:spPr bwMode="auto">
            <a:xfrm>
              <a:off x="4135205" y="4059004"/>
              <a:ext cx="2300753" cy="130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2" name="AutoShape 15"/>
            <p:cNvCxnSpPr>
              <a:cxnSpLocks noChangeShapeType="1"/>
              <a:stCxn id="41994" idx="7"/>
              <a:endCxn id="41996" idx="3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4135438" y="3235325"/>
              <a:ext cx="2625725" cy="53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AutoShape 16"/>
            <p:cNvCxnSpPr>
              <a:cxnSpLocks noChangeShapeType="1"/>
              <a:stCxn id="41995" idx="2"/>
              <a:endCxn id="41991" idx="6"/>
            </p:cNvCxnSpPr>
            <p:nvPr>
              <p:custDataLst>
                <p:tags r:id="rId17"/>
              </p:custDataLst>
            </p:nvPr>
          </p:nvCxnSpPr>
          <p:spPr bwMode="auto">
            <a:xfrm flipH="1" flipV="1">
              <a:off x="2743201" y="5219701"/>
              <a:ext cx="3636962" cy="282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04" name="Text Box 1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01510" y="2817812"/>
              <a:ext cx="1457465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75000"/>
                    </a:schemeClr>
                  </a:solidFill>
                </a:rPr>
                <a:t>Seattle</a:t>
              </a:r>
            </a:p>
          </p:txBody>
        </p:sp>
        <p:sp>
          <p:nvSpPr>
            <p:cNvPr id="42005" name="Text Box 1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24000" y="5332414"/>
              <a:ext cx="2617095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75000"/>
                    </a:schemeClr>
                  </a:solidFill>
                </a:rPr>
                <a:t>San Francisco</a:t>
              </a:r>
            </a:p>
          </p:txBody>
        </p:sp>
        <p:sp>
          <p:nvSpPr>
            <p:cNvPr id="42006" name="Text Box 19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30180" y="5713413"/>
              <a:ext cx="1288191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Dallas</a:t>
              </a:r>
            </a:p>
          </p:txBody>
        </p:sp>
        <p:sp>
          <p:nvSpPr>
            <p:cNvPr id="42007" name="Text Box 20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324602" y="2357027"/>
              <a:ext cx="1603169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6">
                      <a:lumMod val="75000"/>
                    </a:schemeClr>
                  </a:solidFill>
                </a:rPr>
                <a:t>Chicago</a:t>
              </a:r>
            </a:p>
          </p:txBody>
        </p:sp>
        <p:sp>
          <p:nvSpPr>
            <p:cNvPr id="42008" name="Text Box 2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54489" y="3646622"/>
              <a:ext cx="2626608" cy="57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Salt Lake City</a:t>
              </a:r>
            </a:p>
          </p:txBody>
        </p:sp>
      </p:grpSp>
      <p:sp>
        <p:nvSpPr>
          <p:cNvPr id="26" name="Rectangle 2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548640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000" b="0" dirty="0">
                <a:latin typeface="+mj-lt"/>
              </a:rPr>
              <a:t>Example path (that also happens to be a cycle): </a:t>
            </a:r>
            <a:endParaRPr lang="en-US" sz="2000" b="0" dirty="0" smtClean="0">
              <a:latin typeface="+mj-lt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0" dirty="0" smtClean="0">
                <a:latin typeface="+mj-lt"/>
              </a:rPr>
              <a:t>[</a:t>
            </a:r>
            <a:r>
              <a:rPr lang="en-US" sz="2000" b="0" dirty="0">
                <a:latin typeface="+mj-lt"/>
              </a:rPr>
              <a:t>Seattle, Salt Lake City, Chicago, Dallas, San Francisco, Seattle]</a:t>
            </a:r>
          </a:p>
        </p:txBody>
      </p:sp>
    </p:spTree>
    <p:extLst>
      <p:ext uri="{BB962C8B-B14F-4D97-AF65-F5344CB8AC3E}">
        <p14:creationId xmlns="" xmlns:p14="http://schemas.microsoft.com/office/powerpoint/2010/main" val="10675780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 Length and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8786842" cy="542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Path length</a:t>
            </a:r>
            <a:r>
              <a:rPr lang="en-US" sz="2400" dirty="0" smtClean="0"/>
              <a:t>: Number of edges in a path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Path cost</a:t>
            </a:r>
            <a:r>
              <a:rPr lang="en-US" sz="2400" dirty="0" smtClean="0"/>
              <a:t>: Sum of the weights of each edge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Example where </a:t>
            </a:r>
          </a:p>
          <a:p>
            <a:pPr marL="0" indent="0">
              <a:buNone/>
              <a:tabLst>
                <a:tab pos="749300" algn="l"/>
              </a:tabLst>
            </a:pPr>
            <a:r>
              <a:rPr lang="en-US" sz="2400" dirty="0" smtClean="0"/>
              <a:t>P= [	Seattle, Salt Lake City, Chicago, Dallas, San Francisco, Seattle]</a:t>
            </a: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9" name="AutoShape 6"/>
          <p:cNvCxnSpPr>
            <a:cxnSpLocks noChangeShapeType="1"/>
            <a:stCxn id="7" idx="0"/>
            <a:endCxn id="8" idx="4"/>
          </p:cNvCxnSpPr>
          <p:nvPr>
            <p:custDataLst>
              <p:tags r:id="rId1"/>
            </p:custDataLst>
          </p:nvPr>
        </p:nvCxnSpPr>
        <p:spPr bwMode="auto">
          <a:xfrm flipH="1" flipV="1">
            <a:off x="1582738" y="3790950"/>
            <a:ext cx="209550" cy="1854200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3" name="AutoShape 10"/>
          <p:cNvCxnSpPr>
            <a:cxnSpLocks noChangeShapeType="1"/>
            <a:stCxn id="12" idx="4"/>
            <a:endCxn id="11" idx="7"/>
          </p:cNvCxnSpPr>
          <p:nvPr>
            <p:custDataLst>
              <p:tags r:id="rId2"/>
            </p:custDataLst>
          </p:nvPr>
        </p:nvCxnSpPr>
        <p:spPr bwMode="auto">
          <a:xfrm rot="5400000">
            <a:off x="4426398" y="4496594"/>
            <a:ext cx="1789458" cy="902047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4" name="AutoShape 11"/>
          <p:cNvCxnSpPr>
            <a:cxnSpLocks noChangeShapeType="1"/>
            <a:stCxn id="12" idx="2"/>
            <a:endCxn id="8" idx="6"/>
          </p:cNvCxnSpPr>
          <p:nvPr>
            <p:custDataLst>
              <p:tags r:id="rId3"/>
            </p:custDataLst>
          </p:nvPr>
        </p:nvCxnSpPr>
        <p:spPr bwMode="auto">
          <a:xfrm flipH="1" flipV="1">
            <a:off x="1774825" y="3598863"/>
            <a:ext cx="3810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2"/>
          <p:cNvCxnSpPr>
            <a:cxnSpLocks noChangeShapeType="1"/>
            <a:stCxn id="8" idx="5"/>
            <a:endCxn id="10" idx="1"/>
          </p:cNvCxnSpPr>
          <p:nvPr>
            <p:custDataLst>
              <p:tags r:id="rId4"/>
            </p:custDataLst>
          </p:nvPr>
        </p:nvCxnSpPr>
        <p:spPr bwMode="auto">
          <a:xfrm>
            <a:off x="1706563" y="3740150"/>
            <a:ext cx="1289050" cy="768350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6" name="AutoShape 13"/>
          <p:cNvCxnSpPr>
            <a:cxnSpLocks noChangeShapeType="1"/>
            <a:stCxn id="7" idx="7"/>
            <a:endCxn id="10" idx="3"/>
          </p:cNvCxnSpPr>
          <p:nvPr>
            <p:custDataLst>
              <p:tags r:id="rId5"/>
            </p:custDataLst>
          </p:nvPr>
        </p:nvCxnSpPr>
        <p:spPr bwMode="auto">
          <a:xfrm flipV="1">
            <a:off x="1916113" y="4783138"/>
            <a:ext cx="1079500" cy="912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10" idx="5"/>
            <a:endCxn id="11" idx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3396110" y="4615309"/>
            <a:ext cx="1072254" cy="1381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5"/>
          <p:cNvCxnSpPr>
            <a:cxnSpLocks noChangeShapeType="1"/>
            <a:stCxn id="10" idx="7"/>
            <a:endCxn id="12" idx="3"/>
          </p:cNvCxnSpPr>
          <p:nvPr>
            <p:custDataLst>
              <p:tags r:id="rId7"/>
            </p:custDataLst>
          </p:nvPr>
        </p:nvCxnSpPr>
        <p:spPr bwMode="auto">
          <a:xfrm flipV="1">
            <a:off x="3241675" y="4014788"/>
            <a:ext cx="2406650" cy="493712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9" name="AutoShape 16"/>
          <p:cNvCxnSpPr>
            <a:cxnSpLocks noChangeShapeType="1"/>
            <a:stCxn id="11" idx="2"/>
            <a:endCxn id="7" idx="6"/>
          </p:cNvCxnSpPr>
          <p:nvPr>
            <p:custDataLst>
              <p:tags r:id="rId8"/>
            </p:custDataLst>
          </p:nvPr>
        </p:nvCxnSpPr>
        <p:spPr bwMode="auto">
          <a:xfrm rot="10800000">
            <a:off x="1966914" y="5832475"/>
            <a:ext cx="2605087" cy="133350"/>
          </a:xfrm>
          <a:prstGeom prst="straightConnector1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20" name="Text Box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1000" y="36322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Seattle</a:t>
            </a:r>
          </a:p>
        </p:txBody>
      </p:sp>
      <p:sp>
        <p:nvSpPr>
          <p:cNvPr id="21" name="Text Box 1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9313" y="6019800"/>
            <a:ext cx="1729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San Francisco</a:t>
            </a:r>
          </a:p>
        </p:txBody>
      </p:sp>
      <p:sp>
        <p:nvSpPr>
          <p:cNvPr id="22" name="Text Box 1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3000" y="5943600"/>
            <a:ext cx="867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23" name="Text Box 2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48275" y="3276600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Chicago</a:t>
            </a:r>
          </a:p>
        </p:txBody>
      </p:sp>
      <p:sp>
        <p:nvSpPr>
          <p:cNvPr id="24" name="Text Box 2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59138" y="4470400"/>
            <a:ext cx="1765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Salt Lake City</a:t>
            </a:r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87738" y="3363913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3.5</a:t>
            </a:r>
          </a:p>
        </p:txBody>
      </p:sp>
      <p:sp>
        <p:nvSpPr>
          <p:cNvPr id="26" name="Text Box 2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457450" y="3910013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7" name="Text Box 2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990975" y="397986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8" name="Text Box 2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72000" y="4953000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2.5</a:t>
            </a:r>
          </a:p>
        </p:txBody>
      </p:sp>
      <p:sp>
        <p:nvSpPr>
          <p:cNvPr id="29" name="Text Box 2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74963" y="55864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0" name="Text Box 2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408113" y="453866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1" name="Text Box 2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129983" y="4748213"/>
            <a:ext cx="613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2.5</a:t>
            </a:r>
          </a:p>
        </p:txBody>
      </p:sp>
      <p:sp>
        <p:nvSpPr>
          <p:cNvPr id="32" name="Text Box 2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879850" y="5027613"/>
            <a:ext cx="505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2.5</a:t>
            </a:r>
          </a:p>
        </p:txBody>
      </p:sp>
      <p:sp>
        <p:nvSpPr>
          <p:cNvPr id="33" name="Text Box 3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72200" y="3505200"/>
            <a:ext cx="24881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length(</a:t>
            </a:r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) = </a:t>
            </a:r>
            <a:r>
              <a:rPr lang="en-US" sz="2400" dirty="0" smtClean="0"/>
              <a:t>5</a:t>
            </a:r>
            <a:endParaRPr lang="en-US" sz="2400" dirty="0"/>
          </a:p>
          <a:p>
            <a:r>
              <a:rPr lang="en-US" sz="2400" dirty="0" smtClean="0"/>
              <a:t>cost(</a:t>
            </a:r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) = </a:t>
            </a:r>
            <a:r>
              <a:rPr lang="en-US" sz="2400" dirty="0" smtClean="0"/>
              <a:t>11.5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584825" y="5078582"/>
            <a:ext cx="3355021" cy="70788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>
                <a:latin typeface="+mj-lt"/>
              </a:rPr>
              <a:t>Length is sometimes </a:t>
            </a:r>
            <a:br>
              <a:rPr lang="en-US" sz="2000" b="0" dirty="0" smtClean="0">
                <a:latin typeface="+mj-lt"/>
              </a:rPr>
            </a:br>
            <a:r>
              <a:rPr lang="en-US" sz="2000" b="0" dirty="0" smtClean="0">
                <a:latin typeface="+mj-lt"/>
              </a:rPr>
              <a:t>called "</a:t>
            </a:r>
            <a:r>
              <a:rPr lang="en-US" sz="2000" b="0" dirty="0" err="1" smtClean="0">
                <a:latin typeface="+mj-lt"/>
              </a:rPr>
              <a:t>unweighted</a:t>
            </a:r>
            <a:r>
              <a:rPr lang="en-US" sz="2000" b="0" dirty="0" smtClean="0">
                <a:latin typeface="+mj-lt"/>
              </a:rPr>
              <a:t> cost"</a:t>
            </a:r>
            <a:endParaRPr lang="en-US" sz="2000" b="0" dirty="0">
              <a:latin typeface="+mj-lt"/>
            </a:endParaRPr>
          </a:p>
        </p:txBody>
      </p:sp>
      <p:sp>
        <p:nvSpPr>
          <p:cNvPr id="7" name="Oval 4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1617663" y="5657850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8" name="Oval 5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1408113" y="3424238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0" name="Oval 7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2943225" y="4471988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1" name="Oval 8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4572000" y="5791200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2" name="Oval 9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5597525" y="3703638"/>
            <a:ext cx="349250" cy="3492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3165410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Simple Paths and Cycles</a:t>
            </a:r>
            <a:endParaRPr lang="en-US" dirty="0" smtClean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4422"/>
            <a:ext cx="8686800" cy="5033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2"/>
                </a:solidFill>
              </a:rPr>
              <a:t>simple path</a:t>
            </a:r>
            <a:r>
              <a:rPr lang="en-US" sz="2800" dirty="0"/>
              <a:t> repeats no </a:t>
            </a:r>
            <a:r>
              <a:rPr lang="en-US" sz="2800" dirty="0" smtClean="0"/>
              <a:t>vertices </a:t>
            </a:r>
            <a:r>
              <a:rPr lang="en-US" sz="2800" dirty="0"/>
              <a:t>(except the first might be the last):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San Francisco, Dallas]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San Francisco, Dallas,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]</a:t>
            </a:r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>
                <a:solidFill>
                  <a:schemeClr val="accent2"/>
                </a:solidFill>
              </a:rPr>
              <a:t>cycle</a:t>
            </a:r>
            <a:r>
              <a:rPr lang="en-US" sz="2800" dirty="0"/>
              <a:t> is a path that ends where it begins: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Dallas,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]</a:t>
            </a:r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2"/>
                </a:solidFill>
              </a:rPr>
              <a:t>simple cycle</a:t>
            </a:r>
            <a:r>
              <a:rPr lang="en-US" sz="2800" dirty="0"/>
              <a:t> is a cycle and a simple path: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, Salt Lake City, San Francisco, Dallas, </a:t>
            </a:r>
            <a:r>
              <a:rPr lang="en-US" sz="2400" dirty="0">
                <a:solidFill>
                  <a:srgbClr val="00B050"/>
                </a:solidFill>
              </a:rPr>
              <a:t>Seattle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23,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332 Data Abstractions, Summer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46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2852"/>
            <a:ext cx="8229600" cy="654032"/>
          </a:xfrm>
        </p:spPr>
        <p:txBody>
          <a:bodyPr/>
          <a:lstStyle/>
          <a:p>
            <a:r>
              <a:rPr lang="en-US" sz="3500" dirty="0" smtClean="0"/>
              <a:t>Paths and Cycles in Directed Graphs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28736"/>
            <a:ext cx="8115328" cy="46974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there a path from A to D?</a:t>
            </a:r>
          </a:p>
          <a:p>
            <a:endParaRPr lang="en-US" dirty="0" smtClean="0"/>
          </a:p>
          <a:p>
            <a:r>
              <a:rPr lang="en-US" dirty="0" smtClean="0"/>
              <a:t>Does the graph contain any cycles?</a:t>
            </a:r>
          </a:p>
        </p:txBody>
      </p:sp>
      <p:sp>
        <p:nvSpPr>
          <p:cNvPr id="48133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251418" y="1988196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4813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7337" y="1976736"/>
            <a:ext cx="42351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48135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775649" y="2599165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4813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64073" y="2819400"/>
            <a:ext cx="41870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48137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5925209" y="1681647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4813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07074" y="1671936"/>
            <a:ext cx="40748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</a:p>
        </p:txBody>
      </p:sp>
      <p:cxnSp>
        <p:nvCxnSpPr>
          <p:cNvPr id="48139" name="AutoShape 10"/>
          <p:cNvCxnSpPr>
            <a:cxnSpLocks noChangeShapeType="1"/>
            <a:stCxn id="48137" idx="3"/>
            <a:endCxn id="48135" idx="6"/>
          </p:cNvCxnSpPr>
          <p:nvPr>
            <p:custDataLst>
              <p:tags r:id="rId9"/>
            </p:custDataLst>
          </p:nvPr>
        </p:nvCxnSpPr>
        <p:spPr bwMode="auto">
          <a:xfrm flipH="1">
            <a:off x="5158835" y="2008717"/>
            <a:ext cx="822490" cy="7820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cxnSp>
        <p:nvCxnSpPr>
          <p:cNvPr id="48140" name="AutoShape 11"/>
          <p:cNvCxnSpPr>
            <a:cxnSpLocks noChangeShapeType="1"/>
            <a:stCxn id="48135" idx="2"/>
            <a:endCxn id="48133" idx="5"/>
          </p:cNvCxnSpPr>
          <p:nvPr>
            <p:custDataLst>
              <p:tags r:id="rId10"/>
            </p:custDataLst>
          </p:nvPr>
        </p:nvCxnSpPr>
        <p:spPr bwMode="auto">
          <a:xfrm flipH="1" flipV="1">
            <a:off x="3579256" y="2335192"/>
            <a:ext cx="1177235" cy="4555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  <p:sp>
        <p:nvSpPr>
          <p:cNvPr id="48141" name="Oval 12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507419" y="1272915"/>
            <a:ext cx="383186" cy="383186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cxnSp>
        <p:nvCxnSpPr>
          <p:cNvPr id="48142" name="AutoShape 13"/>
          <p:cNvCxnSpPr>
            <a:cxnSpLocks noChangeShapeType="1"/>
            <a:stCxn id="48137" idx="1"/>
            <a:endCxn id="48141" idx="6"/>
          </p:cNvCxnSpPr>
          <p:nvPr>
            <p:custDataLst>
              <p:tags r:id="rId12"/>
            </p:custDataLst>
          </p:nvPr>
        </p:nvCxnSpPr>
        <p:spPr bwMode="auto">
          <a:xfrm flipH="1" flipV="1">
            <a:off x="4890605" y="1464508"/>
            <a:ext cx="1090720" cy="27325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</p:cxnSp>
      <p:sp>
        <p:nvSpPr>
          <p:cNvPr id="48143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42056" y="909936"/>
            <a:ext cx="439544" cy="4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D</a:t>
            </a:r>
          </a:p>
        </p:txBody>
      </p:sp>
      <p:cxnSp>
        <p:nvCxnSpPr>
          <p:cNvPr id="48144" name="AutoShape 15"/>
          <p:cNvCxnSpPr>
            <a:cxnSpLocks noChangeShapeType="1"/>
            <a:stCxn id="48135" idx="0"/>
            <a:endCxn id="48141" idx="4"/>
          </p:cNvCxnSpPr>
          <p:nvPr>
            <p:custDataLst>
              <p:tags r:id="rId14"/>
            </p:custDataLst>
          </p:nvPr>
        </p:nvCxnSpPr>
        <p:spPr bwMode="auto">
          <a:xfrm flipH="1" flipV="1">
            <a:off x="4699012" y="1656101"/>
            <a:ext cx="268230" cy="9430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</p:spPr>
      </p:cxnSp>
    </p:spTree>
    <p:extLst>
      <p:ext uri="{BB962C8B-B14F-4D97-AF65-F5344CB8AC3E}">
        <p14:creationId xmlns="" xmlns:p14="http://schemas.microsoft.com/office/powerpoint/2010/main" val="2989714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Undirected Graph Connectivity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undirected graph is </a:t>
            </a:r>
            <a:r>
              <a:rPr lang="en-US" dirty="0">
                <a:solidFill>
                  <a:schemeClr val="accent2"/>
                </a:solidFill>
              </a:rPr>
              <a:t>connected</a:t>
            </a:r>
            <a:r>
              <a:rPr lang="en-US" dirty="0"/>
              <a:t> if for all</a:t>
            </a:r>
          </a:p>
          <a:p>
            <a:pPr marL="0" indent="0">
              <a:buNone/>
            </a:pPr>
            <a:r>
              <a:rPr lang="en-US" dirty="0" smtClean="0"/>
              <a:t>pairs </a:t>
            </a:r>
            <a:r>
              <a:rPr lang="en-US" dirty="0"/>
              <a:t>of vertices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err="1" smtClean="0">
                <a:latin typeface="Cambria Math"/>
                <a:ea typeface="Cambria Math"/>
                <a:cs typeface="Courier New" pitchFamily="49" charset="0"/>
              </a:rPr>
              <a:t>≠v</a:t>
            </a:r>
            <a:r>
              <a:rPr lang="en-US" dirty="0" smtClean="0"/>
              <a:t>, </a:t>
            </a:r>
            <a:r>
              <a:rPr lang="en-US" dirty="0"/>
              <a:t>there exists a </a:t>
            </a:r>
            <a:r>
              <a:rPr lang="en-US" i="1" dirty="0">
                <a:solidFill>
                  <a:srgbClr val="FF0000"/>
                </a:solidFill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u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v</a:t>
            </a:r>
          </a:p>
          <a:p>
            <a:endParaRPr lang="en-US" sz="2000" dirty="0" smtClean="0"/>
          </a:p>
          <a:p>
            <a:endParaRPr lang="en-US" sz="2800" dirty="0"/>
          </a:p>
          <a:p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undirected graph is </a:t>
            </a:r>
            <a:r>
              <a:rPr lang="en-US" dirty="0" smtClean="0">
                <a:solidFill>
                  <a:schemeClr val="accent2"/>
                </a:solidFill>
              </a:rPr>
              <a:t>complete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smtClean="0">
                <a:solidFill>
                  <a:schemeClr val="accent2"/>
                </a:solidFill>
              </a:rPr>
              <a:t>fully connected</a:t>
            </a:r>
            <a:r>
              <a:rPr lang="en-US" dirty="0" smtClean="0"/>
              <a:t>, if for all pairs </a:t>
            </a:r>
            <a:br>
              <a:rPr lang="en-US" dirty="0" smtClean="0"/>
            </a:br>
            <a:r>
              <a:rPr lang="en-US" dirty="0" smtClean="0"/>
              <a:t>of vertices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err="1">
                <a:latin typeface="Cambria Math"/>
                <a:ea typeface="Cambria Math"/>
                <a:cs typeface="Courier New" pitchFamily="49" charset="0"/>
              </a:rPr>
              <a:t>≠</a:t>
            </a:r>
            <a:r>
              <a:rPr lang="en-US" dirty="0" err="1" smtClean="0">
                <a:latin typeface="Cambria Math"/>
                <a:ea typeface="Cambria Math"/>
                <a:cs typeface="Courier New" pitchFamily="49" charset="0"/>
              </a:rPr>
              <a:t>v</a:t>
            </a:r>
            <a:r>
              <a:rPr lang="en-US" dirty="0" smtClean="0">
                <a:latin typeface="Cambria Math"/>
                <a:ea typeface="Cambria Math"/>
                <a:cs typeface="Courier New" pitchFamily="49" charset="0"/>
              </a:rPr>
              <a:t> </a:t>
            </a:r>
            <a:r>
              <a:rPr lang="en-US" dirty="0" smtClean="0"/>
              <a:t>there exists an 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edge</a:t>
            </a:r>
            <a:r>
              <a:rPr lang="en-US" i="1" dirty="0" smtClean="0"/>
              <a:t> </a:t>
            </a:r>
            <a:r>
              <a:rPr lang="en-US" dirty="0"/>
              <a:t>from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u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95400" y="2466915"/>
            <a:ext cx="2667000" cy="990600"/>
            <a:chOff x="3216" y="1584"/>
            <a:chExt cx="1680" cy="624"/>
          </a:xfrm>
        </p:grpSpPr>
        <p:sp>
          <p:nvSpPr>
            <p:cNvPr id="8" name="Oval 5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16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216" y="2016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04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1" name="Oval 8"/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032" y="182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2" name="Oval 9"/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320" y="158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04" y="1584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704" y="1968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>
                <a:latin typeface="Cambria Math" pitchFamily="18" charset="0"/>
              </a:endParaRPr>
            </a:p>
          </p:txBody>
        </p:sp>
        <p:cxnSp>
          <p:nvCxnSpPr>
            <p:cNvPr id="15" name="AutoShape 12"/>
            <p:cNvCxnSpPr>
              <a:cxnSpLocks noChangeShapeType="1"/>
              <a:stCxn id="13" idx="4"/>
              <a:endCxn id="14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4800" y="177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13" idx="2"/>
              <a:endCxn id="12" idx="6"/>
            </p:cNvCxnSpPr>
            <p:nvPr>
              <p:custDataLst>
                <p:tags r:id="rId39"/>
              </p:custDataLst>
            </p:nvPr>
          </p:nvCxnSpPr>
          <p:spPr bwMode="auto">
            <a:xfrm flipH="1">
              <a:off x="4512" y="1680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4"/>
            <p:cNvCxnSpPr>
              <a:cxnSpLocks noChangeShapeType="1"/>
              <a:stCxn id="12" idx="5"/>
              <a:endCxn id="14" idx="1"/>
            </p:cNvCxnSpPr>
            <p:nvPr>
              <p:custDataLst>
                <p:tags r:id="rId40"/>
              </p:custDataLst>
            </p:nvPr>
          </p:nvCxnSpPr>
          <p:spPr bwMode="auto">
            <a:xfrm>
              <a:off x="4484" y="1748"/>
              <a:ext cx="24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5"/>
            <p:cNvCxnSpPr>
              <a:cxnSpLocks noChangeShapeType="1"/>
              <a:stCxn id="12" idx="3"/>
              <a:endCxn id="11" idx="7"/>
            </p:cNvCxnSpPr>
            <p:nvPr>
              <p:custDataLst>
                <p:tags r:id="rId41"/>
              </p:custDataLst>
            </p:nvPr>
          </p:nvCxnSpPr>
          <p:spPr bwMode="auto">
            <a:xfrm flipH="1">
              <a:off x="4196" y="1748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6"/>
            <p:cNvCxnSpPr>
              <a:cxnSpLocks noChangeShapeType="1"/>
              <a:stCxn id="11" idx="2"/>
              <a:endCxn id="10" idx="6"/>
            </p:cNvCxnSpPr>
            <p:nvPr>
              <p:custDataLst>
                <p:tags r:id="rId42"/>
              </p:custDataLst>
            </p:nvPr>
          </p:nvCxnSpPr>
          <p:spPr bwMode="auto">
            <a:xfrm flipH="1">
              <a:off x="3696" y="1920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7"/>
            <p:cNvCxnSpPr>
              <a:cxnSpLocks noChangeShapeType="1"/>
              <a:stCxn id="10" idx="1"/>
              <a:endCxn id="8" idx="5"/>
            </p:cNvCxnSpPr>
            <p:nvPr>
              <p:custDataLst>
                <p:tags r:id="rId43"/>
              </p:custDataLst>
            </p:nvPr>
          </p:nvCxnSpPr>
          <p:spPr bwMode="auto">
            <a:xfrm flipH="1" flipV="1">
              <a:off x="3380" y="1796"/>
              <a:ext cx="152" cy="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8"/>
            <p:cNvCxnSpPr>
              <a:cxnSpLocks noChangeShapeType="1"/>
              <a:stCxn id="10" idx="3"/>
              <a:endCxn id="9" idx="7"/>
            </p:cNvCxnSpPr>
            <p:nvPr>
              <p:custDataLst>
                <p:tags r:id="rId44"/>
              </p:custDataLst>
            </p:nvPr>
          </p:nvCxnSpPr>
          <p:spPr bwMode="auto">
            <a:xfrm flipH="1">
              <a:off x="3380" y="1988"/>
              <a:ext cx="152" cy="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" name="Oval 36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25431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3" name="Oval 37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1527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4" name="Oval 38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2847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5" name="Oval 39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847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6" name="Oval 40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7086600" y="2466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7" name="Oval 41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7696200" y="24669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sp>
        <p:nvSpPr>
          <p:cNvPr id="28" name="Oval 42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7696200" y="3076515"/>
            <a:ext cx="304800" cy="304800"/>
          </a:xfrm>
          <a:prstGeom prst="ellipse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>
              <a:latin typeface="Cambria Math" pitchFamily="18" charset="0"/>
            </a:endParaRPr>
          </a:p>
        </p:txBody>
      </p:sp>
      <p:cxnSp>
        <p:nvCxnSpPr>
          <p:cNvPr id="29" name="AutoShape 45"/>
          <p:cNvCxnSpPr>
            <a:cxnSpLocks noChangeShapeType="1"/>
            <a:stCxn id="26" idx="5"/>
            <a:endCxn id="28" idx="1"/>
          </p:cNvCxnSpPr>
          <p:nvPr>
            <p:custDataLst>
              <p:tags r:id="rId9"/>
            </p:custDataLst>
          </p:nvPr>
        </p:nvCxnSpPr>
        <p:spPr bwMode="auto">
          <a:xfrm>
            <a:off x="7346950" y="2727265"/>
            <a:ext cx="3937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46"/>
          <p:cNvCxnSpPr>
            <a:cxnSpLocks noChangeShapeType="1"/>
            <a:stCxn id="26" idx="3"/>
            <a:endCxn id="25" idx="7"/>
          </p:cNvCxnSpPr>
          <p:nvPr>
            <p:custDataLst>
              <p:tags r:id="rId10"/>
            </p:custDataLst>
          </p:nvPr>
        </p:nvCxnSpPr>
        <p:spPr bwMode="auto">
          <a:xfrm flipH="1">
            <a:off x="6889750" y="2727265"/>
            <a:ext cx="241300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48"/>
          <p:cNvCxnSpPr>
            <a:cxnSpLocks noChangeShapeType="1"/>
            <a:stCxn id="24" idx="1"/>
            <a:endCxn id="22" idx="5"/>
          </p:cNvCxnSpPr>
          <p:nvPr>
            <p:custDataLst>
              <p:tags r:id="rId11"/>
            </p:custDataLst>
          </p:nvPr>
        </p:nvCxnSpPr>
        <p:spPr bwMode="auto">
          <a:xfrm flipH="1" flipV="1">
            <a:off x="5594350" y="2803465"/>
            <a:ext cx="241300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49"/>
          <p:cNvCxnSpPr>
            <a:cxnSpLocks noChangeShapeType="1"/>
            <a:stCxn id="24" idx="3"/>
            <a:endCxn id="23" idx="7"/>
          </p:cNvCxnSpPr>
          <p:nvPr>
            <p:custDataLst>
              <p:tags r:id="rId12"/>
            </p:custDataLst>
          </p:nvPr>
        </p:nvCxnSpPr>
        <p:spPr bwMode="auto">
          <a:xfrm flipH="1">
            <a:off x="5594350" y="3108265"/>
            <a:ext cx="241300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Text Box 5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08397" y="3562290"/>
            <a:ext cx="2073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Connected graph</a:t>
            </a:r>
          </a:p>
        </p:txBody>
      </p:sp>
      <p:sp>
        <p:nvSpPr>
          <p:cNvPr id="34" name="Text Box 5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34000" y="3562290"/>
            <a:ext cx="23567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Disconnected graph</a:t>
            </a:r>
          </a:p>
        </p:txBody>
      </p:sp>
      <p:grpSp>
        <p:nvGrpSpPr>
          <p:cNvPr id="7" name="Group 19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934200" y="4495800"/>
            <a:ext cx="1676400" cy="1309688"/>
            <a:chOff x="2256" y="2928"/>
            <a:chExt cx="1536" cy="1200"/>
          </a:xfrm>
        </p:grpSpPr>
        <p:sp>
          <p:nvSpPr>
            <p:cNvPr id="36" name="Oval 20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32" y="2928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37" name="Oval 21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92" y="3792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38" name="Oval 22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6" y="3168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39" name="Oval 23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56" y="3264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40" name="Oval 24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12" y="3792"/>
              <a:ext cx="336" cy="33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544" y="316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120" y="316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496" y="35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8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880" y="39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3504" y="345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2496" y="3360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1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496" y="3456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2784" y="3168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024" y="3168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2832" y="336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63133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Directed Graph Connectivity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457199" y="1142984"/>
            <a:ext cx="6705601" cy="5105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A directed graph is </a:t>
            </a:r>
            <a:r>
              <a:rPr lang="en-US" sz="2600" dirty="0">
                <a:solidFill>
                  <a:schemeClr val="accent2"/>
                </a:solidFill>
              </a:rPr>
              <a:t>strongly connected</a:t>
            </a:r>
            <a:r>
              <a:rPr lang="en-US" sz="2600" dirty="0"/>
              <a:t> if there is a path from every vertex to every other vertex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 directed graph is </a:t>
            </a:r>
            <a:r>
              <a:rPr lang="en-US" sz="2600" dirty="0">
                <a:solidFill>
                  <a:schemeClr val="accent2"/>
                </a:solidFill>
              </a:rPr>
              <a:t>weakly connected</a:t>
            </a:r>
            <a:r>
              <a:rPr lang="en-US" sz="2600" dirty="0"/>
              <a:t> if there is a path from every vertex to every other vertex </a:t>
            </a:r>
            <a:r>
              <a:rPr lang="en-US" sz="2600" i="1" dirty="0">
                <a:solidFill>
                  <a:srgbClr val="FF0000"/>
                </a:solidFill>
              </a:rPr>
              <a:t>ignoring direction of edges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 direct graph is </a:t>
            </a:r>
            <a:r>
              <a:rPr lang="en-US" sz="2600" dirty="0" smtClean="0">
                <a:solidFill>
                  <a:schemeClr val="accent2"/>
                </a:solidFill>
              </a:rPr>
              <a:t>complete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2"/>
                </a:solidFill>
              </a:rPr>
              <a:t>fully </a:t>
            </a:r>
            <a:r>
              <a:rPr lang="en-US" sz="2600" dirty="0">
                <a:solidFill>
                  <a:schemeClr val="accent2"/>
                </a:solidFill>
              </a:rPr>
              <a:t>connected</a:t>
            </a:r>
            <a:r>
              <a:rPr lang="en-US" sz="2600" dirty="0"/>
              <a:t>, </a:t>
            </a:r>
            <a:r>
              <a:rPr lang="en-US" sz="2600" dirty="0" smtClean="0"/>
              <a:t>if </a:t>
            </a:r>
            <a:r>
              <a:rPr lang="en-US" sz="2600" dirty="0"/>
              <a:t>for all pairs of vertices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800" dirty="0" err="1">
                <a:latin typeface="Cambria Math"/>
                <a:ea typeface="Cambria Math"/>
                <a:cs typeface="Courier New" pitchFamily="49" charset="0"/>
              </a:rPr>
              <a:t>≠v</a:t>
            </a:r>
            <a:r>
              <a:rPr lang="en-US" sz="2800" dirty="0">
                <a:latin typeface="Cambria Math"/>
                <a:ea typeface="Cambria Math"/>
                <a:cs typeface="Courier New" pitchFamily="49" charset="0"/>
              </a:rPr>
              <a:t> </a:t>
            </a:r>
            <a:r>
              <a:rPr lang="en-US" sz="2600" dirty="0" smtClean="0"/>
              <a:t>, there </a:t>
            </a:r>
            <a:r>
              <a:rPr lang="en-US" sz="2600" dirty="0"/>
              <a:t>exists an </a:t>
            </a:r>
            <a:r>
              <a:rPr lang="en-US" sz="2600" i="1" dirty="0">
                <a:solidFill>
                  <a:srgbClr val="FF0000"/>
                </a:solidFill>
              </a:rPr>
              <a:t>edge</a:t>
            </a:r>
            <a:r>
              <a:rPr lang="en-US" sz="2600" dirty="0"/>
              <a:t> from </a:t>
            </a:r>
            <a:r>
              <a:rPr lang="en-US" sz="2600" dirty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u</a:t>
            </a:r>
            <a:r>
              <a:rPr lang="en-US" sz="2600" dirty="0"/>
              <a:t> to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v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315200" y="990600"/>
            <a:ext cx="1600200" cy="1400175"/>
            <a:chOff x="4272" y="2640"/>
            <a:chExt cx="768" cy="672"/>
          </a:xfrm>
        </p:grpSpPr>
        <p:sp>
          <p:nvSpPr>
            <p:cNvPr id="8" name="Oval 5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60" y="264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560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848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11" name="Oval 8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272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cxnSp>
          <p:nvCxnSpPr>
            <p:cNvPr id="12" name="AutoShape 9"/>
            <p:cNvCxnSpPr>
              <a:cxnSpLocks noChangeShapeType="1"/>
              <a:stCxn id="8" idx="3"/>
              <a:endCxn id="11" idx="7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4436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0"/>
            <p:cNvCxnSpPr>
              <a:cxnSpLocks noChangeShapeType="1"/>
              <a:stCxn id="8" idx="5"/>
              <a:endCxn id="10" idx="1"/>
            </p:cNvCxnSpPr>
            <p:nvPr>
              <p:custDataLst>
                <p:tags r:id="rId26"/>
              </p:custDataLst>
            </p:nvPr>
          </p:nvCxnSpPr>
          <p:spPr bwMode="auto">
            <a:xfrm>
              <a:off x="4724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1"/>
            <p:cNvCxnSpPr>
              <a:cxnSpLocks noChangeShapeType="1"/>
              <a:stCxn id="10" idx="3"/>
              <a:endCxn id="9" idx="7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724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12"/>
            <p:cNvCxnSpPr>
              <a:cxnSpLocks noChangeShapeType="1"/>
              <a:stCxn id="11" idx="5"/>
              <a:endCxn id="9" idx="1"/>
            </p:cNvCxnSpPr>
            <p:nvPr>
              <p:custDataLst>
                <p:tags r:id="rId28"/>
              </p:custDataLst>
            </p:nvPr>
          </p:nvCxnSpPr>
          <p:spPr bwMode="auto">
            <a:xfrm>
              <a:off x="4436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9" idx="0"/>
              <a:endCxn id="8" idx="4"/>
            </p:cNvCxnSpPr>
            <p:nvPr>
              <p:custDataLst>
                <p:tags r:id="rId29"/>
              </p:custDataLst>
            </p:nvPr>
          </p:nvCxnSpPr>
          <p:spPr bwMode="auto">
            <a:xfrm flipV="1">
              <a:off x="4656" y="2832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1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315200" y="2895600"/>
            <a:ext cx="1600200" cy="1400175"/>
            <a:chOff x="4272" y="3072"/>
            <a:chExt cx="768" cy="672"/>
          </a:xfrm>
        </p:grpSpPr>
        <p:sp>
          <p:nvSpPr>
            <p:cNvPr id="18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60" y="307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60" y="355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48" y="331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1" name="Oval 18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72" y="3312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cxnSp>
          <p:nvCxnSpPr>
            <p:cNvPr id="22" name="AutoShape 19"/>
            <p:cNvCxnSpPr>
              <a:cxnSpLocks noChangeShapeType="1"/>
              <a:stCxn id="18" idx="5"/>
              <a:endCxn id="20" idx="1"/>
            </p:cNvCxnSpPr>
            <p:nvPr>
              <p:custDataLst>
                <p:tags r:id="rId18"/>
              </p:custDataLst>
            </p:nvPr>
          </p:nvCxnSpPr>
          <p:spPr bwMode="auto">
            <a:xfrm>
              <a:off x="4724" y="3236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20"/>
            <p:cNvCxnSpPr>
              <a:cxnSpLocks noChangeShapeType="1"/>
              <a:stCxn id="20" idx="3"/>
              <a:endCxn id="19" idx="7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4724" y="3476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21"/>
            <p:cNvCxnSpPr>
              <a:cxnSpLocks noChangeShapeType="1"/>
              <a:stCxn id="21" idx="5"/>
              <a:endCxn id="19" idx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4436" y="3476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7" name="Group 3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315200" y="4781550"/>
            <a:ext cx="1600200" cy="1200150"/>
            <a:chOff x="4032" y="3216"/>
            <a:chExt cx="1008" cy="756"/>
          </a:xfrm>
        </p:grpSpPr>
        <p:sp>
          <p:nvSpPr>
            <p:cNvPr id="26" name="Oval 23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0" y="3216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7" name="Oval 24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0" y="3720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88" y="3468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32" y="3468"/>
              <a:ext cx="252" cy="25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latin typeface="Cambria Math" pitchFamily="18" charset="0"/>
              </a:endParaRPr>
            </a:p>
          </p:txBody>
        </p:sp>
        <p:cxnSp>
          <p:nvCxnSpPr>
            <p:cNvPr id="30" name="AutoShape 27"/>
            <p:cNvCxnSpPr>
              <a:cxnSpLocks noChangeShapeType="1"/>
              <a:stCxn id="27" idx="0"/>
              <a:endCxn id="26" idx="4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4536" y="3468"/>
              <a:ext cx="0" cy="2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1" name="AutoShape 28"/>
            <p:cNvCxnSpPr>
              <a:cxnSpLocks noChangeShapeType="1"/>
              <a:stCxn id="29" idx="6"/>
              <a:endCxn id="28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84" y="3594"/>
              <a:ext cx="5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2" name="AutoShape 29"/>
            <p:cNvCxnSpPr>
              <a:cxnSpLocks noChangeShapeType="1"/>
              <a:stCxn id="26" idx="2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4158" y="3342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3" name="AutoShape 30"/>
            <p:cNvCxnSpPr>
              <a:cxnSpLocks noChangeShapeType="1"/>
              <a:stCxn id="26" idx="6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4662" y="3342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4" name="AutoShape 31"/>
            <p:cNvCxnSpPr>
              <a:cxnSpLocks noChangeShapeType="1"/>
              <a:stCxn id="28" idx="4"/>
              <a:endCxn id="27" idx="6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4662" y="3720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5" name="AutoShape 32"/>
            <p:cNvCxnSpPr>
              <a:cxnSpLocks noChangeShapeType="1"/>
              <a:stCxn id="27" idx="2"/>
              <a:endCxn id="29" idx="4"/>
            </p:cNvCxnSpPr>
            <p:nvPr>
              <p:custDataLst>
                <p:tags r:id="rId13"/>
              </p:custDataLst>
            </p:nvPr>
          </p:nvCxnSpPr>
          <p:spPr bwMode="auto">
            <a:xfrm flipH="1" flipV="1">
              <a:off x="4158" y="3720"/>
              <a:ext cx="252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483475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Subgraphs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142843" y="1142984"/>
            <a:ext cx="8858313" cy="5105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 graph whose vertices and edges are </a:t>
            </a:r>
            <a:r>
              <a:rPr lang="en-US" sz="2400" b="1" dirty="0" smtClean="0"/>
              <a:t>subsets of another graph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b="1" dirty="0" smtClean="0"/>
              <a:t>Formal Definition</a:t>
            </a:r>
            <a:r>
              <a:rPr lang="en-US" sz="2400" dirty="0" smtClean="0"/>
              <a:t>: A graph G'=(V', E') is 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of another graph G=(V, E) </a:t>
            </a:r>
          </a:p>
          <a:p>
            <a:pPr marL="0" indent="0">
              <a:buNone/>
            </a:pPr>
            <a:r>
              <a:rPr lang="en-US" sz="2400" dirty="0" err="1" smtClean="0"/>
              <a:t>iff</a:t>
            </a:r>
            <a:r>
              <a:rPr lang="en-US" sz="2400" dirty="0" smtClean="0"/>
              <a:t>. V'⊆ V, and E'⊆ 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spanning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</a:t>
            </a:r>
            <a:r>
              <a:rPr lang="en-US" sz="2400" dirty="0" smtClean="0"/>
              <a:t>is 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that contains all the vertices of the original graph.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50" name="AutoShape 2" descr="3: A graph G with subgraphs G and G : G is an induces subgraph of G,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3: A graph G with subgraphs G and G : G is an induces subgraph of G,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3: A graph G with subgraphs G and G : G is an induces subgraph of G,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3: A graph G with subgraphs G and G : G is an induces subgraph of G,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857496"/>
            <a:ext cx="6267461" cy="144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83475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US" dirty="0" smtClean="0"/>
              <a:t>Trees as Graphs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6553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can say a </a:t>
            </a:r>
            <a:r>
              <a:rPr lang="en-US" dirty="0" smtClean="0">
                <a:solidFill>
                  <a:schemeClr val="accent2"/>
                </a:solidFill>
              </a:rPr>
              <a:t>tree</a:t>
            </a:r>
            <a:r>
              <a:rPr lang="en-US" dirty="0" smtClean="0"/>
              <a:t> is a graph that is:</a:t>
            </a:r>
          </a:p>
          <a:p>
            <a:r>
              <a:rPr lang="en-US" dirty="0" smtClean="0"/>
              <a:t>undirected</a:t>
            </a:r>
          </a:p>
          <a:p>
            <a:r>
              <a:rPr lang="en-US" dirty="0" smtClean="0"/>
              <a:t>acyclic</a:t>
            </a:r>
          </a:p>
          <a:p>
            <a:r>
              <a:rPr lang="en-US" dirty="0" smtClean="0"/>
              <a:t>connected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ll trees are graphs, but NOT all graphs are trees</a:t>
            </a:r>
          </a:p>
          <a:p>
            <a:pPr lvl="1"/>
            <a:endParaRPr lang="en-US" sz="1800" dirty="0" smtClean="0"/>
          </a:p>
        </p:txBody>
      </p:sp>
      <p:grpSp>
        <p:nvGrpSpPr>
          <p:cNvPr id="5" name="Group 1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315200" y="1375972"/>
            <a:ext cx="1524000" cy="3886200"/>
            <a:chOff x="3984" y="1008"/>
            <a:chExt cx="1104" cy="2928"/>
          </a:xfrm>
        </p:grpSpPr>
        <p:sp>
          <p:nvSpPr>
            <p:cNvPr id="58375" name="Oval 4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6" y="201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58376" name="AutoShape 5"/>
            <p:cNvCxnSpPr>
              <a:cxnSpLocks noChangeShapeType="1"/>
              <a:stCxn id="58375" idx="0"/>
              <a:endCxn id="58378" idx="4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4560" y="1740"/>
              <a:ext cx="0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77" name="AutoShape 6"/>
            <p:cNvCxnSpPr>
              <a:cxnSpLocks noChangeShapeType="1"/>
              <a:stCxn id="58375" idx="4"/>
              <a:endCxn id="58383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560" y="2316"/>
              <a:ext cx="2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78" name="Oval 7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6" y="144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8379" name="Oval 8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84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8380" name="Oval 9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800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58381" name="AutoShape 10"/>
            <p:cNvCxnSpPr>
              <a:cxnSpLocks noChangeShapeType="1"/>
              <a:stCxn id="58378" idx="7"/>
              <a:endCxn id="58380" idx="3"/>
            </p:cNvCxnSpPr>
            <p:nvPr>
              <p:custDataLst>
                <p:tags r:id="rId10"/>
              </p:custDataLst>
            </p:nvPr>
          </p:nvCxnSpPr>
          <p:spPr bwMode="auto">
            <a:xfrm flipV="1">
              <a:off x="4662" y="1266"/>
              <a:ext cx="180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82" name="AutoShape 11"/>
            <p:cNvCxnSpPr>
              <a:cxnSpLocks noChangeShapeType="1"/>
              <a:stCxn id="58378" idx="1"/>
              <a:endCxn id="58379" idx="5"/>
            </p:cNvCxnSpPr>
            <p:nvPr>
              <p:custDataLst>
                <p:tags r:id="rId11"/>
              </p:custDataLst>
            </p:nvPr>
          </p:nvCxnSpPr>
          <p:spPr bwMode="auto">
            <a:xfrm flipH="1" flipV="1">
              <a:off x="4230" y="1266"/>
              <a:ext cx="228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83" name="Oval 12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18" y="259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8384" name="Oval 13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18" y="312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58385" name="AutoShape 14"/>
            <p:cNvCxnSpPr>
              <a:cxnSpLocks noChangeShapeType="1"/>
              <a:stCxn id="58383" idx="4"/>
              <a:endCxn id="58384" idx="0"/>
            </p:cNvCxnSpPr>
            <p:nvPr>
              <p:custDataLst>
                <p:tags r:id="rId14"/>
              </p:custDataLst>
            </p:nvPr>
          </p:nvCxnSpPr>
          <p:spPr bwMode="auto">
            <a:xfrm>
              <a:off x="4562" y="2892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86" name="AutoShape 15"/>
            <p:cNvCxnSpPr>
              <a:cxnSpLocks noChangeShapeType="1"/>
              <a:stCxn id="58384" idx="3"/>
              <a:endCxn id="58389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201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87" name="Oval 16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79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58388" name="AutoShape 17"/>
            <p:cNvCxnSpPr>
              <a:cxnSpLocks noChangeShapeType="1"/>
              <a:stCxn id="58384" idx="5"/>
              <a:endCxn id="58387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4664" y="3378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389" name="Oval 18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057" y="364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05901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14290"/>
            <a:ext cx="8229600" cy="796908"/>
          </a:xfrm>
        </p:spPr>
        <p:txBody>
          <a:bodyPr/>
          <a:lstStyle/>
          <a:p>
            <a:r>
              <a:rPr lang="en-US" dirty="0" smtClean="0"/>
              <a:t>Directed Acyclic Graphs (DAGs)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2"/>
                </a:solidFill>
              </a:rPr>
              <a:t>DAG</a:t>
            </a:r>
            <a:r>
              <a:rPr lang="en-US" sz="2400" dirty="0" smtClean="0"/>
              <a:t> is a directed graph with no directed cycles</a:t>
            </a:r>
          </a:p>
          <a:p>
            <a:r>
              <a:rPr lang="en-US" sz="2400" dirty="0" smtClean="0"/>
              <a:t>Every rooted directed tree is a DAG</a:t>
            </a:r>
          </a:p>
          <a:p>
            <a:r>
              <a:rPr lang="en-US" sz="2400" dirty="0" smtClean="0"/>
              <a:t>But not every DAG is a rooted directed tree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1100" dirty="0" smtClean="0"/>
          </a:p>
          <a:p>
            <a:endParaRPr lang="en-US" sz="2400" dirty="0" smtClean="0"/>
          </a:p>
          <a:p>
            <a:r>
              <a:rPr lang="en-US" sz="2400" dirty="0" smtClean="0"/>
              <a:t>Every </a:t>
            </a:r>
            <a:r>
              <a:rPr lang="en-US" sz="2400" dirty="0" smtClean="0">
                <a:solidFill>
                  <a:srgbClr val="FF0000"/>
                </a:solidFill>
              </a:rPr>
              <a:t>DAG</a:t>
            </a:r>
            <a:r>
              <a:rPr lang="en-US" sz="2400" dirty="0" smtClean="0"/>
              <a:t> is a directed graph</a:t>
            </a:r>
          </a:p>
          <a:p>
            <a:r>
              <a:rPr lang="en-US" sz="2400" dirty="0" smtClean="0"/>
              <a:t>But not every directed graph is a DAG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9"/>
          <p:cNvGrpSpPr/>
          <p:nvPr/>
        </p:nvGrpSpPr>
        <p:grpSpPr>
          <a:xfrm>
            <a:off x="2995613" y="2328866"/>
            <a:ext cx="2566987" cy="1600200"/>
            <a:chOff x="2995613" y="2590800"/>
            <a:chExt cx="2566987" cy="1600200"/>
          </a:xfrm>
        </p:grpSpPr>
        <p:sp>
          <p:nvSpPr>
            <p:cNvPr id="64517" name="Oval 5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 rot="-5400000">
              <a:off x="3031332" y="3155156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18" name="Oval 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4302919" y="3112294"/>
              <a:ext cx="400050" cy="471488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19" name="Oval 7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rot="-5400000">
              <a:off x="3621882" y="2555081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20" name="Oval 8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 rot="-5400000">
              <a:off x="3621882" y="3755231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4521" name="AutoShape 9"/>
            <p:cNvCxnSpPr>
              <a:cxnSpLocks noChangeShapeType="1"/>
              <a:stCxn id="64517" idx="3"/>
              <a:endCxn id="64520" idx="7"/>
            </p:cNvCxnSpPr>
            <p:nvPr>
              <p:custDataLst>
                <p:tags r:id="rId17"/>
              </p:custDataLst>
            </p:nvPr>
          </p:nvCxnSpPr>
          <p:spPr bwMode="auto">
            <a:xfrm rot="16200000" flipH="1">
              <a:off x="3367882" y="3563144"/>
              <a:ext cx="317500" cy="255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2" name="AutoShape 10"/>
            <p:cNvCxnSpPr>
              <a:cxnSpLocks noChangeShapeType="1"/>
              <a:stCxn id="64517" idx="5"/>
              <a:endCxn id="64519" idx="1"/>
            </p:cNvCxnSpPr>
            <p:nvPr>
              <p:custDataLst>
                <p:tags r:id="rId18"/>
              </p:custDataLst>
            </p:nvPr>
          </p:nvCxnSpPr>
          <p:spPr bwMode="auto">
            <a:xfrm rot="-5400000">
              <a:off x="3367882" y="2963069"/>
              <a:ext cx="317500" cy="255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3" name="AutoShape 11"/>
            <p:cNvCxnSpPr>
              <a:cxnSpLocks noChangeShapeType="1"/>
              <a:stCxn id="64519" idx="3"/>
              <a:endCxn id="64518" idx="7"/>
            </p:cNvCxnSpPr>
            <p:nvPr>
              <p:custDataLst>
                <p:tags r:id="rId19"/>
              </p:custDataLst>
            </p:nvPr>
          </p:nvCxnSpPr>
          <p:spPr bwMode="auto">
            <a:xfrm>
              <a:off x="3989388" y="2932113"/>
              <a:ext cx="347662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4" name="AutoShape 12"/>
            <p:cNvCxnSpPr>
              <a:cxnSpLocks noChangeShapeType="1"/>
              <a:stCxn id="64520" idx="5"/>
              <a:endCxn id="64518" idx="1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3989388" y="3489325"/>
              <a:ext cx="347662" cy="360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25" name="AutoShape 11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4038600" y="2767013"/>
              <a:ext cx="990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4526" name="Oval 6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 rot="-5400000">
              <a:off x="5126832" y="2578894"/>
              <a:ext cx="400050" cy="471487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4527" name="AutoShape 12"/>
            <p:cNvCxnSpPr>
              <a:cxnSpLocks noChangeShapeType="1"/>
            </p:cNvCxnSpPr>
            <p:nvPr>
              <p:custDataLst>
                <p:tags r:id="rId23"/>
              </p:custDataLst>
            </p:nvPr>
          </p:nvCxnSpPr>
          <p:spPr bwMode="auto">
            <a:xfrm flipV="1">
              <a:off x="4648200" y="2919413"/>
              <a:ext cx="381000" cy="284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186510" y="4838038"/>
            <a:ext cx="1600200" cy="1400175"/>
            <a:chOff x="4272" y="2640"/>
            <a:chExt cx="768" cy="672"/>
          </a:xfrm>
        </p:grpSpPr>
        <p:sp>
          <p:nvSpPr>
            <p:cNvPr id="64529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60" y="264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30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60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31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48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532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72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64533" name="AutoShape 9"/>
            <p:cNvCxnSpPr>
              <a:cxnSpLocks noChangeShapeType="1"/>
              <a:stCxn id="64529" idx="3"/>
              <a:endCxn id="64532" idx="7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4436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4" name="AutoShape 10"/>
            <p:cNvCxnSpPr>
              <a:cxnSpLocks noChangeShapeType="1"/>
              <a:stCxn id="64529" idx="5"/>
              <a:endCxn id="64531" idx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724" y="280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5" name="AutoShape 11"/>
            <p:cNvCxnSpPr>
              <a:cxnSpLocks noChangeShapeType="1"/>
              <a:stCxn id="64531" idx="3"/>
              <a:endCxn id="64530" idx="7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4724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6" name="AutoShape 12"/>
            <p:cNvCxnSpPr>
              <a:cxnSpLocks noChangeShapeType="1"/>
              <a:stCxn id="64532" idx="5"/>
              <a:endCxn id="64530" idx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4436" y="3044"/>
              <a:ext cx="152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537" name="AutoShape 13"/>
            <p:cNvCxnSpPr>
              <a:cxnSpLocks noChangeShapeType="1"/>
              <a:stCxn id="64530" idx="0"/>
              <a:endCxn id="64529" idx="4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4656" y="2832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="" xmlns:p14="http://schemas.microsoft.com/office/powerpoint/2010/main" val="137738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 A data structure that consists of a </a:t>
            </a:r>
            <a:r>
              <a:rPr lang="en-US" sz="2800" b="1" dirty="0"/>
              <a:t>set of nodes </a:t>
            </a:r>
            <a:r>
              <a:rPr lang="en-US" sz="2800" dirty="0"/>
              <a:t>(vertices) and a set of </a:t>
            </a:r>
            <a:r>
              <a:rPr lang="en-US" sz="2800" b="1" dirty="0"/>
              <a:t>edges</a:t>
            </a:r>
            <a:r>
              <a:rPr lang="en-US" sz="2800" dirty="0"/>
              <a:t> that relate the nodes to each other 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Formally, a </a:t>
            </a:r>
            <a:r>
              <a:rPr lang="en-US" sz="2800" b="1" dirty="0" smtClean="0">
                <a:solidFill>
                  <a:schemeClr val="accent2"/>
                </a:solidFill>
              </a:rPr>
              <a:t>graph</a:t>
            </a:r>
            <a:r>
              <a:rPr lang="en-US" sz="2800" dirty="0" smtClean="0"/>
              <a:t> is a pair: G = (V, E)</a:t>
            </a:r>
          </a:p>
          <a:p>
            <a:r>
              <a:rPr lang="en-US" sz="2400" dirty="0" smtClean="0"/>
              <a:t>A set of </a:t>
            </a:r>
            <a:r>
              <a:rPr lang="en-US" sz="2400" b="1" dirty="0" smtClean="0">
                <a:solidFill>
                  <a:schemeClr val="accent2"/>
                </a:solidFill>
              </a:rPr>
              <a:t>vertices</a:t>
            </a:r>
            <a:r>
              <a:rPr lang="en-US" sz="2400" dirty="0" smtClean="0">
                <a:solidFill>
                  <a:schemeClr val="accent2"/>
                </a:solidFill>
              </a:rPr>
              <a:t>,</a:t>
            </a:r>
            <a:r>
              <a:rPr lang="en-US" sz="2400" dirty="0" smtClean="0"/>
              <a:t> also known  as </a:t>
            </a:r>
            <a:r>
              <a:rPr lang="en-US" sz="2400" b="1" dirty="0" smtClean="0">
                <a:solidFill>
                  <a:schemeClr val="accent2"/>
                </a:solidFill>
              </a:rPr>
              <a:t>nodes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V = {v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,…,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</a:t>
            </a:r>
          </a:p>
          <a:p>
            <a:r>
              <a:rPr lang="en-US" sz="2400" dirty="0" smtClean="0"/>
              <a:t>A set of </a:t>
            </a:r>
            <a:r>
              <a:rPr lang="en-US" sz="2400" b="1" dirty="0" smtClean="0">
                <a:solidFill>
                  <a:schemeClr val="accent2"/>
                </a:solidFill>
              </a:rPr>
              <a:t>edges</a:t>
            </a:r>
            <a:r>
              <a:rPr lang="en-US" sz="2400" dirty="0" smtClean="0"/>
              <a:t> E = {e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}</a:t>
            </a:r>
          </a:p>
          <a:p>
            <a:pPr lvl="1"/>
            <a:r>
              <a:rPr lang="en-US" sz="2400" dirty="0" smtClean="0"/>
              <a:t>Each edge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a pair of vertices (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err="1" smtClean="0"/>
              <a:t>,v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An edge "</a:t>
            </a:r>
            <a:r>
              <a:rPr lang="en-US" sz="2400" b="1" dirty="0" smtClean="0"/>
              <a:t>connects</a:t>
            </a:r>
            <a:r>
              <a:rPr lang="en-US" sz="2400" dirty="0" smtClean="0"/>
              <a:t>" the vertices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More Notation</a:t>
            </a:r>
            <a:endParaRPr lang="en-US" dirty="0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4916488" algn="l"/>
              </a:tabLst>
            </a:pPr>
            <a:r>
              <a:rPr lang="en-US" dirty="0" smtClean="0"/>
              <a:t>For a graph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G = (V, E):</a:t>
            </a:r>
          </a:p>
          <a:p>
            <a:pPr>
              <a:tabLst>
                <a:tab pos="4916488" algn="l"/>
              </a:tabLst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|V| </a:t>
            </a:r>
            <a:r>
              <a:rPr lang="en-US" sz="2800" dirty="0" smtClean="0"/>
              <a:t>is the number of vertices</a:t>
            </a:r>
          </a:p>
          <a:p>
            <a:pPr>
              <a:tabLst>
                <a:tab pos="4916488" algn="l"/>
              </a:tabLst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|E| </a:t>
            </a:r>
            <a:r>
              <a:rPr lang="en-US" sz="2800" dirty="0" smtClean="0"/>
              <a:t>is the number of edges</a:t>
            </a:r>
          </a:p>
          <a:p>
            <a:pPr lvl="1">
              <a:tabLst>
                <a:tab pos="4916488" algn="l"/>
              </a:tabLst>
            </a:pPr>
            <a:r>
              <a:rPr lang="en-US" sz="2400" dirty="0" smtClean="0"/>
              <a:t>Minimum?	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>
              <a:tabLst>
                <a:tab pos="4916488" algn="l"/>
              </a:tabLst>
            </a:pPr>
            <a:r>
              <a:rPr lang="en-US" sz="2400" dirty="0" smtClean="0"/>
              <a:t>Maximum for undirected?	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|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V||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V-1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|/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2 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 O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(|V|</a:t>
            </a:r>
            <a:r>
              <a:rPr lang="en-US" sz="2400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)</a:t>
            </a:r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1">
              <a:tabLst>
                <a:tab pos="4916488" algn="l"/>
              </a:tabLst>
            </a:pPr>
            <a:r>
              <a:rPr lang="en-US" sz="2400" dirty="0" smtClean="0"/>
              <a:t>Maximum for directed?	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 |V||V-1|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 </a:t>
            </a:r>
            <a:r>
              <a:rPr lang="en-US" sz="24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(|V|</a:t>
            </a:r>
            <a:r>
              <a:rPr lang="en-US" sz="2400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  <a:sym typeface="Symbol" pitchFamily="18" charset="2"/>
              </a:rPr>
              <a:t>)</a:t>
            </a:r>
            <a:endParaRPr lang="en-US" sz="2400" dirty="0" smtClean="0">
              <a:solidFill>
                <a:schemeClr val="tx2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1">
              <a:tabLst>
                <a:tab pos="4916488" algn="l"/>
              </a:tabLst>
            </a:pPr>
            <a:endParaRPr lang="en-IN" sz="24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So for any graph, </a:t>
            </a:r>
            <a:r>
              <a:rPr lang="en-US" sz="2800" dirty="0" smtClean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sz="2800" dirty="0" smtClean="0"/>
              <a:t> is </a:t>
            </a:r>
            <a:r>
              <a:rPr lang="en-US" sz="2800" i="1" dirty="0" smtClean="0">
                <a:cs typeface="Times New Roman" pitchFamily="18" charset="0"/>
              </a:rPr>
              <a:t>O</a:t>
            </a:r>
            <a:r>
              <a:rPr lang="en-US" sz="2800" dirty="0" smtClean="0">
                <a:latin typeface="Cambria Math" pitchFamily="18" charset="0"/>
                <a:cs typeface="Times New Roman" pitchFamily="18" charset="0"/>
              </a:rPr>
              <a:t>(|V|</a:t>
            </a:r>
            <a:r>
              <a:rPr lang="en-US" sz="2800" baseline="30000" dirty="0" smtClean="0">
                <a:latin typeface="Cambria Math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Cambria Math" pitchFamily="18" charset="0"/>
                <a:cs typeface="Times New Roman" pitchFamily="18" charset="0"/>
              </a:rPr>
              <a:t>)</a:t>
            </a:r>
            <a:endParaRPr lang="en-US" sz="900" baseline="30000" dirty="0" smtClean="0">
              <a:latin typeface="Cambria Math" pitchFamily="18" charset="0"/>
            </a:endParaRPr>
          </a:p>
          <a:p>
            <a:pPr marL="0" indent="0">
              <a:buNone/>
              <a:defRPr/>
            </a:pPr>
            <a:endParaRPr lang="en-US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Another fact: </a:t>
            </a:r>
            <a:br>
              <a:rPr lang="en-US" sz="2800" dirty="0" smtClean="0"/>
            </a:br>
            <a:r>
              <a:rPr lang="en-US" sz="2800" dirty="0" smtClean="0"/>
              <a:t>	If an undirected graph is </a:t>
            </a:r>
            <a:r>
              <a:rPr lang="en-US" sz="2800" i="1" dirty="0" smtClean="0"/>
              <a:t>connected</a:t>
            </a:r>
            <a:r>
              <a:rPr lang="en-US" sz="2800" dirty="0" smtClean="0"/>
              <a:t>, 	</a:t>
            </a:r>
          </a:p>
          <a:p>
            <a:pPr marL="0" indent="0">
              <a:buNone/>
              <a:defRPr/>
            </a:pPr>
            <a:r>
              <a:rPr lang="en-US" sz="2800" dirty="0" smtClean="0"/>
              <a:t>	then </a:t>
            </a:r>
            <a:r>
              <a:rPr lang="en-US" sz="2800" dirty="0" smtClean="0">
                <a:latin typeface="Cambria Math" pitchFamily="18" charset="0"/>
                <a:cs typeface="Times New Roman" pitchFamily="18" charset="0"/>
              </a:rPr>
              <a:t>|E| ≥ |V|-1</a:t>
            </a:r>
            <a:endParaRPr lang="en-US" sz="2800" dirty="0" smtClean="0"/>
          </a:p>
          <a:p>
            <a:pPr lvl="1">
              <a:tabLst>
                <a:tab pos="4916488" algn="l"/>
              </a:tabLs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0" y="381000"/>
            <a:ext cx="2947987" cy="1814513"/>
            <a:chOff x="5691188" y="381000"/>
            <a:chExt cx="2947987" cy="1814513"/>
          </a:xfrm>
        </p:grpSpPr>
        <p:sp>
          <p:nvSpPr>
            <p:cNvPr id="31749" name="Oval 1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037263" y="12350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0" name="Text Box 1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91188" y="930275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31751" name="Oval 1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173913" y="1690688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52" name="Text Box 1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431088" y="1798638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31753" name="Oval 1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031163" y="10064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31754" name="Text Box 2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269288" y="1082675"/>
              <a:ext cx="3698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C</a:t>
              </a:r>
              <a:endParaRPr lang="en-US" sz="2000"/>
            </a:p>
          </p:txBody>
        </p:sp>
        <p:cxnSp>
          <p:nvCxnSpPr>
            <p:cNvPr id="31755" name="AutoShape 21"/>
            <p:cNvCxnSpPr>
              <a:cxnSpLocks noChangeShapeType="1"/>
              <a:stCxn id="31753" idx="4"/>
              <a:endCxn id="31751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7557294" y="1216819"/>
              <a:ext cx="530225" cy="7032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756" name="AutoShape 22"/>
            <p:cNvCxnSpPr>
              <a:cxnSpLocks noChangeShapeType="1"/>
              <a:stCxn id="31751" idx="2"/>
              <a:endCxn id="31749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6180138" y="1530350"/>
              <a:ext cx="984250" cy="3032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757" name="AutoShape 23"/>
            <p:cNvCxnSpPr>
              <a:cxnSpLocks noChangeShapeType="1"/>
              <a:stCxn id="31749" idx="6"/>
              <a:endCxn id="317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6332538" y="1377950"/>
              <a:ext cx="984250" cy="3032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59" name="Oval 2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73888" y="701675"/>
              <a:ext cx="285750" cy="285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31760" name="AutoShape 26"/>
            <p:cNvCxnSpPr>
              <a:cxnSpLocks noChangeShapeType="1"/>
              <a:stCxn id="31753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7584281" y="545307"/>
              <a:ext cx="182563" cy="7937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61" name="Text Box 2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126288" y="38100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FF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7045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Density / </a:t>
            </a:r>
            <a:r>
              <a:rPr lang="en-US" dirty="0" err="1" smtClean="0"/>
              <a:t>Sparsity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5720" y="928670"/>
            <a:ext cx="8715436" cy="519749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600" dirty="0" smtClean="0">
                <a:latin typeface="Cambria Math" pitchFamily="18" charset="0"/>
                <a:cs typeface="Times New Roman" pitchFamily="18" charset="0"/>
              </a:rPr>
              <a:t>|E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|</a:t>
            </a:r>
            <a:r>
              <a:rPr lang="en-US" sz="2600" dirty="0"/>
              <a:t> is often </a:t>
            </a:r>
            <a:r>
              <a:rPr lang="en-US" sz="2600" b="1" dirty="0"/>
              <a:t>much smaller </a:t>
            </a:r>
            <a:r>
              <a:rPr lang="en-US" sz="2600" dirty="0"/>
              <a:t>than its </a:t>
            </a:r>
            <a:r>
              <a:rPr lang="en-US" sz="2600" dirty="0" smtClean="0"/>
              <a:t>maximum size</a:t>
            </a:r>
          </a:p>
          <a:p>
            <a:pPr marL="0" indent="0">
              <a:buNone/>
              <a:defRPr/>
            </a:pPr>
            <a:endParaRPr lang="en-US" sz="1800" dirty="0" smtClean="0"/>
          </a:p>
          <a:p>
            <a:pPr marL="0" indent="0">
              <a:buNone/>
              <a:defRPr/>
            </a:pPr>
            <a:r>
              <a:rPr lang="en-US" sz="2600" dirty="0" smtClean="0"/>
              <a:t>We </a:t>
            </a:r>
            <a:r>
              <a:rPr lang="en-US" sz="2600" dirty="0"/>
              <a:t>do not always approximate as 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sz="2600" dirty="0"/>
              <a:t> as </a:t>
            </a:r>
            <a:r>
              <a:rPr lang="en-US" sz="2600" i="1" dirty="0"/>
              <a:t>O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(|V|</a:t>
            </a:r>
            <a:r>
              <a:rPr lang="en-US" sz="2600" baseline="30000" dirty="0">
                <a:latin typeface="Cambria Math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sz="2600" dirty="0"/>
              <a:t>This is a </a:t>
            </a:r>
            <a:r>
              <a:rPr lang="en-US" sz="2600" b="1" dirty="0"/>
              <a:t>correct bound</a:t>
            </a:r>
            <a:r>
              <a:rPr lang="en-US" sz="2600" dirty="0"/>
              <a:t>, </a:t>
            </a:r>
            <a:r>
              <a:rPr lang="en-US" sz="2600" dirty="0" smtClean="0"/>
              <a:t>but often </a:t>
            </a:r>
            <a:r>
              <a:rPr lang="en-US" sz="2600" dirty="0"/>
              <a:t>not tight</a:t>
            </a:r>
          </a:p>
          <a:p>
            <a:pPr marL="0" indent="0">
              <a:buNone/>
              <a:defRPr/>
            </a:pPr>
            <a:endParaRPr lang="en-US" sz="1800" dirty="0" smtClean="0"/>
          </a:p>
          <a:p>
            <a:pPr marL="0" indent="0">
              <a:buNone/>
              <a:defRPr/>
            </a:pPr>
            <a:r>
              <a:rPr lang="en-US" sz="2600" dirty="0" smtClean="0"/>
              <a:t>If </a:t>
            </a:r>
            <a:r>
              <a:rPr lang="en-US" sz="2600" dirty="0" smtClean="0">
                <a:latin typeface="Cambria Math" pitchFamily="18" charset="0"/>
                <a:cs typeface="Times New Roman" pitchFamily="18" charset="0"/>
              </a:rPr>
              <a:t>|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E|</a:t>
            </a:r>
            <a:r>
              <a:rPr lang="en-US" sz="2600" dirty="0"/>
              <a:t> is </a:t>
            </a:r>
            <a:r>
              <a:rPr lang="en-US" sz="2600" dirty="0">
                <a:latin typeface="Cambria Math" pitchFamily="18" charset="0"/>
                <a:cs typeface="Times New Roman" pitchFamily="18" charset="0"/>
                <a:sym typeface="Symbol"/>
              </a:rPr>
              <a:t>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(|V|</a:t>
            </a:r>
            <a:r>
              <a:rPr lang="en-US" sz="2600" baseline="30000" dirty="0">
                <a:latin typeface="Cambria Math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Cambria Math" pitchFamily="18" charset="0"/>
                <a:cs typeface="Times New Roman" pitchFamily="18" charset="0"/>
              </a:rPr>
              <a:t>) </a:t>
            </a:r>
            <a:r>
              <a:rPr lang="en-US" sz="2600" dirty="0" smtClean="0">
                <a:cs typeface="Times New Roman" pitchFamily="18" charset="0"/>
              </a:rPr>
              <a:t>(the bound is tight),</a:t>
            </a:r>
            <a:r>
              <a:rPr lang="en-US" sz="2600" dirty="0" smtClean="0"/>
              <a:t> we say the </a:t>
            </a:r>
            <a:r>
              <a:rPr lang="en-US" sz="2600" dirty="0"/>
              <a:t>graph is </a:t>
            </a:r>
            <a:r>
              <a:rPr lang="en-US" sz="2600" b="1" dirty="0">
                <a:solidFill>
                  <a:schemeClr val="accent2"/>
                </a:solidFill>
              </a:rPr>
              <a:t>dense</a:t>
            </a:r>
          </a:p>
          <a:p>
            <a:pPr>
              <a:defRPr/>
            </a:pPr>
            <a:r>
              <a:rPr lang="en-US" sz="2600" dirty="0"/>
              <a:t>More sloppily, dense means "lots of edges</a:t>
            </a:r>
            <a:r>
              <a:rPr lang="en-US" sz="2600" dirty="0" smtClean="0"/>
              <a:t>"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|E|</a:t>
            </a:r>
            <a:r>
              <a:rPr lang="en-US" sz="2600" dirty="0"/>
              <a:t> is </a:t>
            </a:r>
            <a:r>
              <a:rPr lang="en-US" sz="2600" i="1" dirty="0">
                <a:cs typeface="Times New Roman" pitchFamily="18" charset="0"/>
              </a:rPr>
              <a:t>O</a:t>
            </a:r>
            <a:r>
              <a:rPr lang="en-US" sz="2600" dirty="0">
                <a:latin typeface="Cambria Math" pitchFamily="18" charset="0"/>
                <a:cs typeface="Times New Roman" pitchFamily="18" charset="0"/>
              </a:rPr>
              <a:t>(|V|)</a:t>
            </a:r>
            <a:r>
              <a:rPr lang="en-US" sz="2600" dirty="0"/>
              <a:t> we say the graph is </a:t>
            </a:r>
            <a:r>
              <a:rPr lang="en-US" sz="2600" b="1" dirty="0">
                <a:solidFill>
                  <a:schemeClr val="accent2"/>
                </a:solidFill>
              </a:rPr>
              <a:t>sparse</a:t>
            </a:r>
          </a:p>
          <a:p>
            <a:pPr>
              <a:defRPr/>
            </a:pPr>
            <a:r>
              <a:rPr lang="en-US" sz="2600" dirty="0"/>
              <a:t>More sloppily, sparse means "most possible </a:t>
            </a:r>
            <a:r>
              <a:rPr lang="en-US" sz="2600" dirty="0" smtClean="0"/>
              <a:t>edges missing"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05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What’s the Data Structure?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G</a:t>
            </a:r>
            <a:r>
              <a:rPr lang="en-US" sz="2400" dirty="0" smtClean="0"/>
              <a:t>raphs </a:t>
            </a:r>
            <a:r>
              <a:rPr lang="en-US" sz="2400" dirty="0"/>
              <a:t>are </a:t>
            </a:r>
            <a:r>
              <a:rPr lang="en-US" sz="2400" dirty="0" smtClean="0"/>
              <a:t>often useful </a:t>
            </a:r>
            <a:r>
              <a:rPr lang="en-US" sz="2400" dirty="0"/>
              <a:t>for lots of data and questions</a:t>
            </a:r>
          </a:p>
          <a:p>
            <a:r>
              <a:rPr lang="en-US" sz="2400" dirty="0" smtClean="0"/>
              <a:t>Example: "What’s </a:t>
            </a:r>
            <a:r>
              <a:rPr lang="en-US" sz="2400" dirty="0"/>
              <a:t>the lowest-cost path from x to y"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400" dirty="0" smtClean="0"/>
              <a:t>But </a:t>
            </a:r>
            <a:r>
              <a:rPr lang="en-US" sz="2400" dirty="0"/>
              <a:t>we need a data structure that represents graphs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Which data structure is "best" can depend on:</a:t>
            </a:r>
          </a:p>
          <a:p>
            <a:r>
              <a:rPr lang="en-US" sz="2400" dirty="0"/>
              <a:t>properties of the graph </a:t>
            </a:r>
            <a:r>
              <a:rPr lang="en-US" sz="2400" dirty="0" smtClean="0"/>
              <a:t>(</a:t>
            </a:r>
            <a:r>
              <a:rPr lang="en-US" sz="2400" dirty="0"/>
              <a:t>e.g., dense versus sparse)</a:t>
            </a:r>
          </a:p>
          <a:p>
            <a:r>
              <a:rPr lang="en-US" sz="2400" dirty="0"/>
              <a:t>the common queries about the graph </a:t>
            </a:r>
            <a:r>
              <a:rPr lang="en-US" sz="2400" dirty="0" smtClean="0">
                <a:solidFill>
                  <a:srgbClr val="FF0000"/>
                </a:solidFill>
              </a:rPr>
              <a:t>("</a:t>
            </a:r>
            <a:r>
              <a:rPr lang="en-US" sz="2400" dirty="0">
                <a:solidFill>
                  <a:srgbClr val="FF0000"/>
                </a:solidFill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Cambria Math" pitchFamily="18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ambria Math" pitchFamily="18" charset="0"/>
                <a:cs typeface="Courier New" pitchFamily="49" charset="0"/>
              </a:rPr>
              <a:t>u ,</a:t>
            </a:r>
            <a:r>
              <a:rPr lang="en-US" sz="2400" dirty="0">
                <a:solidFill>
                  <a:srgbClr val="FF0000"/>
                </a:solidFill>
                <a:latin typeface="Cambria Math" pitchFamily="18" charset="0"/>
                <a:cs typeface="Courier New" pitchFamily="49" charset="0"/>
              </a:rPr>
              <a:t>v)</a:t>
            </a:r>
            <a:r>
              <a:rPr lang="en-US" sz="2400" dirty="0">
                <a:solidFill>
                  <a:srgbClr val="FF0000"/>
                </a:solidFill>
              </a:rPr>
              <a:t> an edge?" </a:t>
            </a:r>
            <a:r>
              <a:rPr lang="en-US" sz="2400" dirty="0" err="1">
                <a:solidFill>
                  <a:srgbClr val="FF0000"/>
                </a:solidFill>
              </a:rPr>
              <a:t>vs</a:t>
            </a:r>
            <a:r>
              <a:rPr lang="en-US" sz="2400" dirty="0">
                <a:solidFill>
                  <a:srgbClr val="FF0000"/>
                </a:solidFill>
              </a:rPr>
              <a:t> "what are the neighbors of node </a:t>
            </a:r>
            <a:r>
              <a:rPr lang="en-US" sz="2400" dirty="0">
                <a:solidFill>
                  <a:srgbClr val="FF0000"/>
                </a:solidFill>
                <a:latin typeface="Cambria Math" pitchFamily="18" charset="0"/>
                <a:cs typeface="Courier New" pitchFamily="49" charset="0"/>
              </a:rPr>
              <a:t>u</a:t>
            </a:r>
            <a:r>
              <a:rPr lang="en-US" sz="2400" dirty="0">
                <a:solidFill>
                  <a:srgbClr val="FF0000"/>
                </a:solidFill>
              </a:rPr>
              <a:t>?")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will discuss </a:t>
            </a:r>
            <a:r>
              <a:rPr lang="en-US" sz="2400" dirty="0" smtClean="0"/>
              <a:t>two </a:t>
            </a:r>
            <a:r>
              <a:rPr lang="en-US" sz="2400" dirty="0"/>
              <a:t>standard graph </a:t>
            </a:r>
            <a:r>
              <a:rPr lang="en-US" sz="2400" dirty="0" smtClean="0"/>
              <a:t>representations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Adjacency Matrix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2"/>
                </a:solidFill>
              </a:rPr>
              <a:t>Adjacency List</a:t>
            </a:r>
          </a:p>
          <a:p>
            <a:r>
              <a:rPr lang="en-US" sz="2400" dirty="0"/>
              <a:t>Different trade-offs, particularly time versus space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394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Adjacency Matrix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each node a number from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|V|-1</a:t>
            </a:r>
          </a:p>
          <a:p>
            <a:pPr marL="0" indent="0">
              <a:buNone/>
            </a:pPr>
            <a:r>
              <a:rPr lang="en-US" dirty="0"/>
              <a:t>A |V| x |V| matrix of Booleans (or 0 vs. 1)</a:t>
            </a:r>
          </a:p>
          <a:p>
            <a:pPr marL="514350" indent="-457200"/>
            <a:r>
              <a:rPr lang="en-US" dirty="0"/>
              <a:t>Then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M[u][v] == true</a:t>
            </a:r>
            <a:r>
              <a:rPr lang="en-US" dirty="0"/>
              <a:t> </a:t>
            </a:r>
            <a:r>
              <a:rPr lang="en-US" dirty="0" smtClean="0"/>
              <a:t>means </a:t>
            </a:r>
            <a:r>
              <a:rPr lang="en-US" dirty="0"/>
              <a:t>there is an edge from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u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v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2987" y="3290888"/>
            <a:ext cx="2932113" cy="1814512"/>
            <a:chOff x="536" y="1747"/>
            <a:chExt cx="1847" cy="1143"/>
          </a:xfrm>
        </p:grpSpPr>
        <p:sp>
          <p:nvSpPr>
            <p:cNvPr id="72741" name="Oval 30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54" y="228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Text Box 3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6" y="20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endParaRPr lang="en-US"/>
            </a:p>
          </p:txBody>
        </p:sp>
        <p:sp>
          <p:nvSpPr>
            <p:cNvPr id="72743" name="Oval 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70" y="257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4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32" y="264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B</a:t>
              </a:r>
              <a:endParaRPr lang="en-US"/>
            </a:p>
          </p:txBody>
        </p:sp>
        <p:sp>
          <p:nvSpPr>
            <p:cNvPr id="72745" name="Oval 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10" y="214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2746" name="Text Box 3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160" y="218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</a:t>
              </a:r>
              <a:endParaRPr lang="en-US"/>
            </a:p>
          </p:txBody>
        </p:sp>
        <p:cxnSp>
          <p:nvCxnSpPr>
            <p:cNvPr id="72747" name="AutoShape 36"/>
            <p:cNvCxnSpPr>
              <a:cxnSpLocks noChangeShapeType="1"/>
              <a:stCxn id="72745" idx="4"/>
              <a:endCxn id="72743" idx="6"/>
            </p:cNvCxnSpPr>
            <p:nvPr>
              <p:custDataLst>
                <p:tags r:id="rId9"/>
              </p:custDataLst>
            </p:nvPr>
          </p:nvCxnSpPr>
          <p:spPr bwMode="auto">
            <a:xfrm rot="5400000">
              <a:off x="1712" y="2273"/>
              <a:ext cx="334" cy="4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748" name="AutoShape 37"/>
            <p:cNvCxnSpPr>
              <a:cxnSpLocks noChangeShapeType="1"/>
              <a:stCxn id="72743" idx="2"/>
              <a:endCxn id="72741" idx="4"/>
            </p:cNvCxnSpPr>
            <p:nvPr>
              <p:custDataLst>
                <p:tags r:id="rId10"/>
              </p:custDataLst>
            </p:nvPr>
          </p:nvCxnSpPr>
          <p:spPr bwMode="auto">
            <a:xfrm rot="10800000">
              <a:off x="844" y="2471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749" name="AutoShape 38"/>
            <p:cNvCxnSpPr>
              <a:cxnSpLocks noChangeShapeType="1"/>
              <a:stCxn id="72741" idx="6"/>
              <a:endCxn id="72743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940" y="2375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750" name="Oval 39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4" y="194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2751" name="AutoShape 40"/>
            <p:cNvCxnSpPr>
              <a:cxnSpLocks noChangeShapeType="1"/>
              <a:stCxn id="72745" idx="1"/>
            </p:cNvCxnSpPr>
            <p:nvPr>
              <p:custDataLst>
                <p:tags r:id="rId13"/>
              </p:custDataLst>
            </p:nvPr>
          </p:nvCxnSpPr>
          <p:spPr bwMode="auto">
            <a:xfrm rot="5400000" flipH="1">
              <a:off x="1728" y="1851"/>
              <a:ext cx="115" cy="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752" name="Text Box 4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40" y="1747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D</a:t>
              </a: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0801419"/>
              </p:ext>
            </p:extLst>
          </p:nvPr>
        </p:nvGraphicFramePr>
        <p:xfrm>
          <a:off x="5029200" y="3124200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83279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Adjacency Matrix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Running time to:</a:t>
            </a:r>
          </a:p>
          <a:p>
            <a:r>
              <a:rPr lang="en-US" sz="2400" dirty="0" smtClean="0"/>
              <a:t>Get a vertex’s out-edges: </a:t>
            </a:r>
          </a:p>
          <a:p>
            <a:r>
              <a:rPr lang="en-US" sz="2400" dirty="0" smtClean="0"/>
              <a:t>Get a vertex’s in-edges: </a:t>
            </a:r>
          </a:p>
          <a:p>
            <a:r>
              <a:rPr lang="en-US" sz="2400" dirty="0" smtClean="0"/>
              <a:t>Decide if some edge exists: </a:t>
            </a:r>
          </a:p>
          <a:p>
            <a:r>
              <a:rPr lang="en-US" sz="2400" dirty="0" smtClean="0"/>
              <a:t>Insert an edge: </a:t>
            </a:r>
          </a:p>
          <a:p>
            <a:r>
              <a:rPr lang="en-US" sz="2400" dirty="0" smtClean="0"/>
              <a:t>Delete an edge: </a:t>
            </a:r>
          </a:p>
          <a:p>
            <a:pPr lvl="1" eaLnBrk="1" hangingPunct="1"/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Space requirements: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Best for sparse or dense graphs?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lvl="1"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783250"/>
              </p:ext>
            </p:extLst>
          </p:nvPr>
        </p:nvGraphicFramePr>
        <p:xfrm>
          <a:off x="5867400" y="2819400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83404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Adjacency Matrix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  <a:tabLst>
                <a:tab pos="4691063" algn="l"/>
              </a:tabLst>
            </a:pPr>
            <a:r>
              <a:rPr lang="en-US" sz="2800" dirty="0" smtClean="0"/>
              <a:t>Running time to:</a:t>
            </a:r>
          </a:p>
          <a:p>
            <a:pPr marL="342900" lvl="1" indent="-342900">
              <a:tabLst>
                <a:tab pos="4691063" algn="l"/>
              </a:tabLst>
            </a:pPr>
            <a:r>
              <a:rPr lang="en-US" sz="2400" dirty="0" smtClean="0"/>
              <a:t>Get a vertex’s out-edges: 	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342900" lvl="1" indent="-342900">
              <a:tabLst>
                <a:tab pos="4691063" algn="l"/>
              </a:tabLst>
            </a:pPr>
            <a:r>
              <a:rPr lang="en-US" sz="2400" dirty="0" smtClean="0"/>
              <a:t>Get a vertex’s in-edges: 	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(|V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2400" dirty="0" smtClean="0"/>
          </a:p>
          <a:p>
            <a:pPr marL="342900" lvl="1" indent="-342900">
              <a:tabLst>
                <a:tab pos="4691063" algn="l"/>
              </a:tabLst>
            </a:pPr>
            <a:r>
              <a:rPr lang="en-US" sz="2400" dirty="0" smtClean="0"/>
              <a:t>Decide if some edge exists: 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O(1)</a:t>
            </a:r>
            <a:endParaRPr lang="en-US" sz="2400" dirty="0" smtClean="0"/>
          </a:p>
          <a:p>
            <a:pPr>
              <a:tabLst>
                <a:tab pos="4691063" algn="l"/>
              </a:tabLst>
            </a:pPr>
            <a:r>
              <a:rPr lang="en-US" sz="2400" dirty="0" smtClean="0"/>
              <a:t>Insert an edge: 	</a:t>
            </a:r>
            <a:r>
              <a:rPr lang="en-US" sz="24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sz="2400" dirty="0" smtClean="0"/>
          </a:p>
          <a:p>
            <a:pPr>
              <a:tabLst>
                <a:tab pos="4691063" algn="l"/>
              </a:tabLst>
            </a:pPr>
            <a:r>
              <a:rPr lang="en-US" sz="2400" dirty="0" smtClean="0"/>
              <a:t>Delete an edge: 	</a:t>
            </a:r>
            <a:r>
              <a:rPr lang="en-US" sz="24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</a:t>
            </a:r>
            <a:r>
              <a:rPr lang="en-US" sz="24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sz="2400" dirty="0" smtClean="0"/>
          </a:p>
          <a:p>
            <a:pPr lvl="1" eaLnBrk="1" hangingPunct="1">
              <a:tabLst>
                <a:tab pos="4691063" algn="l"/>
              </a:tabLst>
            </a:pPr>
            <a:endParaRPr lang="en-US" sz="2800" dirty="0" smtClean="0"/>
          </a:p>
          <a:p>
            <a:pPr marL="0" indent="0" eaLnBrk="1" hangingPunct="1">
              <a:buNone/>
              <a:tabLst>
                <a:tab pos="4691063" algn="l"/>
              </a:tabLst>
            </a:pPr>
            <a:r>
              <a:rPr lang="en-US" sz="2800" dirty="0" smtClean="0"/>
              <a:t>Space requirements:</a:t>
            </a:r>
          </a:p>
          <a:p>
            <a:pPr marL="0" lvl="1" indent="0">
              <a:buNone/>
              <a:tabLst>
                <a:tab pos="4691063" algn="l"/>
              </a:tabLst>
            </a:pP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V|</a:t>
            </a:r>
            <a:r>
              <a:rPr lang="en-US" baseline="30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sz="2800" dirty="0" smtClean="0"/>
          </a:p>
          <a:p>
            <a:pPr marL="0" indent="0" eaLnBrk="1" hangingPunct="1">
              <a:buNone/>
              <a:tabLst>
                <a:tab pos="4691063" algn="l"/>
              </a:tabLst>
            </a:pPr>
            <a:r>
              <a:rPr lang="en-US" sz="2800" dirty="0" smtClean="0"/>
              <a:t>Best for sparse or dense graphs? </a:t>
            </a:r>
            <a:r>
              <a:rPr lang="en-US" sz="2800" i="1" dirty="0" smtClean="0">
                <a:solidFill>
                  <a:schemeClr val="accent2"/>
                </a:solidFill>
              </a:rPr>
              <a:t>dense</a:t>
            </a:r>
          </a:p>
          <a:p>
            <a:pPr lvl="1" eaLnBrk="1" hangingPunct="1">
              <a:tabLst>
                <a:tab pos="4691063" algn="l"/>
              </a:tabLst>
            </a:pPr>
            <a:endParaRPr lang="en-US" sz="2800" dirty="0" smtClean="0"/>
          </a:p>
          <a:p>
            <a:pPr eaLnBrk="1" hangingPunct="1">
              <a:tabLst>
                <a:tab pos="4691063" algn="l"/>
              </a:tabLst>
            </a:pPr>
            <a:endParaRPr lang="en-US" sz="2800" dirty="0" smtClean="0"/>
          </a:p>
          <a:p>
            <a:pPr lvl="1" eaLnBrk="1" hangingPunct="1">
              <a:tabLst>
                <a:tab pos="4691063" algn="l"/>
              </a:tabLst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1367735"/>
              </p:ext>
            </p:extLst>
          </p:nvPr>
        </p:nvGraphicFramePr>
        <p:xfrm>
          <a:off x="5867400" y="2819400"/>
          <a:ext cx="3200400" cy="274320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4401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T="91440" marB="9144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rgbClr val="FF0066"/>
                        </a:solidFill>
                      </a:endParaRPr>
                    </a:p>
                  </a:txBody>
                  <a:tcPr marT="91440" marB="9144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91440" marB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7311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Adjacency Matrix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How can we adapt the representation for </a:t>
            </a:r>
            <a:r>
              <a:rPr lang="en-US" sz="2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graphs</a:t>
            </a:r>
            <a:r>
              <a:rPr lang="en-US" sz="2600" dirty="0" smtClean="0"/>
              <a:t>?</a:t>
            </a:r>
          </a:p>
          <a:p>
            <a:r>
              <a:rPr lang="en-US" sz="2600" dirty="0" smtClean="0"/>
              <a:t>Instead of </a:t>
            </a:r>
            <a:r>
              <a:rPr lang="en-US" sz="2600" dirty="0"/>
              <a:t>B</a:t>
            </a:r>
            <a:r>
              <a:rPr lang="en-US" sz="2600" dirty="0" smtClean="0"/>
              <a:t>oolean, store a number in each cell</a:t>
            </a:r>
          </a:p>
          <a:p>
            <a:r>
              <a:rPr lang="en-US" sz="2600" dirty="0" smtClean="0"/>
              <a:t>Need some value to represent ‘not an edge’</a:t>
            </a:r>
          </a:p>
          <a:p>
            <a:pPr lvl="1"/>
            <a:r>
              <a:rPr lang="en-US" dirty="0" smtClean="0"/>
              <a:t>0, -1, or some other value based on how you are using the graph</a:t>
            </a:r>
          </a:p>
          <a:p>
            <a:pPr lvl="1"/>
            <a:r>
              <a:rPr lang="en-US" dirty="0" smtClean="0"/>
              <a:t>Might need to be a separate field if no restrictions on weights</a:t>
            </a:r>
          </a:p>
        </p:txBody>
      </p:sp>
    </p:spTree>
    <p:extLst>
      <p:ext uri="{BB962C8B-B14F-4D97-AF65-F5344CB8AC3E}">
        <p14:creationId xmlns="" xmlns:p14="http://schemas.microsoft.com/office/powerpoint/2010/main" val="20590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List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 each node a number from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|V|-1</a:t>
            </a:r>
          </a:p>
          <a:p>
            <a:r>
              <a:rPr lang="en-US" dirty="0">
                <a:cs typeface="Courier New" pitchFamily="49" charset="0"/>
              </a:rPr>
              <a:t>An array of length </a:t>
            </a:r>
            <a:r>
              <a:rPr lang="en-US" dirty="0">
                <a:latin typeface="Cambria Math" pitchFamily="18" charset="0"/>
                <a:cs typeface="Courier New" pitchFamily="49" charset="0"/>
              </a:rPr>
              <a:t>|V|</a:t>
            </a:r>
            <a:r>
              <a:rPr lang="en-US" dirty="0">
                <a:cs typeface="Courier New" pitchFamily="49" charset="0"/>
              </a:rPr>
              <a:t> in which each entry stores </a:t>
            </a:r>
            <a:r>
              <a:rPr lang="en-US" dirty="0" smtClean="0">
                <a:cs typeface="Courier New" pitchFamily="49" charset="0"/>
              </a:rPr>
              <a:t>a </a:t>
            </a:r>
            <a:r>
              <a:rPr lang="en-US" dirty="0">
                <a:cs typeface="Courier New" pitchFamily="49" charset="0"/>
              </a:rPr>
              <a:t>list of all adjacent vertices (e.g., linked list)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3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182687" y="3138487"/>
            <a:ext cx="2941638" cy="1817688"/>
            <a:chOff x="536" y="1747"/>
            <a:chExt cx="1853" cy="1145"/>
          </a:xfrm>
        </p:grpSpPr>
        <p:sp>
          <p:nvSpPr>
            <p:cNvPr id="8" name="Oval 34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54" y="2285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" name="Text Box 3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36" y="2093"/>
              <a:ext cx="2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</a:t>
              </a:r>
              <a:endParaRPr lang="en-US" sz="2000" dirty="0"/>
            </a:p>
          </p:txBody>
        </p:sp>
        <p:sp>
          <p:nvSpPr>
            <p:cNvPr id="10" name="Oval 36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70" y="2572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" name="Text Box 3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632" y="2640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</a:rPr>
                <a:t>B</a:t>
              </a:r>
              <a:endParaRPr lang="en-US" sz="2000" dirty="0"/>
            </a:p>
          </p:txBody>
        </p:sp>
        <p:sp>
          <p:nvSpPr>
            <p:cNvPr id="12" name="Oval 38"/>
            <p:cNvSpPr>
              <a:spLocks noChangeAspect="1"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010" y="2141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Text Box 3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160" y="2189"/>
              <a:ext cx="2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</a:t>
              </a:r>
              <a:endParaRPr lang="en-US" sz="2000" dirty="0"/>
            </a:p>
          </p:txBody>
        </p:sp>
        <p:cxnSp>
          <p:nvCxnSpPr>
            <p:cNvPr id="14" name="AutoShape 40"/>
            <p:cNvCxnSpPr>
              <a:cxnSpLocks noChangeShapeType="1"/>
              <a:stCxn id="12" idx="4"/>
              <a:endCxn id="10" idx="6"/>
            </p:cNvCxnSpPr>
            <p:nvPr>
              <p:custDataLst>
                <p:tags r:id="rId32"/>
              </p:custDataLst>
            </p:nvPr>
          </p:nvCxnSpPr>
          <p:spPr bwMode="auto">
            <a:xfrm rot="5400000">
              <a:off x="1712" y="2273"/>
              <a:ext cx="334" cy="4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41"/>
            <p:cNvCxnSpPr>
              <a:cxnSpLocks noChangeShapeType="1"/>
              <a:stCxn id="10" idx="2"/>
              <a:endCxn id="8" idx="4"/>
            </p:cNvCxnSpPr>
            <p:nvPr>
              <p:custDataLst>
                <p:tags r:id="rId33"/>
              </p:custDataLst>
            </p:nvPr>
          </p:nvCxnSpPr>
          <p:spPr bwMode="auto">
            <a:xfrm rot="10800000">
              <a:off x="844" y="2471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42"/>
            <p:cNvCxnSpPr>
              <a:cxnSpLocks noChangeShapeType="1"/>
              <a:stCxn id="8" idx="6"/>
              <a:endCxn id="10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940" y="2375"/>
              <a:ext cx="620" cy="19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Oval 43"/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344" y="1949"/>
              <a:ext cx="180" cy="1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8" name="AutoShape 44"/>
            <p:cNvCxnSpPr>
              <a:cxnSpLocks noChangeShapeType="1"/>
              <a:stCxn id="12" idx="1"/>
            </p:cNvCxnSpPr>
            <p:nvPr>
              <p:custDataLst>
                <p:tags r:id="rId36"/>
              </p:custDataLst>
            </p:nvPr>
          </p:nvCxnSpPr>
          <p:spPr bwMode="auto">
            <a:xfrm rot="5400000" flipH="1">
              <a:off x="1728" y="1851"/>
              <a:ext cx="115" cy="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4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440" y="1747"/>
              <a:ext cx="2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FF"/>
                  </a:solidFill>
                </a:rPr>
                <a:t>D</a:t>
              </a:r>
            </a:p>
          </p:txBody>
        </p:sp>
      </p:grpSp>
      <p:sp>
        <p:nvSpPr>
          <p:cNvPr id="64" name="Rectangle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5025" y="4593814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5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15025" y="3276600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6" name="Text Box 4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44066" y="3405951"/>
            <a:ext cx="394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7" name="Text Box 4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44066" y="4065146"/>
            <a:ext cx="39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68" name="Text Box 4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44066" y="4723165"/>
            <a:ext cx="399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69" name="Text Box 4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44066" y="5381978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D</a:t>
            </a:r>
          </a:p>
        </p:txBody>
      </p:sp>
      <p:cxnSp>
        <p:nvCxnSpPr>
          <p:cNvPr id="70" name="AutoShape 9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6400800" y="3606006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70"/>
          <p:cNvGrpSpPr/>
          <p:nvPr/>
        </p:nvGrpSpPr>
        <p:grpSpPr>
          <a:xfrm>
            <a:off x="6934200" y="3453606"/>
            <a:ext cx="609600" cy="304800"/>
            <a:chOff x="6934200" y="3453606"/>
            <a:chExt cx="609600" cy="304800"/>
          </a:xfrm>
        </p:grpSpPr>
        <p:sp>
          <p:nvSpPr>
            <p:cNvPr id="90" name="Rectangle 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9342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009900"/>
                  </a:solidFill>
                </a:rPr>
                <a:t>B</a:t>
              </a:r>
              <a:r>
                <a:rPr lang="en-US" sz="2000" dirty="0" smtClean="0">
                  <a:solidFill>
                    <a:schemeClr val="tx1"/>
                  </a:solidFill>
                </a:rPr>
                <a:t>	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086600" y="345360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2" name="Rectangle 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390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71"/>
          <p:cNvGrpSpPr/>
          <p:nvPr/>
        </p:nvGrpSpPr>
        <p:grpSpPr>
          <a:xfrm>
            <a:off x="6934200" y="4112801"/>
            <a:ext cx="609600" cy="304800"/>
            <a:chOff x="7010400" y="4112801"/>
            <a:chExt cx="609600" cy="304800"/>
          </a:xfrm>
        </p:grpSpPr>
        <p:sp>
          <p:nvSpPr>
            <p:cNvPr id="87" name="Rectangl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0104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A</a:t>
              </a:r>
              <a:r>
                <a:rPr lang="en-US" sz="2000" dirty="0" smtClean="0">
                  <a:solidFill>
                    <a:schemeClr val="tx1"/>
                  </a:solidFill>
                </a:rPr>
                <a:t>	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162800" y="411280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9" name="Rectangle 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3152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72"/>
          <p:cNvGrpSpPr/>
          <p:nvPr/>
        </p:nvGrpSpPr>
        <p:grpSpPr>
          <a:xfrm>
            <a:off x="8074378" y="4770820"/>
            <a:ext cx="609600" cy="304800"/>
            <a:chOff x="8153400" y="4770820"/>
            <a:chExt cx="609600" cy="304800"/>
          </a:xfrm>
        </p:grpSpPr>
        <p:sp>
          <p:nvSpPr>
            <p:cNvPr id="84" name="Rectangle 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1534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009900"/>
                  </a:solidFill>
                </a:rPr>
                <a:t>B</a:t>
              </a:r>
              <a:r>
                <a:rPr lang="en-US" sz="2000" dirty="0" smtClean="0">
                  <a:solidFill>
                    <a:schemeClr val="tx1"/>
                  </a:solidFill>
                </a:rPr>
                <a:t>	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305800" y="477082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6" name="Rectangle 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4582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1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15025" y="3935795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5" name="Rectangle 1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15025" y="5252627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/</a:t>
            </a:r>
            <a:endParaRPr lang="en-US" sz="2400" dirty="0"/>
          </a:p>
        </p:txBody>
      </p:sp>
      <p:cxnSp>
        <p:nvCxnSpPr>
          <p:cNvPr id="76" name="AutoShape 9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>
            <a:off x="6400800" y="4922426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9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6400800" y="4265201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2" name="Group 77"/>
          <p:cNvGrpSpPr/>
          <p:nvPr/>
        </p:nvGrpSpPr>
        <p:grpSpPr>
          <a:xfrm>
            <a:off x="6934200" y="4770820"/>
            <a:ext cx="1143000" cy="304800"/>
            <a:chOff x="6934200" y="4770820"/>
            <a:chExt cx="1143000" cy="304800"/>
          </a:xfrm>
        </p:grpSpPr>
        <p:grpSp>
          <p:nvGrpSpPr>
            <p:cNvPr id="23" name="Group 78"/>
            <p:cNvGrpSpPr/>
            <p:nvPr/>
          </p:nvGrpSpPr>
          <p:grpSpPr>
            <a:xfrm>
              <a:off x="6934200" y="4770820"/>
              <a:ext cx="609600" cy="304800"/>
              <a:chOff x="7086600" y="4770820"/>
              <a:chExt cx="609600" cy="304800"/>
            </a:xfrm>
          </p:grpSpPr>
          <p:sp>
            <p:nvSpPr>
              <p:cNvPr id="81" name="Rectangle 3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0866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>
                    <a:solidFill>
                      <a:srgbClr val="FF00FF"/>
                    </a:solidFill>
                  </a:rPr>
                  <a:t>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239000" y="477082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83" name="Rectangle 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3914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0" name="AutoShape 9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7543800" y="493986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="" xmlns:p14="http://schemas.microsoft.com/office/powerpoint/2010/main" val="4173331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CBF8-1186-415B-B780-75F9CE04FF7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>
            <a:normAutofit fontScale="90000"/>
          </a:bodyPr>
          <a:lstStyle/>
          <a:p>
            <a:r>
              <a:rPr lang="en-US"/>
              <a:t>Examples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3573463"/>
            <a:ext cx="3538537" cy="2557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/>
              <a:t>1  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/>
              <a:t>2  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/>
              <a:t>3  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1 </a:t>
            </a:r>
            <a:r>
              <a:rPr lang="en-US">
                <a:sym typeface="Wingdings" pitchFamily="2" charset="2"/>
              </a:rPr>
              <a:t></a:t>
            </a:r>
            <a:r>
              <a:rPr lang="en-US">
                <a:solidFill>
                  <a:schemeClr val="hlink"/>
                </a:solidFill>
              </a:rPr>
              <a:t> 2</a:t>
            </a:r>
          </a:p>
        </p:txBody>
      </p:sp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612775" y="16287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81957" name="Oval 5"/>
          <p:cNvSpPr>
            <a:spLocks noChangeArrowheads="1"/>
          </p:cNvSpPr>
          <p:nvPr/>
        </p:nvSpPr>
        <p:spPr bwMode="auto">
          <a:xfrm>
            <a:off x="2268538" y="27082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3205163" y="16287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9" name="Oval 7"/>
          <p:cNvSpPr>
            <a:spLocks noChangeArrowheads="1"/>
          </p:cNvSpPr>
          <p:nvPr/>
        </p:nvSpPr>
        <p:spPr bwMode="auto">
          <a:xfrm>
            <a:off x="5292725" y="27082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6229350" y="155575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7308850" y="28527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62" name="Line 10"/>
          <p:cNvSpPr>
            <a:spLocks noChangeShapeType="1"/>
          </p:cNvSpPr>
          <p:nvPr/>
        </p:nvSpPr>
        <p:spPr bwMode="auto">
          <a:xfrm>
            <a:off x="1189038" y="220345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3" name="Line 11"/>
          <p:cNvSpPr>
            <a:spLocks noChangeShapeType="1"/>
          </p:cNvSpPr>
          <p:nvPr/>
        </p:nvSpPr>
        <p:spPr bwMode="auto">
          <a:xfrm>
            <a:off x="4572000" y="9810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4" name="Line 12"/>
          <p:cNvSpPr>
            <a:spLocks noChangeShapeType="1"/>
          </p:cNvSpPr>
          <p:nvPr/>
        </p:nvSpPr>
        <p:spPr bwMode="auto">
          <a:xfrm flipV="1">
            <a:off x="2771775" y="2205038"/>
            <a:ext cx="5048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5" name="Line 13"/>
          <p:cNvSpPr>
            <a:spLocks noChangeShapeType="1"/>
          </p:cNvSpPr>
          <p:nvPr/>
        </p:nvSpPr>
        <p:spPr bwMode="auto">
          <a:xfrm flipV="1">
            <a:off x="5867400" y="2205038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6" name="Line 14"/>
          <p:cNvSpPr>
            <a:spLocks noChangeShapeType="1"/>
          </p:cNvSpPr>
          <p:nvPr/>
        </p:nvSpPr>
        <p:spPr bwMode="auto">
          <a:xfrm>
            <a:off x="6732588" y="2133600"/>
            <a:ext cx="720725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7" name="Freeform 15"/>
          <p:cNvSpPr>
            <a:spLocks/>
          </p:cNvSpPr>
          <p:nvPr/>
        </p:nvSpPr>
        <p:spPr bwMode="auto">
          <a:xfrm>
            <a:off x="3636963" y="1050925"/>
            <a:ext cx="828675" cy="923925"/>
          </a:xfrm>
          <a:custGeom>
            <a:avLst/>
            <a:gdLst/>
            <a:ahLst/>
            <a:cxnLst>
              <a:cxn ang="0">
                <a:pos x="144" y="567"/>
              </a:cxn>
              <a:cxn ang="0">
                <a:pos x="416" y="522"/>
              </a:cxn>
              <a:cxn ang="0">
                <a:pos x="507" y="204"/>
              </a:cxn>
              <a:cxn ang="0">
                <a:pos x="326" y="23"/>
              </a:cxn>
              <a:cxn ang="0">
                <a:pos x="54" y="68"/>
              </a:cxn>
              <a:cxn ang="0">
                <a:pos x="8" y="204"/>
              </a:cxn>
              <a:cxn ang="0">
                <a:pos x="8" y="386"/>
              </a:cxn>
            </a:cxnLst>
            <a:rect l="0" t="0" r="r" b="b"/>
            <a:pathLst>
              <a:path w="522" h="582">
                <a:moveTo>
                  <a:pt x="144" y="567"/>
                </a:moveTo>
                <a:cubicBezTo>
                  <a:pt x="250" y="574"/>
                  <a:pt x="356" y="582"/>
                  <a:pt x="416" y="522"/>
                </a:cubicBezTo>
                <a:cubicBezTo>
                  <a:pt x="476" y="462"/>
                  <a:pt x="522" y="287"/>
                  <a:pt x="507" y="204"/>
                </a:cubicBezTo>
                <a:cubicBezTo>
                  <a:pt x="492" y="121"/>
                  <a:pt x="401" y="46"/>
                  <a:pt x="326" y="23"/>
                </a:cubicBezTo>
                <a:cubicBezTo>
                  <a:pt x="251" y="0"/>
                  <a:pt x="107" y="38"/>
                  <a:pt x="54" y="68"/>
                </a:cubicBezTo>
                <a:cubicBezTo>
                  <a:pt x="1" y="98"/>
                  <a:pt x="16" y="151"/>
                  <a:pt x="8" y="204"/>
                </a:cubicBezTo>
                <a:cubicBezTo>
                  <a:pt x="0" y="257"/>
                  <a:pt x="15" y="341"/>
                  <a:pt x="8" y="3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8" name="Oval 16"/>
          <p:cNvSpPr>
            <a:spLocks noChangeArrowheads="1"/>
          </p:cNvSpPr>
          <p:nvPr/>
        </p:nvSpPr>
        <p:spPr bwMode="auto">
          <a:xfrm>
            <a:off x="2268538" y="27082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3203575" y="16287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81970" name="Oval 18"/>
          <p:cNvSpPr>
            <a:spLocks noChangeArrowheads="1"/>
          </p:cNvSpPr>
          <p:nvPr/>
        </p:nvSpPr>
        <p:spPr bwMode="auto">
          <a:xfrm>
            <a:off x="7308850" y="28527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5292725" y="2708275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81972" name="Oval 20"/>
          <p:cNvSpPr>
            <a:spLocks noChangeArrowheads="1"/>
          </p:cNvSpPr>
          <p:nvPr/>
        </p:nvSpPr>
        <p:spPr bwMode="auto">
          <a:xfrm>
            <a:off x="6227763" y="1557338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81973" name="Oval 21"/>
          <p:cNvSpPr>
            <a:spLocks noChangeArrowheads="1"/>
          </p:cNvSpPr>
          <p:nvPr/>
        </p:nvSpPr>
        <p:spPr bwMode="auto">
          <a:xfrm>
            <a:off x="6300788" y="2997200"/>
            <a:ext cx="6477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381974" name="Line 22"/>
          <p:cNvSpPr>
            <a:spLocks noChangeShapeType="1"/>
          </p:cNvSpPr>
          <p:nvPr/>
        </p:nvSpPr>
        <p:spPr bwMode="auto">
          <a:xfrm flipH="1" flipV="1">
            <a:off x="1258888" y="1916113"/>
            <a:ext cx="12255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5" name="Rectangle 23"/>
          <p:cNvSpPr>
            <a:spLocks noChangeArrowheads="1"/>
          </p:cNvSpPr>
          <p:nvPr/>
        </p:nvSpPr>
        <p:spPr bwMode="auto">
          <a:xfrm>
            <a:off x="4859338" y="3933825"/>
            <a:ext cx="40433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 dirty="0"/>
              <a:t>1   </a:t>
            </a:r>
            <a:r>
              <a:rPr lang="en-US" sz="3000" dirty="0" smtClean="0"/>
              <a:t>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 </a:t>
            </a:r>
            <a:r>
              <a:rPr lang="en-US" sz="3000" dirty="0">
                <a:solidFill>
                  <a:schemeClr val="hlink"/>
                </a:solidFill>
              </a:rPr>
              <a:t>2  </a:t>
            </a:r>
            <a:r>
              <a:rPr lang="en-US" sz="3000" dirty="0">
                <a:sym typeface="Wingdings" pitchFamily="2" charset="2"/>
              </a:rPr>
              <a:t></a:t>
            </a:r>
            <a:r>
              <a:rPr lang="en-US" sz="3000" dirty="0">
                <a:solidFill>
                  <a:schemeClr val="hlink"/>
                </a:solidFill>
              </a:rPr>
              <a:t> 3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 dirty="0"/>
              <a:t>2   </a:t>
            </a:r>
            <a:r>
              <a:rPr lang="en-US" sz="3000" dirty="0" smtClean="0"/>
              <a:t>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 </a:t>
            </a:r>
            <a:r>
              <a:rPr lang="en-US" sz="3000" dirty="0">
                <a:solidFill>
                  <a:schemeClr val="hlink"/>
                </a:solidFill>
              </a:rPr>
              <a:t>1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 dirty="0"/>
              <a:t>3   </a:t>
            </a:r>
            <a:r>
              <a:rPr lang="en-US" sz="3000" dirty="0" smtClean="0"/>
              <a:t>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 </a:t>
            </a:r>
            <a:r>
              <a:rPr lang="en-US" sz="3000" dirty="0">
                <a:solidFill>
                  <a:schemeClr val="hlink"/>
                </a:solidFill>
              </a:rPr>
              <a:t>1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 dirty="0"/>
              <a:t>4</a:t>
            </a:r>
            <a:r>
              <a:rPr lang="en-US" sz="3000" dirty="0">
                <a:solidFill>
                  <a:schemeClr val="hlink"/>
                </a:solidFill>
              </a:rPr>
              <a:t>   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ym typeface="Wingdings" pitchFamily="2" charset="2"/>
              </a:rPr>
              <a:t></a:t>
            </a:r>
            <a:endParaRPr lang="en-US" sz="3000" dirty="0"/>
          </a:p>
        </p:txBody>
      </p:sp>
      <p:sp>
        <p:nvSpPr>
          <p:cNvPr id="381976" name="Rectangle 24"/>
          <p:cNvSpPr>
            <a:spLocks noChangeArrowheads="1"/>
          </p:cNvSpPr>
          <p:nvPr/>
        </p:nvSpPr>
        <p:spPr bwMode="auto">
          <a:xfrm>
            <a:off x="755650" y="3933825"/>
            <a:ext cx="627063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77" name="Rectangle 25"/>
          <p:cNvSpPr>
            <a:spLocks noChangeArrowheads="1"/>
          </p:cNvSpPr>
          <p:nvPr/>
        </p:nvSpPr>
        <p:spPr bwMode="auto">
          <a:xfrm>
            <a:off x="4716463" y="3860800"/>
            <a:ext cx="755650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78" name="Line 26"/>
          <p:cNvSpPr>
            <a:spLocks noChangeShapeType="1"/>
          </p:cNvSpPr>
          <p:nvPr/>
        </p:nvSpPr>
        <p:spPr bwMode="auto">
          <a:xfrm>
            <a:off x="755650" y="4652963"/>
            <a:ext cx="6270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9" name="Line 27"/>
          <p:cNvSpPr>
            <a:spLocks noChangeShapeType="1"/>
          </p:cNvSpPr>
          <p:nvPr/>
        </p:nvSpPr>
        <p:spPr bwMode="auto">
          <a:xfrm>
            <a:off x="755650" y="5229225"/>
            <a:ext cx="6270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80" name="Line 28"/>
          <p:cNvSpPr>
            <a:spLocks noChangeShapeType="1"/>
          </p:cNvSpPr>
          <p:nvPr/>
        </p:nvSpPr>
        <p:spPr bwMode="auto">
          <a:xfrm>
            <a:off x="4716463" y="4508500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81" name="Line 29"/>
          <p:cNvSpPr>
            <a:spLocks noChangeShapeType="1"/>
          </p:cNvSpPr>
          <p:nvPr/>
        </p:nvSpPr>
        <p:spPr bwMode="auto">
          <a:xfrm>
            <a:off x="4716463" y="501332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82" name="Line 30"/>
          <p:cNvSpPr>
            <a:spLocks noChangeShapeType="1"/>
          </p:cNvSpPr>
          <p:nvPr/>
        </p:nvSpPr>
        <p:spPr bwMode="auto">
          <a:xfrm>
            <a:off x="4716463" y="5589588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Adjacency List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Running time to:</a:t>
            </a:r>
          </a:p>
          <a:p>
            <a:r>
              <a:rPr lang="en-US" sz="2000" dirty="0" smtClean="0"/>
              <a:t>Get a vertex’s out-edges: </a:t>
            </a:r>
            <a:br>
              <a:rPr lang="en-US" sz="2000" dirty="0" smtClean="0"/>
            </a:br>
            <a:endParaRPr lang="en-US" sz="2000" dirty="0" smtClean="0"/>
          </a:p>
          <a:p>
            <a:pPr marL="342900" lvl="1" indent="-342900"/>
            <a:r>
              <a:rPr lang="en-US" sz="2000" dirty="0" smtClean="0"/>
              <a:t>Get a vertex’s in-edges:</a:t>
            </a:r>
            <a:br>
              <a:rPr lang="en-US" sz="2000" dirty="0" smtClean="0"/>
            </a:br>
            <a:endParaRPr lang="en-US" sz="2000" dirty="0" smtClean="0"/>
          </a:p>
          <a:p>
            <a:pPr marL="342900" lvl="1" indent="-342900"/>
            <a:r>
              <a:rPr lang="en-US" sz="2000" dirty="0" smtClean="0"/>
              <a:t>Decide if some edge exists: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342900" lvl="1" indent="-342900"/>
            <a:r>
              <a:rPr lang="en-US" sz="2000" dirty="0" smtClean="0"/>
              <a:t>Insert an edge: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Delete an edge: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2000" dirty="0" smtClean="0"/>
          </a:p>
          <a:p>
            <a:endParaRPr lang="en-US" sz="1200" dirty="0" smtClean="0"/>
          </a:p>
          <a:p>
            <a:pPr marL="0" lvl="1" indent="0">
              <a:buNone/>
            </a:pPr>
            <a:r>
              <a:rPr lang="en-US" sz="2400" dirty="0" smtClean="0"/>
              <a:t>Space requirements:</a:t>
            </a:r>
          </a:p>
          <a:p>
            <a:pPr marL="0" lvl="1" indent="0">
              <a:buNone/>
            </a:pPr>
            <a:endParaRPr lang="en-US" sz="12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Best for sparse or dense graphs?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23, 2012</a:t>
            </a:r>
            <a:endParaRPr lang="en-US" dirty="0"/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0003" y="2388783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Rectangle 1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0003" y="1071569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 Box 4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19044" y="1200920"/>
            <a:ext cx="394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 Box 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19044" y="1860115"/>
            <a:ext cx="39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12" name="Text Box 4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19044" y="2518134"/>
            <a:ext cx="399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3" name="Text Box 4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19044" y="3176947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D</a:t>
            </a:r>
          </a:p>
        </p:txBody>
      </p:sp>
      <p:cxnSp>
        <p:nvCxnSpPr>
          <p:cNvPr id="14" name="AutoShape 9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6575778" y="140097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" name="Group 14"/>
          <p:cNvGrpSpPr/>
          <p:nvPr/>
        </p:nvGrpSpPr>
        <p:grpSpPr>
          <a:xfrm>
            <a:off x="7109178" y="1248575"/>
            <a:ext cx="609600" cy="304800"/>
            <a:chOff x="6934200" y="3453606"/>
            <a:chExt cx="609600" cy="304800"/>
          </a:xfrm>
        </p:grpSpPr>
        <p:sp>
          <p:nvSpPr>
            <p:cNvPr id="34" name="Rectangle 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9342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009900"/>
                  </a:solidFill>
                </a:rPr>
                <a:t>B</a:t>
              </a:r>
              <a:r>
                <a:rPr lang="en-US" sz="2000" dirty="0" smtClean="0">
                  <a:solidFill>
                    <a:schemeClr val="tx1"/>
                  </a:solidFill>
                </a:rPr>
                <a:t>	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086600" y="345360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Rectangle 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239000" y="3453606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7109178" y="1907770"/>
            <a:ext cx="609600" cy="304800"/>
            <a:chOff x="7010400" y="4112801"/>
            <a:chExt cx="609600" cy="304800"/>
          </a:xfrm>
        </p:grpSpPr>
        <p:sp>
          <p:nvSpPr>
            <p:cNvPr id="31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0104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A</a:t>
              </a:r>
              <a:r>
                <a:rPr lang="en-US" sz="2000" dirty="0" smtClean="0">
                  <a:solidFill>
                    <a:schemeClr val="tx1"/>
                  </a:solidFill>
                </a:rPr>
                <a:t>	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162800" y="411280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Rectangle 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315200" y="4112801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8249356" y="2565789"/>
            <a:ext cx="609600" cy="304800"/>
            <a:chOff x="8153400" y="4770820"/>
            <a:chExt cx="609600" cy="304800"/>
          </a:xfrm>
        </p:grpSpPr>
        <p:sp>
          <p:nvSpPr>
            <p:cNvPr id="28" name="Rectangle 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1534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>
                  <a:solidFill>
                    <a:srgbClr val="009900"/>
                  </a:solidFill>
                </a:rPr>
                <a:t>B</a:t>
              </a:r>
              <a:r>
                <a:rPr lang="en-US" sz="2000" dirty="0" smtClean="0">
                  <a:solidFill>
                    <a:schemeClr val="tx1"/>
                  </a:solidFill>
                </a:rPr>
                <a:t>	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305800" y="477082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Rectangle 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458200" y="477082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/>
                <a:t>/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90003" y="1730764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90003" y="3047596"/>
            <a:ext cx="804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/</a:t>
            </a:r>
            <a:endParaRPr lang="en-US" sz="2400" dirty="0"/>
          </a:p>
        </p:txBody>
      </p:sp>
      <p:cxnSp>
        <p:nvCxnSpPr>
          <p:cNvPr id="20" name="AutoShape 9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6575778" y="271739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9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>
            <a:off x="6575778" y="206017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5" name="Group 21"/>
          <p:cNvGrpSpPr/>
          <p:nvPr/>
        </p:nvGrpSpPr>
        <p:grpSpPr>
          <a:xfrm>
            <a:off x="7109178" y="2565789"/>
            <a:ext cx="1143000" cy="304800"/>
            <a:chOff x="6934200" y="4770820"/>
            <a:chExt cx="1143000" cy="304800"/>
          </a:xfrm>
        </p:grpSpPr>
        <p:grpSp>
          <p:nvGrpSpPr>
            <p:cNvPr id="16" name="Group 22"/>
            <p:cNvGrpSpPr/>
            <p:nvPr/>
          </p:nvGrpSpPr>
          <p:grpSpPr>
            <a:xfrm>
              <a:off x="6934200" y="4770820"/>
              <a:ext cx="609600" cy="304800"/>
              <a:chOff x="7086600" y="4770820"/>
              <a:chExt cx="609600" cy="304800"/>
            </a:xfrm>
          </p:grpSpPr>
          <p:sp>
            <p:nvSpPr>
              <p:cNvPr id="25" name="Rectangle 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0866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 smtClean="0">
                    <a:solidFill>
                      <a:srgbClr val="FF00FF"/>
                    </a:solidFill>
                  </a:rPr>
                  <a:t>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239000" y="477082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" name="Rectangle 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391400" y="4770820"/>
                <a:ext cx="3048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AutoShape 9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7543800" y="493986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="" xmlns:p14="http://schemas.microsoft.com/office/powerpoint/2010/main" val="3552751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857232"/>
            <a:ext cx="5357850" cy="407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Adjacency List Properties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Running time to:</a:t>
            </a:r>
          </a:p>
          <a:p>
            <a:r>
              <a:rPr lang="en-US" sz="2000" dirty="0" smtClean="0"/>
              <a:t>Get a vertex’s out-edges: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</a:t>
            </a:r>
            <a:r>
              <a:rPr lang="en-US" sz="2000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>
                <a:solidFill>
                  <a:schemeClr val="accent2"/>
                </a:solidFill>
              </a:rPr>
              <a:t>where 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is out-degree of vertex</a:t>
            </a:r>
            <a:endParaRPr lang="en-US" sz="2000" dirty="0" smtClean="0"/>
          </a:p>
          <a:p>
            <a:pPr marL="342900" lvl="1" indent="-342900"/>
            <a:r>
              <a:rPr lang="en-US" sz="2000" dirty="0" smtClean="0"/>
              <a:t>Get a vertex’s in-edges: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(|E|) </a:t>
            </a:r>
            <a:endParaRPr lang="en-US" sz="1800" dirty="0" smtClean="0"/>
          </a:p>
          <a:p>
            <a:r>
              <a:rPr lang="en-US" sz="2000" dirty="0" smtClean="0"/>
              <a:t>Decide if some edge exists: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</a:t>
            </a:r>
            <a:r>
              <a:rPr lang="en-US" sz="2000" i="1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>
                <a:solidFill>
                  <a:schemeClr val="accent2"/>
                </a:solidFill>
              </a:rPr>
              <a:t>where 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is out-degree of </a:t>
            </a:r>
            <a:r>
              <a:rPr lang="en-US" sz="2000" dirty="0" smtClean="0">
                <a:solidFill>
                  <a:schemeClr val="accent2"/>
                </a:solidFill>
              </a:rPr>
              <a:t>source</a:t>
            </a:r>
            <a:endParaRPr lang="en-US" sz="2000" dirty="0" smtClean="0"/>
          </a:p>
          <a:p>
            <a:r>
              <a:rPr lang="en-US" sz="2000" dirty="0" smtClean="0"/>
              <a:t>Insert an edge: 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O(1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>
                <a:solidFill>
                  <a:schemeClr val="accent2"/>
                </a:solidFill>
              </a:rPr>
              <a:t>(unless you need to check if it’s </a:t>
            </a:r>
            <a:r>
              <a:rPr lang="en-US" sz="2000" dirty="0" smtClean="0">
                <a:solidFill>
                  <a:schemeClr val="accent2"/>
                </a:solidFill>
              </a:rPr>
              <a:t>already there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endParaRPr lang="en-US" sz="2000" dirty="0" smtClean="0"/>
          </a:p>
          <a:p>
            <a:r>
              <a:rPr lang="en-US" sz="2000" dirty="0" smtClean="0"/>
              <a:t>Delete an edge:</a:t>
            </a:r>
            <a:br>
              <a:rPr lang="en-US" sz="2000" dirty="0" smtClean="0"/>
            </a:b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>
                <a:solidFill>
                  <a:schemeClr val="accent2"/>
                </a:solidFill>
              </a:rPr>
              <a:t>where </a:t>
            </a:r>
            <a:r>
              <a:rPr lang="en-US" sz="2000" i="1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is out-degree of </a:t>
            </a:r>
            <a:r>
              <a:rPr lang="en-US" sz="2000" dirty="0" smtClean="0">
                <a:solidFill>
                  <a:schemeClr val="accent2"/>
                </a:solidFill>
              </a:rPr>
              <a:t>source</a:t>
            </a:r>
            <a:endParaRPr lang="en-US" sz="2000" dirty="0" smtClean="0"/>
          </a:p>
          <a:p>
            <a:endParaRPr lang="en-US" sz="1200" dirty="0" smtClean="0"/>
          </a:p>
          <a:p>
            <a:pPr marL="0" lvl="1" indent="0">
              <a:buNone/>
            </a:pPr>
            <a:r>
              <a:rPr lang="en-US" sz="2400" dirty="0" smtClean="0"/>
              <a:t>Space requirements: </a:t>
            </a:r>
            <a:r>
              <a:rPr lang="en-US" dirty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O(|V|+|E</a:t>
            </a:r>
            <a:r>
              <a:rPr lang="en-US" dirty="0" smtClean="0">
                <a:solidFill>
                  <a:schemeClr val="accent2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FontTx/>
              <a:buNone/>
            </a:pPr>
            <a:endParaRPr lang="en-US" sz="12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Best for sparse or dense graphs?</a:t>
            </a:r>
            <a:r>
              <a:rPr lang="en-US" sz="2400" dirty="0"/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sparse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180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500174"/>
            <a:ext cx="850112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35180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class Graph:</a:t>
            </a:r>
            <a:br>
              <a:rPr lang="en-US" sz="2000" dirty="0" smtClean="0"/>
            </a:br>
            <a:r>
              <a:rPr lang="en-US" sz="2000" dirty="0" smtClean="0"/>
              <a:t>    def __init__(self):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self.vertList</a:t>
            </a:r>
            <a:r>
              <a:rPr lang="en-US" sz="2000" dirty="0" smtClean="0"/>
              <a:t> = {}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self.numVertices</a:t>
            </a:r>
            <a:r>
              <a:rPr lang="en-US" sz="2000" dirty="0" smtClean="0"/>
              <a:t> = 0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	def </a:t>
            </a:r>
            <a:r>
              <a:rPr lang="en-US" sz="2000" dirty="0" err="1" smtClean="0"/>
              <a:t>addVertex</a:t>
            </a:r>
            <a:r>
              <a:rPr lang="en-US" sz="2000" dirty="0" smtClean="0"/>
              <a:t>(</a:t>
            </a:r>
            <a:r>
              <a:rPr lang="en-US" sz="2000" dirty="0" err="1" smtClean="0"/>
              <a:t>self,key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		def </a:t>
            </a:r>
            <a:r>
              <a:rPr lang="en-US" sz="2000" dirty="0" err="1" smtClean="0"/>
              <a:t>getVertex</a:t>
            </a:r>
            <a:r>
              <a:rPr lang="en-US" sz="2000" dirty="0" smtClean="0"/>
              <a:t>(</a:t>
            </a:r>
            <a:r>
              <a:rPr lang="en-US" sz="2000" dirty="0" err="1" smtClean="0"/>
              <a:t>self,n</a:t>
            </a:r>
            <a:r>
              <a:rPr lang="en-US" sz="2000" dirty="0" smtClean="0"/>
              <a:t>):</a:t>
            </a:r>
            <a:br>
              <a:rPr lang="en-US" sz="2000" dirty="0" smtClean="0"/>
            </a:br>
            <a:r>
              <a:rPr lang="en-US" sz="2000" dirty="0" smtClean="0"/>
              <a:t>	def </a:t>
            </a:r>
            <a:r>
              <a:rPr lang="en-US" sz="2000" dirty="0" err="1" smtClean="0"/>
              <a:t>addEdge</a:t>
            </a:r>
            <a:r>
              <a:rPr lang="en-US" sz="2000" dirty="0" smtClean="0"/>
              <a:t>(</a:t>
            </a:r>
            <a:r>
              <a:rPr lang="en-US" sz="2000" dirty="0" err="1" smtClean="0"/>
              <a:t>self,f,t,cost</a:t>
            </a:r>
            <a:r>
              <a:rPr lang="en-US" sz="2000" dirty="0" smtClean="0"/>
              <a:t>=0</a:t>
            </a:r>
          </a:p>
          <a:p>
            <a:pPr>
              <a:buNone/>
            </a:pPr>
            <a:r>
              <a:rPr lang="en-US" sz="2000" dirty="0" smtClean="0"/>
              <a:t>		def </a:t>
            </a:r>
            <a:r>
              <a:rPr lang="en-US" sz="2000" dirty="0" err="1" smtClean="0"/>
              <a:t>getVertices</a:t>
            </a:r>
            <a:r>
              <a:rPr lang="en-US" sz="2000" dirty="0" smtClean="0"/>
              <a:t>(self):</a:t>
            </a:r>
          </a:p>
          <a:p>
            <a:pPr>
              <a:buNone/>
            </a:pPr>
            <a:r>
              <a:rPr lang="en-US" sz="2000" dirty="0" smtClean="0"/>
              <a:t>		def </a:t>
            </a:r>
            <a:r>
              <a:rPr lang="en-US" sz="2000" dirty="0" err="1" smtClean="0"/>
              <a:t>createAdjMatrix</a:t>
            </a:r>
            <a:r>
              <a:rPr lang="en-US" sz="2000" dirty="0" smtClean="0"/>
              <a:t>(self):</a:t>
            </a:r>
          </a:p>
          <a:p>
            <a:pPr>
              <a:buNone/>
            </a:pPr>
            <a:r>
              <a:rPr lang="en-US" sz="2000" dirty="0" smtClean="0"/>
              <a:t>		def </a:t>
            </a:r>
            <a:r>
              <a:rPr lang="en-US" sz="2000" dirty="0" err="1" smtClean="0"/>
              <a:t>dfs</a:t>
            </a:r>
            <a:r>
              <a:rPr lang="en-US" sz="2000" dirty="0" smtClean="0"/>
              <a:t>(self):</a:t>
            </a:r>
          </a:p>
          <a:p>
            <a:pPr>
              <a:buNone/>
            </a:pPr>
            <a:r>
              <a:rPr lang="en-US" sz="2000" dirty="0" smtClean="0"/>
              <a:t>		def </a:t>
            </a:r>
            <a:r>
              <a:rPr lang="en-US" sz="2000" dirty="0" err="1" smtClean="0"/>
              <a:t>bfs</a:t>
            </a:r>
            <a:r>
              <a:rPr lang="en-US" sz="2000" dirty="0" smtClean="0"/>
              <a:t>(self):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5072066" y="785794"/>
            <a:ext cx="3857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Class vertex</a:t>
            </a:r>
          </a:p>
          <a:p>
            <a:r>
              <a:rPr lang="en-IN" sz="2000" dirty="0" smtClean="0"/>
              <a:t>         </a:t>
            </a:r>
            <a:r>
              <a:rPr lang="en-US" sz="2000" dirty="0" err="1" smtClean="0"/>
              <a:t>defaddNeighbor</a:t>
            </a:r>
            <a:r>
              <a:rPr lang="en-US" sz="2000" dirty="0" smtClean="0"/>
              <a:t>(</a:t>
            </a:r>
            <a:r>
              <a:rPr lang="en-US" sz="2000" dirty="0" err="1" smtClean="0"/>
              <a:t>self,nbr,weight</a:t>
            </a:r>
            <a:r>
              <a:rPr lang="en-US" sz="2000" dirty="0" smtClean="0"/>
              <a:t>=0):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getConnections</a:t>
            </a:r>
            <a:r>
              <a:rPr lang="en-US" sz="2000" dirty="0" smtClean="0"/>
              <a:t>(self):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getID</a:t>
            </a:r>
            <a:r>
              <a:rPr lang="en-US" sz="2000" dirty="0" smtClean="0"/>
              <a:t>(self):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getweight</a:t>
            </a:r>
            <a:r>
              <a:rPr lang="en-US" sz="2000" dirty="0" smtClean="0"/>
              <a:t>(self):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792A-F6D7-45E7-A0D4-D5B0E917FF7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Traversals (Search)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9144000" cy="4411662"/>
          </a:xfrm>
        </p:spPr>
        <p:txBody>
          <a:bodyPr/>
          <a:lstStyle/>
          <a:p>
            <a:r>
              <a:rPr lang="en-US" dirty="0"/>
              <a:t>We have covered some of these with binary trees</a:t>
            </a:r>
          </a:p>
          <a:p>
            <a:pPr lvl="1"/>
            <a:r>
              <a:rPr lang="en-US" dirty="0"/>
              <a:t>Breadth-first search (BFS)</a:t>
            </a:r>
          </a:p>
          <a:p>
            <a:pPr lvl="1"/>
            <a:r>
              <a:rPr lang="en-US" dirty="0"/>
              <a:t>Depth-first search (DFS)</a:t>
            </a:r>
          </a:p>
          <a:p>
            <a:r>
              <a:rPr lang="en-US" dirty="0"/>
              <a:t>A traversal (search):</a:t>
            </a:r>
          </a:p>
          <a:p>
            <a:pPr lvl="1"/>
            <a:r>
              <a:rPr lang="en-US" dirty="0"/>
              <a:t>An algorithm for systematically exploring a graph</a:t>
            </a:r>
          </a:p>
          <a:p>
            <a:pPr lvl="1"/>
            <a:r>
              <a:rPr lang="en-US" dirty="0"/>
              <a:t>Visiting (all) vertices </a:t>
            </a:r>
          </a:p>
          <a:p>
            <a:pPr lvl="1"/>
            <a:r>
              <a:rPr lang="en-US" dirty="0"/>
              <a:t>Until finding a goal vertex or until no more vertices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Only for connected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3005-F276-4B91-83EB-AF80DD2327D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20938"/>
            <a:ext cx="9144000" cy="3709987"/>
          </a:xfrm>
        </p:spPr>
        <p:txBody>
          <a:bodyPr/>
          <a:lstStyle/>
          <a:p>
            <a:r>
              <a:rPr lang="en-US" dirty="0"/>
              <a:t>One of the simplest algorithms</a:t>
            </a:r>
          </a:p>
          <a:p>
            <a:r>
              <a:rPr lang="en-US" dirty="0"/>
              <a:t>Also one of the most important</a:t>
            </a:r>
          </a:p>
          <a:p>
            <a:pPr lvl="1"/>
            <a:r>
              <a:rPr lang="en-US" dirty="0"/>
              <a:t>It forms the basis for MANY graph algorithms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9A94-C17F-4326-98DB-E62C62E30CD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/>
              <a:t>BFS: Level-by-level traversal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simplest algorithms</a:t>
            </a:r>
          </a:p>
          <a:p>
            <a:r>
              <a:rPr lang="en-US" dirty="0" smtClean="0"/>
              <a:t>Also one of the most important</a:t>
            </a:r>
          </a:p>
          <a:p>
            <a:pPr lvl="1"/>
            <a:r>
              <a:rPr lang="en-US" dirty="0" smtClean="0"/>
              <a:t>It forms the basis for MANY graph algorithms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starting vertex s</a:t>
            </a:r>
          </a:p>
          <a:p>
            <a:r>
              <a:rPr lang="en-US" dirty="0"/>
              <a:t>Visit all vertices at </a:t>
            </a:r>
            <a:r>
              <a:rPr lang="en-US" b="1" dirty="0"/>
              <a:t>increasing distance </a:t>
            </a:r>
            <a:r>
              <a:rPr lang="en-US" dirty="0"/>
              <a:t>from s</a:t>
            </a:r>
          </a:p>
          <a:p>
            <a:pPr lvl="1"/>
            <a:r>
              <a:rPr lang="en-US" dirty="0"/>
              <a:t>Visit all vertices at distance k from s</a:t>
            </a:r>
          </a:p>
          <a:p>
            <a:pPr lvl="1"/>
            <a:r>
              <a:rPr lang="en-US" dirty="0"/>
              <a:t>Then visit all vertices at distance k+1 from s</a:t>
            </a:r>
          </a:p>
          <a:p>
            <a:pPr lvl="1"/>
            <a:r>
              <a:rPr lang="en-US" dirty="0"/>
              <a:t>Then 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7F16-B0EE-4F64-89F4-D5B24BCA7787}" type="slidenum">
              <a:rPr lang="en-US" altLang="en-US"/>
              <a:pPr/>
              <a:t>36</a:t>
            </a:fld>
            <a:endParaRPr lang="en-US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396293" name="Oval 5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396296" name="Oval 8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396299" name="Oval 11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0" name="Text Box 12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396302" name="Oval 1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3" name="Text Box 15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Text Box 1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396308" name="Oval 2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9" name="Text Box 21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396311" name="Oval 2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2" name="Text Box 24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396313" name="Line 25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14" name="Line 26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15" name="Line 27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16" name="Line 28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17" name="Line 29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18" name="Line 30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19" name="Line 31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20" name="Line 32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322" name="Rectangle 34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 dirty="0"/>
              <a:t>Queue: </a:t>
            </a:r>
            <a:r>
              <a:rPr lang="en-US" sz="3000" dirty="0">
                <a:solidFill>
                  <a:schemeClr val="bg2"/>
                </a:solidFill>
              </a:rPr>
              <a:t>A B E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C</a:t>
            </a:r>
            <a:r>
              <a:rPr lang="en-US" sz="3000" dirty="0"/>
              <a:t> G D 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4070-8371-4A78-8F4D-AF756EBDDDA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BFS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9144000" cy="4411662"/>
          </a:xfrm>
        </p:spPr>
        <p:txBody>
          <a:bodyPr>
            <a:normAutofit lnSpcReduction="10000"/>
          </a:bodyPr>
          <a:lstStyle/>
          <a:p>
            <a:r>
              <a:rPr lang="en-US" u="sng"/>
              <a:t>Cycles:</a:t>
            </a:r>
          </a:p>
          <a:p>
            <a:r>
              <a:rPr lang="en-US"/>
              <a:t>We need to save auxiliary information</a:t>
            </a:r>
          </a:p>
          <a:p>
            <a:r>
              <a:rPr lang="en-US"/>
              <a:t>Each node needs to be marked</a:t>
            </a:r>
          </a:p>
          <a:p>
            <a:pPr lvl="1"/>
            <a:r>
              <a:rPr lang="en-US"/>
              <a:t>Visited: 	No need to be put on queue</a:t>
            </a:r>
          </a:p>
          <a:p>
            <a:pPr lvl="1"/>
            <a:r>
              <a:rPr lang="en-US"/>
              <a:t>Not visited:	Put on queue when found</a:t>
            </a:r>
          </a:p>
          <a:p>
            <a:pPr lvl="1"/>
            <a:endParaRPr lang="en-US"/>
          </a:p>
          <a:p>
            <a:pPr>
              <a:buFont typeface="Wingdings" pitchFamily="2" charset="2"/>
              <a:buNone/>
            </a:pPr>
            <a:r>
              <a:rPr lang="en-US" u="sng"/>
              <a:t>What about assuming only two children vertices?</a:t>
            </a:r>
          </a:p>
          <a:p>
            <a:r>
              <a:rPr lang="en-US"/>
              <a:t>Need to put </a:t>
            </a:r>
            <a:r>
              <a:rPr lang="en-US">
                <a:solidFill>
                  <a:srgbClr val="FF0000"/>
                </a:solidFill>
              </a:rPr>
              <a:t>all</a:t>
            </a:r>
            <a:r>
              <a:rPr lang="en-US"/>
              <a:t> adjacent vertices in queue</a:t>
            </a:r>
            <a:endParaRPr 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663C-99F4-4473-8370-B6D23E2EF08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>
            <a:normAutofit fontScale="90000"/>
          </a:bodyPr>
          <a:lstStyle/>
          <a:p>
            <a:r>
              <a:rPr lang="en-US"/>
              <a:t>BFS(graph g, vertex s)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858250" cy="530066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unmark all vertices in G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q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new queue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mark 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enqueue(q, s)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 (not empty(q))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 curr  dequeue(q)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 visit curr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 e.g., print its data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 for each edge &lt;curr, V&gt;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   if V is unmarked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mark V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enqueue(q,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AE7B-0A39-40AC-89D0-0585812F2CB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2238"/>
            <a:ext cx="7750175" cy="1219200"/>
          </a:xfrm>
        </p:spPr>
        <p:txBody>
          <a:bodyPr/>
          <a:lstStyle/>
          <a:p>
            <a:r>
              <a:rPr lang="en-US"/>
              <a:t>The general BFS algorithm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5040312"/>
          </a:xfrm>
        </p:spPr>
        <p:txBody>
          <a:bodyPr/>
          <a:lstStyle/>
          <a:p>
            <a:r>
              <a:rPr lang="en-US"/>
              <a:t>Each vertex can be in one of three states:</a:t>
            </a:r>
          </a:p>
          <a:p>
            <a:pPr lvl="1"/>
            <a:r>
              <a:rPr lang="en-US"/>
              <a:t>Unmarked and not on queue</a:t>
            </a:r>
          </a:p>
          <a:p>
            <a:pPr lvl="1"/>
            <a:r>
              <a:rPr lang="en-US"/>
              <a:t>Marked and on queue</a:t>
            </a:r>
          </a:p>
          <a:p>
            <a:pPr lvl="1"/>
            <a:r>
              <a:rPr lang="en-US"/>
              <a:t>Marked and off queue</a:t>
            </a:r>
          </a:p>
          <a:p>
            <a:r>
              <a:rPr lang="en-US"/>
              <a:t>The algorithm moves vertices between these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Adjacent nodes / </a:t>
            </a:r>
            <a:r>
              <a:rPr lang="en-US" sz="2400" b="1" dirty="0" err="1" smtClean="0">
                <a:solidFill>
                  <a:srgbClr val="FF0000"/>
                </a:solidFill>
              </a:rPr>
              <a:t>neighbours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/>
              <a:t>two nodes are adjacent if they are connected by an </a:t>
            </a:r>
            <a:r>
              <a:rPr lang="en-US" sz="2400" dirty="0" smtClean="0"/>
              <a:t>edge.</a:t>
            </a:r>
          </a:p>
          <a:p>
            <a:pPr lvl="1"/>
            <a:r>
              <a:rPr lang="en-IN" sz="2000" dirty="0" smtClean="0"/>
              <a:t>A is adjacent to B and D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Path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a sequence of vertices that connect two nodes in a </a:t>
            </a:r>
            <a:r>
              <a:rPr lang="en-US" sz="2400" dirty="0" smtClean="0"/>
              <a:t>graph. </a:t>
            </a:r>
          </a:p>
          <a:p>
            <a:pPr lvl="1"/>
            <a:r>
              <a:rPr lang="en-IN" sz="2000" dirty="0" smtClean="0"/>
              <a:t>A-D-B-C  or  C – B – D – A – B 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Complete </a:t>
            </a:r>
            <a:r>
              <a:rPr lang="en-US" sz="2400" b="1" dirty="0">
                <a:solidFill>
                  <a:srgbClr val="FF0000"/>
                </a:solidFill>
              </a:rPr>
              <a:t>graph</a:t>
            </a:r>
            <a:r>
              <a:rPr lang="en-US" sz="2400" dirty="0"/>
              <a:t>: a graph in which every vertex is directly connected to every other </a:t>
            </a:r>
            <a:r>
              <a:rPr lang="en-US" sz="2400" dirty="0" smtClean="0"/>
              <a:t>vertex.</a:t>
            </a:r>
          </a:p>
          <a:p>
            <a:pPr lvl="1"/>
            <a:r>
              <a:rPr lang="en-IN" sz="2000" dirty="0" err="1" smtClean="0"/>
              <a:t>Subgraph</a:t>
            </a:r>
            <a:r>
              <a:rPr lang="en-IN" sz="2000" dirty="0" smtClean="0"/>
              <a:t> ABD</a:t>
            </a:r>
          </a:p>
          <a:p>
            <a:pPr lvl="1"/>
            <a:endParaRPr lang="en-IN" sz="20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Degree: </a:t>
            </a:r>
            <a:r>
              <a:rPr lang="en-US" sz="2400" dirty="0" smtClean="0"/>
              <a:t>The degree of vertex </a:t>
            </a:r>
            <a:r>
              <a:rPr lang="en-US" sz="2400" dirty="0" err="1" smtClean="0"/>
              <a:t>i</a:t>
            </a:r>
            <a:r>
              <a:rPr lang="en-US" sz="2400" dirty="0" smtClean="0"/>
              <a:t> is the no. of edges incident on vertex </a:t>
            </a:r>
          </a:p>
          <a:p>
            <a:pPr lvl="1"/>
            <a:r>
              <a:rPr lang="en-IN" sz="2000" dirty="0" smtClean="0"/>
              <a:t>Degree(A) = 2 </a:t>
            </a:r>
          </a:p>
          <a:p>
            <a:pPr lvl="1"/>
            <a:r>
              <a:rPr lang="en-IN" sz="2000" dirty="0" smtClean="0"/>
              <a:t>Degree (C) = 1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02BF-C7EF-491C-9893-892CC6D9463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vertices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19263"/>
            <a:ext cx="8964612" cy="4411662"/>
          </a:xfrm>
        </p:spPr>
        <p:txBody>
          <a:bodyPr/>
          <a:lstStyle/>
          <a:p>
            <a:r>
              <a:rPr lang="en-US"/>
              <a:t>Unmarked and not on queue:</a:t>
            </a:r>
          </a:p>
          <a:p>
            <a:pPr lvl="1"/>
            <a:r>
              <a:rPr lang="en-US"/>
              <a:t>Not reached yet</a:t>
            </a:r>
          </a:p>
          <a:p>
            <a:r>
              <a:rPr lang="en-US"/>
              <a:t>Marked and on queue:</a:t>
            </a:r>
          </a:p>
          <a:p>
            <a:pPr lvl="1"/>
            <a:r>
              <a:rPr lang="en-US"/>
              <a:t>Known, but adjacent vertices not visited yet (possibly)</a:t>
            </a:r>
          </a:p>
          <a:p>
            <a:r>
              <a:rPr lang="en-US"/>
              <a:t>Marked and off queue:</a:t>
            </a:r>
          </a:p>
          <a:p>
            <a:pPr lvl="1"/>
            <a:r>
              <a:rPr lang="en-US"/>
              <a:t>Known, all adjacent vertices on queue or done with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6742-DC9D-4C6D-9FA5-10005F38070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2296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Start with A. Mark it.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03460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61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03463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64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03466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67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03469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0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03472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3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03475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6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03478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9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F</a:t>
              </a:r>
            </a:p>
          </p:txBody>
        </p:sp>
      </p:grpSp>
      <p:sp>
        <p:nvSpPr>
          <p:cNvPr id="403480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1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2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3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4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5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6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7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3488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A081-EE04-452F-91D3-44D26C58BC0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229600" cy="11525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Expand A’s adjacent vertices.  </a:t>
            </a:r>
          </a:p>
          <a:p>
            <a:pPr>
              <a:buFont typeface="Wingdings" pitchFamily="2" charset="2"/>
              <a:buNone/>
            </a:pPr>
            <a:r>
              <a:rPr lang="en-US"/>
              <a:t>Mark them and put them in queue.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04484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5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8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1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4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04496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7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04499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00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04502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03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F</a:t>
              </a:r>
            </a:p>
          </p:txBody>
        </p:sp>
      </p:grpSp>
      <p:sp>
        <p:nvSpPr>
          <p:cNvPr id="404504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05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06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07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09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10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11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4512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B 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C300-A288-4C98-A303-FF9928E9642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Now take B off queue, and queue its neighbors.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05508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09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05511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2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05514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5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05517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8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05520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05523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4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05526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7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F</a:t>
              </a:r>
            </a:p>
          </p:txBody>
        </p:sp>
      </p:grpSp>
      <p:sp>
        <p:nvSpPr>
          <p:cNvPr id="405528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29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30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31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32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33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34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35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5536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B</a:t>
            </a:r>
            <a:r>
              <a:rPr lang="en-US" sz="3000"/>
              <a:t> E C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0546-B64A-4DD1-A37B-5CBC94979027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Do same with E.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06532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3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06535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6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06538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9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06541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42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06544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45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06547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48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06550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1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06552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53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54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55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56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57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58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59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B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E</a:t>
            </a:r>
            <a:r>
              <a:rPr lang="en-US" sz="3000"/>
              <a:t> C G D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2B7-05DB-4C82-A29B-3AD8A6D49F0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Visit C.  </a:t>
            </a:r>
          </a:p>
          <a:p>
            <a:pPr>
              <a:buFont typeface="Wingdings" pitchFamily="2" charset="2"/>
              <a:buNone/>
            </a:pPr>
            <a:r>
              <a:rPr lang="en-US"/>
              <a:t>Its neighbor F is already marked, so not queued.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07556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7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07559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07562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07565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6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07568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9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07571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2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07574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5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07576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77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78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79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80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81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82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83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7584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B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E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C</a:t>
            </a:r>
            <a:r>
              <a:rPr lang="en-US" sz="3000"/>
              <a:t> G D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5FA-FF84-482D-A4D4-F2C3132294C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Visit G.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08580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08583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08586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08589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0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08592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3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08595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6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08598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9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08600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1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4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5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6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7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08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B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E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C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G</a:t>
            </a:r>
            <a:r>
              <a:rPr lang="en-US" sz="3000"/>
              <a:t> D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B6B-E00C-46BC-862D-02A96968436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Visit D.  F, E marked so not queued.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5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8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1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09613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4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09616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09619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0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09622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3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09624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25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26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27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28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29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30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31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32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B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E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C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G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D</a:t>
            </a:r>
            <a:r>
              <a:rPr lang="en-US" sz="3000"/>
              <a:t>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35F3-6EEA-43D2-B5FE-75B49430D85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Visit F. </a:t>
            </a:r>
          </a:p>
          <a:p>
            <a:pPr>
              <a:buFont typeface="Wingdings" pitchFamily="2" charset="2"/>
              <a:buNone/>
            </a:pPr>
            <a:r>
              <a:rPr lang="en-US"/>
              <a:t>E, D, C marked, so not queued again.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10628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5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10637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10640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1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10643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4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10646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7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10648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49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0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1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2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3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4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B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E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C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G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D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001-8EBF-4706-BFD7-512E11A7A35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686800" cy="11525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Done.  We have explored the graph in order:</a:t>
            </a:r>
          </a:p>
          <a:p>
            <a:pPr algn="ctr">
              <a:buFont typeface="Wingdings" pitchFamily="2" charset="2"/>
              <a:buNone/>
            </a:pPr>
            <a:r>
              <a:rPr lang="en-US"/>
              <a:t>A B E C G D F.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1275" y="1628775"/>
            <a:ext cx="1081088" cy="792163"/>
            <a:chOff x="2517" y="1434"/>
            <a:chExt cx="681" cy="499"/>
          </a:xfrm>
        </p:grpSpPr>
        <p:sp>
          <p:nvSpPr>
            <p:cNvPr id="411652" name="Oval 4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3" name="Text Box 5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03350" y="2349500"/>
            <a:ext cx="1081088" cy="792163"/>
            <a:chOff x="2517" y="1434"/>
            <a:chExt cx="681" cy="499"/>
          </a:xfrm>
        </p:grpSpPr>
        <p:sp>
          <p:nvSpPr>
            <p:cNvPr id="411655" name="Oval 7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6" name="Text Box 8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3286125"/>
            <a:ext cx="1081088" cy="792163"/>
            <a:chOff x="2517" y="1434"/>
            <a:chExt cx="681" cy="499"/>
          </a:xfrm>
        </p:grpSpPr>
        <p:sp>
          <p:nvSpPr>
            <p:cNvPr id="411658" name="Oval 10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9" name="Text Box 11"/>
            <p:cNvSpPr txBox="1">
              <a:spLocks noChangeArrowheads="1"/>
            </p:cNvSpPr>
            <p:nvPr/>
          </p:nvSpPr>
          <p:spPr bwMode="auto">
            <a:xfrm>
              <a:off x="2744" y="1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39975" y="3213100"/>
            <a:ext cx="1081088" cy="792163"/>
            <a:chOff x="2517" y="1434"/>
            <a:chExt cx="681" cy="499"/>
          </a:xfrm>
        </p:grpSpPr>
        <p:sp>
          <p:nvSpPr>
            <p:cNvPr id="411661" name="Oval 13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2" name="Text Box 14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299200" y="2349500"/>
            <a:ext cx="1081088" cy="792163"/>
            <a:chOff x="2517" y="1434"/>
            <a:chExt cx="681" cy="499"/>
          </a:xfrm>
        </p:grpSpPr>
        <p:sp>
          <p:nvSpPr>
            <p:cNvPr id="411664" name="Oval 16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5" name="Text Box 17"/>
            <p:cNvSpPr txBox="1">
              <a:spLocks noChangeArrowheads="1"/>
            </p:cNvSpPr>
            <p:nvPr/>
          </p:nvSpPr>
          <p:spPr bwMode="auto">
            <a:xfrm>
              <a:off x="2744" y="152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14875" y="3213100"/>
            <a:ext cx="1081088" cy="792163"/>
            <a:chOff x="2517" y="1434"/>
            <a:chExt cx="681" cy="499"/>
          </a:xfrm>
        </p:grpSpPr>
        <p:sp>
          <p:nvSpPr>
            <p:cNvPr id="411667" name="Oval 19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8" name="Text Box 20"/>
            <p:cNvSpPr txBox="1">
              <a:spLocks noChangeArrowheads="1"/>
            </p:cNvSpPr>
            <p:nvPr/>
          </p:nvSpPr>
          <p:spPr bwMode="auto">
            <a:xfrm>
              <a:off x="2744" y="15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580063" y="4437063"/>
            <a:ext cx="1081087" cy="792162"/>
            <a:chOff x="2517" y="1434"/>
            <a:chExt cx="681" cy="499"/>
          </a:xfrm>
        </p:grpSpPr>
        <p:sp>
          <p:nvSpPr>
            <p:cNvPr id="411670" name="Oval 22"/>
            <p:cNvSpPr>
              <a:spLocks noChangeArrowheads="1"/>
            </p:cNvSpPr>
            <p:nvPr/>
          </p:nvSpPr>
          <p:spPr bwMode="auto">
            <a:xfrm>
              <a:off x="2517" y="1434"/>
              <a:ext cx="681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2744" y="152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 flipH="1">
            <a:off x="2482850" y="2276475"/>
            <a:ext cx="14398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4859338" y="2205038"/>
            <a:ext cx="14398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 flipH="1">
            <a:off x="6300788" y="306863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 flipH="1">
            <a:off x="5795963" y="3068638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5435600" y="4005263"/>
            <a:ext cx="360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 flipH="1" flipV="1">
            <a:off x="3419475" y="37893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2195513" y="3068638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 flipH="1">
            <a:off x="1403350" y="306863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80" name="Rectangle 32"/>
          <p:cNvSpPr>
            <a:spLocks noChangeArrowheads="1"/>
          </p:cNvSpPr>
          <p:nvPr/>
        </p:nvSpPr>
        <p:spPr bwMode="auto">
          <a:xfrm>
            <a:off x="0" y="981075"/>
            <a:ext cx="8229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3000"/>
              <a:t>Queue: </a:t>
            </a:r>
            <a:r>
              <a:rPr lang="en-US" sz="3000">
                <a:solidFill>
                  <a:schemeClr val="folHlink"/>
                </a:solidFill>
              </a:rPr>
              <a:t>A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B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E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C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G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D</a:t>
            </a:r>
            <a:r>
              <a:rPr lang="en-US" sz="3000"/>
              <a:t> </a:t>
            </a:r>
            <a:r>
              <a:rPr lang="en-US" sz="3000">
                <a:solidFill>
                  <a:schemeClr val="folHlink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01122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 smtClean="0">
                <a:solidFill>
                  <a:schemeClr val="accent2"/>
                </a:solidFill>
              </a:rPr>
              <a:t>undirected graphs</a:t>
            </a:r>
            <a:r>
              <a:rPr lang="en-US" sz="2800" dirty="0" smtClean="0"/>
              <a:t>, edges have </a:t>
            </a:r>
            <a:r>
              <a:rPr lang="en-US" sz="2800" u="sng" dirty="0" smtClean="0"/>
              <a:t>no specific direction</a:t>
            </a:r>
          </a:p>
          <a:p>
            <a:r>
              <a:rPr lang="en-US" sz="2400" dirty="0" smtClean="0"/>
              <a:t>Edges are always "two-way"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Thus,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(u, v) </a:t>
            </a:r>
            <a:r>
              <a:rPr lang="en-US" sz="2800" dirty="0" smtClean="0">
                <a:latin typeface="Cambria Math"/>
                <a:ea typeface="Cambria Math"/>
              </a:rPr>
              <a:t>∊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E </a:t>
            </a:r>
            <a:r>
              <a:rPr lang="en-US" sz="2800" dirty="0" smtClean="0"/>
              <a:t>implies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(v, u) ∊ E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Only one of these edges needs to be in the set</a:t>
            </a:r>
          </a:p>
          <a:p>
            <a:r>
              <a:rPr lang="en-US" sz="2800" dirty="0" smtClean="0"/>
              <a:t>The other is implicit, so normalize how you check for it</a:t>
            </a:r>
          </a:p>
          <a:p>
            <a:pPr marL="57150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Degree</a:t>
            </a:r>
            <a:r>
              <a:rPr lang="en-US" sz="2800" dirty="0" smtClean="0"/>
              <a:t> of a vertex: number of edges containing that vertex</a:t>
            </a:r>
          </a:p>
          <a:p>
            <a:r>
              <a:rPr lang="en-US" sz="2400" dirty="0" smtClean="0"/>
              <a:t>Put another way: the number of adjacent vertices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features of BFS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435975" cy="4411662"/>
          </a:xfrm>
        </p:spPr>
        <p:txBody>
          <a:bodyPr/>
          <a:lstStyle/>
          <a:p>
            <a:r>
              <a:rPr lang="en-US"/>
              <a:t>Complexity: O(|V| + |E|)</a:t>
            </a:r>
          </a:p>
          <a:p>
            <a:pPr lvl="1"/>
            <a:r>
              <a:rPr lang="en-US"/>
              <a:t>All vertices put on queue exactly once</a:t>
            </a:r>
          </a:p>
          <a:p>
            <a:pPr lvl="1"/>
            <a:r>
              <a:rPr lang="en-US"/>
              <a:t>For each vertex on queue, we expand its edges</a:t>
            </a:r>
          </a:p>
          <a:p>
            <a:pPr lvl="1"/>
            <a:r>
              <a:rPr lang="en-US"/>
              <a:t>In other words, we traverse all edges once</a:t>
            </a:r>
          </a:p>
          <a:p>
            <a:r>
              <a:rPr lang="en-US"/>
              <a:t>BFS finds shortest path from s to each vertex</a:t>
            </a:r>
          </a:p>
          <a:p>
            <a:pPr lvl="1"/>
            <a:r>
              <a:rPr lang="en-US"/>
              <a:t>Shortest in terms of number of edges</a:t>
            </a:r>
          </a:p>
          <a:p>
            <a:pPr lvl="1"/>
            <a:r>
              <a:rPr lang="en-US"/>
              <a:t>Why does this work?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smtClean="0"/>
              <a:t>Spanning tree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28670"/>
            <a:ext cx="8435975" cy="5572164"/>
          </a:xfrm>
        </p:spPr>
        <p:txBody>
          <a:bodyPr/>
          <a:lstStyle/>
          <a:p>
            <a:r>
              <a:rPr lang="en-IN" sz="2400" b="1" dirty="0" smtClean="0"/>
              <a:t>Spanning tree: </a:t>
            </a:r>
          </a:p>
          <a:p>
            <a:pPr lvl="1"/>
            <a:r>
              <a:rPr lang="en-US" sz="2000" dirty="0" smtClean="0"/>
              <a:t>Given an undirected and connected graph G=(V,E), a spanning tree of the graph G is a tree that spans G (that is, it includes every vertex of G) and is a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of G (every edge in the tree belongs to G).</a:t>
            </a:r>
          </a:p>
          <a:p>
            <a:pPr lvl="1"/>
            <a:r>
              <a:rPr lang="en-IN" sz="2000" dirty="0" smtClean="0"/>
              <a:t>Multiple Spanning trees</a:t>
            </a:r>
            <a:endParaRPr lang="en-US" sz="2000" dirty="0" smtClean="0"/>
          </a:p>
          <a:p>
            <a:pPr lvl="1"/>
            <a:endParaRPr lang="en-IN" sz="2000" dirty="0" smtClean="0"/>
          </a:p>
          <a:p>
            <a:r>
              <a:rPr lang="en-IN" sz="2400" b="1" dirty="0" smtClean="0"/>
              <a:t>Minimum spanning tree:</a:t>
            </a:r>
          </a:p>
          <a:p>
            <a:pPr lvl="1"/>
            <a:r>
              <a:rPr lang="en-US" sz="2000" dirty="0" smtClean="0"/>
              <a:t>Minimum spanning tree is the spanning tree where the cost is minimum among all the spanning trees.</a:t>
            </a:r>
          </a:p>
          <a:p>
            <a:pPr lvl="1"/>
            <a:r>
              <a:rPr lang="en-IN" sz="2000" dirty="0" smtClean="0"/>
              <a:t>Can have multiple MSTs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smtClean="0"/>
              <a:t>Spanning tree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771525"/>
            <a:ext cx="77438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smtClean="0"/>
              <a:t>Spanning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624014"/>
            <a:ext cx="8372503" cy="345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Prims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285860"/>
            <a:ext cx="87154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sz="2400" dirty="0" smtClean="0"/>
              <a:t>Approach:</a:t>
            </a:r>
            <a:endParaRPr lang="en-US" dirty="0" smtClean="0"/>
          </a:p>
          <a:p>
            <a:r>
              <a:rPr lang="en-IN" dirty="0" smtClean="0"/>
              <a:t>	- Greedy approach</a:t>
            </a:r>
            <a:endParaRPr lang="en-US" dirty="0" smtClean="0"/>
          </a:p>
          <a:p>
            <a:r>
              <a:rPr lang="en-US" dirty="0" smtClean="0"/>
              <a:t> 	- Treats the nodes as a single tree and keeps on adding new nodes to the 	spanning tree from the given graph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000372"/>
            <a:ext cx="54673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Prims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285860"/>
            <a:ext cx="87154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sz="2400" dirty="0" smtClean="0"/>
              <a:t>Approach:</a:t>
            </a:r>
            <a:endParaRPr lang="en-US" dirty="0" smtClean="0"/>
          </a:p>
          <a:p>
            <a:r>
              <a:rPr lang="en-IN" dirty="0" smtClean="0"/>
              <a:t>	- Greedy approach</a:t>
            </a:r>
            <a:endParaRPr lang="en-US" dirty="0" smtClean="0"/>
          </a:p>
          <a:p>
            <a:r>
              <a:rPr lang="en-US" dirty="0" smtClean="0"/>
              <a:t> 	- Treats the nodes as a single tree and keeps on adding new nodes to the 	spanning tree from the given graph</a:t>
            </a:r>
          </a:p>
          <a:p>
            <a:endParaRPr lang="en-IN" dirty="0" smtClean="0"/>
          </a:p>
          <a:p>
            <a:r>
              <a:rPr lang="en-IN" dirty="0" smtClean="0"/>
              <a:t>Step-1 Remove parallel edges and loops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643314"/>
            <a:ext cx="5724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Prims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28586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US" dirty="0" smtClean="0"/>
              <a:t>Step 2 - Choose any arbitrary node as root node</a:t>
            </a:r>
          </a:p>
          <a:p>
            <a:r>
              <a:rPr lang="en-US" dirty="0" smtClean="0"/>
              <a:t>Step 3 - Check outgoing edges and select the one with less cost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56102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Prims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00010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select the next minimum edge that can arise from the MST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71612"/>
            <a:ext cx="5438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314848"/>
            <a:ext cx="5429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Prims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000108"/>
            <a:ext cx="8715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select the next minimum edge that can arise from the MST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What is the cost?</a:t>
            </a:r>
          </a:p>
          <a:p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7018341" cy="29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Kruskal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000108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Steps:</a:t>
            </a:r>
          </a:p>
          <a:p>
            <a:r>
              <a:rPr lang="en-US" b="1" i="1" dirty="0" smtClean="0"/>
              <a:t>1.</a:t>
            </a:r>
            <a:r>
              <a:rPr lang="en-US" i="1" dirty="0" smtClean="0"/>
              <a:t> Sort all the edges in non-decreasing order of their weight.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2.</a:t>
            </a:r>
            <a:r>
              <a:rPr lang="en-US" i="1" dirty="0" smtClean="0"/>
              <a:t> Pick the smallest edge. Check if it forms a cycle with the spanning tree formed so far. If cycle is not formed, include this edge. Else, discard it.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3.</a:t>
            </a:r>
            <a:r>
              <a:rPr lang="en-US" i="1" dirty="0" smtClean="0"/>
              <a:t> Repeat step#2 until there are (V-1) edges in the spanning tree.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6484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Directed Graphs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762000"/>
            <a:ext cx="8672995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 smtClean="0">
                <a:solidFill>
                  <a:schemeClr val="accent2"/>
                </a:solidFill>
              </a:rPr>
              <a:t>directed graphs </a:t>
            </a:r>
            <a:r>
              <a:rPr lang="en-US" sz="2400" dirty="0" smtClean="0"/>
              <a:t>(or </a:t>
            </a:r>
            <a:r>
              <a:rPr lang="en-US" sz="2400" dirty="0" smtClean="0">
                <a:solidFill>
                  <a:schemeClr val="accent2"/>
                </a:solidFill>
              </a:rPr>
              <a:t>digraphs</a:t>
            </a:r>
            <a:r>
              <a:rPr lang="en-US" sz="2400" dirty="0" smtClean="0"/>
              <a:t>), edges have direction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Thus,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(u, v)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∊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 pitchFamily="18" charset="2"/>
              </a:rPr>
              <a:t> E </a:t>
            </a:r>
            <a:r>
              <a:rPr lang="en-US" sz="2400" dirty="0" smtClean="0">
                <a:sym typeface="Symbol" pitchFamily="18" charset="2"/>
              </a:rPr>
              <a:t>does not imply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(v, u)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∊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 pitchFamily="18" charset="2"/>
              </a:rPr>
              <a:t> E</a:t>
            </a:r>
            <a:r>
              <a:rPr lang="en-US" sz="2400" dirty="0" smtClean="0">
                <a:sym typeface="Symbol" pitchFamily="18" charset="2"/>
              </a:rPr>
              <a:t>. </a:t>
            </a:r>
          </a:p>
          <a:p>
            <a:pPr marL="0" indent="0">
              <a:buNone/>
            </a:pPr>
            <a:endParaRPr lang="en-US" sz="10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Symbol" pitchFamily="18" charset="2"/>
              </a:rPr>
              <a:t>Let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(u, v)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 pitchFamily="18" charset="2"/>
              </a:rPr>
              <a:t> E </a:t>
            </a:r>
            <a:r>
              <a:rPr lang="en-US" sz="2400" dirty="0" smtClean="0">
                <a:sym typeface="Symbol" pitchFamily="18" charset="2"/>
              </a:rPr>
              <a:t>mean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 pitchFamily="18" charset="2"/>
              </a:rPr>
              <a:t>u → v </a:t>
            </a:r>
          </a:p>
          <a:p>
            <a:r>
              <a:rPr lang="en-US" sz="2400" dirty="0" smtClean="0">
                <a:sym typeface="Symbol" pitchFamily="18" charset="2"/>
              </a:rPr>
              <a:t>Call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 pitchFamily="18" charset="2"/>
              </a:rPr>
              <a:t>u</a:t>
            </a:r>
            <a:r>
              <a:rPr lang="en-US" sz="2400" dirty="0" smtClean="0">
                <a:sym typeface="Symbol" pitchFamily="18" charset="2"/>
              </a:rPr>
              <a:t> the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source</a:t>
            </a:r>
            <a:r>
              <a:rPr lang="en-US" sz="2400" dirty="0" smtClean="0">
                <a:sym typeface="Symbol" pitchFamily="18" charset="2"/>
              </a:rPr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 the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destination</a:t>
            </a:r>
          </a:p>
          <a:p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In-Degree</a:t>
            </a:r>
            <a:r>
              <a:rPr lang="en-US" sz="2400" dirty="0" smtClean="0">
                <a:sym typeface="Symbol" pitchFamily="18" charset="2"/>
              </a:rPr>
              <a:t> of a vertex: number of </a:t>
            </a:r>
            <a:r>
              <a:rPr lang="en-US" sz="2400" b="1" dirty="0" smtClean="0">
                <a:sym typeface="Symbol" pitchFamily="18" charset="2"/>
              </a:rPr>
              <a:t>in-bound edges </a:t>
            </a:r>
            <a:r>
              <a:rPr lang="en-US" sz="2400" dirty="0" smtClean="0">
                <a:sym typeface="Symbol" pitchFamily="18" charset="2"/>
              </a:rPr>
              <a:t>(edges where the vertex is the destination)</a:t>
            </a:r>
          </a:p>
          <a:p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Out-Degree</a:t>
            </a:r>
            <a:r>
              <a:rPr lang="en-US" sz="2400" dirty="0" smtClean="0">
                <a:sym typeface="Symbol" pitchFamily="18" charset="2"/>
              </a:rPr>
              <a:t> of a vertex: number of </a:t>
            </a:r>
            <a:r>
              <a:rPr lang="en-US" sz="2400" b="1" dirty="0" smtClean="0">
                <a:sym typeface="Symbol" pitchFamily="18" charset="2"/>
              </a:rPr>
              <a:t>out-bound edges </a:t>
            </a:r>
            <a:r>
              <a:rPr lang="en-US" sz="2400" dirty="0" smtClean="0">
                <a:sym typeface="Symbol" pitchFamily="18" charset="2"/>
              </a:rPr>
              <a:t>(edges where the vertex is the source)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666866" y="1289768"/>
            <a:ext cx="7562734" cy="1528382"/>
            <a:chOff x="533400" y="1341743"/>
            <a:chExt cx="7562734" cy="1528382"/>
          </a:xfrm>
        </p:grpSpPr>
        <p:sp>
          <p:nvSpPr>
            <p:cNvPr id="27654" name="Text Box 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25081" y="1889043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or</a:t>
              </a:r>
            </a:p>
          </p:txBody>
        </p:sp>
        <p:grpSp>
          <p:nvGrpSpPr>
            <p:cNvPr id="6" name="Group 22"/>
            <p:cNvGrpSpPr/>
            <p:nvPr>
              <p:custDataLst>
                <p:tags r:id="rId4"/>
              </p:custDataLst>
            </p:nvPr>
          </p:nvGrpSpPr>
          <p:grpSpPr>
            <a:xfrm>
              <a:off x="533400" y="1471901"/>
              <a:ext cx="2971800" cy="1268067"/>
              <a:chOff x="533400" y="1415934"/>
              <a:chExt cx="2971800" cy="1268067"/>
            </a:xfrm>
          </p:grpSpPr>
          <p:sp>
            <p:nvSpPr>
              <p:cNvPr id="27668" name="Oval 8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82270" y="1967934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69" name="Text Box 9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33400" y="1673534"/>
                <a:ext cx="371275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</a:rPr>
                  <a:t>A</a:t>
                </a:r>
                <a:endParaRPr lang="en-US" sz="2000"/>
              </a:p>
            </p:txBody>
          </p:sp>
          <p:sp>
            <p:nvSpPr>
              <p:cNvPr id="27670" name="Oval 1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028102" y="2408001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71" name="Text Box 11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287354" y="1967934"/>
                <a:ext cx="356872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8000"/>
                    </a:solidFill>
                  </a:rPr>
                  <a:t>B</a:t>
                </a:r>
                <a:endParaRPr lang="en-US" sz="2000" dirty="0"/>
              </a:p>
            </p:txBody>
          </p:sp>
          <p:sp>
            <p:nvSpPr>
              <p:cNvPr id="27672" name="Oval 12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92276" y="1747134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673" name="Text Box 1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132325" y="1820734"/>
                <a:ext cx="372875" cy="38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FF"/>
                    </a:solidFill>
                  </a:rPr>
                  <a:t>C</a:t>
                </a:r>
                <a:endParaRPr lang="en-US" sz="2000"/>
              </a:p>
            </p:txBody>
          </p:sp>
          <p:cxnSp>
            <p:nvCxnSpPr>
              <p:cNvPr id="27674" name="AutoShape 14"/>
              <p:cNvCxnSpPr>
                <a:cxnSpLocks noChangeShapeType="1"/>
                <a:stCxn id="27672" idx="4"/>
                <a:endCxn id="27670" idx="6"/>
              </p:cNvCxnSpPr>
              <p:nvPr>
                <p:custDataLst>
                  <p:tags r:id="rId24"/>
                </p:custDataLst>
              </p:nvPr>
            </p:nvCxnSpPr>
            <p:spPr bwMode="auto">
              <a:xfrm rot="5400000">
                <a:off x="2426567" y="1934696"/>
                <a:ext cx="512133" cy="708943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75" name="AutoShape 15"/>
              <p:cNvCxnSpPr>
                <a:cxnSpLocks noChangeShapeType="1"/>
                <a:stCxn id="27670" idx="2"/>
                <a:endCxn id="27668" idx="4"/>
              </p:cNvCxnSpPr>
              <p:nvPr>
                <p:custDataLst>
                  <p:tags r:id="rId25"/>
                </p:custDataLst>
              </p:nvPr>
            </p:nvCxnSpPr>
            <p:spPr bwMode="auto">
              <a:xfrm rot="10800000">
                <a:off x="1026300" y="2253134"/>
                <a:ext cx="992200" cy="292867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76" name="AutoShape 16"/>
              <p:cNvCxnSpPr>
                <a:cxnSpLocks noChangeShapeType="1"/>
                <a:stCxn id="27668" idx="6"/>
                <a:endCxn id="27670" idx="0"/>
              </p:cNvCxnSpPr>
              <p:nvPr>
                <p:custDataLst>
                  <p:tags r:id="rId26"/>
                </p:custDataLst>
              </p:nvPr>
            </p:nvCxnSpPr>
            <p:spPr bwMode="auto">
              <a:xfrm>
                <a:off x="1179931" y="2105934"/>
                <a:ext cx="992200" cy="292867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7677" name="Oval 1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826461" y="1452734"/>
                <a:ext cx="288058" cy="27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7678" name="AutoShape 18"/>
              <p:cNvCxnSpPr>
                <a:cxnSpLocks noChangeShapeType="1"/>
                <a:stCxn id="27672" idx="1"/>
              </p:cNvCxnSpPr>
              <p:nvPr>
                <p:custDataLst>
                  <p:tags r:id="rId28"/>
                </p:custDataLst>
              </p:nvPr>
            </p:nvCxnSpPr>
            <p:spPr bwMode="auto">
              <a:xfrm rot="5400000" flipH="1">
                <a:off x="2444837" y="1285720"/>
                <a:ext cx="176333" cy="80016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7679" name="Text Box 19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23180" y="1415934"/>
                <a:ext cx="371275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FF00FF"/>
                    </a:solidFill>
                  </a:rPr>
                  <a:t>D</a:t>
                </a:r>
                <a:endParaRPr lang="en-US" sz="2000" dirty="0">
                  <a:solidFill>
                    <a:srgbClr val="FF00FF"/>
                  </a:solidFill>
                </a:endParaRPr>
              </a:p>
            </p:txBody>
          </p:sp>
        </p:grpSp>
        <p:grpSp>
          <p:nvGrpSpPr>
            <p:cNvPr id="7" name="Group 21"/>
            <p:cNvGrpSpPr/>
            <p:nvPr/>
          </p:nvGrpSpPr>
          <p:grpSpPr>
            <a:xfrm>
              <a:off x="4572000" y="1341743"/>
              <a:ext cx="3524134" cy="1528382"/>
              <a:chOff x="6554004" y="2005393"/>
              <a:chExt cx="3524134" cy="1528382"/>
            </a:xfrm>
          </p:grpSpPr>
          <p:sp>
            <p:nvSpPr>
              <p:cNvPr id="27655" name="Text Box 5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554004" y="3133665"/>
                <a:ext cx="207633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2 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edges here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56" name="Line 6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8031851" y="3047537"/>
                <a:ext cx="76200" cy="1524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Oval 20"/>
              <p:cNvSpPr>
                <a:spLocks noChangeAspect="1"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476226" y="259033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59" name="Text Box 21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30151" y="2285537"/>
                <a:ext cx="3683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A</a:t>
                </a:r>
                <a:endParaRPr lang="en-US" sz="2000" dirty="0"/>
              </a:p>
            </p:txBody>
          </p:sp>
          <p:sp>
            <p:nvSpPr>
              <p:cNvPr id="27660" name="Oval 22"/>
              <p:cNvSpPr>
                <a:spLocks noChangeAspect="1"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12876" y="3045950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661" name="Text Box 23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79811" y="2613908"/>
                <a:ext cx="35401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8000"/>
                    </a:solidFill>
                  </a:rPr>
                  <a:t>B</a:t>
                </a:r>
                <a:endParaRPr lang="en-US" sz="2000" dirty="0"/>
              </a:p>
            </p:txBody>
          </p:sp>
          <p:sp>
            <p:nvSpPr>
              <p:cNvPr id="27662" name="Oval 24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9470126" y="236173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663" name="Text Box 25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708251" y="2437937"/>
                <a:ext cx="369887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FF"/>
                    </a:solidFill>
                  </a:rPr>
                  <a:t>C</a:t>
                </a:r>
                <a:endParaRPr lang="en-US" sz="2000"/>
              </a:p>
            </p:txBody>
          </p:sp>
          <p:cxnSp>
            <p:nvCxnSpPr>
              <p:cNvPr id="27664" name="AutoShape 26"/>
              <p:cNvCxnSpPr>
                <a:cxnSpLocks noChangeShapeType="1"/>
                <a:stCxn id="27662" idx="4"/>
                <a:endCxn id="27660" idx="6"/>
              </p:cNvCxnSpPr>
              <p:nvPr>
                <p:custDataLst>
                  <p:tags r:id="rId13"/>
                </p:custDataLst>
              </p:nvPr>
            </p:nvCxnSpPr>
            <p:spPr bwMode="auto">
              <a:xfrm rot="5400000">
                <a:off x="8996257" y="2572081"/>
                <a:ext cx="530225" cy="703263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65" name="AutoShape 27"/>
              <p:cNvCxnSpPr>
                <a:cxnSpLocks noChangeShapeType="1"/>
                <a:stCxn id="27660" idx="2"/>
                <a:endCxn id="27658" idx="5"/>
              </p:cNvCxnSpPr>
              <p:nvPr>
                <p:custDataLst>
                  <p:tags r:id="rId14"/>
                </p:custDataLst>
              </p:nvPr>
            </p:nvCxnSpPr>
            <p:spPr bwMode="auto">
              <a:xfrm flipH="1" flipV="1">
                <a:off x="7720129" y="2834240"/>
                <a:ext cx="892747" cy="3545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27666" name="Oval 28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12851" y="2056937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7667" name="AutoShape 29"/>
              <p:cNvCxnSpPr>
                <a:cxnSpLocks noChangeShapeType="1"/>
                <a:stCxn id="27662" idx="1"/>
              </p:cNvCxnSpPr>
              <p:nvPr>
                <p:custDataLst>
                  <p:tags r:id="rId16"/>
                </p:custDataLst>
              </p:nvPr>
            </p:nvCxnSpPr>
            <p:spPr bwMode="auto">
              <a:xfrm rot="5400000" flipH="1">
                <a:off x="9023244" y="1900569"/>
                <a:ext cx="182563" cy="79375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" name="Text Box 19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980864" y="2005393"/>
                <a:ext cx="371275" cy="383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FF00FF"/>
                    </a:solidFill>
                  </a:rPr>
                  <a:t>D</a:t>
                </a:r>
                <a:endParaRPr lang="en-US" sz="2000" dirty="0">
                  <a:solidFill>
                    <a:srgbClr val="FF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63037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687-9C33-4138-8C2E-23F035BD1D9F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Kruskal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000108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Steps:</a:t>
            </a:r>
          </a:p>
          <a:p>
            <a:r>
              <a:rPr lang="en-US" b="1" i="1" dirty="0" smtClean="0"/>
              <a:t>1.</a:t>
            </a:r>
            <a:r>
              <a:rPr lang="en-US" i="1" dirty="0" smtClean="0"/>
              <a:t> Sort all the edges in non-decreasing order of their weight.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2.</a:t>
            </a:r>
            <a:r>
              <a:rPr lang="en-US" i="1" dirty="0" smtClean="0"/>
              <a:t> Pick the smallest edge. Check if it forms a cycle with the spanning tree formed so far. If cycle is not formed, include this edge. Else, discard it.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3.</a:t>
            </a:r>
            <a:r>
              <a:rPr lang="en-US" i="1" dirty="0" smtClean="0"/>
              <a:t> Repeat step#2 until there are (V-1) edges in the spanning tree.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14620"/>
            <a:ext cx="1857388" cy="392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557214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714752"/>
            <a:ext cx="9525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429264"/>
            <a:ext cx="13049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3714752"/>
            <a:ext cx="17621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5140" y="4071942"/>
            <a:ext cx="11334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dirty="0" err="1" smtClean="0"/>
              <a:t>Kruskal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MST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000108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Steps:</a:t>
            </a:r>
          </a:p>
          <a:p>
            <a:r>
              <a:rPr lang="en-US" b="1" i="1" dirty="0" smtClean="0"/>
              <a:t>1.</a:t>
            </a:r>
            <a:r>
              <a:rPr lang="en-US" i="1" dirty="0" smtClean="0"/>
              <a:t> Sort all the edges in non-decreasing order of their weight.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2.</a:t>
            </a:r>
            <a:r>
              <a:rPr lang="en-US" i="1" dirty="0" smtClean="0"/>
              <a:t> Pick the smallest edge. Check if it forms a cycle with the spanning tree formed so far. If cycle is not formed, include this edge. Else, discard it.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3.</a:t>
            </a:r>
            <a:r>
              <a:rPr lang="en-US" i="1" dirty="0" smtClean="0"/>
              <a:t> Repeat step#2 until there are (V-1) edges in the spanning tree.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14620"/>
            <a:ext cx="1857388" cy="392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357562"/>
            <a:ext cx="53054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Biconnected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Let G = (V;E) be a connected, undirected graph. </a:t>
            </a:r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rgbClr val="FF0000"/>
                </a:solidFill>
              </a:rPr>
              <a:t>articulation point </a:t>
            </a:r>
            <a:r>
              <a:rPr lang="en-US" sz="2800" b="1" dirty="0" smtClean="0">
                <a:solidFill>
                  <a:srgbClr val="FF0000"/>
                </a:solidFill>
              </a:rPr>
              <a:t>or separation vertex </a:t>
            </a:r>
            <a:r>
              <a:rPr lang="en-US" sz="2800" dirty="0" smtClean="0"/>
              <a:t>of </a:t>
            </a:r>
            <a:r>
              <a:rPr lang="en-US" sz="2800" dirty="0" smtClean="0"/>
              <a:t>G is a vertex whose removal disconnects G.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FFC000"/>
                </a:solidFill>
              </a:rPr>
              <a:t>bridge or a separation edge </a:t>
            </a:r>
            <a:r>
              <a:rPr lang="en-US" sz="2800" dirty="0" smtClean="0"/>
              <a:t>of G is an edge whose removal disconnects G.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 connected graph </a:t>
            </a:r>
            <a:r>
              <a:rPr lang="en-US" sz="2800" b="1" dirty="0" smtClean="0">
                <a:solidFill>
                  <a:srgbClr val="0070C0"/>
                </a:solidFill>
              </a:rPr>
              <a:t>G is </a:t>
            </a:r>
            <a:r>
              <a:rPr lang="en-US" sz="2800" b="1" dirty="0" err="1" smtClean="0">
                <a:solidFill>
                  <a:srgbClr val="0070C0"/>
                </a:solidFill>
              </a:rPr>
              <a:t>biconnected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if, for any two vertices u and </a:t>
            </a:r>
            <a:r>
              <a:rPr lang="en-US" sz="2800" dirty="0" smtClean="0"/>
              <a:t>v </a:t>
            </a:r>
            <a:r>
              <a:rPr lang="en-US" sz="2800" dirty="0" smtClean="0"/>
              <a:t>of G, there are </a:t>
            </a:r>
            <a:r>
              <a:rPr lang="en-US" sz="2800" u="sng" dirty="0" smtClean="0"/>
              <a:t>two disjoint paths between u and </a:t>
            </a:r>
            <a:r>
              <a:rPr lang="en-US" sz="2800" u="sng" dirty="0" smtClean="0"/>
              <a:t>v</a:t>
            </a:r>
            <a:r>
              <a:rPr lang="en-US" sz="2800" dirty="0" smtClean="0"/>
              <a:t>, </a:t>
            </a:r>
            <a:r>
              <a:rPr lang="en-US" sz="2800" dirty="0" err="1" smtClean="0"/>
              <a:t>i.e</a:t>
            </a:r>
            <a:r>
              <a:rPr lang="en-US" sz="28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/>
              <a:t>two paths sharing no common edges or vertices, except u </a:t>
            </a:r>
            <a:r>
              <a:rPr lang="en-US" sz="2400" dirty="0" smtClean="0"/>
              <a:t>and v.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Biconnected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err="1" smtClean="0"/>
              <a:t>biconnected</a:t>
            </a:r>
            <a:r>
              <a:rPr lang="en-US" sz="2800" dirty="0" smtClean="0"/>
              <a:t> component of G is a maximal set of edges such that </a:t>
            </a:r>
            <a:r>
              <a:rPr lang="en-US" sz="2800" b="1" dirty="0" smtClean="0"/>
              <a:t>any two edges in the set lie on a common simple cycle </a:t>
            </a:r>
            <a:endParaRPr lang="en-US" sz="2800" b="1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Let G be a connected graph. The </a:t>
            </a:r>
            <a:r>
              <a:rPr lang="en-US" sz="2800" dirty="0" err="1" smtClean="0"/>
              <a:t>follówing</a:t>
            </a:r>
            <a:r>
              <a:rPr lang="en-US" sz="2800" dirty="0" smtClean="0"/>
              <a:t> are </a:t>
            </a:r>
            <a:r>
              <a:rPr lang="en-US" sz="2800" dirty="0" smtClean="0"/>
              <a:t>equivalent:</a:t>
            </a:r>
          </a:p>
          <a:p>
            <a:pPr lvl="1"/>
            <a:r>
              <a:rPr lang="en-US" sz="2000" dirty="0" smtClean="0"/>
              <a:t>G </a:t>
            </a:r>
            <a:r>
              <a:rPr lang="en-US" sz="2000" dirty="0" smtClean="0"/>
              <a:t>is </a:t>
            </a:r>
            <a:r>
              <a:rPr lang="en-US" sz="2000" dirty="0" err="1" smtClean="0"/>
              <a:t>biconnectèd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 smtClean="0"/>
              <a:t>any two vertices of G, </a:t>
            </a:r>
            <a:r>
              <a:rPr lang="en-US" sz="2000" dirty="0" smtClean="0"/>
              <a:t>there is </a:t>
            </a:r>
            <a:r>
              <a:rPr lang="en-US" sz="2000" dirty="0" smtClean="0"/>
              <a:t>a simple cycle containing them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/>
              <a:t>G does not have separation </a:t>
            </a:r>
            <a:r>
              <a:rPr lang="en-US" sz="2000" dirty="0" smtClean="0"/>
              <a:t>vertices </a:t>
            </a:r>
            <a:r>
              <a:rPr lang="en-US" sz="2000" dirty="0" smtClean="0"/>
              <a:t>or separation edges</a:t>
            </a:r>
            <a:r>
              <a:rPr lang="en-US" sz="2000" dirty="0" smtClean="0"/>
              <a:t>.</a:t>
            </a:r>
          </a:p>
          <a:p>
            <a:pPr lvl="1"/>
            <a:endParaRPr lang="en-IN" sz="2000" dirty="0" smtClean="0"/>
          </a:p>
          <a:p>
            <a:r>
              <a:rPr lang="en-US" sz="2400" dirty="0" smtClean="0"/>
              <a:t>These concepts are important because they can be used to identify vulnerabilities of networks</a:t>
            </a:r>
            <a:endParaRPr lang="en-US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Articulation points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776413"/>
            <a:ext cx="88868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Articulation points and </a:t>
            </a:r>
            <a:r>
              <a:rPr lang="en-IN" dirty="0" err="1" smtClean="0"/>
              <a:t>biconnected</a:t>
            </a:r>
            <a:r>
              <a:rPr lang="en-IN" dirty="0" smtClean="0"/>
              <a:t> 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677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 Graphs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28670"/>
            <a:ext cx="822960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a weighted graph, each edge has a </a:t>
            </a:r>
            <a:r>
              <a:rPr lang="en-US" sz="2400" dirty="0" smtClean="0">
                <a:solidFill>
                  <a:schemeClr val="accent2"/>
                </a:solidFill>
              </a:rPr>
              <a:t>weight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2"/>
                </a:solidFill>
              </a:rPr>
              <a:t>cost</a:t>
            </a:r>
          </a:p>
          <a:p>
            <a:r>
              <a:rPr lang="en-US" sz="2400" dirty="0" smtClean="0"/>
              <a:t>Typically numeric (</a:t>
            </a:r>
            <a:r>
              <a:rPr lang="en-US" sz="2400" dirty="0" err="1" smtClean="0"/>
              <a:t>ints</a:t>
            </a:r>
            <a:r>
              <a:rPr lang="en-US" sz="2400" dirty="0" smtClean="0"/>
              <a:t>, decimals, doubles, etc.)</a:t>
            </a:r>
          </a:p>
          <a:p>
            <a:r>
              <a:rPr lang="en-US" sz="2400" dirty="0" smtClean="0"/>
              <a:t>Some graphs allow negative weights; many do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3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737225" y="4743450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8" name="Oval 4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508625" y="3890962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9" name="Oval 5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584825" y="304958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0" name="Oval 6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060825" y="4673600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1" name="Oval 7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137025" y="3806825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2" name="Oval 8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4518025" y="2724150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13" name="Oval 9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3070225" y="5748337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0">
              <a:latin typeface="+mj-lt"/>
            </a:endParaRPr>
          </a:p>
        </p:txBody>
      </p:sp>
      <p:cxnSp>
        <p:nvCxnSpPr>
          <p:cNvPr id="37900" name="AutoShape 10"/>
          <p:cNvCxnSpPr>
            <a:cxnSpLocks noChangeShapeType="1"/>
            <a:stCxn id="9" idx="2"/>
            <a:endCxn id="12" idx="6"/>
          </p:cNvCxnSpPr>
          <p:nvPr>
            <p:custDataLst>
              <p:tags r:id="rId10"/>
            </p:custDataLst>
          </p:nvPr>
        </p:nvCxnSpPr>
        <p:spPr bwMode="auto">
          <a:xfrm flipH="1" flipV="1">
            <a:off x="4913313" y="2914650"/>
            <a:ext cx="65722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1" name="AutoShape 11"/>
          <p:cNvCxnSpPr>
            <a:cxnSpLocks noChangeShapeType="1"/>
            <a:stCxn id="8" idx="2"/>
            <a:endCxn id="11" idx="6"/>
          </p:cNvCxnSpPr>
          <p:nvPr>
            <p:custDataLst>
              <p:tags r:id="rId11"/>
            </p:custDataLst>
          </p:nvPr>
        </p:nvCxnSpPr>
        <p:spPr bwMode="auto">
          <a:xfrm flipH="1" flipV="1">
            <a:off x="4532313" y="3997325"/>
            <a:ext cx="962025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2" name="AutoShape 12"/>
          <p:cNvCxnSpPr>
            <a:cxnSpLocks noChangeShapeType="1"/>
            <a:stCxn id="7" idx="2"/>
            <a:endCxn id="10" idx="6"/>
          </p:cNvCxnSpPr>
          <p:nvPr>
            <p:custDataLst>
              <p:tags r:id="rId12"/>
            </p:custDataLst>
          </p:nvPr>
        </p:nvCxnSpPr>
        <p:spPr bwMode="auto">
          <a:xfrm flipH="1" flipV="1">
            <a:off x="4456113" y="4864100"/>
            <a:ext cx="1266825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3" name="AutoShape 13"/>
          <p:cNvCxnSpPr>
            <a:cxnSpLocks noChangeShapeType="1"/>
            <a:stCxn id="7" idx="2"/>
            <a:endCxn id="13" idx="6"/>
          </p:cNvCxnSpPr>
          <p:nvPr>
            <p:custDataLst>
              <p:tags r:id="rId13"/>
            </p:custDataLst>
          </p:nvPr>
        </p:nvCxnSpPr>
        <p:spPr bwMode="auto">
          <a:xfrm flipH="1">
            <a:off x="3465513" y="4933950"/>
            <a:ext cx="2257425" cy="1004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51425" y="26670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20</a:t>
            </a:r>
          </a:p>
        </p:txBody>
      </p:sp>
      <p:sp>
        <p:nvSpPr>
          <p:cNvPr id="19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918075" y="37338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30</a:t>
            </a:r>
          </a:p>
        </p:txBody>
      </p:sp>
      <p:sp>
        <p:nvSpPr>
          <p:cNvPr id="20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18075" y="45720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35</a:t>
            </a:r>
          </a:p>
        </p:txBody>
      </p:sp>
      <p:sp>
        <p:nvSpPr>
          <p:cNvPr id="21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984625" y="52578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latin typeface="+mj-lt"/>
              </a:rPr>
              <a:t>60</a:t>
            </a:r>
          </a:p>
        </p:txBody>
      </p:sp>
      <p:sp>
        <p:nvSpPr>
          <p:cNvPr id="22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26150" y="3009900"/>
            <a:ext cx="1139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Mukilteo</a:t>
            </a:r>
          </a:p>
        </p:txBody>
      </p:sp>
      <p:sp>
        <p:nvSpPr>
          <p:cNvPr id="23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10263" y="3851275"/>
            <a:ext cx="1268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Edmonds</a:t>
            </a:r>
          </a:p>
        </p:txBody>
      </p:sp>
      <p:sp>
        <p:nvSpPr>
          <p:cNvPr id="24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94425" y="4741862"/>
            <a:ext cx="982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Seattle</a:t>
            </a:r>
          </a:p>
        </p:txBody>
      </p:sp>
      <p:sp>
        <p:nvSpPr>
          <p:cNvPr id="25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46225" y="5708650"/>
            <a:ext cx="1379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Bremerton</a:t>
            </a:r>
          </a:p>
        </p:txBody>
      </p:sp>
      <p:sp>
        <p:nvSpPr>
          <p:cNvPr id="26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60625" y="4633912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Bainbridge</a:t>
            </a:r>
          </a:p>
        </p:txBody>
      </p:sp>
      <p:sp>
        <p:nvSpPr>
          <p:cNvPr id="27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776538" y="3767137"/>
            <a:ext cx="118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Kingston</a:t>
            </a:r>
          </a:p>
        </p:txBody>
      </p:sp>
      <p:sp>
        <p:nvSpPr>
          <p:cNvPr id="28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344863" y="2684462"/>
            <a:ext cx="984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i="1">
                <a:solidFill>
                  <a:srgbClr val="0000FF"/>
                </a:solidFill>
                <a:latin typeface="+mj-lt"/>
              </a:rPr>
              <a:t>Clinton</a:t>
            </a:r>
          </a:p>
        </p:txBody>
      </p:sp>
    </p:spTree>
    <p:extLst>
      <p:ext uri="{BB962C8B-B14F-4D97-AF65-F5344CB8AC3E}">
        <p14:creationId xmlns="" xmlns:p14="http://schemas.microsoft.com/office/powerpoint/2010/main" val="106540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Application-Communication link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5628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540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– Distance / Time Map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77533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540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D376B68352A46AE6C40A6CEC12BE6" ma:contentTypeVersion="2" ma:contentTypeDescription="Create a new document." ma:contentTypeScope="" ma:versionID="9010bd7640e40e913b230bcea3e8673e">
  <xsd:schema xmlns:xsd="http://www.w3.org/2001/XMLSchema" xmlns:xs="http://www.w3.org/2001/XMLSchema" xmlns:p="http://schemas.microsoft.com/office/2006/metadata/properties" xmlns:ns2="24608b99-1ccc-4a64-a837-13428144c02b" targetNamespace="http://schemas.microsoft.com/office/2006/metadata/properties" ma:root="true" ma:fieldsID="4a2101ed7b9ee0e28636b97c6e400177" ns2:_="">
    <xsd:import namespace="24608b99-1ccc-4a64-a837-13428144c0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08b99-1ccc-4a64-a837-13428144c0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C4F43-034B-4BAA-BF72-8AF44773535A}"/>
</file>

<file path=customXml/itemProps2.xml><?xml version="1.0" encoding="utf-8"?>
<ds:datastoreItem xmlns:ds="http://schemas.openxmlformats.org/officeDocument/2006/customXml" ds:itemID="{1CE9FA5D-B1FF-459C-B3BD-73F82E4AEBE1}"/>
</file>

<file path=customXml/itemProps3.xml><?xml version="1.0" encoding="utf-8"?>
<ds:datastoreItem xmlns:ds="http://schemas.openxmlformats.org/officeDocument/2006/customXml" ds:itemID="{18717984-C446-4876-81A5-E5CC08403442}"/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2413</Words>
  <Application>Microsoft Office PowerPoint</Application>
  <PresentationFormat>On-screen Show (4:3)</PresentationFormat>
  <Paragraphs>755</Paragraphs>
  <Slides>66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Graphs</vt:lpstr>
      <vt:lpstr>Graphs</vt:lpstr>
      <vt:lpstr>Graphs</vt:lpstr>
      <vt:lpstr>Graph Terminologies</vt:lpstr>
      <vt:lpstr>Undirected Graphs</vt:lpstr>
      <vt:lpstr>Directed Graphs</vt:lpstr>
      <vt:lpstr>Weighted Graphs</vt:lpstr>
      <vt:lpstr>Application-Communication link</vt:lpstr>
      <vt:lpstr>Application – Distance / Time Map</vt:lpstr>
      <vt:lpstr>Application – Street Map</vt:lpstr>
      <vt:lpstr>Paths and Cycles</vt:lpstr>
      <vt:lpstr>Path Length and Cost</vt:lpstr>
      <vt:lpstr>Simple Paths and Cycles</vt:lpstr>
      <vt:lpstr>Paths and Cycles in Directed Graphs</vt:lpstr>
      <vt:lpstr>Undirected Graph Connectivity</vt:lpstr>
      <vt:lpstr>Directed Graph Connectivity</vt:lpstr>
      <vt:lpstr>Subgraphs</vt:lpstr>
      <vt:lpstr>Trees as Graphs</vt:lpstr>
      <vt:lpstr>Directed Acyclic Graphs (DAGs)</vt:lpstr>
      <vt:lpstr>More Notation</vt:lpstr>
      <vt:lpstr>Density / Sparsity</vt:lpstr>
      <vt:lpstr>What’s the Data Structure?</vt:lpstr>
      <vt:lpstr>Adjacency Matrix</vt:lpstr>
      <vt:lpstr>Adjacency Matrix Properties</vt:lpstr>
      <vt:lpstr>Adjacency Matrix Properties</vt:lpstr>
      <vt:lpstr>Adjacency Matrix Properties</vt:lpstr>
      <vt:lpstr>Adjacency List</vt:lpstr>
      <vt:lpstr>Examples</vt:lpstr>
      <vt:lpstr>Adjacency List Properties</vt:lpstr>
      <vt:lpstr>Adjacency List Properties</vt:lpstr>
      <vt:lpstr>Graph ADT</vt:lpstr>
      <vt:lpstr>ADT</vt:lpstr>
      <vt:lpstr>Graph Traversals (Search)</vt:lpstr>
      <vt:lpstr>Breadth-first search</vt:lpstr>
      <vt:lpstr>BFS: Level-by-level traversal</vt:lpstr>
      <vt:lpstr>Slide 36</vt:lpstr>
      <vt:lpstr>Generalizing BFS</vt:lpstr>
      <vt:lpstr>BFS(graph g, vertex s)</vt:lpstr>
      <vt:lpstr>The general BFS algorithm</vt:lpstr>
      <vt:lpstr>Handling vertices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Interesting features of BFS</vt:lpstr>
      <vt:lpstr>Spanning tree</vt:lpstr>
      <vt:lpstr>Spanning tree</vt:lpstr>
      <vt:lpstr>Spanning tree</vt:lpstr>
      <vt:lpstr>Prims Algo for MST</vt:lpstr>
      <vt:lpstr>Prims Algo for MST</vt:lpstr>
      <vt:lpstr>Prims Algo for MST</vt:lpstr>
      <vt:lpstr>Prims Algo for MST</vt:lpstr>
      <vt:lpstr>Prims Algo for MST</vt:lpstr>
      <vt:lpstr>Kruskal algo for MST</vt:lpstr>
      <vt:lpstr>Kruskal algo for MST</vt:lpstr>
      <vt:lpstr>Kruskal algo for MST</vt:lpstr>
      <vt:lpstr>Biconnected Components</vt:lpstr>
      <vt:lpstr>Biconnected Components</vt:lpstr>
      <vt:lpstr>Articulation points</vt:lpstr>
      <vt:lpstr>Articulation points and biconnected components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Rimjhim</dc:creator>
  <cp:lastModifiedBy>Rimjhim</cp:lastModifiedBy>
  <cp:revision>9</cp:revision>
  <dcterms:created xsi:type="dcterms:W3CDTF">2021-04-29T04:48:50Z</dcterms:created>
  <dcterms:modified xsi:type="dcterms:W3CDTF">2021-08-10T09:02:10Z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0x010100BEED376B68352A46AE6C40A6CEC12BE6</vt:lpwstr>
  </property>
</Properties>
</file>