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557" r:id="rId2"/>
    <p:sldId id="489" r:id="rId3"/>
    <p:sldId id="546" r:id="rId4"/>
    <p:sldId id="558" r:id="rId5"/>
    <p:sldId id="496" r:id="rId6"/>
    <p:sldId id="542" r:id="rId7"/>
    <p:sldId id="544" r:id="rId8"/>
    <p:sldId id="545" r:id="rId9"/>
    <p:sldId id="498" r:id="rId10"/>
    <p:sldId id="499" r:id="rId11"/>
    <p:sldId id="541" r:id="rId12"/>
    <p:sldId id="504" r:id="rId13"/>
    <p:sldId id="505" r:id="rId14"/>
    <p:sldId id="506" r:id="rId15"/>
    <p:sldId id="547" r:id="rId16"/>
    <p:sldId id="507" r:id="rId17"/>
    <p:sldId id="508" r:id="rId18"/>
    <p:sldId id="559" r:id="rId19"/>
    <p:sldId id="510" r:id="rId20"/>
    <p:sldId id="512" r:id="rId21"/>
    <p:sldId id="513" r:id="rId22"/>
    <p:sldId id="560" r:id="rId23"/>
    <p:sldId id="515" r:id="rId24"/>
    <p:sldId id="555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4556" autoAdjust="0"/>
    <p:restoredTop sz="94680" autoAdjust="0"/>
  </p:normalViewPr>
  <p:slideViewPr>
    <p:cSldViewPr snapToGrid="0">
      <p:cViewPr varScale="1">
        <p:scale>
          <a:sx n="85" d="100"/>
          <a:sy n="85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8DFDD4BD-ACAE-488C-AA81-904386CAB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5A880CF-3A8F-473C-A031-68BFE89D6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DA8BDA-634E-4877-90C1-75B7C8A866C8}" type="slidenum">
              <a:rPr lang="en-US" altLang="en-US" sz="1000" smtClean="0"/>
              <a:pPr/>
              <a:t>1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BB1703-3C55-474E-9CF0-3357CECDC15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D3D0EF-8144-47A7-AA01-0E86AC3656E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DBE24B-8F33-4593-8883-9430044E887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FC5769-B943-46CA-8EBE-10F72264483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CDAD68-FEB9-42B9-A8B5-C1CCF4CD49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2B23B1-6FC8-4495-B9A7-2185E2B7074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BA2F83-59D3-4897-A82C-FE9FD2167D6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01BDEA-774A-4E83-815B-0E81DDB379A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E93D43-6170-4A0F-AAA2-9A2BA61661A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FFFC40-3354-4C22-86E2-4B5A7CB17D1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0BBB70-4A8E-427E-8655-343615E71D1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F4980F-4EE1-4033-BCE9-18381D264C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07ED38-DEF9-4681-8D5D-657014A83C9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91E9CD-EF5A-4275-B3D4-2C6804FADD7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654BD2-1F5A-4AF0-8FF8-3E7BA130D6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768F8E-9321-445D-892C-6DCCE2C16B5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475ED-E24B-463B-9137-6077C90A51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294FE3-D159-4DF0-AFBD-6B78E9EB0A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FF32A9-0A4F-45BE-8356-19782FF6569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A1A77-28F4-473F-B423-C64F6E57028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E78A6A-DCBB-4A93-B02C-3E2F805C970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96AA89-4F62-4106-A0FA-D4DFF77EC8D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40D355-E457-4896-9BFA-8C96E0798CE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CS 477/677 - Lecture 7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92739F-285E-475A-9ECD-347D42631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6DCFBB-EBC1-4EA0-9BF9-871780E16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F3BC83-C67B-4BC5-B90C-B932A1380C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32F75-C592-421C-A55A-A236CF094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96AE7-6958-41B2-8ED6-4B20D00F2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C34EC-94E3-4E4D-9415-DA4FD7CC2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2A18E5-D2EE-4F10-8383-572AF225D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AB5D77-1EAD-4ACC-8329-877D9722BA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55B748-F2E4-4223-B426-DE8C5147A3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346622-F796-4AFC-9C65-E71FE413A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6B8DB4-3A6F-400C-AA46-CF42948A7F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B33F95-E593-49FA-A9BE-282C2DE19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860E7C2-8695-43B0-BF0B-D9392490B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FF5EFAE-3CAD-4F4B-B5E3-B94A1E3345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3B1B2BA-EE28-4837-8277-0B4816CA44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38325"/>
            <a:ext cx="7848600" cy="3443288"/>
          </a:xfrm>
          <a:noFill/>
        </p:spPr>
        <p:txBody>
          <a:bodyPr/>
          <a:lstStyle/>
          <a:p>
            <a:pPr marL="0" indent="0" algn="ctr" eaLnBrk="1" hangingPunct="1">
              <a:buFont typeface="Monotype Sorts" pitchFamily="2" charset="2"/>
              <a:buNone/>
            </a:pPr>
            <a:endParaRPr lang="en-US" altLang="en-US" b="1" dirty="0" smtClean="0">
              <a:solidFill>
                <a:schemeClr val="folHlink"/>
              </a:solidFill>
            </a:endParaRPr>
          </a:p>
          <a:p>
            <a:pPr marL="0" indent="0" algn="ctr" eaLnBrk="1" hangingPunct="1">
              <a:buFont typeface="Monotype Sorts" pitchFamily="2" charset="2"/>
              <a:buNone/>
            </a:pPr>
            <a:endParaRPr lang="en-US" altLang="en-US" b="1" dirty="0" smtClean="0">
              <a:solidFill>
                <a:schemeClr val="folHlink"/>
              </a:solidFill>
            </a:endParaRPr>
          </a:p>
          <a:p>
            <a:pPr marL="0" indent="0" algn="ctr" eaLnBrk="1" hangingPunct="1">
              <a:buFont typeface="Monotype Sorts" pitchFamily="2" charset="2"/>
              <a:buNone/>
            </a:pPr>
            <a:endParaRPr lang="en-US" altLang="en-US" sz="2000" b="1" dirty="0" smtClean="0"/>
          </a:p>
          <a:p>
            <a:pPr marL="0" indent="0" algn="ctr" eaLnBrk="1" hangingPunct="1">
              <a:buFont typeface="Monotype Sorts" pitchFamily="2" charset="2"/>
              <a:buNone/>
            </a:pPr>
            <a:r>
              <a:rPr lang="en-IN" altLang="en-US" sz="3600" b="1" dirty="0" smtClean="0"/>
              <a:t>Linear Sorting Techniques</a:t>
            </a:r>
            <a:endParaRPr lang="en-US" altLang="en-US" sz="3600" b="1" dirty="0" smtClean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B9701D8-6B67-4285-ADD7-C59994A65F1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229600" cy="670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(cont.)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2450A5-DFBC-483A-ACC4-ED9A567389AF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52400" y="1219200"/>
            <a:ext cx="4114800" cy="685800"/>
            <a:chOff x="96" y="768"/>
            <a:chExt cx="2592" cy="432"/>
          </a:xfrm>
        </p:grpSpPr>
        <p:grpSp>
          <p:nvGrpSpPr>
            <p:cNvPr id="12489" name="Group 4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12491" name="Group 5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2500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501" name="Rectangle 7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2502" name="Rectangle 8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50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2504" name="Rectangle 10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2505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506" name="Rectangle 12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12507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2508" name="Line 1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0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1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2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3" name="Line 19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4" name="Line 20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6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7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518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2492" name="Text Box 25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2493" name="Text Box 26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2494" name="Text Box 27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2495" name="Text Box 28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2496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2497" name="Text Box 30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2498" name="Text Box 31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2499" name="Text Box 32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2490" name="Text Box 33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317474" name="Group 34"/>
          <p:cNvGrpSpPr>
            <a:grpSpLocks/>
          </p:cNvGrpSpPr>
          <p:nvPr/>
        </p:nvGrpSpPr>
        <p:grpSpPr bwMode="auto">
          <a:xfrm>
            <a:off x="-26424" y="2738722"/>
            <a:ext cx="4437069" cy="1376363"/>
            <a:chOff x="-107" y="3072"/>
            <a:chExt cx="2795" cy="867"/>
          </a:xfrm>
        </p:grpSpPr>
        <p:grpSp>
          <p:nvGrpSpPr>
            <p:cNvPr id="12435" name="Group 3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2459" name="Group 3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2461" name="Group 3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247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47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7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47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47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47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47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4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7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8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6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246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246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1246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1246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124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1246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1246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12460" name="Text Box 6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2436" name="Group 66"/>
            <p:cNvGrpSpPr>
              <a:grpSpLocks/>
            </p:cNvGrpSpPr>
            <p:nvPr/>
          </p:nvGrpSpPr>
          <p:grpSpPr bwMode="auto">
            <a:xfrm>
              <a:off x="-107" y="3504"/>
              <a:ext cx="2219" cy="435"/>
              <a:chOff x="-107" y="1200"/>
              <a:chExt cx="2219" cy="435"/>
            </a:xfrm>
          </p:grpSpPr>
          <p:sp>
            <p:nvSpPr>
              <p:cNvPr id="12437" name="Rectangle 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2438" name="Rectangle 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2439" name="Rectangle 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2440" name="Rectangle 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2441" name="Rectangle 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442" name="Line 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3" name="Line 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4" name="Line 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5" name="Line 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6" name="Line 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7" name="Line 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8" name="Line 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49" name="Line 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50" name="Line 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451" name="Text Box 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2452" name="Text Box 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2453" name="Text Box 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2454" name="Text Box 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2455" name="Text Box 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2456" name="Text Box 86"/>
              <p:cNvSpPr txBox="1">
                <a:spLocks noChangeArrowheads="1"/>
              </p:cNvSpPr>
              <p:nvPr/>
            </p:nvSpPr>
            <p:spPr bwMode="auto">
              <a:xfrm>
                <a:off x="-107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baseline="30000" dirty="0" smtClean="0"/>
                  <a:t>new</a:t>
                </a:r>
                <a:endParaRPr lang="en-US" sz="2400" baseline="30000" dirty="0"/>
              </a:p>
            </p:txBody>
          </p:sp>
          <p:sp>
            <p:nvSpPr>
              <p:cNvPr id="12457" name="Rectangle 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2458" name="Text Box 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317529" name="Group 89"/>
          <p:cNvGrpSpPr>
            <a:grpSpLocks/>
          </p:cNvGrpSpPr>
          <p:nvPr/>
        </p:nvGrpSpPr>
        <p:grpSpPr bwMode="auto">
          <a:xfrm>
            <a:off x="4653342" y="2801479"/>
            <a:ext cx="4383093" cy="1393826"/>
            <a:chOff x="-73" y="3072"/>
            <a:chExt cx="2761" cy="878"/>
          </a:xfrm>
        </p:grpSpPr>
        <p:grpSp>
          <p:nvGrpSpPr>
            <p:cNvPr id="12381" name="Group 90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2405" name="Group 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2407" name="Group 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24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241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18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1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2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42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42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42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42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2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26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2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2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2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3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3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32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3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43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0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240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241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1241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1241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1241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1241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1241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12406" name="Text Box 1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2382" name="Group 121"/>
            <p:cNvGrpSpPr>
              <a:grpSpLocks/>
            </p:cNvGrpSpPr>
            <p:nvPr/>
          </p:nvGrpSpPr>
          <p:grpSpPr bwMode="auto">
            <a:xfrm>
              <a:off x="-73" y="3504"/>
              <a:ext cx="2185" cy="446"/>
              <a:chOff x="-73" y="1200"/>
              <a:chExt cx="2185" cy="446"/>
            </a:xfrm>
          </p:grpSpPr>
          <p:sp>
            <p:nvSpPr>
              <p:cNvPr id="12383" name="Rectangle 1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2384" name="Rectangle 1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2385" name="Rectangle 1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2386" name="Rectangle 1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2387" name="Rectangle 1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88" name="Line 1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89" name="Line 1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0" name="Line 1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1" name="Line 1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2" name="Line 1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3" name="Line 1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4" name="Line 1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5" name="Line 1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6" name="Line 1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97" name="Text Box 1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2398" name="Text Box 1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2399" name="Text Box 1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2400" name="Text Box 1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2401" name="Text Box 1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2402" name="Text Box 141"/>
              <p:cNvSpPr txBox="1">
                <a:spLocks noChangeArrowheads="1"/>
              </p:cNvSpPr>
              <p:nvPr/>
            </p:nvSpPr>
            <p:spPr bwMode="auto">
              <a:xfrm>
                <a:off x="-73" y="1355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baseline="30000" dirty="0" smtClean="0"/>
                  <a:t>new</a:t>
                </a:r>
                <a:endParaRPr lang="en-US" sz="2400" baseline="30000" dirty="0"/>
              </a:p>
            </p:txBody>
          </p:sp>
          <p:sp>
            <p:nvSpPr>
              <p:cNvPr id="12403" name="Rectangle 1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2404" name="Text Box 1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</p:grpSp>
      <p:grpSp>
        <p:nvGrpSpPr>
          <p:cNvPr id="317584" name="Group 144"/>
          <p:cNvGrpSpPr>
            <a:grpSpLocks/>
          </p:cNvGrpSpPr>
          <p:nvPr/>
        </p:nvGrpSpPr>
        <p:grpSpPr bwMode="auto">
          <a:xfrm>
            <a:off x="-8308" y="4641852"/>
            <a:ext cx="4383093" cy="1376363"/>
            <a:chOff x="-73" y="3072"/>
            <a:chExt cx="2761" cy="867"/>
          </a:xfrm>
        </p:grpSpPr>
        <p:grpSp>
          <p:nvGrpSpPr>
            <p:cNvPr id="12327" name="Group 1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2351" name="Group 1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2353" name="Group 1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236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36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36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36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36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36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36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36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370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1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2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3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4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6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7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238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5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2355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2356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12357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12358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1235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12360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12361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12352" name="Text Box 1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2328" name="Group 176"/>
            <p:cNvGrpSpPr>
              <a:grpSpLocks/>
            </p:cNvGrpSpPr>
            <p:nvPr/>
          </p:nvGrpSpPr>
          <p:grpSpPr bwMode="auto">
            <a:xfrm>
              <a:off x="-73" y="3504"/>
              <a:ext cx="2185" cy="435"/>
              <a:chOff x="-73" y="1200"/>
              <a:chExt cx="2185" cy="435"/>
            </a:xfrm>
          </p:grpSpPr>
          <p:sp>
            <p:nvSpPr>
              <p:cNvPr id="12329" name="Rectangle 1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2330" name="Rectangle 1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2331" name="Rectangle 1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2332" name="Rectangle 1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2333" name="Rectangle 1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34" name="Line 1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35" name="Line 1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36" name="Line 1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37" name="Line 1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38" name="Line 1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39" name="Line 1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40" name="Line 1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41" name="Line 1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42" name="Line 1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2343" name="Text Box 1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2344" name="Text Box 1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2345" name="Text Box 1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2346" name="Text Box 1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2347" name="Text Box 1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2348" name="Text Box 196"/>
              <p:cNvSpPr txBox="1">
                <a:spLocks noChangeArrowheads="1"/>
              </p:cNvSpPr>
              <p:nvPr/>
            </p:nvSpPr>
            <p:spPr bwMode="auto">
              <a:xfrm>
                <a:off x="-73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baseline="30000" dirty="0" smtClean="0"/>
                  <a:t>new</a:t>
                </a:r>
                <a:endParaRPr lang="en-US" sz="2400" baseline="30000" dirty="0"/>
              </a:p>
            </p:txBody>
          </p:sp>
          <p:sp>
            <p:nvSpPr>
              <p:cNvPr id="12349" name="Rectangle 1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2350" name="Text Box 1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317639" name="Group 199"/>
          <p:cNvGrpSpPr>
            <a:grpSpLocks/>
          </p:cNvGrpSpPr>
          <p:nvPr/>
        </p:nvGrpSpPr>
        <p:grpSpPr bwMode="auto">
          <a:xfrm>
            <a:off x="4800600" y="4641850"/>
            <a:ext cx="4114800" cy="685800"/>
            <a:chOff x="96" y="2640"/>
            <a:chExt cx="2592" cy="432"/>
          </a:xfrm>
        </p:grpSpPr>
        <p:grpSp>
          <p:nvGrpSpPr>
            <p:cNvPr id="12297" name="Group 200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12299" name="Group 201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2308" name="Rectangle 202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12309" name="Rectangle 203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310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311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31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231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23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2315" name="Rectangle 209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2316" name="Line 210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17" name="Line 211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18" name="Line 21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19" name="Line 213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0" name="Line 21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1" name="Line 215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2" name="Line 216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3" name="Line 217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4" name="Line 218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5" name="Line 21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2326" name="Line 220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2300" name="Text Box 221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2301" name="Text Box 222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2302" name="Text Box 223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2303" name="Text Box 224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2304" name="Text Box 225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2305" name="Text Box 226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2306" name="Text Box 227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2307" name="Text Box 228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2298" name="Text Box 229"/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231" name="Group 244"/>
          <p:cNvGrpSpPr>
            <a:grpSpLocks/>
          </p:cNvGrpSpPr>
          <p:nvPr/>
        </p:nvGrpSpPr>
        <p:grpSpPr bwMode="auto">
          <a:xfrm>
            <a:off x="4515878" y="1084705"/>
            <a:ext cx="4408487" cy="1376363"/>
            <a:chOff x="-89" y="3072"/>
            <a:chExt cx="2777" cy="867"/>
          </a:xfrm>
        </p:grpSpPr>
        <p:grpSp>
          <p:nvGrpSpPr>
            <p:cNvPr id="232" name="Group 2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56" name="Group 2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58" name="Group 2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67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8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69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0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1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 dirty="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72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3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4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5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6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9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0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1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2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3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4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85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9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60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61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62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63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64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65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66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57" name="Text Box 2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233" name="Group 276"/>
            <p:cNvGrpSpPr>
              <a:grpSpLocks/>
            </p:cNvGrpSpPr>
            <p:nvPr/>
          </p:nvGrpSpPr>
          <p:grpSpPr bwMode="auto">
            <a:xfrm>
              <a:off x="-89" y="3504"/>
              <a:ext cx="2201" cy="435"/>
              <a:chOff x="-89" y="1200"/>
              <a:chExt cx="2201" cy="435"/>
            </a:xfrm>
          </p:grpSpPr>
          <p:sp>
            <p:nvSpPr>
              <p:cNvPr id="234" name="Rectangle 2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35" name="Rectangle 2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36" name="Rectangle 2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37" name="Rectangle 2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38" name="Rectangle 2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39" name="Line 2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0" name="Line 2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1" name="Line 2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2" name="Line 2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3" name="Line 2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4" name="Line 2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5" name="Line 2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6" name="Line 2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7" name="Line 2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8" name="Text Box 2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49" name="Text Box 2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50" name="Text Box 2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51" name="Text Box 2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52" name="Text Box 2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 dirty="0" smtClean="0"/>
                  <a:t>5</a:t>
                </a:r>
                <a:endParaRPr lang="en-US" sz="1000" dirty="0"/>
              </a:p>
            </p:txBody>
          </p:sp>
          <p:sp>
            <p:nvSpPr>
              <p:cNvPr id="253" name="Text Box 296"/>
              <p:cNvSpPr txBox="1">
                <a:spLocks noChangeArrowheads="1"/>
              </p:cNvSpPr>
              <p:nvPr/>
            </p:nvSpPr>
            <p:spPr bwMode="auto">
              <a:xfrm>
                <a:off x="-89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30000" dirty="0"/>
                  <a:t>new</a:t>
                </a:r>
              </a:p>
            </p:txBody>
          </p:sp>
          <p:sp>
            <p:nvSpPr>
              <p:cNvPr id="254" name="Rectangle 2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55" name="Text Box 2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COUNTING-SORT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95425"/>
            <a:ext cx="8761413" cy="5133975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dirty="0" smtClean="0"/>
              <a:t>COUNTING-SORT(A, B, n, k)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for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← 0</a:t>
            </a:r>
            <a:r>
              <a:rPr lang="en-US" dirty="0" smtClean="0"/>
              <a:t> </a:t>
            </a:r>
            <a:r>
              <a:rPr lang="en-US" b="1" dirty="0" smtClean="0"/>
              <a:t>to r</a:t>
            </a:r>
            <a:endParaRPr lang="en-US" dirty="0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     do </a:t>
            </a:r>
            <a:r>
              <a:rPr lang="en-US" dirty="0" smtClean="0">
                <a:latin typeface="Comic Sans MS" pitchFamily="66" charset="0"/>
              </a:rPr>
              <a:t>C[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] ← 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for </a:t>
            </a:r>
            <a:r>
              <a:rPr lang="en-US" dirty="0" smtClean="0">
                <a:latin typeface="Comic Sans MS" pitchFamily="66" charset="0"/>
              </a:rPr>
              <a:t>j ← 1</a:t>
            </a:r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     do </a:t>
            </a:r>
            <a:r>
              <a:rPr lang="en-US" dirty="0" smtClean="0">
                <a:latin typeface="Comic Sans MS" pitchFamily="66" charset="0"/>
              </a:rPr>
              <a:t>C[A[ j ]] ← C[A[ j ]] + 1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 	</a:t>
            </a:r>
            <a:r>
              <a:rPr lang="en-US" dirty="0" smtClean="0">
                <a:latin typeface="Comic Sans MS" pitchFamily="66" charset="0"/>
              </a:rPr>
              <a:t>C[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]</a:t>
            </a:r>
            <a:r>
              <a:rPr lang="en-US" dirty="0" smtClean="0"/>
              <a:t> contains the number of elements equal to </a:t>
            </a:r>
            <a:r>
              <a:rPr lang="en-US" dirty="0" err="1" smtClean="0">
                <a:latin typeface="Comic Sans MS" pitchFamily="66" charset="0"/>
              </a:rPr>
              <a:t>i</a:t>
            </a:r>
            <a:endParaRPr lang="en-US" b="1" dirty="0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for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← 1</a:t>
            </a:r>
            <a:r>
              <a:rPr lang="en-US" dirty="0" smtClean="0"/>
              <a:t> </a:t>
            </a:r>
            <a:r>
              <a:rPr lang="en-US" b="1" dirty="0" smtClean="0"/>
              <a:t>to r</a:t>
            </a:r>
            <a:endParaRPr lang="en-US" dirty="0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     do </a:t>
            </a:r>
            <a:r>
              <a:rPr lang="en-US" dirty="0" smtClean="0">
                <a:latin typeface="Comic Sans MS" pitchFamily="66" charset="0"/>
              </a:rPr>
              <a:t>C[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] ← C[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] + C[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-1]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 	 </a:t>
            </a:r>
            <a:r>
              <a:rPr lang="en-US" dirty="0" smtClean="0">
                <a:latin typeface="Comic Sans MS" pitchFamily="66" charset="0"/>
              </a:rPr>
              <a:t>C[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]</a:t>
            </a:r>
            <a:r>
              <a:rPr lang="en-US" dirty="0" smtClean="0"/>
              <a:t> contains the number of elements </a:t>
            </a:r>
            <a:r>
              <a:rPr lang="en-US" dirty="0" smtClean="0">
                <a:cs typeface="Arial" charset="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endParaRPr lang="en-US" b="1" dirty="0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for </a:t>
            </a:r>
            <a:r>
              <a:rPr lang="en-US" dirty="0" smtClean="0">
                <a:latin typeface="Comic Sans MS" pitchFamily="66" charset="0"/>
              </a:rPr>
              <a:t>j ← n</a:t>
            </a:r>
            <a:r>
              <a:rPr lang="en-US" dirty="0" smtClean="0"/>
              <a:t> </a:t>
            </a:r>
            <a:r>
              <a:rPr lang="en-US" b="1" dirty="0" err="1" smtClean="0"/>
              <a:t>downto</a:t>
            </a:r>
            <a:r>
              <a:rPr lang="en-US" b="1" dirty="0" smtClean="0"/>
              <a:t> </a:t>
            </a:r>
            <a:r>
              <a:rPr lang="en-US" dirty="0" smtClean="0">
                <a:latin typeface="Comic Sans MS" pitchFamily="66" charset="0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     do </a:t>
            </a:r>
            <a:r>
              <a:rPr lang="en-US" dirty="0" smtClean="0">
                <a:latin typeface="Comic Sans MS" pitchFamily="66" charset="0"/>
              </a:rPr>
              <a:t>B[C[A[ j ]]] ← A[ j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C[A[ j ]] ← C[A[ j ]] - 1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graphicFrame>
        <p:nvGraphicFramePr>
          <p:cNvPr id="391192" name="Group 24"/>
          <p:cNvGraphicFramePr>
            <a:graphicFrameLocks noGrp="1"/>
          </p:cNvGraphicFramePr>
          <p:nvPr>
            <p:ph sz="quarter" idx="2"/>
          </p:nvPr>
        </p:nvGraphicFramePr>
        <p:xfrm>
          <a:off x="5976938" y="1938338"/>
          <a:ext cx="1519237" cy="265112"/>
        </p:xfrm>
        <a:graphic>
          <a:graphicData uri="http://schemas.openxmlformats.org/drawingml/2006/table">
            <a:tbl>
              <a:tblPr/>
              <a:tblGrid>
                <a:gridCol w="303212"/>
                <a:gridCol w="304800"/>
                <a:gridCol w="303213"/>
                <a:gridCol w="304800"/>
                <a:gridCol w="303212"/>
              </a:tblGrid>
              <a:tr h="26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8103AB-819B-45FE-8186-220B3FC222A5}" type="slidenum">
              <a:rPr lang="en-US" smtClean="0"/>
              <a:pPr/>
              <a:t>11</a:t>
            </a:fld>
            <a:endParaRPr lang="en-US" smtClean="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5976938" y="1325563"/>
            <a:ext cx="2430462" cy="269875"/>
            <a:chOff x="3765" y="990"/>
            <a:chExt cx="1531" cy="170"/>
          </a:xfrm>
        </p:grpSpPr>
        <p:sp>
          <p:nvSpPr>
            <p:cNvPr id="13368" name="Rectangle 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69" name="Rectangle 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0" name="Rectangle 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1" name="Rectangle 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2" name="Rectangle 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3" name="Rectangle 1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4" name="Rectangle 1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5" name="Rectangle 1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76" name="Line 1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Line 1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1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Line 1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1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Line 1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2" name="Line 1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Line 2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4" name="Line 2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2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2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2" name="Text Box 38"/>
          <p:cNvSpPr txBox="1">
            <a:spLocks noChangeArrowheads="1"/>
          </p:cNvSpPr>
          <p:nvPr/>
        </p:nvSpPr>
        <p:spPr bwMode="auto">
          <a:xfrm>
            <a:off x="597217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333" name="Text Box 39"/>
          <p:cNvSpPr txBox="1">
            <a:spLocks noChangeArrowheads="1"/>
          </p:cNvSpPr>
          <p:nvPr/>
        </p:nvSpPr>
        <p:spPr bwMode="auto">
          <a:xfrm>
            <a:off x="812482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13334" name="Text Box 40"/>
          <p:cNvSpPr txBox="1">
            <a:spLocks noChangeArrowheads="1"/>
          </p:cNvSpPr>
          <p:nvPr/>
        </p:nvSpPr>
        <p:spPr bwMode="auto">
          <a:xfrm>
            <a:off x="5989638" y="17224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3335" name="Text Box 41"/>
          <p:cNvSpPr txBox="1">
            <a:spLocks noChangeArrowheads="1"/>
          </p:cNvSpPr>
          <p:nvPr/>
        </p:nvSpPr>
        <p:spPr bwMode="auto">
          <a:xfrm>
            <a:off x="7188200" y="1722438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k</a:t>
            </a:r>
          </a:p>
        </p:txBody>
      </p:sp>
      <p:sp>
        <p:nvSpPr>
          <p:cNvPr id="13336" name="Text Box 42"/>
          <p:cNvSpPr txBox="1">
            <a:spLocks noChangeArrowheads="1"/>
          </p:cNvSpPr>
          <p:nvPr/>
        </p:nvSpPr>
        <p:spPr bwMode="auto">
          <a:xfrm>
            <a:off x="5594350" y="1257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337" name="Text Box 43"/>
          <p:cNvSpPr txBox="1">
            <a:spLocks noChangeArrowheads="1"/>
          </p:cNvSpPr>
          <p:nvPr/>
        </p:nvSpPr>
        <p:spPr bwMode="auto">
          <a:xfrm>
            <a:off x="5594350" y="1887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13338" name="Group 44"/>
          <p:cNvGrpSpPr>
            <a:grpSpLocks/>
          </p:cNvGrpSpPr>
          <p:nvPr/>
        </p:nvGrpSpPr>
        <p:grpSpPr bwMode="auto">
          <a:xfrm>
            <a:off x="5978525" y="2549525"/>
            <a:ext cx="2430463" cy="269875"/>
            <a:chOff x="3765" y="990"/>
            <a:chExt cx="1531" cy="170"/>
          </a:xfrm>
        </p:grpSpPr>
        <p:sp>
          <p:nvSpPr>
            <p:cNvPr id="13349" name="Rectangle 4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4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4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2" name="Rectangle 4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3" name="Rectangle 4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4" name="Rectangle 5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5" name="Rectangle 5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6" name="Rectangle 5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13357" name="Line 5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5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5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5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5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5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6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6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Line 6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6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9" name="Text Box 64"/>
          <p:cNvSpPr txBox="1">
            <a:spLocks noChangeArrowheads="1"/>
          </p:cNvSpPr>
          <p:nvPr/>
        </p:nvSpPr>
        <p:spPr bwMode="auto">
          <a:xfrm>
            <a:off x="597376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340" name="Text Box 65"/>
          <p:cNvSpPr txBox="1">
            <a:spLocks noChangeArrowheads="1"/>
          </p:cNvSpPr>
          <p:nvPr/>
        </p:nvSpPr>
        <p:spPr bwMode="auto">
          <a:xfrm>
            <a:off x="812641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13341" name="Text Box 66"/>
          <p:cNvSpPr txBox="1">
            <a:spLocks noChangeArrowheads="1"/>
          </p:cNvSpPr>
          <p:nvPr/>
        </p:nvSpPr>
        <p:spPr bwMode="auto">
          <a:xfrm>
            <a:off x="5595938" y="24812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342" name="AutoShape 67"/>
          <p:cNvSpPr>
            <a:spLocks noChangeAspect="1" noChangeArrowheads="1"/>
          </p:cNvSpPr>
          <p:nvPr/>
        </p:nvSpPr>
        <p:spPr bwMode="auto">
          <a:xfrm rot="-8014074">
            <a:off x="1704975" y="3609976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AutoShape 68"/>
          <p:cNvSpPr>
            <a:spLocks noChangeAspect="1" noChangeArrowheads="1"/>
          </p:cNvSpPr>
          <p:nvPr/>
        </p:nvSpPr>
        <p:spPr bwMode="auto">
          <a:xfrm rot="-8014074">
            <a:off x="1768475" y="482441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44" name="Group 69"/>
          <p:cNvGrpSpPr>
            <a:grpSpLocks/>
          </p:cNvGrpSpPr>
          <p:nvPr/>
        </p:nvGrpSpPr>
        <p:grpSpPr bwMode="auto">
          <a:xfrm>
            <a:off x="6705600" y="1066800"/>
            <a:ext cx="746125" cy="1676400"/>
            <a:chOff x="4224" y="672"/>
            <a:chExt cx="470" cy="1056"/>
          </a:xfrm>
        </p:grpSpPr>
        <p:grpSp>
          <p:nvGrpSpPr>
            <p:cNvPr id="13345" name="Group 70"/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13347" name="Line 71"/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72"/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Text Box 73"/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84138"/>
            <a:ext cx="8229600" cy="906462"/>
          </a:xfrm>
        </p:spPr>
        <p:txBody>
          <a:bodyPr/>
          <a:lstStyle/>
          <a:p>
            <a:pPr eaLnBrk="1" hangingPunct="1"/>
            <a:r>
              <a:rPr lang="en-US" smtClean="0"/>
              <a:t>Analysis of Counting Sort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3013"/>
            <a:ext cx="8761413" cy="5133975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smtClean="0"/>
              <a:t>COUNTING-SORT(A, B, n, k)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0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 do </a:t>
            </a:r>
            <a:r>
              <a:rPr lang="en-US" smtClean="0">
                <a:latin typeface="Comic Sans MS" pitchFamily="66" charset="0"/>
              </a:rPr>
              <a:t>C[A[ j ]] ← C[A[ j ]] + 1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</a:t>
            </a:r>
            <a:r>
              <a:rPr lang="en-US" sz="2000" smtClean="0">
                <a:latin typeface="Comic Sans MS" pitchFamily="66" charset="0"/>
              </a:rPr>
              <a:t>C[i]</a:t>
            </a:r>
            <a:r>
              <a:rPr lang="en-US" sz="2000" smtClean="0"/>
              <a:t> contains the number of elements equal to </a:t>
            </a:r>
            <a:r>
              <a:rPr lang="en-US" sz="2000" smtClean="0">
                <a:latin typeface="Comic Sans MS" pitchFamily="66" charset="0"/>
              </a:rPr>
              <a:t>i</a:t>
            </a:r>
            <a:endParaRPr lang="en-US" sz="2000" b="1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1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C[ i ] + C[i -1]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 </a:t>
            </a:r>
            <a:r>
              <a:rPr lang="en-US" sz="2000" smtClean="0">
                <a:latin typeface="Comic Sans MS" pitchFamily="66" charset="0"/>
              </a:rPr>
              <a:t>C[i]</a:t>
            </a:r>
            <a:r>
              <a:rPr lang="en-US" sz="2000" smtClean="0"/>
              <a:t> contains the number of elements </a:t>
            </a:r>
            <a:r>
              <a:rPr lang="en-US" sz="2000" smtClean="0">
                <a:cs typeface="Arial" charset="0"/>
              </a:rPr>
              <a:t>≤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i</a:t>
            </a:r>
            <a:endParaRPr lang="en-US" sz="2000" b="1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n</a:t>
            </a:r>
            <a:r>
              <a:rPr lang="en-US" smtClean="0"/>
              <a:t> </a:t>
            </a:r>
            <a:r>
              <a:rPr lang="en-US" b="1" smtClean="0"/>
              <a:t>downto </a:t>
            </a:r>
            <a:r>
              <a:rPr lang="en-US" smtClean="0">
                <a:latin typeface="Comic Sans MS" pitchFamily="66" charset="0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B[C[A[ j ]]] ← A[ j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</a:t>
            </a: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C[A[ j ]] ← C[A[ j ]] - 1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1433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8C97FF-9FF8-4153-AF12-2D259A5D6CC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1" name="AutoShape 4"/>
          <p:cNvSpPr>
            <a:spLocks noChangeAspect="1" noChangeArrowheads="1"/>
          </p:cNvSpPr>
          <p:nvPr/>
        </p:nvSpPr>
        <p:spPr bwMode="auto">
          <a:xfrm rot="-8014074">
            <a:off x="1704975" y="335756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5"/>
          <p:cNvSpPr>
            <a:spLocks noChangeAspect="1" noChangeArrowheads="1"/>
          </p:cNvSpPr>
          <p:nvPr/>
        </p:nvSpPr>
        <p:spPr bwMode="auto">
          <a:xfrm rot="-8014074">
            <a:off x="1768475" y="457200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AutoShape 6"/>
          <p:cNvSpPr>
            <a:spLocks/>
          </p:cNvSpPr>
          <p:nvPr/>
        </p:nvSpPr>
        <p:spPr bwMode="auto">
          <a:xfrm>
            <a:off x="6629400" y="16525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AutoShape 7"/>
          <p:cNvSpPr>
            <a:spLocks/>
          </p:cNvSpPr>
          <p:nvPr/>
        </p:nvSpPr>
        <p:spPr bwMode="auto">
          <a:xfrm>
            <a:off x="6629400" y="24907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AutoShape 8"/>
          <p:cNvSpPr>
            <a:spLocks/>
          </p:cNvSpPr>
          <p:nvPr/>
        </p:nvSpPr>
        <p:spPr bwMode="auto">
          <a:xfrm>
            <a:off x="6629400" y="37099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AutoShape 9"/>
          <p:cNvSpPr>
            <a:spLocks/>
          </p:cNvSpPr>
          <p:nvPr/>
        </p:nvSpPr>
        <p:spPr bwMode="auto">
          <a:xfrm>
            <a:off x="6629400" y="492918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6858000" y="1812925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6" charset="2"/>
              </a:rPr>
              <a:t>O(r)</a:t>
            </a: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6858000" y="2652713"/>
            <a:ext cx="6588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6" charset="2"/>
              </a:rPr>
              <a:t>O(n)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6858000" y="3894138"/>
            <a:ext cx="649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6" charset="2"/>
              </a:rPr>
              <a:t>O(r)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6858000" y="5241925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6" charset="2"/>
              </a:rPr>
              <a:t>O(n)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5638800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75" name="Rectangle 15"/>
          <p:cNvSpPr>
            <a:spLocks noChangeArrowheads="1"/>
          </p:cNvSpPr>
          <p:nvPr/>
        </p:nvSpPr>
        <p:spPr bwMode="auto">
          <a:xfrm>
            <a:off x="5638800" y="6256338"/>
            <a:ext cx="237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6" charset="2"/>
              </a:rPr>
              <a:t>Overall time: </a:t>
            </a:r>
            <a:r>
              <a:rPr lang="en-US">
                <a:latin typeface="Comic Sans MS" pitchFamily="66" charset="0"/>
                <a:sym typeface="Symbol" pitchFamily="16" charset="2"/>
              </a:rPr>
              <a:t>O(n +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animBg="1"/>
      <p:bldP spid="348167" grpId="0" animBg="1"/>
      <p:bldP spid="348168" grpId="0" animBg="1"/>
      <p:bldP spid="348169" grpId="0" animBg="1"/>
      <p:bldP spid="348170" grpId="0"/>
      <p:bldP spid="348171" grpId="0"/>
      <p:bldP spid="348172" grpId="0"/>
      <p:bldP spid="348173" grpId="0"/>
      <p:bldP spid="348174" grpId="0" animBg="1"/>
      <p:bldP spid="348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488362" cy="54911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6" charset="2"/>
              </a:rPr>
              <a:t>Overall time: </a:t>
            </a:r>
            <a:r>
              <a:rPr lang="en-US" smtClean="0">
                <a:latin typeface="Comic Sans MS" pitchFamily="66" charset="0"/>
                <a:sym typeface="Symbol" pitchFamily="16" charset="2"/>
              </a:rPr>
              <a:t>O(n + r)</a:t>
            </a:r>
          </a:p>
          <a:p>
            <a:pPr eaLnBrk="1" hangingPunct="1">
              <a:lnSpc>
                <a:spcPct val="150000"/>
              </a:lnSpc>
            </a:pPr>
            <a:endParaRPr lang="en-US" smtClean="0">
              <a:sym typeface="Symbol" pitchFamily="16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6" charset="2"/>
              </a:rPr>
              <a:t>In practice we use COUNTING sort when </a:t>
            </a:r>
            <a:r>
              <a:rPr lang="en-US" smtClean="0">
                <a:latin typeface="Comic Sans MS" pitchFamily="66" charset="0"/>
                <a:sym typeface="Symbol" pitchFamily="16" charset="2"/>
              </a:rPr>
              <a:t>r = O(n)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sym typeface="Symbol" pitchFamily="16" charset="2"/>
              </a:rPr>
              <a:t>			 </a:t>
            </a:r>
            <a:r>
              <a:rPr lang="en-US" smtClean="0">
                <a:sym typeface="Symbol" pitchFamily="16" charset="2"/>
              </a:rPr>
              <a:t>running time is </a:t>
            </a:r>
            <a:r>
              <a:rPr lang="en-US" smtClean="0">
                <a:latin typeface="Comic Sans MS" pitchFamily="66" charset="0"/>
                <a:sym typeface="Symbol" pitchFamily="16" charset="2"/>
              </a:rPr>
              <a:t>O(n)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4EDAC-7BFA-458C-A7A3-424EFDAE7F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Counting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491537" cy="5076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Represents keys as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-digit numbers in some base-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          key = x</a:t>
            </a:r>
            <a:r>
              <a:rPr lang="en-US" baseline="-25000" smtClean="0"/>
              <a:t>1</a:t>
            </a:r>
            <a:r>
              <a:rPr lang="en-US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...x</a:t>
            </a:r>
            <a:r>
              <a:rPr lang="en-US" baseline="-25000" smtClean="0">
                <a:solidFill>
                  <a:srgbClr val="DD0111"/>
                </a:solidFill>
              </a:rPr>
              <a:t>d</a:t>
            </a:r>
            <a:r>
              <a:rPr lang="en-US" baseline="-25000" smtClean="0"/>
              <a:t>    </a:t>
            </a:r>
            <a:r>
              <a:rPr lang="en-US" smtClean="0"/>
              <a:t>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-1</a:t>
            </a:r>
            <a:endParaRPr lang="en-US" baseline="-25000" smtClean="0"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Example:  key=15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key</a:t>
            </a:r>
            <a:r>
              <a:rPr lang="en-US" baseline="-25000" smtClean="0"/>
              <a:t>10</a:t>
            </a:r>
            <a:r>
              <a:rPr lang="en-US" smtClean="0"/>
              <a:t> = 15,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=2, 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=10    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9</a:t>
            </a:r>
            <a:endParaRPr 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key</a:t>
            </a:r>
            <a:r>
              <a:rPr lang="en-US" baseline="-25000" smtClean="0"/>
              <a:t>2</a:t>
            </a:r>
            <a:r>
              <a:rPr lang="en-US" smtClean="0"/>
              <a:t> = 1111,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=4, 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=2    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1</a:t>
            </a:r>
            <a:r>
              <a:rPr lang="en-US" smtClean="0"/>
              <a:t> 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D70D3F-26CA-4275-BE48-54F20FA00F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4"/>
          <p:cNvGraphicFramePr>
            <a:graphicFrameLocks noChangeAspect="1"/>
          </p:cNvGraphicFramePr>
          <p:nvPr>
            <p:ph idx="1"/>
          </p:nvPr>
        </p:nvGraphicFramePr>
        <p:xfrm>
          <a:off x="7539038" y="1517650"/>
          <a:ext cx="1087437" cy="4011613"/>
        </p:xfrm>
        <a:graphic>
          <a:graphicData uri="http://schemas.openxmlformats.org/presentationml/2006/ole">
            <p:oleObj spid="_x0000_s17413" name="Paint Shop Pro Image" r:id="rId4" imgW="878287" imgH="3239024" progId="PaintShopPro">
              <p:embed/>
            </p:oleObj>
          </a:graphicData>
        </a:graphic>
      </p:graphicFrame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7587B7-D6FD-44C9-84B8-F39D925E826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Radix Sort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38"/>
            <a:ext cx="7097713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Assumptions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</a:t>
            </a:r>
            <a:r>
              <a:rPr lang="en-US" smtClean="0">
                <a:cs typeface="Arial" charset="0"/>
              </a:rPr>
              <a:t>O(1)   and 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k </a:t>
            </a:r>
            <a:r>
              <a:rPr lang="en-US" smtClean="0">
                <a:cs typeface="Arial" charset="0"/>
              </a:rPr>
              <a:t>=O(n)</a:t>
            </a:r>
            <a:endParaRPr lang="el-GR" smtClean="0"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Sorting looks at one column at a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For a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smtClean="0"/>
              <a:t> digit number, sort the </a:t>
            </a:r>
            <a:r>
              <a:rPr lang="en-US" u="sng" smtClean="0"/>
              <a:t>least significant</a:t>
            </a:r>
            <a:r>
              <a:rPr lang="en-US" smtClean="0"/>
              <a:t> digit first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Continue sorting on the </a:t>
            </a:r>
            <a:r>
              <a:rPr lang="en-US" u="sng" smtClean="0"/>
              <a:t>next least significant</a:t>
            </a:r>
            <a:r>
              <a:rPr lang="en-US" smtClean="0"/>
              <a:t> digit, until all digits have been sorted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Requires only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smtClean="0"/>
              <a:t> passes through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RADIX-SORT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7763"/>
            <a:ext cx="8259762" cy="22907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Alg.: RADIX-SORT</a:t>
            </a:r>
            <a:r>
              <a:rPr lang="en-US" sz="2400" dirty="0" smtClean="0">
                <a:latin typeface="Comic Sans MS" pitchFamily="66" charset="0"/>
              </a:rPr>
              <a:t>(A, d)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/>
              <a:t>	for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← 1</a:t>
            </a:r>
            <a:r>
              <a:rPr lang="en-US" sz="2400" dirty="0" smtClean="0"/>
              <a:t> </a:t>
            </a:r>
            <a:r>
              <a:rPr lang="en-US" sz="2400" b="1" dirty="0" smtClean="0"/>
              <a:t>to </a:t>
            </a:r>
            <a:r>
              <a:rPr lang="en-US" sz="2400" dirty="0" smtClean="0">
                <a:latin typeface="Comic Sans MS" pitchFamily="66" charset="0"/>
              </a:rPr>
              <a:t>d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/>
              <a:t>		do </a:t>
            </a:r>
            <a:r>
              <a:rPr lang="en-US" sz="2400" dirty="0" smtClean="0"/>
              <a:t>use a </a:t>
            </a:r>
            <a:r>
              <a:rPr lang="en-US" sz="2400" dirty="0" smtClean="0">
                <a:solidFill>
                  <a:srgbClr val="DD0111"/>
                </a:solidFill>
              </a:rPr>
              <a:t>stable</a:t>
            </a:r>
            <a:r>
              <a:rPr lang="en-US" sz="2400" dirty="0" smtClean="0"/>
              <a:t> sort to sort array </a:t>
            </a:r>
            <a:r>
              <a:rPr lang="en-US" sz="2400" dirty="0" smtClean="0">
                <a:latin typeface="Comic Sans MS" pitchFamily="66" charset="0"/>
              </a:rPr>
              <a:t>A</a:t>
            </a:r>
            <a:r>
              <a:rPr lang="en-US" sz="2400" dirty="0" smtClean="0"/>
              <a:t> on digit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endParaRPr lang="en-US" sz="24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  <a:defRPr/>
            </a:pPr>
            <a:endParaRPr lang="en-US" sz="800" dirty="0" smtClean="0">
              <a:latin typeface="Comic Sans MS" pitchFamily="66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/>
              <a:t>               (stable sort: preserves order of identical elements)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46263" y="3852863"/>
          <a:ext cx="666750" cy="2462212"/>
        </p:xfrm>
        <a:graphic>
          <a:graphicData uri="http://schemas.openxmlformats.org/presentationml/2006/ole">
            <p:oleObj spid="_x0000_s18437" name="Paint Shop Pro Image" r:id="rId4" imgW="878287" imgH="3239024" progId="PaintShopPro">
              <p:embed/>
            </p:oleObj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17775" y="3884613"/>
          <a:ext cx="1365250" cy="2439987"/>
        </p:xfrm>
        <a:graphic>
          <a:graphicData uri="http://schemas.openxmlformats.org/presentationml/2006/ole">
            <p:oleObj spid="_x0000_s18438" name="Paint Shop Pro Image" r:id="rId5" imgW="1873679" imgH="3346341" progId="PaintShopPro">
              <p:embed/>
            </p:oleObj>
          </a:graphicData>
        </a:graphic>
      </p:graphicFrame>
      <p:sp>
        <p:nvSpPr>
          <p:cNvPr id="1843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3F15CD-C1B2-4675-B699-164D091B2603}" type="slidenum">
              <a:rPr lang="en-US" smtClean="0"/>
              <a:pPr/>
              <a:t>16</a:t>
            </a:fld>
            <a:endParaRPr lang="en-US" smtClean="0"/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4095750" y="3884613"/>
          <a:ext cx="1319213" cy="2438400"/>
        </p:xfrm>
        <a:graphic>
          <a:graphicData uri="http://schemas.openxmlformats.org/presentationml/2006/ole">
            <p:oleObj spid="_x0000_s18439" name="Paint Shop Pro Image" r:id="rId6" imgW="1804878" imgH="3336585" progId="PaintShopPro">
              <p:embed/>
            </p:oleObj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5627688" y="3884613"/>
          <a:ext cx="1382712" cy="2425700"/>
        </p:xfrm>
        <a:graphic>
          <a:graphicData uri="http://schemas.openxmlformats.org/presentationml/2006/ole">
            <p:oleObj spid="_x0000_s18440" name="Paint Shop Pro Image" r:id="rId7" imgW="1902439" imgH="3336585" progId="PaintShopPro">
              <p:embed/>
            </p:oleObj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3360738" y="3044825"/>
          <a:ext cx="3359150" cy="801688"/>
        </p:xfrm>
        <a:graphic>
          <a:graphicData uri="http://schemas.openxmlformats.org/presentationml/2006/ole">
            <p:oleObj spid="_x0000_s18441" name="Paint Shop Pro Image" r:id="rId8" imgW="3921951" imgH="936839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Given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numbers of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digits each, where each digit may take up to </a:t>
            </a:r>
            <a:r>
              <a:rPr lang="en-US" smtClean="0">
                <a:latin typeface="Comic Sans MS" pitchFamily="66" charset="0"/>
              </a:rPr>
              <a:t>k</a:t>
            </a:r>
            <a:r>
              <a:rPr lang="en-US" smtClean="0"/>
              <a:t> possible values, RADIX-SORT correctly sorts the numbers in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6" charset="2"/>
              </a:rPr>
              <a:t>O(d(n+k))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6" charset="2"/>
              </a:rPr>
              <a:t>One pass of sorting per digit takes </a:t>
            </a:r>
            <a:r>
              <a:rPr lang="en-US" smtClean="0">
                <a:latin typeface="Comic Sans MS" pitchFamily="66" charset="0"/>
                <a:sym typeface="Symbol" pitchFamily="16" charset="2"/>
              </a:rPr>
              <a:t>O(n+k)</a:t>
            </a:r>
            <a:r>
              <a:rPr lang="en-US" smtClean="0">
                <a:sym typeface="Symbol" pitchFamily="16" charset="2"/>
              </a:rPr>
              <a:t> assuming that we use </a:t>
            </a:r>
            <a:r>
              <a:rPr lang="en-US" b="1" smtClean="0">
                <a:sym typeface="Symbol" pitchFamily="16" charset="2"/>
              </a:rPr>
              <a:t>counting sort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6" charset="2"/>
              </a:rPr>
              <a:t>There are </a:t>
            </a:r>
            <a:r>
              <a:rPr lang="en-US" smtClean="0">
                <a:latin typeface="Comic Sans MS" pitchFamily="66" charset="0"/>
                <a:sym typeface="Symbol" pitchFamily="16" charset="2"/>
              </a:rPr>
              <a:t>d</a:t>
            </a:r>
            <a:r>
              <a:rPr lang="en-US" smtClean="0">
                <a:sym typeface="Symbol" pitchFamily="16" charset="2"/>
              </a:rPr>
              <a:t> passes (for each digit)</a:t>
            </a:r>
            <a:endParaRPr lang="en-US" smtClean="0">
              <a:latin typeface="Comic Sans MS" pitchFamily="66" charset="0"/>
              <a:sym typeface="Symbol" pitchFamily="16" charset="2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B85568-B5BE-4544-B261-531C7DA8199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Given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numbers of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digits each, where each digit may take up to </a:t>
            </a:r>
            <a:r>
              <a:rPr lang="en-US" smtClean="0">
                <a:latin typeface="Comic Sans MS" pitchFamily="66" charset="0"/>
              </a:rPr>
              <a:t>k</a:t>
            </a:r>
            <a:r>
              <a:rPr lang="en-US" smtClean="0"/>
              <a:t> possible values, RADIX-SORT correctly sorts the numbers in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6" charset="2"/>
              </a:rPr>
              <a:t>O(d(n+k))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6" charset="2"/>
              </a:rPr>
              <a:t>Assuming d=O(1) and k=O(n), running time is O(n)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6BB811-8D8F-4E41-A193-FFF2CB238ED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Assumption: </a:t>
            </a:r>
          </a:p>
          <a:p>
            <a:pPr lvl="1" eaLnBrk="1" hangingPunct="1"/>
            <a:r>
              <a:rPr lang="en-US" sz="2000" dirty="0" smtClean="0"/>
              <a:t>the input is generated by a random process that </a:t>
            </a:r>
            <a:r>
              <a:rPr lang="en-US" sz="2000" b="1" dirty="0" smtClean="0">
                <a:solidFill>
                  <a:srgbClr val="FF0000"/>
                </a:solidFill>
              </a:rPr>
              <a:t>distributes elements uniformly over [0</a:t>
            </a:r>
            <a:r>
              <a:rPr lang="en-US" sz="2000" b="1" i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</a:rPr>
              <a:t>1)</a:t>
            </a:r>
          </a:p>
          <a:p>
            <a:pPr eaLnBrk="1" hangingPunct="1"/>
            <a:r>
              <a:rPr lang="en-US" sz="2400" dirty="0" smtClean="0"/>
              <a:t>Idea:</a:t>
            </a:r>
          </a:p>
          <a:p>
            <a:pPr lvl="1" eaLnBrk="1" hangingPunct="1"/>
            <a:r>
              <a:rPr lang="en-US" sz="2000" dirty="0" smtClean="0"/>
              <a:t>Divide [0, 1) into </a:t>
            </a:r>
            <a:r>
              <a:rPr lang="en-US" sz="2000" dirty="0" smtClean="0">
                <a:solidFill>
                  <a:srgbClr val="DD0111"/>
                </a:solidFill>
                <a:latin typeface="Comic Sans MS" pitchFamily="66" charset="0"/>
              </a:rPr>
              <a:t>k</a:t>
            </a:r>
            <a:r>
              <a:rPr lang="en-US" sz="2000" dirty="0" smtClean="0"/>
              <a:t> equal-sized buckets (k=</a:t>
            </a:r>
            <a:r>
              <a:rPr lang="el-GR" sz="2000" dirty="0" smtClean="0"/>
              <a:t>Θ</a:t>
            </a:r>
            <a:r>
              <a:rPr lang="en-US" sz="2000" dirty="0" smtClean="0"/>
              <a:t>(n))</a:t>
            </a:r>
          </a:p>
          <a:p>
            <a:pPr lvl="1" eaLnBrk="1" hangingPunct="1"/>
            <a:r>
              <a:rPr lang="en-US" sz="2000" dirty="0" smtClean="0"/>
              <a:t>Distribute the </a:t>
            </a:r>
            <a:r>
              <a:rPr lang="en-US" sz="2000" dirty="0" smtClean="0">
                <a:solidFill>
                  <a:srgbClr val="DD0111"/>
                </a:solidFill>
                <a:latin typeface="Comic Sans MS" pitchFamily="66" charset="0"/>
              </a:rPr>
              <a:t>n</a:t>
            </a:r>
            <a:r>
              <a:rPr lang="en-US" sz="2000" dirty="0" smtClean="0"/>
              <a:t> input values into the buckets</a:t>
            </a:r>
          </a:p>
          <a:p>
            <a:pPr lvl="1" eaLnBrk="1" hangingPunct="1"/>
            <a:r>
              <a:rPr lang="en-US" sz="2000" dirty="0" smtClean="0"/>
              <a:t>Sort each bucket (e.g., using </a:t>
            </a:r>
            <a:r>
              <a:rPr lang="en-US" sz="2000" dirty="0" err="1" smtClean="0"/>
              <a:t>quicksort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Go through the buckets in order, listing elements in each one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b="1" dirty="0" smtClean="0"/>
              <a:t>Input: </a:t>
            </a:r>
            <a:r>
              <a:rPr lang="en-US" sz="2400" dirty="0" smtClean="0">
                <a:latin typeface="Comic Sans MS" pitchFamily="66" charset="0"/>
              </a:rPr>
              <a:t>A[1 . . n]</a:t>
            </a:r>
            <a:r>
              <a:rPr lang="en-US" sz="2400" dirty="0" smtClean="0"/>
              <a:t>, where </a:t>
            </a:r>
            <a:r>
              <a:rPr lang="en-US" sz="2400" dirty="0" smtClean="0">
                <a:latin typeface="Comic Sans MS" pitchFamily="66" charset="0"/>
              </a:rPr>
              <a:t>0 ≤ A[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] &lt; 1</a:t>
            </a:r>
            <a:r>
              <a:rPr lang="en-US" sz="2400" dirty="0" smtClean="0"/>
              <a:t> for all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Output:</a:t>
            </a:r>
            <a:r>
              <a:rPr lang="en-US" sz="2400" dirty="0" smtClean="0"/>
              <a:t> elements </a:t>
            </a:r>
            <a:r>
              <a:rPr lang="en-US" sz="2400" dirty="0" smtClean="0">
                <a:latin typeface="Comic Sans MS" pitchFamily="66" charset="0"/>
              </a:rPr>
              <a:t>A[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] </a:t>
            </a:r>
            <a:r>
              <a:rPr lang="en-US" sz="2400" dirty="0" smtClean="0"/>
              <a:t>sorted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BE72BE-30D4-4C67-8C73-D601F7520BC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Bucket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Fast Can We Sort?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Selection Sort, Bubble Sort, Insertion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Heap Sort, Merge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Quicksort: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What is common to all these algorithms?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 smtClean="0"/>
              <a:t>Make </a:t>
            </a:r>
            <a:r>
              <a:rPr lang="en-US" sz="2000" b="1" dirty="0" smtClean="0"/>
              <a:t>comparisons</a:t>
            </a:r>
            <a:r>
              <a:rPr lang="en-US" sz="2000" dirty="0" smtClean="0"/>
              <a:t> between input elements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&lt;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dirty="0" smtClean="0">
                <a:sym typeface="Symbol" pitchFamily="18" charset="2"/>
              </a:rPr>
              <a:t>or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400" dirty="0" smtClean="0">
              <a:solidFill>
                <a:srgbClr val="DD0111"/>
              </a:solidFill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C25BF8-E26C-4CC4-8155-C24E076CF0A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748463" y="1949450"/>
            <a:ext cx="93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6" charset="2"/>
              </a:rPr>
              <a:t>O(n</a:t>
            </a:r>
            <a:r>
              <a:rPr lang="en-US" sz="2400" baseline="30000">
                <a:latin typeface="Comic Sans MS" pitchFamily="66" charset="0"/>
                <a:sym typeface="Symbol" pitchFamily="16" charset="2"/>
              </a:rPr>
              <a:t>2</a:t>
            </a:r>
            <a:r>
              <a:rPr lang="en-US" sz="2400">
                <a:latin typeface="Comic Sans MS" pitchFamily="66" charset="0"/>
                <a:sym typeface="Symbol" pitchFamily="16" charset="2"/>
              </a:rPr>
              <a:t>)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033838" y="2614613"/>
            <a:ext cx="1225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6" charset="2"/>
              </a:rPr>
              <a:t>O(nlgn)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330450" y="3205163"/>
            <a:ext cx="2647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6" charset="2"/>
              </a:rPr>
              <a:t>O(nlgn) - 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5" name="Group 3"/>
          <p:cNvGraphicFramePr>
            <a:graphicFrameLocks noGrp="1"/>
          </p:cNvGraphicFramePr>
          <p:nvPr>
            <p:ph sz="half" idx="1"/>
          </p:nvPr>
        </p:nvGraphicFramePr>
        <p:xfrm>
          <a:off x="1387475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379" name="Group 27"/>
          <p:cNvGraphicFramePr>
            <a:graphicFrameLocks noGrp="1"/>
          </p:cNvGraphicFramePr>
          <p:nvPr>
            <p:ph sz="half" idx="2"/>
          </p:nvPr>
        </p:nvGraphicFramePr>
        <p:xfrm>
          <a:off x="3398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FBD48F-53C7-42E5-A1A1-377FB44BE73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3124200" y="1319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3124200" y="183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124200" y="2346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3124200" y="2860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56407" name="Text Box 55"/>
          <p:cNvSpPr txBox="1">
            <a:spLocks noChangeArrowheads="1"/>
          </p:cNvSpPr>
          <p:nvPr/>
        </p:nvSpPr>
        <p:spPr bwMode="auto">
          <a:xfrm>
            <a:off x="3124200" y="3373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56408" name="Text Box 56"/>
          <p:cNvSpPr txBox="1">
            <a:spLocks noChangeArrowheads="1"/>
          </p:cNvSpPr>
          <p:nvPr/>
        </p:nvSpPr>
        <p:spPr bwMode="auto">
          <a:xfrm>
            <a:off x="3124200" y="3887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56409" name="Text Box 57"/>
          <p:cNvSpPr txBox="1">
            <a:spLocks noChangeArrowheads="1"/>
          </p:cNvSpPr>
          <p:nvPr/>
        </p:nvSpPr>
        <p:spPr bwMode="auto">
          <a:xfrm>
            <a:off x="3124200" y="4402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56410" name="Text Box 58"/>
          <p:cNvSpPr txBox="1">
            <a:spLocks noChangeArrowheads="1"/>
          </p:cNvSpPr>
          <p:nvPr/>
        </p:nvSpPr>
        <p:spPr bwMode="auto">
          <a:xfrm>
            <a:off x="3124200" y="4914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356411" name="Text Box 59"/>
          <p:cNvSpPr txBox="1">
            <a:spLocks noChangeArrowheads="1"/>
          </p:cNvSpPr>
          <p:nvPr/>
        </p:nvSpPr>
        <p:spPr bwMode="auto">
          <a:xfrm>
            <a:off x="3124200" y="542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56412" name="Text Box 60"/>
          <p:cNvSpPr txBox="1">
            <a:spLocks noChangeArrowheads="1"/>
          </p:cNvSpPr>
          <p:nvPr/>
        </p:nvSpPr>
        <p:spPr bwMode="auto">
          <a:xfrm>
            <a:off x="31242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22590" name="Text Box 61"/>
          <p:cNvSpPr txBox="1">
            <a:spLocks noChangeArrowheads="1"/>
          </p:cNvSpPr>
          <p:nvPr/>
        </p:nvSpPr>
        <p:spPr bwMode="auto">
          <a:xfrm>
            <a:off x="1066800" y="1295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2591" name="Text Box 62"/>
          <p:cNvSpPr txBox="1">
            <a:spLocks noChangeArrowheads="1"/>
          </p:cNvSpPr>
          <p:nvPr/>
        </p:nvSpPr>
        <p:spPr bwMode="auto">
          <a:xfrm>
            <a:off x="1066800" y="18097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2592" name="Text Box 63"/>
          <p:cNvSpPr txBox="1">
            <a:spLocks noChangeArrowheads="1"/>
          </p:cNvSpPr>
          <p:nvPr/>
        </p:nvSpPr>
        <p:spPr bwMode="auto">
          <a:xfrm>
            <a:off x="1066800" y="2324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22593" name="Text Box 64"/>
          <p:cNvSpPr txBox="1">
            <a:spLocks noChangeArrowheads="1"/>
          </p:cNvSpPr>
          <p:nvPr/>
        </p:nvSpPr>
        <p:spPr bwMode="auto">
          <a:xfrm>
            <a:off x="1066800" y="2836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2594" name="Text Box 65"/>
          <p:cNvSpPr txBox="1">
            <a:spLocks noChangeArrowheads="1"/>
          </p:cNvSpPr>
          <p:nvPr/>
        </p:nvSpPr>
        <p:spPr bwMode="auto">
          <a:xfrm>
            <a:off x="1066800" y="3351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2595" name="Text Box 66"/>
          <p:cNvSpPr txBox="1">
            <a:spLocks noChangeArrowheads="1"/>
          </p:cNvSpPr>
          <p:nvPr/>
        </p:nvSpPr>
        <p:spPr bwMode="auto">
          <a:xfrm>
            <a:off x="1066800" y="38655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2596" name="Text Box 67"/>
          <p:cNvSpPr txBox="1">
            <a:spLocks noChangeArrowheads="1"/>
          </p:cNvSpPr>
          <p:nvPr/>
        </p:nvSpPr>
        <p:spPr bwMode="auto">
          <a:xfrm>
            <a:off x="1066800" y="4378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2597" name="Text Box 68"/>
          <p:cNvSpPr txBox="1">
            <a:spLocks noChangeArrowheads="1"/>
          </p:cNvSpPr>
          <p:nvPr/>
        </p:nvSpPr>
        <p:spPr bwMode="auto">
          <a:xfrm>
            <a:off x="1066800" y="4892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598" name="Text Box 69"/>
          <p:cNvSpPr txBox="1">
            <a:spLocks noChangeArrowheads="1"/>
          </p:cNvSpPr>
          <p:nvPr/>
        </p:nvSpPr>
        <p:spPr bwMode="auto">
          <a:xfrm>
            <a:off x="1066800" y="54070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22599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grpSp>
        <p:nvGrpSpPr>
          <p:cNvPr id="356423" name="Group 71"/>
          <p:cNvGrpSpPr>
            <a:grpSpLocks/>
          </p:cNvGrpSpPr>
          <p:nvPr/>
        </p:nvGrpSpPr>
        <p:grpSpPr bwMode="auto">
          <a:xfrm>
            <a:off x="4800600" y="2362200"/>
            <a:ext cx="1600200" cy="381000"/>
            <a:chOff x="2016" y="1536"/>
            <a:chExt cx="1008" cy="240"/>
          </a:xfrm>
        </p:grpSpPr>
        <p:grpSp>
          <p:nvGrpSpPr>
            <p:cNvPr id="22654" name="Group 72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22656" name="Rectangle 7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22657" name="Line 7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55" name="Line 75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28" name="Group 76"/>
          <p:cNvGrpSpPr>
            <a:grpSpLocks/>
          </p:cNvGrpSpPr>
          <p:nvPr/>
        </p:nvGrpSpPr>
        <p:grpSpPr bwMode="auto">
          <a:xfrm>
            <a:off x="4800600" y="1828800"/>
            <a:ext cx="1600200" cy="381000"/>
            <a:chOff x="2016" y="1200"/>
            <a:chExt cx="1008" cy="240"/>
          </a:xfrm>
        </p:grpSpPr>
        <p:sp>
          <p:nvSpPr>
            <p:cNvPr id="22650" name="Line 77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51" name="Group 78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22652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.12    /</a:t>
                </a:r>
              </a:p>
            </p:txBody>
          </p:sp>
          <p:sp>
            <p:nvSpPr>
              <p:cNvPr id="22653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6433" name="Group 81"/>
          <p:cNvGrpSpPr>
            <a:grpSpLocks/>
          </p:cNvGrpSpPr>
          <p:nvPr/>
        </p:nvGrpSpPr>
        <p:grpSpPr bwMode="auto">
          <a:xfrm>
            <a:off x="4800600" y="4876800"/>
            <a:ext cx="1600200" cy="381000"/>
            <a:chOff x="2016" y="3120"/>
            <a:chExt cx="1008" cy="240"/>
          </a:xfrm>
        </p:grpSpPr>
        <p:grpSp>
          <p:nvGrpSpPr>
            <p:cNvPr id="22646" name="Group 82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22648" name="Rectangle 8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.72    /</a:t>
                </a:r>
              </a:p>
            </p:txBody>
          </p:sp>
          <p:sp>
            <p:nvSpPr>
              <p:cNvPr id="22649" name="Line 8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47" name="Line 85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38" name="Group 86"/>
          <p:cNvGrpSpPr>
            <a:grpSpLocks/>
          </p:cNvGrpSpPr>
          <p:nvPr/>
        </p:nvGrpSpPr>
        <p:grpSpPr bwMode="auto">
          <a:xfrm>
            <a:off x="6096000" y="2362200"/>
            <a:ext cx="1600200" cy="381000"/>
            <a:chOff x="2832" y="1536"/>
            <a:chExt cx="1008" cy="240"/>
          </a:xfrm>
        </p:grpSpPr>
        <p:sp>
          <p:nvSpPr>
            <p:cNvPr id="22642" name="Line 87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43" name="Group 88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22644" name="Rectangle 8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.23    /</a:t>
                </a:r>
              </a:p>
            </p:txBody>
          </p:sp>
          <p:sp>
            <p:nvSpPr>
              <p:cNvPr id="22645" name="Line 9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6443" name="Group 91"/>
          <p:cNvGrpSpPr>
            <a:grpSpLocks/>
          </p:cNvGrpSpPr>
          <p:nvPr/>
        </p:nvGrpSpPr>
        <p:grpSpPr bwMode="auto">
          <a:xfrm>
            <a:off x="3657600" y="4876800"/>
            <a:ext cx="1447800" cy="381000"/>
            <a:chOff x="1296" y="3120"/>
            <a:chExt cx="912" cy="240"/>
          </a:xfrm>
        </p:grpSpPr>
        <p:grpSp>
          <p:nvGrpSpPr>
            <p:cNvPr id="22638" name="Group 92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22640" name="Rectangle 9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.78</a:t>
                </a:r>
              </a:p>
            </p:txBody>
          </p:sp>
          <p:sp>
            <p:nvSpPr>
              <p:cNvPr id="22641" name="Line 9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39" name="Line 95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48" name="Group 96"/>
          <p:cNvGrpSpPr>
            <a:grpSpLocks/>
          </p:cNvGrpSpPr>
          <p:nvPr/>
        </p:nvGrpSpPr>
        <p:grpSpPr bwMode="auto">
          <a:xfrm>
            <a:off x="3657600" y="5943600"/>
            <a:ext cx="1447800" cy="381000"/>
            <a:chOff x="1296" y="3792"/>
            <a:chExt cx="912" cy="240"/>
          </a:xfrm>
        </p:grpSpPr>
        <p:grpSp>
          <p:nvGrpSpPr>
            <p:cNvPr id="22634" name="Group 97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22636" name="Rectangle 9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22637" name="Line 9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35" name="Line 100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53" name="Group 101"/>
          <p:cNvGrpSpPr>
            <a:grpSpLocks/>
          </p:cNvGrpSpPr>
          <p:nvPr/>
        </p:nvGrpSpPr>
        <p:grpSpPr bwMode="auto">
          <a:xfrm>
            <a:off x="3657600" y="4343400"/>
            <a:ext cx="1447800" cy="381000"/>
            <a:chOff x="1296" y="2784"/>
            <a:chExt cx="912" cy="240"/>
          </a:xfrm>
        </p:grpSpPr>
        <p:grpSp>
          <p:nvGrpSpPr>
            <p:cNvPr id="22630" name="Group 102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22632" name="Rectangle 10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22633" name="Line 10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31" name="Line 105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58" name="Group 106"/>
          <p:cNvGrpSpPr>
            <a:grpSpLocks/>
          </p:cNvGrpSpPr>
          <p:nvPr/>
        </p:nvGrpSpPr>
        <p:grpSpPr bwMode="auto">
          <a:xfrm>
            <a:off x="3657600" y="2819400"/>
            <a:ext cx="1447800" cy="381000"/>
            <a:chOff x="1296" y="1824"/>
            <a:chExt cx="912" cy="240"/>
          </a:xfrm>
        </p:grpSpPr>
        <p:grpSp>
          <p:nvGrpSpPr>
            <p:cNvPr id="22626" name="Group 107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22628" name="Rectangle 10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22629" name="Line 10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27" name="Line 110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63" name="Group 111"/>
          <p:cNvGrpSpPr>
            <a:grpSpLocks/>
          </p:cNvGrpSpPr>
          <p:nvPr/>
        </p:nvGrpSpPr>
        <p:grpSpPr bwMode="auto">
          <a:xfrm>
            <a:off x="3657600" y="2362200"/>
            <a:ext cx="1447800" cy="381000"/>
            <a:chOff x="1296" y="1536"/>
            <a:chExt cx="912" cy="240"/>
          </a:xfrm>
        </p:grpSpPr>
        <p:grpSp>
          <p:nvGrpSpPr>
            <p:cNvPr id="22622" name="Group 112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22624" name="Rectangle 11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.26</a:t>
                </a:r>
              </a:p>
            </p:txBody>
          </p:sp>
          <p:sp>
            <p:nvSpPr>
              <p:cNvPr id="22625" name="Line 11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23" name="Line 115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68" name="Group 116"/>
          <p:cNvGrpSpPr>
            <a:grpSpLocks/>
          </p:cNvGrpSpPr>
          <p:nvPr/>
        </p:nvGrpSpPr>
        <p:grpSpPr bwMode="auto">
          <a:xfrm>
            <a:off x="3657600" y="1828800"/>
            <a:ext cx="1447800" cy="381000"/>
            <a:chOff x="1296" y="1200"/>
            <a:chExt cx="912" cy="240"/>
          </a:xfrm>
        </p:grpSpPr>
        <p:grpSp>
          <p:nvGrpSpPr>
            <p:cNvPr id="22618" name="Group 117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22620" name="Rectangle 11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.17</a:t>
                </a:r>
              </a:p>
            </p:txBody>
          </p:sp>
          <p:sp>
            <p:nvSpPr>
              <p:cNvPr id="22621" name="Line 11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19" name="Line 120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473" name="Group 121"/>
          <p:cNvGrpSpPr>
            <a:grpSpLocks/>
          </p:cNvGrpSpPr>
          <p:nvPr/>
        </p:nvGrpSpPr>
        <p:grpSpPr bwMode="auto">
          <a:xfrm>
            <a:off x="3505200" y="1295400"/>
            <a:ext cx="247650" cy="4481513"/>
            <a:chOff x="1200" y="864"/>
            <a:chExt cx="156" cy="2823"/>
          </a:xfrm>
        </p:grpSpPr>
        <p:sp>
          <p:nvSpPr>
            <p:cNvPr id="22614" name="Text Box 122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2615" name="Text Box 123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2616" name="Text Box 124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2617" name="Text Box 125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sp>
        <p:nvSpPr>
          <p:cNvPr id="22611" name="Text Box 126"/>
          <p:cNvSpPr txBox="1">
            <a:spLocks noChangeArrowheads="1"/>
          </p:cNvSpPr>
          <p:nvPr/>
        </p:nvSpPr>
        <p:spPr bwMode="auto">
          <a:xfrm>
            <a:off x="693738" y="12922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2612" name="Text Box 127"/>
          <p:cNvSpPr txBox="1">
            <a:spLocks noChangeArrowheads="1"/>
          </p:cNvSpPr>
          <p:nvPr/>
        </p:nvSpPr>
        <p:spPr bwMode="auto">
          <a:xfrm>
            <a:off x="2684463" y="1296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2613" name="TextBox 1"/>
          <p:cNvSpPr txBox="1">
            <a:spLocks noChangeArrowheads="1"/>
          </p:cNvSpPr>
          <p:nvPr/>
        </p:nvSpPr>
        <p:spPr bwMode="auto">
          <a:xfrm>
            <a:off x="6492875" y="3389313"/>
            <a:ext cx="18430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Distribute </a:t>
            </a:r>
          </a:p>
          <a:p>
            <a:r>
              <a:rPr lang="en-US" sz="2400"/>
              <a:t>Into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03" grpId="0"/>
      <p:bldP spid="356404" grpId="0"/>
      <p:bldP spid="356405" grpId="0"/>
      <p:bldP spid="356406" grpId="0"/>
      <p:bldP spid="356407" grpId="0"/>
      <p:bldP spid="356408" grpId="0"/>
      <p:bldP spid="356409" grpId="0"/>
      <p:bldP spid="356410" grpId="0"/>
      <p:bldP spid="356411" grpId="0"/>
      <p:bldP spid="3564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79" name="Group 3"/>
          <p:cNvGraphicFramePr>
            <a:graphicFrameLocks noGrp="1"/>
          </p:cNvGraphicFramePr>
          <p:nvPr>
            <p:ph sz="half" idx="1"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411A2C-D49D-414F-9CF8-77E6CD2AADE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grpSp>
        <p:nvGrpSpPr>
          <p:cNvPr id="23590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23642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23644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.23</a:t>
                </a:r>
              </a:p>
            </p:txBody>
          </p:sp>
          <p:sp>
            <p:nvSpPr>
              <p:cNvPr id="23645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43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1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23638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39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23640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.17    /</a:t>
                </a:r>
              </a:p>
            </p:txBody>
          </p:sp>
          <p:sp>
            <p:nvSpPr>
              <p:cNvPr id="23641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92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23634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23636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.78    /</a:t>
                </a:r>
              </a:p>
            </p:txBody>
          </p:sp>
          <p:sp>
            <p:nvSpPr>
              <p:cNvPr id="23637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35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3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23630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31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23632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.26    /</a:t>
                </a:r>
              </a:p>
            </p:txBody>
          </p:sp>
          <p:sp>
            <p:nvSpPr>
              <p:cNvPr id="23633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94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23626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23628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.72</a:t>
                </a:r>
              </a:p>
            </p:txBody>
          </p:sp>
          <p:sp>
            <p:nvSpPr>
              <p:cNvPr id="23629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27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5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23622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23624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23625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23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6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23618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23620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23621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9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7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23614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23616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23617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5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8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23610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23612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23613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1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9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23606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23608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.12</a:t>
                </a:r>
              </a:p>
            </p:txBody>
          </p:sp>
          <p:sp>
            <p:nvSpPr>
              <p:cNvPr id="23609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7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00" name="Group 87"/>
          <p:cNvGrpSpPr>
            <a:grpSpLocks/>
          </p:cNvGrpSpPr>
          <p:nvPr/>
        </p:nvGrpSpPr>
        <p:grpSpPr bwMode="auto">
          <a:xfrm>
            <a:off x="914400" y="1676400"/>
            <a:ext cx="247650" cy="4481513"/>
            <a:chOff x="1200" y="864"/>
            <a:chExt cx="156" cy="2823"/>
          </a:xfrm>
        </p:grpSpPr>
        <p:sp>
          <p:nvSpPr>
            <p:cNvPr id="23602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3603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3604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3605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sp>
        <p:nvSpPr>
          <p:cNvPr id="23601" name="TextBox 121"/>
          <p:cNvSpPr txBox="1">
            <a:spLocks noChangeArrowheads="1"/>
          </p:cNvSpPr>
          <p:nvPr/>
        </p:nvSpPr>
        <p:spPr bwMode="auto">
          <a:xfrm>
            <a:off x="5986463" y="3449638"/>
            <a:ext cx="23764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Sort within each</a:t>
            </a:r>
          </a:p>
          <a:p>
            <a:r>
              <a:rPr lang="en-US" sz="2400"/>
              <a:t>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79" name="Group 3"/>
          <p:cNvGraphicFramePr>
            <a:graphicFrameLocks noGrp="1"/>
          </p:cNvGraphicFramePr>
          <p:nvPr>
            <p:ph sz="half" idx="1"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659143-7736-4683-9158-DDBCD19DA45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grpSp>
        <p:nvGrpSpPr>
          <p:cNvPr id="24614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24717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24719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.23</a:t>
                </a:r>
              </a:p>
            </p:txBody>
          </p:sp>
          <p:sp>
            <p:nvSpPr>
              <p:cNvPr id="24720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8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5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24713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14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24715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.17    /</a:t>
                </a:r>
              </a:p>
            </p:txBody>
          </p:sp>
          <p:sp>
            <p:nvSpPr>
              <p:cNvPr id="24716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16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24709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24711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.78    /</a:t>
                </a:r>
              </a:p>
            </p:txBody>
          </p:sp>
          <p:sp>
            <p:nvSpPr>
              <p:cNvPr id="24712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10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7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24705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06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24707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.26    /</a:t>
                </a:r>
              </a:p>
            </p:txBody>
          </p:sp>
          <p:sp>
            <p:nvSpPr>
              <p:cNvPr id="24708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18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24701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24703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.72</a:t>
                </a:r>
              </a:p>
            </p:txBody>
          </p:sp>
          <p:sp>
            <p:nvSpPr>
              <p:cNvPr id="24704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2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19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24697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24699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24700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8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0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24693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24695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24696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4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1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24689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24691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24692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0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2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24685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24687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24688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6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3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24681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24683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.12</a:t>
                </a:r>
              </a:p>
            </p:txBody>
          </p:sp>
          <p:sp>
            <p:nvSpPr>
              <p:cNvPr id="24684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4" name="Group 87"/>
          <p:cNvGrpSpPr>
            <a:grpSpLocks/>
          </p:cNvGrpSpPr>
          <p:nvPr/>
        </p:nvGrpSpPr>
        <p:grpSpPr bwMode="auto">
          <a:xfrm>
            <a:off x="914400" y="1676400"/>
            <a:ext cx="247650" cy="4481513"/>
            <a:chOff x="1200" y="864"/>
            <a:chExt cx="156" cy="2823"/>
          </a:xfrm>
        </p:grpSpPr>
        <p:sp>
          <p:nvSpPr>
            <p:cNvPr id="24677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4678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4679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24680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grpSp>
        <p:nvGrpSpPr>
          <p:cNvPr id="357468" name="Group 92"/>
          <p:cNvGrpSpPr>
            <a:grpSpLocks/>
          </p:cNvGrpSpPr>
          <p:nvPr/>
        </p:nvGrpSpPr>
        <p:grpSpPr bwMode="auto">
          <a:xfrm>
            <a:off x="823913" y="1219200"/>
            <a:ext cx="1462087" cy="301625"/>
            <a:chOff x="519" y="768"/>
            <a:chExt cx="921" cy="190"/>
          </a:xfrm>
        </p:grpSpPr>
        <p:grpSp>
          <p:nvGrpSpPr>
            <p:cNvPr id="24669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24673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74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24675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.17</a:t>
                  </a:r>
                </a:p>
              </p:txBody>
            </p:sp>
            <p:sp>
              <p:nvSpPr>
                <p:cNvPr id="24676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70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2467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.12</a:t>
                </a:r>
              </a:p>
            </p:txBody>
          </p:sp>
          <p:sp>
            <p:nvSpPr>
              <p:cNvPr id="24672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7477" name="Group 101"/>
          <p:cNvGrpSpPr>
            <a:grpSpLocks/>
          </p:cNvGrpSpPr>
          <p:nvPr/>
        </p:nvGrpSpPr>
        <p:grpSpPr bwMode="auto">
          <a:xfrm>
            <a:off x="2206625" y="1219200"/>
            <a:ext cx="2616200" cy="304800"/>
            <a:chOff x="1390" y="768"/>
            <a:chExt cx="1648" cy="192"/>
          </a:xfrm>
        </p:grpSpPr>
        <p:grpSp>
          <p:nvGrpSpPr>
            <p:cNvPr id="24654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24665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24667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.23</a:t>
                  </a:r>
                </a:p>
              </p:txBody>
            </p:sp>
            <p:sp>
              <p:nvSpPr>
                <p:cNvPr id="24668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66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5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24661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62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24663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.26</a:t>
                  </a:r>
                </a:p>
              </p:txBody>
            </p:sp>
            <p:sp>
              <p:nvSpPr>
                <p:cNvPr id="24664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56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24657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24659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.21</a:t>
                  </a:r>
                </a:p>
              </p:txBody>
            </p:sp>
            <p:sp>
              <p:nvSpPr>
                <p:cNvPr id="24660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58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7493" name="Group 117"/>
          <p:cNvGrpSpPr>
            <a:grpSpLocks noChangeAspect="1"/>
          </p:cNvGrpSpPr>
          <p:nvPr/>
        </p:nvGrpSpPr>
        <p:grpSpPr bwMode="auto">
          <a:xfrm>
            <a:off x="4724400" y="1219200"/>
            <a:ext cx="917575" cy="301625"/>
            <a:chOff x="1296" y="1824"/>
            <a:chExt cx="912" cy="240"/>
          </a:xfrm>
        </p:grpSpPr>
        <p:grpSp>
          <p:nvGrpSpPr>
            <p:cNvPr id="24650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24652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.39</a:t>
                </a:r>
              </a:p>
            </p:txBody>
          </p:sp>
          <p:sp>
            <p:nvSpPr>
              <p:cNvPr id="24653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51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498" name="Group 122"/>
          <p:cNvGrpSpPr>
            <a:grpSpLocks noChangeAspect="1"/>
          </p:cNvGrpSpPr>
          <p:nvPr/>
        </p:nvGrpSpPr>
        <p:grpSpPr bwMode="auto">
          <a:xfrm>
            <a:off x="5559425" y="1219200"/>
            <a:ext cx="917575" cy="301625"/>
            <a:chOff x="1296" y="2784"/>
            <a:chExt cx="912" cy="240"/>
          </a:xfrm>
        </p:grpSpPr>
        <p:grpSp>
          <p:nvGrpSpPr>
            <p:cNvPr id="24646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24648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.68    </a:t>
                </a:r>
              </a:p>
            </p:txBody>
          </p:sp>
          <p:sp>
            <p:nvSpPr>
              <p:cNvPr id="24649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7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503" name="Group 127"/>
          <p:cNvGrpSpPr>
            <a:grpSpLocks/>
          </p:cNvGrpSpPr>
          <p:nvPr/>
        </p:nvGrpSpPr>
        <p:grpSpPr bwMode="auto">
          <a:xfrm>
            <a:off x="6324600" y="1219200"/>
            <a:ext cx="1774825" cy="301625"/>
            <a:chOff x="3984" y="768"/>
            <a:chExt cx="1118" cy="190"/>
          </a:xfrm>
        </p:grpSpPr>
        <p:grpSp>
          <p:nvGrpSpPr>
            <p:cNvPr id="24636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24642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24644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.78</a:t>
                  </a:r>
                </a:p>
              </p:txBody>
            </p:sp>
            <p:sp>
              <p:nvSpPr>
                <p:cNvPr id="24645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43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7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24638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24640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.72</a:t>
                  </a:r>
                </a:p>
              </p:txBody>
            </p:sp>
            <p:sp>
              <p:nvSpPr>
                <p:cNvPr id="24641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9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7514" name="Group 138"/>
          <p:cNvGrpSpPr>
            <a:grpSpLocks noChangeAspect="1"/>
          </p:cNvGrpSpPr>
          <p:nvPr/>
        </p:nvGrpSpPr>
        <p:grpSpPr bwMode="auto">
          <a:xfrm>
            <a:off x="7997825" y="1219200"/>
            <a:ext cx="917575" cy="301625"/>
            <a:chOff x="1296" y="3792"/>
            <a:chExt cx="912" cy="240"/>
          </a:xfrm>
        </p:grpSpPr>
        <p:grpSp>
          <p:nvGrpSpPr>
            <p:cNvPr id="24632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246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.94    /</a:t>
                </a:r>
              </a:p>
            </p:txBody>
          </p:sp>
          <p:sp>
            <p:nvSpPr>
              <p:cNvPr id="24635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3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31" name="Text Box 143"/>
          <p:cNvSpPr txBox="1">
            <a:spLocks noChangeArrowheads="1"/>
          </p:cNvSpPr>
          <p:nvPr/>
        </p:nvSpPr>
        <p:spPr bwMode="auto">
          <a:xfrm>
            <a:off x="4684713" y="4194175"/>
            <a:ext cx="386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Concatenate the lists from </a:t>
            </a:r>
          </a:p>
          <a:p>
            <a:r>
              <a:rPr lang="en-US" sz="2400"/>
              <a:t>0 to n – 1 together,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4438"/>
            <a:ext cx="8610600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 dirty="0" smtClean="0"/>
              <a:t> BUCKET-SORT(A, n)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		for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← 1</a:t>
            </a:r>
            <a:r>
              <a:rPr lang="en-US" sz="2400" dirty="0" smtClean="0"/>
              <a:t> </a:t>
            </a:r>
            <a:r>
              <a:rPr lang="en-US" sz="2400" b="1" dirty="0" smtClean="0"/>
              <a:t>to </a:t>
            </a:r>
            <a:r>
              <a:rPr lang="en-US" sz="2400" dirty="0" smtClean="0"/>
              <a:t>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		     do </a:t>
            </a:r>
            <a:r>
              <a:rPr lang="en-US" sz="2400" dirty="0" smtClean="0"/>
              <a:t>insert A[</a:t>
            </a:r>
            <a:r>
              <a:rPr lang="en-US" sz="2400" dirty="0" err="1" smtClean="0"/>
              <a:t>i</a:t>
            </a:r>
            <a:r>
              <a:rPr lang="en-US" sz="2400" dirty="0" smtClean="0"/>
              <a:t>] into list </a:t>
            </a:r>
            <a:r>
              <a:rPr lang="en-US" sz="2400" dirty="0" smtClean="0">
                <a:latin typeface="Comic Sans MS" pitchFamily="66" charset="0"/>
              </a:rPr>
              <a:t>B[</a:t>
            </a:r>
            <a:r>
              <a:rPr lang="en-US" sz="2400" dirty="0" smtClean="0">
                <a:latin typeface="Comic Sans MS" pitchFamily="66" charset="0"/>
                <a:sym typeface="Symbol" pitchFamily="16" charset="2"/>
              </a:rPr>
              <a:t></a:t>
            </a:r>
            <a:r>
              <a:rPr lang="en-US" sz="2400" dirty="0" err="1" smtClean="0">
                <a:latin typeface="Comic Sans MS" pitchFamily="66" charset="0"/>
              </a:rPr>
              <a:t>nA</a:t>
            </a:r>
            <a:r>
              <a:rPr lang="en-US" sz="2400" dirty="0" smtClean="0">
                <a:latin typeface="Comic Sans MS" pitchFamily="66" charset="0"/>
              </a:rPr>
              <a:t>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]</a:t>
            </a:r>
            <a:r>
              <a:rPr lang="en-US" sz="2400" dirty="0" smtClean="0">
                <a:latin typeface="Comic Sans MS" pitchFamily="66" charset="0"/>
                <a:sym typeface="Symbol" pitchFamily="16" charset="2"/>
              </a:rPr>
              <a:t></a:t>
            </a:r>
            <a:r>
              <a:rPr lang="en-US" sz="2400" dirty="0" smtClean="0">
                <a:latin typeface="Comic Sans MS" pitchFamily="66" charset="0"/>
              </a:rPr>
              <a:t>]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		for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← 0</a:t>
            </a:r>
            <a:r>
              <a:rPr lang="en-US" sz="2400" dirty="0" smtClean="0"/>
              <a:t> </a:t>
            </a:r>
            <a:r>
              <a:rPr lang="en-US" sz="2400" b="1" dirty="0" smtClean="0"/>
              <a:t>to </a:t>
            </a:r>
            <a:r>
              <a:rPr lang="en-US" sz="2400" dirty="0" smtClean="0">
                <a:latin typeface="Comic Sans MS" pitchFamily="66" charset="0"/>
              </a:rPr>
              <a:t>k - 1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			do </a:t>
            </a:r>
            <a:r>
              <a:rPr lang="en-US" sz="2400" dirty="0" smtClean="0"/>
              <a:t>sort list </a:t>
            </a:r>
            <a:r>
              <a:rPr lang="en-US" sz="2400" dirty="0" smtClean="0">
                <a:latin typeface="Comic Sans MS" pitchFamily="66" charset="0"/>
              </a:rPr>
              <a:t>B[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]</a:t>
            </a:r>
            <a:r>
              <a:rPr lang="en-US" sz="2400" dirty="0" smtClean="0"/>
              <a:t> with </a:t>
            </a:r>
            <a:r>
              <a:rPr lang="en-US" sz="2400" dirty="0" smtClean="0"/>
              <a:t>quick/merge sort </a:t>
            </a:r>
            <a:r>
              <a:rPr lang="en-US" sz="2400" dirty="0" smtClean="0"/>
              <a:t>sort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	concatenate lists </a:t>
            </a:r>
            <a:r>
              <a:rPr lang="en-US" sz="2400" dirty="0" smtClean="0">
                <a:latin typeface="Comic Sans MS" pitchFamily="66" charset="0"/>
              </a:rPr>
              <a:t>B[0], B[1], . . . , B[n -1]</a:t>
            </a:r>
            <a:r>
              <a:rPr lang="en-US" sz="2400" dirty="0" smtClean="0"/>
              <a:t> 		together in order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/>
              <a:t>		return </a:t>
            </a:r>
            <a:r>
              <a:rPr lang="en-US" sz="2400" dirty="0" smtClean="0"/>
              <a:t>the concatenated lists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0FD105-74FC-4924-BA40-7EEADF0CCCA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Bucket Sort</a:t>
            </a:r>
          </a:p>
        </p:txBody>
      </p:sp>
      <p:sp>
        <p:nvSpPr>
          <p:cNvPr id="359428" name="AutoShape 4"/>
          <p:cNvSpPr>
            <a:spLocks/>
          </p:cNvSpPr>
          <p:nvPr/>
        </p:nvSpPr>
        <p:spPr bwMode="auto">
          <a:xfrm>
            <a:off x="70104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429" name="AutoShape 5"/>
          <p:cNvSpPr>
            <a:spLocks/>
          </p:cNvSpPr>
          <p:nvPr/>
        </p:nvSpPr>
        <p:spPr bwMode="auto">
          <a:xfrm>
            <a:off x="70104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AutoShape 6"/>
          <p:cNvSpPr>
            <a:spLocks/>
          </p:cNvSpPr>
          <p:nvPr/>
        </p:nvSpPr>
        <p:spPr bwMode="auto">
          <a:xfrm>
            <a:off x="7611035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7283450" y="22463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6" charset="2"/>
              </a:rPr>
              <a:t>O(n)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7305675" y="3213847"/>
            <a:ext cx="1838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6" charset="2"/>
              </a:rPr>
              <a:t>k O(n/k log(n/k))</a:t>
            </a:r>
          </a:p>
          <a:p>
            <a:r>
              <a:rPr lang="en-US" dirty="0">
                <a:sym typeface="Symbol" pitchFamily="16" charset="2"/>
              </a:rPr>
              <a:t>=O(</a:t>
            </a:r>
            <a:r>
              <a:rPr lang="en-US" dirty="0" err="1">
                <a:sym typeface="Symbol" pitchFamily="16" charset="2"/>
              </a:rPr>
              <a:t>nlog</a:t>
            </a:r>
            <a:r>
              <a:rPr lang="en-US" dirty="0">
                <a:sym typeface="Symbol" pitchFamily="16" charset="2"/>
              </a:rPr>
              <a:t>(n/k)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8144062" y="4920316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6" charset="2"/>
              </a:rPr>
              <a:t>O(k)</a:t>
            </a:r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>
            <a:off x="57912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7283450" y="6172200"/>
            <a:ext cx="1755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6" charset="2"/>
              </a:rPr>
              <a:t>O(n) (if k=</a:t>
            </a:r>
            <a:r>
              <a:rPr lang="el-GR">
                <a:sym typeface="Symbol" pitchFamily="16" charset="2"/>
              </a:rPr>
              <a:t>Θ</a:t>
            </a:r>
            <a:r>
              <a:rPr lang="en-US">
                <a:sym typeface="Symbol" pitchFamily="16" charset="2"/>
              </a:rPr>
              <a:t>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nimBg="1"/>
      <p:bldP spid="359429" grpId="0" animBg="1"/>
      <p:bldP spid="359430" grpId="0" animBg="1"/>
      <p:bldP spid="359431" grpId="0"/>
      <p:bldP spid="359432" grpId="0"/>
      <p:bldP spid="359433" grpId="0"/>
      <p:bldP spid="359434" grpId="0" animBg="1"/>
      <p:bldP spid="3594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4883"/>
            <a:ext cx="8229600" cy="3498471"/>
          </a:xfrm>
          <a:noFill/>
        </p:spPr>
      </p:pic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60505B-C58B-4D17-A799-8A0F4E6161B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Radix Sort as a Bucket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Lower-Bound for Sorting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Theorem: </a:t>
            </a:r>
            <a:r>
              <a:rPr lang="en-US" sz="2400" smtClean="0">
                <a:solidFill>
                  <a:srgbClr val="DD0111"/>
                </a:solidFill>
              </a:rPr>
              <a:t>To sort 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</a:rPr>
              <a:t>n</a:t>
            </a:r>
            <a:r>
              <a:rPr lang="en-US" sz="2400" smtClean="0">
                <a:solidFill>
                  <a:srgbClr val="DD0111"/>
                </a:solidFill>
              </a:rPr>
              <a:t> elements, comparison sorts </a:t>
            </a:r>
            <a:r>
              <a:rPr lang="en-US" sz="2400" b="1" smtClean="0">
                <a:solidFill>
                  <a:srgbClr val="DD0111"/>
                </a:solidFill>
              </a:rPr>
              <a:t>must</a:t>
            </a:r>
            <a:r>
              <a:rPr lang="en-US" sz="2400" smtClean="0">
                <a:solidFill>
                  <a:srgbClr val="DD0111"/>
                </a:solidFill>
              </a:rPr>
              <a:t> make 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  <a:sym typeface="Symbol" pitchFamily="16" charset="2"/>
              </a:rPr>
              <a:t>(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</a:rPr>
              <a:t>nlgn)</a:t>
            </a:r>
            <a:r>
              <a:rPr lang="en-US" sz="2400" smtClean="0">
                <a:solidFill>
                  <a:srgbClr val="DD0111"/>
                </a:solidFill>
              </a:rPr>
              <a:t> comparisons in the worst case.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4D0C1E-B6C7-461E-B4A4-93FB490A1E0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358775" y="2471738"/>
            <a:ext cx="7927975" cy="1227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we do better?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Linear sorting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Counting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Radix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Bucket sort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Make certain assumptions about the data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Linear sorts are NOT “comparison sorts” 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sz="2400" smtClean="0">
              <a:solidFill>
                <a:srgbClr val="DD0111"/>
              </a:solidFill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EE5C84-7D75-4FCE-9D08-E3EA97A92C93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7203"/>
            <a:ext cx="848061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Assumptions: 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n</a:t>
            </a:r>
            <a:r>
              <a:rPr lang="en-US" dirty="0" smtClean="0"/>
              <a:t> integers which are in the range </a:t>
            </a:r>
            <a:r>
              <a:rPr lang="en-US" dirty="0" smtClean="0">
                <a:latin typeface="Comic Sans MS" pitchFamily="66" charset="0"/>
              </a:rPr>
              <a:t>[0</a:t>
            </a:r>
            <a:r>
              <a:rPr lang="en-US" dirty="0" smtClean="0"/>
              <a:t> ... </a:t>
            </a:r>
            <a:r>
              <a:rPr lang="en-US" dirty="0" smtClean="0">
                <a:latin typeface="Comic Sans MS" pitchFamily="66" charset="0"/>
              </a:rPr>
              <a:t>r]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r </a:t>
            </a:r>
            <a:r>
              <a:rPr lang="en-US" dirty="0" smtClean="0"/>
              <a:t>is in the order of </a:t>
            </a:r>
            <a:r>
              <a:rPr lang="en-US" dirty="0" smtClean="0">
                <a:latin typeface="Comic Sans MS" pitchFamily="66" charset="0"/>
              </a:rPr>
              <a:t>n</a:t>
            </a:r>
            <a:r>
              <a:rPr lang="en-US" dirty="0" smtClean="0"/>
              <a:t>, that is</a:t>
            </a:r>
            <a:r>
              <a:rPr lang="en-US" dirty="0" smtClean="0">
                <a:latin typeface="Comic Sans MS" pitchFamily="66" charset="0"/>
              </a:rPr>
              <a:t>, r=O(n)</a:t>
            </a:r>
          </a:p>
          <a:p>
            <a:pPr eaLnBrk="1" hangingPunct="1"/>
            <a:r>
              <a:rPr lang="en-US" dirty="0" smtClean="0"/>
              <a:t>Idea:</a:t>
            </a:r>
          </a:p>
          <a:p>
            <a:pPr lvl="1" eaLnBrk="1" hangingPunct="1"/>
            <a:r>
              <a:rPr lang="en-US" dirty="0" smtClean="0"/>
              <a:t>For each element </a:t>
            </a:r>
            <a:r>
              <a:rPr lang="en-US" dirty="0" smtClean="0">
                <a:latin typeface="Comic Sans MS" pitchFamily="66" charset="0"/>
              </a:rPr>
              <a:t>x</a:t>
            </a:r>
            <a:r>
              <a:rPr lang="en-US" dirty="0" smtClean="0"/>
              <a:t>, find the number of elements      </a:t>
            </a:r>
            <a:r>
              <a:rPr lang="en-US" dirty="0" smtClean="0">
                <a:latin typeface="Comic Sans MS" pitchFamily="66" charset="0"/>
              </a:rPr>
              <a:t>x</a:t>
            </a:r>
          </a:p>
          <a:p>
            <a:pPr lvl="1" eaLnBrk="1" hangingPunct="1"/>
            <a:r>
              <a:rPr lang="en-US" dirty="0" smtClean="0"/>
              <a:t>Place </a:t>
            </a:r>
            <a:r>
              <a:rPr lang="en-US" dirty="0" smtClean="0">
                <a:latin typeface="Comic Sans MS" pitchFamily="66" charset="0"/>
              </a:rPr>
              <a:t>x</a:t>
            </a:r>
            <a:r>
              <a:rPr lang="en-US" dirty="0" smtClean="0"/>
              <a:t> into its correct position in the output array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53A34D-AC91-4DB6-8C89-C162D4362F4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47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Counting Sort</a:t>
            </a:r>
          </a:p>
        </p:txBody>
      </p:sp>
      <p:graphicFrame>
        <p:nvGraphicFramePr>
          <p:cNvPr id="7173" name="Object 89"/>
          <p:cNvGraphicFramePr>
            <a:graphicFrameLocks noChangeAspect="1"/>
          </p:cNvGraphicFramePr>
          <p:nvPr/>
        </p:nvGraphicFramePr>
        <p:xfrm>
          <a:off x="8148555" y="2979358"/>
          <a:ext cx="301625" cy="361950"/>
        </p:xfrm>
        <a:graphic>
          <a:graphicData uri="http://schemas.openxmlformats.org/presentationml/2006/ole">
            <p:oleObj spid="_x0000_s7173" name="Equation" r:id="rId4" imgW="126835" imgH="152202" progId="Equation.DSMT4">
              <p:embed/>
            </p:oleObj>
          </a:graphicData>
        </a:graphic>
      </p:graphicFrame>
      <p:pic>
        <p:nvPicPr>
          <p:cNvPr id="7174" name="Picture 90"/>
          <p:cNvPicPr>
            <a:picLocks noChangeAspect="1" noChangeArrowheads="1"/>
          </p:cNvPicPr>
          <p:nvPr/>
        </p:nvPicPr>
        <p:blipFill>
          <a:blip r:embed="rId5"/>
          <a:srcRect l="6369" r="2242" b="858"/>
          <a:stretch>
            <a:fillRect/>
          </a:stretch>
        </p:blipFill>
        <p:spPr bwMode="auto">
          <a:xfrm>
            <a:off x="2216150" y="4287838"/>
            <a:ext cx="5307013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5" name="Text Box 91"/>
          <p:cNvSpPr txBox="1">
            <a:spLocks noChangeArrowheads="1"/>
          </p:cNvSpPr>
          <p:nvPr/>
        </p:nvSpPr>
        <p:spPr bwMode="auto">
          <a:xfrm>
            <a:off x="2171700" y="5465763"/>
            <a:ext cx="9953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output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5D1BE0-CC37-41F3-B8E7-484EC53274C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45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1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925" y="3343275"/>
            <a:ext cx="311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060" y="1213970"/>
            <a:ext cx="61769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740755" y="133432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D0111"/>
                </a:solidFill>
              </a:rPr>
              <a:t>(i.e., frequencies)</a:t>
            </a:r>
          </a:p>
        </p:txBody>
      </p:sp>
      <p:sp>
        <p:nvSpPr>
          <p:cNvPr id="8201" name="TextBox 1"/>
          <p:cNvSpPr txBox="1">
            <a:spLocks noChangeArrowheads="1"/>
          </p:cNvSpPr>
          <p:nvPr/>
        </p:nvSpPr>
        <p:spPr bwMode="auto">
          <a:xfrm>
            <a:off x="4579650" y="2338575"/>
            <a:ext cx="3493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Allocate temporary array C[1…r]</a:t>
            </a:r>
          </a:p>
          <a:p>
            <a:r>
              <a:rPr lang="en-US" dirty="0" smtClean="0"/>
              <a:t>Here (r=6</a:t>
            </a:r>
            <a:r>
              <a:rPr lang="en-US" dirty="0"/>
              <a:t>)</a:t>
            </a: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328" y="1707776"/>
            <a:ext cx="4362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641" y="2334185"/>
            <a:ext cx="373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079" y="3113555"/>
            <a:ext cx="4914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2206" y="3898246"/>
            <a:ext cx="4953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9794" y="4555191"/>
            <a:ext cx="5105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554" y="5264805"/>
            <a:ext cx="4933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r="22450" b="37766"/>
          <a:stretch>
            <a:fillRect/>
          </a:stretch>
        </p:blipFill>
        <p:spPr>
          <a:xfrm>
            <a:off x="477642" y="1201457"/>
            <a:ext cx="4614302" cy="667165"/>
          </a:xfrm>
          <a:noFill/>
        </p:spPr>
      </p:pic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A8BF9-A6A9-4D68-9C8A-4A085CA9177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2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 t="12622" b="1849"/>
          <a:stretch>
            <a:fillRect/>
          </a:stretch>
        </p:blipFill>
        <p:spPr bwMode="auto">
          <a:xfrm>
            <a:off x="584200" y="3038475"/>
            <a:ext cx="79644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2" name="Rectangle 1"/>
          <p:cNvSpPr>
            <a:spLocks noChangeArrowheads="1"/>
          </p:cNvSpPr>
          <p:nvPr/>
        </p:nvSpPr>
        <p:spPr bwMode="auto">
          <a:xfrm>
            <a:off x="4448175" y="231140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30000" dirty="0"/>
              <a:t>new</a:t>
            </a:r>
          </a:p>
        </p:txBody>
      </p:sp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1182688" y="2382838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808163" y="2389188"/>
            <a:ext cx="158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D0111"/>
                </a:solidFill>
              </a:rPr>
              <a:t>(frequencies)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30813" y="237966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(cumulative sums)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5526" y="1842341"/>
            <a:ext cx="7095212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N" dirty="0" smtClean="0"/>
              <a:t>Create a temporary array </a:t>
            </a:r>
            <a:r>
              <a:rPr lang="en-IN" dirty="0" err="1" smtClean="0"/>
              <a:t>C</a:t>
            </a:r>
            <a:r>
              <a:rPr lang="en-IN" baseline="30000" dirty="0" err="1" smtClean="0"/>
              <a:t>new</a:t>
            </a:r>
            <a:r>
              <a:rPr lang="en-IN" dirty="0" smtClean="0"/>
              <a:t> [1…r] that stores the cumulative sum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Start </a:t>
            </a:r>
            <a:r>
              <a:rPr lang="en-US" dirty="0" smtClean="0"/>
              <a:t>from the last element of </a:t>
            </a:r>
            <a:r>
              <a:rPr lang="en-US" dirty="0" smtClean="0"/>
              <a:t>original array A </a:t>
            </a:r>
          </a:p>
          <a:p>
            <a:r>
              <a:rPr lang="en-US" dirty="0" smtClean="0"/>
              <a:t>Place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at its correct place in the output </a:t>
            </a:r>
            <a:r>
              <a:rPr lang="en-US" dirty="0" smtClean="0"/>
              <a:t>array using cumulative sum, </a:t>
            </a:r>
            <a:r>
              <a:rPr lang="en-IN" dirty="0" err="1" smtClean="0"/>
              <a:t>C</a:t>
            </a:r>
            <a:r>
              <a:rPr lang="en-IN" baseline="30000" dirty="0" err="1" smtClean="0"/>
              <a:t>new</a:t>
            </a:r>
            <a:endParaRPr lang="en-US" dirty="0" smtClean="0"/>
          </a:p>
          <a:p>
            <a:r>
              <a:rPr lang="en-IN" dirty="0" smtClean="0"/>
              <a:t>Insert A[</a:t>
            </a:r>
            <a:r>
              <a:rPr lang="en-IN" dirty="0" err="1" smtClean="0"/>
              <a:t>i</a:t>
            </a:r>
            <a:r>
              <a:rPr lang="en-IN" dirty="0" smtClean="0"/>
              <a:t>] at position indicated by </a:t>
            </a:r>
            <a:r>
              <a:rPr lang="en-IN" dirty="0" err="1" smtClean="0"/>
              <a:t>C</a:t>
            </a:r>
            <a:r>
              <a:rPr lang="en-IN" baseline="30000" dirty="0" err="1" smtClean="0"/>
              <a:t>new</a:t>
            </a:r>
            <a:r>
              <a:rPr lang="en-IN" baseline="30000" dirty="0" smtClean="0"/>
              <a:t> </a:t>
            </a:r>
            <a:r>
              <a:rPr lang="en-US" dirty="0" smtClean="0"/>
              <a:t>[A[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  <a:r>
              <a:rPr lang="en-IN" dirty="0" smtClean="0"/>
              <a:t> </a:t>
            </a:r>
            <a:endParaRPr lang="en-US" dirty="0" smtClean="0"/>
          </a:p>
          <a:p>
            <a:r>
              <a:rPr lang="en-US" dirty="0" smtClean="0"/>
              <a:t>Decrease </a:t>
            </a:r>
            <a:r>
              <a:rPr lang="en-IN" dirty="0" err="1" smtClean="0"/>
              <a:t>C</a:t>
            </a:r>
            <a:r>
              <a:rPr lang="en-IN" baseline="30000" dirty="0" err="1" smtClean="0"/>
              <a:t>new</a:t>
            </a:r>
            <a:r>
              <a:rPr lang="en-IN" baseline="30000" dirty="0" smtClean="0"/>
              <a:t> </a:t>
            </a:r>
            <a:r>
              <a:rPr lang="en-US" dirty="0" smtClean="0"/>
              <a:t>[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]] by one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31C038-DBC1-40B4-B7D5-89ECEDE1AD0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5950"/>
          </a:xfrm>
        </p:spPr>
        <p:txBody>
          <a:bodyPr/>
          <a:lstStyle/>
          <a:p>
            <a:pPr eaLnBrk="1" hangingPunct="1"/>
            <a:r>
              <a:rPr lang="en-US" dirty="0" smtClean="0"/>
              <a:t>Algorithm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327525" y="3149600"/>
            <a:ext cx="746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084730" y="4645871"/>
            <a:ext cx="4114800" cy="685800"/>
            <a:chOff x="96" y="768"/>
            <a:chExt cx="2592" cy="432"/>
          </a:xfrm>
        </p:grpSpPr>
        <p:grpSp>
          <p:nvGrpSpPr>
            <p:cNvPr id="10270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10272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0281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0282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dirty="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0283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028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028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028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0287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10288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028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1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2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3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4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5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6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7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8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0299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0273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0274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0275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0276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0277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0278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0279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028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0271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1260475" y="5654955"/>
            <a:ext cx="3602038" cy="711200"/>
            <a:chOff x="-157" y="1200"/>
            <a:chExt cx="2269" cy="448"/>
          </a:xfrm>
        </p:grpSpPr>
        <p:sp>
          <p:nvSpPr>
            <p:cNvPr id="10248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0249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0250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251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0252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0253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4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5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6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7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8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59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60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61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262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10263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10264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10265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10266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10267" name="Text Box 78"/>
            <p:cNvSpPr txBox="1">
              <a:spLocks noChangeArrowheads="1"/>
            </p:cNvSpPr>
            <p:nvPr/>
          </p:nvSpPr>
          <p:spPr bwMode="auto">
            <a:xfrm>
              <a:off x="-157" y="1357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30000" dirty="0"/>
                <a:t>new</a:t>
              </a:r>
            </a:p>
          </p:txBody>
        </p:sp>
        <p:sp>
          <p:nvSpPr>
            <p:cNvPr id="10268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0269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  <p:sp>
        <p:nvSpPr>
          <p:cNvPr id="60" name="Oval Callout 59"/>
          <p:cNvSpPr/>
          <p:nvPr/>
        </p:nvSpPr>
        <p:spPr>
          <a:xfrm>
            <a:off x="5871883" y="4715435"/>
            <a:ext cx="2653552" cy="1371600"/>
          </a:xfrm>
          <a:prstGeom prst="wedgeEllipseCallout">
            <a:avLst>
              <a:gd name="adj1" fmla="val -56982"/>
              <a:gd name="adj2" fmla="val -1427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</a:t>
            </a:r>
            <a:r>
              <a:rPr lang="en-IN" baseline="30000" dirty="0" err="1" smtClean="0"/>
              <a:t>new</a:t>
            </a:r>
            <a:r>
              <a:rPr lang="en-IN" baseline="30000" dirty="0" smtClean="0"/>
              <a:t> </a:t>
            </a:r>
            <a:r>
              <a:rPr lang="en-US" dirty="0" smtClean="0"/>
              <a:t>[A[</a:t>
            </a:r>
            <a:r>
              <a:rPr lang="en-US" dirty="0" err="1" smtClean="0"/>
              <a:t>i</a:t>
            </a:r>
            <a:r>
              <a:rPr lang="en-US" dirty="0" smtClean="0"/>
              <a:t>]] gives relative position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6C1A5D-CA47-4686-8318-A4947E7033A2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52400" y="1219200"/>
            <a:ext cx="4114800" cy="685800"/>
            <a:chOff x="96" y="768"/>
            <a:chExt cx="2592" cy="432"/>
          </a:xfrm>
        </p:grpSpPr>
        <p:grpSp>
          <p:nvGrpSpPr>
            <p:cNvPr id="11510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11512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1521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dirty="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1522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dirty="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1523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152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152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15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1527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11528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152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1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2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3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4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5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6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7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8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539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1513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514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515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516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517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518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1519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152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1511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11269" name="Group 58"/>
          <p:cNvGrpSpPr>
            <a:grpSpLocks/>
          </p:cNvGrpSpPr>
          <p:nvPr/>
        </p:nvGrpSpPr>
        <p:grpSpPr bwMode="auto">
          <a:xfrm>
            <a:off x="4551363" y="1219200"/>
            <a:ext cx="3602037" cy="711200"/>
            <a:chOff x="-157" y="1200"/>
            <a:chExt cx="2269" cy="448"/>
          </a:xfrm>
        </p:grpSpPr>
        <p:sp>
          <p:nvSpPr>
            <p:cNvPr id="11488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1489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1490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1491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492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1493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4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5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6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7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8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499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500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501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502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11503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11504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11505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11506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11507" name="Text Box 78"/>
            <p:cNvSpPr txBox="1">
              <a:spLocks noChangeArrowheads="1"/>
            </p:cNvSpPr>
            <p:nvPr/>
          </p:nvSpPr>
          <p:spPr bwMode="auto">
            <a:xfrm>
              <a:off x="-157" y="1357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30000" dirty="0"/>
                <a:t>new</a:t>
              </a:r>
            </a:p>
          </p:txBody>
        </p:sp>
        <p:sp>
          <p:nvSpPr>
            <p:cNvPr id="11508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1509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7000" y="2510100"/>
            <a:ext cx="4140200" cy="1492250"/>
            <a:chOff x="127000" y="3048001"/>
            <a:chExt cx="4140200" cy="1491835"/>
          </a:xfrm>
        </p:grpSpPr>
        <p:grpSp>
          <p:nvGrpSpPr>
            <p:cNvPr id="11435" name="Group 82"/>
            <p:cNvGrpSpPr>
              <a:grpSpLocks/>
            </p:cNvGrpSpPr>
            <p:nvPr/>
          </p:nvGrpSpPr>
          <p:grpSpPr bwMode="auto">
            <a:xfrm>
              <a:off x="609600" y="3048001"/>
              <a:ext cx="3657600" cy="685800"/>
              <a:chOff x="528" y="1392"/>
              <a:chExt cx="2688" cy="480"/>
            </a:xfrm>
          </p:grpSpPr>
          <p:grpSp>
            <p:nvGrpSpPr>
              <p:cNvPr id="11460" name="Group 83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1469" name="Rectangle 84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0" name="Rectangle 85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1471" name="Rectangle 86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2" name="Rectangle 87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3" name="Rectangle 88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4" name="Rectangle 89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5" name="Rectangle 9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6" name="Rectangle 91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77" name="Line 9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78" name="Line 93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79" name="Line 9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0" name="Line 95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1" name="Line 9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2" name="Line 97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3" name="Line 98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4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5" name="Line 100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6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87" name="Line 102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1461" name="Text Box 103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462" name="Text Box 104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463" name="Text Box 105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464" name="Text Box 106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465" name="Text Box 107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466" name="Text Box 108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1467" name="Text Box 109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1468" name="Text Box 110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1436" name="Text Box 111"/>
            <p:cNvSpPr txBox="1">
              <a:spLocks noChangeArrowheads="1"/>
            </p:cNvSpPr>
            <p:nvPr/>
          </p:nvSpPr>
          <p:spPr bwMode="auto">
            <a:xfrm>
              <a:off x="152400" y="3276601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11437" name="Group 112"/>
            <p:cNvGrpSpPr>
              <a:grpSpLocks/>
            </p:cNvGrpSpPr>
            <p:nvPr/>
          </p:nvGrpSpPr>
          <p:grpSpPr bwMode="auto">
            <a:xfrm>
              <a:off x="127000" y="3827048"/>
              <a:ext cx="3683000" cy="712788"/>
              <a:chOff x="-208" y="1200"/>
              <a:chExt cx="2320" cy="449"/>
            </a:xfrm>
          </p:grpSpPr>
          <p:sp>
            <p:nvSpPr>
              <p:cNvPr id="11438" name="Rectangle 113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1439" name="Rectangle 114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11440" name="Rectangle 115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1441" name="Rectangle 116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1442" name="Rectangle 117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1443" name="Line 118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4" name="Line 119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5" name="Line 120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6" name="Line 121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7" name="Line 122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8" name="Line 123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49" name="Line 124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50" name="Line 125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51" name="Line 126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452" name="Text Box 127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453" name="Text Box 128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454" name="Text Box 129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455" name="Text Box 130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456" name="Text Box 131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457" name="Text Box 132"/>
              <p:cNvSpPr txBox="1">
                <a:spLocks noChangeArrowheads="1"/>
              </p:cNvSpPr>
              <p:nvPr/>
            </p:nvSpPr>
            <p:spPr bwMode="auto">
              <a:xfrm>
                <a:off x="-208" y="1358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30000" dirty="0"/>
                  <a:t>new</a:t>
                </a:r>
              </a:p>
            </p:txBody>
          </p:sp>
          <p:sp>
            <p:nvSpPr>
              <p:cNvPr id="11458" name="Rectangle 133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1459" name="Text Box 134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316551" name="Group 135"/>
          <p:cNvGrpSpPr>
            <a:grpSpLocks/>
          </p:cNvGrpSpPr>
          <p:nvPr/>
        </p:nvGrpSpPr>
        <p:grpSpPr bwMode="auto">
          <a:xfrm>
            <a:off x="4267200" y="2519065"/>
            <a:ext cx="4495800" cy="1376363"/>
            <a:chOff x="2688" y="1680"/>
            <a:chExt cx="2832" cy="867"/>
          </a:xfrm>
        </p:grpSpPr>
        <p:grpSp>
          <p:nvGrpSpPr>
            <p:cNvPr id="11382" name="Group 136"/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11407" name="Group 137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141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1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141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1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2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2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22" name="Rectangle 144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1423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424" name="Line 14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25" name="Line 147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26" name="Line 148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27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28" name="Line 15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29" name="Line 151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30" name="Line 152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31" name="Line 153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32" name="Line 154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33" name="Line 15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11434" name="Line 156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11408" name="Text Box 157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409" name="Text Box 158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410" name="Text Box 159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411" name="Text Box 160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412" name="Text Box 161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413" name="Text Box 162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1414" name="Text Box 163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11415" name="Text Box 164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11383" name="Text Box 165"/>
            <p:cNvSpPr txBox="1">
              <a:spLocks noChangeArrowheads="1"/>
            </p:cNvSpPr>
            <p:nvPr/>
          </p:nvSpPr>
          <p:spPr bwMode="auto">
            <a:xfrm>
              <a:off x="2928" y="18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11384" name="Group 166"/>
            <p:cNvGrpSpPr>
              <a:grpSpLocks/>
            </p:cNvGrpSpPr>
            <p:nvPr/>
          </p:nvGrpSpPr>
          <p:grpSpPr bwMode="auto">
            <a:xfrm>
              <a:off x="2688" y="2112"/>
              <a:ext cx="2256" cy="435"/>
              <a:chOff x="-144" y="1200"/>
              <a:chExt cx="2256" cy="435"/>
            </a:xfrm>
          </p:grpSpPr>
          <p:sp>
            <p:nvSpPr>
              <p:cNvPr id="11385" name="Rectangle 1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1386" name="Rectangle 1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11387" name="Rectangle 1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1388" name="Rectangle 1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1389" name="Rectangle 1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390" name="Line 1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1" name="Line 1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2" name="Line 1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3" name="Line 1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4" name="Line 1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5" name="Line 1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6" name="Line 1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7" name="Line 1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8" name="Line 1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99" name="Text Box 1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400" name="Text Box 1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401" name="Text Box 1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402" name="Text Box 1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403" name="Text Box 1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404" name="Text Box 186"/>
              <p:cNvSpPr txBox="1">
                <a:spLocks noChangeArrowheads="1"/>
              </p:cNvSpPr>
              <p:nvPr/>
            </p:nvSpPr>
            <p:spPr bwMode="auto">
              <a:xfrm>
                <a:off x="-144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30000" dirty="0"/>
                  <a:t>new</a:t>
                </a:r>
              </a:p>
            </p:txBody>
          </p:sp>
          <p:sp>
            <p:nvSpPr>
              <p:cNvPr id="11405" name="Rectangle 1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1406" name="Text Box 1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4482340"/>
            <a:ext cx="4114800" cy="1476375"/>
            <a:chOff x="152400" y="4876802"/>
            <a:chExt cx="4114800" cy="1477165"/>
          </a:xfrm>
        </p:grpSpPr>
        <p:grpSp>
          <p:nvGrpSpPr>
            <p:cNvPr id="11328" name="Group 190"/>
            <p:cNvGrpSpPr>
              <a:grpSpLocks/>
            </p:cNvGrpSpPr>
            <p:nvPr/>
          </p:nvGrpSpPr>
          <p:grpSpPr bwMode="auto">
            <a:xfrm>
              <a:off x="152400" y="4876802"/>
              <a:ext cx="4114800" cy="685800"/>
              <a:chOff x="96" y="2640"/>
              <a:chExt cx="2592" cy="432"/>
            </a:xfrm>
          </p:grpSpPr>
          <p:grpSp>
            <p:nvGrpSpPr>
              <p:cNvPr id="11352" name="Group 1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1354" name="Group 1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1363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64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365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 dirty="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366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6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6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6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137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7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2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4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5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79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80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8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55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1356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1357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11358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11359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11360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11361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11362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11353" name="Text Box 2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1329" name="Group 221"/>
            <p:cNvGrpSpPr>
              <a:grpSpLocks/>
            </p:cNvGrpSpPr>
            <p:nvPr/>
          </p:nvGrpSpPr>
          <p:grpSpPr bwMode="auto">
            <a:xfrm>
              <a:off x="284675" y="5668167"/>
              <a:ext cx="3687764" cy="685800"/>
              <a:chOff x="-211" y="1200"/>
              <a:chExt cx="2323" cy="432"/>
            </a:xfrm>
          </p:grpSpPr>
          <p:sp>
            <p:nvSpPr>
              <p:cNvPr id="11330" name="Rectangle 2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1331" name="Rectangle 2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1332" name="Rectangle 2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1333" name="Rectangle 2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1334" name="Rectangle 2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335" name="Line 2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36" name="Line 2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37" name="Line 2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38" name="Line 2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39" name="Line 2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40" name="Line 2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41" name="Line 2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42" name="Line 2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43" name="Line 2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344" name="Text Box 2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345" name="Text Box 2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346" name="Text Box 2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347" name="Text Box 2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348" name="Text Box 2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349" name="Text Box 241"/>
              <p:cNvSpPr txBox="1">
                <a:spLocks noChangeArrowheads="1"/>
              </p:cNvSpPr>
              <p:nvPr/>
            </p:nvSpPr>
            <p:spPr bwMode="auto">
              <a:xfrm>
                <a:off x="-211" y="1341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30000" dirty="0"/>
                  <a:t>new</a:t>
                </a:r>
              </a:p>
            </p:txBody>
          </p:sp>
          <p:sp>
            <p:nvSpPr>
              <p:cNvPr id="11350" name="Rectangle 2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1351" name="Text Box 2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316660" name="Group 244"/>
          <p:cNvGrpSpPr>
            <a:grpSpLocks/>
          </p:cNvGrpSpPr>
          <p:nvPr/>
        </p:nvGrpSpPr>
        <p:grpSpPr bwMode="auto">
          <a:xfrm>
            <a:off x="4354513" y="4536130"/>
            <a:ext cx="4408487" cy="1376363"/>
            <a:chOff x="-89" y="3072"/>
            <a:chExt cx="2777" cy="867"/>
          </a:xfrm>
        </p:grpSpPr>
        <p:grpSp>
          <p:nvGrpSpPr>
            <p:cNvPr id="11274" name="Group 2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11298" name="Group 2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11300" name="Group 2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11309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10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311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312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13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1314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15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1316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1317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18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19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0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1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2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3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4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5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6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11327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1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11302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11303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11304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11305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11306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11307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11308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11299" name="Text Box 2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11275" name="Group 276"/>
            <p:cNvGrpSpPr>
              <a:grpSpLocks/>
            </p:cNvGrpSpPr>
            <p:nvPr/>
          </p:nvGrpSpPr>
          <p:grpSpPr bwMode="auto">
            <a:xfrm>
              <a:off x="-89" y="3504"/>
              <a:ext cx="2201" cy="435"/>
              <a:chOff x="-89" y="1200"/>
              <a:chExt cx="2201" cy="435"/>
            </a:xfrm>
          </p:grpSpPr>
          <p:sp>
            <p:nvSpPr>
              <p:cNvPr id="11276" name="Rectangle 2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1277" name="Rectangle 2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1278" name="Rectangle 2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1279" name="Rectangle 2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1280" name="Rectangle 2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1281" name="Line 2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2" name="Line 2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3" name="Line 2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4" name="Line 2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5" name="Line 2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6" name="Line 2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7" name="Line 2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8" name="Line 2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89" name="Line 2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11290" name="Text Box 2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11291" name="Text Box 2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11292" name="Text Box 2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1293" name="Text Box 2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11294" name="Text Box 2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11295" name="Text Box 296"/>
              <p:cNvSpPr txBox="1">
                <a:spLocks noChangeArrowheads="1"/>
              </p:cNvSpPr>
              <p:nvPr/>
            </p:nvSpPr>
            <p:spPr bwMode="auto">
              <a:xfrm>
                <a:off x="-89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30000" dirty="0"/>
                  <a:t>new</a:t>
                </a:r>
              </a:p>
            </p:txBody>
          </p:sp>
          <p:sp>
            <p:nvSpPr>
              <p:cNvPr id="11296" name="Rectangle 2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1297" name="Text Box 2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2" ma:contentTypeDescription="Create a new document." ma:contentTypeScope="" ma:versionID="9010bd7640e40e913b230bcea3e8673e">
  <xsd:schema xmlns:xsd="http://www.w3.org/2001/XMLSchema" xmlns:xs="http://www.w3.org/2001/XMLSchema" xmlns:p="http://schemas.microsoft.com/office/2006/metadata/properties" xmlns:ns2="24608b99-1ccc-4a64-a837-13428144c02b" targetNamespace="http://schemas.microsoft.com/office/2006/metadata/properties" ma:root="true" ma:fieldsID="4a2101ed7b9ee0e28636b97c6e400177" ns2:_="">
    <xsd:import namespace="24608b99-1ccc-4a64-a837-13428144c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8b99-1ccc-4a64-a837-13428144c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5442A-4005-42CD-961E-55E4D190C590}"/>
</file>

<file path=customXml/itemProps2.xml><?xml version="1.0" encoding="utf-8"?>
<ds:datastoreItem xmlns:ds="http://schemas.openxmlformats.org/officeDocument/2006/customXml" ds:itemID="{B58E1EC0-99D8-4601-84B4-71435D6D2454}"/>
</file>

<file path=customXml/itemProps3.xml><?xml version="1.0" encoding="utf-8"?>
<ds:datastoreItem xmlns:ds="http://schemas.openxmlformats.org/officeDocument/2006/customXml" ds:itemID="{8B19FBC9-F85F-4BDB-B89A-681AD9D164ED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4432</TotalTime>
  <Words>1169</Words>
  <Application>Microsoft Office PowerPoint</Application>
  <PresentationFormat>On-screen Show (4:3)</PresentationFormat>
  <Paragraphs>620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Monotype Sorts</vt:lpstr>
      <vt:lpstr>Comic Sans MS</vt:lpstr>
      <vt:lpstr>Symbol</vt:lpstr>
      <vt:lpstr>Monotype Corsiva</vt:lpstr>
      <vt:lpstr>Concourse</vt:lpstr>
      <vt:lpstr>MathType 5.0 Equation</vt:lpstr>
      <vt:lpstr>Paint Shop Pro Image</vt:lpstr>
      <vt:lpstr>Slide 1</vt:lpstr>
      <vt:lpstr>How Fast Can We Sort?</vt:lpstr>
      <vt:lpstr>Lower-Bound for Sorting</vt:lpstr>
      <vt:lpstr>Can we do better?</vt:lpstr>
      <vt:lpstr>Counting Sort</vt:lpstr>
      <vt:lpstr>Step 1</vt:lpstr>
      <vt:lpstr>Step 2</vt:lpstr>
      <vt:lpstr>Algorithm</vt:lpstr>
      <vt:lpstr>Example</vt:lpstr>
      <vt:lpstr>Example (cont.)</vt:lpstr>
      <vt:lpstr>COUNTING-SORT</vt:lpstr>
      <vt:lpstr>Analysis of Counting Sort</vt:lpstr>
      <vt:lpstr>Analysis of Counting Sort</vt:lpstr>
      <vt:lpstr>Radix Sort</vt:lpstr>
      <vt:lpstr>Radix Sort</vt:lpstr>
      <vt:lpstr>RADIX-SORT</vt:lpstr>
      <vt:lpstr>Analysis of Radix Sort</vt:lpstr>
      <vt:lpstr>Analysis of Radix Sort</vt:lpstr>
      <vt:lpstr>Bucket Sort</vt:lpstr>
      <vt:lpstr>Example - Bucket Sort</vt:lpstr>
      <vt:lpstr>Example - Bucket Sort</vt:lpstr>
      <vt:lpstr>Example - Bucket Sort</vt:lpstr>
      <vt:lpstr>Analysis of Bucket Sort</vt:lpstr>
      <vt:lpstr>Radix Sort as a Bucket Sort</vt:lpstr>
    </vt:vector>
  </TitlesOfParts>
  <Company>University of Nevada, Reno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Rimjhim</cp:lastModifiedBy>
  <cp:revision>672</cp:revision>
  <dcterms:created xsi:type="dcterms:W3CDTF">2003-07-26T00:47:08Z</dcterms:created>
  <dcterms:modified xsi:type="dcterms:W3CDTF">2021-07-28T22:47:52Z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