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2" r:id="rId9"/>
    <p:sldId id="263" r:id="rId10"/>
    <p:sldId id="264" r:id="rId11"/>
    <p:sldId id="265" r:id="rId12"/>
    <p:sldId id="266" r:id="rId13"/>
    <p:sldId id="267" r:id="rId14"/>
    <p:sldId id="268" r:id="rId15"/>
    <p:sldId id="270" r:id="rId16"/>
    <p:sldId id="269"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B5E40-15B6-2A89-CFDD-DE82E5D8BFB7}" v="1" dt="2021-08-17T06:22:46.130"/>
    <p1510:client id="{B3A335D8-14B6-4025-B4BC-11CFB491CA41}" v="3" dt="2021-08-17T06:59:37.668"/>
    <p1510:client id="{CB5F71AA-EA73-863A-1F92-5B7A0A2E83F2}" v="2" dt="2021-08-22T09:31:45.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ef5e3229fb4c04864834e30062448cc898d5abaf69610f86950db458016d811::" providerId="AD" clId="Web-{75CB5E40-15B6-2A89-CFDD-DE82E5D8BFB7}"/>
    <pc:docChg chg="delSld">
      <pc:chgData name="Guest User" userId="S::urn:spo:anon#1ef5e3229fb4c04864834e30062448cc898d5abaf69610f86950db458016d811::" providerId="AD" clId="Web-{75CB5E40-15B6-2A89-CFDD-DE82E5D8BFB7}" dt="2021-08-17T06:22:46.130" v="0"/>
      <pc:docMkLst>
        <pc:docMk/>
      </pc:docMkLst>
      <pc:sldChg chg="del">
        <pc:chgData name="Guest User" userId="S::urn:spo:anon#1ef5e3229fb4c04864834e30062448cc898d5abaf69610f86950db458016d811::" providerId="AD" clId="Web-{75CB5E40-15B6-2A89-CFDD-DE82E5D8BFB7}" dt="2021-08-17T06:22:46.130" v="0"/>
        <pc:sldMkLst>
          <pc:docMk/>
          <pc:sldMk cId="1509286404" sldId="261"/>
        </pc:sldMkLst>
      </pc:sldChg>
    </pc:docChg>
  </pc:docChgLst>
  <pc:docChgLst>
    <pc:chgData name="KOPPARAPU SAKEET - [CB.EN.U4CSE19332]" userId="S::cb.en.u4cse19332@cb.students.amrita.edu::5ad42839-1932-40f1-add9-3cba66019a04" providerId="AD" clId="Web-{CB5F71AA-EA73-863A-1F92-5B7A0A2E83F2}"/>
    <pc:docChg chg="addSld delSld">
      <pc:chgData name="KOPPARAPU SAKEET - [CB.EN.U4CSE19332]" userId="S::cb.en.u4cse19332@cb.students.amrita.edu::5ad42839-1932-40f1-add9-3cba66019a04" providerId="AD" clId="Web-{CB5F71AA-EA73-863A-1F92-5B7A0A2E83F2}" dt="2021-08-22T09:31:45.773" v="1"/>
      <pc:docMkLst>
        <pc:docMk/>
      </pc:docMkLst>
      <pc:sldChg chg="new del">
        <pc:chgData name="KOPPARAPU SAKEET - [CB.EN.U4CSE19332]" userId="S::cb.en.u4cse19332@cb.students.amrita.edu::5ad42839-1932-40f1-add9-3cba66019a04" providerId="AD" clId="Web-{CB5F71AA-EA73-863A-1F92-5B7A0A2E83F2}" dt="2021-08-22T09:31:45.773" v="1"/>
        <pc:sldMkLst>
          <pc:docMk/>
          <pc:sldMk cId="713671283" sldId="276"/>
        </pc:sldMkLst>
      </pc:sldChg>
    </pc:docChg>
  </pc:docChgLst>
  <pc:docChgLst>
    <pc:chgData name="Guest User" userId="S::urn:spo:anon#1ef5e3229fb4c04864834e30062448cc898d5abaf69610f86950db458016d811::" providerId="AD" clId="Web-{B3A335D8-14B6-4025-B4BC-11CFB491CA41}"/>
    <pc:docChg chg="modSld">
      <pc:chgData name="Guest User" userId="S::urn:spo:anon#1ef5e3229fb4c04864834e30062448cc898d5abaf69610f86950db458016d811::" providerId="AD" clId="Web-{B3A335D8-14B6-4025-B4BC-11CFB491CA41}" dt="2021-08-17T06:59:37.668" v="2"/>
      <pc:docMkLst>
        <pc:docMk/>
      </pc:docMkLst>
      <pc:sldChg chg="addSp delSp">
        <pc:chgData name="Guest User" userId="S::urn:spo:anon#1ef5e3229fb4c04864834e30062448cc898d5abaf69610f86950db458016d811::" providerId="AD" clId="Web-{B3A335D8-14B6-4025-B4BC-11CFB491CA41}" dt="2021-08-17T06:59:37.668" v="2"/>
        <pc:sldMkLst>
          <pc:docMk/>
          <pc:sldMk cId="3148915873" sldId="262"/>
        </pc:sldMkLst>
        <pc:picChg chg="add del">
          <ac:chgData name="Guest User" userId="S::urn:spo:anon#1ef5e3229fb4c04864834e30062448cc898d5abaf69610f86950db458016d811::" providerId="AD" clId="Web-{B3A335D8-14B6-4025-B4BC-11CFB491CA41}" dt="2021-08-17T06:59:37.668" v="2"/>
          <ac:picMkLst>
            <pc:docMk/>
            <pc:sldMk cId="3148915873" sldId="262"/>
            <ac:picMk id="3074" creationId="{00000000-0000-0000-0000-000000000000}"/>
          </ac:picMkLst>
        </pc:picChg>
      </pc:sldChg>
      <pc:sldChg chg="modSp">
        <pc:chgData name="Guest User" userId="S::urn:spo:anon#1ef5e3229fb4c04864834e30062448cc898d5abaf69610f86950db458016d811::" providerId="AD" clId="Web-{B3A335D8-14B6-4025-B4BC-11CFB491CA41}" dt="2021-08-17T06:56:00.914" v="0" actId="1076"/>
        <pc:sldMkLst>
          <pc:docMk/>
          <pc:sldMk cId="687163857" sldId="265"/>
        </pc:sldMkLst>
        <pc:picChg chg="mod">
          <ac:chgData name="Guest User" userId="S::urn:spo:anon#1ef5e3229fb4c04864834e30062448cc898d5abaf69610f86950db458016d811::" providerId="AD" clId="Web-{B3A335D8-14B6-4025-B4BC-11CFB491CA41}" dt="2021-08-17T06:56:00.914" v="0" actId="1076"/>
          <ac:picMkLst>
            <pc:docMk/>
            <pc:sldMk cId="687163857" sldId="265"/>
            <ac:picMk id="614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893848-55C0-426B-A873-235B84AC5C9D}"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17789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893848-55C0-426B-A873-235B84AC5C9D}"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153318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893848-55C0-426B-A873-235B84AC5C9D}"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172551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893848-55C0-426B-A873-235B84AC5C9D}"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96720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893848-55C0-426B-A873-235B84AC5C9D}"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133909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893848-55C0-426B-A873-235B84AC5C9D}"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363323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893848-55C0-426B-A873-235B84AC5C9D}" type="datetimeFigureOut">
              <a:rPr lang="en-US" smtClean="0"/>
              <a:t>8/22/2021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258229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93848-55C0-426B-A873-235B84AC5C9D}" type="datetimeFigureOut">
              <a:rPr lang="en-US" smtClean="0"/>
              <a:t>8/22/2021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116079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93848-55C0-426B-A873-235B84AC5C9D}" type="datetimeFigureOut">
              <a:rPr lang="en-US" smtClean="0"/>
              <a:t>8/22/2021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78574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893848-55C0-426B-A873-235B84AC5C9D}"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412625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893848-55C0-426B-A873-235B84AC5C9D}"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t>‹#›</a:t>
            </a:fld>
            <a:endParaRPr lang="en-US"/>
          </a:p>
        </p:txBody>
      </p:sp>
    </p:spTree>
    <p:extLst>
      <p:ext uri="{BB962C8B-B14F-4D97-AF65-F5344CB8AC3E}">
        <p14:creationId xmlns:p14="http://schemas.microsoft.com/office/powerpoint/2010/main" val="215799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93848-55C0-426B-A873-235B84AC5C9D}" type="datetimeFigureOut">
              <a:rPr lang="en-US" smtClean="0"/>
              <a:t>8/22/2021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7C0B-8163-44FE-B733-1955EBA176FB}" type="slidenum">
              <a:rPr lang="en-US" smtClean="0"/>
              <a:t>‹#›</a:t>
            </a:fld>
            <a:endParaRPr lang="en-US"/>
          </a:p>
        </p:txBody>
      </p:sp>
    </p:spTree>
    <p:extLst>
      <p:ext uri="{BB962C8B-B14F-4D97-AF65-F5344CB8AC3E}">
        <p14:creationId xmlns:p14="http://schemas.microsoft.com/office/powerpoint/2010/main" val="2996546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isingstars-uk.com/blog/november-2015/the-value-of-precise-mathematical-vocabulary?feed=rising-stars-blo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a:t>Understanding of Condition Flag bits in CPSR – ARM7TDMI</a:t>
            </a:r>
          </a:p>
        </p:txBody>
      </p:sp>
      <p:sp>
        <p:nvSpPr>
          <p:cNvPr id="3" name="Subtitle 2"/>
          <p:cNvSpPr>
            <a:spLocks noGrp="1"/>
          </p:cNvSpPr>
          <p:nvPr>
            <p:ph type="subTitle" idx="1"/>
          </p:nvPr>
        </p:nvSpPr>
        <p:spPr>
          <a:xfrm>
            <a:off x="1371600" y="4267200"/>
            <a:ext cx="6400800" cy="609600"/>
          </a:xfrm>
        </p:spPr>
        <p:txBody>
          <a:bodyPr/>
          <a:lstStyle/>
          <a:p>
            <a:r>
              <a:rPr lang="en-US" err="1"/>
              <a:t>Dr</a:t>
            </a:r>
            <a:r>
              <a:rPr lang="en-US"/>
              <a:t> V </a:t>
            </a:r>
            <a:r>
              <a:rPr lang="en-US" err="1"/>
              <a:t>Ananthanarayanan</a:t>
            </a:r>
            <a:endParaRPr lang="en-US"/>
          </a:p>
        </p:txBody>
      </p:sp>
    </p:spTree>
    <p:extLst>
      <p:ext uri="{BB962C8B-B14F-4D97-AF65-F5344CB8AC3E}">
        <p14:creationId xmlns:p14="http://schemas.microsoft.com/office/powerpoint/2010/main" val="14422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a:t>MOV r1, # 05    = &gt;   r1 = 0x00000005    No Update in  Status Flags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055423"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66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a:t>MOV r2, # 15    = &gt;   r2 = 0x0000000F    No Update in  Status Flags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327"/>
            <a:ext cx="905071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16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a:t>ADD r3, r0, r1 = &gt;   r3 = r0 + r1  and No Update in  Status Flags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90677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8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a:t>ADDS  r4, r0, r1 = &gt;   r4 = r0 + r1  and Update in  Status Flags as per result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6779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73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a:t>SUBS  r5, r0, r1 = &gt;   r5 = r0 - r1  and Update in  Status Flags as per result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 y="76201"/>
            <a:ext cx="9139236"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90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a:t>Why Z =1 and C = 1 ???</a:t>
            </a:r>
          </a:p>
        </p:txBody>
      </p:sp>
    </p:spTree>
    <p:extLst>
      <p:ext uri="{BB962C8B-B14F-4D97-AF65-F5344CB8AC3E}">
        <p14:creationId xmlns:p14="http://schemas.microsoft.com/office/powerpoint/2010/main" val="198679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6553200"/>
          </a:xfrm>
        </p:spPr>
        <p:txBody>
          <a:bodyPr>
            <a:normAutofit fontScale="90000"/>
          </a:bodyPr>
          <a:lstStyle/>
          <a:p>
            <a:pPr algn="l"/>
            <a:br>
              <a:rPr lang="en-US"/>
            </a:br>
            <a:r>
              <a:rPr lang="en-US"/>
              <a:t>r0 = 0x05</a:t>
            </a:r>
            <a:br>
              <a:rPr lang="en-US"/>
            </a:br>
            <a:r>
              <a:rPr lang="en-US"/>
              <a:t>r1 = 0x05</a:t>
            </a:r>
            <a:br>
              <a:rPr lang="en-US"/>
            </a:br>
            <a:r>
              <a:rPr lang="en-US"/>
              <a:t>r5 = r0 – r1</a:t>
            </a:r>
            <a:br>
              <a:rPr lang="en-US"/>
            </a:br>
            <a:r>
              <a:rPr lang="en-US"/>
              <a:t>r5 = 0 ( a positive result)</a:t>
            </a:r>
            <a:br>
              <a:rPr lang="en-US"/>
            </a:br>
            <a:r>
              <a:rPr lang="en-US">
                <a:solidFill>
                  <a:srgbClr val="92D050"/>
                </a:solidFill>
              </a:rPr>
              <a:t>Z = 1 to reflect result is Zero</a:t>
            </a:r>
            <a:br>
              <a:rPr lang="en-US">
                <a:solidFill>
                  <a:srgbClr val="92D050"/>
                </a:solidFill>
              </a:rPr>
            </a:br>
            <a:r>
              <a:rPr lang="en-US">
                <a:solidFill>
                  <a:srgbClr val="FF0000"/>
                </a:solidFill>
              </a:rPr>
              <a:t>C = 1 to reflect there is No Borrow</a:t>
            </a:r>
            <a:br>
              <a:rPr lang="en-US">
                <a:solidFill>
                  <a:srgbClr val="FF0000"/>
                </a:solidFill>
              </a:rPr>
            </a:br>
            <a:r>
              <a:rPr lang="en-US" sz="3600"/>
              <a:t>ARM uses an </a:t>
            </a:r>
            <a:r>
              <a:rPr lang="en-US" sz="3600" b="1">
                <a:solidFill>
                  <a:srgbClr val="0070C0"/>
                </a:solidFill>
              </a:rPr>
              <a:t>inverted carry flag for borrow </a:t>
            </a:r>
            <a:r>
              <a:rPr lang="en-US" sz="3600"/>
              <a:t>(i.e. subtraction). That's why the carry is set whenever there is no borrow and clear whenever there is Borrow. This design decision makes building an ALU slightly simpler which is why some CPUs do it.</a:t>
            </a:r>
            <a:br>
              <a:rPr lang="en-US" sz="3600"/>
            </a:br>
            <a:br>
              <a:rPr lang="en-US" sz="3600"/>
            </a:br>
            <a:endParaRPr lang="en-US" sz="3600"/>
          </a:p>
        </p:txBody>
      </p:sp>
    </p:spTree>
    <p:extLst>
      <p:ext uri="{BB962C8B-B14F-4D97-AF65-F5344CB8AC3E}">
        <p14:creationId xmlns:p14="http://schemas.microsoft.com/office/powerpoint/2010/main" val="234547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348644"/>
            <a:ext cx="8839201" cy="338554"/>
          </a:xfrm>
          <a:prstGeom prst="rect">
            <a:avLst/>
          </a:prstGeom>
          <a:noFill/>
        </p:spPr>
        <p:txBody>
          <a:bodyPr wrap="square" rtlCol="0">
            <a:spAutoFit/>
          </a:bodyPr>
          <a:lstStyle/>
          <a:p>
            <a:r>
              <a:rPr lang="en-US" sz="1600"/>
              <a:t>SUBS  r6, r0, r2 = &gt;   r6 = r0 - r1  and Update in  Status Flags as per result N=  1, Z = 0,  C = 0 , V = 0</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
            <a:ext cx="8991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59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781800" cy="6553200"/>
          </a:xfrm>
        </p:spPr>
        <p:txBody>
          <a:bodyPr>
            <a:noAutofit/>
          </a:bodyPr>
          <a:lstStyle/>
          <a:p>
            <a:pPr algn="l"/>
            <a:br>
              <a:rPr lang="en-US" sz="3200"/>
            </a:br>
            <a:r>
              <a:rPr lang="en-US" sz="3200"/>
              <a:t>r0 = 0x05</a:t>
            </a:r>
            <a:br>
              <a:rPr lang="en-US" sz="3200"/>
            </a:br>
            <a:r>
              <a:rPr lang="en-US" sz="3200"/>
              <a:t>r2 = 0x15</a:t>
            </a:r>
            <a:br>
              <a:rPr lang="en-US" sz="3200"/>
            </a:br>
            <a:r>
              <a:rPr lang="en-US" sz="3200"/>
              <a:t>r6 = r0 – r2 </a:t>
            </a:r>
            <a:br>
              <a:rPr lang="en-US" sz="3200"/>
            </a:br>
            <a:r>
              <a:rPr lang="en-US" sz="3200"/>
              <a:t>r6 = 0xFFFFFFF6</a:t>
            </a:r>
            <a:br>
              <a:rPr lang="en-US" sz="3200"/>
            </a:br>
            <a:r>
              <a:rPr lang="en-US" sz="3200"/>
              <a:t>Result is  -10 = 0xFFFFFFF6 (</a:t>
            </a:r>
            <a:r>
              <a:rPr lang="en-US" sz="2800"/>
              <a:t>2’s Comp</a:t>
            </a:r>
            <a:r>
              <a:rPr lang="en-US" sz="3200"/>
              <a:t>)</a:t>
            </a:r>
            <a:br>
              <a:rPr lang="en-US" sz="3200"/>
            </a:br>
            <a:r>
              <a:rPr lang="en-US" sz="3200">
                <a:solidFill>
                  <a:srgbClr val="FF0000"/>
                </a:solidFill>
              </a:rPr>
              <a:t>N = 1 to reflect result is Negative </a:t>
            </a:r>
            <a:br>
              <a:rPr lang="en-US" sz="3200">
                <a:solidFill>
                  <a:srgbClr val="FF0000"/>
                </a:solidFill>
              </a:rPr>
            </a:br>
            <a:r>
              <a:rPr lang="en-US" sz="3200">
                <a:solidFill>
                  <a:srgbClr val="92D050"/>
                </a:solidFill>
              </a:rPr>
              <a:t>Z = 0 to reflect result is Non-Zero</a:t>
            </a:r>
            <a:br>
              <a:rPr lang="en-US" sz="3200">
                <a:solidFill>
                  <a:srgbClr val="92D050"/>
                </a:solidFill>
              </a:rPr>
            </a:br>
            <a:r>
              <a:rPr lang="en-US" sz="3200">
                <a:solidFill>
                  <a:srgbClr val="FF0000"/>
                </a:solidFill>
              </a:rPr>
              <a:t>C = 0 to reflect there is No Borrow</a:t>
            </a:r>
            <a:br>
              <a:rPr lang="en-US" sz="3200">
                <a:solidFill>
                  <a:srgbClr val="FF0000"/>
                </a:solidFill>
              </a:rPr>
            </a:br>
            <a:r>
              <a:rPr lang="en-US" sz="3200"/>
              <a:t>ARM uses an </a:t>
            </a:r>
            <a:r>
              <a:rPr lang="en-US" sz="3200" b="1">
                <a:solidFill>
                  <a:srgbClr val="0070C0"/>
                </a:solidFill>
              </a:rPr>
              <a:t>inverted carry flag for </a:t>
            </a:r>
            <a:br>
              <a:rPr lang="en-US" sz="3200" b="1">
                <a:solidFill>
                  <a:srgbClr val="0070C0"/>
                </a:solidFill>
              </a:rPr>
            </a:br>
            <a:r>
              <a:rPr lang="en-US" sz="3200" b="1">
                <a:solidFill>
                  <a:srgbClr val="0070C0"/>
                </a:solidFill>
              </a:rPr>
              <a:t>borrow </a:t>
            </a:r>
            <a:r>
              <a:rPr lang="en-US" sz="3200"/>
              <a:t>(i.e. subtraction). </a:t>
            </a:r>
            <a:r>
              <a:rPr lang="en-US" sz="3200" b="1"/>
              <a:t>That's why the carry is </a:t>
            </a:r>
            <a:r>
              <a:rPr lang="en-US" sz="3200" b="1">
                <a:solidFill>
                  <a:srgbClr val="FF0000"/>
                </a:solidFill>
              </a:rPr>
              <a:t>reset</a:t>
            </a:r>
            <a:r>
              <a:rPr lang="en-US" sz="3200" b="1"/>
              <a:t> whenever there is </a:t>
            </a:r>
            <a:r>
              <a:rPr lang="en-US" sz="3200" b="1">
                <a:solidFill>
                  <a:srgbClr val="FF0000"/>
                </a:solidFill>
              </a:rPr>
              <a:t>borrow</a:t>
            </a:r>
            <a:r>
              <a:rPr lang="en-US" sz="3200" b="1"/>
              <a:t>. </a:t>
            </a:r>
            <a:br>
              <a:rPr lang="en-US" sz="3200"/>
            </a:br>
            <a:endParaRPr lang="en-US" sz="320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28600"/>
            <a:ext cx="2362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19400" y="6019800"/>
            <a:ext cx="6172200" cy="646331"/>
          </a:xfrm>
          <a:prstGeom prst="rect">
            <a:avLst/>
          </a:prstGeom>
        </p:spPr>
        <p:txBody>
          <a:bodyPr wrap="square">
            <a:spAutoFit/>
          </a:bodyPr>
          <a:lstStyle/>
          <a:p>
            <a:r>
              <a:rPr lang="en-US"/>
              <a:t>https://stackoverflow.com/questions/53065579/confusion-about-arm-documentation-on-carry-flag</a:t>
            </a:r>
          </a:p>
        </p:txBody>
      </p:sp>
    </p:spTree>
    <p:extLst>
      <p:ext uri="{BB962C8B-B14F-4D97-AF65-F5344CB8AC3E}">
        <p14:creationId xmlns:p14="http://schemas.microsoft.com/office/powerpoint/2010/main" val="202804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348644"/>
            <a:ext cx="8839201" cy="338554"/>
          </a:xfrm>
          <a:prstGeom prst="rect">
            <a:avLst/>
          </a:prstGeom>
          <a:noFill/>
        </p:spPr>
        <p:txBody>
          <a:bodyPr wrap="square" rtlCol="0">
            <a:spAutoFit/>
          </a:bodyPr>
          <a:lstStyle/>
          <a:p>
            <a:pPr algn="ctr"/>
            <a:r>
              <a:rPr lang="en-US" sz="1600"/>
              <a:t>stop    BAL      stop       …..    Stay  There in the loop</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63050" cy="619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34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a:t>Recall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30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3962400"/>
            <a:ext cx="8305800" cy="1477328"/>
          </a:xfrm>
          <a:prstGeom prst="rect">
            <a:avLst/>
          </a:prstGeom>
        </p:spPr>
        <p:txBody>
          <a:bodyPr wrap="square">
            <a:spAutoFit/>
          </a:bodyPr>
          <a:lstStyle/>
          <a:p>
            <a:r>
              <a:rPr lang="en-US"/>
              <a:t>N: Negative</a:t>
            </a:r>
          </a:p>
          <a:p>
            <a:r>
              <a:rPr lang="en-US"/>
              <a:t>The N flag is set by an instruction if the result is negative. In practice, N is set to the two's complement sign bit of the result (bit 31).</a:t>
            </a:r>
          </a:p>
          <a:p>
            <a:r>
              <a:rPr lang="en-US"/>
              <a:t>Z: Zero</a:t>
            </a:r>
          </a:p>
          <a:p>
            <a:r>
              <a:rPr lang="en-US"/>
              <a:t>The Z flag is set if the result of the flag-setting instruction is zero.</a:t>
            </a:r>
          </a:p>
        </p:txBody>
      </p:sp>
    </p:spTree>
    <p:extLst>
      <p:ext uri="{BB962C8B-B14F-4D97-AF65-F5344CB8AC3E}">
        <p14:creationId xmlns:p14="http://schemas.microsoft.com/office/powerpoint/2010/main" val="257930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85000" lnSpcReduction="20000"/>
          </a:bodyPr>
          <a:lstStyle/>
          <a:p>
            <a:r>
              <a:rPr lang="en-US"/>
              <a:t>C: Carry (or Unsigned Overflow)</a:t>
            </a:r>
          </a:p>
          <a:p>
            <a:pPr marL="0" indent="0">
              <a:buNone/>
            </a:pPr>
            <a:r>
              <a:rPr lang="en-US"/>
              <a:t>	The C flag is set if the result of an unsigned operation overflows the 32-bit result register. This bit can be used to implement 64-bit unsigned arithmetic. ARM uses an </a:t>
            </a:r>
            <a:r>
              <a:rPr lang="en-US" b="1">
                <a:solidFill>
                  <a:srgbClr val="0070C0"/>
                </a:solidFill>
              </a:rPr>
              <a:t>inverted carry flag for borrow </a:t>
            </a:r>
            <a:r>
              <a:rPr lang="en-US"/>
              <a:t>(i.e. subtraction). That's why the carry flag is set whenever there is no borrow and clear whenever there is Borrow. </a:t>
            </a:r>
            <a:r>
              <a:rPr lang="en-US" b="1">
                <a:solidFill>
                  <a:srgbClr val="FF0000"/>
                </a:solidFill>
              </a:rPr>
              <a:t>( As a result of SUBS,  C = 1 indicates No Borrow and C = 0 indicates Borrow )</a:t>
            </a:r>
          </a:p>
          <a:p>
            <a:pPr marL="0" indent="0">
              <a:buNone/>
            </a:pPr>
            <a:endParaRPr lang="en-US"/>
          </a:p>
          <a:p>
            <a:pPr marL="0" indent="0">
              <a:buNone/>
            </a:pPr>
            <a:r>
              <a:rPr lang="en-US"/>
              <a:t>V: (Signed) Overflow</a:t>
            </a:r>
          </a:p>
          <a:p>
            <a:pPr marL="0" indent="0" algn="just">
              <a:buNone/>
            </a:pPr>
            <a:r>
              <a:rPr lang="en-US"/>
              <a:t>	The V flag works the same as the C flag, but for signed operations. For example, 0x7fffffff is the largest positive two's complement integer that can be represented in 32 bits, so 0x7fffffff + 0x7fffffff triggers a signed overflow, but not an unsigned overflow (or carry): the result, 0xfffffffe, is correct if interpreted as an unsigned quantity, but represents a negative value (-2) if interpreted as a signed quantity.</a:t>
            </a:r>
          </a:p>
        </p:txBody>
      </p:sp>
    </p:spTree>
    <p:extLst>
      <p:ext uri="{BB962C8B-B14F-4D97-AF65-F5344CB8AC3E}">
        <p14:creationId xmlns:p14="http://schemas.microsoft.com/office/powerpoint/2010/main" val="347492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5" y="35169"/>
            <a:ext cx="9049974"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88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hlinkClick r:id="rId2"/>
              </a:rPr>
              <a:t>https://www.risingstars-uk.com/blog/november-2015/the-value-of-precise-mathematical-vocabulary?feed=rising-stars-blog</a:t>
            </a:r>
            <a:endParaRPr lang="en-US"/>
          </a:p>
          <a:p>
            <a:pPr marL="0" indent="0">
              <a:buNone/>
            </a:pPr>
            <a:r>
              <a:rPr lang="en-US"/>
              <a:t>https://kids.britannica.com/kids/assembly/view/200345</a:t>
            </a:r>
          </a:p>
        </p:txBody>
      </p:sp>
    </p:spTree>
    <p:extLst>
      <p:ext uri="{BB962C8B-B14F-4D97-AF65-F5344CB8AC3E}">
        <p14:creationId xmlns:p14="http://schemas.microsoft.com/office/powerpoint/2010/main" val="47743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ARM uses an inverted carry flag for borrow (i.e. subtraction). That's why the carry is set whenever there is no borrow and clear whenever there is. This design decision makes building an ALU slightly simpler which is why some CPUs do it.</a:t>
            </a:r>
          </a:p>
        </p:txBody>
      </p:sp>
    </p:spTree>
    <p:extLst>
      <p:ext uri="{BB962C8B-B14F-4D97-AF65-F5344CB8AC3E}">
        <p14:creationId xmlns:p14="http://schemas.microsoft.com/office/powerpoint/2010/main" val="22179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814" y="381000"/>
            <a:ext cx="8856785" cy="5847755"/>
          </a:xfrm>
          <a:prstGeom prst="rect">
            <a:avLst/>
          </a:prstGeom>
        </p:spPr>
        <p:txBody>
          <a:bodyPr wrap="square">
            <a:spAutoFit/>
          </a:bodyPr>
          <a:lstStyle/>
          <a:p>
            <a:r>
              <a:rPr lang="en-US" sz="2200"/>
              <a:t>; This is the only program file required in the project</a:t>
            </a:r>
          </a:p>
          <a:p>
            <a:endParaRPr lang="en-US" sz="2200"/>
          </a:p>
          <a:p>
            <a:r>
              <a:rPr lang="en-US" sz="2200"/>
              <a:t>            AREA  Test,  CODE,  READONLY</a:t>
            </a:r>
          </a:p>
          <a:p>
            <a:r>
              <a:rPr lang="en-US" sz="2200"/>
              <a:t> </a:t>
            </a:r>
          </a:p>
          <a:p>
            <a:r>
              <a:rPr lang="en-US" sz="2200"/>
              <a:t>            EXPORT     </a:t>
            </a:r>
            <a:r>
              <a:rPr lang="en-US" sz="2200" err="1"/>
              <a:t>Reset_Handler</a:t>
            </a:r>
            <a:endParaRPr lang="en-US" sz="2200"/>
          </a:p>
          <a:p>
            <a:r>
              <a:rPr lang="en-US" sz="2200"/>
              <a:t> </a:t>
            </a:r>
          </a:p>
          <a:p>
            <a:r>
              <a:rPr lang="en-US" sz="2200" err="1"/>
              <a:t>Reset_Handler</a:t>
            </a:r>
            <a:endParaRPr lang="en-US" sz="2200"/>
          </a:p>
          <a:p>
            <a:r>
              <a:rPr lang="en-US" sz="2200"/>
              <a:t>            MOV    r0, #05            ; load first value</a:t>
            </a:r>
          </a:p>
          <a:p>
            <a:r>
              <a:rPr lang="en-US" sz="2200"/>
              <a:t>            MOV    r1, #05            ; load second value</a:t>
            </a:r>
          </a:p>
          <a:p>
            <a:r>
              <a:rPr lang="en-US" sz="2200"/>
              <a:t>            MOV    r2, #15            ; load third value</a:t>
            </a:r>
          </a:p>
          <a:p>
            <a:r>
              <a:rPr lang="en-US" sz="2200"/>
              <a:t>            ADD    r3, r0, r1          ; r3 = r0 + r1</a:t>
            </a:r>
          </a:p>
          <a:p>
            <a:r>
              <a:rPr lang="en-US" sz="2200"/>
              <a:t>            ADDS    r4, r0, r1        ; r4 = r0 + r1 and update the Status Flags</a:t>
            </a:r>
          </a:p>
          <a:p>
            <a:r>
              <a:rPr lang="en-US" sz="2200"/>
              <a:t>            SUBS    r5, r0, r1        ; r5 = r0 - r1 and update the status flags</a:t>
            </a:r>
          </a:p>
          <a:p>
            <a:r>
              <a:rPr lang="en-US" sz="2200"/>
              <a:t>            SUBS    r6, r0, r2        ; r6 = r0 - r2 and update the status flags</a:t>
            </a:r>
          </a:p>
          <a:p>
            <a:r>
              <a:rPr lang="en-US" sz="2200"/>
              <a:t>stop     BAL   stop                  ; Continuous loop</a:t>
            </a:r>
          </a:p>
          <a:p>
            <a:r>
              <a:rPr lang="en-US" sz="2200"/>
              <a:t> </a:t>
            </a:r>
          </a:p>
          <a:p>
            <a:r>
              <a:rPr lang="en-US" sz="2200"/>
              <a:t>            END           ; END directive to show nothing more</a:t>
            </a:r>
          </a:p>
        </p:txBody>
      </p:sp>
    </p:spTree>
    <p:extLst>
      <p:ext uri="{BB962C8B-B14F-4D97-AF65-F5344CB8AC3E}">
        <p14:creationId xmlns:p14="http://schemas.microsoft.com/office/powerpoint/2010/main" val="78804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05000" y="6477000"/>
            <a:ext cx="4267200" cy="381000"/>
          </a:xfrm>
          <a:prstGeom prst="rect">
            <a:avLst/>
          </a:prstGeom>
          <a:noFill/>
        </p:spPr>
        <p:txBody>
          <a:bodyPr wrap="square" rtlCol="0">
            <a:spAutoFit/>
          </a:bodyPr>
          <a:lstStyle/>
          <a:p>
            <a:pPr algn="ctr"/>
            <a:r>
              <a:rPr lang="en-US"/>
              <a:t>Initial Stage  - Debugging Mode</a:t>
            </a:r>
          </a:p>
        </p:txBody>
      </p:sp>
    </p:spTree>
    <p:extLst>
      <p:ext uri="{BB962C8B-B14F-4D97-AF65-F5344CB8AC3E}">
        <p14:creationId xmlns:p14="http://schemas.microsoft.com/office/powerpoint/2010/main" val="314891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1255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1077" y="6488668"/>
            <a:ext cx="7010400" cy="369332"/>
          </a:xfrm>
          <a:prstGeom prst="rect">
            <a:avLst/>
          </a:prstGeom>
          <a:noFill/>
        </p:spPr>
        <p:txBody>
          <a:bodyPr wrap="square" rtlCol="0">
            <a:spAutoFit/>
          </a:bodyPr>
          <a:lstStyle/>
          <a:p>
            <a:r>
              <a:rPr lang="en-US"/>
              <a:t>MOV r0, # 05    = &gt;   r0 = 0x00000005    No </a:t>
            </a:r>
            <a:r>
              <a:rPr lang="en-US" err="1"/>
              <a:t>Upadte</a:t>
            </a:r>
            <a:r>
              <a:rPr lang="en-US"/>
              <a:t> in  Status Flags</a:t>
            </a:r>
          </a:p>
        </p:txBody>
      </p:sp>
    </p:spTree>
    <p:extLst>
      <p:ext uri="{BB962C8B-B14F-4D97-AF65-F5344CB8AC3E}">
        <p14:creationId xmlns:p14="http://schemas.microsoft.com/office/powerpoint/2010/main" val="64111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Understanding of Condition Flag bits in CPSR – ARM7TDMI</vt:lpstr>
      <vt:lpstr>Recall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Z =1 and C = 1 ???</vt:lpstr>
      <vt:lpstr> r0 = 0x05 r1 = 0x05 r5 = r0 – r1 r5 = 0 ( a positive result) Z = 1 to reflect result is Zero C = 1 to reflect there is No Borrow ARM uses an inverted carry flag for borrow (i.e. subtraction). That's why the carry is set whenever there is no borrow and clear whenever there is Borrow. This design decision makes building an ALU slightly simpler which is why some CPUs do it.  </vt:lpstr>
      <vt:lpstr>PowerPoint Presentation</vt:lpstr>
      <vt:lpstr> r0 = 0x05 r2 = 0x15 r6 = r0 – r2  r6 = 0xFFFFFFF6 Result is  -10 = 0xFFFFFFF6 (2’s Comp) N = 1 to reflect result is Negative  Z = 0 to reflect result is Non-Zero C = 0 to reflect there is No Borrow ARM uses an inverted carry flag for  borrow (i.e. subtraction). That's why the carry is reset whenever there is borrow.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dc:creator>
  <cp:revision>1</cp:revision>
  <dcterms:created xsi:type="dcterms:W3CDTF">2021-08-16T06:01:39Z</dcterms:created>
  <dcterms:modified xsi:type="dcterms:W3CDTF">2021-08-22T09:31:49Z</dcterms:modified>
</cp:coreProperties>
</file>