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3" r:id="rId2"/>
    <p:sldId id="330" r:id="rId3"/>
    <p:sldId id="331" r:id="rId4"/>
    <p:sldId id="295" r:id="rId5"/>
    <p:sldId id="296" r:id="rId6"/>
    <p:sldId id="297" r:id="rId7"/>
    <p:sldId id="298" r:id="rId8"/>
    <p:sldId id="299" r:id="rId9"/>
    <p:sldId id="300" r:id="rId10"/>
    <p:sldId id="354" r:id="rId11"/>
    <p:sldId id="301" r:id="rId12"/>
    <p:sldId id="334" r:id="rId13"/>
    <p:sldId id="344" r:id="rId14"/>
    <p:sldId id="345" r:id="rId15"/>
    <p:sldId id="346" r:id="rId16"/>
    <p:sldId id="353" r:id="rId17"/>
    <p:sldId id="355" r:id="rId18"/>
    <p:sldId id="356" r:id="rId19"/>
    <p:sldId id="357" r:id="rId20"/>
    <p:sldId id="347" r:id="rId21"/>
    <p:sldId id="348" r:id="rId22"/>
    <p:sldId id="313" r:id="rId23"/>
    <p:sldId id="351" r:id="rId24"/>
    <p:sldId id="350" r:id="rId25"/>
    <p:sldId id="358" r:id="rId26"/>
    <p:sldId id="359" r:id="rId27"/>
    <p:sldId id="360" r:id="rId28"/>
    <p:sldId id="361" r:id="rId29"/>
    <p:sldId id="362" r:id="rId30"/>
    <p:sldId id="352" r:id="rId31"/>
    <p:sldId id="327" r:id="rId32"/>
    <p:sldId id="329" r:id="rId33"/>
    <p:sldId id="323"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E8B355D-64B3-4650-AECE-0CE947DCB75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xmlns="" id="{B5059600-4C16-4DE8-A08C-9AEB4CB600B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A6AEE19F-0C5B-4224-8DC2-AFD67E347ABE}" type="datetimeFigureOut">
              <a:rPr lang="en-US"/>
              <a:pPr>
                <a:defRPr/>
              </a:pPr>
              <a:t>9/5/2021</a:t>
            </a:fld>
            <a:endParaRPr lang="en-US"/>
          </a:p>
        </p:txBody>
      </p:sp>
      <p:sp>
        <p:nvSpPr>
          <p:cNvPr id="4" name="Slide Image Placeholder 3">
            <a:extLst>
              <a:ext uri="{FF2B5EF4-FFF2-40B4-BE49-F238E27FC236}">
                <a16:creationId xmlns:a16="http://schemas.microsoft.com/office/drawing/2014/main" xmlns="" id="{FE261DEA-5697-41CD-98D0-34DB172F3B5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51849B68-B6AE-4068-BFFB-7006337AB05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21256917-8317-47E5-A458-C46847659DE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xmlns="" id="{AD450116-4A5C-41E7-A404-5823995441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7D685B9-12BA-4022-92F6-7692C994A05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6988327A-1567-491E-A304-0BFD45BAF7FB}"/>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0BAAC2-AED2-4ECC-8298-623E50B3331F}" type="slidenum">
              <a:rPr lang="en-US" altLang="en-US"/>
              <a:pPr eaLnBrk="1" hangingPunct="1"/>
              <a:t>1</a:t>
            </a:fld>
            <a:endParaRPr lang="en-US" altLang="en-US"/>
          </a:p>
        </p:txBody>
      </p:sp>
      <p:sp>
        <p:nvSpPr>
          <p:cNvPr id="37891" name="Rectangle 2">
            <a:extLst>
              <a:ext uri="{FF2B5EF4-FFF2-40B4-BE49-F238E27FC236}">
                <a16:creationId xmlns:a16="http://schemas.microsoft.com/office/drawing/2014/main" xmlns="" id="{C2467E54-AF96-45D9-882F-A7328D3331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2" name="Rectangle 3">
            <a:extLst>
              <a:ext uri="{FF2B5EF4-FFF2-40B4-BE49-F238E27FC236}">
                <a16:creationId xmlns:a16="http://schemas.microsoft.com/office/drawing/2014/main" xmlns="" id="{76EC8520-FC00-42FE-BC24-8D38EEE608C4}"/>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xmlns="" id="{67D01B19-E248-4875-B1DD-843296E847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a:extLst>
              <a:ext uri="{FF2B5EF4-FFF2-40B4-BE49-F238E27FC236}">
                <a16:creationId xmlns:a16="http://schemas.microsoft.com/office/drawing/2014/main" xmlns="" id="{44B23444-32C9-4721-A872-00636A0A1E87}"/>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A </a:t>
            </a:r>
            <a:r>
              <a:rPr lang="en-IN" altLang="en-US" b="1"/>
              <a:t>barrel shifter</a:t>
            </a:r>
            <a:r>
              <a:rPr lang="en-IN" altLang="en-US"/>
              <a:t> is a digital circuit that can </a:t>
            </a:r>
            <a:r>
              <a:rPr lang="en-IN" altLang="en-US" b="1"/>
              <a:t>shift</a:t>
            </a:r>
            <a:r>
              <a:rPr lang="en-IN" altLang="en-US"/>
              <a:t> a data word by a specified number of bits without the use of any sequential logic, only pure combinatorial logic. ... A </a:t>
            </a:r>
            <a:r>
              <a:rPr lang="en-IN" altLang="en-US" b="1"/>
              <a:t>barrel shifter</a:t>
            </a:r>
            <a:r>
              <a:rPr lang="en-IN" altLang="en-US"/>
              <a:t> is often used to </a:t>
            </a:r>
            <a:r>
              <a:rPr lang="en-IN" altLang="en-US" b="1"/>
              <a:t>shift</a:t>
            </a:r>
            <a:r>
              <a:rPr lang="en-IN" altLang="en-US"/>
              <a:t> and rotate n-bits in modern microprocessors, typically within a single clock cycle.</a:t>
            </a:r>
          </a:p>
        </p:txBody>
      </p:sp>
      <p:sp>
        <p:nvSpPr>
          <p:cNvPr id="38916" name="Slide Number Placeholder 3">
            <a:extLst>
              <a:ext uri="{FF2B5EF4-FFF2-40B4-BE49-F238E27FC236}">
                <a16:creationId xmlns:a16="http://schemas.microsoft.com/office/drawing/2014/main" xmlns="" id="{778E8FC5-95E6-4060-8B6F-ECB96DA9946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EB2306-D148-48E7-94A9-48FCB1A42FFB}" type="slidenum">
              <a:rPr lang="en-IN" altLang="en-US"/>
              <a:pPr eaLnBrk="1" hangingPunct="1"/>
              <a:t>16</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F5ACF3A7-84DA-4859-8812-CEE1AD543A5C}"/>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897335-C258-41A9-813B-CECA08AE4841}" type="slidenum">
              <a:rPr lang="en-US" altLang="en-US"/>
              <a:pPr eaLnBrk="1" hangingPunct="1"/>
              <a:t>22</a:t>
            </a:fld>
            <a:endParaRPr lang="en-US" altLang="en-US"/>
          </a:p>
        </p:txBody>
      </p:sp>
      <p:sp>
        <p:nvSpPr>
          <p:cNvPr id="39939" name="Rectangle 2">
            <a:extLst>
              <a:ext uri="{FF2B5EF4-FFF2-40B4-BE49-F238E27FC236}">
                <a16:creationId xmlns:a16="http://schemas.microsoft.com/office/drawing/2014/main" xmlns="" id="{2481BCCB-C1C2-4B8F-AE5C-D10E8D90941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40" name="Rectangle 3">
            <a:extLst>
              <a:ext uri="{FF2B5EF4-FFF2-40B4-BE49-F238E27FC236}">
                <a16:creationId xmlns:a16="http://schemas.microsoft.com/office/drawing/2014/main" xmlns="" id="{F09C1512-DDE7-47BF-AA51-252A64DC52F2}"/>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xmlns="" id="{93065510-B49F-45F1-B673-ED3051106CFD}"/>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DAA8F7-36B3-4233-ADEA-96D6CBC8CB24}" type="slidenum">
              <a:rPr lang="en-US" altLang="en-US"/>
              <a:pPr eaLnBrk="1" hangingPunct="1"/>
              <a:t>23</a:t>
            </a:fld>
            <a:endParaRPr lang="en-US" altLang="en-US"/>
          </a:p>
        </p:txBody>
      </p:sp>
      <p:sp>
        <p:nvSpPr>
          <p:cNvPr id="40963" name="Rectangle 2">
            <a:extLst>
              <a:ext uri="{FF2B5EF4-FFF2-40B4-BE49-F238E27FC236}">
                <a16:creationId xmlns:a16="http://schemas.microsoft.com/office/drawing/2014/main" xmlns="" id="{B80BDB92-982F-46C2-9017-71D52923A4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4" name="Rectangle 3">
            <a:extLst>
              <a:ext uri="{FF2B5EF4-FFF2-40B4-BE49-F238E27FC236}">
                <a16:creationId xmlns:a16="http://schemas.microsoft.com/office/drawing/2014/main" xmlns="" id="{1A680441-1DA2-4EBD-8398-4A1F36AC5A96}"/>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8ACBEB2F-14E6-4FC0-80F3-15A4684D00B1}"/>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9B2F09-A0AF-439B-9682-D16EE33E6F04}" type="slidenum">
              <a:rPr lang="en-US" altLang="en-US"/>
              <a:pPr eaLnBrk="1" hangingPunct="1"/>
              <a:t>24</a:t>
            </a:fld>
            <a:endParaRPr lang="en-US" altLang="en-US"/>
          </a:p>
        </p:txBody>
      </p:sp>
      <p:sp>
        <p:nvSpPr>
          <p:cNvPr id="41987" name="Rectangle 2">
            <a:extLst>
              <a:ext uri="{FF2B5EF4-FFF2-40B4-BE49-F238E27FC236}">
                <a16:creationId xmlns:a16="http://schemas.microsoft.com/office/drawing/2014/main" xmlns="" id="{25A197F0-54D7-4709-BF6B-C8026536C0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8" name="Rectangle 3">
            <a:extLst>
              <a:ext uri="{FF2B5EF4-FFF2-40B4-BE49-F238E27FC236}">
                <a16:creationId xmlns:a16="http://schemas.microsoft.com/office/drawing/2014/main" xmlns="" id="{7D204F91-55CE-4056-A5EA-BDD4D4F84905}"/>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E6E5EDC1-D178-40AA-9C62-A9E7598BC4FB}"/>
              </a:ext>
            </a:extLst>
          </p:cNvPr>
          <p:cNvSpPr>
            <a:spLocks noGrp="1"/>
          </p:cNvSpPr>
          <p:nvPr>
            <p:ph type="dt" sz="half" idx="10"/>
          </p:nvPr>
        </p:nvSpPr>
        <p:spPr/>
        <p:txBody>
          <a:bodyPr/>
          <a:lstStyle>
            <a:lvl1pPr>
              <a:defRPr/>
            </a:lvl1pPr>
          </a:lstStyle>
          <a:p>
            <a:pPr>
              <a:defRPr/>
            </a:pPr>
            <a:fld id="{D0875D83-95E5-4685-A5E3-514C3EED50E3}" type="datetimeFigureOut">
              <a:rPr lang="en-US"/>
              <a:pPr>
                <a:defRPr/>
              </a:pPr>
              <a:t>9/5/2021</a:t>
            </a:fld>
            <a:endParaRPr lang="en-US"/>
          </a:p>
        </p:txBody>
      </p:sp>
      <p:sp>
        <p:nvSpPr>
          <p:cNvPr id="5" name="Footer Placeholder 4">
            <a:extLst>
              <a:ext uri="{FF2B5EF4-FFF2-40B4-BE49-F238E27FC236}">
                <a16:creationId xmlns:a16="http://schemas.microsoft.com/office/drawing/2014/main" xmlns="" id="{F7CF7D94-244B-472E-B598-A0F832716A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E020A662-BF69-406F-944E-E979578EE8FD}"/>
              </a:ext>
            </a:extLst>
          </p:cNvPr>
          <p:cNvSpPr>
            <a:spLocks noGrp="1"/>
          </p:cNvSpPr>
          <p:nvPr>
            <p:ph type="sldNum" sz="quarter" idx="12"/>
          </p:nvPr>
        </p:nvSpPr>
        <p:spPr/>
        <p:txBody>
          <a:bodyPr/>
          <a:lstStyle>
            <a:lvl1pPr>
              <a:defRPr/>
            </a:lvl1pPr>
          </a:lstStyle>
          <a:p>
            <a:fld id="{569ED7EF-2ACA-4E02-AFB8-C591DF2C4FC4}" type="slidenum">
              <a:rPr lang="en-US" altLang="en-US"/>
              <a:pPr/>
              <a:t>‹#›</a:t>
            </a:fld>
            <a:endParaRPr lang="en-US" altLang="en-US"/>
          </a:p>
        </p:txBody>
      </p:sp>
    </p:spTree>
    <p:extLst>
      <p:ext uri="{BB962C8B-B14F-4D97-AF65-F5344CB8AC3E}">
        <p14:creationId xmlns:p14="http://schemas.microsoft.com/office/powerpoint/2010/main" xmlns="" val="40267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E1133B-02B3-4D66-AEEB-8625B4A6AEE6}"/>
              </a:ext>
            </a:extLst>
          </p:cNvPr>
          <p:cNvSpPr>
            <a:spLocks noGrp="1"/>
          </p:cNvSpPr>
          <p:nvPr>
            <p:ph type="dt" sz="half" idx="10"/>
          </p:nvPr>
        </p:nvSpPr>
        <p:spPr/>
        <p:txBody>
          <a:bodyPr/>
          <a:lstStyle>
            <a:lvl1pPr>
              <a:defRPr/>
            </a:lvl1pPr>
          </a:lstStyle>
          <a:p>
            <a:pPr>
              <a:defRPr/>
            </a:pPr>
            <a:fld id="{89770DAE-67B3-4E49-A281-80E53A2B9A91}" type="datetimeFigureOut">
              <a:rPr lang="en-US"/>
              <a:pPr>
                <a:defRPr/>
              </a:pPr>
              <a:t>9/5/2021</a:t>
            </a:fld>
            <a:endParaRPr lang="en-US"/>
          </a:p>
        </p:txBody>
      </p:sp>
      <p:sp>
        <p:nvSpPr>
          <p:cNvPr id="5" name="Footer Placeholder 4">
            <a:extLst>
              <a:ext uri="{FF2B5EF4-FFF2-40B4-BE49-F238E27FC236}">
                <a16:creationId xmlns:a16="http://schemas.microsoft.com/office/drawing/2014/main" xmlns="" id="{81B67A90-8690-4B99-9335-1D88682C0B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8A2E02A8-4C5A-45DA-976A-CE47D99C2FC5}"/>
              </a:ext>
            </a:extLst>
          </p:cNvPr>
          <p:cNvSpPr>
            <a:spLocks noGrp="1"/>
          </p:cNvSpPr>
          <p:nvPr>
            <p:ph type="sldNum" sz="quarter" idx="12"/>
          </p:nvPr>
        </p:nvSpPr>
        <p:spPr/>
        <p:txBody>
          <a:bodyPr/>
          <a:lstStyle>
            <a:lvl1pPr>
              <a:defRPr/>
            </a:lvl1pPr>
          </a:lstStyle>
          <a:p>
            <a:fld id="{EFD24921-B2AC-493F-A1D3-E32685BFA6D7}" type="slidenum">
              <a:rPr lang="en-US" altLang="en-US"/>
              <a:pPr/>
              <a:t>‹#›</a:t>
            </a:fld>
            <a:endParaRPr lang="en-US" altLang="en-US"/>
          </a:p>
        </p:txBody>
      </p:sp>
    </p:spTree>
    <p:extLst>
      <p:ext uri="{BB962C8B-B14F-4D97-AF65-F5344CB8AC3E}">
        <p14:creationId xmlns:p14="http://schemas.microsoft.com/office/powerpoint/2010/main" xmlns="" val="379018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5CD5E8-E33C-43E6-9560-5AB9B0060C0A}"/>
              </a:ext>
            </a:extLst>
          </p:cNvPr>
          <p:cNvSpPr>
            <a:spLocks noGrp="1"/>
          </p:cNvSpPr>
          <p:nvPr>
            <p:ph type="dt" sz="half" idx="10"/>
          </p:nvPr>
        </p:nvSpPr>
        <p:spPr/>
        <p:txBody>
          <a:bodyPr/>
          <a:lstStyle>
            <a:lvl1pPr>
              <a:defRPr/>
            </a:lvl1pPr>
          </a:lstStyle>
          <a:p>
            <a:pPr>
              <a:defRPr/>
            </a:pPr>
            <a:fld id="{59210B16-9A33-49A9-B15D-301EEEA1351D}" type="datetimeFigureOut">
              <a:rPr lang="en-US"/>
              <a:pPr>
                <a:defRPr/>
              </a:pPr>
              <a:t>9/5/2021</a:t>
            </a:fld>
            <a:endParaRPr lang="en-US"/>
          </a:p>
        </p:txBody>
      </p:sp>
      <p:sp>
        <p:nvSpPr>
          <p:cNvPr id="5" name="Footer Placeholder 4">
            <a:extLst>
              <a:ext uri="{FF2B5EF4-FFF2-40B4-BE49-F238E27FC236}">
                <a16:creationId xmlns:a16="http://schemas.microsoft.com/office/drawing/2014/main" xmlns="" id="{F08D0BD8-E696-442C-BD9E-70B998F5CAE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70F8981F-1D80-4194-99FB-1FD02B237570}"/>
              </a:ext>
            </a:extLst>
          </p:cNvPr>
          <p:cNvSpPr>
            <a:spLocks noGrp="1"/>
          </p:cNvSpPr>
          <p:nvPr>
            <p:ph type="sldNum" sz="quarter" idx="12"/>
          </p:nvPr>
        </p:nvSpPr>
        <p:spPr/>
        <p:txBody>
          <a:bodyPr/>
          <a:lstStyle>
            <a:lvl1pPr>
              <a:defRPr/>
            </a:lvl1pPr>
          </a:lstStyle>
          <a:p>
            <a:fld id="{AA6F4EFF-7BBF-4BA7-ABCD-30B94488DACA}" type="slidenum">
              <a:rPr lang="en-US" altLang="en-US"/>
              <a:pPr/>
              <a:t>‹#›</a:t>
            </a:fld>
            <a:endParaRPr lang="en-US" altLang="en-US"/>
          </a:p>
        </p:txBody>
      </p:sp>
    </p:spTree>
    <p:extLst>
      <p:ext uri="{BB962C8B-B14F-4D97-AF65-F5344CB8AC3E}">
        <p14:creationId xmlns:p14="http://schemas.microsoft.com/office/powerpoint/2010/main" xmlns="" val="143042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1EAAC7-65F8-495F-BF37-CFD99D0628A7}"/>
              </a:ext>
            </a:extLst>
          </p:cNvPr>
          <p:cNvSpPr>
            <a:spLocks noGrp="1"/>
          </p:cNvSpPr>
          <p:nvPr>
            <p:ph type="dt" sz="half" idx="10"/>
          </p:nvPr>
        </p:nvSpPr>
        <p:spPr/>
        <p:txBody>
          <a:bodyPr/>
          <a:lstStyle>
            <a:lvl1pPr>
              <a:defRPr/>
            </a:lvl1pPr>
          </a:lstStyle>
          <a:p>
            <a:pPr>
              <a:defRPr/>
            </a:pPr>
            <a:fld id="{6FE83D82-B6AE-4CF0-9F20-10DFF5EF1607}" type="datetimeFigureOut">
              <a:rPr lang="en-US"/>
              <a:pPr>
                <a:defRPr/>
              </a:pPr>
              <a:t>9/5/2021</a:t>
            </a:fld>
            <a:endParaRPr lang="en-US"/>
          </a:p>
        </p:txBody>
      </p:sp>
      <p:sp>
        <p:nvSpPr>
          <p:cNvPr id="5" name="Footer Placeholder 4">
            <a:extLst>
              <a:ext uri="{FF2B5EF4-FFF2-40B4-BE49-F238E27FC236}">
                <a16:creationId xmlns:a16="http://schemas.microsoft.com/office/drawing/2014/main" xmlns="" id="{A2A5F0BF-740E-4D81-9F7B-E20F70E07D3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7D6183F7-DFBB-43FB-8B53-6E2D3D6BF483}"/>
              </a:ext>
            </a:extLst>
          </p:cNvPr>
          <p:cNvSpPr>
            <a:spLocks noGrp="1"/>
          </p:cNvSpPr>
          <p:nvPr>
            <p:ph type="sldNum" sz="quarter" idx="12"/>
          </p:nvPr>
        </p:nvSpPr>
        <p:spPr/>
        <p:txBody>
          <a:bodyPr/>
          <a:lstStyle>
            <a:lvl1pPr>
              <a:defRPr/>
            </a:lvl1pPr>
          </a:lstStyle>
          <a:p>
            <a:fld id="{5AB2EF4D-298A-4007-8CC9-BB64496709DB}" type="slidenum">
              <a:rPr lang="en-US" altLang="en-US"/>
              <a:pPr/>
              <a:t>‹#›</a:t>
            </a:fld>
            <a:endParaRPr lang="en-US" altLang="en-US"/>
          </a:p>
        </p:txBody>
      </p:sp>
    </p:spTree>
    <p:extLst>
      <p:ext uri="{BB962C8B-B14F-4D97-AF65-F5344CB8AC3E}">
        <p14:creationId xmlns:p14="http://schemas.microsoft.com/office/powerpoint/2010/main" xmlns="" val="359053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D906FE9-A7C4-415A-AB2A-5CDB28D512A2}"/>
              </a:ext>
            </a:extLst>
          </p:cNvPr>
          <p:cNvSpPr>
            <a:spLocks noGrp="1"/>
          </p:cNvSpPr>
          <p:nvPr>
            <p:ph type="dt" sz="half" idx="10"/>
          </p:nvPr>
        </p:nvSpPr>
        <p:spPr/>
        <p:txBody>
          <a:bodyPr/>
          <a:lstStyle>
            <a:lvl1pPr>
              <a:defRPr/>
            </a:lvl1pPr>
          </a:lstStyle>
          <a:p>
            <a:pPr>
              <a:defRPr/>
            </a:pPr>
            <a:fld id="{80C6107D-7F13-4E61-8C20-24207C56203C}" type="datetimeFigureOut">
              <a:rPr lang="en-US"/>
              <a:pPr>
                <a:defRPr/>
              </a:pPr>
              <a:t>9/5/2021</a:t>
            </a:fld>
            <a:endParaRPr lang="en-US"/>
          </a:p>
        </p:txBody>
      </p:sp>
      <p:sp>
        <p:nvSpPr>
          <p:cNvPr id="5" name="Footer Placeholder 4">
            <a:extLst>
              <a:ext uri="{FF2B5EF4-FFF2-40B4-BE49-F238E27FC236}">
                <a16:creationId xmlns:a16="http://schemas.microsoft.com/office/drawing/2014/main" xmlns="" id="{AC943BFF-3610-4317-B9B1-0C4DC04ECB3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7F994B7B-B595-4D1B-A63C-43C5F1D6923F}"/>
              </a:ext>
            </a:extLst>
          </p:cNvPr>
          <p:cNvSpPr>
            <a:spLocks noGrp="1"/>
          </p:cNvSpPr>
          <p:nvPr>
            <p:ph type="sldNum" sz="quarter" idx="12"/>
          </p:nvPr>
        </p:nvSpPr>
        <p:spPr/>
        <p:txBody>
          <a:bodyPr/>
          <a:lstStyle>
            <a:lvl1pPr>
              <a:defRPr/>
            </a:lvl1pPr>
          </a:lstStyle>
          <a:p>
            <a:fld id="{82B22753-355F-4E3E-9542-3DA837D33EB2}" type="slidenum">
              <a:rPr lang="en-US" altLang="en-US"/>
              <a:pPr/>
              <a:t>‹#›</a:t>
            </a:fld>
            <a:endParaRPr lang="en-US" altLang="en-US"/>
          </a:p>
        </p:txBody>
      </p:sp>
    </p:spTree>
    <p:extLst>
      <p:ext uri="{BB962C8B-B14F-4D97-AF65-F5344CB8AC3E}">
        <p14:creationId xmlns:p14="http://schemas.microsoft.com/office/powerpoint/2010/main" xmlns="" val="308322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88CD6367-8950-482A-ADF8-C4DD8D0D78A4}"/>
              </a:ext>
            </a:extLst>
          </p:cNvPr>
          <p:cNvSpPr>
            <a:spLocks noGrp="1"/>
          </p:cNvSpPr>
          <p:nvPr>
            <p:ph type="dt" sz="half" idx="10"/>
          </p:nvPr>
        </p:nvSpPr>
        <p:spPr/>
        <p:txBody>
          <a:bodyPr/>
          <a:lstStyle>
            <a:lvl1pPr>
              <a:defRPr/>
            </a:lvl1pPr>
          </a:lstStyle>
          <a:p>
            <a:pPr>
              <a:defRPr/>
            </a:pPr>
            <a:fld id="{DCDAFAC8-7046-49B8-BCD4-C91D0F60AA31}" type="datetimeFigureOut">
              <a:rPr lang="en-US"/>
              <a:pPr>
                <a:defRPr/>
              </a:pPr>
              <a:t>9/5/2021</a:t>
            </a:fld>
            <a:endParaRPr lang="en-US"/>
          </a:p>
        </p:txBody>
      </p:sp>
      <p:sp>
        <p:nvSpPr>
          <p:cNvPr id="6" name="Footer Placeholder 4">
            <a:extLst>
              <a:ext uri="{FF2B5EF4-FFF2-40B4-BE49-F238E27FC236}">
                <a16:creationId xmlns:a16="http://schemas.microsoft.com/office/drawing/2014/main" xmlns="" id="{777883CC-3C10-4B31-84A0-D1E01851B86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604B7A7D-4A7D-44C9-9EC7-E6A4542134E1}"/>
              </a:ext>
            </a:extLst>
          </p:cNvPr>
          <p:cNvSpPr>
            <a:spLocks noGrp="1"/>
          </p:cNvSpPr>
          <p:nvPr>
            <p:ph type="sldNum" sz="quarter" idx="12"/>
          </p:nvPr>
        </p:nvSpPr>
        <p:spPr/>
        <p:txBody>
          <a:bodyPr/>
          <a:lstStyle>
            <a:lvl1pPr>
              <a:defRPr/>
            </a:lvl1pPr>
          </a:lstStyle>
          <a:p>
            <a:fld id="{4B71C3FE-5C0D-451F-90BE-695A1D44D19C}" type="slidenum">
              <a:rPr lang="en-US" altLang="en-US"/>
              <a:pPr/>
              <a:t>‹#›</a:t>
            </a:fld>
            <a:endParaRPr lang="en-US" altLang="en-US"/>
          </a:p>
        </p:txBody>
      </p:sp>
    </p:spTree>
    <p:extLst>
      <p:ext uri="{BB962C8B-B14F-4D97-AF65-F5344CB8AC3E}">
        <p14:creationId xmlns:p14="http://schemas.microsoft.com/office/powerpoint/2010/main" xmlns="" val="304906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0D11E52F-8F9E-458C-AEE6-91AC4FBEE8D0}"/>
              </a:ext>
            </a:extLst>
          </p:cNvPr>
          <p:cNvSpPr>
            <a:spLocks noGrp="1"/>
          </p:cNvSpPr>
          <p:nvPr>
            <p:ph type="dt" sz="half" idx="10"/>
          </p:nvPr>
        </p:nvSpPr>
        <p:spPr/>
        <p:txBody>
          <a:bodyPr/>
          <a:lstStyle>
            <a:lvl1pPr>
              <a:defRPr/>
            </a:lvl1pPr>
          </a:lstStyle>
          <a:p>
            <a:pPr>
              <a:defRPr/>
            </a:pPr>
            <a:fld id="{D421B156-2E8B-4AAB-B671-9FCBD8165DE2}" type="datetimeFigureOut">
              <a:rPr lang="en-US"/>
              <a:pPr>
                <a:defRPr/>
              </a:pPr>
              <a:t>9/5/2021</a:t>
            </a:fld>
            <a:endParaRPr lang="en-US"/>
          </a:p>
        </p:txBody>
      </p:sp>
      <p:sp>
        <p:nvSpPr>
          <p:cNvPr id="8" name="Footer Placeholder 4">
            <a:extLst>
              <a:ext uri="{FF2B5EF4-FFF2-40B4-BE49-F238E27FC236}">
                <a16:creationId xmlns:a16="http://schemas.microsoft.com/office/drawing/2014/main" xmlns="" id="{4A7C2343-649C-4A4A-85DE-F23297ED972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8A8809DA-8677-47F2-8C67-C510285C021D}"/>
              </a:ext>
            </a:extLst>
          </p:cNvPr>
          <p:cNvSpPr>
            <a:spLocks noGrp="1"/>
          </p:cNvSpPr>
          <p:nvPr>
            <p:ph type="sldNum" sz="quarter" idx="12"/>
          </p:nvPr>
        </p:nvSpPr>
        <p:spPr/>
        <p:txBody>
          <a:bodyPr/>
          <a:lstStyle>
            <a:lvl1pPr>
              <a:defRPr/>
            </a:lvl1pPr>
          </a:lstStyle>
          <a:p>
            <a:fld id="{AC72EB07-17C3-4091-885B-6E14B23916D7}" type="slidenum">
              <a:rPr lang="en-US" altLang="en-US"/>
              <a:pPr/>
              <a:t>‹#›</a:t>
            </a:fld>
            <a:endParaRPr lang="en-US" altLang="en-US"/>
          </a:p>
        </p:txBody>
      </p:sp>
    </p:spTree>
    <p:extLst>
      <p:ext uri="{BB962C8B-B14F-4D97-AF65-F5344CB8AC3E}">
        <p14:creationId xmlns:p14="http://schemas.microsoft.com/office/powerpoint/2010/main" xmlns="" val="78933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5C058993-8AF7-4F5C-BBE6-C27E3C41BB0F}"/>
              </a:ext>
            </a:extLst>
          </p:cNvPr>
          <p:cNvSpPr>
            <a:spLocks noGrp="1"/>
          </p:cNvSpPr>
          <p:nvPr>
            <p:ph type="dt" sz="half" idx="10"/>
          </p:nvPr>
        </p:nvSpPr>
        <p:spPr/>
        <p:txBody>
          <a:bodyPr/>
          <a:lstStyle>
            <a:lvl1pPr>
              <a:defRPr/>
            </a:lvl1pPr>
          </a:lstStyle>
          <a:p>
            <a:pPr>
              <a:defRPr/>
            </a:pPr>
            <a:fld id="{C0F89C2F-F17A-42EE-83C3-CBC30E6B5E83}" type="datetimeFigureOut">
              <a:rPr lang="en-US"/>
              <a:pPr>
                <a:defRPr/>
              </a:pPr>
              <a:t>9/5/2021</a:t>
            </a:fld>
            <a:endParaRPr lang="en-US"/>
          </a:p>
        </p:txBody>
      </p:sp>
      <p:sp>
        <p:nvSpPr>
          <p:cNvPr id="4" name="Footer Placeholder 4">
            <a:extLst>
              <a:ext uri="{FF2B5EF4-FFF2-40B4-BE49-F238E27FC236}">
                <a16:creationId xmlns:a16="http://schemas.microsoft.com/office/drawing/2014/main" xmlns="" id="{E015F81E-F984-4186-A353-26FA163A939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B01FDDC9-5EBC-4CC0-B4F5-C41D4BCFD143}"/>
              </a:ext>
            </a:extLst>
          </p:cNvPr>
          <p:cNvSpPr>
            <a:spLocks noGrp="1"/>
          </p:cNvSpPr>
          <p:nvPr>
            <p:ph type="sldNum" sz="quarter" idx="12"/>
          </p:nvPr>
        </p:nvSpPr>
        <p:spPr/>
        <p:txBody>
          <a:bodyPr/>
          <a:lstStyle>
            <a:lvl1pPr>
              <a:defRPr/>
            </a:lvl1pPr>
          </a:lstStyle>
          <a:p>
            <a:fld id="{26889C14-E300-4B57-B03C-B7AB3F5F3957}" type="slidenum">
              <a:rPr lang="en-US" altLang="en-US"/>
              <a:pPr/>
              <a:t>‹#›</a:t>
            </a:fld>
            <a:endParaRPr lang="en-US" altLang="en-US"/>
          </a:p>
        </p:txBody>
      </p:sp>
    </p:spTree>
    <p:extLst>
      <p:ext uri="{BB962C8B-B14F-4D97-AF65-F5344CB8AC3E}">
        <p14:creationId xmlns:p14="http://schemas.microsoft.com/office/powerpoint/2010/main" xmlns="" val="381244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9AA86D31-D0A5-4F21-A00C-1D0CEA34C70E}"/>
              </a:ext>
            </a:extLst>
          </p:cNvPr>
          <p:cNvSpPr>
            <a:spLocks noGrp="1"/>
          </p:cNvSpPr>
          <p:nvPr>
            <p:ph type="dt" sz="half" idx="10"/>
          </p:nvPr>
        </p:nvSpPr>
        <p:spPr/>
        <p:txBody>
          <a:bodyPr/>
          <a:lstStyle>
            <a:lvl1pPr>
              <a:defRPr/>
            </a:lvl1pPr>
          </a:lstStyle>
          <a:p>
            <a:pPr>
              <a:defRPr/>
            </a:pPr>
            <a:fld id="{4245BC97-673B-4C3F-8706-A2983C6D887B}" type="datetimeFigureOut">
              <a:rPr lang="en-US"/>
              <a:pPr>
                <a:defRPr/>
              </a:pPr>
              <a:t>9/5/2021</a:t>
            </a:fld>
            <a:endParaRPr lang="en-US"/>
          </a:p>
        </p:txBody>
      </p:sp>
      <p:sp>
        <p:nvSpPr>
          <p:cNvPr id="3" name="Footer Placeholder 4">
            <a:extLst>
              <a:ext uri="{FF2B5EF4-FFF2-40B4-BE49-F238E27FC236}">
                <a16:creationId xmlns:a16="http://schemas.microsoft.com/office/drawing/2014/main" xmlns="" id="{6ED31B09-44C3-4AEA-8EC6-3C9EB611B21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B6E808CD-D313-4386-A7FB-ADBCD35DC154}"/>
              </a:ext>
            </a:extLst>
          </p:cNvPr>
          <p:cNvSpPr>
            <a:spLocks noGrp="1"/>
          </p:cNvSpPr>
          <p:nvPr>
            <p:ph type="sldNum" sz="quarter" idx="12"/>
          </p:nvPr>
        </p:nvSpPr>
        <p:spPr/>
        <p:txBody>
          <a:bodyPr/>
          <a:lstStyle>
            <a:lvl1pPr>
              <a:defRPr/>
            </a:lvl1pPr>
          </a:lstStyle>
          <a:p>
            <a:fld id="{E278AAA4-6F5F-483D-B0E3-52CF3C8A0473}" type="slidenum">
              <a:rPr lang="en-US" altLang="en-US"/>
              <a:pPr/>
              <a:t>‹#›</a:t>
            </a:fld>
            <a:endParaRPr lang="en-US" altLang="en-US"/>
          </a:p>
        </p:txBody>
      </p:sp>
    </p:spTree>
    <p:extLst>
      <p:ext uri="{BB962C8B-B14F-4D97-AF65-F5344CB8AC3E}">
        <p14:creationId xmlns:p14="http://schemas.microsoft.com/office/powerpoint/2010/main" xmlns="" val="337423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C8AD3CEA-7C05-4CE4-B37D-D49F308E194C}"/>
              </a:ext>
            </a:extLst>
          </p:cNvPr>
          <p:cNvSpPr>
            <a:spLocks noGrp="1"/>
          </p:cNvSpPr>
          <p:nvPr>
            <p:ph type="dt" sz="half" idx="10"/>
          </p:nvPr>
        </p:nvSpPr>
        <p:spPr/>
        <p:txBody>
          <a:bodyPr/>
          <a:lstStyle>
            <a:lvl1pPr>
              <a:defRPr/>
            </a:lvl1pPr>
          </a:lstStyle>
          <a:p>
            <a:pPr>
              <a:defRPr/>
            </a:pPr>
            <a:fld id="{73569780-0613-4A79-9A7E-B6FF48DF4313}" type="datetimeFigureOut">
              <a:rPr lang="en-US"/>
              <a:pPr>
                <a:defRPr/>
              </a:pPr>
              <a:t>9/5/2021</a:t>
            </a:fld>
            <a:endParaRPr lang="en-US"/>
          </a:p>
        </p:txBody>
      </p:sp>
      <p:sp>
        <p:nvSpPr>
          <p:cNvPr id="6" name="Footer Placeholder 4">
            <a:extLst>
              <a:ext uri="{FF2B5EF4-FFF2-40B4-BE49-F238E27FC236}">
                <a16:creationId xmlns:a16="http://schemas.microsoft.com/office/drawing/2014/main" xmlns="" id="{D18A6F91-2A87-47D8-A94C-B29082BFEC6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910FB2A0-C345-4EFB-8F00-56F0A0FAF8B9}"/>
              </a:ext>
            </a:extLst>
          </p:cNvPr>
          <p:cNvSpPr>
            <a:spLocks noGrp="1"/>
          </p:cNvSpPr>
          <p:nvPr>
            <p:ph type="sldNum" sz="quarter" idx="12"/>
          </p:nvPr>
        </p:nvSpPr>
        <p:spPr/>
        <p:txBody>
          <a:bodyPr/>
          <a:lstStyle>
            <a:lvl1pPr>
              <a:defRPr/>
            </a:lvl1pPr>
          </a:lstStyle>
          <a:p>
            <a:fld id="{70F64B35-6B84-419D-93B2-306A11AB972C}" type="slidenum">
              <a:rPr lang="en-US" altLang="en-US"/>
              <a:pPr/>
              <a:t>‹#›</a:t>
            </a:fld>
            <a:endParaRPr lang="en-US" altLang="en-US"/>
          </a:p>
        </p:txBody>
      </p:sp>
    </p:spTree>
    <p:extLst>
      <p:ext uri="{BB962C8B-B14F-4D97-AF65-F5344CB8AC3E}">
        <p14:creationId xmlns:p14="http://schemas.microsoft.com/office/powerpoint/2010/main" xmlns="" val="162845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932B56B4-FB80-44CD-A671-3F47CF876944}"/>
              </a:ext>
            </a:extLst>
          </p:cNvPr>
          <p:cNvSpPr>
            <a:spLocks noGrp="1"/>
          </p:cNvSpPr>
          <p:nvPr>
            <p:ph type="dt" sz="half" idx="10"/>
          </p:nvPr>
        </p:nvSpPr>
        <p:spPr/>
        <p:txBody>
          <a:bodyPr/>
          <a:lstStyle>
            <a:lvl1pPr>
              <a:defRPr/>
            </a:lvl1pPr>
          </a:lstStyle>
          <a:p>
            <a:pPr>
              <a:defRPr/>
            </a:pPr>
            <a:fld id="{51DCD38C-1AC5-4FF8-AB67-D799CA1D152D}" type="datetimeFigureOut">
              <a:rPr lang="en-US"/>
              <a:pPr>
                <a:defRPr/>
              </a:pPr>
              <a:t>9/5/2021</a:t>
            </a:fld>
            <a:endParaRPr lang="en-US"/>
          </a:p>
        </p:txBody>
      </p:sp>
      <p:sp>
        <p:nvSpPr>
          <p:cNvPr id="6" name="Footer Placeholder 4">
            <a:extLst>
              <a:ext uri="{FF2B5EF4-FFF2-40B4-BE49-F238E27FC236}">
                <a16:creationId xmlns:a16="http://schemas.microsoft.com/office/drawing/2014/main" xmlns="" id="{494EF0F6-0B33-422A-A365-C1140334E0D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84C8C2E7-5096-4168-8A68-3BD080C0F6F6}"/>
              </a:ext>
            </a:extLst>
          </p:cNvPr>
          <p:cNvSpPr>
            <a:spLocks noGrp="1"/>
          </p:cNvSpPr>
          <p:nvPr>
            <p:ph type="sldNum" sz="quarter" idx="12"/>
          </p:nvPr>
        </p:nvSpPr>
        <p:spPr/>
        <p:txBody>
          <a:bodyPr/>
          <a:lstStyle>
            <a:lvl1pPr>
              <a:defRPr/>
            </a:lvl1pPr>
          </a:lstStyle>
          <a:p>
            <a:fld id="{F1B1337F-C516-471D-8B99-291F689B407E}" type="slidenum">
              <a:rPr lang="en-US" altLang="en-US"/>
              <a:pPr/>
              <a:t>‹#›</a:t>
            </a:fld>
            <a:endParaRPr lang="en-US" altLang="en-US"/>
          </a:p>
        </p:txBody>
      </p:sp>
    </p:spTree>
    <p:extLst>
      <p:ext uri="{BB962C8B-B14F-4D97-AF65-F5344CB8AC3E}">
        <p14:creationId xmlns:p14="http://schemas.microsoft.com/office/powerpoint/2010/main" xmlns="" val="59760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C5CF7E74-9ED1-4802-A064-F820818CFF1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1637E9F6-F544-4422-90D3-F1B83756F33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F0996C04-DB46-4C45-8CDF-3B647049EAF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C6052F7-5EF2-412D-899B-2A331D71869F}" type="datetimeFigureOut">
              <a:rPr lang="en-US"/>
              <a:pPr>
                <a:defRPr/>
              </a:pPr>
              <a:t>9/5/2021</a:t>
            </a:fld>
            <a:endParaRPr lang="en-US"/>
          </a:p>
        </p:txBody>
      </p:sp>
      <p:sp>
        <p:nvSpPr>
          <p:cNvPr id="5" name="Footer Placeholder 4">
            <a:extLst>
              <a:ext uri="{FF2B5EF4-FFF2-40B4-BE49-F238E27FC236}">
                <a16:creationId xmlns:a16="http://schemas.microsoft.com/office/drawing/2014/main" xmlns="" id="{863F6EA7-D3B7-42D3-B228-1C4A0811118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xmlns="" id="{10AE1656-9472-4AEF-9EFE-59E652AD876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CF9D4AE-C97B-4735-AB84-794881C5115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rm.com/architectures/cpu-architecture/a-profile" TargetMode="External"/><Relationship Id="rId2" Type="http://schemas.openxmlformats.org/officeDocument/2006/relationships/hyperlink" Target="https://www.electronicshub.org/arm-introduction/" TargetMode="External"/><Relationship Id="rId1" Type="http://schemas.openxmlformats.org/officeDocument/2006/relationships/slideLayout" Target="../slideLayouts/slideLayout2.xml"/><Relationship Id="rId6" Type="http://schemas.openxmlformats.org/officeDocument/2006/relationships/hyperlink" Target="https://www.arm.com/product-filter?families=cortex-m" TargetMode="External"/><Relationship Id="rId5" Type="http://schemas.openxmlformats.org/officeDocument/2006/relationships/hyperlink" Target="https://www.arm.com/product-filter?families=cortex-r" TargetMode="External"/><Relationship Id="rId4" Type="http://schemas.openxmlformats.org/officeDocument/2006/relationships/hyperlink" Target="https://www.arm.com/product-filter?families=cortex-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3">
            <a:extLst>
              <a:ext uri="{FF2B5EF4-FFF2-40B4-BE49-F238E27FC236}">
                <a16:creationId xmlns:a16="http://schemas.microsoft.com/office/drawing/2014/main" xmlns="" id="{7784D721-BD0B-4EFE-A0A8-B65D5E702C4A}"/>
              </a:ext>
            </a:extLst>
          </p:cNvPr>
          <p:cNvSpPr>
            <a:spLocks noGrp="1"/>
          </p:cNvSpPr>
          <p:nvPr>
            <p:ph type="ftr" sz="quarter" idx="11"/>
          </p:nvPr>
        </p:nvSpPr>
        <p:spPr>
          <a:xfrm>
            <a:off x="457200" y="6356350"/>
            <a:ext cx="2133600" cy="365125"/>
          </a:xfrm>
        </p:spPr>
        <p:txBody>
          <a:bodyPr/>
          <a:lstStyle/>
          <a:p>
            <a:pPr algn="l">
              <a:defRPr/>
            </a:pPr>
            <a:r>
              <a:rPr lang="en-US" dirty="0"/>
              <a:t>ARM Architecture</a:t>
            </a:r>
          </a:p>
        </p:txBody>
      </p:sp>
      <p:sp>
        <p:nvSpPr>
          <p:cNvPr id="2051" name="Slide Number Placeholder 4">
            <a:extLst>
              <a:ext uri="{FF2B5EF4-FFF2-40B4-BE49-F238E27FC236}">
                <a16:creationId xmlns:a16="http://schemas.microsoft.com/office/drawing/2014/main" xmlns="" id="{06A322D0-4B70-4681-85FC-82266AA5714D}"/>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2F0F0CAD-5E69-4B06-84B0-1FD200A25ADA}" type="slidenum">
              <a:rPr lang="en-US" altLang="en-US">
                <a:solidFill>
                  <a:srgbClr val="898989"/>
                </a:solidFill>
                <a:latin typeface="Calibri" panose="020F0502020204030204" pitchFamily="34" charset="0"/>
              </a:rPr>
              <a:pPr algn="ctr" eaLnBrk="1" hangingPunct="1"/>
              <a:t>1</a:t>
            </a:fld>
            <a:endParaRPr lang="en-US" altLang="en-US">
              <a:solidFill>
                <a:srgbClr val="898989"/>
              </a:solidFill>
              <a:latin typeface="Calibri" panose="020F0502020204030204" pitchFamily="34" charset="0"/>
            </a:endParaRPr>
          </a:p>
        </p:txBody>
      </p:sp>
      <p:sp>
        <p:nvSpPr>
          <p:cNvPr id="2052" name="Rectangle 4">
            <a:extLst>
              <a:ext uri="{FF2B5EF4-FFF2-40B4-BE49-F238E27FC236}">
                <a16:creationId xmlns:a16="http://schemas.microsoft.com/office/drawing/2014/main" xmlns="" id="{9A1A297F-69A9-4A21-B4EC-3AB8D6862002}"/>
              </a:ext>
            </a:extLst>
          </p:cNvPr>
          <p:cNvSpPr>
            <a:spLocks noChangeArrowheads="1"/>
          </p:cNvSpPr>
          <p:nvPr/>
        </p:nvSpPr>
        <p:spPr bwMode="auto">
          <a:xfrm>
            <a:off x="0" y="0"/>
            <a:ext cx="9144000" cy="762000"/>
          </a:xfrm>
          <a:prstGeom prst="rect">
            <a:avLst/>
          </a:prstGeom>
          <a:gradFill rotWithShape="1">
            <a:gsLst>
              <a:gs pos="0">
                <a:srgbClr val="000040"/>
              </a:gs>
              <a:gs pos="100000">
                <a:srgbClr val="00008A"/>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53" name="Text Box 13">
            <a:extLst>
              <a:ext uri="{FF2B5EF4-FFF2-40B4-BE49-F238E27FC236}">
                <a16:creationId xmlns:a16="http://schemas.microsoft.com/office/drawing/2014/main" xmlns="" id="{0A6086B0-DD7F-4D64-BC2C-EE6896E2AB40}"/>
              </a:ext>
            </a:extLst>
          </p:cNvPr>
          <p:cNvSpPr txBox="1">
            <a:spLocks noChangeArrowheads="1"/>
          </p:cNvSpPr>
          <p:nvPr/>
        </p:nvSpPr>
        <p:spPr bwMode="auto">
          <a:xfrm>
            <a:off x="357188" y="2071688"/>
            <a:ext cx="8429625" cy="221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600">
                <a:solidFill>
                  <a:srgbClr val="0000AC"/>
                </a:solidFill>
                <a:latin typeface="Elephant" panose="02020904090505020303" pitchFamily="18" charset="0"/>
              </a:rPr>
              <a:t>ARM </a:t>
            </a:r>
            <a:r>
              <a:rPr lang="en-US" altLang="en-US" sz="6600">
                <a:solidFill>
                  <a:srgbClr val="0000AC"/>
                </a:solidFill>
                <a:latin typeface="Elephant" panose="02020904090505020303" pitchFamily="18" charset="0"/>
              </a:rPr>
              <a:t>Processor</a:t>
            </a:r>
          </a:p>
          <a:p>
            <a:pPr eaLnBrk="1" hangingPunct="1"/>
            <a:r>
              <a:rPr lang="en-US" altLang="en-US" sz="3200">
                <a:solidFill>
                  <a:srgbClr val="0000AC"/>
                </a:solidFill>
                <a:latin typeface="Elephant" panose="02020904090505020303" pitchFamily="18" charset="0"/>
              </a:rPr>
              <a:t>				           - Introduction</a:t>
            </a:r>
          </a:p>
        </p:txBody>
      </p:sp>
      <p:sp>
        <p:nvSpPr>
          <p:cNvPr id="6" name="Subtitle 2">
            <a:extLst>
              <a:ext uri="{FF2B5EF4-FFF2-40B4-BE49-F238E27FC236}">
                <a16:creationId xmlns:a16="http://schemas.microsoft.com/office/drawing/2014/main" xmlns="" id="{DDC9CB0A-465B-4E7F-9BC8-3D7B6A7FFE9B}"/>
              </a:ext>
            </a:extLst>
          </p:cNvPr>
          <p:cNvSpPr>
            <a:spLocks noGrp="1"/>
          </p:cNvSpPr>
          <p:nvPr>
            <p:ph type="subTitle" idx="1"/>
          </p:nvPr>
        </p:nvSpPr>
        <p:spPr>
          <a:xfrm>
            <a:off x="2514600" y="4876800"/>
            <a:ext cx="6400800" cy="1752600"/>
          </a:xfrm>
        </p:spPr>
        <p:txBody>
          <a:bodyPr>
            <a:normAutofit fontScale="77500" lnSpcReduction="20000"/>
          </a:bodyPr>
          <a:lstStyle/>
          <a:p>
            <a:pPr>
              <a:defRPr/>
            </a:pPr>
            <a:endParaRPr lang="en-US" dirty="0"/>
          </a:p>
          <a:p>
            <a:pPr>
              <a:defRPr/>
            </a:pPr>
            <a:r>
              <a:rPr lang="en-US" dirty="0"/>
              <a:t>Source: inspired by various materials and it is a consolidation! Materials available are plenty, choosing the right one is the toughest task! </a:t>
            </a:r>
            <a:r>
              <a:rPr lang="en-US" dirty="0">
                <a:sym typeface="Wingdings" pitchFamily="2" charset="2"/>
              </a:rPr>
              <a:t> Thanks to DR KV  </a:t>
            </a:r>
            <a:r>
              <a:rPr lang="en-US" dirty="0" err="1">
                <a:sym typeface="Wingdings" pitchFamily="2" charset="2"/>
              </a:rPr>
              <a:t>Shriram</a:t>
            </a:r>
            <a:r>
              <a:rPr lang="en-US" dirty="0">
                <a:sym typeface="Wingdings" pitchFamily="2" charset="2"/>
              </a:rPr>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CF7D144E-0510-49E3-AFA2-F34668514793}"/>
              </a:ext>
            </a:extLst>
          </p:cNvPr>
          <p:cNvSpPr>
            <a:spLocks noGrp="1"/>
          </p:cNvSpPr>
          <p:nvPr>
            <p:ph type="title"/>
          </p:nvPr>
        </p:nvSpPr>
        <p:spPr>
          <a:xfrm>
            <a:off x="304800" y="152400"/>
            <a:ext cx="8686800" cy="762000"/>
          </a:xfrm>
        </p:spPr>
        <p:txBody>
          <a:bodyPr/>
          <a:lstStyle/>
          <a:p>
            <a:r>
              <a:rPr lang="en-US" altLang="en-US" sz="3400"/>
              <a:t>Programmers Model – Register Architecture</a:t>
            </a:r>
            <a:endParaRPr lang="en-IN" altLang="en-US" sz="3400"/>
          </a:p>
        </p:txBody>
      </p:sp>
      <p:sp>
        <p:nvSpPr>
          <p:cNvPr id="11267" name="Content Placeholder 2">
            <a:extLst>
              <a:ext uri="{FF2B5EF4-FFF2-40B4-BE49-F238E27FC236}">
                <a16:creationId xmlns:a16="http://schemas.microsoft.com/office/drawing/2014/main" xmlns="" id="{95AD57F7-A850-4018-8569-247E0FCB9BF3}"/>
              </a:ext>
            </a:extLst>
          </p:cNvPr>
          <p:cNvSpPr>
            <a:spLocks noGrp="1"/>
          </p:cNvSpPr>
          <p:nvPr>
            <p:ph idx="1"/>
          </p:nvPr>
        </p:nvSpPr>
        <p:spPr>
          <a:xfrm>
            <a:off x="457200" y="914400"/>
            <a:ext cx="8229600" cy="5562600"/>
          </a:xfrm>
        </p:spPr>
        <p:txBody>
          <a:bodyPr/>
          <a:lstStyle/>
          <a:p>
            <a:r>
              <a:rPr lang="en-IN" altLang="en-US"/>
              <a:t>The ARM7 is a load-and-store architecture, so in order to perform any data processing instructions the data has first to be moved from the memory store into a central set of  registers, the data processing instruction has to be executed and then the data is stored back into memory. </a:t>
            </a:r>
            <a:r>
              <a:rPr lang="en-IN" altLang="en-US">
                <a:solidFill>
                  <a:srgbClr val="FF0000"/>
                </a:solidFill>
              </a:rPr>
              <a:t>(This is Load and Store, Recollect the past)</a:t>
            </a:r>
          </a:p>
          <a:p>
            <a:endParaRPr lang="en-IN" altLang="en-US">
              <a:solidFill>
                <a:srgbClr val="FF0000"/>
              </a:solidFill>
            </a:endParaRPr>
          </a:p>
          <a:p>
            <a:endParaRPr lang="en-IN" altLang="en-US"/>
          </a:p>
        </p:txBody>
      </p:sp>
      <p:sp>
        <p:nvSpPr>
          <p:cNvPr id="6" name="Slide Number Placeholder 5">
            <a:extLst>
              <a:ext uri="{FF2B5EF4-FFF2-40B4-BE49-F238E27FC236}">
                <a16:creationId xmlns:a16="http://schemas.microsoft.com/office/drawing/2014/main" xmlns="" id="{31E9EA50-FBE9-4590-AF63-28F2ED4307D1}"/>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183D85-076F-4238-856F-871A90EA65D4}" type="slidenum">
              <a:rPr lang="en-IN" altLang="en-US">
                <a:solidFill>
                  <a:srgbClr val="898989"/>
                </a:solidFill>
                <a:latin typeface="Calibri" panose="020F0502020204030204" pitchFamily="34" charset="0"/>
              </a:rPr>
              <a:pPr eaLnBrk="1" hangingPunct="1"/>
              <a:t>10</a:t>
            </a:fld>
            <a:endParaRPr lang="en-IN" altLang="en-US">
              <a:solidFill>
                <a:srgbClr val="898989"/>
              </a:solidFill>
              <a:latin typeface="Calibri" panose="020F0502020204030204" pitchFamily="34" charset="0"/>
            </a:endParaRPr>
          </a:p>
        </p:txBody>
      </p:sp>
      <p:pic>
        <p:nvPicPr>
          <p:cNvPr id="11269" name="Picture 2">
            <a:extLst>
              <a:ext uri="{FF2B5EF4-FFF2-40B4-BE49-F238E27FC236}">
                <a16:creationId xmlns:a16="http://schemas.microsoft.com/office/drawing/2014/main" xmlns="" id="{1C2D53C2-BF24-422E-842A-80190DF5B92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088" y="3429000"/>
            <a:ext cx="7631112" cy="281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xmlns="" id="{7CF97DFB-0E54-4A85-BC42-D4173B97095C}"/>
              </a:ext>
            </a:extLst>
          </p:cNvPr>
          <p:cNvSpPr>
            <a:spLocks noChangeArrowheads="1"/>
          </p:cNvSpPr>
          <p:nvPr/>
        </p:nvSpPr>
        <p:spPr bwMode="auto">
          <a:xfrm>
            <a:off x="685800" y="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4400" b="1">
                <a:solidFill>
                  <a:schemeClr val="bg1"/>
                </a:solidFill>
              </a:rPr>
              <a:t>Basic ARM Organization</a:t>
            </a:r>
          </a:p>
        </p:txBody>
      </p:sp>
      <p:pic>
        <p:nvPicPr>
          <p:cNvPr id="12291" name="Picture 6">
            <a:extLst>
              <a:ext uri="{FF2B5EF4-FFF2-40B4-BE49-F238E27FC236}">
                <a16:creationId xmlns:a16="http://schemas.microsoft.com/office/drawing/2014/main" xmlns="" id="{DFC73AA4-9A84-423A-8A3C-B7F2F4263574}"/>
              </a:ext>
            </a:extLst>
          </p:cNvPr>
          <p:cNvPicPr>
            <a:picLocks noChangeAspect="1" noChangeArrowheads="1"/>
          </p:cNvPicPr>
          <p:nvPr/>
        </p:nvPicPr>
        <p:blipFill>
          <a:blip r:embed="rId2" cstate="print">
            <a:lum bright="-6000"/>
            <a:extLst>
              <a:ext uri="{28A0092B-C50C-407E-A947-70E740481C1C}">
                <a14:useLocalDpi xmlns:a14="http://schemas.microsoft.com/office/drawing/2010/main" xmlns="" val="0"/>
              </a:ext>
            </a:extLst>
          </a:blip>
          <a:srcRect/>
          <a:stretch>
            <a:fillRect/>
          </a:stretch>
        </p:blipFill>
        <p:spPr bwMode="auto">
          <a:xfrm>
            <a:off x="119063" y="142875"/>
            <a:ext cx="8810625" cy="655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xmlns="" id="{8D94BCBA-68AD-4EA3-BEBF-E64EFF208D4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313" y="142875"/>
            <a:ext cx="8739187" cy="6516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B0B4BA-CDB6-4B46-B435-801DC4F7AD1E}"/>
              </a:ext>
            </a:extLst>
          </p:cNvPr>
          <p:cNvSpPr>
            <a:spLocks noGrp="1"/>
          </p:cNvSpPr>
          <p:nvPr>
            <p:ph type="title"/>
          </p:nvPr>
        </p:nvSpPr>
        <p:spPr>
          <a:xfrm>
            <a:off x="457200" y="304800"/>
            <a:ext cx="8229600" cy="533400"/>
          </a:xfrm>
        </p:spPr>
        <p:txBody>
          <a:bodyPr>
            <a:normAutofit fontScale="90000"/>
          </a:bodyPr>
          <a:lstStyle/>
          <a:p>
            <a:pPr>
              <a:defRPr/>
            </a:pPr>
            <a:r>
              <a:rPr lang="en-US" dirty="0"/>
              <a:t>The Pipeline</a:t>
            </a:r>
            <a:endParaRPr lang="en-IN" dirty="0"/>
          </a:p>
        </p:txBody>
      </p:sp>
      <p:sp>
        <p:nvSpPr>
          <p:cNvPr id="14339" name="Content Placeholder 2">
            <a:extLst>
              <a:ext uri="{FF2B5EF4-FFF2-40B4-BE49-F238E27FC236}">
                <a16:creationId xmlns:a16="http://schemas.microsoft.com/office/drawing/2014/main" xmlns="" id="{4348031A-4630-4361-93E6-CB213952F38F}"/>
              </a:ext>
            </a:extLst>
          </p:cNvPr>
          <p:cNvSpPr>
            <a:spLocks noGrp="1"/>
          </p:cNvSpPr>
          <p:nvPr>
            <p:ph idx="1"/>
          </p:nvPr>
        </p:nvSpPr>
        <p:spPr>
          <a:xfrm>
            <a:off x="457200" y="1066800"/>
            <a:ext cx="8229600" cy="5334000"/>
          </a:xfrm>
        </p:spPr>
        <p:txBody>
          <a:bodyPr/>
          <a:lstStyle/>
          <a:p>
            <a:r>
              <a:rPr lang="en-IN" altLang="en-US"/>
              <a:t>At the heart of the ARM7 CPU is the instruction pipeline. The pipeline is used to process  instructions taken from the program store. </a:t>
            </a:r>
          </a:p>
          <a:p>
            <a:r>
              <a:rPr lang="en-IN" altLang="en-US"/>
              <a:t>On the ARM 7 a three-stage pipeline is used. </a:t>
            </a:r>
          </a:p>
          <a:p>
            <a:endParaRPr lang="en-IN" altLang="en-US"/>
          </a:p>
          <a:p>
            <a:endParaRPr lang="en-IN" altLang="en-US"/>
          </a:p>
        </p:txBody>
      </p:sp>
      <p:sp>
        <p:nvSpPr>
          <p:cNvPr id="6" name="Slide Number Placeholder 5">
            <a:extLst>
              <a:ext uri="{FF2B5EF4-FFF2-40B4-BE49-F238E27FC236}">
                <a16:creationId xmlns:a16="http://schemas.microsoft.com/office/drawing/2014/main" xmlns="" id="{EC538882-9E10-4607-9B5A-47C59881B317}"/>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E1D1B4-68BD-4E91-A4C7-909FD4E7B583}" type="slidenum">
              <a:rPr lang="en-IN" altLang="en-US">
                <a:solidFill>
                  <a:srgbClr val="898989"/>
                </a:solidFill>
                <a:latin typeface="Calibri" panose="020F0502020204030204" pitchFamily="34" charset="0"/>
              </a:rPr>
              <a:pPr eaLnBrk="1" hangingPunct="1"/>
              <a:t>13</a:t>
            </a:fld>
            <a:endParaRPr lang="en-IN" altLang="en-US">
              <a:solidFill>
                <a:srgbClr val="898989"/>
              </a:solidFill>
              <a:latin typeface="Calibri" panose="020F0502020204030204" pitchFamily="34" charset="0"/>
            </a:endParaRPr>
          </a:p>
        </p:txBody>
      </p:sp>
      <p:pic>
        <p:nvPicPr>
          <p:cNvPr id="14341" name="Picture 2">
            <a:extLst>
              <a:ext uri="{FF2B5EF4-FFF2-40B4-BE49-F238E27FC236}">
                <a16:creationId xmlns:a16="http://schemas.microsoft.com/office/drawing/2014/main" xmlns="" id="{6D63CDA9-6428-49DE-8F67-C2732EF307D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288" y="4076700"/>
            <a:ext cx="8477250" cy="151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AAA83-5A26-461B-AC71-052B6481F7D4}"/>
              </a:ext>
            </a:extLst>
          </p:cNvPr>
          <p:cNvSpPr>
            <a:spLocks noGrp="1"/>
          </p:cNvSpPr>
          <p:nvPr>
            <p:ph type="title"/>
          </p:nvPr>
        </p:nvSpPr>
        <p:spPr>
          <a:xfrm>
            <a:off x="457200" y="381000"/>
            <a:ext cx="8229600" cy="990600"/>
          </a:xfrm>
        </p:spPr>
        <p:txBody>
          <a:bodyPr>
            <a:normAutofit fontScale="90000"/>
          </a:bodyPr>
          <a:lstStyle/>
          <a:p>
            <a:pPr>
              <a:defRPr/>
            </a:pPr>
            <a:r>
              <a:rPr lang="en-IN" dirty="0"/>
              <a:t>3-stage pipeline ARM organization</a:t>
            </a:r>
            <a:br>
              <a:rPr lang="en-IN" dirty="0"/>
            </a:br>
            <a:endParaRPr lang="en-IN" dirty="0"/>
          </a:p>
        </p:txBody>
      </p:sp>
      <p:sp>
        <p:nvSpPr>
          <p:cNvPr id="7" name="Slide Number Placeholder 6">
            <a:extLst>
              <a:ext uri="{FF2B5EF4-FFF2-40B4-BE49-F238E27FC236}">
                <a16:creationId xmlns:a16="http://schemas.microsoft.com/office/drawing/2014/main" xmlns="" id="{D34235AE-216C-422A-BD64-FBC6850FD7D6}"/>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25912C-2801-4249-93B5-53DB44B16B11}" type="slidenum">
              <a:rPr lang="en-IN" altLang="en-US">
                <a:solidFill>
                  <a:srgbClr val="898989"/>
                </a:solidFill>
                <a:latin typeface="Calibri" panose="020F0502020204030204" pitchFamily="34" charset="0"/>
              </a:rPr>
              <a:pPr eaLnBrk="1" hangingPunct="1"/>
              <a:t>14</a:t>
            </a:fld>
            <a:endParaRPr lang="en-IN" altLang="en-US">
              <a:solidFill>
                <a:srgbClr val="898989"/>
              </a:solidFill>
              <a:latin typeface="Calibri" panose="020F0502020204030204" pitchFamily="34" charset="0"/>
            </a:endParaRPr>
          </a:p>
        </p:txBody>
      </p:sp>
      <p:sp>
        <p:nvSpPr>
          <p:cNvPr id="15364" name="Rectangle 9">
            <a:extLst>
              <a:ext uri="{FF2B5EF4-FFF2-40B4-BE49-F238E27FC236}">
                <a16:creationId xmlns:a16="http://schemas.microsoft.com/office/drawing/2014/main" xmlns="" id="{5538E6A6-92A5-43CF-8FFA-B9D2BCC39238}"/>
              </a:ext>
            </a:extLst>
          </p:cNvPr>
          <p:cNvSpPr>
            <a:spLocks noChangeArrowheads="1"/>
          </p:cNvSpPr>
          <p:nvPr/>
        </p:nvSpPr>
        <p:spPr bwMode="auto">
          <a:xfrm>
            <a:off x="533400" y="1219200"/>
            <a:ext cx="8305800" cy="3816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altLang="en-US" sz="2200" b="1"/>
              <a:t>Fetch:</a:t>
            </a:r>
          </a:p>
          <a:p>
            <a:pPr algn="just" eaLnBrk="1" hangingPunct="1"/>
            <a:r>
              <a:rPr lang="en-IN" altLang="en-US" sz="2200"/>
              <a:t>The instruction is fetched from memory and placed in the instruction pipeline.</a:t>
            </a:r>
          </a:p>
          <a:p>
            <a:pPr algn="just" eaLnBrk="1" hangingPunct="1"/>
            <a:r>
              <a:rPr lang="en-IN" altLang="en-US" sz="2200" b="1"/>
              <a:t>Decode:</a:t>
            </a:r>
          </a:p>
          <a:p>
            <a:pPr algn="just" eaLnBrk="1" hangingPunct="1"/>
            <a:r>
              <a:rPr lang="en-IN" altLang="en-US" sz="2200"/>
              <a:t>The instruction is decoded and the datapath control signals prepared for the next cycle. In this stage the instruction 'owns' the decode logic but not the datapath.</a:t>
            </a:r>
          </a:p>
          <a:p>
            <a:pPr algn="just" eaLnBrk="1" hangingPunct="1"/>
            <a:r>
              <a:rPr lang="en-IN" altLang="en-US" sz="2200" b="1"/>
              <a:t>Execute:</a:t>
            </a:r>
          </a:p>
          <a:p>
            <a:pPr algn="just" eaLnBrk="1" hangingPunct="1"/>
            <a:r>
              <a:rPr lang="en-IN" altLang="en-US" sz="2200"/>
              <a:t>The instruction 'owns' the datapath; the register bank is read, an operand shifted, the ALU result generated and written back into a destination register</a:t>
            </a:r>
          </a:p>
        </p:txBody>
      </p:sp>
      <p:sp>
        <p:nvSpPr>
          <p:cNvPr id="15365" name="Rectangle 10">
            <a:extLst>
              <a:ext uri="{FF2B5EF4-FFF2-40B4-BE49-F238E27FC236}">
                <a16:creationId xmlns:a16="http://schemas.microsoft.com/office/drawing/2014/main" xmlns="" id="{A80076DC-80E9-4E66-9B92-B33B4AF7EEFE}"/>
              </a:ext>
            </a:extLst>
          </p:cNvPr>
          <p:cNvSpPr>
            <a:spLocks noChangeArrowheads="1"/>
          </p:cNvSpPr>
          <p:nvPr/>
        </p:nvSpPr>
        <p:spPr bwMode="auto">
          <a:xfrm>
            <a:off x="685800" y="5257800"/>
            <a:ext cx="80645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b="1"/>
              <a:t>At any one time, three different instructions may occupy each of these stages, so the hardware in each stage has to be capable of independent operation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DFA1F-60C6-41A8-96B4-05FE5D50B430}"/>
              </a:ext>
            </a:extLst>
          </p:cNvPr>
          <p:cNvSpPr>
            <a:spLocks noGrp="1"/>
          </p:cNvSpPr>
          <p:nvPr>
            <p:ph type="title"/>
          </p:nvPr>
        </p:nvSpPr>
        <p:spPr>
          <a:xfrm>
            <a:off x="500063" y="357188"/>
            <a:ext cx="8229600" cy="476250"/>
          </a:xfrm>
        </p:spPr>
        <p:txBody>
          <a:bodyPr>
            <a:normAutofit fontScale="90000"/>
          </a:bodyPr>
          <a:lstStyle/>
          <a:p>
            <a:pPr>
              <a:defRPr/>
            </a:pPr>
            <a:r>
              <a:rPr lang="en-US" dirty="0"/>
              <a:t>Contd.,</a:t>
            </a:r>
            <a:endParaRPr lang="en-IN" dirty="0"/>
          </a:p>
        </p:txBody>
      </p:sp>
      <p:sp>
        <p:nvSpPr>
          <p:cNvPr id="16387" name="Content Placeholder 7">
            <a:extLst>
              <a:ext uri="{FF2B5EF4-FFF2-40B4-BE49-F238E27FC236}">
                <a16:creationId xmlns:a16="http://schemas.microsoft.com/office/drawing/2014/main" xmlns="" id="{B63FA968-DC56-4C36-A84A-695152EBD623}"/>
              </a:ext>
            </a:extLst>
          </p:cNvPr>
          <p:cNvSpPr>
            <a:spLocks noGrp="1"/>
          </p:cNvSpPr>
          <p:nvPr>
            <p:ph idx="1"/>
          </p:nvPr>
        </p:nvSpPr>
        <p:spPr>
          <a:xfrm>
            <a:off x="428625" y="785813"/>
            <a:ext cx="8229600" cy="5562600"/>
          </a:xfrm>
        </p:spPr>
        <p:txBody>
          <a:bodyPr/>
          <a:lstStyle/>
          <a:p>
            <a:r>
              <a:rPr lang="en-IN" altLang="en-US"/>
              <a:t>When the processor is executing simple data processing instructions the pipeline enables one instruction to be completed every clock cycle. </a:t>
            </a:r>
          </a:p>
          <a:p>
            <a:r>
              <a:rPr lang="en-IN" altLang="en-US"/>
              <a:t>An individual instruction takes three clock cycles to complete, so it has a three-cycle latency, but the through-put is one instruction per cycle. </a:t>
            </a:r>
          </a:p>
          <a:p>
            <a:endParaRPr lang="en-IN" altLang="en-US"/>
          </a:p>
          <a:p>
            <a:endParaRPr lang="en-IN" altLang="en-US"/>
          </a:p>
        </p:txBody>
      </p:sp>
      <p:sp>
        <p:nvSpPr>
          <p:cNvPr id="7" name="Slide Number Placeholder 6">
            <a:extLst>
              <a:ext uri="{FF2B5EF4-FFF2-40B4-BE49-F238E27FC236}">
                <a16:creationId xmlns:a16="http://schemas.microsoft.com/office/drawing/2014/main" xmlns="" id="{74F2B1C4-D00D-47C9-9AC4-524DD456E918}"/>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482F0A-B8BB-4678-9D03-9272077C7E01}" type="slidenum">
              <a:rPr lang="en-IN" altLang="en-US">
                <a:solidFill>
                  <a:srgbClr val="898989"/>
                </a:solidFill>
                <a:latin typeface="Calibri" panose="020F0502020204030204" pitchFamily="34" charset="0"/>
              </a:rPr>
              <a:pPr eaLnBrk="1" hangingPunct="1"/>
              <a:t>15</a:t>
            </a:fld>
            <a:endParaRPr lang="en-IN" altLang="en-US">
              <a:solidFill>
                <a:srgbClr val="898989"/>
              </a:solidFill>
              <a:latin typeface="Calibri" panose="020F0502020204030204" pitchFamily="34" charset="0"/>
            </a:endParaRPr>
          </a:p>
        </p:txBody>
      </p:sp>
      <p:pic>
        <p:nvPicPr>
          <p:cNvPr id="16389" name="Picture 2">
            <a:extLst>
              <a:ext uri="{FF2B5EF4-FFF2-40B4-BE49-F238E27FC236}">
                <a16:creationId xmlns:a16="http://schemas.microsoft.com/office/drawing/2014/main" xmlns="" id="{1A1F98BD-021E-46D5-9DCE-17B10682D68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43500" y="4786313"/>
            <a:ext cx="3660775" cy="1677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xmlns="" id="{737F29EE-B9BA-4BBB-BA65-E49E5F1D0F5C}"/>
              </a:ext>
            </a:extLst>
          </p:cNvPr>
          <p:cNvSpPr>
            <a:spLocks noGrp="1"/>
          </p:cNvSpPr>
          <p:nvPr>
            <p:ph idx="1"/>
          </p:nvPr>
        </p:nvSpPr>
        <p:spPr>
          <a:xfrm>
            <a:off x="214313" y="142875"/>
            <a:ext cx="8715375" cy="6572250"/>
          </a:xfrm>
        </p:spPr>
        <p:txBody>
          <a:bodyPr/>
          <a:lstStyle/>
          <a:p>
            <a:r>
              <a:rPr lang="en-IN" altLang="en-US" sz="2400"/>
              <a:t>A three-stage pipeline is the simplest form of pipeline and does not suffer from the kind of  hazards such as read-before-write seen in pipelines with more stages. </a:t>
            </a:r>
          </a:p>
          <a:p>
            <a:r>
              <a:rPr lang="en-IN" altLang="en-US" sz="2400">
                <a:solidFill>
                  <a:srgbClr val="FF0000"/>
                </a:solidFill>
              </a:rPr>
              <a:t>The pipeline has hardware independent stages that execute one instruction while decoding a second and fetching a third. </a:t>
            </a:r>
          </a:p>
          <a:p>
            <a:r>
              <a:rPr lang="en-IN" altLang="en-US" sz="2400"/>
              <a:t>The pipeline speeds up the throughput of CPU instructions so effectively that most ARM instructions can be executed in a single cycle. </a:t>
            </a:r>
          </a:p>
          <a:p>
            <a:r>
              <a:rPr lang="en-IN" altLang="en-US" sz="2400"/>
              <a:t>The pipeline works most efficiently on linear code. As soon as a branch is encountered, the pipeline is flushed and  must be refilled before full execution speed can be resumed.</a:t>
            </a:r>
          </a:p>
          <a:p>
            <a:r>
              <a:rPr lang="en-IN" altLang="en-US" sz="2400" b="1"/>
              <a:t>As we shall see, the ARM instruction set has some interesting features which help smooth out small jumps in your code in order to get the best flow of code through the pipeline. </a:t>
            </a:r>
          </a:p>
          <a:p>
            <a:r>
              <a:rPr lang="en-IN" altLang="en-US" sz="2400"/>
              <a:t>As the pipeline is part of the CPU, the programmer does not have any exposure to it. </a:t>
            </a:r>
          </a:p>
        </p:txBody>
      </p:sp>
      <p:sp>
        <p:nvSpPr>
          <p:cNvPr id="6" name="Slide Number Placeholder 5">
            <a:extLst>
              <a:ext uri="{FF2B5EF4-FFF2-40B4-BE49-F238E27FC236}">
                <a16:creationId xmlns:a16="http://schemas.microsoft.com/office/drawing/2014/main" xmlns="" id="{C1369DA8-AC71-414A-986B-2C22DAACC8F7}"/>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AC10B3-47C2-4B32-9A33-5C50EDFF5C68}" type="slidenum">
              <a:rPr lang="en-IN" altLang="en-US">
                <a:solidFill>
                  <a:srgbClr val="898989"/>
                </a:solidFill>
                <a:latin typeface="Calibri" panose="020F0502020204030204" pitchFamily="34" charset="0"/>
              </a:rPr>
              <a:pPr eaLnBrk="1" hangingPunct="1"/>
              <a:t>16</a:t>
            </a:fld>
            <a:endParaRPr lang="en-IN" altLang="en-US">
              <a:solidFill>
                <a:srgbClr val="898989"/>
              </a:solidFill>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937E5-15E6-4C14-BD31-CBF80BD3A9EB}"/>
              </a:ext>
            </a:extLst>
          </p:cNvPr>
          <p:cNvSpPr>
            <a:spLocks noGrp="1"/>
          </p:cNvSpPr>
          <p:nvPr>
            <p:ph type="title"/>
          </p:nvPr>
        </p:nvSpPr>
        <p:spPr>
          <a:xfrm>
            <a:off x="381000" y="228600"/>
            <a:ext cx="8229600" cy="762000"/>
          </a:xfrm>
        </p:spPr>
        <p:txBody>
          <a:bodyPr>
            <a:normAutofit fontScale="90000"/>
          </a:bodyPr>
          <a:lstStyle/>
          <a:p>
            <a:pPr>
              <a:defRPr/>
            </a:pPr>
            <a:r>
              <a:rPr lang="en-US" dirty="0"/>
              <a:t>Conditional Execution – Remember this. </a:t>
            </a:r>
            <a:endParaRPr lang="en-IN" dirty="0"/>
          </a:p>
        </p:txBody>
      </p:sp>
      <p:sp>
        <p:nvSpPr>
          <p:cNvPr id="3" name="Content Placeholder 2">
            <a:extLst>
              <a:ext uri="{FF2B5EF4-FFF2-40B4-BE49-F238E27FC236}">
                <a16:creationId xmlns:a16="http://schemas.microsoft.com/office/drawing/2014/main" xmlns="" id="{28E67C4C-2E0E-43FB-8304-96C35FA0BF72}"/>
              </a:ext>
            </a:extLst>
          </p:cNvPr>
          <p:cNvSpPr>
            <a:spLocks noGrp="1"/>
          </p:cNvSpPr>
          <p:nvPr>
            <p:ph idx="1"/>
          </p:nvPr>
        </p:nvSpPr>
        <p:spPr>
          <a:xfrm>
            <a:off x="381000" y="914400"/>
            <a:ext cx="8382000" cy="5638800"/>
          </a:xfrm>
        </p:spPr>
        <p:txBody>
          <a:bodyPr>
            <a:normAutofit fontScale="85000" lnSpcReduction="20000"/>
          </a:bodyPr>
          <a:lstStyle/>
          <a:p>
            <a:pPr>
              <a:defRPr/>
            </a:pPr>
            <a:r>
              <a:rPr lang="en-US" altLang="zh-TW" dirty="0"/>
              <a:t>Most instruction sets only allow branches to be executed conditionally.</a:t>
            </a:r>
          </a:p>
          <a:p>
            <a:pPr>
              <a:defRPr/>
            </a:pPr>
            <a:r>
              <a:rPr lang="en-US" altLang="zh-TW" dirty="0"/>
              <a:t>However by reusing the condition evaluation hardware,  ARM effectively increases number of instructions.</a:t>
            </a:r>
          </a:p>
          <a:p>
            <a:pPr lvl="1">
              <a:defRPr/>
            </a:pPr>
            <a:r>
              <a:rPr lang="en-US" altLang="zh-TW" dirty="0"/>
              <a:t>All instructions contain a condition field which determines whether the CPU will execute them. </a:t>
            </a:r>
          </a:p>
          <a:p>
            <a:pPr lvl="1">
              <a:defRPr/>
            </a:pPr>
            <a:r>
              <a:rPr lang="en-US" altLang="zh-TW" dirty="0"/>
              <a:t>Non-executed instructions soak up 1 cycle.</a:t>
            </a:r>
          </a:p>
          <a:p>
            <a:pPr lvl="2">
              <a:defRPr/>
            </a:pPr>
            <a:r>
              <a:rPr lang="en-US" altLang="zh-TW" dirty="0"/>
              <a:t>Still have to complete cycle so as to allow fetching and decoding of  following instructions.</a:t>
            </a:r>
          </a:p>
          <a:p>
            <a:pPr>
              <a:defRPr/>
            </a:pPr>
            <a:r>
              <a:rPr lang="en-US" altLang="zh-TW" dirty="0"/>
              <a:t>This removes the need for many branches, which stall the pipeline (3 cycles to refill).</a:t>
            </a:r>
          </a:p>
          <a:p>
            <a:pPr lvl="1">
              <a:defRPr/>
            </a:pPr>
            <a:r>
              <a:rPr lang="en-US" altLang="zh-TW" dirty="0"/>
              <a:t>Allows very dense in-line code, without branches.</a:t>
            </a:r>
          </a:p>
          <a:p>
            <a:pPr lvl="1">
              <a:defRPr/>
            </a:pPr>
            <a:r>
              <a:rPr lang="en-US" altLang="zh-TW" dirty="0"/>
              <a:t>The Time penalty of not executing several conditional instructions is frequently less than overhead of the branch or subroutine call that would otherwise be needed.</a:t>
            </a:r>
          </a:p>
          <a:p>
            <a:pPr>
              <a:defRPr/>
            </a:pPr>
            <a:endParaRPr lang="en-IN" dirty="0"/>
          </a:p>
        </p:txBody>
      </p:sp>
      <p:sp>
        <p:nvSpPr>
          <p:cNvPr id="6" name="Slide Number Placeholder 5">
            <a:extLst>
              <a:ext uri="{FF2B5EF4-FFF2-40B4-BE49-F238E27FC236}">
                <a16:creationId xmlns:a16="http://schemas.microsoft.com/office/drawing/2014/main" xmlns="" id="{3F5901F5-1D90-4B6D-8A3B-0D9E9AB7396E}"/>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5DC5B4-15BD-4441-8620-F6AF9D283E27}" type="slidenum">
              <a:rPr lang="en-IN" altLang="en-US">
                <a:solidFill>
                  <a:srgbClr val="898989"/>
                </a:solidFill>
                <a:latin typeface="Calibri" panose="020F0502020204030204" pitchFamily="34" charset="0"/>
              </a:rPr>
              <a:pPr eaLnBrk="1" hangingPunct="1"/>
              <a:t>17</a:t>
            </a:fld>
            <a:endParaRPr lang="en-IN" altLang="en-US">
              <a:solidFill>
                <a:srgbClr val="898989"/>
              </a:solidFill>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4A3BE-D239-45C6-86FA-A2B845C653A5}"/>
              </a:ext>
            </a:extLst>
          </p:cNvPr>
          <p:cNvSpPr>
            <a:spLocks noGrp="1"/>
          </p:cNvSpPr>
          <p:nvPr>
            <p:ph type="title"/>
          </p:nvPr>
        </p:nvSpPr>
        <p:spPr>
          <a:xfrm>
            <a:off x="381000" y="228600"/>
            <a:ext cx="8229600" cy="609600"/>
          </a:xfrm>
        </p:spPr>
        <p:txBody>
          <a:bodyPr>
            <a:normAutofit fontScale="90000"/>
          </a:bodyPr>
          <a:lstStyle/>
          <a:p>
            <a:pPr>
              <a:defRPr/>
            </a:pPr>
            <a:r>
              <a:rPr lang="en-US" dirty="0"/>
              <a:t>Condition Field. </a:t>
            </a:r>
            <a:endParaRPr lang="en-IN" dirty="0"/>
          </a:p>
        </p:txBody>
      </p:sp>
      <p:sp>
        <p:nvSpPr>
          <p:cNvPr id="6" name="Slide Number Placeholder 5">
            <a:extLst>
              <a:ext uri="{FF2B5EF4-FFF2-40B4-BE49-F238E27FC236}">
                <a16:creationId xmlns:a16="http://schemas.microsoft.com/office/drawing/2014/main" xmlns="" id="{B0BE3331-55C0-4244-A000-6905A2A0C615}"/>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B9B5DC-7AD9-4847-8E92-FA483CEB10D5}" type="slidenum">
              <a:rPr lang="en-IN" altLang="en-US">
                <a:solidFill>
                  <a:srgbClr val="898989"/>
                </a:solidFill>
                <a:latin typeface="Calibri" panose="020F0502020204030204" pitchFamily="34" charset="0"/>
              </a:rPr>
              <a:pPr eaLnBrk="1" hangingPunct="1"/>
              <a:t>18</a:t>
            </a:fld>
            <a:endParaRPr lang="en-IN" altLang="en-US">
              <a:solidFill>
                <a:srgbClr val="898989"/>
              </a:solidFill>
              <a:latin typeface="Calibri" panose="020F0502020204030204" pitchFamily="34" charset="0"/>
            </a:endParaRPr>
          </a:p>
        </p:txBody>
      </p:sp>
      <p:pic>
        <p:nvPicPr>
          <p:cNvPr id="19460" name="Picture 2">
            <a:extLst>
              <a:ext uri="{FF2B5EF4-FFF2-40B4-BE49-F238E27FC236}">
                <a16:creationId xmlns:a16="http://schemas.microsoft.com/office/drawing/2014/main" xmlns="" id="{E9210558-D969-4CEC-B481-505B07A1F66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884238"/>
            <a:ext cx="7543800" cy="5853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4029E-80B9-43B9-9236-79418F258DD7}"/>
              </a:ext>
            </a:extLst>
          </p:cNvPr>
          <p:cNvSpPr>
            <a:spLocks noGrp="1"/>
          </p:cNvSpPr>
          <p:nvPr>
            <p:ph type="title"/>
          </p:nvPr>
        </p:nvSpPr>
        <p:spPr>
          <a:xfrm>
            <a:off x="381000" y="228600"/>
            <a:ext cx="8229600" cy="685800"/>
          </a:xfrm>
        </p:spPr>
        <p:txBody>
          <a:bodyPr>
            <a:normAutofit fontScale="90000"/>
          </a:bodyPr>
          <a:lstStyle/>
          <a:p>
            <a:pPr>
              <a:defRPr/>
            </a:pPr>
            <a:r>
              <a:rPr lang="en-US" dirty="0"/>
              <a:t>Conditional Execution </a:t>
            </a:r>
            <a:endParaRPr lang="en-IN" dirty="0"/>
          </a:p>
        </p:txBody>
      </p:sp>
      <p:sp>
        <p:nvSpPr>
          <p:cNvPr id="3" name="Content Placeholder 2">
            <a:extLst>
              <a:ext uri="{FF2B5EF4-FFF2-40B4-BE49-F238E27FC236}">
                <a16:creationId xmlns:a16="http://schemas.microsoft.com/office/drawing/2014/main" xmlns="" id="{02C365BF-CB8A-41F7-989F-AD3AD2E54B1B}"/>
              </a:ext>
            </a:extLst>
          </p:cNvPr>
          <p:cNvSpPr>
            <a:spLocks noGrp="1"/>
          </p:cNvSpPr>
          <p:nvPr>
            <p:ph idx="1"/>
          </p:nvPr>
        </p:nvSpPr>
        <p:spPr>
          <a:xfrm>
            <a:off x="457200" y="990600"/>
            <a:ext cx="8229600" cy="5486400"/>
          </a:xfrm>
        </p:spPr>
        <p:txBody>
          <a:bodyPr>
            <a:normAutofit fontScale="77500" lnSpcReduction="20000"/>
          </a:bodyPr>
          <a:lstStyle/>
          <a:p>
            <a:pPr>
              <a:defRPr/>
            </a:pPr>
            <a:r>
              <a:rPr lang="en-US" altLang="zh-TW" dirty="0"/>
              <a:t>To execute an instruction conditionally, simply postfix it with the appropriate condition:</a:t>
            </a:r>
          </a:p>
          <a:p>
            <a:pPr lvl="1">
              <a:defRPr/>
            </a:pPr>
            <a:r>
              <a:rPr lang="en-US" altLang="zh-TW" dirty="0"/>
              <a:t>For example an add instruction takes the form:</a:t>
            </a:r>
          </a:p>
          <a:p>
            <a:pPr lvl="2">
              <a:defRPr/>
            </a:pPr>
            <a:r>
              <a:rPr lang="en-US" altLang="zh-TW" dirty="0">
                <a:latin typeface="Courier New" pitchFamily="49" charset="0"/>
              </a:rPr>
              <a:t>ADD r0,r1,r2	; r0 = r1 + r2 (ADDAL)</a:t>
            </a:r>
          </a:p>
          <a:p>
            <a:pPr lvl="1">
              <a:defRPr/>
            </a:pPr>
            <a:r>
              <a:rPr lang="en-US" altLang="zh-TW" dirty="0"/>
              <a:t>To execute this only if the zero flag is set:</a:t>
            </a:r>
          </a:p>
          <a:p>
            <a:pPr lvl="2">
              <a:defRPr/>
            </a:pPr>
            <a:r>
              <a:rPr lang="en-US" altLang="zh-TW" dirty="0">
                <a:latin typeface="Courier New" pitchFamily="49" charset="0"/>
              </a:rPr>
              <a:t>ADDEQ r0,r1,r2	; If zero flag set then…</a:t>
            </a:r>
            <a:br>
              <a:rPr lang="en-US" altLang="zh-TW" dirty="0">
                <a:latin typeface="Courier New" pitchFamily="49" charset="0"/>
              </a:rPr>
            </a:br>
            <a:r>
              <a:rPr lang="en-US" altLang="zh-TW" dirty="0">
                <a:latin typeface="Courier New" pitchFamily="49" charset="0"/>
              </a:rPr>
              <a:t>			; ... r0 = r1 + r2</a:t>
            </a:r>
          </a:p>
          <a:p>
            <a:pPr>
              <a:defRPr/>
            </a:pPr>
            <a:r>
              <a:rPr lang="en-US" altLang="zh-TW" dirty="0"/>
              <a:t>By default, data processing operations do not affect the condition flags (apart from the comparisons where this is the only effect). To cause the condition flags to be updated, the S bit of the instruction needs to be set by </a:t>
            </a:r>
            <a:r>
              <a:rPr lang="en-US" altLang="zh-TW" dirty="0" err="1"/>
              <a:t>postfixing</a:t>
            </a:r>
            <a:r>
              <a:rPr lang="en-US" altLang="zh-TW" dirty="0"/>
              <a:t> the instruction (and any condition code) with an “S”.</a:t>
            </a:r>
          </a:p>
          <a:p>
            <a:pPr lvl="1">
              <a:defRPr/>
            </a:pPr>
            <a:r>
              <a:rPr lang="en-US" altLang="zh-TW" dirty="0"/>
              <a:t>For example to add two numbers and set the condition flags:</a:t>
            </a:r>
          </a:p>
          <a:p>
            <a:pPr lvl="2">
              <a:defRPr/>
            </a:pPr>
            <a:r>
              <a:rPr lang="en-US" altLang="zh-TW" dirty="0">
                <a:latin typeface="Courier New" pitchFamily="49" charset="0"/>
              </a:rPr>
              <a:t>ADDS r0,r1,r2</a:t>
            </a:r>
            <a:r>
              <a:rPr lang="en-US" altLang="zh-TW" dirty="0"/>
              <a:t>	</a:t>
            </a:r>
            <a:r>
              <a:rPr lang="en-US" altLang="zh-TW" dirty="0">
                <a:latin typeface="Courier New" pitchFamily="49" charset="0"/>
              </a:rPr>
              <a:t>; r0 = r1 + r2 					; ... and set flags</a:t>
            </a:r>
          </a:p>
          <a:p>
            <a:pPr>
              <a:defRPr/>
            </a:pPr>
            <a:endParaRPr lang="en-IN" dirty="0"/>
          </a:p>
        </p:txBody>
      </p:sp>
      <p:sp>
        <p:nvSpPr>
          <p:cNvPr id="6" name="Slide Number Placeholder 5">
            <a:extLst>
              <a:ext uri="{FF2B5EF4-FFF2-40B4-BE49-F238E27FC236}">
                <a16:creationId xmlns:a16="http://schemas.microsoft.com/office/drawing/2014/main" xmlns="" id="{1975E4B8-ED62-4842-9115-686EB589FED8}"/>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7AAD4-7FB3-45E3-8B0B-A5AE61506E65}" type="slidenum">
              <a:rPr lang="en-IN" altLang="en-US">
                <a:solidFill>
                  <a:srgbClr val="898989"/>
                </a:solidFill>
                <a:latin typeface="Calibri" panose="020F0502020204030204" pitchFamily="34" charset="0"/>
              </a:rPr>
              <a:pPr eaLnBrk="1" hangingPunct="1"/>
              <a:t>19</a:t>
            </a:fld>
            <a:endParaRPr lang="en-IN"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a:extLst>
              <a:ext uri="{FF2B5EF4-FFF2-40B4-BE49-F238E27FC236}">
                <a16:creationId xmlns:a16="http://schemas.microsoft.com/office/drawing/2014/main" xmlns="" id="{B4787CFB-BDC0-426F-9CCC-C35E16FC8085}"/>
              </a:ext>
            </a:extLst>
          </p:cNvPr>
          <p:cNvSpPr>
            <a:spLocks noGrp="1"/>
          </p:cNvSpPr>
          <p:nvPr>
            <p:ph idx="1"/>
          </p:nvPr>
        </p:nvSpPr>
        <p:spPr>
          <a:xfrm>
            <a:off x="357188" y="857250"/>
            <a:ext cx="8501062" cy="5715000"/>
          </a:xfrm>
        </p:spPr>
        <p:txBody>
          <a:bodyPr/>
          <a:lstStyle/>
          <a:p>
            <a:pPr eaLnBrk="1" hangingPunct="1"/>
            <a:r>
              <a:rPr lang="en-US" altLang="en-US"/>
              <a:t>The first ARM processor was developed at Acorn Computers Limited, of Cambridge,</a:t>
            </a:r>
          </a:p>
          <a:p>
            <a:pPr eaLnBrk="1" hangingPunct="1"/>
            <a:r>
              <a:rPr lang="en-US" altLang="en-US"/>
              <a:t>England, between October 1983 and April 1985. At that time, and until the     formation of Advanced RISC Machines Limited (which later was renamed simply ARM Limited) in 1990, ARM stood for Acorn </a:t>
            </a:r>
            <a:r>
              <a:rPr lang="en-US" altLang="en-US" b="1"/>
              <a:t>RISC Machine</a:t>
            </a:r>
          </a:p>
          <a:p>
            <a:pPr>
              <a:buFont typeface="Wingdings" panose="05000000000000000000" pitchFamily="2" charset="2"/>
              <a:buChar char="Ø"/>
            </a:pPr>
            <a:r>
              <a:rPr lang="en-US" altLang="en-US" sz="2800">
                <a:solidFill>
                  <a:srgbClr val="0070C0"/>
                </a:solidFill>
              </a:rPr>
              <a:t>ARM Cores</a:t>
            </a:r>
          </a:p>
          <a:p>
            <a:pPr lvl="1">
              <a:buFontTx/>
              <a:buChar char="•"/>
            </a:pPr>
            <a:r>
              <a:rPr lang="en-US" altLang="en-US">
                <a:solidFill>
                  <a:srgbClr val="0070C0"/>
                </a:solidFill>
              </a:rPr>
              <a:t> Licensed to partners to develop &amp; fabricate         new processors and micro-controllers</a:t>
            </a:r>
          </a:p>
          <a:p>
            <a:pPr lvl="1">
              <a:buFontTx/>
              <a:buChar char="•"/>
            </a:pPr>
            <a:r>
              <a:rPr lang="en-US" altLang="en-US">
                <a:solidFill>
                  <a:srgbClr val="0070C0"/>
                </a:solidFill>
              </a:rPr>
              <a:t> Soft-core</a:t>
            </a:r>
          </a:p>
          <a:p>
            <a:pPr eaLnBrk="1" hangingPunct="1"/>
            <a:endParaRPr lang="en-US" altLang="en-US"/>
          </a:p>
          <a:p>
            <a:pPr eaLnBrk="1" hangingPunct="1">
              <a:buFont typeface="Arial" panose="020B0604020202020204" pitchFamily="34" charset="0"/>
              <a:buNone/>
            </a:pPr>
            <a:endParaRPr lang="en-US" altLang="en-US"/>
          </a:p>
        </p:txBody>
      </p:sp>
      <p:sp>
        <p:nvSpPr>
          <p:cNvPr id="3075" name="TextBox 2">
            <a:extLst>
              <a:ext uri="{FF2B5EF4-FFF2-40B4-BE49-F238E27FC236}">
                <a16:creationId xmlns:a16="http://schemas.microsoft.com/office/drawing/2014/main" xmlns="" id="{5B70AA89-5280-478A-AF9D-9A84AB493F61}"/>
              </a:ext>
            </a:extLst>
          </p:cNvPr>
          <p:cNvSpPr txBox="1">
            <a:spLocks noChangeArrowheads="1"/>
          </p:cNvSpPr>
          <p:nvPr/>
        </p:nvSpPr>
        <p:spPr bwMode="auto">
          <a:xfrm>
            <a:off x="1428750" y="214313"/>
            <a:ext cx="700087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solidFill>
                  <a:srgbClr val="92D050"/>
                </a:solidFill>
              </a:rPr>
              <a:t>ARM Processor -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91915033-7B20-4DA2-9755-B39250E93D6C}"/>
              </a:ext>
            </a:extLst>
          </p:cNvPr>
          <p:cNvSpPr>
            <a:spLocks noGrp="1"/>
          </p:cNvSpPr>
          <p:nvPr>
            <p:ph type="title"/>
          </p:nvPr>
        </p:nvSpPr>
        <p:spPr>
          <a:xfrm>
            <a:off x="457200" y="228600"/>
            <a:ext cx="8229600" cy="700088"/>
          </a:xfrm>
        </p:spPr>
        <p:txBody>
          <a:bodyPr/>
          <a:lstStyle/>
          <a:p>
            <a:r>
              <a:rPr lang="en-US" altLang="en-US"/>
              <a:t>5 stage pipeline</a:t>
            </a:r>
            <a:endParaRPr lang="en-IN" altLang="en-US"/>
          </a:p>
        </p:txBody>
      </p:sp>
      <p:sp>
        <p:nvSpPr>
          <p:cNvPr id="21507" name="Content Placeholder 13">
            <a:extLst>
              <a:ext uri="{FF2B5EF4-FFF2-40B4-BE49-F238E27FC236}">
                <a16:creationId xmlns:a16="http://schemas.microsoft.com/office/drawing/2014/main" xmlns="" id="{AE39E98A-E9FC-427A-A66B-387B1F21872A}"/>
              </a:ext>
            </a:extLst>
          </p:cNvPr>
          <p:cNvSpPr>
            <a:spLocks noGrp="1"/>
          </p:cNvSpPr>
          <p:nvPr>
            <p:ph idx="1"/>
          </p:nvPr>
        </p:nvSpPr>
        <p:spPr>
          <a:xfrm>
            <a:off x="428625" y="1000125"/>
            <a:ext cx="8229600" cy="3733800"/>
          </a:xfrm>
        </p:spPr>
        <p:txBody>
          <a:bodyPr/>
          <a:lstStyle/>
          <a:p>
            <a:pPr algn="just"/>
            <a:r>
              <a:rPr lang="en-IN" altLang="en-US"/>
              <a:t>Higher performance ARM cores employ a 5-stage pipeline and have separate instruction and data memories. </a:t>
            </a:r>
          </a:p>
          <a:p>
            <a:pPr algn="just"/>
            <a:r>
              <a:rPr lang="en-IN" altLang="en-US"/>
              <a:t>Breaking instruction execution down into five components rather than three reduces the maximum work which must be completed in a clock cycle, and hence allows a higher clock frequency to be used (provided that other system components, and particularly the instruction memory, are also redesigned to operate at this higher clock rate).</a:t>
            </a:r>
          </a:p>
        </p:txBody>
      </p:sp>
      <p:sp>
        <p:nvSpPr>
          <p:cNvPr id="7" name="Slide Number Placeholder 6">
            <a:extLst>
              <a:ext uri="{FF2B5EF4-FFF2-40B4-BE49-F238E27FC236}">
                <a16:creationId xmlns:a16="http://schemas.microsoft.com/office/drawing/2014/main" xmlns="" id="{C17E443B-62EA-4B9C-B610-77D90C86F226}"/>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4C85B1-6BE8-4D07-8565-EDEF57F1213E}" type="slidenum">
              <a:rPr lang="en-IN" altLang="en-US">
                <a:solidFill>
                  <a:srgbClr val="898989"/>
                </a:solidFill>
                <a:latin typeface="Calibri" panose="020F0502020204030204" pitchFamily="34" charset="0"/>
              </a:rPr>
              <a:pPr eaLnBrk="1" hangingPunct="1"/>
              <a:t>20</a:t>
            </a:fld>
            <a:endParaRPr lang="en-IN" altLang="en-US">
              <a:solidFill>
                <a:srgbClr val="898989"/>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82DE56-3434-4997-9956-E49C3BD74D32}"/>
              </a:ext>
            </a:extLst>
          </p:cNvPr>
          <p:cNvSpPr>
            <a:spLocks noGrp="1"/>
          </p:cNvSpPr>
          <p:nvPr>
            <p:ph type="title"/>
          </p:nvPr>
        </p:nvSpPr>
        <p:spPr>
          <a:xfrm>
            <a:off x="457200" y="228600"/>
            <a:ext cx="8229600" cy="685800"/>
          </a:xfrm>
        </p:spPr>
        <p:txBody>
          <a:bodyPr>
            <a:normAutofit fontScale="90000"/>
          </a:bodyPr>
          <a:lstStyle/>
          <a:p>
            <a:pPr>
              <a:defRPr/>
            </a:pPr>
            <a:r>
              <a:rPr lang="en-US" dirty="0"/>
              <a:t>Contd., </a:t>
            </a:r>
            <a:endParaRPr lang="en-IN" dirty="0"/>
          </a:p>
        </p:txBody>
      </p:sp>
      <p:sp>
        <p:nvSpPr>
          <p:cNvPr id="22531" name="Content Placeholder 2">
            <a:extLst>
              <a:ext uri="{FF2B5EF4-FFF2-40B4-BE49-F238E27FC236}">
                <a16:creationId xmlns:a16="http://schemas.microsoft.com/office/drawing/2014/main" xmlns="" id="{8E697493-1867-427D-BAD7-1BACFF161C98}"/>
              </a:ext>
            </a:extLst>
          </p:cNvPr>
          <p:cNvSpPr>
            <a:spLocks noGrp="1"/>
          </p:cNvSpPr>
          <p:nvPr>
            <p:ph idx="1"/>
          </p:nvPr>
        </p:nvSpPr>
        <p:spPr>
          <a:xfrm>
            <a:off x="357188" y="914400"/>
            <a:ext cx="8572500" cy="5562600"/>
          </a:xfrm>
        </p:spPr>
        <p:txBody>
          <a:bodyPr/>
          <a:lstStyle/>
          <a:p>
            <a:r>
              <a:rPr lang="en-IN" altLang="en-US" sz="2400" b="1" u="sng"/>
              <a:t>Fetch</a:t>
            </a:r>
            <a:r>
              <a:rPr lang="en-IN" altLang="en-US" sz="2400"/>
              <a:t>: the instruction is fetched from memory and placed in the instruction pipeline. </a:t>
            </a:r>
          </a:p>
          <a:p>
            <a:r>
              <a:rPr lang="en-IN" altLang="en-US" sz="2400" b="1" u="sng"/>
              <a:t>Decode</a:t>
            </a:r>
            <a:r>
              <a:rPr lang="en-IN" altLang="en-US" sz="2400"/>
              <a:t>: the instruction is decoded and register operands read from the register file. There are three operand read ports in the register file, so most ARM instructions can source all their operands in one cycle.</a:t>
            </a:r>
          </a:p>
          <a:p>
            <a:r>
              <a:rPr lang="en-IN" altLang="en-US" sz="2400" b="1" u="sng"/>
              <a:t>Execute</a:t>
            </a:r>
            <a:r>
              <a:rPr lang="en-IN" altLang="en-US" sz="2400"/>
              <a:t>: an operand is shifted and the ALU result generated. If the instruction is a load or store the memory address is computed in the ALU. </a:t>
            </a:r>
          </a:p>
          <a:p>
            <a:r>
              <a:rPr lang="en-IN" altLang="en-US" sz="2400" b="1" u="sng"/>
              <a:t>Buffer/data</a:t>
            </a:r>
            <a:r>
              <a:rPr lang="en-IN" altLang="en-US" sz="2400" u="sng"/>
              <a:t>:</a:t>
            </a:r>
            <a:r>
              <a:rPr lang="en-IN" altLang="en-US" sz="2400"/>
              <a:t> data memory is accessed if required. Otherwise the ALU result is simply buffered for one clock cycle to give the same pipeline flow for all instructions. </a:t>
            </a:r>
          </a:p>
          <a:p>
            <a:r>
              <a:rPr lang="en-IN" altLang="en-US" sz="2400" b="1" u="sng"/>
              <a:t>Write-back:</a:t>
            </a:r>
            <a:r>
              <a:rPr lang="en-IN" altLang="en-US" sz="2400"/>
              <a:t> the results generated by the instruction are written back to the register file, including any data loaded from memory. </a:t>
            </a:r>
          </a:p>
        </p:txBody>
      </p:sp>
      <p:sp>
        <p:nvSpPr>
          <p:cNvPr id="6" name="Slide Number Placeholder 5">
            <a:extLst>
              <a:ext uri="{FF2B5EF4-FFF2-40B4-BE49-F238E27FC236}">
                <a16:creationId xmlns:a16="http://schemas.microsoft.com/office/drawing/2014/main" xmlns="" id="{F441E0DD-89D5-4111-A167-1B4F7859C503}"/>
              </a:ext>
            </a:extLst>
          </p:cNvPr>
          <p:cNvSpPr>
            <a:spLocks noGrp="1"/>
          </p:cNvSpPr>
          <p:nvPr>
            <p:ph type="sldNum" sz="quarter" idx="12"/>
          </p:nvPr>
        </p:nvSpPr>
        <p:spPr>
          <a:xfrm>
            <a:off x="7620000" y="19050"/>
            <a:ext cx="1066800" cy="328613"/>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F4B20F-6918-4D09-9D83-66E6734E6E32}" type="slidenum">
              <a:rPr lang="en-IN" altLang="en-US">
                <a:solidFill>
                  <a:srgbClr val="898989"/>
                </a:solidFill>
                <a:latin typeface="Calibri" panose="020F0502020204030204" pitchFamily="34" charset="0"/>
              </a:rPr>
              <a:pPr eaLnBrk="1" hangingPunct="1"/>
              <a:t>21</a:t>
            </a:fld>
            <a:endParaRPr lang="en-IN" altLang="en-US">
              <a:solidFill>
                <a:srgbClr val="898989"/>
              </a:solidFill>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xmlns="" id="{7D68996E-5599-4388-9DB1-60E3B1EC4049}"/>
              </a:ext>
            </a:extLst>
          </p:cNvPr>
          <p:cNvSpPr>
            <a:spLocks noGrp="1"/>
          </p:cNvSpPr>
          <p:nvPr>
            <p:ph type="ftr" sz="quarter" idx="11"/>
          </p:nvPr>
        </p:nvSpPr>
        <p:spPr>
          <a:xfrm>
            <a:off x="-381000" y="6477000"/>
            <a:ext cx="2895600" cy="476250"/>
          </a:xfrm>
        </p:spPr>
        <p:txBody>
          <a:bodyPr/>
          <a:lstStyle/>
          <a:p>
            <a:pPr algn="l">
              <a:defRPr/>
            </a:pPr>
            <a:r>
              <a:rPr lang="en-US">
                <a:latin typeface="Arial" pitchFamily="34" charset="0"/>
              </a:rPr>
              <a:t>ARM Processor Modes</a:t>
            </a:r>
          </a:p>
        </p:txBody>
      </p:sp>
      <p:sp>
        <p:nvSpPr>
          <p:cNvPr id="14339" name="Slide Number Placeholder 4">
            <a:extLst>
              <a:ext uri="{FF2B5EF4-FFF2-40B4-BE49-F238E27FC236}">
                <a16:creationId xmlns:a16="http://schemas.microsoft.com/office/drawing/2014/main" xmlns="" id="{F4866257-900A-4E48-B8F2-0068DE50C50D}"/>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99693E9F-FD2F-443B-A38F-5208E84F9F2E}" type="slidenum">
              <a:rPr lang="en-US" altLang="en-US">
                <a:solidFill>
                  <a:srgbClr val="898989"/>
                </a:solidFill>
              </a:rPr>
              <a:pPr algn="ctr" eaLnBrk="1" hangingPunct="1"/>
              <a:t>22</a:t>
            </a:fld>
            <a:endParaRPr lang="en-US" altLang="en-US">
              <a:solidFill>
                <a:srgbClr val="898989"/>
              </a:solidFill>
            </a:endParaRPr>
          </a:p>
        </p:txBody>
      </p:sp>
      <p:sp>
        <p:nvSpPr>
          <p:cNvPr id="23556" name="Rectangle 4">
            <a:extLst>
              <a:ext uri="{FF2B5EF4-FFF2-40B4-BE49-F238E27FC236}">
                <a16:creationId xmlns:a16="http://schemas.microsoft.com/office/drawing/2014/main" xmlns="" id="{EFCA4FA1-B449-45AB-B573-09854211DD54}"/>
              </a:ext>
            </a:extLst>
          </p:cNvPr>
          <p:cNvSpPr>
            <a:spLocks noChangeArrowheads="1"/>
          </p:cNvSpPr>
          <p:nvPr/>
        </p:nvSpPr>
        <p:spPr bwMode="auto">
          <a:xfrm>
            <a:off x="0" y="0"/>
            <a:ext cx="9144000" cy="762000"/>
          </a:xfrm>
          <a:prstGeom prst="rect">
            <a:avLst/>
          </a:prstGeom>
          <a:gradFill rotWithShape="1">
            <a:gsLst>
              <a:gs pos="0">
                <a:srgbClr val="000040"/>
              </a:gs>
              <a:gs pos="100000">
                <a:srgbClr val="00008A"/>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Text Box 13">
            <a:extLst>
              <a:ext uri="{FF2B5EF4-FFF2-40B4-BE49-F238E27FC236}">
                <a16:creationId xmlns:a16="http://schemas.microsoft.com/office/drawing/2014/main" xmlns="" id="{18DC68EA-A642-4069-8FDD-922D6D7BAE6F}"/>
              </a:ext>
            </a:extLst>
          </p:cNvPr>
          <p:cNvSpPr txBox="1">
            <a:spLocks noChangeArrowheads="1"/>
          </p:cNvSpPr>
          <p:nvPr/>
        </p:nvSpPr>
        <p:spPr bwMode="auto">
          <a:xfrm>
            <a:off x="1071563" y="2357438"/>
            <a:ext cx="7500937" cy="193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a:solidFill>
                  <a:srgbClr val="0000AC"/>
                </a:solidFill>
                <a:latin typeface="Elephant" panose="02020904090505020303" pitchFamily="18" charset="0"/>
              </a:rPr>
              <a:t>ARM Registers including CPSR</a:t>
            </a:r>
          </a:p>
        </p:txBody>
      </p:sp>
      <p:sp>
        <p:nvSpPr>
          <p:cNvPr id="23558" name="TextBox 5">
            <a:extLst>
              <a:ext uri="{FF2B5EF4-FFF2-40B4-BE49-F238E27FC236}">
                <a16:creationId xmlns:a16="http://schemas.microsoft.com/office/drawing/2014/main" xmlns="" id="{4728AF74-14E6-4478-9370-661E959C1766}"/>
              </a:ext>
            </a:extLst>
          </p:cNvPr>
          <p:cNvSpPr txBox="1">
            <a:spLocks noChangeArrowheads="1"/>
          </p:cNvSpPr>
          <p:nvPr/>
        </p:nvSpPr>
        <p:spPr bwMode="auto">
          <a:xfrm>
            <a:off x="3571875" y="4929188"/>
            <a:ext cx="39290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Refer 3.ARM-Registers Presentation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xmlns="" id="{6529BB31-BC69-49BC-87ED-88A43703B577}"/>
              </a:ext>
            </a:extLst>
          </p:cNvPr>
          <p:cNvSpPr>
            <a:spLocks noGrp="1"/>
          </p:cNvSpPr>
          <p:nvPr>
            <p:ph type="ftr" sz="quarter" idx="11"/>
          </p:nvPr>
        </p:nvSpPr>
        <p:spPr>
          <a:xfrm>
            <a:off x="-381000" y="6477000"/>
            <a:ext cx="2895600" cy="476250"/>
          </a:xfrm>
        </p:spPr>
        <p:txBody>
          <a:bodyPr/>
          <a:lstStyle/>
          <a:p>
            <a:pPr algn="l">
              <a:defRPr/>
            </a:pPr>
            <a:r>
              <a:rPr lang="en-US">
                <a:latin typeface="Arial" pitchFamily="34" charset="0"/>
              </a:rPr>
              <a:t>ARM Processor Modes</a:t>
            </a:r>
          </a:p>
        </p:txBody>
      </p:sp>
      <p:sp>
        <p:nvSpPr>
          <p:cNvPr id="14339" name="Slide Number Placeholder 4">
            <a:extLst>
              <a:ext uri="{FF2B5EF4-FFF2-40B4-BE49-F238E27FC236}">
                <a16:creationId xmlns:a16="http://schemas.microsoft.com/office/drawing/2014/main" xmlns="" id="{8D2694A4-2F05-4DAB-9DE2-DC47C5A05B8F}"/>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7DB10F06-ACA7-4E1D-932B-B8FC72FA0846}" type="slidenum">
              <a:rPr lang="en-US" altLang="en-US">
                <a:solidFill>
                  <a:srgbClr val="898989"/>
                </a:solidFill>
              </a:rPr>
              <a:pPr algn="ctr" eaLnBrk="1" hangingPunct="1"/>
              <a:t>23</a:t>
            </a:fld>
            <a:endParaRPr lang="en-US" altLang="en-US">
              <a:solidFill>
                <a:srgbClr val="898989"/>
              </a:solidFill>
            </a:endParaRPr>
          </a:p>
        </p:txBody>
      </p:sp>
      <p:sp>
        <p:nvSpPr>
          <p:cNvPr id="24580" name="Rectangle 4">
            <a:extLst>
              <a:ext uri="{FF2B5EF4-FFF2-40B4-BE49-F238E27FC236}">
                <a16:creationId xmlns:a16="http://schemas.microsoft.com/office/drawing/2014/main" xmlns="" id="{9C2CB3D0-D62A-4695-B3BE-60B5E5C34255}"/>
              </a:ext>
            </a:extLst>
          </p:cNvPr>
          <p:cNvSpPr>
            <a:spLocks noChangeArrowheads="1"/>
          </p:cNvSpPr>
          <p:nvPr/>
        </p:nvSpPr>
        <p:spPr bwMode="auto">
          <a:xfrm>
            <a:off x="0" y="0"/>
            <a:ext cx="9144000" cy="762000"/>
          </a:xfrm>
          <a:prstGeom prst="rect">
            <a:avLst/>
          </a:prstGeom>
          <a:gradFill rotWithShape="1">
            <a:gsLst>
              <a:gs pos="0">
                <a:srgbClr val="000040"/>
              </a:gs>
              <a:gs pos="100000">
                <a:srgbClr val="00008A"/>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1" name="Text Box 13">
            <a:extLst>
              <a:ext uri="{FF2B5EF4-FFF2-40B4-BE49-F238E27FC236}">
                <a16:creationId xmlns:a16="http://schemas.microsoft.com/office/drawing/2014/main" xmlns="" id="{39114071-DBD5-4D27-A55C-2C7C20C7D3DA}"/>
              </a:ext>
            </a:extLst>
          </p:cNvPr>
          <p:cNvSpPr txBox="1">
            <a:spLocks noChangeArrowheads="1"/>
          </p:cNvSpPr>
          <p:nvPr/>
        </p:nvSpPr>
        <p:spPr bwMode="auto">
          <a:xfrm>
            <a:off x="142875" y="2500313"/>
            <a:ext cx="9001125"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6000">
                <a:solidFill>
                  <a:srgbClr val="0000AC"/>
                </a:solidFill>
                <a:latin typeface="Elephant" panose="02020904090505020303" pitchFamily="18" charset="0"/>
              </a:rPr>
              <a:t>ARM Processor Modes</a:t>
            </a:r>
          </a:p>
        </p:txBody>
      </p:sp>
      <p:sp>
        <p:nvSpPr>
          <p:cNvPr id="24582" name="TextBox 5">
            <a:extLst>
              <a:ext uri="{FF2B5EF4-FFF2-40B4-BE49-F238E27FC236}">
                <a16:creationId xmlns:a16="http://schemas.microsoft.com/office/drawing/2014/main" xmlns="" id="{2B81BFBE-BC23-46A7-8F7F-5954D07DC05F}"/>
              </a:ext>
            </a:extLst>
          </p:cNvPr>
          <p:cNvSpPr txBox="1">
            <a:spLocks noChangeArrowheads="1"/>
          </p:cNvSpPr>
          <p:nvPr/>
        </p:nvSpPr>
        <p:spPr bwMode="auto">
          <a:xfrm>
            <a:off x="3571875" y="4929188"/>
            <a:ext cx="52149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Refer </a:t>
            </a:r>
            <a:r>
              <a:rPr lang="en-US" altLang="en-US" dirty="0" smtClean="0"/>
              <a:t>4.ARM-Operating </a:t>
            </a:r>
            <a:r>
              <a:rPr lang="en-US" altLang="en-US" dirty="0"/>
              <a:t>Modes Presentation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xmlns="" id="{662847EF-25BF-4F5E-BB6F-750A49BA6485}"/>
              </a:ext>
            </a:extLst>
          </p:cNvPr>
          <p:cNvSpPr>
            <a:spLocks noGrp="1"/>
          </p:cNvSpPr>
          <p:nvPr>
            <p:ph type="ftr" sz="quarter" idx="11"/>
          </p:nvPr>
        </p:nvSpPr>
        <p:spPr>
          <a:xfrm>
            <a:off x="-381000" y="6477000"/>
            <a:ext cx="2895600" cy="476250"/>
          </a:xfrm>
        </p:spPr>
        <p:txBody>
          <a:bodyPr/>
          <a:lstStyle/>
          <a:p>
            <a:pPr algn="l">
              <a:defRPr/>
            </a:pPr>
            <a:r>
              <a:rPr lang="en-US">
                <a:latin typeface="Arial" pitchFamily="34" charset="0"/>
              </a:rPr>
              <a:t>ARM Processor Modes</a:t>
            </a:r>
          </a:p>
        </p:txBody>
      </p:sp>
      <p:sp>
        <p:nvSpPr>
          <p:cNvPr id="14339" name="Slide Number Placeholder 4">
            <a:extLst>
              <a:ext uri="{FF2B5EF4-FFF2-40B4-BE49-F238E27FC236}">
                <a16:creationId xmlns:a16="http://schemas.microsoft.com/office/drawing/2014/main" xmlns="" id="{44B47F83-D09B-4D05-A7AC-71BCD0C33923}"/>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B2385F99-0BCC-4784-ADB1-C00763B5B164}" type="slidenum">
              <a:rPr lang="en-US" altLang="en-US">
                <a:solidFill>
                  <a:srgbClr val="898989"/>
                </a:solidFill>
              </a:rPr>
              <a:pPr algn="ctr" eaLnBrk="1" hangingPunct="1"/>
              <a:t>24</a:t>
            </a:fld>
            <a:endParaRPr lang="en-US" altLang="en-US">
              <a:solidFill>
                <a:srgbClr val="898989"/>
              </a:solidFill>
            </a:endParaRPr>
          </a:p>
        </p:txBody>
      </p:sp>
      <p:sp>
        <p:nvSpPr>
          <p:cNvPr id="25604" name="Rectangle 4">
            <a:extLst>
              <a:ext uri="{FF2B5EF4-FFF2-40B4-BE49-F238E27FC236}">
                <a16:creationId xmlns:a16="http://schemas.microsoft.com/office/drawing/2014/main" xmlns="" id="{326B24F6-6AE2-48B1-A95C-2FEEEE5D1A0E}"/>
              </a:ext>
            </a:extLst>
          </p:cNvPr>
          <p:cNvSpPr>
            <a:spLocks noChangeArrowheads="1"/>
          </p:cNvSpPr>
          <p:nvPr/>
        </p:nvSpPr>
        <p:spPr bwMode="auto">
          <a:xfrm>
            <a:off x="0" y="0"/>
            <a:ext cx="9144000" cy="762000"/>
          </a:xfrm>
          <a:prstGeom prst="rect">
            <a:avLst/>
          </a:prstGeom>
          <a:gradFill rotWithShape="1">
            <a:gsLst>
              <a:gs pos="0">
                <a:srgbClr val="000040"/>
              </a:gs>
              <a:gs pos="100000">
                <a:srgbClr val="00008A"/>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605" name="Text Box 13">
            <a:extLst>
              <a:ext uri="{FF2B5EF4-FFF2-40B4-BE49-F238E27FC236}">
                <a16:creationId xmlns:a16="http://schemas.microsoft.com/office/drawing/2014/main" xmlns="" id="{C8D75109-8A30-4CB3-B3C7-3E8D00CD02D8}"/>
              </a:ext>
            </a:extLst>
          </p:cNvPr>
          <p:cNvSpPr txBox="1">
            <a:spLocks noChangeArrowheads="1"/>
          </p:cNvSpPr>
          <p:nvPr/>
        </p:nvSpPr>
        <p:spPr bwMode="auto">
          <a:xfrm>
            <a:off x="142875" y="2786063"/>
            <a:ext cx="9001125"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800">
                <a:solidFill>
                  <a:srgbClr val="0000AC"/>
                </a:solidFill>
                <a:latin typeface="Elephant" panose="02020904090505020303" pitchFamily="18" charset="0"/>
              </a:rPr>
              <a:t>ARM Core Data Flow Model</a:t>
            </a:r>
          </a:p>
        </p:txBody>
      </p:sp>
      <p:sp>
        <p:nvSpPr>
          <p:cNvPr id="25606" name="TextBox 5">
            <a:extLst>
              <a:ext uri="{FF2B5EF4-FFF2-40B4-BE49-F238E27FC236}">
                <a16:creationId xmlns:a16="http://schemas.microsoft.com/office/drawing/2014/main" xmlns="" id="{0CD5C7AA-8AFE-426A-88BB-6DDEB3BFDD3A}"/>
              </a:ext>
            </a:extLst>
          </p:cNvPr>
          <p:cNvSpPr txBox="1">
            <a:spLocks noChangeArrowheads="1"/>
          </p:cNvSpPr>
          <p:nvPr/>
        </p:nvSpPr>
        <p:spPr bwMode="auto">
          <a:xfrm>
            <a:off x="3203848" y="4929188"/>
            <a:ext cx="52257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t>Refer 5.ARM-Data </a:t>
            </a:r>
            <a:r>
              <a:rPr lang="en-US" altLang="en-US" dirty="0"/>
              <a:t>Flow Model Presentation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a:extLst>
              <a:ext uri="{FF2B5EF4-FFF2-40B4-BE49-F238E27FC236}">
                <a16:creationId xmlns:a16="http://schemas.microsoft.com/office/drawing/2014/main" xmlns="" id="{72B8EEF1-9B62-4D4B-8236-B88F11009ACD}"/>
              </a:ext>
            </a:extLst>
          </p:cNvPr>
          <p:cNvSpPr txBox="1">
            <a:spLocks noChangeArrowheads="1"/>
          </p:cNvSpPr>
          <p:nvPr/>
        </p:nvSpPr>
        <p:spPr bwMode="auto">
          <a:xfrm>
            <a:off x="1500188" y="2643188"/>
            <a:ext cx="5929312"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3200"/>
              <a:t>Memory</a:t>
            </a:r>
            <a:r>
              <a:rPr lang="en-IN" altLang="en-US"/>
              <a:t> </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xmlns="" id="{800C72DC-A06C-4CAF-84E8-E04DD6A6B8DF}"/>
              </a:ext>
            </a:extLst>
          </p:cNvPr>
          <p:cNvSpPr>
            <a:spLocks noChangeArrowheads="1"/>
          </p:cNvSpPr>
          <p:nvPr/>
        </p:nvSpPr>
        <p:spPr bwMode="auto">
          <a:xfrm>
            <a:off x="285750" y="357188"/>
            <a:ext cx="8643938" cy="6370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The ARM7TDMI processor views memory as a linear collection of bytes numbered in ascending order from zero. For example:</a:t>
            </a:r>
          </a:p>
          <a:p>
            <a:pPr eaLnBrk="1" hangingPunct="1"/>
            <a:endParaRPr lang="en-US" altLang="en-US" sz="2400"/>
          </a:p>
          <a:p>
            <a:pPr eaLnBrk="1" hangingPunct="1"/>
            <a:r>
              <a:rPr lang="en-US" altLang="en-US" sz="2400">
                <a:solidFill>
                  <a:srgbClr val="0070C0"/>
                </a:solidFill>
              </a:rPr>
              <a:t>bytes zero to three hold the first stored word</a:t>
            </a:r>
          </a:p>
          <a:p>
            <a:pPr eaLnBrk="1" hangingPunct="1"/>
            <a:r>
              <a:rPr lang="en-US" altLang="en-US" sz="2400">
                <a:solidFill>
                  <a:srgbClr val="92D050"/>
                </a:solidFill>
              </a:rPr>
              <a:t>bytes four to seven hold the second stored word.</a:t>
            </a:r>
          </a:p>
          <a:p>
            <a:pPr eaLnBrk="1" hangingPunct="1"/>
            <a:endParaRPr lang="en-US" altLang="en-US" sz="2400">
              <a:solidFill>
                <a:srgbClr val="92D050"/>
              </a:solidFill>
            </a:endParaRPr>
          </a:p>
          <a:p>
            <a:pPr eaLnBrk="1" hangingPunct="1"/>
            <a:r>
              <a:rPr lang="en-US" altLang="en-US" sz="2400"/>
              <a:t>The ARM7TDMI processor is bi-endian and can treat words in memory as being stored in either:</a:t>
            </a:r>
          </a:p>
          <a:p>
            <a:pPr eaLnBrk="1" hangingPunct="1"/>
            <a:endParaRPr lang="en-US" altLang="en-US" sz="2400"/>
          </a:p>
          <a:p>
            <a:pPr eaLnBrk="1" hangingPunct="1"/>
            <a:r>
              <a:rPr lang="en-US" altLang="en-US" sz="2400">
                <a:solidFill>
                  <a:srgbClr val="FF0000"/>
                </a:solidFill>
              </a:rPr>
              <a:t>Little-endian</a:t>
            </a:r>
            <a:r>
              <a:rPr lang="en-US" altLang="en-US" sz="2000">
                <a:solidFill>
                  <a:srgbClr val="FF0000"/>
                </a:solidFill>
              </a:rPr>
              <a:t>. </a:t>
            </a:r>
            <a:r>
              <a:rPr lang="en-US" altLang="en-US" sz="2000"/>
              <a:t>traditionally the default format for ARM processors.</a:t>
            </a:r>
            <a:endParaRPr lang="en-US" altLang="en-US" sz="2000">
              <a:solidFill>
                <a:srgbClr val="FF0000"/>
              </a:solidFill>
            </a:endParaRPr>
          </a:p>
          <a:p>
            <a:pPr eaLnBrk="1" hangingPunct="1"/>
            <a:r>
              <a:rPr lang="en-US" altLang="en-US" sz="2400">
                <a:solidFill>
                  <a:srgbClr val="FF0000"/>
                </a:solidFill>
              </a:rPr>
              <a:t>Big-endian</a:t>
            </a:r>
          </a:p>
          <a:p>
            <a:pPr eaLnBrk="1" hangingPunct="1"/>
            <a:endParaRPr lang="en-US" altLang="en-US" sz="2400">
              <a:solidFill>
                <a:srgbClr val="FF0000"/>
              </a:solidFill>
            </a:endParaRPr>
          </a:p>
          <a:p>
            <a:pPr eaLnBrk="1" hangingPunct="1"/>
            <a:r>
              <a:rPr lang="en-US" altLang="en-US" sz="2400" b="1"/>
              <a:t>Endian configuration has no </a:t>
            </a:r>
            <a:r>
              <a:rPr lang="en-US" altLang="en-US" sz="2400"/>
              <a:t>relevance unless data is stored as words and then accessed in smaller sized quantities (halfwords or bytes).</a:t>
            </a:r>
          </a:p>
          <a:p>
            <a:pPr eaLnBrk="1" hangingPunct="1"/>
            <a:endParaRPr lang="en-US" altLang="en-US" sz="24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xmlns="" id="{C66F5EA7-5B98-4DE4-8CE4-7CD23B9EA9C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763" y="214313"/>
            <a:ext cx="8647112" cy="6357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xmlns="" id="{FB3BD25A-4C95-4B86-9BCD-4235B5091952}"/>
              </a:ext>
            </a:extLst>
          </p:cNvPr>
          <p:cNvSpPr>
            <a:spLocks noChangeArrowheads="1"/>
          </p:cNvSpPr>
          <p:nvPr/>
        </p:nvSpPr>
        <p:spPr bwMode="auto">
          <a:xfrm>
            <a:off x="357188" y="285750"/>
            <a:ext cx="8429625" cy="589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t>In addition to the processor register state, an ARM system has memory state.</a:t>
            </a:r>
          </a:p>
          <a:p>
            <a:pPr eaLnBrk="1" hangingPunct="1"/>
            <a:r>
              <a:rPr lang="en-US" altLang="en-US" sz="2200"/>
              <a:t>Memory may be viewed as a linear array of bytes numbered from zero up to (2 to the power 32 ) minus 1.</a:t>
            </a:r>
          </a:p>
          <a:p>
            <a:pPr eaLnBrk="1" hangingPunct="1"/>
            <a:endParaRPr lang="en-US" altLang="en-US" sz="2200"/>
          </a:p>
          <a:p>
            <a:pPr eaLnBrk="1" hangingPunct="1"/>
            <a:r>
              <a:rPr lang="en-US" altLang="en-US" sz="2200"/>
              <a:t>Data items may be 8-bit bytes, 16-bit half-words or 32-bit words. </a:t>
            </a:r>
          </a:p>
          <a:p>
            <a:pPr eaLnBrk="1" hangingPunct="1"/>
            <a:r>
              <a:rPr lang="en-US" altLang="en-US" sz="2200"/>
              <a:t>Words are always aligned on 4-byte boundaries (that is, the two least significant address bits are zero) and half-words are aligned on even byte boundaries.</a:t>
            </a:r>
          </a:p>
          <a:p>
            <a:pPr eaLnBrk="1" hangingPunct="1"/>
            <a:endParaRPr lang="en-US" altLang="en-US" sz="2200"/>
          </a:p>
          <a:p>
            <a:pPr eaLnBrk="1" hangingPunct="1"/>
            <a:r>
              <a:rPr lang="en-US" altLang="en-US" sz="2200"/>
              <a:t> This shows a small area of memory where each byte location has a unique number. </a:t>
            </a:r>
          </a:p>
          <a:p>
            <a:pPr eaLnBrk="1" hangingPunct="1"/>
            <a:r>
              <a:rPr lang="en-US" altLang="en-US" sz="2200"/>
              <a:t>A </a:t>
            </a:r>
            <a:r>
              <a:rPr lang="en-US" altLang="en-US" sz="2200" b="1">
                <a:solidFill>
                  <a:srgbClr val="FF0000"/>
                </a:solidFill>
              </a:rPr>
              <a:t>byte</a:t>
            </a:r>
            <a:r>
              <a:rPr lang="en-US" altLang="en-US" sz="2200"/>
              <a:t> may occupy any of these locations.</a:t>
            </a:r>
          </a:p>
          <a:p>
            <a:pPr eaLnBrk="1" hangingPunct="1"/>
            <a:r>
              <a:rPr lang="en-US" altLang="en-US" sz="2200"/>
              <a:t> </a:t>
            </a:r>
            <a:r>
              <a:rPr lang="en-US" altLang="en-US" sz="2200" b="1">
                <a:solidFill>
                  <a:srgbClr val="00B050"/>
                </a:solidFill>
              </a:rPr>
              <a:t>Half-words</a:t>
            </a:r>
            <a:r>
              <a:rPr lang="en-US" altLang="en-US" sz="2200"/>
              <a:t> occupy two byte locations starting at an even byte address.</a:t>
            </a:r>
          </a:p>
          <a:p>
            <a:pPr eaLnBrk="1" hangingPunct="1"/>
            <a:r>
              <a:rPr lang="en-US" altLang="en-US" sz="2200"/>
              <a:t>A </a:t>
            </a:r>
            <a:r>
              <a:rPr lang="en-US" altLang="en-US" sz="2200" b="1">
                <a:solidFill>
                  <a:srgbClr val="0070C0"/>
                </a:solidFill>
              </a:rPr>
              <a:t>word-sized data </a:t>
            </a:r>
            <a:r>
              <a:rPr lang="en-US" altLang="en-US" sz="2200"/>
              <a:t>item must occupy a group of four byte locations starting at a byte address which is a multiple of four.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xmlns="" id="{155FF9CD-FC73-42BE-B026-ABF247AB0B7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00600" y="2212975"/>
            <a:ext cx="4122738" cy="464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3" name="Rectangle 4">
            <a:extLst>
              <a:ext uri="{FF2B5EF4-FFF2-40B4-BE49-F238E27FC236}">
                <a16:creationId xmlns:a16="http://schemas.microsoft.com/office/drawing/2014/main" xmlns="" id="{CC92B724-A68C-40E9-87CF-6FD6B99C5DE1}"/>
              </a:ext>
            </a:extLst>
          </p:cNvPr>
          <p:cNvSpPr>
            <a:spLocks noChangeArrowheads="1"/>
          </p:cNvSpPr>
          <p:nvPr/>
        </p:nvSpPr>
        <p:spPr bwMode="auto">
          <a:xfrm>
            <a:off x="0" y="152400"/>
            <a:ext cx="9144000"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The extensions for these data types are</a:t>
            </a:r>
            <a:r>
              <a:rPr lang="en-US" altLang="en-US" b="1">
                <a:solidFill>
                  <a:srgbClr val="00B050"/>
                </a:solidFill>
              </a:rPr>
              <a:t>: -h or -sh for halfwords</a:t>
            </a:r>
            <a:r>
              <a:rPr lang="en-US" altLang="en-US">
                <a:solidFill>
                  <a:srgbClr val="0070C0"/>
                </a:solidFill>
              </a:rPr>
              <a:t>, </a:t>
            </a:r>
            <a:r>
              <a:rPr lang="en-US" altLang="en-US" b="1">
                <a:solidFill>
                  <a:srgbClr val="0070C0"/>
                </a:solidFill>
              </a:rPr>
              <a:t>-b or -sb for bytes</a:t>
            </a:r>
            <a:r>
              <a:rPr lang="en-US" altLang="en-US" b="1"/>
              <a:t>, </a:t>
            </a:r>
            <a:r>
              <a:rPr lang="en-US" altLang="en-US"/>
              <a:t>and</a:t>
            </a:r>
            <a:r>
              <a:rPr lang="en-US" altLang="en-US" b="1"/>
              <a:t> </a:t>
            </a:r>
            <a:r>
              <a:rPr lang="en-US" altLang="en-US" b="1">
                <a:solidFill>
                  <a:srgbClr val="7030A0"/>
                </a:solidFill>
              </a:rPr>
              <a:t>no extension for words</a:t>
            </a:r>
            <a:r>
              <a:rPr lang="en-US" altLang="en-US" b="1"/>
              <a:t>.</a:t>
            </a:r>
            <a:r>
              <a:rPr lang="en-US" altLang="en-US"/>
              <a:t> </a:t>
            </a:r>
          </a:p>
          <a:p>
            <a:pPr eaLnBrk="1" hangingPunct="1"/>
            <a:r>
              <a:rPr lang="en-US" altLang="en-US">
                <a:solidFill>
                  <a:srgbClr val="C00000"/>
                </a:solidFill>
              </a:rPr>
              <a:t>The difference between signed and unsigned data types is:</a:t>
            </a:r>
          </a:p>
          <a:p>
            <a:pPr eaLnBrk="1" hangingPunct="1"/>
            <a:r>
              <a:rPr lang="en-US" altLang="en-US"/>
              <a:t>Signed data types can hold both positive and negative values and are therefore lower in range. The range of 2’s complement form is </a:t>
            </a:r>
            <a:r>
              <a:rPr lang="en-US" altLang="en-US" i="1"/>
              <a:t>from </a:t>
            </a:r>
            <a:r>
              <a:rPr lang="en-US" altLang="en-US" b="1" i="1">
                <a:solidFill>
                  <a:srgbClr val="0070C0"/>
                </a:solidFill>
              </a:rPr>
              <a:t>minus </a:t>
            </a:r>
            <a:r>
              <a:rPr lang="en-US" altLang="en-US" b="1">
                <a:solidFill>
                  <a:srgbClr val="0070C0"/>
                </a:solidFill>
              </a:rPr>
              <a:t>(2</a:t>
            </a:r>
            <a:r>
              <a:rPr lang="en-US" altLang="en-US" b="1" baseline="30000">
                <a:solidFill>
                  <a:srgbClr val="0070C0"/>
                </a:solidFill>
              </a:rPr>
              <a:t>(n-1)</a:t>
            </a:r>
            <a:r>
              <a:rPr lang="en-US" altLang="en-US" b="1">
                <a:solidFill>
                  <a:srgbClr val="0070C0"/>
                </a:solidFill>
              </a:rPr>
              <a:t>)  to 0 to  </a:t>
            </a:r>
            <a:r>
              <a:rPr lang="en-US" altLang="en-US" b="1" i="1">
                <a:solidFill>
                  <a:srgbClr val="0070C0"/>
                </a:solidFill>
              </a:rPr>
              <a:t>plus</a:t>
            </a:r>
            <a:r>
              <a:rPr lang="en-US" altLang="en-US" b="1">
                <a:solidFill>
                  <a:srgbClr val="0070C0"/>
                </a:solidFill>
              </a:rPr>
              <a:t> (2</a:t>
            </a:r>
            <a:r>
              <a:rPr lang="en-US" altLang="en-US" b="1" baseline="30000">
                <a:solidFill>
                  <a:srgbClr val="0070C0"/>
                </a:solidFill>
              </a:rPr>
              <a:t>(n-1)</a:t>
            </a:r>
            <a:r>
              <a:rPr lang="en-US" altLang="en-US" b="1">
                <a:solidFill>
                  <a:srgbClr val="0070C0"/>
                </a:solidFill>
              </a:rPr>
              <a:t>-1).</a:t>
            </a:r>
          </a:p>
          <a:p>
            <a:pPr eaLnBrk="1" hangingPunct="1"/>
            <a:r>
              <a:rPr lang="en-US" altLang="en-US"/>
              <a:t>Unsigned data types can hold large positive values (including ‘Zero’) but cannot hold negative values and are therefore wider in range</a:t>
            </a:r>
            <a:r>
              <a:rPr lang="en-US" altLang="en-US" b="1"/>
              <a:t>. </a:t>
            </a:r>
            <a:r>
              <a:rPr lang="en-US" altLang="en-US" b="1">
                <a:solidFill>
                  <a:srgbClr val="00B050"/>
                </a:solidFill>
              </a:rPr>
              <a:t>0 to (2</a:t>
            </a:r>
            <a:r>
              <a:rPr lang="en-US" altLang="en-US" b="1" baseline="30000">
                <a:solidFill>
                  <a:srgbClr val="00B050"/>
                </a:solidFill>
              </a:rPr>
              <a:t>n</a:t>
            </a:r>
            <a:r>
              <a:rPr lang="en-US" altLang="en-US" b="1">
                <a:solidFill>
                  <a:srgbClr val="00B050"/>
                </a:solidFill>
              </a:rPr>
              <a:t>-1)</a:t>
            </a:r>
          </a:p>
        </p:txBody>
      </p:sp>
      <p:pic>
        <p:nvPicPr>
          <p:cNvPr id="30724" name="Picture 3">
            <a:extLst>
              <a:ext uri="{FF2B5EF4-FFF2-40B4-BE49-F238E27FC236}">
                <a16:creationId xmlns:a16="http://schemas.microsoft.com/office/drawing/2014/main" xmlns="" id="{710591BE-D8B7-47BA-AF8B-9C601167530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3581400"/>
            <a:ext cx="4067175"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5" name="Picture 4">
            <a:extLst>
              <a:ext uri="{FF2B5EF4-FFF2-40B4-BE49-F238E27FC236}">
                <a16:creationId xmlns:a16="http://schemas.microsoft.com/office/drawing/2014/main" xmlns="" id="{BEF20EBD-6418-453D-AE1D-51780218F31A}"/>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48000" y="2819400"/>
            <a:ext cx="1333500" cy="71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6" name="Picture 5">
            <a:extLst>
              <a:ext uri="{FF2B5EF4-FFF2-40B4-BE49-F238E27FC236}">
                <a16:creationId xmlns:a16="http://schemas.microsoft.com/office/drawing/2014/main" xmlns="" id="{E90A63FE-9FAC-4A09-92E2-9DE425A88A06}"/>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7200" y="2895600"/>
            <a:ext cx="12954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7" name="TextBox 9">
            <a:extLst>
              <a:ext uri="{FF2B5EF4-FFF2-40B4-BE49-F238E27FC236}">
                <a16:creationId xmlns:a16="http://schemas.microsoft.com/office/drawing/2014/main" xmlns="" id="{AEFF0068-9804-4EE3-AEA9-E14595397A12}"/>
              </a:ext>
            </a:extLst>
          </p:cNvPr>
          <p:cNvSpPr txBox="1">
            <a:spLocks noChangeArrowheads="1"/>
          </p:cNvSpPr>
          <p:nvPr/>
        </p:nvSpPr>
        <p:spPr bwMode="auto">
          <a:xfrm>
            <a:off x="762000" y="2362200"/>
            <a:ext cx="3581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Endian – Big or Little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4C074B-8957-4763-8DB0-A4E37EA2B556}"/>
              </a:ext>
            </a:extLst>
          </p:cNvPr>
          <p:cNvSpPr>
            <a:spLocks noGrp="1"/>
          </p:cNvSpPr>
          <p:nvPr>
            <p:ph idx="1"/>
          </p:nvPr>
        </p:nvSpPr>
        <p:spPr>
          <a:xfrm>
            <a:off x="428625" y="214313"/>
            <a:ext cx="8572500" cy="6286500"/>
          </a:xfrm>
        </p:spPr>
        <p:txBody>
          <a:bodyPr/>
          <a:lstStyle/>
          <a:p>
            <a:pPr eaLnBrk="1" hangingPunct="1">
              <a:buFont typeface="Arial" charset="0"/>
              <a:buChar char="•"/>
              <a:defRPr/>
            </a:pPr>
            <a:r>
              <a:rPr lang="en-US" sz="2400" dirty="0"/>
              <a:t>At the time the first ARM chip was designed, the only examples of RISC architectures were the </a:t>
            </a:r>
            <a:r>
              <a:rPr lang="en-US" sz="2400" dirty="0">
                <a:solidFill>
                  <a:srgbClr val="92D050"/>
                </a:solidFill>
              </a:rPr>
              <a:t>Berkeley RISC I and II </a:t>
            </a:r>
            <a:r>
              <a:rPr lang="en-US" sz="2400" dirty="0"/>
              <a:t>and the </a:t>
            </a:r>
            <a:r>
              <a:rPr lang="en-US" sz="2400" dirty="0">
                <a:solidFill>
                  <a:srgbClr val="92D050"/>
                </a:solidFill>
              </a:rPr>
              <a:t>Stanford MIPS</a:t>
            </a:r>
            <a:r>
              <a:rPr lang="en-US" sz="2400" dirty="0"/>
              <a:t>.</a:t>
            </a:r>
          </a:p>
          <a:p>
            <a:pPr eaLnBrk="1" hangingPunct="1">
              <a:buFont typeface="Arial" charset="0"/>
              <a:buChar char="•"/>
              <a:defRPr/>
            </a:pPr>
            <a:r>
              <a:rPr lang="en-US" sz="2400" dirty="0"/>
              <a:t>The ARM architecture incorporated a number of features from the Berkeley RISC design, but a number of other features were rejected.</a:t>
            </a:r>
          </a:p>
          <a:p>
            <a:pPr eaLnBrk="1" hangingPunct="1">
              <a:buFont typeface="Arial" charset="0"/>
              <a:buChar char="•"/>
              <a:defRPr/>
            </a:pPr>
            <a:r>
              <a:rPr lang="en-US" sz="2400" dirty="0"/>
              <a:t> </a:t>
            </a:r>
            <a:r>
              <a:rPr lang="en-US" sz="2400" dirty="0">
                <a:solidFill>
                  <a:srgbClr val="00B050"/>
                </a:solidFill>
              </a:rPr>
              <a:t>Those that were used were:</a:t>
            </a:r>
          </a:p>
          <a:p>
            <a:pPr eaLnBrk="1" hangingPunct="1">
              <a:buFont typeface="Arial" charset="0"/>
              <a:buNone/>
              <a:defRPr/>
            </a:pPr>
            <a:r>
              <a:rPr lang="en-US" sz="2400" dirty="0"/>
              <a:t>	• </a:t>
            </a:r>
            <a:r>
              <a:rPr lang="en-US" sz="2400" dirty="0">
                <a:solidFill>
                  <a:schemeClr val="tx2">
                    <a:lumMod val="40000"/>
                    <a:lumOff val="60000"/>
                  </a:schemeClr>
                </a:solidFill>
              </a:rPr>
              <a:t>a load-store architecture;</a:t>
            </a:r>
          </a:p>
          <a:p>
            <a:pPr eaLnBrk="1" hangingPunct="1">
              <a:buFont typeface="Arial" charset="0"/>
              <a:buNone/>
              <a:defRPr/>
            </a:pPr>
            <a:r>
              <a:rPr lang="en-US" sz="2400" dirty="0"/>
              <a:t>	• </a:t>
            </a:r>
            <a:r>
              <a:rPr lang="en-US" sz="2400" dirty="0">
                <a:solidFill>
                  <a:schemeClr val="tx2">
                    <a:lumMod val="40000"/>
                    <a:lumOff val="60000"/>
                  </a:schemeClr>
                </a:solidFill>
              </a:rPr>
              <a:t>fixed-length 32-bit instructions;</a:t>
            </a:r>
          </a:p>
          <a:p>
            <a:pPr eaLnBrk="1" hangingPunct="1">
              <a:buFont typeface="Arial" charset="0"/>
              <a:buNone/>
              <a:defRPr/>
            </a:pPr>
            <a:r>
              <a:rPr lang="en-US" sz="2400" dirty="0"/>
              <a:t>	• </a:t>
            </a:r>
            <a:r>
              <a:rPr lang="en-US" sz="2400" dirty="0">
                <a:solidFill>
                  <a:schemeClr val="tx2">
                    <a:lumMod val="40000"/>
                    <a:lumOff val="60000"/>
                  </a:schemeClr>
                </a:solidFill>
              </a:rPr>
              <a:t>3-address instruction formats.</a:t>
            </a:r>
          </a:p>
          <a:p>
            <a:pPr eaLnBrk="1" hangingPunct="1">
              <a:buFont typeface="Arial" charset="0"/>
              <a:buChar char="•"/>
              <a:defRPr/>
            </a:pPr>
            <a:r>
              <a:rPr lang="en-US" sz="2400" dirty="0">
                <a:solidFill>
                  <a:srgbClr val="FF0000"/>
                </a:solidFill>
              </a:rPr>
              <a:t>Those that were Rejected were:</a:t>
            </a:r>
          </a:p>
          <a:p>
            <a:pPr lvl="1" eaLnBrk="1" hangingPunct="1">
              <a:buFont typeface="Arial" charset="0"/>
              <a:buChar char="–"/>
              <a:defRPr/>
            </a:pPr>
            <a:r>
              <a:rPr lang="en-US" sz="2400" dirty="0">
                <a:solidFill>
                  <a:srgbClr val="C00000"/>
                </a:solidFill>
              </a:rPr>
              <a:t>Register Window</a:t>
            </a:r>
          </a:p>
          <a:p>
            <a:pPr lvl="1" eaLnBrk="1" hangingPunct="1">
              <a:buFont typeface="Arial" charset="0"/>
              <a:buChar char="–"/>
              <a:defRPr/>
            </a:pPr>
            <a:r>
              <a:rPr lang="en-US" sz="2400" dirty="0">
                <a:solidFill>
                  <a:srgbClr val="C00000"/>
                </a:solidFill>
              </a:rPr>
              <a:t>Delayed Branches</a:t>
            </a:r>
          </a:p>
          <a:p>
            <a:pPr lvl="1" eaLnBrk="1" hangingPunct="1">
              <a:buFont typeface="Arial" charset="0"/>
              <a:buChar char="–"/>
              <a:defRPr/>
            </a:pPr>
            <a:r>
              <a:rPr lang="en-US" sz="2400" dirty="0">
                <a:solidFill>
                  <a:srgbClr val="C00000"/>
                </a:solidFill>
              </a:rPr>
              <a:t>Single-cycle execution of all instructions.</a:t>
            </a:r>
          </a:p>
          <a:p>
            <a:pPr eaLnBrk="1" hangingPunct="1">
              <a:buFont typeface="Arial" charset="0"/>
              <a:buNone/>
              <a:defRPr/>
            </a:pPr>
            <a:endParaRPr lang="en-US" sz="2400" dirty="0">
              <a:solidFill>
                <a:schemeClr val="tx2">
                  <a:lumMod val="40000"/>
                  <a:lumOff val="60000"/>
                </a:schemeClr>
              </a:solidFill>
            </a:endParaRPr>
          </a:p>
        </p:txBody>
      </p:sp>
      <p:sp>
        <p:nvSpPr>
          <p:cNvPr id="4099" name="Rectangle 3">
            <a:extLst>
              <a:ext uri="{FF2B5EF4-FFF2-40B4-BE49-F238E27FC236}">
                <a16:creationId xmlns:a16="http://schemas.microsoft.com/office/drawing/2014/main" xmlns="" id="{E42C18C6-7759-4102-9615-A5404D39CAD4}"/>
              </a:ext>
            </a:extLst>
          </p:cNvPr>
          <p:cNvSpPr>
            <a:spLocks noChangeArrowheads="1"/>
          </p:cNvSpPr>
          <p:nvPr/>
        </p:nvSpPr>
        <p:spPr bwMode="auto">
          <a:xfrm>
            <a:off x="6429375" y="2500313"/>
            <a:ext cx="2286000" cy="369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b="1"/>
              <a:t>ARM specializes in the concept of ARM core, which they have licensed to number of other manufacturers to make a variety of chips around the same processor core.  (Means, I tell you how to make, you make it in your name!)</a:t>
            </a:r>
            <a:endParaRPr lang="en-I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93AD5D6D-45F0-41E1-B6E5-117000AC4411}"/>
              </a:ext>
            </a:extLst>
          </p:cNvPr>
          <p:cNvSpPr>
            <a:spLocks noGrp="1"/>
          </p:cNvSpPr>
          <p:nvPr>
            <p:ph type="title"/>
          </p:nvPr>
        </p:nvSpPr>
        <p:spPr>
          <a:xfrm>
            <a:off x="500063" y="2786063"/>
            <a:ext cx="8229600" cy="1143000"/>
          </a:xfrm>
        </p:spPr>
        <p:txBody>
          <a:bodyPr/>
          <a:lstStyle/>
          <a:p>
            <a:r>
              <a:rPr lang="en-US" altLang="en-US"/>
              <a:t>Home Work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i.stack.imgur.com/EQ9PI.png">
            <a:extLst>
              <a:ext uri="{FF2B5EF4-FFF2-40B4-BE49-F238E27FC236}">
                <a16:creationId xmlns:a16="http://schemas.microsoft.com/office/drawing/2014/main" xmlns="" id="{695B437C-5407-4522-A3EF-214B04CC48F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750" y="428625"/>
            <a:ext cx="8643938" cy="585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D42ADE-FB5F-4131-8FD7-C34E03BF5FDF}"/>
              </a:ext>
            </a:extLst>
          </p:cNvPr>
          <p:cNvSpPr>
            <a:spLocks noGrp="1"/>
          </p:cNvSpPr>
          <p:nvPr>
            <p:ph idx="1"/>
          </p:nvPr>
        </p:nvSpPr>
        <p:spPr>
          <a:xfrm>
            <a:off x="0" y="1500188"/>
            <a:ext cx="8929688" cy="4357687"/>
          </a:xfrm>
        </p:spPr>
        <p:txBody>
          <a:bodyPr rtlCol="0">
            <a:normAutofit fontScale="92500" lnSpcReduction="10000"/>
          </a:bodyPr>
          <a:lstStyle/>
          <a:p>
            <a:pPr eaLnBrk="1" fontAlgn="auto" hangingPunct="1">
              <a:spcAft>
                <a:spcPts val="0"/>
              </a:spcAft>
              <a:buFont typeface="Arial" panose="020B0604020202020204" pitchFamily="34" charset="0"/>
              <a:buNone/>
              <a:defRPr/>
            </a:pPr>
            <a:r>
              <a:rPr lang="en-US" dirty="0">
                <a:hlinkClick r:id="rId2"/>
              </a:rPr>
              <a:t>https://www.electronicshub.org/arm-introduction/</a:t>
            </a:r>
            <a:endParaRPr lang="en-US" dirty="0"/>
          </a:p>
          <a:p>
            <a:pPr eaLnBrk="1" fontAlgn="auto" hangingPunct="1">
              <a:spcAft>
                <a:spcPts val="0"/>
              </a:spcAft>
              <a:buFont typeface="Arial" panose="020B0604020202020204" pitchFamily="34" charset="0"/>
              <a:buNone/>
              <a:defRPr/>
            </a:pPr>
            <a:r>
              <a:rPr lang="en-US" dirty="0"/>
              <a:t>https://developer.arm.com/documentation/ddi0210/c/Programmer-s-Model/Registers/The-ARM-state-register-set?lang=en</a:t>
            </a:r>
          </a:p>
          <a:p>
            <a:pPr eaLnBrk="1" fontAlgn="auto" hangingPunct="1">
              <a:spcAft>
                <a:spcPts val="0"/>
              </a:spcAft>
              <a:buFont typeface="Arial" panose="020B0604020202020204" pitchFamily="34" charset="0"/>
              <a:buNone/>
              <a:defRPr/>
            </a:pPr>
            <a:r>
              <a:rPr lang="en-US" sz="3000" dirty="0">
                <a:hlinkClick r:id="rId3"/>
              </a:rPr>
              <a:t>https://developer.arm.com/architectures/cpu-architecture/a-profile</a:t>
            </a:r>
            <a:endParaRPr lang="en-US" sz="3000" dirty="0"/>
          </a:p>
          <a:p>
            <a:pPr eaLnBrk="1" fontAlgn="auto" hangingPunct="1">
              <a:spcAft>
                <a:spcPts val="0"/>
              </a:spcAft>
              <a:buFont typeface="Arial" panose="020B0604020202020204" pitchFamily="34" charset="0"/>
              <a:buNone/>
              <a:defRPr/>
            </a:pPr>
            <a:r>
              <a:rPr lang="en-US" sz="3000" dirty="0">
                <a:hlinkClick r:id="rId4"/>
              </a:rPr>
              <a:t>https://www.arm.com/product-filter?families=cortex-a</a:t>
            </a:r>
            <a:endParaRPr lang="en-US" sz="3000" dirty="0"/>
          </a:p>
          <a:p>
            <a:pPr eaLnBrk="1" fontAlgn="auto" hangingPunct="1">
              <a:spcAft>
                <a:spcPts val="0"/>
              </a:spcAft>
              <a:buFont typeface="Arial" panose="020B0604020202020204" pitchFamily="34" charset="0"/>
              <a:buNone/>
              <a:defRPr/>
            </a:pPr>
            <a:r>
              <a:rPr lang="en-US" sz="3000" dirty="0">
                <a:hlinkClick r:id="rId5"/>
              </a:rPr>
              <a:t>https://www.arm.com/product-filter?families=cortex-r</a:t>
            </a:r>
            <a:endParaRPr lang="en-US" sz="3000" dirty="0"/>
          </a:p>
          <a:p>
            <a:pPr eaLnBrk="1" fontAlgn="auto" hangingPunct="1">
              <a:spcAft>
                <a:spcPts val="0"/>
              </a:spcAft>
              <a:buFont typeface="Arial" panose="020B0604020202020204" pitchFamily="34" charset="0"/>
              <a:buNone/>
              <a:defRPr/>
            </a:pPr>
            <a:r>
              <a:rPr lang="en-US" sz="3000" dirty="0">
                <a:hlinkClick r:id="rId6"/>
              </a:rPr>
              <a:t>https://www.arm.com/product-filter?families=cortex-m</a:t>
            </a:r>
            <a:endParaRPr lang="en-US" sz="3000" dirty="0"/>
          </a:p>
        </p:txBody>
      </p:sp>
      <p:sp>
        <p:nvSpPr>
          <p:cNvPr id="33795" name="TextBox 3">
            <a:extLst>
              <a:ext uri="{FF2B5EF4-FFF2-40B4-BE49-F238E27FC236}">
                <a16:creationId xmlns:a16="http://schemas.microsoft.com/office/drawing/2014/main" xmlns="" id="{1FBEF754-529C-430F-9E02-6921D246B1D5}"/>
              </a:ext>
            </a:extLst>
          </p:cNvPr>
          <p:cNvSpPr txBox="1">
            <a:spLocks noChangeArrowheads="1"/>
          </p:cNvSpPr>
          <p:nvPr/>
        </p:nvSpPr>
        <p:spPr bwMode="auto">
          <a:xfrm>
            <a:off x="2286000" y="428625"/>
            <a:ext cx="428625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6000"/>
              <a:t>References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a:extLst>
              <a:ext uri="{FF2B5EF4-FFF2-40B4-BE49-F238E27FC236}">
                <a16:creationId xmlns:a16="http://schemas.microsoft.com/office/drawing/2014/main" xmlns="" id="{EA72576D-55B9-43BF-8D6E-3424AA71E0E7}"/>
              </a:ext>
            </a:extLst>
          </p:cNvPr>
          <p:cNvSpPr>
            <a:spLocks noGrp="1"/>
          </p:cNvSpPr>
          <p:nvPr>
            <p:ph type="ftr" sz="quarter" idx="11"/>
          </p:nvPr>
        </p:nvSpPr>
        <p:spPr>
          <a:xfrm>
            <a:off x="457200" y="6356350"/>
            <a:ext cx="2133600" cy="365125"/>
          </a:xfrm>
        </p:spPr>
        <p:txBody>
          <a:bodyPr/>
          <a:lstStyle/>
          <a:p>
            <a:pPr algn="l">
              <a:defRPr/>
            </a:pPr>
            <a:r>
              <a:rPr lang="en-US">
                <a:latin typeface="Arial" pitchFamily="34" charset="0"/>
              </a:rPr>
              <a:t>ARM Architecture</a:t>
            </a:r>
          </a:p>
        </p:txBody>
      </p:sp>
      <p:sp>
        <p:nvSpPr>
          <p:cNvPr id="24579" name="Slide Number Placeholder 2">
            <a:extLst>
              <a:ext uri="{FF2B5EF4-FFF2-40B4-BE49-F238E27FC236}">
                <a16:creationId xmlns:a16="http://schemas.microsoft.com/office/drawing/2014/main" xmlns="" id="{293B8BCE-F53A-4145-8BFF-7FEB382C407D}"/>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5568F6B1-CA74-4BB0-88A2-3CC2FC247280}" type="slidenum">
              <a:rPr lang="en-US" altLang="en-US">
                <a:solidFill>
                  <a:srgbClr val="898989"/>
                </a:solidFill>
              </a:rPr>
              <a:pPr algn="ctr" eaLnBrk="1" hangingPunct="1"/>
              <a:t>33</a:t>
            </a:fld>
            <a:endParaRPr lang="en-US" altLang="en-US">
              <a:solidFill>
                <a:srgbClr val="898989"/>
              </a:solidFill>
            </a:endParaRPr>
          </a:p>
        </p:txBody>
      </p:sp>
      <p:sp>
        <p:nvSpPr>
          <p:cNvPr id="35844" name="Text Box 4">
            <a:extLst>
              <a:ext uri="{FF2B5EF4-FFF2-40B4-BE49-F238E27FC236}">
                <a16:creationId xmlns:a16="http://schemas.microsoft.com/office/drawing/2014/main" xmlns="" id="{D8F90939-7EEB-462E-954A-5928112FE880}"/>
              </a:ext>
            </a:extLst>
          </p:cNvPr>
          <p:cNvSpPr txBox="1">
            <a:spLocks noChangeArrowheads="1"/>
          </p:cNvSpPr>
          <p:nvPr/>
        </p:nvSpPr>
        <p:spPr bwMode="auto">
          <a:xfrm>
            <a:off x="1143000" y="1857375"/>
            <a:ext cx="6459538" cy="17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600" b="1"/>
              <a:t>Queries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1">
            <a:extLst>
              <a:ext uri="{FF2B5EF4-FFF2-40B4-BE49-F238E27FC236}">
                <a16:creationId xmlns:a16="http://schemas.microsoft.com/office/drawing/2014/main" xmlns="" id="{C501B531-63FE-49B4-988A-7D8764AACD03}"/>
              </a:ext>
            </a:extLst>
          </p:cNvPr>
          <p:cNvSpPr>
            <a:spLocks noGrp="1"/>
          </p:cNvSpPr>
          <p:nvPr>
            <p:ph type="ftr" sz="quarter" idx="11"/>
          </p:nvPr>
        </p:nvSpPr>
        <p:spPr>
          <a:xfrm>
            <a:off x="457200" y="6356350"/>
            <a:ext cx="2133600" cy="365125"/>
          </a:xfrm>
        </p:spPr>
        <p:txBody>
          <a:bodyPr/>
          <a:lstStyle/>
          <a:p>
            <a:pPr algn="l">
              <a:defRPr/>
            </a:pPr>
            <a:r>
              <a:rPr lang="en-US"/>
              <a:t>ARM Architecture</a:t>
            </a:r>
          </a:p>
        </p:txBody>
      </p:sp>
      <p:sp>
        <p:nvSpPr>
          <p:cNvPr id="4099" name="Slide Number Placeholder 2">
            <a:extLst>
              <a:ext uri="{FF2B5EF4-FFF2-40B4-BE49-F238E27FC236}">
                <a16:creationId xmlns:a16="http://schemas.microsoft.com/office/drawing/2014/main" xmlns="" id="{25966F55-4033-4C20-8387-3FD91CA12EB1}"/>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FB1096A9-FC56-42C7-BC58-CABF00CD8451}" type="slidenum">
              <a:rPr lang="en-US" altLang="en-US">
                <a:solidFill>
                  <a:srgbClr val="898989"/>
                </a:solidFill>
                <a:latin typeface="Calibri" panose="020F0502020204030204" pitchFamily="34" charset="0"/>
              </a:rPr>
              <a:pPr algn="ctr" eaLnBrk="1" hangingPunct="1"/>
              <a:t>4</a:t>
            </a:fld>
            <a:endParaRPr lang="en-US" altLang="en-US">
              <a:solidFill>
                <a:srgbClr val="898989"/>
              </a:solidFill>
              <a:latin typeface="Calibri" panose="020F0502020204030204" pitchFamily="34" charset="0"/>
            </a:endParaRPr>
          </a:p>
        </p:txBody>
      </p:sp>
      <p:sp>
        <p:nvSpPr>
          <p:cNvPr id="5124" name="Rectangle 4">
            <a:extLst>
              <a:ext uri="{FF2B5EF4-FFF2-40B4-BE49-F238E27FC236}">
                <a16:creationId xmlns:a16="http://schemas.microsoft.com/office/drawing/2014/main" xmlns="" id="{63EB691C-A50C-44AE-8AFF-22DA066E529D}"/>
              </a:ext>
            </a:extLst>
          </p:cNvPr>
          <p:cNvSpPr>
            <a:spLocks noChangeArrowheads="1"/>
          </p:cNvSpPr>
          <p:nvPr/>
        </p:nvSpPr>
        <p:spPr bwMode="auto">
          <a:xfrm>
            <a:off x="685800" y="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4400" b="1">
                <a:solidFill>
                  <a:schemeClr val="bg1"/>
                </a:solidFill>
              </a:rPr>
              <a:t>ARM Architecture</a:t>
            </a:r>
          </a:p>
        </p:txBody>
      </p:sp>
      <p:sp>
        <p:nvSpPr>
          <p:cNvPr id="5125" name="Text Box 5">
            <a:extLst>
              <a:ext uri="{FF2B5EF4-FFF2-40B4-BE49-F238E27FC236}">
                <a16:creationId xmlns:a16="http://schemas.microsoft.com/office/drawing/2014/main" xmlns="" id="{D4A3B7D8-C325-4A4F-8AD4-1FC3467A9BDA}"/>
              </a:ext>
            </a:extLst>
          </p:cNvPr>
          <p:cNvSpPr txBox="1">
            <a:spLocks noChangeArrowheads="1"/>
          </p:cNvSpPr>
          <p:nvPr/>
        </p:nvSpPr>
        <p:spPr bwMode="auto">
          <a:xfrm>
            <a:off x="142875" y="285750"/>
            <a:ext cx="8726488"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Features of Basic RISC Architecture</a:t>
            </a:r>
          </a:p>
          <a:p>
            <a:pPr lvl="1" eaLnBrk="1" hangingPunct="1">
              <a:buFont typeface="Wingdings" panose="05000000000000000000" pitchFamily="2" charset="2"/>
              <a:buChar char="ü"/>
            </a:pPr>
            <a:r>
              <a:rPr lang="en-US" altLang="en-US" sz="2800"/>
              <a:t> </a:t>
            </a:r>
            <a:r>
              <a:rPr lang="en-US" altLang="en-US" sz="2400"/>
              <a:t>A Large Uniform Register File</a:t>
            </a:r>
          </a:p>
          <a:p>
            <a:pPr lvl="1" eaLnBrk="1" hangingPunct="1">
              <a:buFont typeface="Wingdings" panose="05000000000000000000" pitchFamily="2" charset="2"/>
              <a:buChar char="ü"/>
            </a:pPr>
            <a:r>
              <a:rPr lang="en-US" altLang="en-US" sz="2400"/>
              <a:t> Load-Store Architecture, where data processing </a:t>
            </a:r>
          </a:p>
          <a:p>
            <a:pPr eaLnBrk="1" hangingPunct="1">
              <a:buFont typeface="Wingdings" panose="05000000000000000000" pitchFamily="2" charset="2"/>
              <a:buNone/>
            </a:pPr>
            <a:r>
              <a:rPr lang="en-US" altLang="en-US" sz="2400"/>
              <a:t>         operates on register content only</a:t>
            </a:r>
          </a:p>
          <a:p>
            <a:pPr lvl="1" eaLnBrk="1" hangingPunct="1">
              <a:buFont typeface="Wingdings" panose="05000000000000000000" pitchFamily="2" charset="2"/>
              <a:buChar char="ü"/>
            </a:pPr>
            <a:r>
              <a:rPr lang="en-US" altLang="en-US" sz="2400"/>
              <a:t> Uniform &amp; fixed length Instructions</a:t>
            </a:r>
          </a:p>
          <a:p>
            <a:pPr eaLnBrk="1" hangingPunct="1">
              <a:buFont typeface="Wingdings" panose="05000000000000000000" pitchFamily="2" charset="2"/>
              <a:buNone/>
            </a:pPr>
            <a:r>
              <a:rPr lang="en-US" altLang="en-US" sz="2400"/>
              <a:t>         32-bit processor</a:t>
            </a:r>
          </a:p>
          <a:p>
            <a:pPr lvl="1" eaLnBrk="1" hangingPunct="1">
              <a:buFont typeface="Wingdings" panose="05000000000000000000" pitchFamily="2" charset="2"/>
              <a:buChar char="ü"/>
            </a:pPr>
            <a:r>
              <a:rPr lang="en-US" altLang="en-US" sz="2400"/>
              <a:t> Instructions are 32-bit long</a:t>
            </a:r>
          </a:p>
          <a:p>
            <a:pPr lvl="1" eaLnBrk="1" hangingPunct="1">
              <a:buFont typeface="Wingdings" panose="05000000000000000000" pitchFamily="2" charset="2"/>
              <a:buChar char="ü"/>
            </a:pPr>
            <a:r>
              <a:rPr lang="en-US" altLang="en-US" sz="2400"/>
              <a:t> Good Speed/Power Consumption Ratio</a:t>
            </a:r>
          </a:p>
          <a:p>
            <a:pPr lvl="1" eaLnBrk="1" hangingPunct="1">
              <a:buFont typeface="Wingdings" panose="05000000000000000000" pitchFamily="2" charset="2"/>
              <a:buChar char="ü"/>
            </a:pPr>
            <a:r>
              <a:rPr lang="en-US" altLang="en-US" sz="2400"/>
              <a:t> High Code Density</a:t>
            </a:r>
          </a:p>
        </p:txBody>
      </p:sp>
      <p:sp>
        <p:nvSpPr>
          <p:cNvPr id="5126" name="Rectangle 6">
            <a:extLst>
              <a:ext uri="{FF2B5EF4-FFF2-40B4-BE49-F238E27FC236}">
                <a16:creationId xmlns:a16="http://schemas.microsoft.com/office/drawing/2014/main" xmlns="" id="{915C8A29-9C64-4720-94EB-EFAF9B54E6B3}"/>
              </a:ext>
            </a:extLst>
          </p:cNvPr>
          <p:cNvSpPr>
            <a:spLocks noChangeArrowheads="1"/>
          </p:cNvSpPr>
          <p:nvPr/>
        </p:nvSpPr>
        <p:spPr bwMode="auto">
          <a:xfrm>
            <a:off x="357188" y="3929063"/>
            <a:ext cx="8429625"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b="1"/>
              <a:t>The ARM is based on RISC architecture, but it is not a purely RISC architecture because it has been enhanced to meet the requirement of embedded applications.  </a:t>
            </a:r>
            <a:r>
              <a:rPr lang="en-US" altLang="en-US" b="1">
                <a:sym typeface="Wingdings" panose="05000000000000000000" pitchFamily="2" charset="2"/>
              </a:rPr>
              <a:t> Versatility! </a:t>
            </a:r>
          </a:p>
          <a:p>
            <a:pPr algn="just" eaLnBrk="1" hangingPunct="1"/>
            <a:endParaRPr lang="en-US" altLang="en-US" b="1"/>
          </a:p>
          <a:p>
            <a:pPr algn="just" eaLnBrk="1" hangingPunct="1"/>
            <a:r>
              <a:rPr lang="en-US" altLang="en-US"/>
              <a:t>The requirements for embedded applications are </a:t>
            </a:r>
            <a:r>
              <a:rPr lang="en-US" altLang="en-US" b="1"/>
              <a:t>basically high code density, low power consumption as well as low and smaller silicon footprint. </a:t>
            </a:r>
            <a:r>
              <a:rPr lang="en-US" altLang="en-US"/>
              <a:t>Architecturally ARM satisfies various conditions and properties of RISC processors as well.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1">
            <a:extLst>
              <a:ext uri="{FF2B5EF4-FFF2-40B4-BE49-F238E27FC236}">
                <a16:creationId xmlns:a16="http://schemas.microsoft.com/office/drawing/2014/main" xmlns="" id="{9D85A840-E3BD-4E61-82D4-A70497A92A54}"/>
              </a:ext>
            </a:extLst>
          </p:cNvPr>
          <p:cNvSpPr>
            <a:spLocks noGrp="1"/>
          </p:cNvSpPr>
          <p:nvPr>
            <p:ph type="ftr" sz="quarter" idx="11"/>
          </p:nvPr>
        </p:nvSpPr>
        <p:spPr>
          <a:xfrm>
            <a:off x="457200" y="6356350"/>
            <a:ext cx="2133600" cy="365125"/>
          </a:xfrm>
        </p:spPr>
        <p:txBody>
          <a:bodyPr/>
          <a:lstStyle/>
          <a:p>
            <a:pPr algn="l">
              <a:defRPr/>
            </a:pPr>
            <a:r>
              <a:rPr lang="en-US"/>
              <a:t>ARM Architecture</a:t>
            </a:r>
          </a:p>
        </p:txBody>
      </p:sp>
      <p:sp>
        <p:nvSpPr>
          <p:cNvPr id="5123" name="Slide Number Placeholder 2">
            <a:extLst>
              <a:ext uri="{FF2B5EF4-FFF2-40B4-BE49-F238E27FC236}">
                <a16:creationId xmlns:a16="http://schemas.microsoft.com/office/drawing/2014/main" xmlns="" id="{21E60820-5BB1-46F7-A780-6BF64744C98C}"/>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9834C2BD-8431-4660-B41A-654E99B38590}" type="slidenum">
              <a:rPr lang="en-US" altLang="en-US">
                <a:solidFill>
                  <a:srgbClr val="898989"/>
                </a:solidFill>
                <a:latin typeface="Calibri" panose="020F0502020204030204" pitchFamily="34" charset="0"/>
              </a:rPr>
              <a:pPr algn="ctr" eaLnBrk="1" hangingPunct="1"/>
              <a:t>5</a:t>
            </a:fld>
            <a:endParaRPr lang="en-US" altLang="en-US">
              <a:solidFill>
                <a:srgbClr val="898989"/>
              </a:solidFill>
              <a:latin typeface="Calibri" panose="020F0502020204030204" pitchFamily="34" charset="0"/>
            </a:endParaRPr>
          </a:p>
        </p:txBody>
      </p:sp>
      <p:sp>
        <p:nvSpPr>
          <p:cNvPr id="6148" name="Rectangle 4">
            <a:extLst>
              <a:ext uri="{FF2B5EF4-FFF2-40B4-BE49-F238E27FC236}">
                <a16:creationId xmlns:a16="http://schemas.microsoft.com/office/drawing/2014/main" xmlns="" id="{0054570F-F292-432C-891C-9D73A99A18D4}"/>
              </a:ext>
            </a:extLst>
          </p:cNvPr>
          <p:cNvSpPr>
            <a:spLocks noChangeArrowheads="1"/>
          </p:cNvSpPr>
          <p:nvPr/>
        </p:nvSpPr>
        <p:spPr bwMode="auto">
          <a:xfrm>
            <a:off x="571500" y="428625"/>
            <a:ext cx="8229600"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t>Principal Enhancements and Features</a:t>
            </a:r>
            <a:r>
              <a:rPr lang="en-US" altLang="en-US" sz="3200" b="1">
                <a:solidFill>
                  <a:schemeClr val="bg1"/>
                </a:solidFill>
              </a:rPr>
              <a:t> ARM</a:t>
            </a:r>
          </a:p>
        </p:txBody>
      </p:sp>
      <p:sp>
        <p:nvSpPr>
          <p:cNvPr id="6149" name="Text Box 5">
            <a:extLst>
              <a:ext uri="{FF2B5EF4-FFF2-40B4-BE49-F238E27FC236}">
                <a16:creationId xmlns:a16="http://schemas.microsoft.com/office/drawing/2014/main" xmlns="" id="{4CF0A9F2-5186-4B2C-A49B-A729B437A24C}"/>
              </a:ext>
            </a:extLst>
          </p:cNvPr>
          <p:cNvSpPr txBox="1">
            <a:spLocks noChangeArrowheads="1"/>
          </p:cNvSpPr>
          <p:nvPr/>
        </p:nvSpPr>
        <p:spPr bwMode="auto">
          <a:xfrm>
            <a:off x="500063" y="1143000"/>
            <a:ext cx="8458200" cy="424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en-US" altLang="en-US" sz="2800"/>
              <a:t> Control over ALU &amp; Shifter for every data</a:t>
            </a:r>
          </a:p>
          <a:p>
            <a:pPr eaLnBrk="1" hangingPunct="1">
              <a:buFont typeface="Wingdings" panose="05000000000000000000" pitchFamily="2" charset="2"/>
              <a:buNone/>
            </a:pPr>
            <a:r>
              <a:rPr lang="en-US" altLang="en-US" sz="2800"/>
              <a:t>    processing operations to maximize their usage</a:t>
            </a:r>
          </a:p>
          <a:p>
            <a:pPr eaLnBrk="1" hangingPunct="1">
              <a:buFont typeface="Wingdings" panose="05000000000000000000" pitchFamily="2" charset="2"/>
              <a:buNone/>
            </a:pPr>
            <a:endParaRPr lang="en-US" altLang="en-US" sz="1600"/>
          </a:p>
          <a:p>
            <a:pPr eaLnBrk="1" hangingPunct="1">
              <a:buFont typeface="Wingdings" panose="05000000000000000000" pitchFamily="2" charset="2"/>
              <a:buChar char="v"/>
            </a:pPr>
            <a:r>
              <a:rPr lang="en-US" altLang="en-US" sz="2800"/>
              <a:t> Auto-Increment &amp; Auto-Decrement Addressing </a:t>
            </a:r>
          </a:p>
          <a:p>
            <a:pPr eaLnBrk="1" hangingPunct="1">
              <a:buFont typeface="Wingdings" panose="05000000000000000000" pitchFamily="2" charset="2"/>
              <a:buNone/>
            </a:pPr>
            <a:r>
              <a:rPr lang="en-US" altLang="en-US" sz="2800"/>
              <a:t>    Modes to optimize program loops</a:t>
            </a:r>
          </a:p>
          <a:p>
            <a:pPr eaLnBrk="1" hangingPunct="1">
              <a:buFont typeface="Wingdings" panose="05000000000000000000" pitchFamily="2" charset="2"/>
              <a:buNone/>
            </a:pPr>
            <a:endParaRPr lang="en-US" altLang="en-US" sz="1600"/>
          </a:p>
          <a:p>
            <a:pPr eaLnBrk="1" hangingPunct="1">
              <a:buFont typeface="Wingdings" panose="05000000000000000000" pitchFamily="2" charset="2"/>
              <a:buChar char="v"/>
            </a:pPr>
            <a:r>
              <a:rPr lang="en-US" altLang="en-US" sz="2800"/>
              <a:t> Load &amp; Store Multiple Instructions to maximize </a:t>
            </a:r>
          </a:p>
          <a:p>
            <a:pPr eaLnBrk="1" hangingPunct="1">
              <a:buFont typeface="Wingdings" panose="05000000000000000000" pitchFamily="2" charset="2"/>
              <a:buNone/>
            </a:pPr>
            <a:r>
              <a:rPr lang="en-US" altLang="en-US" sz="2800"/>
              <a:t>    data throughput</a:t>
            </a:r>
          </a:p>
          <a:p>
            <a:pPr eaLnBrk="1" hangingPunct="1">
              <a:buFont typeface="Wingdings" panose="05000000000000000000" pitchFamily="2" charset="2"/>
              <a:buNone/>
            </a:pPr>
            <a:endParaRPr lang="en-US" altLang="en-US" sz="1600"/>
          </a:p>
          <a:p>
            <a:pPr eaLnBrk="1" hangingPunct="1">
              <a:buFont typeface="Wingdings" panose="05000000000000000000" pitchFamily="2" charset="2"/>
              <a:buChar char="v"/>
            </a:pPr>
            <a:r>
              <a:rPr lang="en-US" altLang="en-US" sz="2800"/>
              <a:t> Conditional Execution of Instructions to maximize </a:t>
            </a:r>
          </a:p>
          <a:p>
            <a:pPr eaLnBrk="1" hangingPunct="1">
              <a:buFont typeface="Wingdings" panose="05000000000000000000" pitchFamily="2" charset="2"/>
              <a:buNone/>
            </a:pPr>
            <a:r>
              <a:rPr lang="en-US" altLang="en-US" sz="2800"/>
              <a:t>    Execution throughput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a:extLst>
              <a:ext uri="{FF2B5EF4-FFF2-40B4-BE49-F238E27FC236}">
                <a16:creationId xmlns:a16="http://schemas.microsoft.com/office/drawing/2014/main" xmlns="" id="{4C220C40-4991-41FC-931A-6873E3FC1600}"/>
              </a:ext>
            </a:extLst>
          </p:cNvPr>
          <p:cNvSpPr>
            <a:spLocks noGrp="1"/>
          </p:cNvSpPr>
          <p:nvPr>
            <p:ph type="ftr" sz="quarter" idx="11"/>
          </p:nvPr>
        </p:nvSpPr>
        <p:spPr>
          <a:xfrm>
            <a:off x="457200" y="6356350"/>
            <a:ext cx="2133600" cy="365125"/>
          </a:xfrm>
        </p:spPr>
        <p:txBody>
          <a:bodyPr/>
          <a:lstStyle/>
          <a:p>
            <a:pPr algn="l">
              <a:defRPr/>
            </a:pPr>
            <a:r>
              <a:rPr lang="en-US"/>
              <a:t>ARM Architecture</a:t>
            </a:r>
          </a:p>
        </p:txBody>
      </p:sp>
      <p:sp>
        <p:nvSpPr>
          <p:cNvPr id="6147" name="Slide Number Placeholder 2">
            <a:extLst>
              <a:ext uri="{FF2B5EF4-FFF2-40B4-BE49-F238E27FC236}">
                <a16:creationId xmlns:a16="http://schemas.microsoft.com/office/drawing/2014/main" xmlns="" id="{D22BD4EF-254C-4ABF-BDBC-2BE0520FFA50}"/>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B949DC6-4E22-4DEF-8BD2-B553DE4E3B77}" type="slidenum">
              <a:rPr lang="en-US" altLang="en-US">
                <a:solidFill>
                  <a:srgbClr val="898989"/>
                </a:solidFill>
                <a:latin typeface="Calibri" panose="020F0502020204030204" pitchFamily="34" charset="0"/>
              </a:rPr>
              <a:pPr algn="ctr" eaLnBrk="1" hangingPunct="1"/>
              <a:t>6</a:t>
            </a:fld>
            <a:endParaRPr lang="en-US" altLang="en-US">
              <a:solidFill>
                <a:srgbClr val="898989"/>
              </a:solidFill>
              <a:latin typeface="Calibri" panose="020F0502020204030204" pitchFamily="34" charset="0"/>
            </a:endParaRPr>
          </a:p>
        </p:txBody>
      </p:sp>
      <p:sp>
        <p:nvSpPr>
          <p:cNvPr id="7172" name="Rectangle 4">
            <a:extLst>
              <a:ext uri="{FF2B5EF4-FFF2-40B4-BE49-F238E27FC236}">
                <a16:creationId xmlns:a16="http://schemas.microsoft.com/office/drawing/2014/main" xmlns="" id="{1EAE87C6-59DC-45D5-8C13-39AE49718079}"/>
              </a:ext>
            </a:extLst>
          </p:cNvPr>
          <p:cNvSpPr>
            <a:spLocks noChangeArrowheads="1"/>
          </p:cNvSpPr>
          <p:nvPr/>
        </p:nvSpPr>
        <p:spPr bwMode="auto">
          <a:xfrm>
            <a:off x="685800" y="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4400" b="1">
                <a:solidFill>
                  <a:schemeClr val="bg1"/>
                </a:solidFill>
              </a:rPr>
              <a:t>ARM Architecture Versions</a:t>
            </a:r>
          </a:p>
        </p:txBody>
      </p:sp>
      <p:sp>
        <p:nvSpPr>
          <p:cNvPr id="7173" name="Text Box 5">
            <a:extLst>
              <a:ext uri="{FF2B5EF4-FFF2-40B4-BE49-F238E27FC236}">
                <a16:creationId xmlns:a16="http://schemas.microsoft.com/office/drawing/2014/main" xmlns="" id="{B55FE7A8-B511-4A2B-A40B-962F2088C7C4}"/>
              </a:ext>
            </a:extLst>
          </p:cNvPr>
          <p:cNvSpPr txBox="1">
            <a:spLocks noChangeArrowheads="1"/>
          </p:cNvSpPr>
          <p:nvPr/>
        </p:nvSpPr>
        <p:spPr bwMode="auto">
          <a:xfrm>
            <a:off x="885825" y="914400"/>
            <a:ext cx="7496175" cy="526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t>Version 1 (1983-1985)</a:t>
            </a:r>
          </a:p>
          <a:p>
            <a:pPr lvl="1" eaLnBrk="1" hangingPunct="1">
              <a:buFont typeface="Wingdings" panose="05000000000000000000" pitchFamily="2" charset="2"/>
              <a:buChar char="Ø"/>
            </a:pPr>
            <a:r>
              <a:rPr lang="en-US" altLang="en-US" sz="2400"/>
              <a:t> 26 bit Addressing, no Multiply or Coprocessor </a:t>
            </a:r>
          </a:p>
          <a:p>
            <a:pPr eaLnBrk="1" hangingPunct="1">
              <a:buFont typeface="Wingdings" panose="05000000000000000000" pitchFamily="2" charset="2"/>
              <a:buChar char="Ø"/>
            </a:pPr>
            <a:endParaRPr lang="en-US" altLang="en-US" sz="1400"/>
          </a:p>
          <a:p>
            <a:pPr eaLnBrk="1" hangingPunct="1"/>
            <a:r>
              <a:rPr lang="en-US" altLang="en-US" sz="2800" b="1"/>
              <a:t>Version 2</a:t>
            </a:r>
          </a:p>
          <a:p>
            <a:pPr lvl="1" eaLnBrk="1" hangingPunct="1">
              <a:buFont typeface="Wingdings" panose="05000000000000000000" pitchFamily="2" charset="2"/>
              <a:buChar char="Ø"/>
            </a:pPr>
            <a:r>
              <a:rPr lang="en-US" altLang="en-US" sz="2400"/>
              <a:t> Includes 32-bit result multiply coprocessor</a:t>
            </a:r>
          </a:p>
          <a:p>
            <a:pPr eaLnBrk="1" hangingPunct="1">
              <a:buFont typeface="Wingdings" panose="05000000000000000000" pitchFamily="2" charset="2"/>
              <a:buChar char="Ø"/>
            </a:pPr>
            <a:endParaRPr lang="en-US" altLang="en-US" sz="1400"/>
          </a:p>
          <a:p>
            <a:pPr eaLnBrk="1" hangingPunct="1"/>
            <a:r>
              <a:rPr lang="en-US" altLang="en-US" sz="2800" b="1"/>
              <a:t>Version 3</a:t>
            </a:r>
          </a:p>
          <a:p>
            <a:pPr lvl="1" eaLnBrk="1" hangingPunct="1">
              <a:buFont typeface="Wingdings" panose="05000000000000000000" pitchFamily="2" charset="2"/>
              <a:buChar char="Ø"/>
            </a:pPr>
            <a:r>
              <a:rPr lang="en-US" altLang="en-US" sz="2400"/>
              <a:t> 32-bit Addressing</a:t>
            </a:r>
          </a:p>
          <a:p>
            <a:pPr eaLnBrk="1" hangingPunct="1">
              <a:buFont typeface="Wingdings" panose="05000000000000000000" pitchFamily="2" charset="2"/>
              <a:buChar char="Ø"/>
            </a:pPr>
            <a:endParaRPr lang="en-US" altLang="en-US" sz="1400"/>
          </a:p>
          <a:p>
            <a:pPr eaLnBrk="1" hangingPunct="1"/>
            <a:r>
              <a:rPr lang="en-US" altLang="en-US" sz="2800" b="1"/>
              <a:t>Version 4</a:t>
            </a:r>
          </a:p>
          <a:p>
            <a:pPr lvl="1" eaLnBrk="1" hangingPunct="1">
              <a:buFont typeface="Wingdings" panose="05000000000000000000" pitchFamily="2" charset="2"/>
              <a:buChar char="Ø"/>
            </a:pPr>
            <a:r>
              <a:rPr lang="en-US" altLang="en-US" sz="2400"/>
              <a:t> Add Signed , Unsigned Half-word &amp; Signed Byte</a:t>
            </a:r>
          </a:p>
          <a:p>
            <a:pPr eaLnBrk="1" hangingPunct="1"/>
            <a:r>
              <a:rPr lang="en-US" altLang="en-US" sz="2400"/>
              <a:t>         Load &amp; Store Instructions</a:t>
            </a:r>
          </a:p>
          <a:p>
            <a:pPr eaLnBrk="1" hangingPunct="1"/>
            <a:endParaRPr lang="en-US" altLang="en-US" sz="1400"/>
          </a:p>
          <a:p>
            <a:pPr eaLnBrk="1" hangingPunct="1"/>
            <a:r>
              <a:rPr lang="en-US" altLang="en-US" sz="2800" b="1"/>
              <a:t>Version 4T</a:t>
            </a:r>
          </a:p>
          <a:p>
            <a:pPr lvl="1" eaLnBrk="1" hangingPunct="1">
              <a:buFont typeface="Wingdings" panose="05000000000000000000" pitchFamily="2" charset="2"/>
              <a:buChar char="Ø"/>
            </a:pPr>
            <a:r>
              <a:rPr lang="en-US" altLang="en-US" sz="2400"/>
              <a:t> 16-bit Thumb - compressed form of Instructions</a:t>
            </a:r>
            <a:r>
              <a:rPr lang="en-US" altLang="en-US" sz="200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1">
            <a:extLst>
              <a:ext uri="{FF2B5EF4-FFF2-40B4-BE49-F238E27FC236}">
                <a16:creationId xmlns:a16="http://schemas.microsoft.com/office/drawing/2014/main" xmlns="" id="{6B698D33-FA73-4ED1-B66E-EE9A0F754E02}"/>
              </a:ext>
            </a:extLst>
          </p:cNvPr>
          <p:cNvSpPr>
            <a:spLocks noGrp="1"/>
          </p:cNvSpPr>
          <p:nvPr>
            <p:ph type="ftr" sz="quarter" idx="11"/>
          </p:nvPr>
        </p:nvSpPr>
        <p:spPr>
          <a:xfrm>
            <a:off x="457200" y="6356350"/>
            <a:ext cx="2133600" cy="365125"/>
          </a:xfrm>
        </p:spPr>
        <p:txBody>
          <a:bodyPr/>
          <a:lstStyle/>
          <a:p>
            <a:pPr algn="l">
              <a:defRPr/>
            </a:pPr>
            <a:r>
              <a:rPr lang="en-US"/>
              <a:t>ARM Architecture</a:t>
            </a:r>
          </a:p>
        </p:txBody>
      </p:sp>
      <p:sp>
        <p:nvSpPr>
          <p:cNvPr id="7171" name="Slide Number Placeholder 2">
            <a:extLst>
              <a:ext uri="{FF2B5EF4-FFF2-40B4-BE49-F238E27FC236}">
                <a16:creationId xmlns:a16="http://schemas.microsoft.com/office/drawing/2014/main" xmlns="" id="{9754A534-1722-4FCD-82B1-0F82ADC7D771}"/>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A590C2F3-7D3B-4F45-BA52-EAE99E25C76B}" type="slidenum">
              <a:rPr lang="en-US" altLang="en-US">
                <a:solidFill>
                  <a:srgbClr val="898989"/>
                </a:solidFill>
                <a:latin typeface="Calibri" panose="020F0502020204030204" pitchFamily="34" charset="0"/>
              </a:rPr>
              <a:pPr algn="ctr" eaLnBrk="1" hangingPunct="1"/>
              <a:t>7</a:t>
            </a:fld>
            <a:endParaRPr lang="en-US" altLang="en-US">
              <a:solidFill>
                <a:srgbClr val="898989"/>
              </a:solidFill>
              <a:latin typeface="Calibri" panose="020F0502020204030204" pitchFamily="34" charset="0"/>
            </a:endParaRPr>
          </a:p>
        </p:txBody>
      </p:sp>
      <p:sp>
        <p:nvSpPr>
          <p:cNvPr id="8196" name="Rectangle 4">
            <a:extLst>
              <a:ext uri="{FF2B5EF4-FFF2-40B4-BE49-F238E27FC236}">
                <a16:creationId xmlns:a16="http://schemas.microsoft.com/office/drawing/2014/main" xmlns="" id="{56A6D34B-9365-4D92-B82D-213EC76ECA14}"/>
              </a:ext>
            </a:extLst>
          </p:cNvPr>
          <p:cNvSpPr>
            <a:spLocks noChangeArrowheads="1"/>
          </p:cNvSpPr>
          <p:nvPr/>
        </p:nvSpPr>
        <p:spPr bwMode="auto">
          <a:xfrm>
            <a:off x="685800" y="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4400" b="1">
                <a:solidFill>
                  <a:schemeClr val="bg1"/>
                </a:solidFill>
              </a:rPr>
              <a:t>Architecture Versions</a:t>
            </a:r>
          </a:p>
        </p:txBody>
      </p:sp>
      <p:sp>
        <p:nvSpPr>
          <p:cNvPr id="8197" name="Text Box 5">
            <a:extLst>
              <a:ext uri="{FF2B5EF4-FFF2-40B4-BE49-F238E27FC236}">
                <a16:creationId xmlns:a16="http://schemas.microsoft.com/office/drawing/2014/main" xmlns="" id="{F99A8D81-B9D4-4226-A892-6ED28BB511AD}"/>
              </a:ext>
            </a:extLst>
          </p:cNvPr>
          <p:cNvSpPr txBox="1">
            <a:spLocks noChangeArrowheads="1"/>
          </p:cNvSpPr>
          <p:nvPr/>
        </p:nvSpPr>
        <p:spPr bwMode="auto">
          <a:xfrm>
            <a:off x="928688" y="785813"/>
            <a:ext cx="7215187" cy="434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t>Version 5T</a:t>
            </a:r>
          </a:p>
          <a:p>
            <a:pPr lvl="1" eaLnBrk="1" hangingPunct="1">
              <a:buFont typeface="Wingdings" panose="05000000000000000000" pitchFamily="2" charset="2"/>
              <a:buChar char="Ø"/>
            </a:pPr>
            <a:r>
              <a:rPr lang="en-US" altLang="en-US" sz="2400"/>
              <a:t> Superset of 4T adding new Instructions</a:t>
            </a:r>
          </a:p>
          <a:p>
            <a:pPr eaLnBrk="1" hangingPunct="1">
              <a:buFont typeface="Wingdings" panose="05000000000000000000" pitchFamily="2" charset="2"/>
              <a:buChar char="Ø"/>
            </a:pPr>
            <a:endParaRPr lang="en-US" altLang="en-US" sz="1400"/>
          </a:p>
          <a:p>
            <a:pPr eaLnBrk="1" hangingPunct="1"/>
            <a:r>
              <a:rPr lang="en-US" altLang="en-US" sz="2800" b="1"/>
              <a:t>Version 5TE</a:t>
            </a:r>
          </a:p>
          <a:p>
            <a:pPr lvl="1" eaLnBrk="1" hangingPunct="1">
              <a:buFont typeface="Wingdings" panose="05000000000000000000" pitchFamily="2" charset="2"/>
              <a:buChar char="Ø"/>
            </a:pPr>
            <a:r>
              <a:rPr lang="en-US" altLang="en-US" sz="2400"/>
              <a:t> Add Signal Processing Extension</a:t>
            </a:r>
          </a:p>
          <a:p>
            <a:pPr eaLnBrk="1" hangingPunct="1">
              <a:buFont typeface="Wingdings" panose="05000000000000000000" pitchFamily="2" charset="2"/>
              <a:buChar char="Ø"/>
            </a:pPr>
            <a:endParaRPr lang="en-US" altLang="en-US" sz="1400"/>
          </a:p>
          <a:p>
            <a:pPr eaLnBrk="1" hangingPunct="1"/>
            <a:r>
              <a:rPr lang="en-US" altLang="en-US" sz="2400" b="1"/>
              <a:t>Examples:</a:t>
            </a:r>
          </a:p>
          <a:p>
            <a:pPr eaLnBrk="1" hangingPunct="1"/>
            <a:r>
              <a:rPr lang="en-US" altLang="en-US" sz="2400"/>
              <a:t>    ARM 6 : v3</a:t>
            </a:r>
          </a:p>
          <a:p>
            <a:pPr eaLnBrk="1" hangingPunct="1"/>
            <a:r>
              <a:rPr lang="en-US" altLang="en-US" sz="2400"/>
              <a:t>    ARM7 : v3</a:t>
            </a:r>
          </a:p>
          <a:p>
            <a:pPr eaLnBrk="1" hangingPunct="1"/>
            <a:r>
              <a:rPr lang="en-US" altLang="en-US" sz="2400"/>
              <a:t>    ARM7TDMI : v4T</a:t>
            </a:r>
          </a:p>
          <a:p>
            <a:pPr eaLnBrk="1" hangingPunct="1"/>
            <a:r>
              <a:rPr lang="en-US" altLang="en-US" sz="2400"/>
              <a:t>    StrongArm : v4</a:t>
            </a:r>
          </a:p>
          <a:p>
            <a:pPr eaLnBrk="1" hangingPunct="1"/>
            <a:r>
              <a:rPr lang="en-US" altLang="en-US" sz="2400"/>
              <a:t>    ARM 9E-S : v5TE</a:t>
            </a:r>
          </a:p>
        </p:txBody>
      </p:sp>
      <p:sp>
        <p:nvSpPr>
          <p:cNvPr id="8198" name="TextBox 5">
            <a:extLst>
              <a:ext uri="{FF2B5EF4-FFF2-40B4-BE49-F238E27FC236}">
                <a16:creationId xmlns:a16="http://schemas.microsoft.com/office/drawing/2014/main" xmlns="" id="{644A34BE-EFD5-4294-BAFB-94709E533DE6}"/>
              </a:ext>
            </a:extLst>
          </p:cNvPr>
          <p:cNvSpPr txBox="1">
            <a:spLocks noChangeArrowheads="1"/>
          </p:cNvSpPr>
          <p:nvPr/>
        </p:nvSpPr>
        <p:spPr bwMode="auto">
          <a:xfrm>
            <a:off x="214313" y="5643563"/>
            <a:ext cx="821531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a:solidFill>
                  <a:srgbClr val="0070C0"/>
                </a:solidFill>
              </a:rPr>
              <a:t>Home Work ; Explore Cortex A , M and R Series </a:t>
            </a:r>
            <a:endParaRPr lang="en-US" altLang="en-US" sz="28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a:extLst>
              <a:ext uri="{FF2B5EF4-FFF2-40B4-BE49-F238E27FC236}">
                <a16:creationId xmlns:a16="http://schemas.microsoft.com/office/drawing/2014/main" xmlns="" id="{79DA4A4D-CB0C-4960-B204-AF4745122C5E}"/>
              </a:ext>
            </a:extLst>
          </p:cNvPr>
          <p:cNvSpPr>
            <a:spLocks noGrp="1"/>
          </p:cNvSpPr>
          <p:nvPr>
            <p:ph type="ftr" sz="quarter" idx="11"/>
          </p:nvPr>
        </p:nvSpPr>
        <p:spPr>
          <a:xfrm>
            <a:off x="457200" y="6356350"/>
            <a:ext cx="2133600" cy="365125"/>
          </a:xfrm>
        </p:spPr>
        <p:txBody>
          <a:bodyPr/>
          <a:lstStyle/>
          <a:p>
            <a:pPr algn="l">
              <a:defRPr/>
            </a:pPr>
            <a:r>
              <a:rPr lang="en-US"/>
              <a:t>ARM Architecture</a:t>
            </a:r>
          </a:p>
        </p:txBody>
      </p:sp>
      <p:sp>
        <p:nvSpPr>
          <p:cNvPr id="8195" name="Slide Number Placeholder 2">
            <a:extLst>
              <a:ext uri="{FF2B5EF4-FFF2-40B4-BE49-F238E27FC236}">
                <a16:creationId xmlns:a16="http://schemas.microsoft.com/office/drawing/2014/main" xmlns="" id="{1E5C7005-9E98-4CE7-9296-736F4C18489E}"/>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2B7E9DC2-789A-4E17-9A82-4FA1EC2BC3B5}" type="slidenum">
              <a:rPr lang="en-US" altLang="en-US">
                <a:solidFill>
                  <a:srgbClr val="898989"/>
                </a:solidFill>
                <a:latin typeface="Calibri" panose="020F0502020204030204" pitchFamily="34" charset="0"/>
              </a:rPr>
              <a:pPr algn="ctr" eaLnBrk="1" hangingPunct="1"/>
              <a:t>8</a:t>
            </a:fld>
            <a:endParaRPr lang="en-US" altLang="en-US">
              <a:solidFill>
                <a:srgbClr val="898989"/>
              </a:solidFill>
              <a:latin typeface="Calibri" panose="020F0502020204030204" pitchFamily="34" charset="0"/>
            </a:endParaRPr>
          </a:p>
        </p:txBody>
      </p:sp>
      <p:pic>
        <p:nvPicPr>
          <p:cNvPr id="9220" name="Picture 2">
            <a:extLst>
              <a:ext uri="{FF2B5EF4-FFF2-40B4-BE49-F238E27FC236}">
                <a16:creationId xmlns:a16="http://schemas.microsoft.com/office/drawing/2014/main" xmlns="" id="{1F71B097-FA48-4B1B-B274-31EC956A566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7250" y="357188"/>
            <a:ext cx="7667625"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9221" name="Rectangle 4">
            <a:extLst>
              <a:ext uri="{FF2B5EF4-FFF2-40B4-BE49-F238E27FC236}">
                <a16:creationId xmlns:a16="http://schemas.microsoft.com/office/drawing/2014/main" xmlns="" id="{9AE2317D-A06C-41F8-A856-FB044202FD4C}"/>
              </a:ext>
            </a:extLst>
          </p:cNvPr>
          <p:cNvSpPr>
            <a:spLocks noChangeArrowheads="1"/>
          </p:cNvSpPr>
          <p:nvPr/>
        </p:nvSpPr>
        <p:spPr bwMode="auto">
          <a:xfrm>
            <a:off x="685800" y="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4400" b="1">
                <a:solidFill>
                  <a:schemeClr val="bg1"/>
                </a:solidFill>
              </a:rPr>
              <a:t>Architecture Versions</a:t>
            </a:r>
          </a:p>
        </p:txBody>
      </p:sp>
      <p:sp>
        <p:nvSpPr>
          <p:cNvPr id="9222" name="Rectangle 5">
            <a:extLst>
              <a:ext uri="{FF2B5EF4-FFF2-40B4-BE49-F238E27FC236}">
                <a16:creationId xmlns:a16="http://schemas.microsoft.com/office/drawing/2014/main" xmlns="" id="{A5F4CF0D-A076-42F2-A8A4-671A2EE6960E}"/>
              </a:ext>
            </a:extLst>
          </p:cNvPr>
          <p:cNvSpPr>
            <a:spLocks noChangeArrowheads="1"/>
          </p:cNvSpPr>
          <p:nvPr/>
        </p:nvSpPr>
        <p:spPr bwMode="auto">
          <a:xfrm>
            <a:off x="457200" y="5562600"/>
            <a:ext cx="8077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Processors based on the ARMv6 architecture include the </a:t>
            </a:r>
            <a:r>
              <a:rPr lang="en-US" altLang="en-US">
                <a:solidFill>
                  <a:srgbClr val="FF0000"/>
                </a:solidFill>
              </a:rPr>
              <a:t>ARM1136J(F)-S, </a:t>
            </a:r>
            <a:r>
              <a:rPr lang="en-US" altLang="en-US"/>
              <a:t>the </a:t>
            </a:r>
            <a:r>
              <a:rPr lang="en-US" altLang="en-US">
                <a:solidFill>
                  <a:srgbClr val="FF0000"/>
                </a:solidFill>
              </a:rPr>
              <a:t>ARM1156T2(F)-S</a:t>
            </a:r>
            <a:r>
              <a:rPr lang="en-US" altLang="en-US"/>
              <a:t>, and the </a:t>
            </a:r>
            <a:r>
              <a:rPr lang="en-US" altLang="en-US">
                <a:solidFill>
                  <a:srgbClr val="FF0000"/>
                </a:solidFill>
              </a:rPr>
              <a:t>ARM1176JZ(F)-S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a:extLst>
              <a:ext uri="{FF2B5EF4-FFF2-40B4-BE49-F238E27FC236}">
                <a16:creationId xmlns:a16="http://schemas.microsoft.com/office/drawing/2014/main" xmlns="" id="{0C1EF04B-8340-4D4D-83F7-513EF6E9F1BB}"/>
              </a:ext>
            </a:extLst>
          </p:cNvPr>
          <p:cNvSpPr>
            <a:spLocks noGrp="1"/>
          </p:cNvSpPr>
          <p:nvPr>
            <p:ph type="ftr" sz="quarter" idx="11"/>
          </p:nvPr>
        </p:nvSpPr>
        <p:spPr>
          <a:xfrm>
            <a:off x="457200" y="6356350"/>
            <a:ext cx="2133600" cy="365125"/>
          </a:xfrm>
        </p:spPr>
        <p:txBody>
          <a:bodyPr/>
          <a:lstStyle/>
          <a:p>
            <a:pPr algn="l">
              <a:defRPr/>
            </a:pPr>
            <a:r>
              <a:rPr lang="en-US"/>
              <a:t>ARM Architecture</a:t>
            </a:r>
          </a:p>
        </p:txBody>
      </p:sp>
      <p:sp>
        <p:nvSpPr>
          <p:cNvPr id="9219" name="Slide Number Placeholder 2">
            <a:extLst>
              <a:ext uri="{FF2B5EF4-FFF2-40B4-BE49-F238E27FC236}">
                <a16:creationId xmlns:a16="http://schemas.microsoft.com/office/drawing/2014/main" xmlns="" id="{0EAC64A1-147C-4DD6-8995-33858BAFB19F}"/>
              </a:ext>
            </a:extLst>
          </p:cNvPr>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BB98B370-0789-4009-88E3-DEEED3C29FF5}" type="slidenum">
              <a:rPr lang="en-US" altLang="en-US">
                <a:solidFill>
                  <a:srgbClr val="898989"/>
                </a:solidFill>
                <a:latin typeface="Calibri" panose="020F0502020204030204" pitchFamily="34" charset="0"/>
              </a:rPr>
              <a:pPr algn="ctr" eaLnBrk="1" hangingPunct="1"/>
              <a:t>9</a:t>
            </a:fld>
            <a:endParaRPr lang="en-US" altLang="en-US">
              <a:solidFill>
                <a:srgbClr val="898989"/>
              </a:solidFill>
              <a:latin typeface="Calibri" panose="020F0502020204030204" pitchFamily="34" charset="0"/>
            </a:endParaRPr>
          </a:p>
        </p:txBody>
      </p:sp>
      <p:sp>
        <p:nvSpPr>
          <p:cNvPr id="10244" name="Rectangle 4">
            <a:extLst>
              <a:ext uri="{FF2B5EF4-FFF2-40B4-BE49-F238E27FC236}">
                <a16:creationId xmlns:a16="http://schemas.microsoft.com/office/drawing/2014/main" xmlns="" id="{EC9D382C-4D0B-4DA1-8340-4CBA5D938C96}"/>
              </a:ext>
            </a:extLst>
          </p:cNvPr>
          <p:cNvSpPr>
            <a:spLocks noChangeArrowheads="1"/>
          </p:cNvSpPr>
          <p:nvPr/>
        </p:nvSpPr>
        <p:spPr bwMode="auto">
          <a:xfrm>
            <a:off x="685800" y="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4400" b="1">
                <a:solidFill>
                  <a:schemeClr val="bg1"/>
                </a:solidFill>
              </a:rPr>
              <a:t>Overview : Core Data Path</a:t>
            </a:r>
          </a:p>
        </p:txBody>
      </p:sp>
      <p:sp>
        <p:nvSpPr>
          <p:cNvPr id="10245" name="Text Box 5">
            <a:extLst>
              <a:ext uri="{FF2B5EF4-FFF2-40B4-BE49-F238E27FC236}">
                <a16:creationId xmlns:a16="http://schemas.microsoft.com/office/drawing/2014/main" xmlns="" id="{73C3E89C-73B1-492B-B20C-A3E3C03BB1D9}"/>
              </a:ext>
            </a:extLst>
          </p:cNvPr>
          <p:cNvSpPr txBox="1">
            <a:spLocks noChangeArrowheads="1"/>
          </p:cNvSpPr>
          <p:nvPr/>
        </p:nvSpPr>
        <p:spPr bwMode="auto">
          <a:xfrm>
            <a:off x="428625" y="571500"/>
            <a:ext cx="8429625" cy="526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ü"/>
            </a:pPr>
            <a:r>
              <a:rPr lang="en-US" altLang="en-US" sz="2800"/>
              <a:t> Data Items are placed in Register File</a:t>
            </a:r>
          </a:p>
          <a:p>
            <a:pPr eaLnBrk="1" hangingPunct="1">
              <a:buFont typeface="Wingdings" panose="05000000000000000000" pitchFamily="2" charset="2"/>
              <a:buChar char="ü"/>
            </a:pPr>
            <a:endParaRPr lang="en-US" altLang="en-US" sz="1400"/>
          </a:p>
          <a:p>
            <a:pPr eaLnBrk="1" hangingPunct="1">
              <a:buFont typeface="Wingdings" panose="05000000000000000000" pitchFamily="2" charset="2"/>
              <a:buChar char="ü"/>
            </a:pPr>
            <a:r>
              <a:rPr lang="en-US" altLang="en-US" sz="2800"/>
              <a:t> No Data Processing Instructions directly </a:t>
            </a:r>
          </a:p>
          <a:p>
            <a:pPr eaLnBrk="1" hangingPunct="1">
              <a:buFont typeface="Wingdings" panose="05000000000000000000" pitchFamily="2" charset="2"/>
              <a:buNone/>
            </a:pPr>
            <a:r>
              <a:rPr lang="en-US" altLang="en-US" sz="2800"/>
              <a:t>    manipulate Data in memory</a:t>
            </a:r>
          </a:p>
          <a:p>
            <a:pPr eaLnBrk="1" hangingPunct="1">
              <a:buFont typeface="Wingdings" panose="05000000000000000000" pitchFamily="2" charset="2"/>
              <a:buNone/>
            </a:pPr>
            <a:endParaRPr lang="en-US" altLang="en-US" sz="1400"/>
          </a:p>
          <a:p>
            <a:pPr eaLnBrk="1" hangingPunct="1">
              <a:buFont typeface="Wingdings" panose="05000000000000000000" pitchFamily="2" charset="2"/>
              <a:buChar char="ü"/>
            </a:pPr>
            <a:r>
              <a:rPr lang="en-US" altLang="en-US" sz="2800"/>
              <a:t> Instructions Typically use two Source Registers</a:t>
            </a:r>
          </a:p>
          <a:p>
            <a:pPr eaLnBrk="1" hangingPunct="1">
              <a:buFont typeface="Wingdings" panose="05000000000000000000" pitchFamily="2" charset="2"/>
              <a:buNone/>
            </a:pPr>
            <a:r>
              <a:rPr lang="en-US" altLang="en-US" sz="2800"/>
              <a:t>    &amp; single result or Destination Registers</a:t>
            </a:r>
          </a:p>
          <a:p>
            <a:pPr eaLnBrk="1" hangingPunct="1">
              <a:buFont typeface="Wingdings" panose="05000000000000000000" pitchFamily="2" charset="2"/>
              <a:buNone/>
            </a:pPr>
            <a:endParaRPr lang="en-US" altLang="en-US" sz="1400"/>
          </a:p>
          <a:p>
            <a:pPr eaLnBrk="1" hangingPunct="1">
              <a:buFont typeface="Wingdings" panose="05000000000000000000" pitchFamily="2" charset="2"/>
              <a:buChar char="ü"/>
            </a:pPr>
            <a:r>
              <a:rPr lang="en-US" altLang="en-US" sz="2800"/>
              <a:t> A Barrel Shifter on the date path can pre-process </a:t>
            </a:r>
          </a:p>
          <a:p>
            <a:pPr eaLnBrk="1" hangingPunct="1">
              <a:buFont typeface="Wingdings" panose="05000000000000000000" pitchFamily="2" charset="2"/>
              <a:buNone/>
            </a:pPr>
            <a:r>
              <a:rPr lang="en-US" altLang="en-US" sz="2800"/>
              <a:t>    data before It enters into ALU</a:t>
            </a:r>
          </a:p>
          <a:p>
            <a:pPr eaLnBrk="1" hangingPunct="1">
              <a:buFont typeface="Wingdings" panose="05000000000000000000" pitchFamily="2" charset="2"/>
              <a:buNone/>
            </a:pPr>
            <a:endParaRPr lang="en-US" altLang="en-US" sz="1400"/>
          </a:p>
          <a:p>
            <a:pPr eaLnBrk="1" hangingPunct="1">
              <a:buFont typeface="Wingdings" panose="05000000000000000000" pitchFamily="2" charset="2"/>
              <a:buChar char="ü"/>
            </a:pPr>
            <a:r>
              <a:rPr lang="en-US" altLang="en-US" sz="2800"/>
              <a:t> Increment/Decrement Logic can update the </a:t>
            </a:r>
          </a:p>
          <a:p>
            <a:pPr eaLnBrk="1" hangingPunct="1">
              <a:buFont typeface="Wingdings" panose="05000000000000000000" pitchFamily="2" charset="2"/>
              <a:buNone/>
            </a:pPr>
            <a:r>
              <a:rPr lang="en-US" altLang="en-US" sz="2800"/>
              <a:t>    Register Content for Sequential access </a:t>
            </a:r>
          </a:p>
          <a:p>
            <a:pPr eaLnBrk="1" hangingPunct="1">
              <a:buFont typeface="Wingdings" panose="05000000000000000000" pitchFamily="2" charset="2"/>
              <a:buNone/>
            </a:pPr>
            <a:r>
              <a:rPr lang="en-US" altLang="en-US" sz="2800"/>
              <a:t>    independent of ALU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1784</Words>
  <Application>Microsoft Office PowerPoint</Application>
  <PresentationFormat>On-screen Show (4:3)</PresentationFormat>
  <Paragraphs>224</Paragraphs>
  <Slides>33</Slides>
  <Notes>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Slide 3</vt:lpstr>
      <vt:lpstr>Slide 4</vt:lpstr>
      <vt:lpstr>Slide 5</vt:lpstr>
      <vt:lpstr>Slide 6</vt:lpstr>
      <vt:lpstr>Slide 7</vt:lpstr>
      <vt:lpstr>Slide 8</vt:lpstr>
      <vt:lpstr>Slide 9</vt:lpstr>
      <vt:lpstr>Programmers Model – Register Architecture</vt:lpstr>
      <vt:lpstr>Slide 11</vt:lpstr>
      <vt:lpstr>Slide 12</vt:lpstr>
      <vt:lpstr>The Pipeline</vt:lpstr>
      <vt:lpstr>3-stage pipeline ARM organization </vt:lpstr>
      <vt:lpstr>Contd.,</vt:lpstr>
      <vt:lpstr>Slide 16</vt:lpstr>
      <vt:lpstr>Conditional Execution – Remember this. </vt:lpstr>
      <vt:lpstr>Condition Field. </vt:lpstr>
      <vt:lpstr>Conditional Execution </vt:lpstr>
      <vt:lpstr>5 stage pipeline</vt:lpstr>
      <vt:lpstr>Contd., </vt:lpstr>
      <vt:lpstr>Slide 22</vt:lpstr>
      <vt:lpstr>Slide 23</vt:lpstr>
      <vt:lpstr>Slide 24</vt:lpstr>
      <vt:lpstr>Slide 25</vt:lpstr>
      <vt:lpstr>Slide 26</vt:lpstr>
      <vt:lpstr>Slide 27</vt:lpstr>
      <vt:lpstr>Slide 28</vt:lpstr>
      <vt:lpstr>Slide 29</vt:lpstr>
      <vt:lpstr>Home Work</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TBD</dc:creator>
  <cp:lastModifiedBy>dell</cp:lastModifiedBy>
  <cp:revision>26</cp:revision>
  <dcterms:created xsi:type="dcterms:W3CDTF">2021-07-17T11:04:37Z</dcterms:created>
  <dcterms:modified xsi:type="dcterms:W3CDTF">2021-09-05T04:35:36Z</dcterms:modified>
</cp:coreProperties>
</file>