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8" r:id="rId4"/>
    <p:sldId id="259" r:id="rId5"/>
    <p:sldId id="260" r:id="rId6"/>
    <p:sldId id="261" r:id="rId7"/>
    <p:sldId id="269" r:id="rId8"/>
    <p:sldId id="271" r:id="rId9"/>
    <p:sldId id="272" r:id="rId10"/>
    <p:sldId id="280" r:id="rId11"/>
    <p:sldId id="273" r:id="rId12"/>
    <p:sldId id="270" r:id="rId13"/>
    <p:sldId id="268" r:id="rId14"/>
    <p:sldId id="262" r:id="rId15"/>
    <p:sldId id="274" r:id="rId16"/>
    <p:sldId id="275" r:id="rId17"/>
    <p:sldId id="276" r:id="rId18"/>
    <p:sldId id="277" r:id="rId19"/>
    <p:sldId id="278" r:id="rId20"/>
    <p:sldId id="279" r:id="rId21"/>
    <p:sldId id="281" r:id="rId22"/>
  </p:sldIdLst>
  <p:sldSz cx="9144000" cy="6858000" type="screen4x3"/>
  <p:notesSz cx="7315200" cy="9601200"/>
  <p:embeddedFontLst>
    <p:embeddedFont>
      <p:font typeface="Abril Fatface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1mlsbC+ovDVXRmp7vgxBKMRch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F14FEA-888D-49F7-ACE8-CE0D6661A3F2}">
  <a:tblStyle styleId="{79F14FEA-888D-49F7-ACE8-CE0D6661A3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</p:spPr>
        <p:txBody>
          <a:bodyPr spcFirstLastPara="1" wrap="square" lIns="97350" tIns="48675" rIns="97350" bIns="48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Title, Content, and 2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648200" y="36337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 rot="5400000">
            <a:off x="4947443" y="1853407"/>
            <a:ext cx="5821363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 rot="5400000">
            <a:off x="642143" y="-184943"/>
            <a:ext cx="5821363" cy="61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5564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993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FBA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0040"/>
              </a:gs>
              <a:gs pos="100000">
                <a:srgbClr val="00008A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9933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" name="Google Shape;16;p12" descr="Amrita vishwa vidya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200" y="147637"/>
            <a:ext cx="1905000" cy="538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Registers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00040"/>
              </a:gs>
              <a:gs pos="100000">
                <a:srgbClr val="00008A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57400" y="990600"/>
            <a:ext cx="4800600" cy="271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0600"/>
              <a:buFont typeface="Abril Fatface"/>
              <a:buNone/>
            </a:pPr>
            <a:r>
              <a:rPr lang="en-US" sz="10600" b="0" i="0" u="none">
                <a:solidFill>
                  <a:srgbClr val="0000AC"/>
                </a:solidFill>
                <a:latin typeface="Abril Fatface"/>
                <a:ea typeface="Abril Fatface"/>
                <a:cs typeface="Abril Fatface"/>
                <a:sym typeface="Abril Fatface"/>
              </a:rPr>
              <a:t>ARM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6600"/>
              <a:buFont typeface="Abril Fatface"/>
              <a:buNone/>
            </a:pPr>
            <a:r>
              <a:rPr lang="en-US" sz="6600" b="0" i="0" u="none">
                <a:solidFill>
                  <a:srgbClr val="0000AC"/>
                </a:solidFill>
                <a:latin typeface="Abril Fatface"/>
                <a:ea typeface="Abril Fatface"/>
                <a:cs typeface="Abril Fatface"/>
                <a:sym typeface="Abril Fatface"/>
              </a:rPr>
              <a:t>Registers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676400" y="5105400"/>
            <a:ext cx="601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r>
              <a:rPr lang="en-US" sz="1600" b="1">
                <a:solidFill>
                  <a:srgbClr val="00008A"/>
                </a:solidFill>
              </a:rPr>
              <a:t>Computer Science and </a:t>
            </a:r>
            <a:r>
              <a:rPr lang="en-US" sz="1600" b="1" i="0" u="none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Amrita School of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A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8A"/>
                </a:solidFill>
                <a:latin typeface="Arial"/>
                <a:ea typeface="Arial"/>
                <a:cs typeface="Arial"/>
                <a:sym typeface="Arial"/>
              </a:rPr>
              <a:t>Coimbatore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9161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Registers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Status Register</a:t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 rot="5400000">
            <a:off x="8153400" y="1752600"/>
            <a:ext cx="3048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10"/>
          <p:cNvGraphicFramePr/>
          <p:nvPr/>
        </p:nvGraphicFramePr>
        <p:xfrm>
          <a:off x="4800600" y="3200400"/>
          <a:ext cx="4038600" cy="3173125"/>
        </p:xfrm>
        <a:graphic>
          <a:graphicData uri="http://schemas.openxmlformats.org/drawingml/2006/table">
            <a:tbl>
              <a:tblPr>
                <a:noFill/>
                <a:tableStyleId>{79F14FEA-888D-49F7-ACE8-CE0D6661A3F2}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M[4:0]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0b10000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0b10001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FIQ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0b10010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IRQ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0b10011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Supervisor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0b10111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Abort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0b11011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Undefined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0b11111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5" name="Google Shape;275;p10"/>
          <p:cNvCxnSpPr/>
          <p:nvPr/>
        </p:nvCxnSpPr>
        <p:spPr>
          <a:xfrm>
            <a:off x="8305800" y="2590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" name="Google Shape;276;p10"/>
          <p:cNvGrpSpPr/>
          <p:nvPr/>
        </p:nvGrpSpPr>
        <p:grpSpPr>
          <a:xfrm>
            <a:off x="381000" y="1295400"/>
            <a:ext cx="8534400" cy="838200"/>
            <a:chOff x="381000" y="1295400"/>
            <a:chExt cx="8534400" cy="838200"/>
          </a:xfrm>
        </p:grpSpPr>
        <p:sp>
          <p:nvSpPr>
            <p:cNvPr id="277" name="Google Shape;277;p10"/>
            <p:cNvSpPr txBox="1"/>
            <p:nvPr/>
          </p:nvSpPr>
          <p:spPr>
            <a:xfrm>
              <a:off x="1752600" y="1371600"/>
              <a:ext cx="5029200" cy="76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278;p10"/>
            <p:cNvGrpSpPr/>
            <p:nvPr/>
          </p:nvGrpSpPr>
          <p:grpSpPr>
            <a:xfrm>
              <a:off x="381000" y="1295400"/>
              <a:ext cx="8534400" cy="838200"/>
              <a:chOff x="381000" y="1295400"/>
              <a:chExt cx="8534400" cy="838200"/>
            </a:xfrm>
          </p:grpSpPr>
          <p:sp>
            <p:nvSpPr>
              <p:cNvPr id="279" name="Google Shape;279;p10"/>
              <p:cNvSpPr txBox="1"/>
              <p:nvPr/>
            </p:nvSpPr>
            <p:spPr>
              <a:xfrm>
                <a:off x="1447800" y="1295400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27</a:t>
                </a:r>
                <a:endParaRPr/>
              </a:p>
            </p:txBody>
          </p:sp>
          <p:sp>
            <p:nvSpPr>
              <p:cNvPr id="280" name="Google Shape;280;p10"/>
              <p:cNvSpPr txBox="1"/>
              <p:nvPr/>
            </p:nvSpPr>
            <p:spPr>
              <a:xfrm>
                <a:off x="3810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</a:t>
                </a:r>
                <a:endParaRPr/>
              </a:p>
            </p:txBody>
          </p:sp>
          <p:sp>
            <p:nvSpPr>
              <p:cNvPr id="281" name="Google Shape;281;p10"/>
              <p:cNvSpPr txBox="1"/>
              <p:nvPr/>
            </p:nvSpPr>
            <p:spPr>
              <a:xfrm>
                <a:off x="396875" y="1582737"/>
                <a:ext cx="2117725" cy="329184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 Z C V </a:t>
                </a:r>
                <a:r>
                  <a:rPr lang="en-US" sz="1400" b="1" i="0" u="none">
                    <a:solidFill>
                      <a:schemeClr val="l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Q</a:t>
                </a:r>
                <a:endParaRPr/>
              </a:p>
            </p:txBody>
          </p:sp>
          <p:cxnSp>
            <p:nvCxnSpPr>
              <p:cNvPr id="282" name="Google Shape;282;p10"/>
              <p:cNvCxnSpPr/>
              <p:nvPr/>
            </p:nvCxnSpPr>
            <p:spPr>
              <a:xfrm>
                <a:off x="11811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>
                <a:off x="9144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>
                <a:off x="6477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>
                <a:off x="17145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>
                <a:off x="14478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87" name="Google Shape;287;p10"/>
              <p:cNvSpPr txBox="1"/>
              <p:nvPr/>
            </p:nvSpPr>
            <p:spPr>
              <a:xfrm>
                <a:off x="990600" y="1295400"/>
                <a:ext cx="35560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28</a:t>
                </a:r>
                <a:endParaRPr/>
              </a:p>
            </p:txBody>
          </p:sp>
          <p:sp>
            <p:nvSpPr>
              <p:cNvPr id="288" name="Google Shape;288;p10"/>
              <p:cNvSpPr txBox="1"/>
              <p:nvPr/>
            </p:nvSpPr>
            <p:spPr>
              <a:xfrm>
                <a:off x="70485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  <p:sp>
            <p:nvSpPr>
              <p:cNvPr id="289" name="Google Shape;289;p10"/>
              <p:cNvSpPr txBox="1"/>
              <p:nvPr/>
            </p:nvSpPr>
            <p:spPr>
              <a:xfrm>
                <a:off x="67818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/>
              </a:p>
            </p:txBody>
          </p:sp>
          <p:sp>
            <p:nvSpPr>
              <p:cNvPr id="290" name="Google Shape;290;p10"/>
              <p:cNvSpPr txBox="1"/>
              <p:nvPr/>
            </p:nvSpPr>
            <p:spPr>
              <a:xfrm>
                <a:off x="67818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 F T    mode</a:t>
                </a:r>
                <a:endParaRPr/>
              </a:p>
            </p:txBody>
          </p:sp>
          <p:cxnSp>
            <p:nvCxnSpPr>
              <p:cNvPr id="291" name="Google Shape;291;p10"/>
              <p:cNvCxnSpPr/>
              <p:nvPr/>
            </p:nvCxnSpPr>
            <p:spPr>
              <a:xfrm>
                <a:off x="78486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10"/>
              <p:cNvCxnSpPr/>
              <p:nvPr/>
            </p:nvCxnSpPr>
            <p:spPr>
              <a:xfrm>
                <a:off x="70485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10"/>
              <p:cNvCxnSpPr/>
              <p:nvPr/>
            </p:nvCxnSpPr>
            <p:spPr>
              <a:xfrm>
                <a:off x="75819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94" name="Google Shape;294;p10"/>
              <p:cNvSpPr txBox="1"/>
              <p:nvPr/>
            </p:nvSpPr>
            <p:spPr>
              <a:xfrm>
                <a:off x="43815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</a:t>
                </a:r>
                <a:endParaRPr/>
              </a:p>
            </p:txBody>
          </p:sp>
          <p:sp>
            <p:nvSpPr>
              <p:cNvPr id="295" name="Google Shape;295;p10"/>
              <p:cNvSpPr txBox="1"/>
              <p:nvPr/>
            </p:nvSpPr>
            <p:spPr>
              <a:xfrm>
                <a:off x="25146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23</a:t>
                </a:r>
                <a:endParaRPr/>
              </a:p>
            </p:txBody>
          </p:sp>
          <p:sp>
            <p:nvSpPr>
              <p:cNvPr id="296" name="Google Shape;296;p10"/>
              <p:cNvSpPr txBox="1"/>
              <p:nvPr/>
            </p:nvSpPr>
            <p:spPr>
              <a:xfrm>
                <a:off x="25146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/>
              </a:p>
            </p:txBody>
          </p:sp>
          <p:sp>
            <p:nvSpPr>
              <p:cNvPr id="297" name="Google Shape;297;p10"/>
              <p:cNvSpPr txBox="1"/>
              <p:nvPr/>
            </p:nvSpPr>
            <p:spPr>
              <a:xfrm>
                <a:off x="65151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  <p:sp>
            <p:nvSpPr>
              <p:cNvPr id="298" name="Google Shape;298;p10"/>
              <p:cNvSpPr txBox="1"/>
              <p:nvPr/>
            </p:nvSpPr>
            <p:spPr>
              <a:xfrm>
                <a:off x="46482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  <a:endParaRPr/>
              </a:p>
            </p:txBody>
          </p:sp>
          <p:sp>
            <p:nvSpPr>
              <p:cNvPr id="299" name="Google Shape;299;p10"/>
              <p:cNvSpPr txBox="1"/>
              <p:nvPr/>
            </p:nvSpPr>
            <p:spPr>
              <a:xfrm>
                <a:off x="46482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/>
              </a:p>
            </p:txBody>
          </p:sp>
          <p:cxnSp>
            <p:nvCxnSpPr>
              <p:cNvPr id="300" name="Google Shape;300;p10"/>
              <p:cNvCxnSpPr/>
              <p:nvPr/>
            </p:nvCxnSpPr>
            <p:spPr>
              <a:xfrm>
                <a:off x="81153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10"/>
              <p:cNvCxnSpPr/>
              <p:nvPr/>
            </p:nvCxnSpPr>
            <p:spPr>
              <a:xfrm>
                <a:off x="83820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10"/>
              <p:cNvCxnSpPr/>
              <p:nvPr/>
            </p:nvCxnSpPr>
            <p:spPr>
              <a:xfrm>
                <a:off x="86487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03" name="Google Shape;303;p10"/>
              <p:cNvSpPr txBox="1"/>
              <p:nvPr/>
            </p:nvSpPr>
            <p:spPr>
              <a:xfrm>
                <a:off x="73152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  <p:sp>
            <p:nvSpPr>
              <p:cNvPr id="304" name="Google Shape;304;p10"/>
              <p:cNvSpPr txBox="1"/>
              <p:nvPr/>
            </p:nvSpPr>
            <p:spPr>
              <a:xfrm>
                <a:off x="75819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305" name="Google Shape;305;p10"/>
              <p:cNvSpPr txBox="1"/>
              <p:nvPr/>
            </p:nvSpPr>
            <p:spPr>
              <a:xfrm>
                <a:off x="86487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06" name="Google Shape;306;p10"/>
              <p:cNvSpPr txBox="1"/>
              <p:nvPr/>
            </p:nvSpPr>
            <p:spPr>
              <a:xfrm>
                <a:off x="21590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24</a:t>
                </a:r>
                <a:endParaRPr/>
              </a:p>
            </p:txBody>
          </p:sp>
          <p:sp>
            <p:nvSpPr>
              <p:cNvPr id="307" name="Google Shape;307;p10"/>
              <p:cNvSpPr txBox="1"/>
              <p:nvPr/>
            </p:nvSpPr>
            <p:spPr>
              <a:xfrm>
                <a:off x="2159000" y="1606550"/>
                <a:ext cx="4533900" cy="306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accen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  n  d  e  f  i  n  e  d</a:t>
                </a:r>
                <a:endParaRPr/>
              </a:p>
            </p:txBody>
          </p:sp>
        </p:grpSp>
      </p:grpSp>
      <p:sp>
        <p:nvSpPr>
          <p:cNvPr id="308" name="Google Shape;308;p10"/>
          <p:cNvSpPr/>
          <p:nvPr/>
        </p:nvSpPr>
        <p:spPr>
          <a:xfrm rot="-5400000">
            <a:off x="7658100" y="190500"/>
            <a:ext cx="342900" cy="2171700"/>
          </a:xfrm>
          <a:prstGeom prst="rightBrace">
            <a:avLst>
              <a:gd name="adj1" fmla="val 28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7042150" y="762000"/>
            <a:ext cx="14922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Field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1764"/>
            <a:ext cx="914400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Register Organization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Registers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13</a:t>
            </a:fld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l="9709" t="19720" r="14561"/>
          <a:stretch/>
        </p:blipFill>
        <p:spPr>
          <a:xfrm>
            <a:off x="1371600" y="914400"/>
            <a:ext cx="680561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760537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2743200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657600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572000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562600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6477000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7467600" y="4953000"/>
            <a:ext cx="373062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R15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362200" y="914400"/>
            <a:ext cx="990600" cy="495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505200" y="5410200"/>
            <a:ext cx="533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495800" y="5410200"/>
            <a:ext cx="533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486400" y="5410200"/>
            <a:ext cx="533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400800" y="5410200"/>
            <a:ext cx="533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391400" y="5410200"/>
            <a:ext cx="533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359"/>
          <p:cNvSpPr>
            <a:spLocks noChangeArrowheads="1"/>
          </p:cNvSpPr>
          <p:nvPr/>
        </p:nvSpPr>
        <p:spPr bwMode="gray">
          <a:xfrm>
            <a:off x="7848600" y="1143000"/>
            <a:ext cx="99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234A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Register Set</a:t>
            </a: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457200" y="931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has total 37 Registers, 32 bits each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Program Counter					- 1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Current Program Status Register (CPSR)	- 1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Saved Program Status Register	(SPSR)	- 5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General Purpose Registers			- 30</a:t>
            </a:r>
            <a:endParaRPr sz="2800" b="0" i="0" u="none" strike="noStrike" cap="none">
              <a:solidFill>
                <a:srgbClr val="0000A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R0-R12, R13 (SP), R14 (LR), Abort-R13,Abort-R14,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 SCV-R13,SVC-R14, Abort-R13, Abort-R14,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 IRQ-R13,IRQ-14, </a:t>
            </a:r>
            <a:endParaRPr sz="280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FIQ-R8, FIQ-R9,FIQ-R10, FIQ-R11, FIQ-R12, FIQ-R13,FIQ-R14</a:t>
            </a:r>
            <a:endParaRPr sz="2800"/>
          </a:p>
        </p:txBody>
      </p:sp>
      <p:sp>
        <p:nvSpPr>
          <p:cNvPr id="173" name="Google Shape;173;p7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Registers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14</a:t>
            </a:fld>
            <a:endParaRPr/>
          </a:p>
        </p:txBody>
      </p:sp>
      <p:sp>
        <p:nvSpPr>
          <p:cNvPr id="6" name="Rectangle 359"/>
          <p:cNvSpPr>
            <a:spLocks noChangeArrowheads="1"/>
          </p:cNvSpPr>
          <p:nvPr/>
        </p:nvSpPr>
        <p:spPr bwMode="gray">
          <a:xfrm>
            <a:off x="7848600" y="1143000"/>
            <a:ext cx="99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234A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9064768" cy="537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FIQ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9684"/>
            <a:ext cx="9143999" cy="519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IRQ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00545"/>
            <a:ext cx="9046700" cy="544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5127"/>
            <a:ext cx="9144000" cy="55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Undef</a:t>
            </a:r>
            <a:r>
              <a:rPr lang="en-US" dirty="0"/>
              <a:t>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6691"/>
            <a:ext cx="9144000" cy="544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854" y="780704"/>
            <a:ext cx="8077200" cy="551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286000" y="0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itchFamily="34" charset="0"/>
              </a:rPr>
              <a:t>Register Names and Aliases</a:t>
            </a:r>
            <a:endParaRPr lang="en-US" sz="2800" dirty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6691"/>
            <a:ext cx="9144000" cy="534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18" y="2888673"/>
            <a:ext cx="8229600" cy="74121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491" y="6550223"/>
            <a:ext cx="482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Thanks to </a:t>
            </a:r>
            <a:r>
              <a:rPr lang="en-US" b="1" dirty="0" err="1"/>
              <a:t>Mr</a:t>
            </a:r>
            <a:r>
              <a:rPr lang="en-US" b="1" dirty="0"/>
              <a:t> KP </a:t>
            </a:r>
            <a:r>
              <a:rPr lang="en-US" b="1" dirty="0" err="1"/>
              <a:t>Peeyush</a:t>
            </a:r>
            <a:r>
              <a:rPr lang="en-US" b="1" dirty="0"/>
              <a:t> and Dr KV </a:t>
            </a:r>
            <a:r>
              <a:rPr lang="en-US" b="1" dirty="0" err="1"/>
              <a:t>Shriram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 Registers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R13 – Stack Pointer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993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R14 – Link Register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993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R15 – Program Counter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Architecture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R13 – Stack Pointer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Architecture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4</a:t>
            </a:fld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t="1060" b="22614"/>
          <a:stretch/>
        </p:blipFill>
        <p:spPr>
          <a:xfrm>
            <a:off x="457200" y="4038600"/>
            <a:ext cx="8286750" cy="220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4"/>
          <p:cNvGrpSpPr/>
          <p:nvPr/>
        </p:nvGrpSpPr>
        <p:grpSpPr>
          <a:xfrm>
            <a:off x="3749675" y="1598612"/>
            <a:ext cx="2574925" cy="2439987"/>
            <a:chOff x="3352800" y="3657600"/>
            <a:chExt cx="2574288" cy="2439194"/>
          </a:xfrm>
        </p:grpSpPr>
        <p:cxnSp>
          <p:nvCxnSpPr>
            <p:cNvPr id="130" name="Google Shape;130;p4"/>
            <p:cNvCxnSpPr/>
            <p:nvPr/>
          </p:nvCxnSpPr>
          <p:spPr>
            <a:xfrm rot="5400000">
              <a:off x="2590800" y="5029200"/>
              <a:ext cx="21336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 rot="5400000">
              <a:off x="3810000" y="4419600"/>
              <a:ext cx="9144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 rot="-5400000">
              <a:off x="4305300" y="4000500"/>
              <a:ext cx="1066800" cy="99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 rot="5400000">
              <a:off x="4457700" y="4991100"/>
              <a:ext cx="17526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 rot="10800000">
              <a:off x="4267200" y="5105400"/>
              <a:ext cx="9144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 rot="5400000">
              <a:off x="3848100" y="5676900"/>
              <a:ext cx="8382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136" name="Google Shape;136;p4"/>
            <p:cNvSpPr txBox="1"/>
            <p:nvPr/>
          </p:nvSpPr>
          <p:spPr>
            <a:xfrm>
              <a:off x="3962400" y="3657600"/>
              <a:ext cx="6527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4876800" y="3657600"/>
              <a:ext cx="1050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3352800" y="3657600"/>
              <a:ext cx="6527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685800" y="990600"/>
            <a:ext cx="50355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Pointer points to Top of Stack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R14 – Link Register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Architecture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5</a:t>
            </a:fld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3124200" y="1979612"/>
            <a:ext cx="2574925" cy="2439987"/>
            <a:chOff x="3352800" y="3657600"/>
            <a:chExt cx="2574288" cy="2439194"/>
          </a:xfrm>
        </p:grpSpPr>
        <p:cxnSp>
          <p:nvCxnSpPr>
            <p:cNvPr id="148" name="Google Shape;148;p5"/>
            <p:cNvCxnSpPr/>
            <p:nvPr/>
          </p:nvCxnSpPr>
          <p:spPr>
            <a:xfrm rot="5400000">
              <a:off x="2590800" y="5029200"/>
              <a:ext cx="21336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5400000">
              <a:off x="3810000" y="4419600"/>
              <a:ext cx="9144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-5400000">
              <a:off x="4305300" y="4000500"/>
              <a:ext cx="1066800" cy="99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5400000">
              <a:off x="4457700" y="4991100"/>
              <a:ext cx="17526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4267200" y="5105400"/>
              <a:ext cx="9144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5400000">
              <a:off x="3848100" y="5676900"/>
              <a:ext cx="8382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154" name="Google Shape;154;p5"/>
            <p:cNvSpPr txBox="1"/>
            <p:nvPr/>
          </p:nvSpPr>
          <p:spPr>
            <a:xfrm>
              <a:off x="3962400" y="3657600"/>
              <a:ext cx="6527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876800" y="3657600"/>
              <a:ext cx="1050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352800" y="3657600"/>
              <a:ext cx="6527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/>
            </a:p>
          </p:txBody>
        </p:sp>
      </p:grpSp>
      <p:sp>
        <p:nvSpPr>
          <p:cNvPr id="157" name="Google Shape;157;p5"/>
          <p:cNvSpPr txBox="1"/>
          <p:nvPr/>
        </p:nvSpPr>
        <p:spPr>
          <a:xfrm>
            <a:off x="685800" y="990600"/>
            <a:ext cx="56276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Register stores the Return Address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R15 – Program Counter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Architecture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685800" y="990600"/>
            <a:ext cx="77279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 points to next Instruction that is to be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by the Processor</a:t>
            </a:r>
            <a:endParaRPr/>
          </a:p>
        </p:txBody>
      </p:sp>
      <p:pic>
        <p:nvPicPr>
          <p:cNvPr id="166" name="Google Shape;166;p6" descr="https://open4tech.com/wp-content/uploads/2018/11/ProgramCounter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133600"/>
            <a:ext cx="7229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25237"/>
            <a:ext cx="9144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00"/>
            <a:ext cx="9144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Registers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Status Register</a:t>
            </a:r>
            <a:endParaRPr/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457200" y="3352800"/>
          <a:ext cx="5943600" cy="2609825"/>
        </p:xfrm>
        <a:graphic>
          <a:graphicData uri="http://schemas.openxmlformats.org/drawingml/2006/table">
            <a:tbl>
              <a:tblPr>
                <a:noFill/>
                <a:tableStyleId>{79F14FEA-888D-49F7-ACE8-CE0D6661A3F2}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 Flags Field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to 1 when result is negative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to 1 when result is zero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to 1 on carry or borrow generation and on shift operations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to 1 if signed overflow occurs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8"/>
          <p:cNvSpPr/>
          <p:nvPr/>
        </p:nvSpPr>
        <p:spPr>
          <a:xfrm rot="5400000">
            <a:off x="723900" y="194310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8"/>
          <p:cNvCxnSpPr/>
          <p:nvPr/>
        </p:nvCxnSpPr>
        <p:spPr>
          <a:xfrm>
            <a:off x="914400" y="30480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5" name="Google Shape;185;p8"/>
          <p:cNvCxnSpPr/>
          <p:nvPr/>
        </p:nvCxnSpPr>
        <p:spPr>
          <a:xfrm>
            <a:off x="3200400" y="30480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6" name="Google Shape;186;p8"/>
          <p:cNvCxnSpPr/>
          <p:nvPr/>
        </p:nvCxnSpPr>
        <p:spPr>
          <a:xfrm rot="10800000">
            <a:off x="914400" y="2514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7" name="Google Shape;187;p8"/>
          <p:cNvSpPr txBox="1"/>
          <p:nvPr/>
        </p:nvSpPr>
        <p:spPr>
          <a:xfrm>
            <a:off x="914400" y="776287"/>
            <a:ext cx="75453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CPSR : Monitors &amp; Control Internal Operations</a:t>
            </a:r>
            <a:endParaRPr/>
          </a:p>
        </p:txBody>
      </p:sp>
      <p:grpSp>
        <p:nvGrpSpPr>
          <p:cNvPr id="2" name="Google Shape;188;p8"/>
          <p:cNvGrpSpPr/>
          <p:nvPr/>
        </p:nvGrpSpPr>
        <p:grpSpPr>
          <a:xfrm>
            <a:off x="381000" y="1371600"/>
            <a:ext cx="8534400" cy="838200"/>
            <a:chOff x="381000" y="1295400"/>
            <a:chExt cx="8534400" cy="838200"/>
          </a:xfrm>
        </p:grpSpPr>
        <p:sp>
          <p:nvSpPr>
            <p:cNvPr id="189" name="Google Shape;189;p8"/>
            <p:cNvSpPr txBox="1"/>
            <p:nvPr/>
          </p:nvSpPr>
          <p:spPr>
            <a:xfrm>
              <a:off x="1752600" y="1371600"/>
              <a:ext cx="5029200" cy="76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190;p8"/>
            <p:cNvGrpSpPr/>
            <p:nvPr/>
          </p:nvGrpSpPr>
          <p:grpSpPr>
            <a:xfrm>
              <a:off x="381000" y="1295400"/>
              <a:ext cx="8534400" cy="838200"/>
              <a:chOff x="381000" y="1295400"/>
              <a:chExt cx="8534400" cy="838200"/>
            </a:xfrm>
          </p:grpSpPr>
          <p:sp>
            <p:nvSpPr>
              <p:cNvPr id="191" name="Google Shape;191;p8"/>
              <p:cNvSpPr txBox="1"/>
              <p:nvPr/>
            </p:nvSpPr>
            <p:spPr>
              <a:xfrm>
                <a:off x="1447800" y="1295400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27</a:t>
                </a:r>
                <a:endParaRPr/>
              </a:p>
            </p:txBody>
          </p:sp>
          <p:sp>
            <p:nvSpPr>
              <p:cNvPr id="192" name="Google Shape;192;p8"/>
              <p:cNvSpPr txBox="1"/>
              <p:nvPr/>
            </p:nvSpPr>
            <p:spPr>
              <a:xfrm>
                <a:off x="3810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</a:t>
                </a:r>
                <a:endParaRPr/>
              </a:p>
            </p:txBody>
          </p:sp>
          <p:sp>
            <p:nvSpPr>
              <p:cNvPr id="193" name="Google Shape;193;p8"/>
              <p:cNvSpPr txBox="1"/>
              <p:nvPr/>
            </p:nvSpPr>
            <p:spPr>
              <a:xfrm>
                <a:off x="396875" y="1582737"/>
                <a:ext cx="2117725" cy="329184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 Z C V </a:t>
                </a:r>
                <a:r>
                  <a:rPr lang="en-US" sz="1400" b="1" i="0" u="none">
                    <a:solidFill>
                      <a:schemeClr val="l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Q</a:t>
                </a:r>
                <a:endParaRPr/>
              </a:p>
            </p:txBody>
          </p:sp>
          <p:cxnSp>
            <p:nvCxnSpPr>
              <p:cNvPr id="194" name="Google Shape;194;p8"/>
              <p:cNvCxnSpPr/>
              <p:nvPr/>
            </p:nvCxnSpPr>
            <p:spPr>
              <a:xfrm>
                <a:off x="11811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8"/>
              <p:cNvCxnSpPr/>
              <p:nvPr/>
            </p:nvCxnSpPr>
            <p:spPr>
              <a:xfrm>
                <a:off x="9144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8"/>
              <p:cNvCxnSpPr/>
              <p:nvPr/>
            </p:nvCxnSpPr>
            <p:spPr>
              <a:xfrm>
                <a:off x="6477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8"/>
              <p:cNvCxnSpPr/>
              <p:nvPr/>
            </p:nvCxnSpPr>
            <p:spPr>
              <a:xfrm>
                <a:off x="17145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8"/>
              <p:cNvCxnSpPr/>
              <p:nvPr/>
            </p:nvCxnSpPr>
            <p:spPr>
              <a:xfrm>
                <a:off x="14478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9" name="Google Shape;199;p8"/>
              <p:cNvSpPr txBox="1"/>
              <p:nvPr/>
            </p:nvSpPr>
            <p:spPr>
              <a:xfrm>
                <a:off x="990600" y="1295400"/>
                <a:ext cx="35560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28</a:t>
                </a:r>
                <a:endParaRPr/>
              </a:p>
            </p:txBody>
          </p:sp>
          <p:sp>
            <p:nvSpPr>
              <p:cNvPr id="200" name="Google Shape;200;p8"/>
              <p:cNvSpPr txBox="1"/>
              <p:nvPr/>
            </p:nvSpPr>
            <p:spPr>
              <a:xfrm>
                <a:off x="70485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  <p:sp>
            <p:nvSpPr>
              <p:cNvPr id="201" name="Google Shape;201;p8"/>
              <p:cNvSpPr txBox="1"/>
              <p:nvPr/>
            </p:nvSpPr>
            <p:spPr>
              <a:xfrm>
                <a:off x="67818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/>
              </a:p>
            </p:txBody>
          </p:sp>
          <p:sp>
            <p:nvSpPr>
              <p:cNvPr id="202" name="Google Shape;202;p8"/>
              <p:cNvSpPr txBox="1"/>
              <p:nvPr/>
            </p:nvSpPr>
            <p:spPr>
              <a:xfrm>
                <a:off x="67818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 F T    mode</a:t>
                </a:r>
                <a:endParaRPr/>
              </a:p>
            </p:txBody>
          </p:sp>
          <p:cxnSp>
            <p:nvCxnSpPr>
              <p:cNvPr id="203" name="Google Shape;203;p8"/>
              <p:cNvCxnSpPr/>
              <p:nvPr/>
            </p:nvCxnSpPr>
            <p:spPr>
              <a:xfrm>
                <a:off x="78486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8"/>
              <p:cNvCxnSpPr/>
              <p:nvPr/>
            </p:nvCxnSpPr>
            <p:spPr>
              <a:xfrm>
                <a:off x="70485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8"/>
              <p:cNvCxnSpPr/>
              <p:nvPr/>
            </p:nvCxnSpPr>
            <p:spPr>
              <a:xfrm>
                <a:off x="75819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06" name="Google Shape;206;p8"/>
              <p:cNvSpPr txBox="1"/>
              <p:nvPr/>
            </p:nvSpPr>
            <p:spPr>
              <a:xfrm>
                <a:off x="43815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</a:t>
                </a:r>
                <a:endParaRPr/>
              </a:p>
            </p:txBody>
          </p:sp>
          <p:sp>
            <p:nvSpPr>
              <p:cNvPr id="207" name="Google Shape;207;p8"/>
              <p:cNvSpPr txBox="1"/>
              <p:nvPr/>
            </p:nvSpPr>
            <p:spPr>
              <a:xfrm>
                <a:off x="25146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23</a:t>
                </a:r>
                <a:endParaRPr/>
              </a:p>
            </p:txBody>
          </p:sp>
          <p:sp>
            <p:nvSpPr>
              <p:cNvPr id="208" name="Google Shape;208;p8"/>
              <p:cNvSpPr txBox="1"/>
              <p:nvPr/>
            </p:nvSpPr>
            <p:spPr>
              <a:xfrm>
                <a:off x="25146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/>
              </a:p>
            </p:txBody>
          </p:sp>
          <p:sp>
            <p:nvSpPr>
              <p:cNvPr id="209" name="Google Shape;209;p8"/>
              <p:cNvSpPr txBox="1"/>
              <p:nvPr/>
            </p:nvSpPr>
            <p:spPr>
              <a:xfrm>
                <a:off x="65151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  <p:sp>
            <p:nvSpPr>
              <p:cNvPr id="210" name="Google Shape;210;p8"/>
              <p:cNvSpPr txBox="1"/>
              <p:nvPr/>
            </p:nvSpPr>
            <p:spPr>
              <a:xfrm>
                <a:off x="46482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  <a:endParaRPr/>
              </a:p>
            </p:txBody>
          </p:sp>
          <p:sp>
            <p:nvSpPr>
              <p:cNvPr id="211" name="Google Shape;211;p8"/>
              <p:cNvSpPr txBox="1"/>
              <p:nvPr/>
            </p:nvSpPr>
            <p:spPr>
              <a:xfrm>
                <a:off x="46482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/>
              </a:p>
            </p:txBody>
          </p:sp>
          <p:cxnSp>
            <p:nvCxnSpPr>
              <p:cNvPr id="212" name="Google Shape;212;p8"/>
              <p:cNvCxnSpPr/>
              <p:nvPr/>
            </p:nvCxnSpPr>
            <p:spPr>
              <a:xfrm>
                <a:off x="81153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8"/>
              <p:cNvCxnSpPr/>
              <p:nvPr/>
            </p:nvCxnSpPr>
            <p:spPr>
              <a:xfrm>
                <a:off x="83820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8"/>
              <p:cNvCxnSpPr/>
              <p:nvPr/>
            </p:nvCxnSpPr>
            <p:spPr>
              <a:xfrm>
                <a:off x="86487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5" name="Google Shape;215;p8"/>
              <p:cNvSpPr txBox="1"/>
              <p:nvPr/>
            </p:nvSpPr>
            <p:spPr>
              <a:xfrm>
                <a:off x="73152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  <p:sp>
            <p:nvSpPr>
              <p:cNvPr id="216" name="Google Shape;216;p8"/>
              <p:cNvSpPr txBox="1"/>
              <p:nvPr/>
            </p:nvSpPr>
            <p:spPr>
              <a:xfrm>
                <a:off x="75819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217" name="Google Shape;217;p8"/>
              <p:cNvSpPr txBox="1"/>
              <p:nvPr/>
            </p:nvSpPr>
            <p:spPr>
              <a:xfrm>
                <a:off x="86487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18" name="Google Shape;218;p8"/>
              <p:cNvSpPr txBox="1"/>
              <p:nvPr/>
            </p:nvSpPr>
            <p:spPr>
              <a:xfrm>
                <a:off x="21590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24</a:t>
                </a:r>
                <a:endParaRPr/>
              </a:p>
            </p:txBody>
          </p:sp>
          <p:sp>
            <p:nvSpPr>
              <p:cNvPr id="219" name="Google Shape;219;p8"/>
              <p:cNvSpPr txBox="1"/>
              <p:nvPr/>
            </p:nvSpPr>
            <p:spPr>
              <a:xfrm>
                <a:off x="2159000" y="1606550"/>
                <a:ext cx="4533900" cy="306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accen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  n  d  e  f  i  n  e  d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/>
        </p:nvSpPr>
        <p:spPr>
          <a:xfrm>
            <a:off x="-533400" y="64770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C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AC"/>
                </a:solidFill>
                <a:latin typeface="Arial"/>
                <a:ea typeface="Arial"/>
                <a:cs typeface="Arial"/>
                <a:sym typeface="Arial"/>
              </a:rPr>
              <a:t>ARM Registers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7391400" y="64770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9</a:t>
            </a:fld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6858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Status Register</a:t>
            </a:r>
            <a:endParaRPr/>
          </a:p>
        </p:txBody>
      </p:sp>
      <p:graphicFrame>
        <p:nvGraphicFramePr>
          <p:cNvPr id="227" name="Google Shape;227;p9"/>
          <p:cNvGraphicFramePr/>
          <p:nvPr/>
        </p:nvGraphicFramePr>
        <p:xfrm>
          <a:off x="2743200" y="3581400"/>
          <a:ext cx="4038600" cy="2309175"/>
        </p:xfrm>
        <a:graphic>
          <a:graphicData uri="http://schemas.openxmlformats.org/drawingml/2006/table">
            <a:tbl>
              <a:tblPr>
                <a:noFill/>
                <a:tableStyleId>{79F14FEA-888D-49F7-ACE8-CE0D6661A3F2}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Disables IRQ interrupts when set (I=1)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Disables FIQ interrupts when set (F=1)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33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99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T=0 ARM State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AC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A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T=1 Thumb State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Google Shape;228;p9"/>
          <p:cNvSpPr/>
          <p:nvPr/>
        </p:nvSpPr>
        <p:spPr>
          <a:xfrm rot="5400000">
            <a:off x="7048500" y="194310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7162800" y="25146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0" name="Google Shape;230;p9"/>
          <p:cNvCxnSpPr/>
          <p:nvPr/>
        </p:nvCxnSpPr>
        <p:spPr>
          <a:xfrm rot="10800000">
            <a:off x="5562600" y="3200400"/>
            <a:ext cx="160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1" name="Google Shape;231;p9"/>
          <p:cNvCxnSpPr/>
          <p:nvPr/>
        </p:nvCxnSpPr>
        <p:spPr>
          <a:xfrm>
            <a:off x="5562600" y="32004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" name="Google Shape;232;p9"/>
          <p:cNvGrpSpPr/>
          <p:nvPr/>
        </p:nvGrpSpPr>
        <p:grpSpPr>
          <a:xfrm>
            <a:off x="381000" y="1371600"/>
            <a:ext cx="8534400" cy="838200"/>
            <a:chOff x="381000" y="1295400"/>
            <a:chExt cx="8534400" cy="838200"/>
          </a:xfrm>
        </p:grpSpPr>
        <p:sp>
          <p:nvSpPr>
            <p:cNvPr id="233" name="Google Shape;233;p9"/>
            <p:cNvSpPr txBox="1"/>
            <p:nvPr/>
          </p:nvSpPr>
          <p:spPr>
            <a:xfrm>
              <a:off x="1752600" y="1371600"/>
              <a:ext cx="5029200" cy="762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234;p9"/>
            <p:cNvGrpSpPr/>
            <p:nvPr/>
          </p:nvGrpSpPr>
          <p:grpSpPr>
            <a:xfrm>
              <a:off x="381000" y="1295400"/>
              <a:ext cx="8534400" cy="838200"/>
              <a:chOff x="381000" y="1295400"/>
              <a:chExt cx="8534400" cy="838200"/>
            </a:xfrm>
          </p:grpSpPr>
          <p:sp>
            <p:nvSpPr>
              <p:cNvPr id="235" name="Google Shape;235;p9"/>
              <p:cNvSpPr txBox="1"/>
              <p:nvPr/>
            </p:nvSpPr>
            <p:spPr>
              <a:xfrm>
                <a:off x="1447800" y="1295400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27</a:t>
                </a:r>
                <a:endParaRPr/>
              </a:p>
            </p:txBody>
          </p:sp>
          <p:sp>
            <p:nvSpPr>
              <p:cNvPr id="236" name="Google Shape;236;p9"/>
              <p:cNvSpPr txBox="1"/>
              <p:nvPr/>
            </p:nvSpPr>
            <p:spPr>
              <a:xfrm>
                <a:off x="3810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</a:t>
                </a:r>
                <a:endParaRPr/>
              </a:p>
            </p:txBody>
          </p:sp>
          <p:sp>
            <p:nvSpPr>
              <p:cNvPr id="237" name="Google Shape;237;p9"/>
              <p:cNvSpPr txBox="1"/>
              <p:nvPr/>
            </p:nvSpPr>
            <p:spPr>
              <a:xfrm>
                <a:off x="396875" y="1582737"/>
                <a:ext cx="2117725" cy="329184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 Z C V </a:t>
                </a:r>
                <a:r>
                  <a:rPr lang="en-US" sz="1400" b="1" i="0" u="none">
                    <a:solidFill>
                      <a:schemeClr val="l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Q</a:t>
                </a:r>
                <a:endParaRPr/>
              </a:p>
            </p:txBody>
          </p:sp>
          <p:cxnSp>
            <p:nvCxnSpPr>
              <p:cNvPr id="238" name="Google Shape;238;p9"/>
              <p:cNvCxnSpPr/>
              <p:nvPr/>
            </p:nvCxnSpPr>
            <p:spPr>
              <a:xfrm>
                <a:off x="11811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9"/>
              <p:cNvCxnSpPr/>
              <p:nvPr/>
            </p:nvCxnSpPr>
            <p:spPr>
              <a:xfrm>
                <a:off x="9144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9"/>
              <p:cNvCxnSpPr/>
              <p:nvPr/>
            </p:nvCxnSpPr>
            <p:spPr>
              <a:xfrm>
                <a:off x="6477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9"/>
              <p:cNvCxnSpPr/>
              <p:nvPr/>
            </p:nvCxnSpPr>
            <p:spPr>
              <a:xfrm>
                <a:off x="17145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9"/>
              <p:cNvCxnSpPr/>
              <p:nvPr/>
            </p:nvCxnSpPr>
            <p:spPr>
              <a:xfrm>
                <a:off x="14478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9"/>
              <p:cNvSpPr txBox="1"/>
              <p:nvPr/>
            </p:nvSpPr>
            <p:spPr>
              <a:xfrm>
                <a:off x="990600" y="1295400"/>
                <a:ext cx="35560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28</a:t>
                </a:r>
                <a:endParaRPr/>
              </a:p>
            </p:txBody>
          </p:sp>
          <p:sp>
            <p:nvSpPr>
              <p:cNvPr id="244" name="Google Shape;244;p9"/>
              <p:cNvSpPr txBox="1"/>
              <p:nvPr/>
            </p:nvSpPr>
            <p:spPr>
              <a:xfrm>
                <a:off x="70485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  <p:sp>
            <p:nvSpPr>
              <p:cNvPr id="245" name="Google Shape;245;p9"/>
              <p:cNvSpPr txBox="1"/>
              <p:nvPr/>
            </p:nvSpPr>
            <p:spPr>
              <a:xfrm>
                <a:off x="67818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7</a:t>
                </a:r>
                <a:endParaRPr/>
              </a:p>
            </p:txBody>
          </p:sp>
          <p:sp>
            <p:nvSpPr>
              <p:cNvPr id="246" name="Google Shape;246;p9"/>
              <p:cNvSpPr txBox="1"/>
              <p:nvPr/>
            </p:nvSpPr>
            <p:spPr>
              <a:xfrm>
                <a:off x="67818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 F T    mode</a:t>
                </a:r>
                <a:endParaRPr/>
              </a:p>
            </p:txBody>
          </p:sp>
          <p:cxnSp>
            <p:nvCxnSpPr>
              <p:cNvPr id="247" name="Google Shape;247;p9"/>
              <p:cNvCxnSpPr/>
              <p:nvPr/>
            </p:nvCxnSpPr>
            <p:spPr>
              <a:xfrm>
                <a:off x="78486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9"/>
              <p:cNvCxnSpPr/>
              <p:nvPr/>
            </p:nvCxnSpPr>
            <p:spPr>
              <a:xfrm>
                <a:off x="70485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9"/>
              <p:cNvCxnSpPr/>
              <p:nvPr/>
            </p:nvCxnSpPr>
            <p:spPr>
              <a:xfrm>
                <a:off x="7581900" y="1392238"/>
                <a:ext cx="0" cy="74136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9"/>
              <p:cNvSpPr txBox="1"/>
              <p:nvPr/>
            </p:nvSpPr>
            <p:spPr>
              <a:xfrm>
                <a:off x="43815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</a:t>
                </a:r>
                <a:endParaRPr/>
              </a:p>
            </p:txBody>
          </p:sp>
          <p:sp>
            <p:nvSpPr>
              <p:cNvPr id="251" name="Google Shape;251;p9"/>
              <p:cNvSpPr txBox="1"/>
              <p:nvPr/>
            </p:nvSpPr>
            <p:spPr>
              <a:xfrm>
                <a:off x="25146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23</a:t>
                </a:r>
                <a:endParaRPr/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25146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/>
              </a:p>
            </p:txBody>
          </p:sp>
          <p:sp>
            <p:nvSpPr>
              <p:cNvPr id="253" name="Google Shape;253;p9"/>
              <p:cNvSpPr txBox="1"/>
              <p:nvPr/>
            </p:nvSpPr>
            <p:spPr>
              <a:xfrm>
                <a:off x="65151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8</a:t>
                </a:r>
                <a:endParaRPr/>
              </a:p>
            </p:txBody>
          </p:sp>
          <p:sp>
            <p:nvSpPr>
              <p:cNvPr id="254" name="Google Shape;254;p9"/>
              <p:cNvSpPr txBox="1"/>
              <p:nvPr/>
            </p:nvSpPr>
            <p:spPr>
              <a:xfrm>
                <a:off x="46482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15</a:t>
                </a:r>
                <a:endParaRPr/>
              </a:p>
            </p:txBody>
          </p:sp>
          <p:sp>
            <p:nvSpPr>
              <p:cNvPr id="255" name="Google Shape;255;p9"/>
              <p:cNvSpPr txBox="1"/>
              <p:nvPr/>
            </p:nvSpPr>
            <p:spPr>
              <a:xfrm>
                <a:off x="4648200" y="1582738"/>
                <a:ext cx="2133600" cy="341312"/>
              </a:xfrm>
              <a:prstGeom prst="rect">
                <a:avLst/>
              </a:prstGeom>
              <a:noFill/>
              <a:ln w="38100" cap="flat" cmpd="sng">
                <a:solidFill>
                  <a:srgbClr val="3366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/>
              </a:p>
            </p:txBody>
          </p:sp>
          <p:cxnSp>
            <p:nvCxnSpPr>
              <p:cNvPr id="256" name="Google Shape;256;p9"/>
              <p:cNvCxnSpPr/>
              <p:nvPr/>
            </p:nvCxnSpPr>
            <p:spPr>
              <a:xfrm>
                <a:off x="81153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9"/>
              <p:cNvCxnSpPr/>
              <p:nvPr/>
            </p:nvCxnSpPr>
            <p:spPr>
              <a:xfrm>
                <a:off x="83820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9"/>
              <p:cNvCxnSpPr/>
              <p:nvPr/>
            </p:nvCxnSpPr>
            <p:spPr>
              <a:xfrm>
                <a:off x="8648700" y="1949450"/>
                <a:ext cx="0" cy="1841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9"/>
              <p:cNvSpPr txBox="1"/>
              <p:nvPr/>
            </p:nvSpPr>
            <p:spPr>
              <a:xfrm>
                <a:off x="73152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  <p:sp>
            <p:nvSpPr>
              <p:cNvPr id="260" name="Google Shape;260;p9"/>
              <p:cNvSpPr txBox="1"/>
              <p:nvPr/>
            </p:nvSpPr>
            <p:spPr>
              <a:xfrm>
                <a:off x="75819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261" name="Google Shape;261;p9"/>
              <p:cNvSpPr txBox="1"/>
              <p:nvPr/>
            </p:nvSpPr>
            <p:spPr>
              <a:xfrm>
                <a:off x="8648700" y="1317625"/>
                <a:ext cx="1968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62" name="Google Shape;262;p9"/>
              <p:cNvSpPr txBox="1"/>
              <p:nvPr/>
            </p:nvSpPr>
            <p:spPr>
              <a:xfrm>
                <a:off x="2159000" y="1317625"/>
                <a:ext cx="260350" cy="20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675" tIns="26975" rIns="66675" bIns="269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lang="en-US" sz="1000" b="1" i="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24</a:t>
                </a:r>
                <a:endParaRPr/>
              </a:p>
            </p:txBody>
          </p:sp>
          <p:sp>
            <p:nvSpPr>
              <p:cNvPr id="263" name="Google Shape;263;p9"/>
              <p:cNvSpPr txBox="1"/>
              <p:nvPr/>
            </p:nvSpPr>
            <p:spPr>
              <a:xfrm>
                <a:off x="2159000" y="1606550"/>
                <a:ext cx="4533900" cy="306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chemeClr val="accent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-US" sz="1400" b="1" i="0" u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  n  d  e  f  i  n  e  d</a:t>
                </a:r>
                <a:endParaRPr/>
              </a:p>
            </p:txBody>
          </p:sp>
        </p:grpSp>
      </p:grpSp>
      <p:sp>
        <p:nvSpPr>
          <p:cNvPr id="264" name="Google Shape;264;p9"/>
          <p:cNvSpPr/>
          <p:nvPr/>
        </p:nvSpPr>
        <p:spPr>
          <a:xfrm rot="-5400000">
            <a:off x="7658100" y="190500"/>
            <a:ext cx="342900" cy="2171700"/>
          </a:xfrm>
          <a:prstGeom prst="rightBrace">
            <a:avLst>
              <a:gd name="adj1" fmla="val 28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7042150" y="762000"/>
            <a:ext cx="14922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Field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365</Words>
  <Application>Microsoft Office PowerPoint</Application>
  <PresentationFormat>On-screen Show (4:3)</PresentationFormat>
  <Paragraphs>169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Design</vt:lpstr>
      <vt:lpstr>PowerPoint Presentation</vt:lpstr>
      <vt:lpstr>PowerPoint Presentation</vt:lpstr>
      <vt:lpstr>Special Registers</vt:lpstr>
      <vt:lpstr>R13 – Stack Pointer</vt:lpstr>
      <vt:lpstr>R14 – Link Register</vt:lpstr>
      <vt:lpstr>R15 – Program Counter</vt:lpstr>
      <vt:lpstr>PowerPoint Presentation</vt:lpstr>
      <vt:lpstr>Program Status Register</vt:lpstr>
      <vt:lpstr>PowerPoint Presentation</vt:lpstr>
      <vt:lpstr>PowerPoint Presentation</vt:lpstr>
      <vt:lpstr>PowerPoint Presentation</vt:lpstr>
      <vt:lpstr>PowerPoint Presentation</vt:lpstr>
      <vt:lpstr>ARM Register Organization</vt:lpstr>
      <vt:lpstr>ARM Register Set</vt:lpstr>
      <vt:lpstr>User Mode</vt:lpstr>
      <vt:lpstr>FIQ Mode</vt:lpstr>
      <vt:lpstr>IRQ Mode</vt:lpstr>
      <vt:lpstr>SVC Mode</vt:lpstr>
      <vt:lpstr>Undef Mode</vt:lpstr>
      <vt:lpstr>Abort Mode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Vikrant</dc:creator>
  <cp:lastModifiedBy>jrmuser</cp:lastModifiedBy>
  <cp:revision>15</cp:revision>
  <dcterms:created xsi:type="dcterms:W3CDTF">2005-01-05T02:48:17Z</dcterms:created>
  <dcterms:modified xsi:type="dcterms:W3CDTF">2021-09-04T15:34:58Z</dcterms:modified>
</cp:coreProperties>
</file>