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0" r:id="rId9"/>
    <p:sldId id="269" r:id="rId10"/>
    <p:sldId id="263" r:id="rId11"/>
    <p:sldId id="264" r:id="rId12"/>
    <p:sldId id="278" r:id="rId13"/>
    <p:sldId id="279" r:id="rId14"/>
    <p:sldId id="265" r:id="rId15"/>
    <p:sldId id="274" r:id="rId16"/>
    <p:sldId id="275" r:id="rId17"/>
    <p:sldId id="266" r:id="rId18"/>
    <p:sldId id="267" r:id="rId19"/>
    <p:sldId id="273" r:id="rId20"/>
    <p:sldId id="272"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FC2BAA-DB07-46AD-A78B-B57F5A815CA0}" type="datetimeFigureOut">
              <a:rPr lang="en-US" smtClean="0"/>
              <a:pPr/>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C0C6F-D5D0-46F9-B427-46AC4E5DB4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FC2BAA-DB07-46AD-A78B-B57F5A815CA0}" type="datetimeFigureOut">
              <a:rPr lang="en-US" smtClean="0"/>
              <a:pPr/>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C0C6F-D5D0-46F9-B427-46AC4E5DB4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FC2BAA-DB07-46AD-A78B-B57F5A815CA0}" type="datetimeFigureOut">
              <a:rPr lang="en-US" smtClean="0"/>
              <a:pPr/>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C0C6F-D5D0-46F9-B427-46AC4E5DB4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FC2BAA-DB07-46AD-A78B-B57F5A815CA0}" type="datetimeFigureOut">
              <a:rPr lang="en-US" smtClean="0"/>
              <a:pPr/>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C0C6F-D5D0-46F9-B427-46AC4E5DB4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FC2BAA-DB07-46AD-A78B-B57F5A815CA0}" type="datetimeFigureOut">
              <a:rPr lang="en-US" smtClean="0"/>
              <a:pPr/>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C0C6F-D5D0-46F9-B427-46AC4E5DB4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FC2BAA-DB07-46AD-A78B-B57F5A815CA0}" type="datetimeFigureOut">
              <a:rPr lang="en-US" smtClean="0"/>
              <a:pPr/>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C0C6F-D5D0-46F9-B427-46AC4E5DB4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FC2BAA-DB07-46AD-A78B-B57F5A815CA0}" type="datetimeFigureOut">
              <a:rPr lang="en-US" smtClean="0"/>
              <a:pPr/>
              <a:t>9/5/2021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0C0C6F-D5D0-46F9-B427-46AC4E5DB4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FC2BAA-DB07-46AD-A78B-B57F5A815CA0}" type="datetimeFigureOut">
              <a:rPr lang="en-US" smtClean="0"/>
              <a:pPr/>
              <a:t>9/5/2021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0C0C6F-D5D0-46F9-B427-46AC4E5DB4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C2BAA-DB07-46AD-A78B-B57F5A815CA0}" type="datetimeFigureOut">
              <a:rPr lang="en-US" smtClean="0"/>
              <a:pPr/>
              <a:t>9/5/2021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0C0C6F-D5D0-46F9-B427-46AC4E5DB4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FC2BAA-DB07-46AD-A78B-B57F5A815CA0}" type="datetimeFigureOut">
              <a:rPr lang="en-US" smtClean="0"/>
              <a:pPr/>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C0C6F-D5D0-46F9-B427-46AC4E5DB4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FC2BAA-DB07-46AD-A78B-B57F5A815CA0}" type="datetimeFigureOut">
              <a:rPr lang="en-US" smtClean="0"/>
              <a:pPr/>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C0C6F-D5D0-46F9-B427-46AC4E5DB4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C2BAA-DB07-46AD-A78B-B57F5A815CA0}" type="datetimeFigureOut">
              <a:rPr lang="en-US" smtClean="0"/>
              <a:pPr/>
              <a:t>9/5/2021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C0C6F-D5D0-46F9-B427-46AC4E5DB4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davespace.co.uk/arm/introduction-to-arm/barrel-shifter.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lstStyle/>
          <a:p>
            <a:r>
              <a:rPr lang="en-US" dirty="0"/>
              <a:t>ARM Core Data Flow Model</a:t>
            </a:r>
          </a:p>
        </p:txBody>
      </p:sp>
      <p:sp>
        <p:nvSpPr>
          <p:cNvPr id="3" name="Subtitle 2"/>
          <p:cNvSpPr>
            <a:spLocks noGrp="1"/>
          </p:cNvSpPr>
          <p:nvPr>
            <p:ph type="subTitle" idx="1"/>
          </p:nvPr>
        </p:nvSpPr>
        <p:spPr>
          <a:xfrm>
            <a:off x="1295400" y="2667000"/>
            <a:ext cx="6400800" cy="1752600"/>
          </a:xfrm>
        </p:spPr>
        <p:txBody>
          <a:bodyPr>
            <a:normAutofit fontScale="92500" lnSpcReduction="20000"/>
          </a:bodyPr>
          <a:lstStyle/>
          <a:p>
            <a:r>
              <a:rPr lang="en-US" dirty="0"/>
              <a:t>Department of Computer Science and Engineering</a:t>
            </a:r>
          </a:p>
          <a:p>
            <a:r>
              <a:rPr lang="en-US" dirty="0"/>
              <a:t>Amrita School of  Engineering</a:t>
            </a:r>
          </a:p>
          <a:p>
            <a:r>
              <a:rPr lang="en-US" dirty="0"/>
              <a:t>Coimbatore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Instruction Decoder</a:t>
            </a:r>
            <a:br>
              <a:rPr lang="en-US" dirty="0"/>
            </a:b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4342786" y="914400"/>
            <a:ext cx="4537665" cy="5562600"/>
          </a:xfrm>
          <a:prstGeom prst="rect">
            <a:avLst/>
          </a:prstGeom>
          <a:noFill/>
          <a:ln w="9525">
            <a:noFill/>
            <a:miter lim="800000"/>
            <a:headEnd/>
            <a:tailEnd/>
          </a:ln>
          <a:effectLst/>
        </p:spPr>
      </p:pic>
      <p:sp>
        <p:nvSpPr>
          <p:cNvPr id="5" name="Content Placeholder 4"/>
          <p:cNvSpPr>
            <a:spLocks noGrp="1"/>
          </p:cNvSpPr>
          <p:nvPr>
            <p:ph idx="1"/>
          </p:nvPr>
        </p:nvSpPr>
        <p:spPr>
          <a:xfrm>
            <a:off x="457200" y="1143000"/>
            <a:ext cx="3581400" cy="5181600"/>
          </a:xfrm>
        </p:spPr>
        <p:txBody>
          <a:bodyPr>
            <a:normAutofit fontScale="70000" lnSpcReduction="20000"/>
          </a:bodyPr>
          <a:lstStyle/>
          <a:p>
            <a:endParaRPr lang="en-US" dirty="0"/>
          </a:p>
          <a:p>
            <a:r>
              <a:rPr lang="en-US" dirty="0"/>
              <a:t>It decodes the instruction before execution is carried out. </a:t>
            </a:r>
          </a:p>
          <a:p>
            <a:r>
              <a:rPr lang="en-US" dirty="0"/>
              <a:t>There are three kinds of instruction set supported in ARM core. </a:t>
            </a:r>
          </a:p>
          <a:p>
            <a:r>
              <a:rPr lang="en-US" dirty="0"/>
              <a:t>They can be ARM instruction set; </a:t>
            </a:r>
            <a:r>
              <a:rPr lang="en-US" dirty="0" err="1"/>
              <a:t>Jazelle</a:t>
            </a:r>
            <a:r>
              <a:rPr lang="en-US" dirty="0"/>
              <a:t> Instruction set and THUMB instruction set. </a:t>
            </a:r>
          </a:p>
          <a:p>
            <a:r>
              <a:rPr lang="en-US" dirty="0"/>
              <a:t>With the CPSR one can set the operation state and accordingly instruction set can be selected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File</a:t>
            </a:r>
            <a:br>
              <a:rPr lang="en-US" dirty="0"/>
            </a:br>
            <a:endParaRPr lang="en-US" dirty="0"/>
          </a:p>
        </p:txBody>
      </p:sp>
      <p:sp>
        <p:nvSpPr>
          <p:cNvPr id="3" name="Content Placeholder 2"/>
          <p:cNvSpPr>
            <a:spLocks noGrp="1"/>
          </p:cNvSpPr>
          <p:nvPr>
            <p:ph idx="1"/>
          </p:nvPr>
        </p:nvSpPr>
        <p:spPr>
          <a:xfrm>
            <a:off x="228600" y="1676400"/>
            <a:ext cx="3962400" cy="3505200"/>
          </a:xfrm>
        </p:spPr>
        <p:txBody>
          <a:bodyPr>
            <a:normAutofit/>
          </a:bodyPr>
          <a:lstStyle/>
          <a:p>
            <a:r>
              <a:rPr lang="en-US" dirty="0"/>
              <a:t>Data processing in Registers</a:t>
            </a:r>
          </a:p>
          <a:p>
            <a:r>
              <a:rPr lang="en-US" dirty="0"/>
              <a:t>Storage bank of 32 bit registers</a:t>
            </a:r>
          </a:p>
          <a:p>
            <a:r>
              <a:rPr lang="en-US" dirty="0"/>
              <a:t>16 registers </a:t>
            </a:r>
          </a:p>
          <a:p>
            <a:pPr>
              <a:buNone/>
            </a:pPr>
            <a:r>
              <a:rPr lang="en-US" dirty="0"/>
              <a:t>      r0 to r15</a:t>
            </a:r>
          </a:p>
        </p:txBody>
      </p:sp>
      <p:pic>
        <p:nvPicPr>
          <p:cNvPr id="7171" name="Picture 3"/>
          <p:cNvPicPr>
            <a:picLocks noChangeAspect="1" noChangeArrowheads="1"/>
          </p:cNvPicPr>
          <p:nvPr/>
        </p:nvPicPr>
        <p:blipFill>
          <a:blip r:embed="rId2" cstate="print"/>
          <a:srcRect/>
          <a:stretch>
            <a:fillRect/>
          </a:stretch>
        </p:blipFill>
        <p:spPr bwMode="auto">
          <a:xfrm>
            <a:off x="4343400" y="914400"/>
            <a:ext cx="4581525" cy="57054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normAutofit/>
          </a:bodyPr>
          <a:lstStyle/>
          <a:p>
            <a:r>
              <a:rPr lang="en-US" sz="3400" dirty="0"/>
              <a:t>Programmers Model – Register Architecture</a:t>
            </a:r>
            <a:endParaRPr lang="en-IN" sz="3400" dirty="0"/>
          </a:p>
        </p:txBody>
      </p:sp>
      <p:sp>
        <p:nvSpPr>
          <p:cNvPr id="3" name="Content Placeholder 2"/>
          <p:cNvSpPr>
            <a:spLocks noGrp="1"/>
          </p:cNvSpPr>
          <p:nvPr>
            <p:ph idx="1"/>
          </p:nvPr>
        </p:nvSpPr>
        <p:spPr>
          <a:xfrm>
            <a:off x="457200" y="914400"/>
            <a:ext cx="8229600" cy="5562600"/>
          </a:xfrm>
        </p:spPr>
        <p:txBody>
          <a:bodyPr/>
          <a:lstStyle/>
          <a:p>
            <a:r>
              <a:rPr lang="en-IN" dirty="0"/>
              <a:t>The ARM7 is a load-and-store architecture, so in order to perform any data processing instructions the data has first to be moved from the memory store into a central set of  registers, the data processing instruction has to be executed and then the data is stored back into memory. </a:t>
            </a:r>
            <a:r>
              <a:rPr lang="en-IN" dirty="0">
                <a:solidFill>
                  <a:srgbClr val="FF0000"/>
                </a:solidFill>
              </a:rPr>
              <a:t>(This is Load and Store, Recollect the past)</a:t>
            </a:r>
          </a:p>
          <a:p>
            <a:endParaRPr lang="en-IN" dirty="0">
              <a:solidFill>
                <a:srgbClr val="FF0000"/>
              </a:solidFill>
            </a:endParaRPr>
          </a:p>
          <a:p>
            <a:endParaRPr lang="en-IN" dirty="0"/>
          </a:p>
        </p:txBody>
      </p:sp>
      <p:sp>
        <p:nvSpPr>
          <p:cNvPr id="6" name="Slide Number Placeholder 5"/>
          <p:cNvSpPr>
            <a:spLocks noGrp="1"/>
          </p:cNvSpPr>
          <p:nvPr>
            <p:ph type="sldNum" sz="quarter" idx="4294967295"/>
          </p:nvPr>
        </p:nvSpPr>
        <p:spPr>
          <a:xfrm>
            <a:off x="7620000" y="18288"/>
            <a:ext cx="1066800" cy="329184"/>
          </a:xfrm>
          <a:prstGeom prst="rect">
            <a:avLst/>
          </a:prstGeom>
        </p:spPr>
        <p:txBody>
          <a:bodyPr/>
          <a:lstStyle/>
          <a:p>
            <a:fld id="{6A62D07B-C644-4C1A-8832-5F21DBCCF5FD}" type="slidenum">
              <a:rPr lang="en-IN" smtClean="0"/>
              <a:pPr/>
              <a:t>12</a:t>
            </a:fld>
            <a:endParaRPr lang="en-IN"/>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584" y="3429000"/>
            <a:ext cx="7630616" cy="2815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5129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63562"/>
          </a:xfrm>
        </p:spPr>
        <p:txBody>
          <a:bodyPr>
            <a:normAutofit fontScale="90000"/>
          </a:bodyPr>
          <a:lstStyle/>
          <a:p>
            <a:r>
              <a:rPr lang="en-US" dirty="0"/>
              <a:t>Register File </a:t>
            </a:r>
          </a:p>
        </p:txBody>
      </p:sp>
      <p:pic>
        <p:nvPicPr>
          <p:cNvPr id="4" name="Picture 2"/>
          <p:cNvPicPr>
            <a:picLocks noChangeAspect="1" noChangeArrowheads="1"/>
          </p:cNvPicPr>
          <p:nvPr/>
        </p:nvPicPr>
        <p:blipFill>
          <a:blip r:embed="rId2" cstate="print"/>
          <a:srcRect/>
          <a:stretch>
            <a:fillRect/>
          </a:stretch>
        </p:blipFill>
        <p:spPr bwMode="auto">
          <a:xfrm>
            <a:off x="1" y="914400"/>
            <a:ext cx="9064768" cy="537556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a:t>Sign Extend</a:t>
            </a:r>
          </a:p>
        </p:txBody>
      </p:sp>
      <p:sp>
        <p:nvSpPr>
          <p:cNvPr id="3" name="Content Placeholder 2"/>
          <p:cNvSpPr>
            <a:spLocks noGrp="1"/>
          </p:cNvSpPr>
          <p:nvPr>
            <p:ph idx="1"/>
          </p:nvPr>
        </p:nvSpPr>
        <p:spPr>
          <a:xfrm>
            <a:off x="228600" y="1676400"/>
            <a:ext cx="3962400" cy="3505200"/>
          </a:xfrm>
        </p:spPr>
        <p:txBody>
          <a:bodyPr>
            <a:normAutofit fontScale="85000" lnSpcReduction="20000"/>
          </a:bodyPr>
          <a:lstStyle/>
          <a:p>
            <a:endParaRPr lang="en-US" dirty="0"/>
          </a:p>
          <a:p>
            <a:r>
              <a:rPr lang="en-US" dirty="0"/>
              <a:t>Registers hold signed or unsigned 32 bit values</a:t>
            </a:r>
          </a:p>
          <a:p>
            <a:r>
              <a:rPr lang="en-US" dirty="0"/>
              <a:t>Sign extend hardware converts 8 bit and 16 bit numbers accessed from memory to 32 bit numbers to place in registers.</a:t>
            </a:r>
          </a:p>
        </p:txBody>
      </p:sp>
      <p:pic>
        <p:nvPicPr>
          <p:cNvPr id="8194" name="Picture 2"/>
          <p:cNvPicPr>
            <a:picLocks noChangeAspect="1" noChangeArrowheads="1"/>
          </p:cNvPicPr>
          <p:nvPr/>
        </p:nvPicPr>
        <p:blipFill>
          <a:blip r:embed="rId2" cstate="print"/>
          <a:srcRect/>
          <a:stretch>
            <a:fillRect/>
          </a:stretch>
        </p:blipFill>
        <p:spPr bwMode="auto">
          <a:xfrm>
            <a:off x="4375801" y="990600"/>
            <a:ext cx="4396724" cy="54387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a:t>Barrel Shifter</a:t>
            </a:r>
          </a:p>
        </p:txBody>
      </p:sp>
      <p:sp>
        <p:nvSpPr>
          <p:cNvPr id="3" name="Content Placeholder 2"/>
          <p:cNvSpPr>
            <a:spLocks noGrp="1"/>
          </p:cNvSpPr>
          <p:nvPr>
            <p:ph idx="1"/>
          </p:nvPr>
        </p:nvSpPr>
        <p:spPr>
          <a:xfrm>
            <a:off x="0" y="990600"/>
            <a:ext cx="4114800" cy="5486400"/>
          </a:xfrm>
        </p:spPr>
        <p:txBody>
          <a:bodyPr>
            <a:normAutofit fontScale="70000" lnSpcReduction="20000"/>
          </a:bodyPr>
          <a:lstStyle/>
          <a:p>
            <a:pPr algn="just"/>
            <a:r>
              <a:rPr lang="en-US" dirty="0"/>
              <a:t>Register </a:t>
            </a:r>
            <a:r>
              <a:rPr lang="en-US" dirty="0" err="1"/>
              <a:t>Rm</a:t>
            </a:r>
            <a:r>
              <a:rPr lang="en-US" dirty="0"/>
              <a:t> can be preprocessed in barrel shifter before it enters ALU</a:t>
            </a:r>
          </a:p>
          <a:p>
            <a:pPr algn="just">
              <a:buNone/>
            </a:pPr>
            <a:endParaRPr lang="en-US" dirty="0"/>
          </a:p>
          <a:p>
            <a:pPr algn="just"/>
            <a:r>
              <a:rPr lang="en-US" dirty="0"/>
              <a:t>Barrel shifter and ALU can calculate a wide range of expressions and addresses</a:t>
            </a:r>
          </a:p>
          <a:p>
            <a:pPr algn="just"/>
            <a:endParaRPr lang="en-US" dirty="0"/>
          </a:p>
          <a:p>
            <a:pPr algn="just"/>
            <a:r>
              <a:rPr lang="en-IN" dirty="0"/>
              <a:t>A barrel shifter is a digital circuit that can shift a data word by a specified number of bits without the use of any sequential logic, only pure combinatorial logic. ... A barrel shifter is often used to shift and rotate n-bits in modern microprocessors, typically within a single clock cycle.</a:t>
            </a:r>
          </a:p>
          <a:p>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4343400" y="838200"/>
            <a:ext cx="4478097" cy="5572125"/>
          </a:xfrm>
          <a:prstGeom prst="rect">
            <a:avLst/>
          </a:prstGeom>
          <a:noFill/>
          <a:ln w="9525">
            <a:noFill/>
            <a:miter lim="800000"/>
            <a:headEnd/>
            <a:tailEnd/>
          </a:ln>
          <a:effectLst/>
        </p:spPr>
      </p:pic>
      <p:sp>
        <p:nvSpPr>
          <p:cNvPr id="5" name="Rectangle 4"/>
          <p:cNvSpPr/>
          <p:nvPr/>
        </p:nvSpPr>
        <p:spPr>
          <a:xfrm>
            <a:off x="685800" y="6488668"/>
            <a:ext cx="8458200" cy="369332"/>
          </a:xfrm>
          <a:prstGeom prst="rect">
            <a:avLst/>
          </a:prstGeom>
        </p:spPr>
        <p:txBody>
          <a:bodyPr wrap="square">
            <a:spAutoFit/>
          </a:bodyPr>
          <a:lstStyle/>
          <a:p>
            <a:pPr>
              <a:buFont typeface="Arial" pitchFamily="34" charset="0"/>
              <a:buNone/>
            </a:pPr>
            <a:r>
              <a:rPr lang="en-US" dirty="0">
                <a:hlinkClick r:id="rId3"/>
              </a:rPr>
              <a:t>http://www.davespace.co.uk/arm/introduction-to-arm/barrel-shifter.html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a:t>Barrel Shifter   </a:t>
            </a:r>
            <a:r>
              <a:rPr lang="en-US" sz="2700" dirty="0" err="1"/>
              <a:t>Contd</a:t>
            </a:r>
            <a:r>
              <a:rPr lang="en-US" sz="2700" dirty="0"/>
              <a:t>….)</a:t>
            </a:r>
          </a:p>
        </p:txBody>
      </p:sp>
      <p:sp>
        <p:nvSpPr>
          <p:cNvPr id="3" name="Content Placeholder 2"/>
          <p:cNvSpPr>
            <a:spLocks noGrp="1"/>
          </p:cNvSpPr>
          <p:nvPr>
            <p:ph idx="1"/>
          </p:nvPr>
        </p:nvSpPr>
        <p:spPr>
          <a:xfrm>
            <a:off x="152400" y="1143000"/>
            <a:ext cx="4114800" cy="5486400"/>
          </a:xfrm>
        </p:spPr>
        <p:txBody>
          <a:bodyPr>
            <a:normAutofit fontScale="77500" lnSpcReduction="20000"/>
          </a:bodyPr>
          <a:lstStyle/>
          <a:p>
            <a:r>
              <a:rPr lang="en-US" dirty="0"/>
              <a:t>In classical shift register, the number of shifts requires an equivalent number of clocks because, the shifting takes place based on clocks. </a:t>
            </a:r>
          </a:p>
          <a:p>
            <a:r>
              <a:rPr lang="en-US" dirty="0">
                <a:solidFill>
                  <a:srgbClr val="FF0000"/>
                </a:solidFill>
              </a:rPr>
              <a:t>In barrel shifter, Combinational circuit is used, where the shifting takes place in a single attempt itself. </a:t>
            </a:r>
          </a:p>
          <a:p>
            <a:r>
              <a:rPr lang="en-US" b="1" dirty="0"/>
              <a:t>In fact, the shift takes place in the same instruction itself. This is a very basic enhancement present in the ARM data path.</a:t>
            </a:r>
          </a:p>
          <a:p>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4343400" y="914400"/>
            <a:ext cx="4478097" cy="55721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a:t>MAC - Multiply Accumulate Unit</a:t>
            </a:r>
          </a:p>
        </p:txBody>
      </p:sp>
      <p:sp>
        <p:nvSpPr>
          <p:cNvPr id="3" name="Content Placeholder 2"/>
          <p:cNvSpPr>
            <a:spLocks noGrp="1"/>
          </p:cNvSpPr>
          <p:nvPr>
            <p:ph idx="1"/>
          </p:nvPr>
        </p:nvSpPr>
        <p:spPr>
          <a:xfrm>
            <a:off x="152400" y="1676400"/>
            <a:ext cx="4114800" cy="3581400"/>
          </a:xfrm>
        </p:spPr>
        <p:txBody>
          <a:bodyPr>
            <a:normAutofit fontScale="92500" lnSpcReduction="10000"/>
          </a:bodyPr>
          <a:lstStyle/>
          <a:p>
            <a:r>
              <a:rPr lang="en-US" dirty="0"/>
              <a:t>Takes register values </a:t>
            </a:r>
            <a:r>
              <a:rPr lang="en-US" dirty="0" err="1">
                <a:solidFill>
                  <a:srgbClr val="00B050"/>
                </a:solidFill>
              </a:rPr>
              <a:t>Rn</a:t>
            </a:r>
            <a:r>
              <a:rPr lang="en-US" dirty="0"/>
              <a:t> and </a:t>
            </a:r>
            <a:r>
              <a:rPr lang="en-US" dirty="0" err="1">
                <a:solidFill>
                  <a:srgbClr val="00B050"/>
                </a:solidFill>
              </a:rPr>
              <a:t>Rm</a:t>
            </a:r>
            <a:r>
              <a:rPr lang="en-US" dirty="0"/>
              <a:t> from A and B buses and compute result</a:t>
            </a:r>
          </a:p>
          <a:p>
            <a:r>
              <a:rPr lang="en-US" dirty="0"/>
              <a:t>Data processing instruction will write result in </a:t>
            </a:r>
            <a:r>
              <a:rPr lang="en-US" dirty="0">
                <a:solidFill>
                  <a:srgbClr val="0070C0"/>
                </a:solidFill>
              </a:rPr>
              <a:t>Rd</a:t>
            </a:r>
            <a:r>
              <a:rPr lang="en-US" dirty="0"/>
              <a:t> to register file</a:t>
            </a:r>
          </a:p>
        </p:txBody>
      </p:sp>
      <p:pic>
        <p:nvPicPr>
          <p:cNvPr id="9218" name="Picture 2"/>
          <p:cNvPicPr>
            <a:picLocks noChangeAspect="1" noChangeArrowheads="1"/>
          </p:cNvPicPr>
          <p:nvPr/>
        </p:nvPicPr>
        <p:blipFill>
          <a:blip r:embed="rId2" cstate="print"/>
          <a:srcRect/>
          <a:stretch>
            <a:fillRect/>
          </a:stretch>
        </p:blipFill>
        <p:spPr bwMode="auto">
          <a:xfrm>
            <a:off x="4495800" y="990600"/>
            <a:ext cx="4352315" cy="53435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a:t>ALU – Arithmetic and Logic Unit</a:t>
            </a:r>
          </a:p>
        </p:txBody>
      </p:sp>
      <p:sp>
        <p:nvSpPr>
          <p:cNvPr id="3" name="Content Placeholder 2"/>
          <p:cNvSpPr>
            <a:spLocks noGrp="1"/>
          </p:cNvSpPr>
          <p:nvPr>
            <p:ph idx="1"/>
          </p:nvPr>
        </p:nvSpPr>
        <p:spPr>
          <a:xfrm>
            <a:off x="152400" y="1676400"/>
            <a:ext cx="4114800" cy="3581400"/>
          </a:xfrm>
        </p:spPr>
        <p:txBody>
          <a:bodyPr>
            <a:normAutofit fontScale="92500" lnSpcReduction="10000"/>
          </a:bodyPr>
          <a:lstStyle/>
          <a:p>
            <a:r>
              <a:rPr lang="en-US" dirty="0"/>
              <a:t>Load and store instruction use ALU to generate address to be held in address register</a:t>
            </a:r>
          </a:p>
          <a:p>
            <a:r>
              <a:rPr lang="en-US" dirty="0"/>
              <a:t>The address is broadcast on address bus</a:t>
            </a:r>
          </a:p>
        </p:txBody>
      </p:sp>
      <p:pic>
        <p:nvPicPr>
          <p:cNvPr id="10242" name="Picture 2"/>
          <p:cNvPicPr>
            <a:picLocks noChangeAspect="1" noChangeArrowheads="1"/>
          </p:cNvPicPr>
          <p:nvPr/>
        </p:nvPicPr>
        <p:blipFill>
          <a:blip r:embed="rId2" cstate="print"/>
          <a:srcRect/>
          <a:stretch>
            <a:fillRect/>
          </a:stretch>
        </p:blipFill>
        <p:spPr bwMode="auto">
          <a:xfrm>
            <a:off x="4267200" y="762000"/>
            <a:ext cx="4562475" cy="57245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a:t>Address Register</a:t>
            </a:r>
            <a:endParaRPr lang="en-US" sz="2700" dirty="0"/>
          </a:p>
        </p:txBody>
      </p:sp>
      <p:sp>
        <p:nvSpPr>
          <p:cNvPr id="3" name="Content Placeholder 2"/>
          <p:cNvSpPr>
            <a:spLocks noGrp="1"/>
          </p:cNvSpPr>
          <p:nvPr>
            <p:ph idx="1"/>
          </p:nvPr>
        </p:nvSpPr>
        <p:spPr>
          <a:xfrm>
            <a:off x="152400" y="1143000"/>
            <a:ext cx="4114800" cy="5486400"/>
          </a:xfrm>
        </p:spPr>
        <p:txBody>
          <a:bodyPr>
            <a:normAutofit lnSpcReduction="10000"/>
          </a:bodyPr>
          <a:lstStyle/>
          <a:p>
            <a:r>
              <a:rPr lang="en-US" dirty="0"/>
              <a:t>The PC value is in the address register which is fed in to the </a:t>
            </a:r>
            <a:r>
              <a:rPr lang="en-US" dirty="0" err="1"/>
              <a:t>incrementer</a:t>
            </a:r>
            <a:r>
              <a:rPr lang="en-US" dirty="0"/>
              <a:t>, then the incremented value is copied back in to r15.</a:t>
            </a:r>
          </a:p>
          <a:p>
            <a:r>
              <a:rPr lang="en-US" dirty="0"/>
              <a:t>It is also written in to address register to be used as the address for the next instruction fetch.</a:t>
            </a:r>
          </a:p>
        </p:txBody>
      </p:sp>
      <p:pic>
        <p:nvPicPr>
          <p:cNvPr id="13314" name="Picture 2"/>
          <p:cNvPicPr>
            <a:picLocks noChangeAspect="1" noChangeArrowheads="1"/>
          </p:cNvPicPr>
          <p:nvPr/>
        </p:nvPicPr>
        <p:blipFill>
          <a:blip r:embed="rId2" cstate="print"/>
          <a:srcRect/>
          <a:stretch>
            <a:fillRect/>
          </a:stretch>
        </p:blipFill>
        <p:spPr bwMode="auto">
          <a:xfrm>
            <a:off x="4452148" y="914400"/>
            <a:ext cx="4415627" cy="54578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371600"/>
            <a:ext cx="8305800" cy="3539430"/>
          </a:xfrm>
          <a:prstGeom prst="rect">
            <a:avLst/>
          </a:prstGeom>
          <a:noFill/>
        </p:spPr>
        <p:txBody>
          <a:bodyPr wrap="square" rtlCol="0">
            <a:spAutoFit/>
          </a:bodyPr>
          <a:lstStyle/>
          <a:p>
            <a:r>
              <a:rPr lang="en-US" sz="3200" dirty="0"/>
              <a:t>At the end of this presentation you will be able to </a:t>
            </a:r>
          </a:p>
          <a:p>
            <a:endParaRPr lang="en-US" sz="3200" dirty="0"/>
          </a:p>
          <a:p>
            <a:pPr marL="342900" indent="-342900">
              <a:buAutoNum type="arabicPeriod"/>
            </a:pPr>
            <a:r>
              <a:rPr lang="en-US" sz="3200" dirty="0"/>
              <a:t>Draw Data flow model of ARM core processor</a:t>
            </a:r>
          </a:p>
          <a:p>
            <a:pPr marL="342900" indent="-342900">
              <a:buAutoNum type="arabicPeriod"/>
            </a:pPr>
            <a:endParaRPr lang="en-US" sz="3200" dirty="0"/>
          </a:p>
          <a:p>
            <a:pPr marL="342900" indent="-342900"/>
            <a:r>
              <a:rPr lang="en-US" sz="3200" dirty="0"/>
              <a:t>2. Illustrate functional importance of elements in data flow model of ARM core processor</a:t>
            </a:r>
          </a:p>
        </p:txBody>
      </p:sp>
      <p:sp>
        <p:nvSpPr>
          <p:cNvPr id="7" name="TextBox 6"/>
          <p:cNvSpPr txBox="1"/>
          <p:nvPr/>
        </p:nvSpPr>
        <p:spPr>
          <a:xfrm>
            <a:off x="1676400" y="228600"/>
            <a:ext cx="5486400" cy="584775"/>
          </a:xfrm>
          <a:prstGeom prst="rect">
            <a:avLst/>
          </a:prstGeom>
          <a:noFill/>
        </p:spPr>
        <p:txBody>
          <a:bodyPr wrap="square" rtlCol="0">
            <a:spAutoFit/>
          </a:bodyPr>
          <a:lstStyle/>
          <a:p>
            <a:pPr algn="ctr"/>
            <a:r>
              <a:rPr lang="en-US" sz="3200" dirty="0">
                <a:solidFill>
                  <a:srgbClr val="00B050"/>
                </a:solidFill>
              </a:rPr>
              <a:t>Learning Outcome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err="1"/>
              <a:t>Incrementer</a:t>
            </a:r>
            <a:endParaRPr lang="en-US" sz="2700" dirty="0"/>
          </a:p>
        </p:txBody>
      </p:sp>
      <p:sp>
        <p:nvSpPr>
          <p:cNvPr id="3" name="Content Placeholder 2"/>
          <p:cNvSpPr>
            <a:spLocks noGrp="1"/>
          </p:cNvSpPr>
          <p:nvPr>
            <p:ph idx="1"/>
          </p:nvPr>
        </p:nvSpPr>
        <p:spPr>
          <a:xfrm>
            <a:off x="228600" y="1066800"/>
            <a:ext cx="4191000" cy="5410200"/>
          </a:xfrm>
        </p:spPr>
        <p:txBody>
          <a:bodyPr>
            <a:normAutofit fontScale="92500"/>
          </a:bodyPr>
          <a:lstStyle/>
          <a:p>
            <a:pPr algn="just"/>
            <a:r>
              <a:rPr lang="en-US" sz="2600" dirty="0"/>
              <a:t>Updates the address register before it read or writes next register value from / to the next sequential location.</a:t>
            </a:r>
          </a:p>
          <a:p>
            <a:pPr algn="just"/>
            <a:r>
              <a:rPr lang="en-US" sz="2400" dirty="0"/>
              <a:t>The other interesting feature is the </a:t>
            </a:r>
            <a:r>
              <a:rPr lang="en-US" sz="2400" b="1" dirty="0"/>
              <a:t>increment and decrement logic which can operate on the registers that are independent of the ALU</a:t>
            </a:r>
            <a:r>
              <a:rPr lang="en-US" sz="2400" dirty="0"/>
              <a:t>. </a:t>
            </a:r>
          </a:p>
          <a:p>
            <a:pPr lvl="1" algn="just"/>
            <a:r>
              <a:rPr lang="en-US" sz="2000" dirty="0"/>
              <a:t>This facilitates the implementation of </a:t>
            </a:r>
            <a:r>
              <a:rPr lang="en-US" sz="2000" b="1" dirty="0"/>
              <a:t>auto-increment and auto-decrement</a:t>
            </a:r>
            <a:r>
              <a:rPr lang="en-US" sz="2000" dirty="0"/>
              <a:t> features in the ARM, where it is used for movement of blocks of data between the memory and registers.</a:t>
            </a:r>
          </a:p>
          <a:p>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4495800" y="1143000"/>
            <a:ext cx="4314825" cy="534682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914400"/>
            <a:ext cx="8568952" cy="5558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0" y="304800"/>
            <a:ext cx="9022831" cy="461665"/>
          </a:xfrm>
          <a:prstGeom prst="rect">
            <a:avLst/>
          </a:prstGeom>
        </p:spPr>
        <p:txBody>
          <a:bodyPr wrap="square">
            <a:spAutoFit/>
          </a:bodyPr>
          <a:lstStyle/>
          <a:p>
            <a:pPr algn="ctr"/>
            <a:r>
              <a:rPr lang="en-US" sz="2400" b="1" dirty="0">
                <a:effectLst/>
                <a:latin typeface="Arial" pitchFamily="34" charset="0"/>
                <a:ea typeface="Calibri" panose="020F0502020204030204" pitchFamily="34" charset="0"/>
                <a:cs typeface="Arial" pitchFamily="34" charset="0"/>
              </a:rPr>
              <a:t>Conclusion</a:t>
            </a:r>
            <a:endParaRPr lang="en-US" sz="2400" b="1" dirty="0">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Queries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0" y="304800"/>
            <a:ext cx="6553200" cy="584775"/>
          </a:xfrm>
          <a:prstGeom prst="rect">
            <a:avLst/>
          </a:prstGeom>
          <a:noFill/>
        </p:spPr>
        <p:txBody>
          <a:bodyPr wrap="square" rtlCol="0">
            <a:spAutoFit/>
          </a:bodyPr>
          <a:lstStyle/>
          <a:p>
            <a:pPr algn="ctr"/>
            <a:r>
              <a:rPr lang="en-US" sz="3200" b="1" dirty="0"/>
              <a:t>ARM Core Processor</a:t>
            </a:r>
          </a:p>
        </p:txBody>
      </p:sp>
      <p:sp>
        <p:nvSpPr>
          <p:cNvPr id="6" name="TextBox 5"/>
          <p:cNvSpPr txBox="1"/>
          <p:nvPr/>
        </p:nvSpPr>
        <p:spPr>
          <a:xfrm>
            <a:off x="304800" y="1143000"/>
            <a:ext cx="8382000" cy="4801314"/>
          </a:xfrm>
          <a:prstGeom prst="rect">
            <a:avLst/>
          </a:prstGeom>
          <a:noFill/>
        </p:spPr>
        <p:txBody>
          <a:bodyPr wrap="square" rtlCol="0">
            <a:spAutoFit/>
          </a:bodyPr>
          <a:lstStyle/>
          <a:p>
            <a:pPr>
              <a:buFont typeface="Arial" pitchFamily="34" charset="0"/>
              <a:buChar char="•"/>
            </a:pPr>
            <a:r>
              <a:rPr lang="en-US" sz="3400" dirty="0"/>
              <a:t>RISC Architecture</a:t>
            </a:r>
          </a:p>
          <a:p>
            <a:pPr>
              <a:buFont typeface="Arial" pitchFamily="34" charset="0"/>
              <a:buChar char="•"/>
            </a:pPr>
            <a:r>
              <a:rPr lang="en-US" sz="3400" dirty="0"/>
              <a:t>Uses Load Store Architecture</a:t>
            </a:r>
          </a:p>
          <a:p>
            <a:pPr>
              <a:buFont typeface="Arial" pitchFamily="34" charset="0"/>
              <a:buChar char="•"/>
            </a:pPr>
            <a:r>
              <a:rPr lang="en-US" sz="3400" dirty="0"/>
              <a:t>Load instruction copy data from memory to registers</a:t>
            </a:r>
          </a:p>
          <a:p>
            <a:pPr>
              <a:buFont typeface="Arial" pitchFamily="34" charset="0"/>
              <a:buChar char="•"/>
            </a:pPr>
            <a:r>
              <a:rPr lang="en-US" sz="3400" dirty="0"/>
              <a:t>Store instruction copy data from registers to memory</a:t>
            </a:r>
          </a:p>
          <a:p>
            <a:pPr>
              <a:buFont typeface="Arial" pitchFamily="34" charset="0"/>
              <a:buChar char="•"/>
            </a:pPr>
            <a:r>
              <a:rPr lang="en-US" sz="3400" dirty="0"/>
              <a:t>No data processing instructions that directly manipulate data in memory  - hence data processing is carried out in registers.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Elements of ARM Core Processor</a:t>
            </a:r>
          </a:p>
        </p:txBody>
      </p:sp>
      <p:sp>
        <p:nvSpPr>
          <p:cNvPr id="5" name="TextBox 4"/>
          <p:cNvSpPr txBox="1"/>
          <p:nvPr/>
        </p:nvSpPr>
        <p:spPr>
          <a:xfrm>
            <a:off x="533400" y="1371600"/>
            <a:ext cx="8305800" cy="4278094"/>
          </a:xfrm>
          <a:prstGeom prst="rect">
            <a:avLst/>
          </a:prstGeom>
          <a:noFill/>
        </p:spPr>
        <p:txBody>
          <a:bodyPr wrap="square" rtlCol="0">
            <a:spAutoFit/>
          </a:bodyPr>
          <a:lstStyle/>
          <a:p>
            <a:pPr>
              <a:buFont typeface="Arial" pitchFamily="34" charset="0"/>
              <a:buChar char="•"/>
            </a:pPr>
            <a:r>
              <a:rPr lang="en-US" sz="3400" dirty="0"/>
              <a:t>Instruction Decoder</a:t>
            </a:r>
          </a:p>
          <a:p>
            <a:pPr>
              <a:buFont typeface="Arial" pitchFamily="34" charset="0"/>
              <a:buChar char="•"/>
            </a:pPr>
            <a:r>
              <a:rPr lang="en-US" sz="3400" dirty="0"/>
              <a:t>Register File</a:t>
            </a:r>
          </a:p>
          <a:p>
            <a:pPr>
              <a:buFont typeface="Arial" pitchFamily="34" charset="0"/>
              <a:buChar char="•"/>
            </a:pPr>
            <a:r>
              <a:rPr lang="en-US" sz="3400" dirty="0"/>
              <a:t>Sign Extend</a:t>
            </a:r>
          </a:p>
          <a:p>
            <a:pPr>
              <a:buFont typeface="Arial" pitchFamily="34" charset="0"/>
              <a:buChar char="•"/>
            </a:pPr>
            <a:r>
              <a:rPr lang="en-US" sz="3400" dirty="0"/>
              <a:t>Barrel Shifter</a:t>
            </a:r>
          </a:p>
          <a:p>
            <a:pPr>
              <a:buFont typeface="Arial" pitchFamily="34" charset="0"/>
              <a:buChar char="•"/>
            </a:pPr>
            <a:r>
              <a:rPr lang="en-US" sz="3400" dirty="0"/>
              <a:t>MAC</a:t>
            </a:r>
          </a:p>
          <a:p>
            <a:pPr>
              <a:buFont typeface="Arial" pitchFamily="34" charset="0"/>
              <a:buChar char="•"/>
            </a:pPr>
            <a:r>
              <a:rPr lang="en-US" sz="3400" dirty="0"/>
              <a:t>ALU</a:t>
            </a:r>
          </a:p>
          <a:p>
            <a:pPr>
              <a:buFont typeface="Arial" pitchFamily="34" charset="0"/>
              <a:buChar char="•"/>
            </a:pPr>
            <a:r>
              <a:rPr lang="en-US" sz="3400" dirty="0"/>
              <a:t>Address Register</a:t>
            </a:r>
          </a:p>
          <a:p>
            <a:pPr>
              <a:buFont typeface="Arial" pitchFamily="34" charset="0"/>
              <a:buChar char="•"/>
            </a:pPr>
            <a:r>
              <a:rPr lang="en-US" sz="3400" dirty="0" err="1"/>
              <a:t>Incrementer</a:t>
            </a:r>
            <a:endParaRPr lang="en-US" sz="3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33600"/>
            <a:ext cx="8229600" cy="1143000"/>
          </a:xfrm>
        </p:spPr>
        <p:txBody>
          <a:bodyPr>
            <a:normAutofit fontScale="90000"/>
          </a:bodyPr>
          <a:lstStyle/>
          <a:p>
            <a:r>
              <a:rPr lang="en-US" dirty="0"/>
              <a:t>What are different Processor Architectures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2600" y="304800"/>
            <a:ext cx="5105400" cy="707886"/>
          </a:xfrm>
          <a:prstGeom prst="rect">
            <a:avLst/>
          </a:prstGeom>
          <a:noFill/>
        </p:spPr>
        <p:txBody>
          <a:bodyPr wrap="square" rtlCol="0">
            <a:spAutoFit/>
          </a:bodyPr>
          <a:lstStyle/>
          <a:p>
            <a:pPr algn="ctr"/>
            <a:r>
              <a:rPr lang="en-US" sz="4000" dirty="0"/>
              <a:t>Processor Architectures</a:t>
            </a:r>
          </a:p>
        </p:txBody>
      </p:sp>
      <p:sp>
        <p:nvSpPr>
          <p:cNvPr id="6" name="TextBox 5"/>
          <p:cNvSpPr txBox="1"/>
          <p:nvPr/>
        </p:nvSpPr>
        <p:spPr>
          <a:xfrm>
            <a:off x="228600" y="1143000"/>
            <a:ext cx="8458200" cy="4600515"/>
          </a:xfrm>
          <a:prstGeom prst="rect">
            <a:avLst/>
          </a:prstGeom>
          <a:noFill/>
        </p:spPr>
        <p:txBody>
          <a:bodyPr wrap="square" rtlCol="0">
            <a:spAutoFit/>
          </a:bodyPr>
          <a:lstStyle/>
          <a:p>
            <a:r>
              <a:rPr lang="en-US" sz="3200" dirty="0"/>
              <a:t>Based on the number of program and data buses used, there are three types of Processor Architectures</a:t>
            </a:r>
          </a:p>
          <a:p>
            <a:endParaRPr lang="en-US" sz="3200" dirty="0"/>
          </a:p>
          <a:p>
            <a:pPr>
              <a:buFont typeface="Arial" pitchFamily="34" charset="0"/>
              <a:buChar char="•"/>
            </a:pPr>
            <a:r>
              <a:rPr lang="en-US" sz="3200" dirty="0"/>
              <a:t>Von Neumann Architecture</a:t>
            </a:r>
          </a:p>
          <a:p>
            <a:pPr>
              <a:buFont typeface="Arial" pitchFamily="34" charset="0"/>
              <a:buChar char="•"/>
            </a:pPr>
            <a:endParaRPr lang="en-US" sz="3200" dirty="0"/>
          </a:p>
          <a:p>
            <a:pPr>
              <a:buFont typeface="Arial" pitchFamily="34" charset="0"/>
              <a:buChar char="•"/>
            </a:pPr>
            <a:r>
              <a:rPr lang="en-US" sz="3200" dirty="0"/>
              <a:t>Harvard Architecture</a:t>
            </a:r>
          </a:p>
          <a:p>
            <a:pPr>
              <a:buFont typeface="Arial" pitchFamily="34" charset="0"/>
              <a:buChar char="•"/>
            </a:pPr>
            <a:endParaRPr lang="en-US" sz="3200" dirty="0"/>
          </a:p>
          <a:p>
            <a:pPr>
              <a:buFont typeface="Arial" pitchFamily="34" charset="0"/>
              <a:buChar char="•"/>
            </a:pPr>
            <a:r>
              <a:rPr lang="en-US" sz="3200" dirty="0"/>
              <a:t>Super Harvard Architecture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62200" y="0"/>
            <a:ext cx="5105400" cy="584775"/>
          </a:xfrm>
          <a:prstGeom prst="rect">
            <a:avLst/>
          </a:prstGeom>
          <a:noFill/>
        </p:spPr>
        <p:txBody>
          <a:bodyPr wrap="square" rtlCol="0">
            <a:spAutoFit/>
          </a:bodyPr>
          <a:lstStyle/>
          <a:p>
            <a:r>
              <a:rPr lang="en-US" sz="3200" b="1" dirty="0"/>
              <a:t>ARM Core Data Flow Model</a:t>
            </a:r>
          </a:p>
        </p:txBody>
      </p:sp>
      <p:sp>
        <p:nvSpPr>
          <p:cNvPr id="8" name="Rectangle 7"/>
          <p:cNvSpPr/>
          <p:nvPr/>
        </p:nvSpPr>
        <p:spPr>
          <a:xfrm>
            <a:off x="304800" y="1524000"/>
            <a:ext cx="3429000" cy="4093428"/>
          </a:xfrm>
          <a:prstGeom prst="rect">
            <a:avLst/>
          </a:prstGeom>
        </p:spPr>
        <p:txBody>
          <a:bodyPr wrap="square">
            <a:spAutoFit/>
          </a:bodyPr>
          <a:lstStyle/>
          <a:p>
            <a:pPr algn="just"/>
            <a:r>
              <a:rPr lang="en-US" sz="2600" dirty="0">
                <a:solidFill>
                  <a:srgbClr val="0070C0"/>
                </a:solidFill>
              </a:rPr>
              <a:t>ARM core data flow </a:t>
            </a:r>
            <a:r>
              <a:rPr lang="en-US" sz="2600" dirty="0"/>
              <a:t>describes how an instruction is decoded inside the ARM core and how a particular instruction is executed by interacting with the internal registers file and then send result out of the registers.</a:t>
            </a:r>
          </a:p>
        </p:txBody>
      </p:sp>
      <p:pic>
        <p:nvPicPr>
          <p:cNvPr id="5123" name="Picture 3"/>
          <p:cNvPicPr>
            <a:picLocks noChangeAspect="1" noChangeArrowheads="1"/>
          </p:cNvPicPr>
          <p:nvPr/>
        </p:nvPicPr>
        <p:blipFill>
          <a:blip r:embed="rId2" cstate="print"/>
          <a:srcRect/>
          <a:stretch>
            <a:fillRect/>
          </a:stretch>
        </p:blipFill>
        <p:spPr bwMode="auto">
          <a:xfrm>
            <a:off x="4343400" y="609600"/>
            <a:ext cx="4448175" cy="6019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228600"/>
            <a:ext cx="8568952" cy="5330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0" y="5638800"/>
            <a:ext cx="9022831" cy="646331"/>
          </a:xfrm>
          <a:prstGeom prst="rect">
            <a:avLst/>
          </a:prstGeom>
        </p:spPr>
        <p:txBody>
          <a:bodyPr wrap="square">
            <a:spAutoFit/>
          </a:bodyPr>
          <a:lstStyle/>
          <a:p>
            <a:pPr algn="just"/>
            <a:r>
              <a:rPr lang="en-US" b="1" dirty="0">
                <a:effectLst/>
                <a:latin typeface="Arial" pitchFamily="34" charset="0"/>
                <a:ea typeface="Calibri" panose="020F0502020204030204" pitchFamily="34" charset="0"/>
                <a:cs typeface="Arial" pitchFamily="34" charset="0"/>
              </a:rPr>
              <a:t>The arrows represent the direction of data flow, and the lines represent the buses and the boxes represent either a storage unit or an operation unit.  </a:t>
            </a:r>
            <a:endParaRPr lang="en-US" b="1"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fontScale="92500" lnSpcReduction="20000"/>
          </a:bodyPr>
          <a:lstStyle/>
          <a:p>
            <a:pPr algn="just"/>
            <a:r>
              <a:rPr lang="en-US" sz="2400" dirty="0"/>
              <a:t>ARM falls in the RISC category which follows the Load and Store architecture. </a:t>
            </a:r>
          </a:p>
          <a:p>
            <a:pPr algn="just"/>
            <a:r>
              <a:rPr lang="en-US" sz="2400" dirty="0"/>
              <a:t>Means, with Load and Store architecture in place, registers will be mandatory for processing to be carried out. </a:t>
            </a:r>
          </a:p>
          <a:p>
            <a:pPr algn="just"/>
            <a:r>
              <a:rPr lang="en-US" sz="2400" dirty="0"/>
              <a:t>Without registers one cannot do any sort of operation with ARM core. </a:t>
            </a:r>
          </a:p>
          <a:p>
            <a:pPr lvl="1" algn="just"/>
            <a:r>
              <a:rPr lang="en-US" sz="2400" b="1" dirty="0">
                <a:solidFill>
                  <a:schemeClr val="tx2">
                    <a:lumMod val="75000"/>
                  </a:schemeClr>
                </a:solidFill>
              </a:rPr>
              <a:t>ARM has 2 source registers </a:t>
            </a:r>
            <a:r>
              <a:rPr lang="en-US" sz="2400" b="1" dirty="0" err="1">
                <a:solidFill>
                  <a:schemeClr val="tx2">
                    <a:lumMod val="75000"/>
                  </a:schemeClr>
                </a:solidFill>
              </a:rPr>
              <a:t>R</a:t>
            </a:r>
            <a:r>
              <a:rPr lang="en-US" sz="2400" b="1" i="1" dirty="0" err="1">
                <a:solidFill>
                  <a:schemeClr val="tx2">
                    <a:lumMod val="75000"/>
                  </a:schemeClr>
                </a:solidFill>
              </a:rPr>
              <a:t>m</a:t>
            </a:r>
            <a:r>
              <a:rPr lang="en-US" sz="2400" b="1" dirty="0">
                <a:solidFill>
                  <a:schemeClr val="tx2">
                    <a:lumMod val="75000"/>
                  </a:schemeClr>
                </a:solidFill>
              </a:rPr>
              <a:t> and </a:t>
            </a:r>
            <a:r>
              <a:rPr lang="en-US" sz="2400" b="1" dirty="0" err="1">
                <a:solidFill>
                  <a:schemeClr val="tx2">
                    <a:lumMod val="75000"/>
                  </a:schemeClr>
                </a:solidFill>
              </a:rPr>
              <a:t>Rn</a:t>
            </a:r>
            <a:r>
              <a:rPr lang="en-US" sz="2400" b="1" dirty="0">
                <a:solidFill>
                  <a:schemeClr val="tx2">
                    <a:lumMod val="75000"/>
                  </a:schemeClr>
                </a:solidFill>
              </a:rPr>
              <a:t> and one destination register which carries the result. The destination register is named as R</a:t>
            </a:r>
            <a:r>
              <a:rPr lang="en-US" sz="2400" b="1" i="1" dirty="0">
                <a:solidFill>
                  <a:schemeClr val="tx2">
                    <a:lumMod val="75000"/>
                  </a:schemeClr>
                </a:solidFill>
              </a:rPr>
              <a:t>d. </a:t>
            </a:r>
            <a:r>
              <a:rPr lang="en-US" sz="2400" b="1" i="1" dirty="0">
                <a:solidFill>
                  <a:srgbClr val="00B0F0"/>
                </a:solidFill>
              </a:rPr>
              <a:t>( </a:t>
            </a:r>
            <a:r>
              <a:rPr lang="en-US" sz="2400" b="1" dirty="0">
                <a:solidFill>
                  <a:srgbClr val="00B0F0"/>
                </a:solidFill>
              </a:rPr>
              <a:t>Instructions typically use two source registers and single result/destination register</a:t>
            </a:r>
            <a:r>
              <a:rPr lang="en-US" sz="2400" dirty="0">
                <a:solidFill>
                  <a:srgbClr val="00B0F0"/>
                </a:solidFill>
              </a:rPr>
              <a:t>.  - Three address format )</a:t>
            </a:r>
            <a:endParaRPr lang="en-US" sz="2400" b="1" i="1" dirty="0">
              <a:solidFill>
                <a:srgbClr val="00B0F0"/>
              </a:solidFill>
            </a:endParaRPr>
          </a:p>
          <a:p>
            <a:pPr lvl="1" algn="just"/>
            <a:r>
              <a:rPr lang="en-US" sz="2400" b="1" dirty="0">
                <a:solidFill>
                  <a:schemeClr val="tx2">
                    <a:lumMod val="75000"/>
                  </a:schemeClr>
                </a:solidFill>
              </a:rPr>
              <a:t>A and B are the two buses that will help in reading the source operands. </a:t>
            </a:r>
          </a:p>
          <a:p>
            <a:pPr lvl="1" algn="just"/>
            <a:r>
              <a:rPr lang="en-US" sz="2400" b="1" dirty="0" err="1">
                <a:solidFill>
                  <a:schemeClr val="tx2">
                    <a:lumMod val="75000"/>
                  </a:schemeClr>
                </a:solidFill>
              </a:rPr>
              <a:t>R</a:t>
            </a:r>
            <a:r>
              <a:rPr lang="en-US" sz="2400" b="1" i="1" dirty="0" err="1">
                <a:solidFill>
                  <a:schemeClr val="tx2">
                    <a:lumMod val="75000"/>
                  </a:schemeClr>
                </a:solidFill>
              </a:rPr>
              <a:t>m</a:t>
            </a:r>
            <a:r>
              <a:rPr lang="en-US" sz="2400" b="1" dirty="0">
                <a:solidFill>
                  <a:schemeClr val="tx2">
                    <a:lumMod val="75000"/>
                  </a:schemeClr>
                </a:solidFill>
              </a:rPr>
              <a:t> and </a:t>
            </a:r>
            <a:r>
              <a:rPr lang="en-US" sz="2400" b="1" dirty="0" err="1">
                <a:solidFill>
                  <a:schemeClr val="tx2">
                    <a:lumMod val="75000"/>
                  </a:schemeClr>
                </a:solidFill>
              </a:rPr>
              <a:t>R</a:t>
            </a:r>
            <a:r>
              <a:rPr lang="en-US" sz="2400" b="1" i="1" dirty="0" err="1">
                <a:solidFill>
                  <a:schemeClr val="tx2">
                    <a:lumMod val="75000"/>
                  </a:schemeClr>
                </a:solidFill>
              </a:rPr>
              <a:t>n</a:t>
            </a:r>
            <a:r>
              <a:rPr lang="en-US" sz="2400" b="1" i="1" dirty="0">
                <a:solidFill>
                  <a:schemeClr val="tx2">
                    <a:lumMod val="75000"/>
                  </a:schemeClr>
                </a:solidFill>
              </a:rPr>
              <a:t> </a:t>
            </a:r>
            <a:r>
              <a:rPr lang="en-US" sz="2400" b="1" dirty="0">
                <a:solidFill>
                  <a:schemeClr val="tx2">
                    <a:lumMod val="75000"/>
                  </a:schemeClr>
                </a:solidFill>
              </a:rPr>
              <a:t>values will be fetched from the buses A and B and computation will be carried out in the ALU or MAC (Multiplication and Accumulate unit). Address registers are used to hold the address and address bus will facilitate the storage action.  </a:t>
            </a:r>
          </a:p>
          <a:p>
            <a:pPr lvl="1" algn="just"/>
            <a:r>
              <a:rPr lang="en-US" sz="2400" b="1" dirty="0">
                <a:solidFill>
                  <a:schemeClr val="tx2">
                    <a:lumMod val="75000"/>
                  </a:schemeClr>
                </a:solidFill>
              </a:rPr>
              <a:t>Barrel shifter is a kind of support which is very useful in association with ALU for expression evaluation and address calculation. </a:t>
            </a:r>
          </a:p>
          <a:p>
            <a:pPr lvl="1" algn="just"/>
            <a:r>
              <a:rPr lang="en-US" sz="2400" b="1" dirty="0">
                <a:solidFill>
                  <a:schemeClr val="tx2">
                    <a:lumMod val="75000"/>
                  </a:schemeClr>
                </a:solidFill>
              </a:rPr>
              <a:t>After going through the steps and sequences the result will be moved to the Register R</a:t>
            </a:r>
            <a:r>
              <a:rPr lang="en-US" sz="2400" b="1" i="1" dirty="0">
                <a:solidFill>
                  <a:schemeClr val="tx2">
                    <a:lumMod val="75000"/>
                  </a:schemeClr>
                </a:solidFill>
              </a:rPr>
              <a:t>d.</a:t>
            </a:r>
            <a:endParaRPr lang="en-US" sz="2400" b="1" dirty="0">
              <a:solidFill>
                <a:schemeClr val="tx2">
                  <a:lumMod val="75000"/>
                </a:schemeClr>
              </a:solidFill>
            </a:endParaRP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874</Words>
  <Application>Microsoft Office PowerPoint</Application>
  <PresentationFormat>On-screen Show (4:3)</PresentationFormat>
  <Paragraphs>90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ARM Core Data Flow Model</vt:lpstr>
      <vt:lpstr>Slide 2</vt:lpstr>
      <vt:lpstr>Slide 3</vt:lpstr>
      <vt:lpstr>Elements of ARM Core Processor</vt:lpstr>
      <vt:lpstr>What are different Processor Architectures</vt:lpstr>
      <vt:lpstr>Slide 6</vt:lpstr>
      <vt:lpstr>Slide 7</vt:lpstr>
      <vt:lpstr>Slide 8</vt:lpstr>
      <vt:lpstr>Slide 9</vt:lpstr>
      <vt:lpstr>Instruction Decoder </vt:lpstr>
      <vt:lpstr>Register File </vt:lpstr>
      <vt:lpstr>Programmers Model – Register Architecture</vt:lpstr>
      <vt:lpstr>Register File </vt:lpstr>
      <vt:lpstr>Sign Extend</vt:lpstr>
      <vt:lpstr>Barrel Shifter</vt:lpstr>
      <vt:lpstr>Barrel Shifter   Contd….)</vt:lpstr>
      <vt:lpstr>MAC - Multiply Accumulate Unit</vt:lpstr>
      <vt:lpstr>ALU – Arithmetic and Logic Unit</vt:lpstr>
      <vt:lpstr>Address Register</vt:lpstr>
      <vt:lpstr>Incrementer</vt:lpstr>
      <vt:lpstr>Slide 21</vt:lpstr>
      <vt:lpstr>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jrmuser</dc:creator>
  <cp:lastModifiedBy>dell</cp:lastModifiedBy>
  <cp:revision>18</cp:revision>
  <dcterms:created xsi:type="dcterms:W3CDTF">2021-08-01T03:48:41Z</dcterms:created>
  <dcterms:modified xsi:type="dcterms:W3CDTF">2021-09-05T04:36:50Z</dcterms:modified>
</cp:coreProperties>
</file>