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81" r:id="rId2"/>
    <p:sldId id="298" r:id="rId3"/>
    <p:sldId id="294" r:id="rId4"/>
    <p:sldId id="295" r:id="rId5"/>
    <p:sldId id="288" r:id="rId6"/>
    <p:sldId id="287" r:id="rId7"/>
    <p:sldId id="299" r:id="rId8"/>
    <p:sldId id="300" r:id="rId9"/>
    <p:sldId id="301" r:id="rId10"/>
    <p:sldId id="289" r:id="rId11"/>
    <p:sldId id="302" r:id="rId12"/>
    <p:sldId id="290" r:id="rId13"/>
    <p:sldId id="296" r:id="rId14"/>
    <p:sldId id="291" r:id="rId15"/>
    <p:sldId id="292" r:id="rId16"/>
    <p:sldId id="293" r:id="rId17"/>
    <p:sldId id="297" r:id="rId18"/>
    <p:sldId id="303" r:id="rId19"/>
    <p:sldId id="304" r:id="rId20"/>
    <p:sldId id="329" r:id="rId21"/>
    <p:sldId id="330" r:id="rId22"/>
    <p:sldId id="362" r:id="rId23"/>
    <p:sldId id="361" r:id="rId24"/>
    <p:sldId id="363" r:id="rId25"/>
    <p:sldId id="305" r:id="rId26"/>
    <p:sldId id="306" r:id="rId27"/>
    <p:sldId id="307" r:id="rId28"/>
    <p:sldId id="308" r:id="rId29"/>
    <p:sldId id="309" r:id="rId30"/>
    <p:sldId id="310" r:id="rId31"/>
    <p:sldId id="341" r:id="rId32"/>
    <p:sldId id="342" r:id="rId33"/>
    <p:sldId id="343" r:id="rId34"/>
    <p:sldId id="351" r:id="rId35"/>
    <p:sldId id="344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26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30F1F-6486-7FD5-FE68-DB2C0989078F}" v="2" dt="2021-08-09T03:41:19.569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>
      <p:cViewPr varScale="1">
        <p:scale>
          <a:sx n="68" d="100"/>
          <a:sy n="68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_COURSES\PSAT\2020-2021\ECE_FINAL_CONSOLIDA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_COURSES\PSAT\2020-2021\ECE_FINAL_CONSOLI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6D-477C-B6D2-5FBF8F66EE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58784"/>
        <c:axId val="39960576"/>
      </c:scatterChart>
      <c:valAx>
        <c:axId val="3995878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39960576"/>
        <c:crosses val="autoZero"/>
        <c:crossBetween val="midCat"/>
      </c:valAx>
      <c:valAx>
        <c:axId val="3996057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995878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20-4310-8103-3DF1ECA5E6A7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20-4310-8103-3DF1ECA5E6A7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20-4310-8103-3DF1ECA5E6A7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20-4310-8103-3DF1ECA5E6A7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420-4310-8103-3DF1ECA5E6A7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420-4310-8103-3DF1ECA5E6A7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420-4310-8103-3DF1ECA5E6A7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420-4310-8103-3DF1ECA5E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38400"/>
        <c:axId val="40040320"/>
      </c:scatterChart>
      <c:valAx>
        <c:axId val="4003840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040320"/>
        <c:crosses val="autoZero"/>
        <c:crossBetween val="midCat"/>
        <c:majorUnit val="1"/>
      </c:valAx>
      <c:valAx>
        <c:axId val="4004032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03840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CE-475C-A6F9-0BC6C6A54DD8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CE-475C-A6F9-0BC6C6A54DD8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CE-475C-A6F9-0BC6C6A54DD8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8CE-475C-A6F9-0BC6C6A54DD8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8CE-475C-A6F9-0BC6C6A54DD8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8CE-475C-A6F9-0BC6C6A54DD8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8CE-475C-A6F9-0BC6C6A54DD8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8CE-475C-A6F9-0BC6C6A54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67136"/>
        <c:axId val="40273024"/>
      </c:scatterChart>
      <c:valAx>
        <c:axId val="40267136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273024"/>
        <c:crosses val="autoZero"/>
        <c:crossBetween val="midCat"/>
        <c:majorUnit val="0.5"/>
      </c:valAx>
      <c:valAx>
        <c:axId val="402730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26713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20-4310-8103-3DF1ECA5E6A7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20-4310-8103-3DF1ECA5E6A7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20-4310-8103-3DF1ECA5E6A7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20-4310-8103-3DF1ECA5E6A7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420-4310-8103-3DF1ECA5E6A7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420-4310-8103-3DF1ECA5E6A7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420-4310-8103-3DF1ECA5E6A7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420-4310-8103-3DF1ECA5E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38400"/>
        <c:axId val="40040320"/>
      </c:scatterChart>
      <c:valAx>
        <c:axId val="4003840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040320"/>
        <c:crosses val="autoZero"/>
        <c:crossBetween val="midCat"/>
        <c:majorUnit val="1"/>
      </c:valAx>
      <c:valAx>
        <c:axId val="4004032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03840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CE-475C-A6F9-0BC6C6A54DD8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CE-475C-A6F9-0BC6C6A54DD8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CE-475C-A6F9-0BC6C6A54DD8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8CE-475C-A6F9-0BC6C6A54DD8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8CE-475C-A6F9-0BC6C6A54DD8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8CE-475C-A6F9-0BC6C6A54DD8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8CE-475C-A6F9-0BC6C6A54DD8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8CE-475C-A6F9-0BC6C6A54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67136"/>
        <c:axId val="40273024"/>
      </c:scatterChart>
      <c:valAx>
        <c:axId val="40267136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273024"/>
        <c:crosses val="autoZero"/>
        <c:crossBetween val="midCat"/>
        <c:majorUnit val="0.5"/>
      </c:valAx>
      <c:valAx>
        <c:axId val="402730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26713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FE-4339-92CA-1C19CC714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75936"/>
        <c:axId val="40642432"/>
      </c:scatterChart>
      <c:valAx>
        <c:axId val="39975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40642432"/>
        <c:crosses val="autoZero"/>
        <c:crossBetween val="midCat"/>
      </c:valAx>
      <c:valAx>
        <c:axId val="4064243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9975936"/>
        <c:crosses val="autoZero"/>
        <c:crossBetween val="midCat"/>
        <c:majorUnit val="100000"/>
        <c:dispUnits>
          <c:builtInUnit val="thousands"/>
        </c:dispUnits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31-4265-B291-3A6E00A84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02944"/>
        <c:axId val="40404480"/>
      </c:scatterChart>
      <c:valAx>
        <c:axId val="4040294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404480"/>
        <c:crosses val="autoZero"/>
        <c:crossBetween val="midCat"/>
        <c:majorUnit val="1"/>
      </c:valAx>
      <c:valAx>
        <c:axId val="404044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402944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B9-47AA-9151-287D9599E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81440"/>
        <c:axId val="39982976"/>
      </c:scatterChart>
      <c:valAx>
        <c:axId val="3998144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9982976"/>
        <c:crosses val="autoZero"/>
        <c:crossBetween val="midCat"/>
        <c:majorUnit val="1"/>
      </c:valAx>
      <c:valAx>
        <c:axId val="399829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998144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26-4AB9-81B8-F619D48A7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94496"/>
        <c:axId val="39996032"/>
      </c:scatterChart>
      <c:valAx>
        <c:axId val="3999449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9996032"/>
        <c:crosses val="autoZero"/>
        <c:crossBetween val="midCat"/>
        <c:majorUnit val="1"/>
      </c:valAx>
      <c:valAx>
        <c:axId val="399960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9994496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837707786526687E-2"/>
          <c:y val="2.4606299212598427E-2"/>
          <c:w val="0.87113451443569556"/>
          <c:h val="0.8429480169145523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Salary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Sheet4!$A$2:$A$10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13</c:v>
                </c:pt>
                <c:pt idx="4">
                  <c:v>8</c:v>
                </c:pt>
                <c:pt idx="5">
                  <c:v>16</c:v>
                </c:pt>
                <c:pt idx="6">
                  <c:v>11</c:v>
                </c:pt>
                <c:pt idx="7">
                  <c:v>1</c:v>
                </c:pt>
                <c:pt idx="8">
                  <c:v>9</c:v>
                </c:pt>
              </c:numCache>
            </c:numRef>
          </c:xVal>
          <c:yVal>
            <c:numRef>
              <c:f>Sheet4!$B$2:$B$10</c:f>
              <c:numCache>
                <c:formatCode>General</c:formatCode>
                <c:ptCount val="9"/>
                <c:pt idx="0">
                  <c:v>15</c:v>
                </c:pt>
                <c:pt idx="1">
                  <c:v>28</c:v>
                </c:pt>
                <c:pt idx="2">
                  <c:v>42</c:v>
                </c:pt>
                <c:pt idx="3">
                  <c:v>64</c:v>
                </c:pt>
                <c:pt idx="4">
                  <c:v>50</c:v>
                </c:pt>
                <c:pt idx="5">
                  <c:v>90</c:v>
                </c:pt>
                <c:pt idx="6">
                  <c:v>50</c:v>
                </c:pt>
                <c:pt idx="7">
                  <c:v>8</c:v>
                </c:pt>
                <c:pt idx="8">
                  <c:v>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DA-426B-83B5-EFE430058A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32623"/>
        <c:axId val="13430959"/>
      </c:scatterChart>
      <c:valAx>
        <c:axId val="13432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0959"/>
        <c:crosses val="autoZero"/>
        <c:crossBetween val="midCat"/>
      </c:valAx>
      <c:valAx>
        <c:axId val="1343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26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Salary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Sheet4!$A$2:$A$10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13</c:v>
                </c:pt>
                <c:pt idx="4">
                  <c:v>8</c:v>
                </c:pt>
                <c:pt idx="5">
                  <c:v>16</c:v>
                </c:pt>
                <c:pt idx="6">
                  <c:v>11</c:v>
                </c:pt>
                <c:pt idx="7">
                  <c:v>1</c:v>
                </c:pt>
                <c:pt idx="8">
                  <c:v>9</c:v>
                </c:pt>
              </c:numCache>
            </c:numRef>
          </c:xVal>
          <c:yVal>
            <c:numRef>
              <c:f>Sheet4!$B$2:$B$10</c:f>
              <c:numCache>
                <c:formatCode>General</c:formatCode>
                <c:ptCount val="9"/>
                <c:pt idx="0">
                  <c:v>15</c:v>
                </c:pt>
                <c:pt idx="1">
                  <c:v>28</c:v>
                </c:pt>
                <c:pt idx="2">
                  <c:v>42</c:v>
                </c:pt>
                <c:pt idx="3">
                  <c:v>64</c:v>
                </c:pt>
                <c:pt idx="4">
                  <c:v>50</c:v>
                </c:pt>
                <c:pt idx="5">
                  <c:v>90</c:v>
                </c:pt>
                <c:pt idx="6">
                  <c:v>50</c:v>
                </c:pt>
                <c:pt idx="7">
                  <c:v>8</c:v>
                </c:pt>
                <c:pt idx="8">
                  <c:v>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B5-46EF-B70F-4EA929C5EBEC}"/>
            </c:ext>
          </c:extLst>
        </c:ser>
        <c:ser>
          <c:idx val="1"/>
          <c:order val="1"/>
          <c:tx>
            <c:strRef>
              <c:f>Sheet4!$D$1</c:f>
              <c:strCache>
                <c:ptCount val="1"/>
                <c:pt idx="0">
                  <c:v>4.8*P1+9.15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Sheet4!$A$2:$A$10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13</c:v>
                </c:pt>
                <c:pt idx="4">
                  <c:v>8</c:v>
                </c:pt>
                <c:pt idx="5">
                  <c:v>16</c:v>
                </c:pt>
                <c:pt idx="6">
                  <c:v>11</c:v>
                </c:pt>
                <c:pt idx="7">
                  <c:v>1</c:v>
                </c:pt>
                <c:pt idx="8">
                  <c:v>9</c:v>
                </c:pt>
              </c:numCache>
            </c:numRef>
          </c:xVal>
          <c:yVal>
            <c:numRef>
              <c:f>Sheet4!$D$2:$D$10</c:f>
              <c:numCache>
                <c:formatCode>General</c:formatCode>
                <c:ptCount val="9"/>
                <c:pt idx="0">
                  <c:v>18.75</c:v>
                </c:pt>
                <c:pt idx="1">
                  <c:v>23.549999999999997</c:v>
                </c:pt>
                <c:pt idx="2">
                  <c:v>33.15</c:v>
                </c:pt>
                <c:pt idx="3">
                  <c:v>71.55</c:v>
                </c:pt>
                <c:pt idx="4">
                  <c:v>47.55</c:v>
                </c:pt>
                <c:pt idx="5">
                  <c:v>85.95</c:v>
                </c:pt>
                <c:pt idx="6">
                  <c:v>61.949999999999996</c:v>
                </c:pt>
                <c:pt idx="7">
                  <c:v>13.95</c:v>
                </c:pt>
                <c:pt idx="8">
                  <c:v>52.349999999999994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3B5-46EF-B70F-4EA929C5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32623"/>
        <c:axId val="13430959"/>
      </c:scatterChart>
      <c:valAx>
        <c:axId val="13432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0959"/>
        <c:crosses val="autoZero"/>
        <c:crossBetween val="midCat"/>
      </c:valAx>
      <c:valAx>
        <c:axId val="1343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26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20-4310-8103-3DF1ECA5E6A7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20-4310-8103-3DF1ECA5E6A7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20-4310-8103-3DF1ECA5E6A7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20-4310-8103-3DF1ECA5E6A7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420-4310-8103-3DF1ECA5E6A7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420-4310-8103-3DF1ECA5E6A7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420-4310-8103-3DF1ECA5E6A7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420-4310-8103-3DF1ECA5E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38400"/>
        <c:axId val="40040320"/>
      </c:scatterChart>
      <c:valAx>
        <c:axId val="4003840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040320"/>
        <c:crosses val="autoZero"/>
        <c:crossBetween val="midCat"/>
        <c:majorUnit val="1"/>
      </c:valAx>
      <c:valAx>
        <c:axId val="4004032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03840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CE-475C-A6F9-0BC6C6A54DD8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CE-475C-A6F9-0BC6C6A54DD8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CE-475C-A6F9-0BC6C6A54DD8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8CE-475C-A6F9-0BC6C6A54DD8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8CE-475C-A6F9-0BC6C6A54DD8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8CE-475C-A6F9-0BC6C6A54DD8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8CE-475C-A6F9-0BC6C6A54DD8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8CE-475C-A6F9-0BC6C6A54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67136"/>
        <c:axId val="40273024"/>
      </c:scatterChart>
      <c:valAx>
        <c:axId val="40267136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273024"/>
        <c:crosses val="autoZero"/>
        <c:crossBetween val="midCat"/>
        <c:majorUnit val="0.5"/>
      </c:valAx>
      <c:valAx>
        <c:axId val="402730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26713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E6DF-7A91-4107-AED2-E3157E99F35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19279-D174-4B0F-9E72-C6572B1F3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6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AC82FA-171D-4C17-8DAC-00D251B5BD51}" type="slidenum">
              <a:rPr lang="en-CA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6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54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410DD7-2826-44C8-B781-68A003090F7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455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8.wmf"/><Relationship Id="rId3" Type="http://schemas.openxmlformats.org/officeDocument/2006/relationships/chart" Target="../charts/chart4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2.bin"/><Relationship Id="rId2" Type="http://schemas.openxmlformats.org/officeDocument/2006/relationships/chart" Target="../charts/chart3.xml"/><Relationship Id="rId16" Type="http://schemas.openxmlformats.org/officeDocument/2006/relationships/image" Target="../media/image1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chart" Target="../charts/chart5.xml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5.wmf"/><Relationship Id="rId18" Type="http://schemas.openxmlformats.org/officeDocument/2006/relationships/image" Target="../media/image40.png"/><Relationship Id="rId3" Type="http://schemas.openxmlformats.org/officeDocument/2006/relationships/image" Target="../media/image11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47.w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2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54.wmf"/><Relationship Id="rId3" Type="http://schemas.openxmlformats.org/officeDocument/2006/relationships/chart" Target="../charts/chart9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36.bin"/><Relationship Id="rId2" Type="http://schemas.openxmlformats.org/officeDocument/2006/relationships/chart" Target="../charts/chart8.xml"/><Relationship Id="rId16" Type="http://schemas.openxmlformats.org/officeDocument/2006/relationships/image" Target="../media/image5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48.wmf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37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5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47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52.wmf"/><Relationship Id="rId2" Type="http://schemas.openxmlformats.org/officeDocument/2006/relationships/tags" Target="../tags/tag2.xml"/><Relationship Id="rId16" Type="http://schemas.openxmlformats.org/officeDocument/2006/relationships/oleObject" Target="../embeddings/oleObject46.bin"/><Relationship Id="rId1" Type="http://schemas.openxmlformats.org/officeDocument/2006/relationships/tags" Target="../tags/tag1.xml"/><Relationship Id="rId6" Type="http://schemas.openxmlformats.org/officeDocument/2006/relationships/chart" Target="../charts/chart11.xml"/><Relationship Id="rId11" Type="http://schemas.openxmlformats.org/officeDocument/2006/relationships/image" Target="../media/image56.wmf"/><Relationship Id="rId5" Type="http://schemas.openxmlformats.org/officeDocument/2006/relationships/image" Target="../media/image55.png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53.wmf"/><Relationship Id="rId4" Type="http://schemas.openxmlformats.org/officeDocument/2006/relationships/chart" Target="../charts/chart10.xml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54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2.wmf"/><Relationship Id="rId2" Type="http://schemas.openxmlformats.org/officeDocument/2006/relationships/tags" Target="../tags/tag4.xml"/><Relationship Id="rId16" Type="http://schemas.openxmlformats.org/officeDocument/2006/relationships/oleObject" Target="../embeddings/oleObject53.bin"/><Relationship Id="rId1" Type="http://schemas.openxmlformats.org/officeDocument/2006/relationships/tags" Target="../tags/tag3.xml"/><Relationship Id="rId6" Type="http://schemas.openxmlformats.org/officeDocument/2006/relationships/chart" Target="../charts/chart13.xml"/><Relationship Id="rId11" Type="http://schemas.openxmlformats.org/officeDocument/2006/relationships/image" Target="../media/image58.wmf"/><Relationship Id="rId5" Type="http://schemas.openxmlformats.org/officeDocument/2006/relationships/image" Target="../media/image55.png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3.wmf"/><Relationship Id="rId4" Type="http://schemas.openxmlformats.org/officeDocument/2006/relationships/chart" Target="../charts/chart12.xml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00200"/>
            <a:ext cx="6981824" cy="1894362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19CSE305: MACHINE LEARNING </a:t>
            </a:r>
            <a:br>
              <a:rPr lang="en-IN" sz="36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IN" sz="36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LINEAR REGRESSION</a:t>
            </a:r>
            <a:br>
              <a:rPr lang="en-IN" sz="4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IN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085975" y="2803009"/>
            <a:ext cx="6886575" cy="94718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4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2590800"/>
            <a:ext cx="8293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Goal of Simple Line regression is to create a liner model that minimizes the sum of squared residuals/errors (SSE)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609600" y="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82801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23" y="3352801"/>
            <a:ext cx="5512663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Notation:</a:t>
            </a:r>
          </a:p>
          <a:p>
            <a:r>
              <a:rPr lang="en-US" sz="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Number of training examples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’s = “input” variable / features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8927" y="1391683"/>
          <a:ext cx="5334000" cy="20193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 in</a:t>
                      </a:r>
                      <a:r>
                        <a:rPr lang="en-US" sz="2000" b="1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feet</a:t>
                      </a:r>
                      <a:r>
                        <a:rPr lang="en-US" sz="2000" b="1" u="none" strike="noStrike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2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 ($) in 1000's (</a:t>
                      </a:r>
                      <a:r>
                        <a:rPr lang="en-US" sz="2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9452" y="1066801"/>
            <a:ext cx="23198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Training set of</a:t>
            </a:r>
          </a:p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housing prices</a:t>
            </a:r>
          </a:p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(Portland, OR)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618015"/>
            <a:ext cx="19812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Independent Variable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677476"/>
            <a:ext cx="19812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Dependent Variable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609600" y="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Simple Linear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5486400"/>
            <a:ext cx="2133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Y=F(X)</a:t>
            </a:r>
          </a:p>
        </p:txBody>
      </p:sp>
    </p:spTree>
    <p:extLst>
      <p:ext uri="{BB962C8B-B14F-4D97-AF65-F5344CB8AC3E}">
        <p14:creationId xmlns:p14="http://schemas.microsoft.com/office/powerpoint/2010/main" val="210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800600" y="1295400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48288" y="125673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488" y="247593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3844" y="3695136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64804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3664804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14844" y="186633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314844" y="306249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143000" y="398841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695844" y="398841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7801" y="1295401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How do we represent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19410" y="5562600"/>
            <a:ext cx="389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with one variable.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Univariate (ONE) linear regression.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4572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4300" y="4572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7349" y="4533900"/>
            <a:ext cx="1666605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Hypothesis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327725"/>
              </p:ext>
            </p:extLst>
          </p:nvPr>
        </p:nvGraphicFramePr>
        <p:xfrm>
          <a:off x="5230813" y="2124075"/>
          <a:ext cx="32321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228600" progId="Equation.DSMT4">
                  <p:embed/>
                </p:oleObj>
              </mc:Choice>
              <mc:Fallback>
                <p:oleObj name="Equation" r:id="rId2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0813" y="2124075"/>
                        <a:ext cx="3232150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77474"/>
              </p:ext>
            </p:extLst>
          </p:nvPr>
        </p:nvGraphicFramePr>
        <p:xfrm>
          <a:off x="5737225" y="3041650"/>
          <a:ext cx="2257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203040" progId="Equation.DSMT4">
                  <p:embed/>
                </p:oleObj>
              </mc:Choice>
              <mc:Fallback>
                <p:oleObj name="Equation" r:id="rId4" imgW="736560" imgH="2030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7225" y="3041650"/>
                        <a:ext cx="225742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 descr="Image result for linear regressi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9"/>
          <a:stretch/>
        </p:blipFill>
        <p:spPr bwMode="auto">
          <a:xfrm>
            <a:off x="5372101" y="3810000"/>
            <a:ext cx="3255534" cy="16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Model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8751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  <p:bldP spid="2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ositive Linear Relations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7894"/>
            <a:ext cx="32575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609600" y="228600"/>
            <a:ext cx="746760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Slope of the simple linear regression 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26720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linear relationship will be called positive if both independent and dependent variable increases.</a:t>
            </a:r>
            <a:endParaRPr lang="en-US" dirty="0"/>
          </a:p>
        </p:txBody>
      </p:sp>
      <p:pic>
        <p:nvPicPr>
          <p:cNvPr id="9220" name="Picture 4" descr="Negative Linear Relations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567894"/>
            <a:ext cx="37719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400" y="4267200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linear relationship will be called positive if independent increases and dependent variable decreases.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6801" y="5054026"/>
            <a:ext cx="2792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5211" y="1106270"/>
            <a:ext cx="163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Training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00367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0446" y="4438638"/>
            <a:ext cx="229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‘s:      Parameters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16356"/>
              </p:ext>
            </p:extLst>
          </p:nvPr>
        </p:nvGraphicFramePr>
        <p:xfrm>
          <a:off x="3429000" y="1106269"/>
          <a:ext cx="4876800" cy="2606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86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1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635738"/>
              </p:ext>
            </p:extLst>
          </p:nvPr>
        </p:nvGraphicFramePr>
        <p:xfrm>
          <a:off x="2209800" y="3850856"/>
          <a:ext cx="2190022" cy="49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28600" progId="Equation.DSMT4">
                  <p:embed/>
                </p:oleObj>
              </mc:Choice>
              <mc:Fallback>
                <p:oleObj name="Equation" r:id="rId2" imgW="100296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9800" y="3850856"/>
                        <a:ext cx="2190022" cy="499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675509"/>
              </p:ext>
            </p:extLst>
          </p:nvPr>
        </p:nvGraphicFramePr>
        <p:xfrm>
          <a:off x="1078119" y="4509630"/>
          <a:ext cx="352327" cy="43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119" y="4509630"/>
                        <a:ext cx="352327" cy="436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139338"/>
              </p:ext>
            </p:extLst>
          </p:nvPr>
        </p:nvGraphicFramePr>
        <p:xfrm>
          <a:off x="3011764" y="5068038"/>
          <a:ext cx="407711" cy="52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11764" y="5068038"/>
                        <a:ext cx="407711" cy="52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46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367953"/>
              </p:ext>
            </p:extLst>
          </p:nvPr>
        </p:nvGraphicFramePr>
        <p:xfrm>
          <a:off x="215306" y="1267650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248212"/>
              </p:ext>
            </p:extLst>
          </p:nvPr>
        </p:nvGraphicFramePr>
        <p:xfrm>
          <a:off x="3242055" y="1267650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053826"/>
              </p:ext>
            </p:extLst>
          </p:nvPr>
        </p:nvGraphicFramePr>
        <p:xfrm>
          <a:off x="6268804" y="1267650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785090"/>
              </p:ext>
            </p:extLst>
          </p:nvPr>
        </p:nvGraphicFramePr>
        <p:xfrm>
          <a:off x="536642" y="838200"/>
          <a:ext cx="2190022" cy="49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960" imgH="228600" progId="Equation.DSMT4">
                  <p:embed/>
                </p:oleObj>
              </mc:Choice>
              <mc:Fallback>
                <p:oleObj name="Equation" r:id="rId5" imgW="1002960" imgH="2286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642" y="838200"/>
                        <a:ext cx="2190022" cy="499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47753"/>
              </p:ext>
            </p:extLst>
          </p:nvPr>
        </p:nvGraphicFramePr>
        <p:xfrm>
          <a:off x="538163" y="3676764"/>
          <a:ext cx="1062037" cy="84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5000" imgH="457200" progId="Equation.DSMT4">
                  <p:embed/>
                </p:oleObj>
              </mc:Choice>
              <mc:Fallback>
                <p:oleObj name="Equation" r:id="rId7" imgW="495000" imgH="4572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163" y="3676764"/>
                        <a:ext cx="1062037" cy="842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93378"/>
              </p:ext>
            </p:extLst>
          </p:nvPr>
        </p:nvGraphicFramePr>
        <p:xfrm>
          <a:off x="4267200" y="3699573"/>
          <a:ext cx="111601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20560" imgH="457200" progId="Equation.DSMT4">
                  <p:embed/>
                </p:oleObj>
              </mc:Choice>
              <mc:Fallback>
                <p:oleObj name="Equation" r:id="rId9" imgW="520560" imgH="4572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67200" y="3699573"/>
                        <a:ext cx="1116012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8800"/>
              </p:ext>
            </p:extLst>
          </p:nvPr>
        </p:nvGraphicFramePr>
        <p:xfrm>
          <a:off x="7239000" y="3621087"/>
          <a:ext cx="111601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0560" imgH="457200" progId="Equation.DSMT4">
                  <p:embed/>
                </p:oleObj>
              </mc:Choice>
              <mc:Fallback>
                <p:oleObj name="Equation" r:id="rId11" imgW="520560" imgH="4572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9000" y="3621087"/>
                        <a:ext cx="1116012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25906"/>
              </p:ext>
            </p:extLst>
          </p:nvPr>
        </p:nvGraphicFramePr>
        <p:xfrm>
          <a:off x="319088" y="4694237"/>
          <a:ext cx="21621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90360" imgH="431640" progId="Equation.DSMT4">
                  <p:embed/>
                </p:oleObj>
              </mc:Choice>
              <mc:Fallback>
                <p:oleObj name="Equation" r:id="rId13" imgW="990360" imgH="4316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9088" y="4694237"/>
                        <a:ext cx="2162175" cy="94456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685800" y="2895600"/>
            <a:ext cx="213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742905"/>
              </p:ext>
            </p:extLst>
          </p:nvPr>
        </p:nvGraphicFramePr>
        <p:xfrm>
          <a:off x="3938588" y="4629150"/>
          <a:ext cx="21891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02960" imgH="431640" progId="Equation.DSMT4">
                  <p:embed/>
                </p:oleObj>
              </mc:Choice>
              <mc:Fallback>
                <p:oleObj name="Equation" r:id="rId15" imgW="1002960" imgH="43164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38588" y="4629150"/>
                        <a:ext cx="2189162" cy="9461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733800" y="2362200"/>
            <a:ext cx="220980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885604"/>
              </p:ext>
            </p:extLst>
          </p:nvPr>
        </p:nvGraphicFramePr>
        <p:xfrm>
          <a:off x="6910388" y="4657725"/>
          <a:ext cx="213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77760" imgH="406080" progId="Equation.DSMT4">
                  <p:embed/>
                </p:oleObj>
              </mc:Choice>
              <mc:Fallback>
                <p:oleObj name="Equation" r:id="rId17" imgW="977760" imgH="40608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10388" y="4657725"/>
                        <a:ext cx="2133600" cy="889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/>
          <p:nvPr/>
        </p:nvCxnSpPr>
        <p:spPr>
          <a:xfrm flipV="1">
            <a:off x="6781800" y="1913763"/>
            <a:ext cx="1981200" cy="1286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Effect of Parameters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2488" y="5813425"/>
            <a:ext cx="79105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Inference: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different et of parameters, different </a:t>
            </a:r>
            <a:r>
              <a:rPr lang="en-I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 lines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formed.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elect the best fit line????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8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03184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5715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 parameters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P1,P0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so that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value h(x)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close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for our training examples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(X,Y).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Error in Simple Linear Regression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58666" y="990600"/>
            <a:ext cx="0" cy="21336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0066" y="289560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4538" y="111948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1666" y="281940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11066" y="1541057"/>
            <a:ext cx="1811743" cy="1108886"/>
            <a:chOff x="1981200" y="760007"/>
            <a:chExt cx="1811743" cy="1108886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V="1">
              <a:off x="2438400" y="1675773"/>
              <a:ext cx="135343" cy="135343"/>
              <a:chOff x="5370863" y="1729085"/>
              <a:chExt cx="914400" cy="914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flipV="1">
              <a:off x="3657600" y="760007"/>
              <a:ext cx="135343" cy="135343"/>
              <a:chOff x="5370863" y="1729085"/>
              <a:chExt cx="914400" cy="9144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/>
          <p:cNvCxnSpPr/>
          <p:nvPr/>
        </p:nvCxnSpPr>
        <p:spPr>
          <a:xfrm>
            <a:off x="858666" y="2009775"/>
            <a:ext cx="213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58665" y="1819249"/>
            <a:ext cx="1828801" cy="1042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58664" y="1227842"/>
            <a:ext cx="1735545" cy="1107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020753"/>
              </p:ext>
            </p:extLst>
          </p:nvPr>
        </p:nvGraphicFramePr>
        <p:xfrm>
          <a:off x="4985968" y="2747113"/>
          <a:ext cx="2603500" cy="46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28600" progId="Equation.DSMT4">
                  <p:embed/>
                </p:oleObj>
              </mc:Choice>
              <mc:Fallback>
                <p:oleObj name="Equation" r:id="rId2" imgW="1193760" imgH="2286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85968" y="2747113"/>
                        <a:ext cx="2603500" cy="46860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12" b="26900"/>
          <a:stretch/>
        </p:blipFill>
        <p:spPr>
          <a:xfrm>
            <a:off x="4648200" y="878690"/>
            <a:ext cx="3794919" cy="1905673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491209" y="223446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164352" y="1826823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26593" y="473967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sum of the squares of the residual errors are called the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Residual Sum of Squares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96601" y="5423434"/>
            <a:ext cx="7746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average variation of points around the fitted regression line is called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Residual Standard Error (RSE). </a:t>
            </a:r>
          </a:p>
        </p:txBody>
      </p:sp>
    </p:spTree>
    <p:extLst>
      <p:ext uri="{BB962C8B-B14F-4D97-AF65-F5344CB8AC3E}">
        <p14:creationId xmlns:p14="http://schemas.microsoft.com/office/powerpoint/2010/main" val="378907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46" grpId="0"/>
      <p:bldP spid="45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63" y="3207852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5715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 parameters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P1,P0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so that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value h(x)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close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for our training examples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(X,Y).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Cost Function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284211"/>
              </p:ext>
            </p:extLst>
          </p:nvPr>
        </p:nvGraphicFramePr>
        <p:xfrm>
          <a:off x="4876800" y="1055499"/>
          <a:ext cx="2603500" cy="46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28600" progId="Equation.DSMT4">
                  <p:embed/>
                </p:oleObj>
              </mc:Choice>
              <mc:Fallback>
                <p:oleObj name="Equation" r:id="rId2" imgW="1193760" imgH="228600" progId="Equation.DSMT4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6800" y="1055499"/>
                        <a:ext cx="2603500" cy="46860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0" name="Picture 2" descr="Image for 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1" y="3923943"/>
            <a:ext cx="46291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352925" y="390753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cost function helps us to figure out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best possible values for P0 and P1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would provide the best fit line for the data points.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30725" y="5562600"/>
            <a:ext cx="430847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minimize the error between the predicted value and the actual value.</a:t>
            </a:r>
          </a:p>
          <a:p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1462" y="6301264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Mean Squared Error(MSE)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12" b="26900"/>
          <a:stretch/>
        </p:blipFill>
        <p:spPr>
          <a:xfrm>
            <a:off x="381000" y="1066530"/>
            <a:ext cx="3794919" cy="1905673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24009" y="242230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897152" y="2014663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  <p:bldP spid="39" grpId="0" animBg="1"/>
      <p:bldP spid="40" grpId="0"/>
      <p:bldP spid="44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03184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57150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 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finding the best fit line/curve to your numerical data </a:t>
            </a:r>
          </a:p>
          <a:p>
            <a:pPr marL="171450" indent="-5715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—a functional approximation of the data.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Simple Linear Regression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2181649" y="2747113"/>
          <a:ext cx="2603500" cy="46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28600" progId="Equation.DSMT4">
                  <p:embed/>
                </p:oleObj>
              </mc:Choice>
              <mc:Fallback>
                <p:oleObj name="Equation" r:id="rId2" imgW="1193760" imgH="228600" progId="Equation.DSMT4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1649" y="2747113"/>
                        <a:ext cx="2603500" cy="46860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12" b="26900"/>
          <a:stretch/>
        </p:blipFill>
        <p:spPr>
          <a:xfrm>
            <a:off x="1843881" y="878690"/>
            <a:ext cx="3794919" cy="1905673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686890" y="223446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360033" y="197497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62000" y="4775373"/>
            <a:ext cx="7543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Analytical Solution                                              Numerical Solution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Ordinary Least Squares (OLS)                              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8896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46" grpId="0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705600" cy="2053590"/>
          </a:xfrm>
        </p:spPr>
        <p:txBody>
          <a:bodyPr/>
          <a:lstStyle/>
          <a:p>
            <a:r>
              <a:rPr lang="en-US" spc="-5" dirty="0">
                <a:solidFill>
                  <a:schemeClr val="accent1"/>
                </a:solidFill>
              </a:rPr>
              <a:t>Analytical Solution</a:t>
            </a:r>
            <a:br>
              <a:rPr lang="en-US" spc="-5" dirty="0">
                <a:solidFill>
                  <a:schemeClr val="accent1"/>
                </a:solidFill>
              </a:rPr>
            </a:br>
            <a:r>
              <a:rPr lang="en-US" spc="-5" dirty="0">
                <a:solidFill>
                  <a:schemeClr val="accent1"/>
                </a:solidFill>
              </a:rPr>
              <a:t>Ordinary Least Squares (OLS) </a:t>
            </a:r>
            <a:br>
              <a:rPr lang="en-US" spc="-5" dirty="0">
                <a:solidFill>
                  <a:srgbClr val="C00000"/>
                </a:solidFill>
              </a:rPr>
            </a:br>
            <a:br>
              <a:rPr lang="en-US" spc="-5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799262" cy="912812"/>
          </a:xfrm>
        </p:spPr>
        <p:txBody>
          <a:bodyPr>
            <a:normAutofit/>
          </a:bodyPr>
          <a:lstStyle/>
          <a:p>
            <a:pPr marL="12700" algn="ctr">
              <a:spcBef>
                <a:spcPts val="95"/>
              </a:spcBef>
            </a:pPr>
            <a:r>
              <a:rPr lang="en-IN" altLang="en-US" b="1" spc="-5" dirty="0">
                <a:solidFill>
                  <a:srgbClr val="C00000"/>
                </a:solidFill>
              </a:rPr>
              <a:t>What is Linear Regression?</a:t>
            </a: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71500" y="1676400"/>
            <a:ext cx="7924800" cy="4648200"/>
          </a:xfrm>
        </p:spPr>
        <p:txBody>
          <a:bodyPr>
            <a:normAutofit/>
          </a:bodyPr>
          <a:lstStyle/>
          <a:p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</a:p>
          <a:p>
            <a:pPr lvl="1"/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supervised algorithm that learns from a set of training samples.</a:t>
            </a:r>
          </a:p>
          <a:p>
            <a:pPr lvl="1"/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training sample has one or more input values and a single output value.</a:t>
            </a:r>
          </a:p>
          <a:p>
            <a:pPr lvl="1"/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algorithm learns the line, plane or hyper-plane that best fits the training samples.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is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 linear model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e.g. a model that assumes a linear relationship between the input variables (x) and the single output variable (y)</a:t>
            </a:r>
            <a:endParaRPr lang="en-I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</a:p>
          <a:p>
            <a:pPr lvl="1"/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the learned line, plane or hyper-plane to predict the output value for any input sample.</a:t>
            </a:r>
          </a:p>
        </p:txBody>
      </p:sp>
    </p:spTree>
    <p:extLst>
      <p:ext uri="{BB962C8B-B14F-4D97-AF65-F5344CB8AC3E}">
        <p14:creationId xmlns:p14="http://schemas.microsoft.com/office/powerpoint/2010/main" val="94227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523B7FA-044C-4A8D-9D5C-3405E7D28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>
                <a:ln>
                  <a:noFill/>
                </a:ln>
                <a:solidFill>
                  <a:schemeClr val="tx1"/>
                </a:solidFill>
              </a:rPr>
              <a:t>Single Dimension </a:t>
            </a:r>
            <a:br>
              <a:rPr lang="en-IN" altLang="en-US" sz="3200">
                <a:ln>
                  <a:noFill/>
                </a:ln>
                <a:solidFill>
                  <a:schemeClr val="tx1"/>
                </a:solidFill>
              </a:rPr>
            </a:br>
            <a:r>
              <a:rPr lang="en-IN" altLang="en-US" sz="3200">
                <a:ln>
                  <a:noFill/>
                </a:ln>
                <a:solidFill>
                  <a:schemeClr val="tx1"/>
                </a:solidFill>
              </a:rPr>
              <a:t>Least Square Linear Regression</a:t>
            </a:r>
            <a:endParaRPr lang="en-IN" altLang="en-US" sz="3200">
              <a:ln>
                <a:noFill/>
              </a:ln>
            </a:endParaRP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753AF075-9975-47F6-8A9E-C8D986E98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257425"/>
            <a:ext cx="8077200" cy="3763963"/>
          </a:xfrm>
        </p:spPr>
        <p:txBody>
          <a:bodyPr/>
          <a:lstStyle/>
          <a:p>
            <a:r>
              <a:rPr lang="en-IN" altLang="en-US" dirty="0"/>
              <a:t>We want a line that minimises the error between the Y values in training samples and the Y values that the line passes through.</a:t>
            </a:r>
          </a:p>
          <a:p>
            <a:r>
              <a:rPr lang="en-IN" altLang="en-US" dirty="0"/>
              <a:t>Or put another way, we want the line that “best fits’ the training samples.</a:t>
            </a:r>
          </a:p>
          <a:p>
            <a:r>
              <a:rPr lang="en-IN" altLang="en-US" dirty="0"/>
              <a:t>So we define the error function for our algorithm so we can minimise that error. This is called as </a:t>
            </a:r>
            <a:r>
              <a:rPr lang="en-IN" altLang="en-US" dirty="0">
                <a:solidFill>
                  <a:srgbClr val="FF0000"/>
                </a:solidFill>
              </a:rPr>
              <a:t>Sum-of-Square Error (SSE)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F80BD7EE-72B9-4887-AF30-71C1A0E67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5334000"/>
            <a:ext cx="39433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09714BD-FFB4-44DC-AF71-1BCF23E0E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>
                <a:ln>
                  <a:noFill/>
                </a:ln>
                <a:solidFill>
                  <a:schemeClr val="tx1"/>
                </a:solidFill>
              </a:rPr>
              <a:t>Single Dimension Least square Linear Regression</a:t>
            </a:r>
            <a:endParaRPr lang="en-IN" altLang="en-US" sz="3200">
              <a:ln>
                <a:noFill/>
              </a:ln>
            </a:endParaRP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D0567A59-C15E-43E1-B5B0-145A42F520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543800" cy="4602163"/>
          </a:xfrm>
        </p:spPr>
        <p:txBody>
          <a:bodyPr/>
          <a:lstStyle/>
          <a:p>
            <a:r>
              <a:rPr lang="en-IN" altLang="en-US" sz="2800" dirty="0"/>
              <a:t>To determine the value of </a:t>
            </a:r>
            <a:r>
              <a:rPr lang="en-IN" altLang="en-US" sz="2800" i="1" dirty="0"/>
              <a:t>a </a:t>
            </a:r>
            <a:r>
              <a:rPr lang="en-IN" altLang="en-US" sz="2800" dirty="0"/>
              <a:t>that minimises the error </a:t>
            </a:r>
            <a:r>
              <a:rPr lang="en-IN" altLang="en-US" sz="2800" i="1" dirty="0"/>
              <a:t>E</a:t>
            </a:r>
            <a:r>
              <a:rPr lang="en-IN" altLang="en-US" sz="2800" dirty="0"/>
              <a:t>, we look for where the partial differential of </a:t>
            </a:r>
            <a:r>
              <a:rPr lang="en-IN" altLang="en-US" sz="2800" i="1" dirty="0"/>
              <a:t>E </a:t>
            </a:r>
            <a:r>
              <a:rPr lang="en-IN" altLang="en-US" sz="2800" dirty="0"/>
              <a:t>with respect to </a:t>
            </a:r>
            <a:r>
              <a:rPr lang="en-IN" altLang="en-US" sz="2800" i="1" dirty="0"/>
              <a:t>a and b </a:t>
            </a:r>
            <a:r>
              <a:rPr lang="en-IN" altLang="en-US" sz="2800" dirty="0"/>
              <a:t>is zero.</a:t>
            </a:r>
          </a:p>
          <a:p>
            <a:endParaRPr lang="en-IN" altLang="en-US" sz="2800" dirty="0"/>
          </a:p>
        </p:txBody>
      </p:sp>
      <p:sp>
        <p:nvSpPr>
          <p:cNvPr id="37892" name="Date Placeholder 4">
            <a:extLst>
              <a:ext uri="{FF2B5EF4-FFF2-40B4-BE49-F238E27FC236}">
                <a16:creationId xmlns:a16="http://schemas.microsoft.com/office/drawing/2014/main" id="{538F4918-704E-404B-845E-B1E9B4AA11A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356350" y="5961063"/>
            <a:ext cx="114935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pic>
        <p:nvPicPr>
          <p:cNvPr id="37893" name="Picture 2">
            <a:extLst>
              <a:ext uri="{FF2B5EF4-FFF2-40B4-BE49-F238E27FC236}">
                <a16:creationId xmlns:a16="http://schemas.microsoft.com/office/drawing/2014/main" id="{547B285B-F8A3-4F92-95F3-CF6CB811C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68863"/>
            <a:ext cx="1447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4" name="Picture 4">
            <a:extLst>
              <a:ext uri="{FF2B5EF4-FFF2-40B4-BE49-F238E27FC236}">
                <a16:creationId xmlns:a16="http://schemas.microsoft.com/office/drawing/2014/main" id="{1C11124B-2E57-4E1A-812E-CE1B29164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4953000"/>
            <a:ext cx="1538287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5" name="Picture 2">
            <a:extLst>
              <a:ext uri="{FF2B5EF4-FFF2-40B4-BE49-F238E27FC236}">
                <a16:creationId xmlns:a16="http://schemas.microsoft.com/office/drawing/2014/main" id="{1B412224-1228-4718-B574-E370E73B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24275"/>
            <a:ext cx="39433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D6423F0-45CE-4E5A-AD9C-1CB87F5F7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6342"/>
            <a:ext cx="6799262" cy="13033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dirty="0">
                <a:solidFill>
                  <a:schemeClr val="tx1"/>
                </a:solidFill>
              </a:rPr>
              <a:t>Single Dimension Least square Linear Regression</a:t>
            </a:r>
            <a:endParaRPr lang="en-I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B64C18E2-04B1-4830-A67C-083D240D3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828800"/>
            <a:ext cx="59848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8">
            <a:extLst>
              <a:ext uri="{FF2B5EF4-FFF2-40B4-BE49-F238E27FC236}">
                <a16:creationId xmlns:a16="http://schemas.microsoft.com/office/drawing/2014/main" id="{E5B1D14D-04E3-4E48-8884-3E135A564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90500"/>
            <a:ext cx="8305800" cy="838200"/>
          </a:xfrm>
        </p:spPr>
        <p:txBody>
          <a:bodyPr>
            <a:normAutofit fontScale="90000"/>
          </a:bodyPr>
          <a:lstStyle/>
          <a:p>
            <a:r>
              <a:rPr lang="en-IN" altLang="en-US" sz="2800" dirty="0">
                <a:ln>
                  <a:noFill/>
                </a:ln>
                <a:solidFill>
                  <a:schemeClr val="tx1"/>
                </a:solidFill>
              </a:rPr>
              <a:t>Single Dimension Least square Linear Regression</a:t>
            </a:r>
            <a:endParaRPr lang="en-IN" altLang="en-US" sz="2800" dirty="0">
              <a:ln>
                <a:noFill/>
              </a:ln>
            </a:endParaRPr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611FDB72-C8C8-4957-89D3-9C6057BD0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8">
            <a:extLst>
              <a:ext uri="{FF2B5EF4-FFF2-40B4-BE49-F238E27FC236}">
                <a16:creationId xmlns:a16="http://schemas.microsoft.com/office/drawing/2014/main" id="{9578F9CB-2B27-4559-A880-52AE63CC4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405" y="-29463"/>
            <a:ext cx="8716963" cy="13033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dirty="0">
                <a:solidFill>
                  <a:schemeClr val="tx1"/>
                </a:solidFill>
              </a:rPr>
              <a:t>Single Dimension Least square Linear Regression</a:t>
            </a:r>
            <a:endParaRPr lang="en-I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65" name="Picture 2">
            <a:extLst>
              <a:ext uri="{FF2B5EF4-FFF2-40B4-BE49-F238E27FC236}">
                <a16:creationId xmlns:a16="http://schemas.microsoft.com/office/drawing/2014/main" id="{9C8F6126-D3C0-42CC-805C-90E51F68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71600"/>
            <a:ext cx="80010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86000" y="1676399"/>
          <a:ext cx="3505200" cy="1447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5520" imgH="990360" progId="Equation.DSMT4">
                  <p:embed/>
                </p:oleObj>
              </mc:Choice>
              <mc:Fallback>
                <p:oleObj name="Equation" r:id="rId3" imgW="1955520" imgH="9903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676399"/>
                        <a:ext cx="3505200" cy="1447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8" name="Picture 4" descr="Image for po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886200"/>
            <a:ext cx="26860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4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1066800"/>
          <a:ext cx="3200400" cy="3093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40653514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0645112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Years of</a:t>
                      </a:r>
                    </a:p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Experience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Salary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64486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71965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3635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87038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208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14986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6505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17512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18050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825525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 rot="16200000">
            <a:off x="3577808" y="2562126"/>
            <a:ext cx="76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4103618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Years of  Experience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41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78" y="4953000"/>
            <a:ext cx="3672178" cy="140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4267200" y="12420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</p:spTree>
    <p:extLst>
      <p:ext uri="{BB962C8B-B14F-4D97-AF65-F5344CB8AC3E}">
        <p14:creationId xmlns:p14="http://schemas.microsoft.com/office/powerpoint/2010/main" val="417651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5638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pic>
        <p:nvPicPr>
          <p:cNvPr id="4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08402"/>
            <a:ext cx="3672178" cy="140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657600" y="5981700"/>
            <a:ext cx="9906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72200" y="5981700"/>
            <a:ext cx="1143000" cy="4191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3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5465314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867400" y="2667000"/>
          <a:ext cx="2811911" cy="1447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5520" imgH="990360" progId="Equation.DSMT4">
                  <p:embed/>
                </p:oleObj>
              </mc:Choice>
              <mc:Fallback>
                <p:oleObj name="Equation" r:id="rId3" imgW="1955520" imgH="9903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7400" y="2667000"/>
                        <a:ext cx="2811911" cy="1447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381000" y="4876800"/>
            <a:ext cx="6858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723900" y="298879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sp>
        <p:nvSpPr>
          <p:cNvPr id="8" name="Oval 7"/>
          <p:cNvSpPr/>
          <p:nvPr/>
        </p:nvSpPr>
        <p:spPr>
          <a:xfrm>
            <a:off x="1143000" y="4876800"/>
            <a:ext cx="6858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81400" y="1209676"/>
            <a:ext cx="12954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29000" y="4876800"/>
            <a:ext cx="12954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29175" y="1200152"/>
            <a:ext cx="962025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4762501"/>
            <a:ext cx="962025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38200" y="5732849"/>
          <a:ext cx="2743200" cy="66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600" imgH="393480" progId="Equation.DSMT4">
                  <p:embed/>
                </p:oleObj>
              </mc:Choice>
              <mc:Fallback>
                <p:oleObj name="Equation" r:id="rId5" imgW="1155600" imgH="39348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5732849"/>
                        <a:ext cx="2743200" cy="665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549775" y="5717976"/>
          <a:ext cx="3222625" cy="678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49080" imgH="457200" progId="Equation.DSMT4">
                  <p:embed/>
                </p:oleObj>
              </mc:Choice>
              <mc:Fallback>
                <p:oleObj name="Equation" r:id="rId7" imgW="1549080" imgH="4572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49775" y="5717976"/>
                        <a:ext cx="3222625" cy="678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71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723900" y="298879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" y="1981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2133600"/>
          <a:ext cx="2324100" cy="28117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3909">
                  <a:extLst>
                    <a:ext uri="{9D8B030D-6E8A-4147-A177-3AD203B41FA5}">
                      <a16:colId xmlns:a16="http://schemas.microsoft.com/office/drawing/2014/main" val="2161325127"/>
                    </a:ext>
                  </a:extLst>
                </a:gridCol>
                <a:gridCol w="1350191">
                  <a:extLst>
                    <a:ext uri="{9D8B030D-6E8A-4147-A177-3AD203B41FA5}">
                      <a16:colId xmlns:a16="http://schemas.microsoft.com/office/drawing/2014/main" val="10692058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Years of Experience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4.8*X+9.15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24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9089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30954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6543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4356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9622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4127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2253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1358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605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0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 Regression</a:t>
            </a:r>
            <a:endParaRPr b="1" spc="-5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229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Regression is a method of modelling a target value based on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independent predictors.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method is mostly used for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forecasting and finding out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cause and effect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variables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Regression techniques mostly differ based on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number of independent variables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type of relationship between the independent and dependent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1445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Simple Linear Regression</a:t>
            </a:r>
          </a:p>
          <a:p>
            <a:pPr marL="131445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Multiple Linear Regression</a:t>
            </a:r>
          </a:p>
          <a:p>
            <a:pPr marL="131445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79274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723900" y="298879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1: Calculate the mean of X and 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2: Calculate the errors of X and 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3: Get the Product.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4: Get the summation of products.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5: Square the difference of X.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6: Get the sum of squared difference.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7: Divide output of step 4 by output of step 6 to calculate slope(P1).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8: Calculate P0 using P1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25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D85AEEB-385F-4AF9-81EF-9817470DC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228" y="281781"/>
            <a:ext cx="7239000" cy="8080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dirty="0">
                <a:solidFill>
                  <a:schemeClr val="tx1"/>
                </a:solidFill>
              </a:rPr>
              <a:t>Single Dimension Least Square Linear Regression - </a:t>
            </a:r>
            <a:r>
              <a:rPr lang="en-I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Numerical Example</a:t>
            </a:r>
          </a:p>
        </p:txBody>
      </p:sp>
      <p:pic>
        <p:nvPicPr>
          <p:cNvPr id="41988" name="Picture 2" descr="https://cdn.technologynetworks.com/tn/images/body/wdsd1538488054791.png">
            <a:extLst>
              <a:ext uri="{FF2B5EF4-FFF2-40B4-BE49-F238E27FC236}">
                <a16:creationId xmlns:a16="http://schemas.microsoft.com/office/drawing/2014/main" id="{665E5FF3-782A-4C7D-AA81-5FE8049A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50" y="1676400"/>
            <a:ext cx="7467600" cy="441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C03C85E-4FB4-4213-81D4-38C95911C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1"/>
            <a:ext cx="7358062" cy="13033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dirty="0">
                <a:solidFill>
                  <a:schemeClr val="tx1"/>
                </a:solidFill>
              </a:rPr>
              <a:t>Single Dimension Least Square Linear Regression - </a:t>
            </a:r>
            <a:r>
              <a:rPr lang="en-I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Numerical Example</a:t>
            </a: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F1FB6BB5-9F81-4AF6-AB8E-E7AE8B583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44775"/>
            <a:ext cx="41894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∑(x-x ̅ ) * (y-y ̅ ) = 611.36</a:t>
            </a:r>
            <a:endParaRPr lang="en-IN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7D5A8587-1EE6-40B3-921E-3B2CA6AD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338" y="3433763"/>
            <a:ext cx="32194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∑(x-x ̅ ) ^2 = 94.18</a:t>
            </a:r>
            <a:endParaRPr lang="en-IN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TextBox 7">
            <a:extLst>
              <a:ext uri="{FF2B5EF4-FFF2-40B4-BE49-F238E27FC236}">
                <a16:creationId xmlns:a16="http://schemas.microsoft.com/office/drawing/2014/main" id="{46455AF3-8168-4B80-8ABE-0C6EC1AA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051300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b= 611.36 / 94.18 =  6.491 </a:t>
            </a:r>
          </a:p>
        </p:txBody>
      </p:sp>
      <p:sp>
        <p:nvSpPr>
          <p:cNvPr id="43015" name="TextBox 8">
            <a:extLst>
              <a:ext uri="{FF2B5EF4-FFF2-40B4-BE49-F238E27FC236}">
                <a16:creationId xmlns:a16="http://schemas.microsoft.com/office/drawing/2014/main" id="{B44A7D2C-04AF-4A54-AFDE-E8FDCEFD3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76800"/>
            <a:ext cx="617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a= 64.45 – (6.491* 4.72) = 30.18</a:t>
            </a:r>
          </a:p>
        </p:txBody>
      </p:sp>
      <p:sp>
        <p:nvSpPr>
          <p:cNvPr id="43016" name="TextBox 9">
            <a:extLst>
              <a:ext uri="{FF2B5EF4-FFF2-40B4-BE49-F238E27FC236}">
                <a16:creationId xmlns:a16="http://schemas.microsoft.com/office/drawing/2014/main" id="{9A51C606-DE41-4E67-9180-38A2474C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6388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  <a:r>
              <a:rPr lang="en-IN" altLang="en-US" sz="3200" b="1" baseline="30000">
                <a:solidFill>
                  <a:schemeClr val="tx1"/>
                </a:solidFill>
                <a:latin typeface="Arial" panose="020B0604020202020204" pitchFamily="34" charset="0"/>
              </a:rPr>
              <a:t>^</a:t>
            </a:r>
            <a:r>
              <a:rPr lang="en-IN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  =  30.18 +   6.49x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AFCB5D8-9E97-4D8A-BFCF-831521BF1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151" y="457200"/>
            <a:ext cx="6799262" cy="13033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dirty="0">
                <a:solidFill>
                  <a:schemeClr val="tx1"/>
                </a:solidFill>
              </a:rPr>
              <a:t>Single Dimension Least Square Linear Regression - </a:t>
            </a:r>
            <a:r>
              <a:rPr lang="en-I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Numerical Example</a:t>
            </a:r>
          </a:p>
        </p:txBody>
      </p:sp>
      <p:pic>
        <p:nvPicPr>
          <p:cNvPr id="44036" name="Picture 2" descr="https://cdn.technologynetworks.com/tn/images/body/sdsds1538488141882.png">
            <a:extLst>
              <a:ext uri="{FF2B5EF4-FFF2-40B4-BE49-F238E27FC236}">
                <a16:creationId xmlns:a16="http://schemas.microsoft.com/office/drawing/2014/main" id="{CAF77E9B-D62E-481A-8649-8F5ACC15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6626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97F22F6-ADF5-40C7-940B-20287D1F5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915988"/>
            <a:ext cx="6799262" cy="13033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altLang="en-US">
                <a:solidFill>
                  <a:schemeClr val="tx1"/>
                </a:solidFill>
              </a:rPr>
              <a:t>Single Dimension Least Square Linear Regression - </a:t>
            </a:r>
            <a:r>
              <a:rPr lang="en-I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Numerical Example</a:t>
            </a:r>
          </a:p>
        </p:txBody>
      </p:sp>
      <p:pic>
        <p:nvPicPr>
          <p:cNvPr id="45061" name="Picture 2">
            <a:extLst>
              <a:ext uri="{FF2B5EF4-FFF2-40B4-BE49-F238E27FC236}">
                <a16:creationId xmlns:a16="http://schemas.microsoft.com/office/drawing/2014/main" id="{46D9A7FF-654B-4E25-8BC0-7A102BB4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59050"/>
            <a:ext cx="82073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D91F33B-4851-4009-BB5B-841DDF104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915988"/>
            <a:ext cx="6799262" cy="13033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altLang="en-US">
                <a:solidFill>
                  <a:schemeClr val="tx1"/>
                </a:solidFill>
              </a:rPr>
              <a:t>Single Dimension Least Square Linear Regression - </a:t>
            </a:r>
            <a:r>
              <a:rPr lang="en-I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Numerical Example</a:t>
            </a:r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16E2279A-1DDE-4567-950C-8A95ADD7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2971800"/>
            <a:ext cx="7467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>
                <a:solidFill>
                  <a:schemeClr val="tx1"/>
                </a:solidFill>
                <a:latin typeface="Arial" panose="020B0604020202020204" pitchFamily="34" charset="0"/>
              </a:rPr>
              <a:t>******As some of you will have noticed, a model such as this has its limitations. </a:t>
            </a:r>
            <a:r>
              <a:rPr lang="en-IN" altLang="en-US" b="1">
                <a:solidFill>
                  <a:srgbClr val="FF0000"/>
                </a:solidFill>
                <a:latin typeface="Arial" panose="020B0604020202020204" pitchFamily="34" charset="0"/>
              </a:rPr>
              <a:t>For example, if a student had spent 20 hours on an essay, their predicted score would be 160, which doesn’t really make sense on a typical 0-100 scale. </a:t>
            </a:r>
            <a:r>
              <a:rPr lang="en-IN" altLang="en-US">
                <a:solidFill>
                  <a:schemeClr val="tx1"/>
                </a:solidFill>
                <a:latin typeface="Arial" panose="020B0604020202020204" pitchFamily="34" charset="0"/>
              </a:rPr>
              <a:t>It’s always important to understand the realistic real-world limitations of a model and ensure that it’s not being used to answer questions that it’s not suited for. 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723900" y="298879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1676400"/>
          <a:ext cx="2324100" cy="43205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3909">
                  <a:extLst>
                    <a:ext uri="{9D8B030D-6E8A-4147-A177-3AD203B41FA5}">
                      <a16:colId xmlns:a16="http://schemas.microsoft.com/office/drawing/2014/main" val="2161325127"/>
                    </a:ext>
                  </a:extLst>
                </a:gridCol>
                <a:gridCol w="1350191">
                  <a:extLst>
                    <a:ext uri="{9D8B030D-6E8A-4147-A177-3AD203B41FA5}">
                      <a16:colId xmlns:a16="http://schemas.microsoft.com/office/drawing/2014/main" val="10692058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Internal Exam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External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Exam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24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9089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30954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6543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4356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9622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4127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2253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1358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6050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11536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4986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9410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7935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23509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414635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3900" y="990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Question </a:t>
            </a:r>
          </a:p>
        </p:txBody>
      </p:sp>
    </p:spTree>
    <p:extLst>
      <p:ext uri="{BB962C8B-B14F-4D97-AF65-F5344CB8AC3E}">
        <p14:creationId xmlns:p14="http://schemas.microsoft.com/office/powerpoint/2010/main" val="1615387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3600" y="1371600"/>
          <a:ext cx="4039616" cy="3855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910">
                  <a:extLst>
                    <a:ext uri="{9D8B030D-6E8A-4147-A177-3AD203B41FA5}">
                      <a16:colId xmlns:a16="http://schemas.microsoft.com/office/drawing/2014/main" val="2081226605"/>
                    </a:ext>
                  </a:extLst>
                </a:gridCol>
                <a:gridCol w="2013706">
                  <a:extLst>
                    <a:ext uri="{9D8B030D-6E8A-4147-A177-3AD203B41FA5}">
                      <a16:colId xmlns:a16="http://schemas.microsoft.com/office/drawing/2014/main" val="1528396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</a:t>
                      </a:r>
                      <a:endParaRPr lang="en-US" b="1">
                        <a:effectLst/>
                        <a:latin typeface="unset"/>
                      </a:endParaRPr>
                    </a:p>
                  </a:txBody>
                  <a:tcPr marL="76200" marR="76200" marT="38100" marB="381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</a:t>
                      </a:r>
                      <a:endParaRPr lang="en-US" b="1" dirty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32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60222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9706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65058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61074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40928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11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5219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13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79531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15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36268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17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176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</a:t>
                      </a:r>
                      <a:endParaRPr lang="en-US" b="0" dirty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30708884"/>
                  </a:ext>
                </a:extLst>
              </a:tr>
            </a:tbl>
          </a:graphicData>
        </a:graphic>
      </p:graphicFrame>
      <p:sp>
        <p:nvSpPr>
          <p:cNvPr id="3" name="object 2"/>
          <p:cNvSpPr txBox="1">
            <a:spLocks/>
          </p:cNvSpPr>
          <p:nvPr/>
        </p:nvSpPr>
        <p:spPr>
          <a:xfrm>
            <a:off x="723900" y="298879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88749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87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Regression Example - Least Squares Regression Method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28575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723900" y="298879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4038600"/>
          <a:ext cx="4419600" cy="1158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101806996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88091454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7468103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95463644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472097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170625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 (year)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2005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2006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2007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2008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2009</a:t>
                      </a: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493280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 (sales)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29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37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45</a:t>
                      </a: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374826017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8700" y="5206365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Find the least square regression line y = a x + b.</a:t>
            </a:r>
            <a:b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Use the least squares regression line as a model to estimate the sales of the company in 2012.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" y="990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Question </a:t>
            </a:r>
          </a:p>
        </p:txBody>
      </p:sp>
    </p:spTree>
    <p:extLst>
      <p:ext uri="{BB962C8B-B14F-4D97-AF65-F5344CB8AC3E}">
        <p14:creationId xmlns:p14="http://schemas.microsoft.com/office/powerpoint/2010/main" val="562581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Numerical Solution</a:t>
            </a:r>
            <a:b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Descent</a:t>
            </a:r>
            <a:b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28625" y="1357312"/>
            <a:ext cx="8229600" cy="4891087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Real Estate Price prediction</a:t>
            </a:r>
          </a:p>
          <a:p>
            <a:pPr marL="0" indent="0" eaLnBrk="1" hangingPunct="1">
              <a:buNone/>
            </a:pPr>
            <a:endParaRPr lang="en-CA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CA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Dependent variable is retail price of gasoline in India – independent variable is the price of crude oil.</a:t>
            </a:r>
          </a:p>
          <a:p>
            <a:pPr marL="0" indent="0" eaLnBrk="1" hangingPunct="1">
              <a:buNone/>
            </a:pPr>
            <a:endParaRPr lang="en-CA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CA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Dependent variable is employment income – independent variables might be hours of work, education, occupation, sex, age, region, years of experience, unionization status, etc.</a:t>
            </a:r>
          </a:p>
          <a:p>
            <a:pPr marL="0" indent="0" eaLnBrk="1" hangingPunct="1">
              <a:buNone/>
            </a:pPr>
            <a:endParaRPr lang="en-CA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CA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Price of a product and quantity produced or sold:</a:t>
            </a:r>
          </a:p>
          <a:p>
            <a:pPr lvl="1" eaLnBrk="1" hangingPunct="1"/>
            <a:r>
              <a:rPr lang="en-CA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Quantity sold affected by price.  Dependent variable is quantity of product sold – independent variable is price.   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 Regression-Examples</a:t>
            </a:r>
            <a:endParaRPr b="1" spc="-5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21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295400"/>
            <a:ext cx="769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Ordinary Least Square method looks simple and computation is easy.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OLS algorithm is subtle for multivariate datasets: with </a:t>
            </a:r>
            <a:r>
              <a:rPr lang="en-US" sz="2000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dependent variables</a:t>
            </a:r>
          </a:p>
          <a:p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Why Gradient Descent??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743200"/>
            <a:ext cx="8077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Gradient descent algorithm’s main objective is to minimize the cost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It is one of the best optimization algorithms to minimize errors (difference of actual value and predicted value).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5" y="4724400"/>
            <a:ext cx="403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real world example, it is similar to find out a best direction to take a step downhill.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060"/>
          <a:stretch/>
        </p:blipFill>
        <p:spPr>
          <a:xfrm>
            <a:off x="4133850" y="4191000"/>
            <a:ext cx="4953000" cy="2438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76800" y="64139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800" dirty="0"/>
              <a:t> Gradient </a:t>
            </a:r>
            <a:r>
              <a:rPr lang="fr-FR" sz="800" dirty="0" err="1"/>
              <a:t>Descent</a:t>
            </a:r>
            <a:r>
              <a:rPr lang="fr-FR" sz="800" dirty="0"/>
              <a:t> 3D </a:t>
            </a:r>
            <a:r>
              <a:rPr lang="fr-FR" sz="800" dirty="0" err="1"/>
              <a:t>diagram</a:t>
            </a:r>
            <a:r>
              <a:rPr lang="fr-FR" sz="800" dirty="0"/>
              <a:t>. Source: Coursera — Andrew </a:t>
            </a:r>
            <a:r>
              <a:rPr lang="fr-FR" sz="800" dirty="0" err="1"/>
              <a:t>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4848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63" y="3207852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5715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 parameters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P1,P0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so that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value h(x)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close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for our training examples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(X,Y).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Cost Function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4876800" y="1055499"/>
          <a:ext cx="2603500" cy="46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28600" progId="Equation.DSMT4">
                  <p:embed/>
                </p:oleObj>
              </mc:Choice>
              <mc:Fallback>
                <p:oleObj name="Equation" r:id="rId2" imgW="1193760" imgH="228600" progId="Equation.DSMT4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6800" y="1055499"/>
                        <a:ext cx="2603500" cy="46860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/>
          <p:nvPr/>
        </p:nvSpPr>
        <p:spPr>
          <a:xfrm>
            <a:off x="4352925" y="390753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cost function helps us to figure out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best possible values for P0 and P1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would provide the best fit line for the data points.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30725" y="5562600"/>
            <a:ext cx="430847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minimize the error between the predicted value and the actual value.</a:t>
            </a:r>
          </a:p>
          <a:p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1462" y="6301264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Mean Squared Error(MSE)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12" b="26900"/>
          <a:stretch/>
        </p:blipFill>
        <p:spPr>
          <a:xfrm>
            <a:off x="381000" y="1066530"/>
            <a:ext cx="3794919" cy="1905673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24009" y="242230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897152" y="2014663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69" y="5100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JXc-TeX-main-R"/>
              </a:rPr>
              <a:t>1/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2 is a constant that helps cancel 2 in derivative of the function when doing calculations for gradient descent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9" y="4078438"/>
            <a:ext cx="2667231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7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  <p:bldP spid="39" grpId="0" animBg="1"/>
      <p:bldP spid="40" grpId="0"/>
      <p:bldP spid="44" grpId="0"/>
      <p:bldP spid="46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801" y="685801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Hypothesis: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1" y="1801913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Parameters: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2918025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Cost Function: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1" y="559868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495800" y="835025"/>
            <a:ext cx="0" cy="5641975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600" y="734803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Assume: P0=0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54352" y="1277041"/>
          <a:ext cx="2190022" cy="49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28600" progId="Equation.DSMT4">
                  <p:embed/>
                </p:oleObj>
              </mc:Choice>
              <mc:Fallback>
                <p:oleObj name="Equation" r:id="rId2" imgW="1002960" imgH="2286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352" y="1277041"/>
                        <a:ext cx="2190022" cy="499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163638" y="2316163"/>
          <a:ext cx="7762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228600" progId="Equation.DSMT4">
                  <p:embed/>
                </p:oleObj>
              </mc:Choice>
              <mc:Fallback>
                <p:oleObj name="Equation" r:id="rId4" imgW="355320" imgH="2286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3638" y="2316163"/>
                        <a:ext cx="776287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139825" y="4210050"/>
          <a:ext cx="25781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457200" progId="Equation.DSMT4">
                  <p:embed/>
                </p:oleObj>
              </mc:Choice>
              <mc:Fallback>
                <p:oleObj name="Equation" r:id="rId6" imgW="1180800" imgH="4572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9825" y="4210050"/>
                        <a:ext cx="2578100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1223536" y="5606010"/>
          <a:ext cx="24669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241200" progId="Equation.DSMT4">
                  <p:embed/>
                </p:oleObj>
              </mc:Choice>
              <mc:Fallback>
                <p:oleObj name="Equation" r:id="rId8" imgW="1130040" imgH="2412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23536" y="5606010"/>
                        <a:ext cx="2466975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Hypothesis VS Cost Function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474533" y="1711938"/>
          <a:ext cx="20510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457200" progId="Equation.DSMT4">
                  <p:embed/>
                </p:oleObj>
              </mc:Choice>
              <mc:Fallback>
                <p:oleObj name="Equation" r:id="rId10" imgW="939600" imgH="4572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74533" y="1711938"/>
                        <a:ext cx="205105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5121275" y="3068637"/>
          <a:ext cx="31940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22360" imgH="457200" progId="Equation.DSMT4">
                  <p:embed/>
                </p:oleObj>
              </mc:Choice>
              <mc:Fallback>
                <p:oleObj name="Equation" r:id="rId12" imgW="1422360" imgH="4572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21275" y="3068637"/>
                        <a:ext cx="3194050" cy="89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5159375" y="4048125"/>
          <a:ext cx="311785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0" imgH="457200" progId="Equation.DSMT4">
                  <p:embed/>
                </p:oleObj>
              </mc:Choice>
              <mc:Fallback>
                <p:oleObj name="Equation" r:id="rId14" imgW="1396800" imgH="4572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59375" y="4048125"/>
                        <a:ext cx="3117850" cy="1131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5337175" y="5384800"/>
          <a:ext cx="2162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90360" imgH="228600" progId="Equation.DSMT4">
                  <p:embed/>
                </p:oleObj>
              </mc:Choice>
              <mc:Fallback>
                <p:oleObj name="Equation" r:id="rId16" imgW="990360" imgH="22860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37175" y="5384800"/>
                        <a:ext cx="2162175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58" y="3405084"/>
            <a:ext cx="3113653" cy="9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  <p:bldP spid="19" grpId="0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533400" y="202647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8600" y="295992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40326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200025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2728" y="1435925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648200" y="142405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45934" y="1435925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graphicFrame>
        <p:nvGraphicFramePr>
          <p:cNvPr id="40" name="Chart 39"/>
          <p:cNvGraphicFramePr>
            <a:graphicFrameLocks/>
          </p:cNvGraphicFramePr>
          <p:nvPr/>
        </p:nvGraphicFramePr>
        <p:xfrm>
          <a:off x="5334000" y="1962150"/>
          <a:ext cx="350520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427163" y="817563"/>
          <a:ext cx="1608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228600" progId="Equation.DSMT4">
                  <p:embed/>
                </p:oleObj>
              </mc:Choice>
              <mc:Fallback>
                <p:oleObj name="Equation" r:id="rId4" imgW="736560" imgH="2286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7163" y="817563"/>
                        <a:ext cx="1608137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8713" y="2209799"/>
          <a:ext cx="1071887" cy="25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560" imgH="228600" progId="Equation.DSMT4">
                  <p:embed/>
                </p:oleObj>
              </mc:Choice>
              <mc:Fallback>
                <p:oleObj name="Equation" r:id="rId6" imgW="736560" imgH="2286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8713" y="2209799"/>
                        <a:ext cx="1071887" cy="255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52940" y="3190758"/>
          <a:ext cx="8874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228600" progId="Equation.DSMT4">
                  <p:embed/>
                </p:oleObj>
              </mc:Choice>
              <mc:Fallback>
                <p:oleObj name="Equation" r:id="rId7" imgW="406080" imgH="2286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2940" y="3190758"/>
                        <a:ext cx="887413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19838" y="774700"/>
          <a:ext cx="831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228600" progId="Equation.DSMT4">
                  <p:embed/>
                </p:oleObj>
              </mc:Choice>
              <mc:Fallback>
                <p:oleObj name="Equation" r:id="rId9" imgW="380880" imgH="2286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19838" y="774700"/>
                        <a:ext cx="831850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703263" y="5140325"/>
          <a:ext cx="3589337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34960" imgH="685800" progId="Equation.DSMT4">
                  <p:embed/>
                </p:oleObj>
              </mc:Choice>
              <mc:Fallback>
                <p:oleObj name="Equation" r:id="rId11" imgW="1434960" imgH="6858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3263" y="5140325"/>
                        <a:ext cx="3589337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7048500" y="4610100"/>
          <a:ext cx="498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8600" imgH="228600" progId="Equation.DSMT4">
                  <p:embed/>
                </p:oleObj>
              </mc:Choice>
              <mc:Fallback>
                <p:oleObj name="Equation" r:id="rId13" imgW="228600" imgH="2286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48500" y="4610100"/>
                        <a:ext cx="49847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5065713" y="2846388"/>
          <a:ext cx="3048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9680" imgH="177480" progId="Equation.DSMT4">
                  <p:embed/>
                </p:oleObj>
              </mc:Choice>
              <mc:Fallback>
                <p:oleObj name="Equation" r:id="rId15" imgW="139680" imgH="17748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65713" y="2846388"/>
                        <a:ext cx="30480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ultiply 2"/>
          <p:cNvSpPr/>
          <p:nvPr/>
        </p:nvSpPr>
        <p:spPr>
          <a:xfrm>
            <a:off x="7010400" y="3962400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1524000" y="1477531"/>
          <a:ext cx="438459" cy="34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1960" imgH="228600" progId="Equation.DSMT4">
                  <p:embed/>
                </p:oleObj>
              </mc:Choice>
              <mc:Fallback>
                <p:oleObj name="Equation" r:id="rId17" imgW="291960" imgH="2286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24000" y="1477531"/>
                        <a:ext cx="438459" cy="34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8001000" y="1477531"/>
          <a:ext cx="438459" cy="34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91960" imgH="228600" progId="Equation.DSMT4">
                  <p:embed/>
                </p:oleObj>
              </mc:Choice>
              <mc:Fallback>
                <p:oleObj name="Equation" r:id="rId19" imgW="291960" imgH="228600" progId="Equation.DSMT4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01000" y="1477531"/>
                        <a:ext cx="438459" cy="34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7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6" grpId="0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1600200"/>
          <a:ext cx="7924800" cy="228600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791731692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6246852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</a:t>
                      </a:r>
                      <a:r>
                        <a:rPr lang="en-US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h(x)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Function </a:t>
                      </a:r>
                      <a:r>
                        <a:rPr lang="en-US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J(P1)</a:t>
                      </a:r>
                      <a:endParaRPr lang="el-GR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8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a fixed value of </a:t>
                      </a:r>
                      <a:r>
                        <a:rPr lang="en-US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P0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function of x</a:t>
                      </a: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 of parameter</a:t>
                      </a:r>
                      <a:endParaRPr lang="el-GR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33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Each value of</a:t>
                      </a:r>
                      <a:r>
                        <a:rPr lang="en-US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         corresponds to a different hypothesis as it is the slope of the line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any such value of </a:t>
                      </a:r>
                      <a:r>
                        <a:rPr lang="en-US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, </a:t>
                      </a:r>
                      <a:r>
                        <a:rPr lang="en-US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J(P1)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can be calculated by setting </a:t>
                      </a:r>
                      <a:r>
                        <a:rPr lang="en-US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P0=0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094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a linear line or a hyperplane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Squared error cost function</a:t>
                      </a:r>
                      <a:r>
                        <a:rPr lang="en-US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convex in nature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352707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858308" y="1999487"/>
          <a:ext cx="438459" cy="34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228600" progId="Equation.DSMT4">
                  <p:embed/>
                </p:oleObj>
              </mc:Choice>
              <mc:Fallback>
                <p:oleObj name="Equation" r:id="rId2" imgW="29196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308" y="1999487"/>
                        <a:ext cx="438459" cy="34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57400" y="2343912"/>
          <a:ext cx="438459" cy="34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228600" progId="Equation.DSMT4">
                  <p:embed/>
                </p:oleObj>
              </mc:Choice>
              <mc:Fallback>
                <p:oleObj name="Equation" r:id="rId4" imgW="29196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7400" y="2343912"/>
                        <a:ext cx="438459" cy="34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781800" y="2398774"/>
          <a:ext cx="438459" cy="34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1960" imgH="228600" progId="Equation.DSMT4">
                  <p:embed/>
                </p:oleObj>
              </mc:Choice>
              <mc:Fallback>
                <p:oleObj name="Equation" r:id="rId5" imgW="29196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81800" y="2398774"/>
                        <a:ext cx="438459" cy="34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Hypothesis VS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63527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533400" y="202647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8600" y="295992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40326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728" y="1435925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68733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142405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45934" y="1435925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92" y="1524001"/>
            <a:ext cx="184709" cy="208483"/>
          </a:xfrm>
          <a:prstGeom prst="rect">
            <a:avLst/>
          </a:prstGeom>
        </p:spPr>
      </p:pic>
      <p:graphicFrame>
        <p:nvGraphicFramePr>
          <p:cNvPr id="40" name="Chart 39"/>
          <p:cNvGraphicFramePr>
            <a:graphicFrameLocks/>
          </p:cNvGraphicFramePr>
          <p:nvPr/>
        </p:nvGraphicFramePr>
        <p:xfrm>
          <a:off x="5334000" y="1962150"/>
          <a:ext cx="350520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427163" y="817563"/>
          <a:ext cx="1608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7163" y="817563"/>
                        <a:ext cx="1608137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8713" y="2209799"/>
          <a:ext cx="1071887" cy="25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8713" y="2209799"/>
                        <a:ext cx="1071887" cy="255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328988" y="3190875"/>
          <a:ext cx="11366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560" imgH="228600" progId="Equation.DSMT4">
                  <p:embed/>
                </p:oleObj>
              </mc:Choice>
              <mc:Fallback>
                <p:oleObj name="Equation" r:id="rId10" imgW="520560" imgH="2286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28988" y="3190875"/>
                        <a:ext cx="113665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19838" y="774700"/>
          <a:ext cx="831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19838" y="774700"/>
                        <a:ext cx="831850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57200" y="4933743"/>
          <a:ext cx="8143526" cy="1852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57600" imgH="1282680" progId="Equation.DSMT4">
                  <p:embed/>
                </p:oleObj>
              </mc:Choice>
              <mc:Fallback>
                <p:oleObj name="Equation" r:id="rId14" imgW="3657600" imgH="128268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200" y="4933743"/>
                        <a:ext cx="8143526" cy="1852819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7038975" y="4573897"/>
          <a:ext cx="498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228600" progId="Equation.DSMT4">
                  <p:embed/>
                </p:oleObj>
              </mc:Choice>
              <mc:Fallback>
                <p:oleObj name="Equation" r:id="rId16" imgW="228600" imgH="2286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38975" y="4573897"/>
                        <a:ext cx="49847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5065713" y="2846388"/>
          <a:ext cx="3048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9680" imgH="177480" progId="Equation.DSMT4">
                  <p:embed/>
                </p:oleObj>
              </mc:Choice>
              <mc:Fallback>
                <p:oleObj name="Equation" r:id="rId18" imgW="139680" imgH="17748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65713" y="2846388"/>
                        <a:ext cx="30480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ultiply 2"/>
          <p:cNvSpPr/>
          <p:nvPr/>
        </p:nvSpPr>
        <p:spPr>
          <a:xfrm>
            <a:off x="7010400" y="3962400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990600" y="2438400"/>
            <a:ext cx="3520929" cy="1689153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28800" y="3484562"/>
            <a:ext cx="0" cy="2492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2877343"/>
            <a:ext cx="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05200" y="2259409"/>
            <a:ext cx="0" cy="7005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6552528" y="3565843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533400" y="202647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8600" y="295992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40326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728" y="1435925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68733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142405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45934" y="1435925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92" y="1524001"/>
            <a:ext cx="184709" cy="208483"/>
          </a:xfrm>
          <a:prstGeom prst="rect">
            <a:avLst/>
          </a:prstGeom>
        </p:spPr>
      </p:pic>
      <p:graphicFrame>
        <p:nvGraphicFramePr>
          <p:cNvPr id="40" name="Chart 39"/>
          <p:cNvGraphicFramePr>
            <a:graphicFrameLocks/>
          </p:cNvGraphicFramePr>
          <p:nvPr/>
        </p:nvGraphicFramePr>
        <p:xfrm>
          <a:off x="5334000" y="1962150"/>
          <a:ext cx="350520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427163" y="817563"/>
          <a:ext cx="1608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7163" y="817563"/>
                        <a:ext cx="1608137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8713" y="2209799"/>
          <a:ext cx="1071887" cy="25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8713" y="2209799"/>
                        <a:ext cx="1071887" cy="255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52813" y="3190875"/>
          <a:ext cx="8874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6080" imgH="228600" progId="Equation.DSMT4">
                  <p:embed/>
                </p:oleObj>
              </mc:Choice>
              <mc:Fallback>
                <p:oleObj name="Equation" r:id="rId10" imgW="406080" imgH="2286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52813" y="3190875"/>
                        <a:ext cx="8874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19838" y="774700"/>
          <a:ext cx="831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19838" y="774700"/>
                        <a:ext cx="831850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823913" y="4933950"/>
          <a:ext cx="7408862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27120" imgH="1282680" progId="Equation.DSMT4">
                  <p:embed/>
                </p:oleObj>
              </mc:Choice>
              <mc:Fallback>
                <p:oleObj name="Equation" r:id="rId14" imgW="3327120" imgH="128268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3913" y="4933950"/>
                        <a:ext cx="7408862" cy="18526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7038975" y="4573897"/>
          <a:ext cx="498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228600" progId="Equation.DSMT4">
                  <p:embed/>
                </p:oleObj>
              </mc:Choice>
              <mc:Fallback>
                <p:oleObj name="Equation" r:id="rId16" imgW="228600" imgH="2286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38975" y="4573897"/>
                        <a:ext cx="49847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5065713" y="2846388"/>
          <a:ext cx="3048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9680" imgH="177480" progId="Equation.DSMT4">
                  <p:embed/>
                </p:oleObj>
              </mc:Choice>
              <mc:Fallback>
                <p:oleObj name="Equation" r:id="rId18" imgW="139680" imgH="17748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65713" y="2846388"/>
                        <a:ext cx="30480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ultiply 2"/>
          <p:cNvSpPr/>
          <p:nvPr/>
        </p:nvSpPr>
        <p:spPr>
          <a:xfrm>
            <a:off x="7010400" y="3962400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3484562"/>
            <a:ext cx="0" cy="5486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2877343"/>
            <a:ext cx="0" cy="11887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05200" y="2259408"/>
            <a:ext cx="0" cy="1828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6552528" y="3565843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075216" y="2495367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4114800"/>
            <a:ext cx="2712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Multiply 34"/>
          <p:cNvSpPr/>
          <p:nvPr/>
        </p:nvSpPr>
        <p:spPr>
          <a:xfrm>
            <a:off x="7608330" y="3608697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8053388" y="3139622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8396288" y="2377439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124575" y="2327463"/>
            <a:ext cx="2508114" cy="1806791"/>
          </a:xfrm>
          <a:custGeom>
            <a:avLst/>
            <a:gdLst>
              <a:gd name="connsiteX0" fmla="*/ 0 w 2508114"/>
              <a:gd name="connsiteY0" fmla="*/ 282387 h 1806791"/>
              <a:gd name="connsiteX1" fmla="*/ 1019175 w 2508114"/>
              <a:gd name="connsiteY1" fmla="*/ 1806387 h 1806791"/>
              <a:gd name="connsiteX2" fmla="*/ 2390775 w 2508114"/>
              <a:gd name="connsiteY2" fmla="*/ 158562 h 1806791"/>
              <a:gd name="connsiteX3" fmla="*/ 2343150 w 2508114"/>
              <a:gd name="connsiteY3" fmla="*/ 158562 h 180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114" h="1806791">
                <a:moveTo>
                  <a:pt x="0" y="282387"/>
                </a:moveTo>
                <a:cubicBezTo>
                  <a:pt x="310356" y="1054706"/>
                  <a:pt x="620713" y="1827025"/>
                  <a:pt x="1019175" y="1806387"/>
                </a:cubicBezTo>
                <a:cubicBezTo>
                  <a:pt x="1417638" y="1785750"/>
                  <a:pt x="2170113" y="433200"/>
                  <a:pt x="2390775" y="158562"/>
                </a:cubicBezTo>
                <a:cubicBezTo>
                  <a:pt x="2611438" y="-116076"/>
                  <a:pt x="2477294" y="21243"/>
                  <a:pt x="2343150" y="15856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34200" y="3837297"/>
            <a:ext cx="457200" cy="875228"/>
          </a:xfrm>
          <a:prstGeom prst="ellipse">
            <a:avLst/>
          </a:prstGeom>
          <a:noFill/>
          <a:ln w="444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8" grpId="0" animBg="1"/>
      <p:bldP spid="39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The Gradient Descent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50" y="1295400"/>
            <a:ext cx="7829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descent is an iterative optimization algorithm to find the minimum of 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that function is the Loss Function.</a:t>
            </a:r>
          </a:p>
        </p:txBody>
      </p:sp>
      <p:pic>
        <p:nvPicPr>
          <p:cNvPr id="20482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4038600" cy="23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105400"/>
            <a:ext cx="807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Take large steps when the slope is steep and small steps when the slope is less steep.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Next position based on the current position and stops when gets to the bottom of the valley which was his goal.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7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The Gradient Descent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50" y="1295400"/>
            <a:ext cx="7829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P0=c P1=m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905000"/>
            <a:ext cx="84248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1:</a:t>
            </a:r>
          </a:p>
          <a:p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Initially let 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 0 and c = 0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Let 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be  learning rate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This controls how much the value of 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changes with each step. L could be a small value like 0.0001 for good accuracy.</a:t>
            </a:r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048000"/>
            <a:ext cx="84248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2:</a:t>
            </a:r>
          </a:p>
          <a:p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partial derivative of the loss function with respect to m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plug in the current values of x, y, m and c in it to obtain the derivative value 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419600"/>
            <a:ext cx="3824824" cy="15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6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The Gradient Descent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50" y="1295400"/>
            <a:ext cx="7829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P0=c P1=m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905000"/>
            <a:ext cx="84248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3:</a:t>
            </a:r>
          </a:p>
          <a:p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Dₘ is the value of the partial derivative with respect to m. Similarly lets find the partial derivative with respect to c, Dc </a:t>
            </a:r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995931"/>
            <a:ext cx="2667231" cy="883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3879928"/>
            <a:ext cx="842486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4:</a:t>
            </a:r>
          </a:p>
          <a:p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we update the current value of m and c using the following equation:</a:t>
            </a:r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530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4648200"/>
            <a:ext cx="234338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8600" y="5486400"/>
            <a:ext cx="8458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5:</a:t>
            </a:r>
          </a:p>
          <a:p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 this process until the loss function is a very small value or ideally 0 (which means 0 error or 100% accuracy). The value of m and c that we are left with now will be the optimum values.</a:t>
            </a:r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4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651334"/>
              </p:ext>
            </p:extLst>
          </p:nvPr>
        </p:nvGraphicFramePr>
        <p:xfrm>
          <a:off x="3267052" y="99060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014903"/>
              </p:ext>
            </p:extLst>
          </p:nvPr>
        </p:nvGraphicFramePr>
        <p:xfrm>
          <a:off x="3267052" y="99060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736" y="715485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Housing Prices</a:t>
            </a:r>
          </a:p>
          <a:p>
            <a:pPr algn="ctr"/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2228671"/>
            <a:ext cx="1575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(in 1000s of dollars)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9213" y="3657601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Size (feet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128196"/>
            <a:ext cx="40005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Supervised Learning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the “right answer” for each example in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4128196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Regression Problem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 real-valued 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4204396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 Regression-Example</a:t>
            </a:r>
            <a:endParaRPr b="1" spc="-5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3505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1500 </a:t>
            </a:r>
            <a:r>
              <a:rPr lang="en-US" dirty="0" err="1"/>
              <a:t>sqfeet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19800" y="2228671"/>
            <a:ext cx="0" cy="1015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86200" y="2228671"/>
            <a:ext cx="2133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86200" y="1685837"/>
            <a:ext cx="3276600" cy="15584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5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0386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43400" y="129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can be considered the current position of the person.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3400" y="2133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is equivalent to the steepness of the slope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2825234"/>
            <a:ext cx="403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can be the speed with which he moves.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value of 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that we calculate using the above equation will be his next position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2450" y="43383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L×D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will be the size of the steps he will take.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5080248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When the slope is more steep (</a:t>
            </a:r>
            <a:r>
              <a:rPr lang="en-US" b="1" dirty="0">
                <a:solidFill>
                  <a:srgbClr val="292929"/>
                </a:solidFill>
                <a:latin typeface="charter"/>
              </a:rPr>
              <a:t>D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 is more) he takes longer steps and when it is less steep (</a:t>
            </a:r>
            <a:r>
              <a:rPr lang="en-US" b="1" dirty="0">
                <a:solidFill>
                  <a:srgbClr val="292929"/>
                </a:solidFill>
                <a:latin typeface="charter"/>
              </a:rPr>
              <a:t>D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 is less), he takes smaller steps. </a:t>
            </a: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Finally he arrives at the bottom of the valley which corresponds to our loss =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89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585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1862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Linear Regression</a:t>
            </a:r>
            <a:endParaRPr b="1" spc="-5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924025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Statistical model that analyzes the linear relationship between a dependent variable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(Y)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given set of independent variables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Linear relationship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when the value of one or more independent variables will change (increase or decrease), the value of dependent variable will also change accordingly (increase or decrease).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 be calculated from a linear combination of the input variables 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5950" y="3548331"/>
            <a:ext cx="4572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Linear Regression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Linear Regression</a:t>
            </a: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5076825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there is a single input variable (x), the method is referred to as </a:t>
            </a:r>
            <a:r>
              <a:rPr lang="en-US" b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linear regression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.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00" y="5076825"/>
            <a:ext cx="4191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there are </a:t>
            </a:r>
            <a:r>
              <a:rPr lang="en-US" b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input variables</a:t>
            </a: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literature from statistics often refers to the method as multiple linear regression.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0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>
          <a:xfrm>
            <a:off x="668338" y="304800"/>
            <a:ext cx="7213600" cy="13033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b="1" spc="-5" dirty="0">
                <a:solidFill>
                  <a:srgbClr val="C00000"/>
                </a:solidFill>
              </a:rPr>
              <a:t>How do we predict with only one variable?</a:t>
            </a: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914400" y="2228850"/>
            <a:ext cx="7315200" cy="3763963"/>
          </a:xfrm>
        </p:spPr>
        <p:txBody>
          <a:bodyPr>
            <a:normAutofit/>
          </a:bodyPr>
          <a:lstStyle/>
          <a:p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Best-fit line for this data is only based on the mean</a:t>
            </a:r>
          </a:p>
        </p:txBody>
      </p:sp>
      <p:sp>
        <p:nvSpPr>
          <p:cNvPr id="21508" name="Date Placeholder 4"/>
          <p:cNvSpPr>
            <a:spLocks noGrp="1" noChangeArrowheads="1"/>
          </p:cNvSpPr>
          <p:nvPr>
            <p:ph type="dt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21509" name="Slide Number Placeholder 3"/>
          <p:cNvSpPr>
            <a:spLocks noGrp="1" noChangeArrowheads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674FF5-4CFE-4E2D-9B40-28031770F50D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3276600"/>
            <a:ext cx="23907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276600"/>
            <a:ext cx="50958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00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IN" altLang="en-US" b="1" spc="-5" dirty="0">
                <a:solidFill>
                  <a:srgbClr val="C00000"/>
                </a:solidFill>
              </a:rPr>
              <a:t>How do we predict with only one variable?</a:t>
            </a: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“Goodness Of Fit” is based on variability of the tip amount from the line fitted.</a:t>
            </a:r>
          </a:p>
        </p:txBody>
      </p:sp>
      <p:sp>
        <p:nvSpPr>
          <p:cNvPr id="23556" name="Date Placeholder 4"/>
          <p:cNvSpPr>
            <a:spLocks noGrp="1" noChangeArrowheads="1"/>
          </p:cNvSpPr>
          <p:nvPr>
            <p:ph type="dt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7" name="Slide Number Placeholder 3"/>
          <p:cNvSpPr>
            <a:spLocks noGrp="1" noChangeArrowheads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A22F3F8-964E-4F22-8E1F-5B58CF2E931D}" type="slidenum">
              <a:rPr lang="en-US" alt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3429000"/>
            <a:ext cx="74009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3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b="1" spc="-5" dirty="0">
                <a:solidFill>
                  <a:srgbClr val="C00000"/>
                </a:solidFill>
              </a:rPr>
              <a:t>How do we predict with only one variable?</a:t>
            </a: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Measuring the deviation: Squared residuals or Sum of Squared Errors (SSE)</a:t>
            </a:r>
          </a:p>
        </p:txBody>
      </p:sp>
      <p:sp>
        <p:nvSpPr>
          <p:cNvPr id="24580" name="Date Placeholder 4"/>
          <p:cNvSpPr>
            <a:spLocks noGrp="1" noChangeArrowheads="1"/>
          </p:cNvSpPr>
          <p:nvPr>
            <p:ph type="dt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24581" name="Slide Number Placeholder 3"/>
          <p:cNvSpPr>
            <a:spLocks noGrp="1" noChangeArrowheads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6AC769A-9F28-4BE8-9160-5C26F633A033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75819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409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5CACCCA6A2F4B826633AF63C01814" ma:contentTypeVersion="4" ma:contentTypeDescription="Create a new document." ma:contentTypeScope="" ma:versionID="39b57c08188997e0595fa070e682dae2">
  <xsd:schema xmlns:xsd="http://www.w3.org/2001/XMLSchema" xmlns:xs="http://www.w3.org/2001/XMLSchema" xmlns:p="http://schemas.microsoft.com/office/2006/metadata/properties" xmlns:ns2="aa8502c3-c2ce-4a7c-b654-b20deb31b3a4" targetNamespace="http://schemas.microsoft.com/office/2006/metadata/properties" ma:root="true" ma:fieldsID="9abee85fb150d4124e3837f8663e840f" ns2:_="">
    <xsd:import namespace="aa8502c3-c2ce-4a7c-b654-b20deb31b3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502c3-c2ce-4a7c-b654-b20deb31b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0350E5-B9A8-47D4-AC94-DB7FED9E2A8A}"/>
</file>

<file path=customXml/itemProps2.xml><?xml version="1.0" encoding="utf-8"?>
<ds:datastoreItem xmlns:ds="http://schemas.openxmlformats.org/officeDocument/2006/customXml" ds:itemID="{870045C6-1D5C-436B-AAFA-0265B2CC8A53}"/>
</file>

<file path=customXml/itemProps3.xml><?xml version="1.0" encoding="utf-8"?>
<ds:datastoreItem xmlns:ds="http://schemas.openxmlformats.org/officeDocument/2006/customXml" ds:itemID="{5242CE4C-0A80-4355-BA50-889888DEC24E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26286</TotalTime>
  <Words>2262</Words>
  <Application>Microsoft Office PowerPoint</Application>
  <PresentationFormat>On-screen Show (4:3)</PresentationFormat>
  <Paragraphs>371</Paragraphs>
  <Slides>51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Calibri</vt:lpstr>
      <vt:lpstr>Century Schoolbook</vt:lpstr>
      <vt:lpstr>charter</vt:lpstr>
      <vt:lpstr>Garamond</vt:lpstr>
      <vt:lpstr>Helvetica Neue</vt:lpstr>
      <vt:lpstr>MJXc-TeX-main-R</vt:lpstr>
      <vt:lpstr>open sans</vt:lpstr>
      <vt:lpstr>unset</vt:lpstr>
      <vt:lpstr>Wingdings</vt:lpstr>
      <vt:lpstr>Wingdings 2</vt:lpstr>
      <vt:lpstr>Oriel</vt:lpstr>
      <vt:lpstr>Equation</vt:lpstr>
      <vt:lpstr>19CSE305: MACHINE LEARNING  LINEAR REGRESSION </vt:lpstr>
      <vt:lpstr>What is Linear Regression?</vt:lpstr>
      <vt:lpstr> Regression</vt:lpstr>
      <vt:lpstr> Regression-Examples</vt:lpstr>
      <vt:lpstr> Regression-Example</vt:lpstr>
      <vt:lpstr>Linear Regression</vt:lpstr>
      <vt:lpstr>How do we predict with only one variable?</vt:lpstr>
      <vt:lpstr>How do we predict with only one variable?</vt:lpstr>
      <vt:lpstr>How do we predict with only one variable?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Analytical Solution Ordinary Least Squares (OLS)   </vt:lpstr>
      <vt:lpstr>Single Dimension  Least Square Linear Regression</vt:lpstr>
      <vt:lpstr>Single Dimension Least square Linear Regression</vt:lpstr>
      <vt:lpstr>Single Dimension Least square Linear Regression</vt:lpstr>
      <vt:lpstr>Single Dimension Least square Linear Regression</vt:lpstr>
      <vt:lpstr>Single Dimension Least square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Dimension Least Square Linear Regression - Numerical Example</vt:lpstr>
      <vt:lpstr>Single Dimension Least Square Linear Regression - Numerical Example</vt:lpstr>
      <vt:lpstr>Single Dimension Least Square Linear Regression - Numerical Example</vt:lpstr>
      <vt:lpstr>Single Dimension Least Square Linear Regression - Numerical Example</vt:lpstr>
      <vt:lpstr>Single Dimension Least Square Linear Regression - Numerical Example</vt:lpstr>
      <vt:lpstr>PowerPoint Presentation</vt:lpstr>
      <vt:lpstr>PowerPoint Presentation</vt:lpstr>
      <vt:lpstr>PowerPoint Presentation</vt:lpstr>
      <vt:lpstr>Numerical Solution Gradient Descent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 Database Management Systems  (DBMS)</dc:title>
  <dc:creator>USER</dc:creator>
  <cp:lastModifiedBy>Selvi C (CSE)</cp:lastModifiedBy>
  <cp:revision>422</cp:revision>
  <dcterms:created xsi:type="dcterms:W3CDTF">2006-08-16T00:00:00Z</dcterms:created>
  <dcterms:modified xsi:type="dcterms:W3CDTF">2021-08-12T09:40:13Z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0x01010016D5CACCCA6A2F4B826633AF63C01814</vt:lpwstr>
  </property>
</Properties>
</file>