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33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ppt/slides/slide30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25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28.xml" ContentType="application/vnd.openxmlformats-officedocument.presentationml.slide+xml"/>
  <Override PartName="/ppt/slides/slide34.xml" ContentType="application/vnd.openxmlformats-officedocument.presentationml.slide+xml"/>
  <Override PartName="/ppt/slides/slide27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9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slideMasters/slideMaster2.xml" ContentType="application/vnd.openxmlformats-officedocument.presentationml.slideMaster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1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metadata/core-properties" Target="docProps/core1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7"/>
  </p:notesMasterIdLst>
  <p:sldIdLst>
    <p:sldId id="300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93" r:id="rId11"/>
    <p:sldId id="264" r:id="rId12"/>
    <p:sldId id="294" r:id="rId13"/>
    <p:sldId id="266" r:id="rId14"/>
    <p:sldId id="267" r:id="rId15"/>
    <p:sldId id="268" r:id="rId16"/>
    <p:sldId id="269" r:id="rId17"/>
    <p:sldId id="270" r:id="rId18"/>
    <p:sldId id="296" r:id="rId19"/>
    <p:sldId id="297" r:id="rId20"/>
    <p:sldId id="273" r:id="rId21"/>
    <p:sldId id="274" r:id="rId22"/>
    <p:sldId id="275" r:id="rId23"/>
    <p:sldId id="276" r:id="rId24"/>
    <p:sldId id="278" r:id="rId25"/>
    <p:sldId id="279" r:id="rId26"/>
    <p:sldId id="280" r:id="rId27"/>
    <p:sldId id="295" r:id="rId28"/>
    <p:sldId id="283" r:id="rId29"/>
    <p:sldId id="284" r:id="rId30"/>
    <p:sldId id="285" r:id="rId31"/>
    <p:sldId id="288" r:id="rId32"/>
    <p:sldId id="289" r:id="rId33"/>
    <p:sldId id="292" r:id="rId34"/>
    <p:sldId id="298" r:id="rId35"/>
    <p:sldId id="29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ustomXml" Target="../customXml/item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ustomXml" Target="../customXml/item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ustomXml" Target="../customXml/item2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A50CAA5-31F1-4885-A9DB-CF266817D004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7D059C-43E1-44D0-A6AB-0E6A83C114A3}" type="slidenum">
              <a:rPr lang="en-US"/>
              <a:pPr/>
              <a:t>11</a:t>
            </a:fld>
            <a:endParaRPr lang="en-US"/>
          </a:p>
        </p:txBody>
      </p:sp>
      <p:sp>
        <p:nvSpPr>
          <p:cNvPr id="90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4400"/>
            <a:fld id="{46DF1244-BFD6-4EF5-A77E-307724F52486}" type="slidenum">
              <a:rPr lang="en-US" smtClean="0"/>
              <a:pPr defTabSz="914400"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4400"/>
            <a:fld id="{9E3787D3-3C1B-404E-A8C0-44CC8936751B}" type="slidenum">
              <a:rPr lang="en-US" smtClean="0"/>
              <a:pPr defTabSz="914400"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944280" y="4276800"/>
            <a:ext cx="5187240" cy="40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" name="CustomShape 2"/>
          <p:cNvSpPr/>
          <p:nvPr/>
        </p:nvSpPr>
        <p:spPr>
          <a:xfrm>
            <a:off x="4010040" y="8553600"/>
            <a:ext cx="3066480" cy="45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FD21E96-B220-4382-AF2E-9FE133D74185}" type="slidenum">
              <a:rPr lang="en-IN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19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944280" y="4276800"/>
            <a:ext cx="5187240" cy="40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2"/>
          <p:cNvSpPr/>
          <p:nvPr/>
        </p:nvSpPr>
        <p:spPr>
          <a:xfrm>
            <a:off x="4010040" y="8553600"/>
            <a:ext cx="3066480" cy="45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C4C5F84-309B-42F4-BD5B-61BFFA8A8E74}" type="slidenum">
              <a:rPr lang="en-IN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3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912960" y="4343400"/>
            <a:ext cx="503136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912960" y="4343400"/>
            <a:ext cx="503136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4400"/>
            <a:fld id="{F2A5A58A-E974-464F-9720-4571E7E31BCA}" type="slidenum">
              <a:rPr lang="en-US" smtClean="0"/>
              <a:pPr defTabSz="914400"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944280" y="4276800"/>
            <a:ext cx="5187240" cy="40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CustomShape 2"/>
          <p:cNvSpPr/>
          <p:nvPr/>
        </p:nvSpPr>
        <p:spPr>
          <a:xfrm>
            <a:off x="4010040" y="8553600"/>
            <a:ext cx="3066480" cy="45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0D96AAB-F5A8-40E9-972D-5FF410A676FC}" type="slidenum">
              <a:rPr lang="en-IN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27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CustomShape 1"/>
          <p:cNvSpPr/>
          <p:nvPr/>
        </p:nvSpPr>
        <p:spPr>
          <a:xfrm>
            <a:off x="944280" y="4276800"/>
            <a:ext cx="5187240" cy="40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3" name="CustomShape 2"/>
          <p:cNvSpPr/>
          <p:nvPr/>
        </p:nvSpPr>
        <p:spPr>
          <a:xfrm>
            <a:off x="4010040" y="8553600"/>
            <a:ext cx="3066480" cy="45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2E85809-D37B-42CB-964E-F3905AE2BD18}" type="slidenum">
              <a:rPr lang="en-IN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28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944280" y="4276800"/>
            <a:ext cx="5187240" cy="40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CustomShape 2"/>
          <p:cNvSpPr/>
          <p:nvPr/>
        </p:nvSpPr>
        <p:spPr>
          <a:xfrm>
            <a:off x="4010040" y="8553600"/>
            <a:ext cx="3066480" cy="45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2723128-1B4B-4862-B4E7-D4E8D25F59F6}" type="slidenum">
              <a:rPr lang="en-IN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30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944280" y="4276800"/>
            <a:ext cx="5187240" cy="40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CustomShape 2"/>
          <p:cNvSpPr/>
          <p:nvPr/>
        </p:nvSpPr>
        <p:spPr>
          <a:xfrm>
            <a:off x="4010040" y="8553600"/>
            <a:ext cx="3066480" cy="45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314683B-4890-4351-A74D-6438A92E58F8}" type="slidenum">
              <a:rPr lang="en-IN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31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944280" y="4276800"/>
            <a:ext cx="5187240" cy="40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3" name="CustomShape 2"/>
          <p:cNvSpPr/>
          <p:nvPr/>
        </p:nvSpPr>
        <p:spPr>
          <a:xfrm>
            <a:off x="4010040" y="8553600"/>
            <a:ext cx="3066480" cy="45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C714552-75B4-4C4A-A003-5F4DF5ADFD88}" type="slidenum">
              <a:rPr lang="en-IN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32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944280" y="4276800"/>
            <a:ext cx="5187240" cy="40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CustomShape 2"/>
          <p:cNvSpPr/>
          <p:nvPr/>
        </p:nvSpPr>
        <p:spPr>
          <a:xfrm>
            <a:off x="4010040" y="8553600"/>
            <a:ext cx="3066480" cy="45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D286F7D-0338-4BDF-8C06-36079E7562B7}" type="slidenum">
              <a:rPr lang="en-IN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4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944280" y="4276800"/>
            <a:ext cx="5187240" cy="40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2"/>
          <p:cNvSpPr/>
          <p:nvPr/>
        </p:nvSpPr>
        <p:spPr>
          <a:xfrm>
            <a:off x="4010040" y="8553600"/>
            <a:ext cx="3066480" cy="45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2F5BEF3-4DA3-4BF4-A941-266D810861EB}" type="slidenum">
              <a:rPr lang="en-IN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5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944280" y="4276800"/>
            <a:ext cx="5187240" cy="40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CustomShape 2"/>
          <p:cNvSpPr/>
          <p:nvPr/>
        </p:nvSpPr>
        <p:spPr>
          <a:xfrm>
            <a:off x="4010040" y="8553600"/>
            <a:ext cx="3066480" cy="45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FA6232E-1EEF-4A69-B719-5C60B1E0BC8B}" type="slidenum">
              <a:rPr lang="en-IN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6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944280" y="4276800"/>
            <a:ext cx="5187240" cy="40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CustomShape 2"/>
          <p:cNvSpPr/>
          <p:nvPr/>
        </p:nvSpPr>
        <p:spPr>
          <a:xfrm>
            <a:off x="4010040" y="8553600"/>
            <a:ext cx="3066480" cy="45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13BC36A-EFEF-4942-88E8-96735009DE38}" type="slidenum">
              <a:rPr lang="en-IN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7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944280" y="4276800"/>
            <a:ext cx="5187240" cy="40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CustomShape 2"/>
          <p:cNvSpPr/>
          <p:nvPr/>
        </p:nvSpPr>
        <p:spPr>
          <a:xfrm>
            <a:off x="4010040" y="8553600"/>
            <a:ext cx="3066480" cy="45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FB7ECD9-1B1D-4914-A3B5-9424E7628BC4}" type="slidenum">
              <a:rPr lang="en-IN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8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008823-FBA1-4FB7-9EA2-94FF30321843}" type="slidenum">
              <a:rPr lang="en-US"/>
              <a:pPr/>
              <a:t>9</a:t>
            </a:fld>
            <a:endParaRPr lang="en-US"/>
          </a:p>
        </p:txBody>
      </p:sp>
      <p:sp>
        <p:nvSpPr>
          <p:cNvPr id="96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.bin"/><Relationship Id="rId18" Type="http://schemas.openxmlformats.org/officeDocument/2006/relationships/oleObject" Target="../embeddings/oleObject15.bin"/><Relationship Id="rId26" Type="http://schemas.openxmlformats.org/officeDocument/2006/relationships/oleObject" Target="../embeddings/oleObject23.bin"/><Relationship Id="rId39" Type="http://schemas.openxmlformats.org/officeDocument/2006/relationships/oleObject" Target="../embeddings/oleObject36.bin"/><Relationship Id="rId3" Type="http://schemas.openxmlformats.org/officeDocument/2006/relationships/notesSlide" Target="../notesSlides/notesSlide10.xml"/><Relationship Id="rId21" Type="http://schemas.openxmlformats.org/officeDocument/2006/relationships/oleObject" Target="../embeddings/oleObject18.bin"/><Relationship Id="rId34" Type="http://schemas.openxmlformats.org/officeDocument/2006/relationships/oleObject" Target="../embeddings/oleObject31.bin"/><Relationship Id="rId42" Type="http://schemas.openxmlformats.org/officeDocument/2006/relationships/oleObject" Target="../embeddings/oleObject39.bin"/><Relationship Id="rId47" Type="http://schemas.openxmlformats.org/officeDocument/2006/relationships/oleObject" Target="../embeddings/oleObject44.bin"/><Relationship Id="rId50" Type="http://schemas.openxmlformats.org/officeDocument/2006/relationships/oleObject" Target="../embeddings/oleObject47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22.bin"/><Relationship Id="rId33" Type="http://schemas.openxmlformats.org/officeDocument/2006/relationships/oleObject" Target="../embeddings/oleObject30.bin"/><Relationship Id="rId38" Type="http://schemas.openxmlformats.org/officeDocument/2006/relationships/oleObject" Target="../embeddings/oleObject35.bin"/><Relationship Id="rId46" Type="http://schemas.openxmlformats.org/officeDocument/2006/relationships/oleObject" Target="../embeddings/oleObject43.bin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7.bin"/><Relationship Id="rId29" Type="http://schemas.openxmlformats.org/officeDocument/2006/relationships/oleObject" Target="../embeddings/oleObject26.bin"/><Relationship Id="rId41" Type="http://schemas.openxmlformats.org/officeDocument/2006/relationships/oleObject" Target="../embeddings/oleObject38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24" Type="http://schemas.openxmlformats.org/officeDocument/2006/relationships/oleObject" Target="../embeddings/oleObject21.bin"/><Relationship Id="rId32" Type="http://schemas.openxmlformats.org/officeDocument/2006/relationships/oleObject" Target="../embeddings/oleObject29.bin"/><Relationship Id="rId37" Type="http://schemas.openxmlformats.org/officeDocument/2006/relationships/oleObject" Target="../embeddings/oleObject34.bin"/><Relationship Id="rId40" Type="http://schemas.openxmlformats.org/officeDocument/2006/relationships/oleObject" Target="../embeddings/oleObject37.bin"/><Relationship Id="rId45" Type="http://schemas.openxmlformats.org/officeDocument/2006/relationships/oleObject" Target="../embeddings/oleObject42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20.bin"/><Relationship Id="rId28" Type="http://schemas.openxmlformats.org/officeDocument/2006/relationships/oleObject" Target="../embeddings/oleObject25.bin"/><Relationship Id="rId36" Type="http://schemas.openxmlformats.org/officeDocument/2006/relationships/oleObject" Target="../embeddings/oleObject33.bin"/><Relationship Id="rId49" Type="http://schemas.openxmlformats.org/officeDocument/2006/relationships/oleObject" Target="../embeddings/oleObject46.bin"/><Relationship Id="rId10" Type="http://schemas.openxmlformats.org/officeDocument/2006/relationships/oleObject" Target="../embeddings/oleObject7.bin"/><Relationship Id="rId19" Type="http://schemas.openxmlformats.org/officeDocument/2006/relationships/oleObject" Target="../embeddings/oleObject16.bin"/><Relationship Id="rId31" Type="http://schemas.openxmlformats.org/officeDocument/2006/relationships/oleObject" Target="../embeddings/oleObject28.bin"/><Relationship Id="rId44" Type="http://schemas.openxmlformats.org/officeDocument/2006/relationships/oleObject" Target="../embeddings/oleObject41.bin"/><Relationship Id="rId52" Type="http://schemas.openxmlformats.org/officeDocument/2006/relationships/oleObject" Target="../embeddings/oleObject49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9.bin"/><Relationship Id="rId27" Type="http://schemas.openxmlformats.org/officeDocument/2006/relationships/oleObject" Target="../embeddings/oleObject24.bin"/><Relationship Id="rId30" Type="http://schemas.openxmlformats.org/officeDocument/2006/relationships/oleObject" Target="../embeddings/oleObject27.bin"/><Relationship Id="rId35" Type="http://schemas.openxmlformats.org/officeDocument/2006/relationships/oleObject" Target="../embeddings/oleObject32.bin"/><Relationship Id="rId43" Type="http://schemas.openxmlformats.org/officeDocument/2006/relationships/oleObject" Target="../embeddings/oleObject40.bin"/><Relationship Id="rId48" Type="http://schemas.openxmlformats.org/officeDocument/2006/relationships/oleObject" Target="../embeddings/oleObject45.bin"/><Relationship Id="rId8" Type="http://schemas.openxmlformats.org/officeDocument/2006/relationships/oleObject" Target="../embeddings/oleObject5.bin"/><Relationship Id="rId51" Type="http://schemas.openxmlformats.org/officeDocument/2006/relationships/oleObject" Target="../embeddings/oleObject4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oleObject" Target="../embeddings/oleObject61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55.bin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4.bin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63.bin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2.bin"/><Relationship Id="rId9" Type="http://schemas.openxmlformats.org/officeDocument/2006/relationships/oleObject" Target="../embeddings/oleObject57.bin"/><Relationship Id="rId14" Type="http://schemas.openxmlformats.org/officeDocument/2006/relationships/oleObject" Target="../embeddings/oleObject6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4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240" cy="2012400"/>
          </a:xfrm>
        </p:spPr>
        <p:txBody>
          <a:bodyPr/>
          <a:lstStyle/>
          <a:p>
            <a:pPr algn="ctr"/>
            <a:r>
              <a:rPr lang="en-US" sz="7200" b="1" dirty="0" smtClean="0"/>
              <a:t>Ensemble </a:t>
            </a:r>
            <a:r>
              <a:rPr lang="en-US" sz="6600" b="1" dirty="0" smtClean="0"/>
              <a:t>Learning</a:t>
            </a:r>
            <a:endParaRPr lang="en-US" sz="7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685800" y="30456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IN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Value of Ensembles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609480" y="198108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000">
              <a:lnSpc>
                <a:spcPct val="9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“No Free Lunch” Theorem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760">
              <a:lnSpc>
                <a:spcPct val="9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No single algorithm wins all the time!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9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When combing multiple </a:t>
            </a:r>
            <a:r>
              <a:rPr lang="en-IN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independent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and </a:t>
            </a:r>
            <a:r>
              <a:rPr lang="en-IN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diverse decisions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each of which is </a:t>
            </a:r>
            <a:r>
              <a:rPr lang="en-IN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at least more accurate than random guessing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, random errors cancel each other out, </a:t>
            </a:r>
            <a:r>
              <a:rPr lang="en-IN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correct decisions are reinforced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9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54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54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b="1" dirty="0">
                <a:ea typeface="SimSun" pitchFamily="2" charset="-122"/>
              </a:rPr>
              <a:t>Example: Weather Forecast</a:t>
            </a:r>
          </a:p>
        </p:txBody>
      </p:sp>
      <p:graphicFrame>
        <p:nvGraphicFramePr>
          <p:cNvPr id="907267" name="Group 3"/>
          <p:cNvGraphicFramePr>
            <a:graphicFrameLocks noGrp="1"/>
          </p:cNvGraphicFramePr>
          <p:nvPr/>
        </p:nvGraphicFramePr>
        <p:xfrm>
          <a:off x="381000" y="1752600"/>
          <a:ext cx="8458200" cy="4572002"/>
        </p:xfrm>
        <a:graphic>
          <a:graphicData uri="http://schemas.openxmlformats.org/drawingml/2006/table">
            <a:tbl>
              <a:tblPr/>
              <a:tblGrid>
                <a:gridCol w="1598613"/>
                <a:gridCol w="979487"/>
                <a:gridCol w="979488"/>
                <a:gridCol w="981075"/>
                <a:gridCol w="979487"/>
                <a:gridCol w="979488"/>
                <a:gridCol w="981075"/>
                <a:gridCol w="979487"/>
              </a:tblGrid>
              <a:tr h="673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Reality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Combine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07341" name="Object 77"/>
          <p:cNvGraphicFramePr>
            <a:graphicFrameLocks noChangeAspect="1"/>
          </p:cNvGraphicFramePr>
          <p:nvPr/>
        </p:nvGraphicFramePr>
        <p:xfrm>
          <a:off x="2022475" y="1776413"/>
          <a:ext cx="838200" cy="698500"/>
        </p:xfrm>
        <a:graphic>
          <a:graphicData uri="http://schemas.openxmlformats.org/presentationml/2006/ole">
            <p:oleObj spid="_x0000_s1026" name="Photo Editor Photo" r:id="rId4" imgW="1486107" imgH="1238423" progId="">
              <p:embed/>
            </p:oleObj>
          </a:graphicData>
        </a:graphic>
      </p:graphicFrame>
      <p:graphicFrame>
        <p:nvGraphicFramePr>
          <p:cNvPr id="907342" name="Object 78"/>
          <p:cNvGraphicFramePr>
            <a:graphicFrameLocks noChangeAspect="1"/>
          </p:cNvGraphicFramePr>
          <p:nvPr/>
        </p:nvGraphicFramePr>
        <p:xfrm>
          <a:off x="4964113" y="1787525"/>
          <a:ext cx="838200" cy="698500"/>
        </p:xfrm>
        <a:graphic>
          <a:graphicData uri="http://schemas.openxmlformats.org/presentationml/2006/ole">
            <p:oleObj spid="_x0000_s1027" name="Photo Editor Photo" r:id="rId5" imgW="1486107" imgH="1238423" progId="">
              <p:embed/>
            </p:oleObj>
          </a:graphicData>
        </a:graphic>
      </p:graphicFrame>
      <p:graphicFrame>
        <p:nvGraphicFramePr>
          <p:cNvPr id="907343" name="Object 79"/>
          <p:cNvGraphicFramePr>
            <a:graphicFrameLocks noChangeAspect="1"/>
          </p:cNvGraphicFramePr>
          <p:nvPr/>
        </p:nvGraphicFramePr>
        <p:xfrm>
          <a:off x="5919788" y="1793875"/>
          <a:ext cx="838200" cy="698500"/>
        </p:xfrm>
        <a:graphic>
          <a:graphicData uri="http://schemas.openxmlformats.org/presentationml/2006/ole">
            <p:oleObj spid="_x0000_s1028" name="Photo Editor Photo" r:id="rId6" imgW="1486107" imgH="1238423" progId="">
              <p:embed/>
            </p:oleObj>
          </a:graphicData>
        </a:graphic>
      </p:graphicFrame>
      <p:graphicFrame>
        <p:nvGraphicFramePr>
          <p:cNvPr id="907344" name="Object 80"/>
          <p:cNvGraphicFramePr>
            <a:graphicFrameLocks noChangeAspect="1"/>
          </p:cNvGraphicFramePr>
          <p:nvPr/>
        </p:nvGraphicFramePr>
        <p:xfrm>
          <a:off x="4167188" y="1835150"/>
          <a:ext cx="533400" cy="533400"/>
        </p:xfrm>
        <a:graphic>
          <a:graphicData uri="http://schemas.openxmlformats.org/presentationml/2006/ole">
            <p:oleObj spid="_x0000_s1029" name="Photo Editor Photo" r:id="rId7" imgW="980952" imgH="980952" progId="">
              <p:embed/>
            </p:oleObj>
          </a:graphicData>
        </a:graphic>
      </p:graphicFrame>
      <p:graphicFrame>
        <p:nvGraphicFramePr>
          <p:cNvPr id="907345" name="Object 81"/>
          <p:cNvGraphicFramePr>
            <a:graphicFrameLocks noChangeAspect="1"/>
          </p:cNvGraphicFramePr>
          <p:nvPr/>
        </p:nvGraphicFramePr>
        <p:xfrm>
          <a:off x="3206750" y="1839913"/>
          <a:ext cx="533400" cy="533400"/>
        </p:xfrm>
        <a:graphic>
          <a:graphicData uri="http://schemas.openxmlformats.org/presentationml/2006/ole">
            <p:oleObj spid="_x0000_s1030" name="Photo Editor Photo" r:id="rId8" imgW="980952" imgH="980952" progId="">
              <p:embed/>
            </p:oleObj>
          </a:graphicData>
        </a:graphic>
      </p:graphicFrame>
      <p:graphicFrame>
        <p:nvGraphicFramePr>
          <p:cNvPr id="907346" name="Object 82"/>
          <p:cNvGraphicFramePr>
            <a:graphicFrameLocks noChangeAspect="1"/>
          </p:cNvGraphicFramePr>
          <p:nvPr/>
        </p:nvGraphicFramePr>
        <p:xfrm>
          <a:off x="7073900" y="1804988"/>
          <a:ext cx="533400" cy="533400"/>
        </p:xfrm>
        <a:graphic>
          <a:graphicData uri="http://schemas.openxmlformats.org/presentationml/2006/ole">
            <p:oleObj spid="_x0000_s1031" name="Photo Editor Photo" r:id="rId9" imgW="980952" imgH="980952" progId="">
              <p:embed/>
            </p:oleObj>
          </a:graphicData>
        </a:graphic>
      </p:graphicFrame>
      <p:graphicFrame>
        <p:nvGraphicFramePr>
          <p:cNvPr id="907347" name="Object 83"/>
          <p:cNvGraphicFramePr>
            <a:graphicFrameLocks noChangeAspect="1"/>
          </p:cNvGraphicFramePr>
          <p:nvPr/>
        </p:nvGraphicFramePr>
        <p:xfrm>
          <a:off x="8062913" y="1822450"/>
          <a:ext cx="533400" cy="533400"/>
        </p:xfrm>
        <a:graphic>
          <a:graphicData uri="http://schemas.openxmlformats.org/presentationml/2006/ole">
            <p:oleObj spid="_x0000_s1032" name="Photo Editor Photo" r:id="rId10" imgW="980952" imgH="980952" progId="">
              <p:embed/>
            </p:oleObj>
          </a:graphicData>
        </a:graphic>
      </p:graphicFrame>
      <p:graphicFrame>
        <p:nvGraphicFramePr>
          <p:cNvPr id="907348" name="Object 84"/>
          <p:cNvGraphicFramePr>
            <a:graphicFrameLocks noChangeAspect="1"/>
          </p:cNvGraphicFramePr>
          <p:nvPr/>
        </p:nvGraphicFramePr>
        <p:xfrm>
          <a:off x="2057400" y="5702300"/>
          <a:ext cx="838200" cy="698500"/>
        </p:xfrm>
        <a:graphic>
          <a:graphicData uri="http://schemas.openxmlformats.org/presentationml/2006/ole">
            <p:oleObj spid="_x0000_s1033" name="Photo Editor Photo" r:id="rId11" imgW="1486107" imgH="1238423" progId="">
              <p:embed/>
            </p:oleObj>
          </a:graphicData>
        </a:graphic>
      </p:graphicFrame>
      <p:graphicFrame>
        <p:nvGraphicFramePr>
          <p:cNvPr id="907349" name="Object 85"/>
          <p:cNvGraphicFramePr>
            <a:graphicFrameLocks noChangeAspect="1"/>
          </p:cNvGraphicFramePr>
          <p:nvPr/>
        </p:nvGraphicFramePr>
        <p:xfrm>
          <a:off x="3200400" y="5715000"/>
          <a:ext cx="533400" cy="533400"/>
        </p:xfrm>
        <a:graphic>
          <a:graphicData uri="http://schemas.openxmlformats.org/presentationml/2006/ole">
            <p:oleObj spid="_x0000_s1034" name="Photo Editor Photo" r:id="rId12" imgW="980952" imgH="980952" progId="">
              <p:embed/>
            </p:oleObj>
          </a:graphicData>
        </a:graphic>
      </p:graphicFrame>
      <p:graphicFrame>
        <p:nvGraphicFramePr>
          <p:cNvPr id="907350" name="Object 86"/>
          <p:cNvGraphicFramePr>
            <a:graphicFrameLocks noChangeAspect="1"/>
          </p:cNvGraphicFramePr>
          <p:nvPr/>
        </p:nvGraphicFramePr>
        <p:xfrm>
          <a:off x="4191000" y="5715000"/>
          <a:ext cx="533400" cy="533400"/>
        </p:xfrm>
        <a:graphic>
          <a:graphicData uri="http://schemas.openxmlformats.org/presentationml/2006/ole">
            <p:oleObj spid="_x0000_s1035" name="Photo Editor Photo" r:id="rId13" imgW="980952" imgH="980952" progId="">
              <p:embed/>
            </p:oleObj>
          </a:graphicData>
        </a:graphic>
      </p:graphicFrame>
      <p:graphicFrame>
        <p:nvGraphicFramePr>
          <p:cNvPr id="907351" name="Object 87"/>
          <p:cNvGraphicFramePr>
            <a:graphicFrameLocks noChangeAspect="1"/>
          </p:cNvGraphicFramePr>
          <p:nvPr/>
        </p:nvGraphicFramePr>
        <p:xfrm>
          <a:off x="5029200" y="5715000"/>
          <a:ext cx="838200" cy="698500"/>
        </p:xfrm>
        <a:graphic>
          <a:graphicData uri="http://schemas.openxmlformats.org/presentationml/2006/ole">
            <p:oleObj spid="_x0000_s1036" name="Photo Editor Photo" r:id="rId14" imgW="1486107" imgH="1238423" progId="">
              <p:embed/>
            </p:oleObj>
          </a:graphicData>
        </a:graphic>
      </p:graphicFrame>
      <p:graphicFrame>
        <p:nvGraphicFramePr>
          <p:cNvPr id="907352" name="Object 88"/>
          <p:cNvGraphicFramePr>
            <a:graphicFrameLocks noChangeAspect="1"/>
          </p:cNvGraphicFramePr>
          <p:nvPr/>
        </p:nvGraphicFramePr>
        <p:xfrm>
          <a:off x="6019800" y="5715000"/>
          <a:ext cx="838200" cy="698500"/>
        </p:xfrm>
        <a:graphic>
          <a:graphicData uri="http://schemas.openxmlformats.org/presentationml/2006/ole">
            <p:oleObj spid="_x0000_s1037" name="Photo Editor Photo" r:id="rId15" imgW="1486107" imgH="1238423" progId="">
              <p:embed/>
            </p:oleObj>
          </a:graphicData>
        </a:graphic>
      </p:graphicFrame>
      <p:graphicFrame>
        <p:nvGraphicFramePr>
          <p:cNvPr id="907353" name="Object 89"/>
          <p:cNvGraphicFramePr>
            <a:graphicFrameLocks noChangeAspect="1"/>
          </p:cNvGraphicFramePr>
          <p:nvPr/>
        </p:nvGraphicFramePr>
        <p:xfrm>
          <a:off x="7092950" y="5715000"/>
          <a:ext cx="533400" cy="533400"/>
        </p:xfrm>
        <a:graphic>
          <a:graphicData uri="http://schemas.openxmlformats.org/presentationml/2006/ole">
            <p:oleObj spid="_x0000_s1038" name="Photo Editor Photo" r:id="rId16" imgW="980952" imgH="980952" progId="">
              <p:embed/>
            </p:oleObj>
          </a:graphicData>
        </a:graphic>
      </p:graphicFrame>
      <p:graphicFrame>
        <p:nvGraphicFramePr>
          <p:cNvPr id="907354" name="Object 90"/>
          <p:cNvGraphicFramePr>
            <a:graphicFrameLocks noChangeAspect="1"/>
          </p:cNvGraphicFramePr>
          <p:nvPr/>
        </p:nvGraphicFramePr>
        <p:xfrm>
          <a:off x="8105775" y="5715000"/>
          <a:ext cx="533400" cy="533400"/>
        </p:xfrm>
        <a:graphic>
          <a:graphicData uri="http://schemas.openxmlformats.org/presentationml/2006/ole">
            <p:oleObj spid="_x0000_s1039" name="Photo Editor Photo" r:id="rId17" imgW="980952" imgH="980952" progId="">
              <p:embed/>
            </p:oleObj>
          </a:graphicData>
        </a:graphic>
      </p:graphicFrame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2057400" y="3709988"/>
            <a:ext cx="6553200" cy="763587"/>
            <a:chOff x="1296" y="2337"/>
            <a:chExt cx="4128" cy="481"/>
          </a:xfrm>
        </p:grpSpPr>
        <p:graphicFrame>
          <p:nvGraphicFramePr>
            <p:cNvPr id="907356" name="Object 92"/>
            <p:cNvGraphicFramePr>
              <a:graphicFrameLocks noChangeAspect="1"/>
            </p:cNvGraphicFramePr>
            <p:nvPr/>
          </p:nvGraphicFramePr>
          <p:xfrm>
            <a:off x="1296" y="2352"/>
            <a:ext cx="528" cy="440"/>
          </p:xfrm>
          <a:graphic>
            <a:graphicData uri="http://schemas.openxmlformats.org/presentationml/2006/ole">
              <p:oleObj spid="_x0000_s1068" name="Photo Editor Photo" r:id="rId18" imgW="1486107" imgH="1238423" progId="">
                <p:embed/>
              </p:oleObj>
            </a:graphicData>
          </a:graphic>
        </p:graphicFrame>
        <p:graphicFrame>
          <p:nvGraphicFramePr>
            <p:cNvPr id="907357" name="Object 93"/>
            <p:cNvGraphicFramePr>
              <a:graphicFrameLocks noChangeAspect="1"/>
            </p:cNvGraphicFramePr>
            <p:nvPr/>
          </p:nvGraphicFramePr>
          <p:xfrm>
            <a:off x="2027" y="2378"/>
            <a:ext cx="336" cy="336"/>
          </p:xfrm>
          <a:graphic>
            <a:graphicData uri="http://schemas.openxmlformats.org/presentationml/2006/ole">
              <p:oleObj spid="_x0000_s1069" name="Photo Editor Photo" r:id="rId19" imgW="980952" imgH="980952" progId="">
                <p:embed/>
              </p:oleObj>
            </a:graphicData>
          </a:graphic>
        </p:graphicFrame>
        <p:graphicFrame>
          <p:nvGraphicFramePr>
            <p:cNvPr id="907358" name="Object 94"/>
            <p:cNvGraphicFramePr>
              <a:graphicFrameLocks noChangeAspect="1"/>
            </p:cNvGraphicFramePr>
            <p:nvPr/>
          </p:nvGraphicFramePr>
          <p:xfrm>
            <a:off x="2544" y="2378"/>
            <a:ext cx="528" cy="440"/>
          </p:xfrm>
          <a:graphic>
            <a:graphicData uri="http://schemas.openxmlformats.org/presentationml/2006/ole">
              <p:oleObj spid="_x0000_s1070" name="Photo Editor Photo" r:id="rId20" imgW="1486107" imgH="1238423" progId="">
                <p:embed/>
              </p:oleObj>
            </a:graphicData>
          </a:graphic>
        </p:graphicFrame>
        <p:graphicFrame>
          <p:nvGraphicFramePr>
            <p:cNvPr id="907359" name="Object 95"/>
            <p:cNvGraphicFramePr>
              <a:graphicFrameLocks noChangeAspect="1"/>
            </p:cNvGraphicFramePr>
            <p:nvPr/>
          </p:nvGraphicFramePr>
          <p:xfrm>
            <a:off x="3168" y="2352"/>
            <a:ext cx="528" cy="440"/>
          </p:xfrm>
          <a:graphic>
            <a:graphicData uri="http://schemas.openxmlformats.org/presentationml/2006/ole">
              <p:oleObj spid="_x0000_s1071" name="Photo Editor Photo" r:id="rId21" imgW="1486107" imgH="1238423" progId="">
                <p:embed/>
              </p:oleObj>
            </a:graphicData>
          </a:graphic>
        </p:graphicFrame>
        <p:graphicFrame>
          <p:nvGraphicFramePr>
            <p:cNvPr id="907360" name="Object 96"/>
            <p:cNvGraphicFramePr>
              <a:graphicFrameLocks noChangeAspect="1"/>
            </p:cNvGraphicFramePr>
            <p:nvPr/>
          </p:nvGraphicFramePr>
          <p:xfrm>
            <a:off x="3840" y="2400"/>
            <a:ext cx="336" cy="336"/>
          </p:xfrm>
          <a:graphic>
            <a:graphicData uri="http://schemas.openxmlformats.org/presentationml/2006/ole">
              <p:oleObj spid="_x0000_s1072" name="Photo Editor Photo" r:id="rId22" imgW="980952" imgH="980952" progId="">
                <p:embed/>
              </p:oleObj>
            </a:graphicData>
          </a:graphic>
        </p:graphicFrame>
        <p:graphicFrame>
          <p:nvGraphicFramePr>
            <p:cNvPr id="907361" name="Object 97"/>
            <p:cNvGraphicFramePr>
              <a:graphicFrameLocks noChangeAspect="1"/>
            </p:cNvGraphicFramePr>
            <p:nvPr/>
          </p:nvGraphicFramePr>
          <p:xfrm>
            <a:off x="4405" y="2337"/>
            <a:ext cx="528" cy="440"/>
          </p:xfrm>
          <a:graphic>
            <a:graphicData uri="http://schemas.openxmlformats.org/presentationml/2006/ole">
              <p:oleObj spid="_x0000_s1073" name="Photo Editor Photo" r:id="rId23" imgW="1486107" imgH="1238423" progId="">
                <p:embed/>
              </p:oleObj>
            </a:graphicData>
          </a:graphic>
        </p:graphicFrame>
        <p:graphicFrame>
          <p:nvGraphicFramePr>
            <p:cNvPr id="907362" name="Object 98"/>
            <p:cNvGraphicFramePr>
              <a:graphicFrameLocks noChangeAspect="1"/>
            </p:cNvGraphicFramePr>
            <p:nvPr/>
          </p:nvGraphicFramePr>
          <p:xfrm>
            <a:off x="5088" y="2400"/>
            <a:ext cx="336" cy="336"/>
          </p:xfrm>
          <a:graphic>
            <a:graphicData uri="http://schemas.openxmlformats.org/presentationml/2006/ole">
              <p:oleObj spid="_x0000_s1074" name="Photo Editor Photo" r:id="rId24" imgW="980952" imgH="980952" progId="">
                <p:embed/>
              </p:oleObj>
            </a:graphicData>
          </a:graphic>
        </p:graphicFrame>
      </p:grpSp>
      <p:grpSp>
        <p:nvGrpSpPr>
          <p:cNvPr id="3" name="Group 99"/>
          <p:cNvGrpSpPr>
            <a:grpSpLocks/>
          </p:cNvGrpSpPr>
          <p:nvPr/>
        </p:nvGrpSpPr>
        <p:grpSpPr bwMode="auto">
          <a:xfrm>
            <a:off x="2081213" y="4378325"/>
            <a:ext cx="6529387" cy="727075"/>
            <a:chOff x="1311" y="2758"/>
            <a:chExt cx="4113" cy="458"/>
          </a:xfrm>
        </p:grpSpPr>
        <p:graphicFrame>
          <p:nvGraphicFramePr>
            <p:cNvPr id="907364" name="Object 100"/>
            <p:cNvGraphicFramePr>
              <a:graphicFrameLocks noChangeAspect="1"/>
            </p:cNvGraphicFramePr>
            <p:nvPr/>
          </p:nvGraphicFramePr>
          <p:xfrm>
            <a:off x="1311" y="2776"/>
            <a:ext cx="528" cy="440"/>
          </p:xfrm>
          <a:graphic>
            <a:graphicData uri="http://schemas.openxmlformats.org/presentationml/2006/ole">
              <p:oleObj spid="_x0000_s1061" name="Photo Editor Photo" r:id="rId25" imgW="1486107" imgH="1238423" progId="">
                <p:embed/>
              </p:oleObj>
            </a:graphicData>
          </a:graphic>
        </p:graphicFrame>
        <p:graphicFrame>
          <p:nvGraphicFramePr>
            <p:cNvPr id="907365" name="Object 101"/>
            <p:cNvGraphicFramePr>
              <a:graphicFrameLocks noChangeAspect="1"/>
            </p:cNvGraphicFramePr>
            <p:nvPr/>
          </p:nvGraphicFramePr>
          <p:xfrm>
            <a:off x="2042" y="2773"/>
            <a:ext cx="336" cy="336"/>
          </p:xfrm>
          <a:graphic>
            <a:graphicData uri="http://schemas.openxmlformats.org/presentationml/2006/ole">
              <p:oleObj spid="_x0000_s1062" name="Photo Editor Photo" r:id="rId26" imgW="980952" imgH="980952" progId="">
                <p:embed/>
              </p:oleObj>
            </a:graphicData>
          </a:graphic>
        </p:graphicFrame>
        <p:graphicFrame>
          <p:nvGraphicFramePr>
            <p:cNvPr id="907366" name="Object 102"/>
            <p:cNvGraphicFramePr>
              <a:graphicFrameLocks noChangeAspect="1"/>
            </p:cNvGraphicFramePr>
            <p:nvPr/>
          </p:nvGraphicFramePr>
          <p:xfrm>
            <a:off x="2544" y="2758"/>
            <a:ext cx="528" cy="440"/>
          </p:xfrm>
          <a:graphic>
            <a:graphicData uri="http://schemas.openxmlformats.org/presentationml/2006/ole">
              <p:oleObj spid="_x0000_s1063" name="Photo Editor Photo" r:id="rId27" imgW="1486107" imgH="1238423" progId="">
                <p:embed/>
              </p:oleObj>
            </a:graphicData>
          </a:graphic>
        </p:graphicFrame>
        <p:graphicFrame>
          <p:nvGraphicFramePr>
            <p:cNvPr id="907367" name="Object 103"/>
            <p:cNvGraphicFramePr>
              <a:graphicFrameLocks noChangeAspect="1"/>
            </p:cNvGraphicFramePr>
            <p:nvPr/>
          </p:nvGraphicFramePr>
          <p:xfrm>
            <a:off x="3168" y="2758"/>
            <a:ext cx="528" cy="440"/>
          </p:xfrm>
          <a:graphic>
            <a:graphicData uri="http://schemas.openxmlformats.org/presentationml/2006/ole">
              <p:oleObj spid="_x0000_s1064" name="Photo Editor Photo" r:id="rId28" imgW="1486107" imgH="1238423" progId="">
                <p:embed/>
              </p:oleObj>
            </a:graphicData>
          </a:graphic>
        </p:graphicFrame>
        <p:graphicFrame>
          <p:nvGraphicFramePr>
            <p:cNvPr id="907368" name="Object 104"/>
            <p:cNvGraphicFramePr>
              <a:graphicFrameLocks noChangeAspect="1"/>
            </p:cNvGraphicFramePr>
            <p:nvPr/>
          </p:nvGraphicFramePr>
          <p:xfrm>
            <a:off x="3840" y="2784"/>
            <a:ext cx="336" cy="336"/>
          </p:xfrm>
          <a:graphic>
            <a:graphicData uri="http://schemas.openxmlformats.org/presentationml/2006/ole">
              <p:oleObj spid="_x0000_s1065" name="Photo Editor Photo" r:id="rId29" imgW="980952" imgH="980952" progId="">
                <p:embed/>
              </p:oleObj>
            </a:graphicData>
          </a:graphic>
        </p:graphicFrame>
        <p:graphicFrame>
          <p:nvGraphicFramePr>
            <p:cNvPr id="907369" name="Object 105"/>
            <p:cNvGraphicFramePr>
              <a:graphicFrameLocks noChangeAspect="1"/>
            </p:cNvGraphicFramePr>
            <p:nvPr/>
          </p:nvGraphicFramePr>
          <p:xfrm>
            <a:off x="4464" y="2784"/>
            <a:ext cx="336" cy="336"/>
          </p:xfrm>
          <a:graphic>
            <a:graphicData uri="http://schemas.openxmlformats.org/presentationml/2006/ole">
              <p:oleObj spid="_x0000_s1066" name="Photo Editor Photo" r:id="rId30" imgW="980952" imgH="980952" progId="">
                <p:embed/>
              </p:oleObj>
            </a:graphicData>
          </a:graphic>
        </p:graphicFrame>
        <p:graphicFrame>
          <p:nvGraphicFramePr>
            <p:cNvPr id="907370" name="Object 106"/>
            <p:cNvGraphicFramePr>
              <a:graphicFrameLocks noChangeAspect="1"/>
            </p:cNvGraphicFramePr>
            <p:nvPr/>
          </p:nvGraphicFramePr>
          <p:xfrm>
            <a:off x="5088" y="2784"/>
            <a:ext cx="336" cy="336"/>
          </p:xfrm>
          <a:graphic>
            <a:graphicData uri="http://schemas.openxmlformats.org/presentationml/2006/ole">
              <p:oleObj spid="_x0000_s1067" name="Photo Editor Photo" r:id="rId31" imgW="980952" imgH="980952" progId="">
                <p:embed/>
              </p:oleObj>
            </a:graphicData>
          </a:graphic>
        </p:graphicFrame>
      </p:grpSp>
      <p:grpSp>
        <p:nvGrpSpPr>
          <p:cNvPr id="4" name="Group 107"/>
          <p:cNvGrpSpPr>
            <a:grpSpLocks/>
          </p:cNvGrpSpPr>
          <p:nvPr/>
        </p:nvGrpSpPr>
        <p:grpSpPr bwMode="auto">
          <a:xfrm>
            <a:off x="2087563" y="5022850"/>
            <a:ext cx="6546850" cy="727075"/>
            <a:chOff x="1315" y="3164"/>
            <a:chExt cx="4124" cy="458"/>
          </a:xfrm>
        </p:grpSpPr>
        <p:graphicFrame>
          <p:nvGraphicFramePr>
            <p:cNvPr id="907372" name="Object 108"/>
            <p:cNvGraphicFramePr>
              <a:graphicFrameLocks noChangeAspect="1"/>
            </p:cNvGraphicFramePr>
            <p:nvPr/>
          </p:nvGraphicFramePr>
          <p:xfrm>
            <a:off x="1315" y="3182"/>
            <a:ext cx="528" cy="440"/>
          </p:xfrm>
          <a:graphic>
            <a:graphicData uri="http://schemas.openxmlformats.org/presentationml/2006/ole">
              <p:oleObj spid="_x0000_s1054" name="Photo Editor Photo" r:id="rId32" imgW="1486107" imgH="1238423" progId="">
                <p:embed/>
              </p:oleObj>
            </a:graphicData>
          </a:graphic>
        </p:graphicFrame>
        <p:graphicFrame>
          <p:nvGraphicFramePr>
            <p:cNvPr id="907373" name="Object 109"/>
            <p:cNvGraphicFramePr>
              <a:graphicFrameLocks noChangeAspect="1"/>
            </p:cNvGraphicFramePr>
            <p:nvPr/>
          </p:nvGraphicFramePr>
          <p:xfrm>
            <a:off x="1920" y="3168"/>
            <a:ext cx="528" cy="440"/>
          </p:xfrm>
          <a:graphic>
            <a:graphicData uri="http://schemas.openxmlformats.org/presentationml/2006/ole">
              <p:oleObj spid="_x0000_s1055" name="Photo Editor Photo" r:id="rId33" imgW="1486107" imgH="1238423" progId="">
                <p:embed/>
              </p:oleObj>
            </a:graphicData>
          </a:graphic>
        </p:graphicFrame>
        <p:graphicFrame>
          <p:nvGraphicFramePr>
            <p:cNvPr id="907374" name="Object 110"/>
            <p:cNvGraphicFramePr>
              <a:graphicFrameLocks noChangeAspect="1"/>
            </p:cNvGraphicFramePr>
            <p:nvPr/>
          </p:nvGraphicFramePr>
          <p:xfrm>
            <a:off x="2629" y="3205"/>
            <a:ext cx="336" cy="336"/>
          </p:xfrm>
          <a:graphic>
            <a:graphicData uri="http://schemas.openxmlformats.org/presentationml/2006/ole">
              <p:oleObj spid="_x0000_s1056" name="Photo Editor Photo" r:id="rId34" imgW="980952" imgH="980952" progId="">
                <p:embed/>
              </p:oleObj>
            </a:graphicData>
          </a:graphic>
        </p:graphicFrame>
        <p:graphicFrame>
          <p:nvGraphicFramePr>
            <p:cNvPr id="907375" name="Object 111"/>
            <p:cNvGraphicFramePr>
              <a:graphicFrameLocks noChangeAspect="1"/>
            </p:cNvGraphicFramePr>
            <p:nvPr/>
          </p:nvGraphicFramePr>
          <p:xfrm>
            <a:off x="3168" y="3164"/>
            <a:ext cx="528" cy="440"/>
          </p:xfrm>
          <a:graphic>
            <a:graphicData uri="http://schemas.openxmlformats.org/presentationml/2006/ole">
              <p:oleObj spid="_x0000_s1057" name="Photo Editor Photo" r:id="rId35" imgW="1486107" imgH="1238423" progId="">
                <p:embed/>
              </p:oleObj>
            </a:graphicData>
          </a:graphic>
        </p:graphicFrame>
        <p:graphicFrame>
          <p:nvGraphicFramePr>
            <p:cNvPr id="907376" name="Object 112"/>
            <p:cNvGraphicFramePr>
              <a:graphicFrameLocks noChangeAspect="1"/>
            </p:cNvGraphicFramePr>
            <p:nvPr/>
          </p:nvGraphicFramePr>
          <p:xfrm>
            <a:off x="3755" y="3168"/>
            <a:ext cx="528" cy="440"/>
          </p:xfrm>
          <a:graphic>
            <a:graphicData uri="http://schemas.openxmlformats.org/presentationml/2006/ole">
              <p:oleObj spid="_x0000_s1058" name="Photo Editor Photo" r:id="rId36" imgW="1486107" imgH="1238423" progId="">
                <p:embed/>
              </p:oleObj>
            </a:graphicData>
          </a:graphic>
        </p:graphicFrame>
        <p:graphicFrame>
          <p:nvGraphicFramePr>
            <p:cNvPr id="907377" name="Object 113"/>
            <p:cNvGraphicFramePr>
              <a:graphicFrameLocks noChangeAspect="1"/>
            </p:cNvGraphicFramePr>
            <p:nvPr/>
          </p:nvGraphicFramePr>
          <p:xfrm>
            <a:off x="4368" y="3175"/>
            <a:ext cx="528" cy="440"/>
          </p:xfrm>
          <a:graphic>
            <a:graphicData uri="http://schemas.openxmlformats.org/presentationml/2006/ole">
              <p:oleObj spid="_x0000_s1059" name="Photo Editor Photo" r:id="rId37" imgW="1486107" imgH="1238423" progId="">
                <p:embed/>
              </p:oleObj>
            </a:graphicData>
          </a:graphic>
        </p:graphicFrame>
        <p:graphicFrame>
          <p:nvGraphicFramePr>
            <p:cNvPr id="907378" name="Object 114"/>
            <p:cNvGraphicFramePr>
              <a:graphicFrameLocks noChangeAspect="1"/>
            </p:cNvGraphicFramePr>
            <p:nvPr/>
          </p:nvGraphicFramePr>
          <p:xfrm>
            <a:off x="5103" y="3205"/>
            <a:ext cx="336" cy="336"/>
          </p:xfrm>
          <a:graphic>
            <a:graphicData uri="http://schemas.openxmlformats.org/presentationml/2006/ole">
              <p:oleObj spid="_x0000_s1060" name="Photo Editor Photo" r:id="rId38" imgW="980952" imgH="980952" progId="">
                <p:embed/>
              </p:oleObj>
            </a:graphicData>
          </a:graphic>
        </p:graphicFrame>
      </p:grpSp>
      <p:grpSp>
        <p:nvGrpSpPr>
          <p:cNvPr id="5" name="Group 115"/>
          <p:cNvGrpSpPr>
            <a:grpSpLocks/>
          </p:cNvGrpSpPr>
          <p:nvPr/>
        </p:nvGrpSpPr>
        <p:grpSpPr bwMode="auto">
          <a:xfrm>
            <a:off x="2209800" y="3117850"/>
            <a:ext cx="6553200" cy="715963"/>
            <a:chOff x="1392" y="1964"/>
            <a:chExt cx="4128" cy="451"/>
          </a:xfrm>
        </p:grpSpPr>
        <p:graphicFrame>
          <p:nvGraphicFramePr>
            <p:cNvPr id="907380" name="Object 116"/>
            <p:cNvGraphicFramePr>
              <a:graphicFrameLocks noChangeAspect="1"/>
            </p:cNvGraphicFramePr>
            <p:nvPr/>
          </p:nvGraphicFramePr>
          <p:xfrm>
            <a:off x="1392" y="1968"/>
            <a:ext cx="336" cy="336"/>
          </p:xfrm>
          <a:graphic>
            <a:graphicData uri="http://schemas.openxmlformats.org/presentationml/2006/ole">
              <p:oleObj spid="_x0000_s1047" name="Photo Editor Photo" r:id="rId39" imgW="980952" imgH="980952" progId="">
                <p:embed/>
              </p:oleObj>
            </a:graphicData>
          </a:graphic>
        </p:graphicFrame>
        <p:graphicFrame>
          <p:nvGraphicFramePr>
            <p:cNvPr id="907381" name="Object 117"/>
            <p:cNvGraphicFramePr>
              <a:graphicFrameLocks noChangeAspect="1"/>
            </p:cNvGraphicFramePr>
            <p:nvPr/>
          </p:nvGraphicFramePr>
          <p:xfrm>
            <a:off x="2016" y="1968"/>
            <a:ext cx="336" cy="336"/>
          </p:xfrm>
          <a:graphic>
            <a:graphicData uri="http://schemas.openxmlformats.org/presentationml/2006/ole">
              <p:oleObj spid="_x0000_s1048" name="Photo Editor Photo" r:id="rId40" imgW="980952" imgH="980952" progId="">
                <p:embed/>
              </p:oleObj>
            </a:graphicData>
          </a:graphic>
        </p:graphicFrame>
        <p:graphicFrame>
          <p:nvGraphicFramePr>
            <p:cNvPr id="907382" name="Object 118"/>
            <p:cNvGraphicFramePr>
              <a:graphicFrameLocks noChangeAspect="1"/>
            </p:cNvGraphicFramePr>
            <p:nvPr/>
          </p:nvGraphicFramePr>
          <p:xfrm>
            <a:off x="2640" y="1968"/>
            <a:ext cx="336" cy="336"/>
          </p:xfrm>
          <a:graphic>
            <a:graphicData uri="http://schemas.openxmlformats.org/presentationml/2006/ole">
              <p:oleObj spid="_x0000_s1049" name="Photo Editor Photo" r:id="rId41" imgW="980952" imgH="980952" progId="">
                <p:embed/>
              </p:oleObj>
            </a:graphicData>
          </a:graphic>
        </p:graphicFrame>
        <p:graphicFrame>
          <p:nvGraphicFramePr>
            <p:cNvPr id="907383" name="Object 119"/>
            <p:cNvGraphicFramePr>
              <a:graphicFrameLocks noChangeAspect="1"/>
            </p:cNvGraphicFramePr>
            <p:nvPr/>
          </p:nvGraphicFramePr>
          <p:xfrm>
            <a:off x="3264" y="1968"/>
            <a:ext cx="336" cy="336"/>
          </p:xfrm>
          <a:graphic>
            <a:graphicData uri="http://schemas.openxmlformats.org/presentationml/2006/ole">
              <p:oleObj spid="_x0000_s1050" name="Photo Editor Photo" r:id="rId42" imgW="980952" imgH="980952" progId="">
                <p:embed/>
              </p:oleObj>
            </a:graphicData>
          </a:graphic>
        </p:graphicFrame>
        <p:graphicFrame>
          <p:nvGraphicFramePr>
            <p:cNvPr id="907384" name="Object 120"/>
            <p:cNvGraphicFramePr>
              <a:graphicFrameLocks noChangeAspect="1"/>
            </p:cNvGraphicFramePr>
            <p:nvPr/>
          </p:nvGraphicFramePr>
          <p:xfrm>
            <a:off x="3770" y="1975"/>
            <a:ext cx="528" cy="440"/>
          </p:xfrm>
          <a:graphic>
            <a:graphicData uri="http://schemas.openxmlformats.org/presentationml/2006/ole">
              <p:oleObj spid="_x0000_s1051" name="Photo Editor Photo" r:id="rId43" imgW="1486107" imgH="1238423" progId="">
                <p:embed/>
              </p:oleObj>
            </a:graphicData>
          </a:graphic>
        </p:graphicFrame>
        <p:graphicFrame>
          <p:nvGraphicFramePr>
            <p:cNvPr id="907385" name="Object 121"/>
            <p:cNvGraphicFramePr>
              <a:graphicFrameLocks noChangeAspect="1"/>
            </p:cNvGraphicFramePr>
            <p:nvPr/>
          </p:nvGraphicFramePr>
          <p:xfrm>
            <a:off x="4464" y="1968"/>
            <a:ext cx="336" cy="336"/>
          </p:xfrm>
          <a:graphic>
            <a:graphicData uri="http://schemas.openxmlformats.org/presentationml/2006/ole">
              <p:oleObj spid="_x0000_s1052" name="Photo Editor Photo" r:id="rId44" imgW="980952" imgH="980952" progId="">
                <p:embed/>
              </p:oleObj>
            </a:graphicData>
          </a:graphic>
        </p:graphicFrame>
        <p:graphicFrame>
          <p:nvGraphicFramePr>
            <p:cNvPr id="907386" name="Object 122"/>
            <p:cNvGraphicFramePr>
              <a:graphicFrameLocks noChangeAspect="1"/>
            </p:cNvGraphicFramePr>
            <p:nvPr/>
          </p:nvGraphicFramePr>
          <p:xfrm>
            <a:off x="4992" y="1964"/>
            <a:ext cx="528" cy="440"/>
          </p:xfrm>
          <a:graphic>
            <a:graphicData uri="http://schemas.openxmlformats.org/presentationml/2006/ole">
              <p:oleObj spid="_x0000_s1053" name="Photo Editor Photo" r:id="rId45" imgW="1486107" imgH="1238423" progId="">
                <p:embed/>
              </p:oleObj>
            </a:graphicData>
          </a:graphic>
        </p:graphicFrame>
      </p:grpSp>
      <p:grpSp>
        <p:nvGrpSpPr>
          <p:cNvPr id="6" name="Group 123"/>
          <p:cNvGrpSpPr>
            <a:grpSpLocks/>
          </p:cNvGrpSpPr>
          <p:nvPr/>
        </p:nvGrpSpPr>
        <p:grpSpPr bwMode="auto">
          <a:xfrm>
            <a:off x="2046288" y="2432050"/>
            <a:ext cx="6716712" cy="722313"/>
            <a:chOff x="1289" y="1532"/>
            <a:chExt cx="4231" cy="455"/>
          </a:xfrm>
        </p:grpSpPr>
        <p:graphicFrame>
          <p:nvGraphicFramePr>
            <p:cNvPr id="907388" name="Object 124"/>
            <p:cNvGraphicFramePr>
              <a:graphicFrameLocks noChangeAspect="1"/>
            </p:cNvGraphicFramePr>
            <p:nvPr/>
          </p:nvGraphicFramePr>
          <p:xfrm>
            <a:off x="1289" y="1547"/>
            <a:ext cx="528" cy="440"/>
          </p:xfrm>
          <a:graphic>
            <a:graphicData uri="http://schemas.openxmlformats.org/presentationml/2006/ole">
              <p:oleObj spid="_x0000_s1040" name="Photo Editor Photo" r:id="rId46" imgW="1486107" imgH="1238423" progId="">
                <p:embed/>
              </p:oleObj>
            </a:graphicData>
          </a:graphic>
        </p:graphicFrame>
        <p:graphicFrame>
          <p:nvGraphicFramePr>
            <p:cNvPr id="907389" name="Object 125"/>
            <p:cNvGraphicFramePr>
              <a:graphicFrameLocks noChangeAspect="1"/>
            </p:cNvGraphicFramePr>
            <p:nvPr/>
          </p:nvGraphicFramePr>
          <p:xfrm>
            <a:off x="2625" y="1562"/>
            <a:ext cx="336" cy="336"/>
          </p:xfrm>
          <a:graphic>
            <a:graphicData uri="http://schemas.openxmlformats.org/presentationml/2006/ole">
              <p:oleObj spid="_x0000_s1041" name="Photo Editor Photo" r:id="rId47" imgW="980952" imgH="980952" progId="">
                <p:embed/>
              </p:oleObj>
            </a:graphicData>
          </a:graphic>
        </p:graphicFrame>
        <p:graphicFrame>
          <p:nvGraphicFramePr>
            <p:cNvPr id="907390" name="Object 126"/>
            <p:cNvGraphicFramePr>
              <a:graphicFrameLocks noChangeAspect="1"/>
            </p:cNvGraphicFramePr>
            <p:nvPr/>
          </p:nvGraphicFramePr>
          <p:xfrm>
            <a:off x="1920" y="1536"/>
            <a:ext cx="528" cy="440"/>
          </p:xfrm>
          <a:graphic>
            <a:graphicData uri="http://schemas.openxmlformats.org/presentationml/2006/ole">
              <p:oleObj spid="_x0000_s1042" name="Photo Editor Photo" r:id="rId48" imgW="1486107" imgH="1238423" progId="">
                <p:embed/>
              </p:oleObj>
            </a:graphicData>
          </a:graphic>
        </p:graphicFrame>
        <p:graphicFrame>
          <p:nvGraphicFramePr>
            <p:cNvPr id="907391" name="Object 127"/>
            <p:cNvGraphicFramePr>
              <a:graphicFrameLocks noChangeAspect="1"/>
            </p:cNvGraphicFramePr>
            <p:nvPr/>
          </p:nvGraphicFramePr>
          <p:xfrm>
            <a:off x="3264" y="1547"/>
            <a:ext cx="336" cy="336"/>
          </p:xfrm>
          <a:graphic>
            <a:graphicData uri="http://schemas.openxmlformats.org/presentationml/2006/ole">
              <p:oleObj spid="_x0000_s1043" name="Photo Editor Photo" r:id="rId49" imgW="980952" imgH="980952" progId="">
                <p:embed/>
              </p:oleObj>
            </a:graphicData>
          </a:graphic>
        </p:graphicFrame>
        <p:graphicFrame>
          <p:nvGraphicFramePr>
            <p:cNvPr id="907392" name="Object 128"/>
            <p:cNvGraphicFramePr>
              <a:graphicFrameLocks noChangeAspect="1"/>
            </p:cNvGraphicFramePr>
            <p:nvPr/>
          </p:nvGraphicFramePr>
          <p:xfrm>
            <a:off x="3770" y="1547"/>
            <a:ext cx="528" cy="440"/>
          </p:xfrm>
          <a:graphic>
            <a:graphicData uri="http://schemas.openxmlformats.org/presentationml/2006/ole">
              <p:oleObj spid="_x0000_s1044" name="Photo Editor Photo" r:id="rId50" imgW="1486107" imgH="1238423" progId="">
                <p:embed/>
              </p:oleObj>
            </a:graphicData>
          </a:graphic>
        </p:graphicFrame>
        <p:graphicFrame>
          <p:nvGraphicFramePr>
            <p:cNvPr id="907393" name="Object 129"/>
            <p:cNvGraphicFramePr>
              <a:graphicFrameLocks noChangeAspect="1"/>
            </p:cNvGraphicFramePr>
            <p:nvPr/>
          </p:nvGraphicFramePr>
          <p:xfrm>
            <a:off x="4479" y="1573"/>
            <a:ext cx="336" cy="336"/>
          </p:xfrm>
          <a:graphic>
            <a:graphicData uri="http://schemas.openxmlformats.org/presentationml/2006/ole">
              <p:oleObj spid="_x0000_s1045" name="Photo Editor Photo" r:id="rId51" imgW="980952" imgH="980952" progId="">
                <p:embed/>
              </p:oleObj>
            </a:graphicData>
          </a:graphic>
        </p:graphicFrame>
        <p:graphicFrame>
          <p:nvGraphicFramePr>
            <p:cNvPr id="907394" name="Object 130"/>
            <p:cNvGraphicFramePr>
              <a:graphicFrameLocks noChangeAspect="1"/>
            </p:cNvGraphicFramePr>
            <p:nvPr/>
          </p:nvGraphicFramePr>
          <p:xfrm>
            <a:off x="4992" y="1532"/>
            <a:ext cx="528" cy="440"/>
          </p:xfrm>
          <a:graphic>
            <a:graphicData uri="http://schemas.openxmlformats.org/presentationml/2006/ole">
              <p:oleObj spid="_x0000_s1046" name="Photo Editor Photo" r:id="rId52" imgW="1486107" imgH="1238423" progId="">
                <p:embed/>
              </p:oleObj>
            </a:graphicData>
          </a:graphic>
        </p:graphicFrame>
      </p:grpSp>
      <p:grpSp>
        <p:nvGrpSpPr>
          <p:cNvPr id="7" name="Group 131"/>
          <p:cNvGrpSpPr>
            <a:grpSpLocks/>
          </p:cNvGrpSpPr>
          <p:nvPr/>
        </p:nvGrpSpPr>
        <p:grpSpPr bwMode="auto">
          <a:xfrm>
            <a:off x="3089275" y="3205163"/>
            <a:ext cx="0" cy="112712"/>
            <a:chOff x="2186" y="1499"/>
            <a:chExt cx="3179" cy="591"/>
          </a:xfrm>
        </p:grpSpPr>
        <p:sp>
          <p:nvSpPr>
            <p:cNvPr id="907396" name="Text Box 132"/>
            <p:cNvSpPr txBox="1">
              <a:spLocks noChangeArrowheads="1"/>
            </p:cNvSpPr>
            <p:nvPr/>
          </p:nvSpPr>
          <p:spPr bwMode="auto">
            <a:xfrm>
              <a:off x="2186" y="1703"/>
              <a:ext cx="288" cy="3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342900" indent="-342900">
                <a:lnSpc>
                  <a:spcPct val="90000"/>
                </a:lnSpc>
              </a:pPr>
              <a:r>
                <a:rPr lang="en-US" altLang="zh-CN" sz="3200">
                  <a:solidFill>
                    <a:srgbClr val="FF0000"/>
                  </a:solidFill>
                  <a:latin typeface="Trebuchet MS" pitchFamily="34" charset="0"/>
                  <a:ea typeface="SimSun" pitchFamily="2" charset="-122"/>
                </a:rPr>
                <a:t>X</a:t>
              </a:r>
            </a:p>
          </p:txBody>
        </p:sp>
        <p:sp>
          <p:nvSpPr>
            <p:cNvPr id="907397" name="Text Box 133"/>
            <p:cNvSpPr txBox="1">
              <a:spLocks noChangeArrowheads="1"/>
            </p:cNvSpPr>
            <p:nvPr/>
          </p:nvSpPr>
          <p:spPr bwMode="auto">
            <a:xfrm>
              <a:off x="3264" y="1525"/>
              <a:ext cx="288" cy="42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342900" indent="-342900">
                <a:lnSpc>
                  <a:spcPct val="90000"/>
                </a:lnSpc>
              </a:pPr>
              <a:r>
                <a:rPr lang="en-US" altLang="zh-CN" sz="4400" b="1">
                  <a:solidFill>
                    <a:srgbClr val="FF0000"/>
                  </a:solidFill>
                  <a:latin typeface="Trebuchet MS" pitchFamily="34" charset="0"/>
                  <a:ea typeface="SimSun" pitchFamily="2" charset="-122"/>
                </a:rPr>
                <a:t>X</a:t>
              </a:r>
            </a:p>
          </p:txBody>
        </p:sp>
        <p:sp>
          <p:nvSpPr>
            <p:cNvPr id="907398" name="Text Box 134"/>
            <p:cNvSpPr txBox="1">
              <a:spLocks noChangeArrowheads="1"/>
            </p:cNvSpPr>
            <p:nvPr/>
          </p:nvSpPr>
          <p:spPr bwMode="auto">
            <a:xfrm>
              <a:off x="5077" y="1499"/>
              <a:ext cx="288" cy="42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342900" indent="-342900">
                <a:lnSpc>
                  <a:spcPct val="90000"/>
                </a:lnSpc>
              </a:pPr>
              <a:r>
                <a:rPr lang="en-US" altLang="zh-CN" sz="4400" b="1">
                  <a:solidFill>
                    <a:srgbClr val="FF0000"/>
                  </a:solidFill>
                  <a:latin typeface="Trebuchet MS" pitchFamily="34" charset="0"/>
                  <a:ea typeface="SimSun" pitchFamily="2" charset="-122"/>
                </a:rPr>
                <a:t>X</a:t>
              </a:r>
            </a:p>
          </p:txBody>
        </p:sp>
      </p:grpSp>
      <p:grpSp>
        <p:nvGrpSpPr>
          <p:cNvPr id="8" name="Group 135"/>
          <p:cNvGrpSpPr>
            <a:grpSpLocks/>
          </p:cNvGrpSpPr>
          <p:nvPr/>
        </p:nvGrpSpPr>
        <p:grpSpPr bwMode="auto">
          <a:xfrm>
            <a:off x="2209800" y="3048000"/>
            <a:ext cx="6342063" cy="685800"/>
            <a:chOff x="1392" y="1920"/>
            <a:chExt cx="3995" cy="432"/>
          </a:xfrm>
        </p:grpSpPr>
        <p:sp>
          <p:nvSpPr>
            <p:cNvPr id="907400" name="Text Box 136"/>
            <p:cNvSpPr txBox="1">
              <a:spLocks noChangeArrowheads="1"/>
            </p:cNvSpPr>
            <p:nvPr/>
          </p:nvSpPr>
          <p:spPr bwMode="auto">
            <a:xfrm>
              <a:off x="1392" y="1923"/>
              <a:ext cx="288" cy="42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342900" indent="-342900">
                <a:lnSpc>
                  <a:spcPct val="90000"/>
                </a:lnSpc>
              </a:pPr>
              <a:r>
                <a:rPr lang="en-US" altLang="zh-CN" sz="4400" b="1">
                  <a:solidFill>
                    <a:srgbClr val="FF0000"/>
                  </a:solidFill>
                  <a:latin typeface="Trebuchet MS" pitchFamily="34" charset="0"/>
                  <a:ea typeface="SimSun" pitchFamily="2" charset="-122"/>
                </a:rPr>
                <a:t>X</a:t>
              </a:r>
            </a:p>
          </p:txBody>
        </p:sp>
        <p:sp>
          <p:nvSpPr>
            <p:cNvPr id="907401" name="Text Box 137"/>
            <p:cNvSpPr txBox="1">
              <a:spLocks noChangeArrowheads="1"/>
            </p:cNvSpPr>
            <p:nvPr/>
          </p:nvSpPr>
          <p:spPr bwMode="auto">
            <a:xfrm>
              <a:off x="3286" y="1920"/>
              <a:ext cx="288" cy="42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342900" indent="-342900">
                <a:lnSpc>
                  <a:spcPct val="90000"/>
                </a:lnSpc>
              </a:pPr>
              <a:r>
                <a:rPr lang="en-US" altLang="zh-CN" sz="4400" b="1">
                  <a:solidFill>
                    <a:srgbClr val="FF0000"/>
                  </a:solidFill>
                  <a:latin typeface="Trebuchet MS" pitchFamily="34" charset="0"/>
                  <a:ea typeface="SimSun" pitchFamily="2" charset="-122"/>
                </a:rPr>
                <a:t>X</a:t>
              </a:r>
            </a:p>
          </p:txBody>
        </p:sp>
        <p:sp>
          <p:nvSpPr>
            <p:cNvPr id="907402" name="Text Box 138"/>
            <p:cNvSpPr txBox="1">
              <a:spLocks noChangeArrowheads="1"/>
            </p:cNvSpPr>
            <p:nvPr/>
          </p:nvSpPr>
          <p:spPr bwMode="auto">
            <a:xfrm>
              <a:off x="5099" y="1920"/>
              <a:ext cx="288" cy="42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342900" indent="-342900">
                <a:lnSpc>
                  <a:spcPct val="90000"/>
                </a:lnSpc>
              </a:pPr>
              <a:r>
                <a:rPr lang="en-US" altLang="zh-CN" sz="4400" b="1">
                  <a:solidFill>
                    <a:srgbClr val="FF0000"/>
                  </a:solidFill>
                  <a:latin typeface="Trebuchet MS" pitchFamily="34" charset="0"/>
                  <a:ea typeface="SimSun" pitchFamily="2" charset="-122"/>
                </a:rPr>
                <a:t>X</a:t>
              </a:r>
            </a:p>
          </p:txBody>
        </p:sp>
      </p:grpSp>
      <p:grpSp>
        <p:nvGrpSpPr>
          <p:cNvPr id="9" name="Group 139"/>
          <p:cNvGrpSpPr>
            <a:grpSpLocks/>
          </p:cNvGrpSpPr>
          <p:nvPr/>
        </p:nvGrpSpPr>
        <p:grpSpPr bwMode="auto">
          <a:xfrm>
            <a:off x="4249738" y="3703638"/>
            <a:ext cx="3328987" cy="687387"/>
            <a:chOff x="2677" y="2333"/>
            <a:chExt cx="2097" cy="433"/>
          </a:xfrm>
        </p:grpSpPr>
        <p:sp>
          <p:nvSpPr>
            <p:cNvPr id="907404" name="Text Box 140"/>
            <p:cNvSpPr txBox="1">
              <a:spLocks noChangeArrowheads="1"/>
            </p:cNvSpPr>
            <p:nvPr/>
          </p:nvSpPr>
          <p:spPr bwMode="auto">
            <a:xfrm>
              <a:off x="2677" y="2337"/>
              <a:ext cx="288" cy="42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342900" indent="-342900">
                <a:lnSpc>
                  <a:spcPct val="90000"/>
                </a:lnSpc>
              </a:pPr>
              <a:r>
                <a:rPr lang="en-US" altLang="zh-CN" sz="4400" b="1">
                  <a:solidFill>
                    <a:srgbClr val="FF0000"/>
                  </a:solidFill>
                  <a:latin typeface="Trebuchet MS" pitchFamily="34" charset="0"/>
                  <a:ea typeface="SimSun" pitchFamily="2" charset="-122"/>
                </a:rPr>
                <a:t>X</a:t>
              </a:r>
            </a:p>
          </p:txBody>
        </p:sp>
        <p:sp>
          <p:nvSpPr>
            <p:cNvPr id="907405" name="Text Box 141"/>
            <p:cNvSpPr txBox="1">
              <a:spLocks noChangeArrowheads="1"/>
            </p:cNvSpPr>
            <p:nvPr/>
          </p:nvSpPr>
          <p:spPr bwMode="auto">
            <a:xfrm>
              <a:off x="3866" y="2333"/>
              <a:ext cx="288" cy="42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342900" indent="-342900">
                <a:lnSpc>
                  <a:spcPct val="90000"/>
                </a:lnSpc>
              </a:pPr>
              <a:r>
                <a:rPr lang="en-US" altLang="zh-CN" sz="4400" b="1">
                  <a:solidFill>
                    <a:srgbClr val="FF0000"/>
                  </a:solidFill>
                  <a:latin typeface="Trebuchet MS" pitchFamily="34" charset="0"/>
                  <a:ea typeface="SimSun" pitchFamily="2" charset="-122"/>
                </a:rPr>
                <a:t>X</a:t>
              </a:r>
            </a:p>
          </p:txBody>
        </p:sp>
        <p:sp>
          <p:nvSpPr>
            <p:cNvPr id="907406" name="Text Box 142"/>
            <p:cNvSpPr txBox="1">
              <a:spLocks noChangeArrowheads="1"/>
            </p:cNvSpPr>
            <p:nvPr/>
          </p:nvSpPr>
          <p:spPr bwMode="auto">
            <a:xfrm>
              <a:off x="4486" y="2333"/>
              <a:ext cx="288" cy="42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342900" indent="-342900">
                <a:lnSpc>
                  <a:spcPct val="90000"/>
                </a:lnSpc>
              </a:pPr>
              <a:r>
                <a:rPr lang="en-US" altLang="zh-CN" sz="4400" b="1">
                  <a:solidFill>
                    <a:srgbClr val="FF0000"/>
                  </a:solidFill>
                  <a:latin typeface="Trebuchet MS" pitchFamily="34" charset="0"/>
                  <a:ea typeface="SimSun" pitchFamily="2" charset="-122"/>
                </a:rPr>
                <a:t>X</a:t>
              </a:r>
            </a:p>
          </p:txBody>
        </p:sp>
      </p:grpSp>
      <p:grpSp>
        <p:nvGrpSpPr>
          <p:cNvPr id="10" name="Group 143"/>
          <p:cNvGrpSpPr>
            <a:grpSpLocks/>
          </p:cNvGrpSpPr>
          <p:nvPr/>
        </p:nvGrpSpPr>
        <p:grpSpPr bwMode="auto">
          <a:xfrm>
            <a:off x="4219575" y="4319588"/>
            <a:ext cx="2392363" cy="696912"/>
            <a:chOff x="2658" y="2721"/>
            <a:chExt cx="1507" cy="439"/>
          </a:xfrm>
        </p:grpSpPr>
        <p:sp>
          <p:nvSpPr>
            <p:cNvPr id="907408" name="Text Box 144"/>
            <p:cNvSpPr txBox="1">
              <a:spLocks noChangeArrowheads="1"/>
            </p:cNvSpPr>
            <p:nvPr/>
          </p:nvSpPr>
          <p:spPr bwMode="auto">
            <a:xfrm>
              <a:off x="2658" y="2731"/>
              <a:ext cx="288" cy="42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342900" indent="-342900">
                <a:lnSpc>
                  <a:spcPct val="90000"/>
                </a:lnSpc>
              </a:pPr>
              <a:r>
                <a:rPr lang="en-US" altLang="zh-CN" sz="4400" b="1">
                  <a:solidFill>
                    <a:srgbClr val="FF0000"/>
                  </a:solidFill>
                  <a:latin typeface="Trebuchet MS" pitchFamily="34" charset="0"/>
                  <a:ea typeface="SimSun" pitchFamily="2" charset="-122"/>
                </a:rPr>
                <a:t>X</a:t>
              </a:r>
            </a:p>
          </p:txBody>
        </p:sp>
        <p:sp>
          <p:nvSpPr>
            <p:cNvPr id="907409" name="Text Box 145"/>
            <p:cNvSpPr txBox="1">
              <a:spLocks noChangeArrowheads="1"/>
            </p:cNvSpPr>
            <p:nvPr/>
          </p:nvSpPr>
          <p:spPr bwMode="auto">
            <a:xfrm>
              <a:off x="3877" y="2721"/>
              <a:ext cx="288" cy="42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342900" indent="-342900">
                <a:lnSpc>
                  <a:spcPct val="90000"/>
                </a:lnSpc>
              </a:pPr>
              <a:r>
                <a:rPr lang="en-US" altLang="zh-CN" sz="4400" b="1">
                  <a:solidFill>
                    <a:srgbClr val="FF0000"/>
                  </a:solidFill>
                  <a:latin typeface="Trebuchet MS" pitchFamily="34" charset="0"/>
                  <a:ea typeface="SimSun" pitchFamily="2" charset="-122"/>
                </a:rPr>
                <a:t>X</a:t>
              </a:r>
            </a:p>
          </p:txBody>
        </p:sp>
      </p:grpSp>
      <p:grpSp>
        <p:nvGrpSpPr>
          <p:cNvPr id="11" name="Group 146"/>
          <p:cNvGrpSpPr>
            <a:grpSpLocks/>
          </p:cNvGrpSpPr>
          <p:nvPr/>
        </p:nvGrpSpPr>
        <p:grpSpPr bwMode="auto">
          <a:xfrm>
            <a:off x="3235325" y="5010150"/>
            <a:ext cx="4330700" cy="687388"/>
            <a:chOff x="2038" y="3156"/>
            <a:chExt cx="2728" cy="433"/>
          </a:xfrm>
        </p:grpSpPr>
        <p:sp>
          <p:nvSpPr>
            <p:cNvPr id="907411" name="Text Box 147"/>
            <p:cNvSpPr txBox="1">
              <a:spLocks noChangeArrowheads="1"/>
            </p:cNvSpPr>
            <p:nvPr/>
          </p:nvSpPr>
          <p:spPr bwMode="auto">
            <a:xfrm>
              <a:off x="2038" y="3160"/>
              <a:ext cx="288" cy="42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342900" indent="-342900">
                <a:lnSpc>
                  <a:spcPct val="90000"/>
                </a:lnSpc>
              </a:pPr>
              <a:r>
                <a:rPr lang="en-US" altLang="zh-CN" sz="4400" b="1">
                  <a:solidFill>
                    <a:srgbClr val="FF0000"/>
                  </a:solidFill>
                  <a:latin typeface="Trebuchet MS" pitchFamily="34" charset="0"/>
                  <a:ea typeface="SimSun" pitchFamily="2" charset="-122"/>
                </a:rPr>
                <a:t>X</a:t>
              </a:r>
            </a:p>
          </p:txBody>
        </p:sp>
        <p:sp>
          <p:nvSpPr>
            <p:cNvPr id="907412" name="Text Box 148"/>
            <p:cNvSpPr txBox="1">
              <a:spLocks noChangeArrowheads="1"/>
            </p:cNvSpPr>
            <p:nvPr/>
          </p:nvSpPr>
          <p:spPr bwMode="auto">
            <a:xfrm>
              <a:off x="4478" y="3156"/>
              <a:ext cx="288" cy="42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342900" indent="-342900">
                <a:lnSpc>
                  <a:spcPct val="90000"/>
                </a:lnSpc>
              </a:pPr>
              <a:r>
                <a:rPr lang="en-US" altLang="zh-CN" sz="4400" b="1">
                  <a:solidFill>
                    <a:srgbClr val="FF0000"/>
                  </a:solidFill>
                  <a:latin typeface="Trebuchet MS" pitchFamily="34" charset="0"/>
                  <a:ea typeface="SimSun" pitchFamily="2" charset="-122"/>
                </a:rPr>
                <a:t>X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0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0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0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90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90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90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90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685800" y="30456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Ensemble Learning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609480" y="198108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000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Another way of thinking about ensemble learning: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2720" indent="-34200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2720" indent="-342000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Wingdings"/>
                <a:cs typeface="Times New Roman" pitchFamily="18" charset="0"/>
              </a:rPr>
              <a:t>  way of </a:t>
            </a:r>
            <a:r>
              <a:rPr lang="en-IN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Wingdings"/>
                <a:cs typeface="Times New Roman" pitchFamily="18" charset="0"/>
              </a:rPr>
              <a:t>enlarging the hypothesis space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Wingdings"/>
                <a:cs typeface="Times New Roman" pitchFamily="18" charset="0"/>
              </a:rPr>
              <a:t>, i.e., the ensemble itself is a hypothesis and the </a:t>
            </a:r>
            <a:r>
              <a:rPr lang="en-IN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Wingdings"/>
                <a:cs typeface="Times New Roman" pitchFamily="18" charset="0"/>
              </a:rPr>
              <a:t>new hypothesis space is the set of all possible ensembles constructible form hypotheses of the original space.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0" name="Picture 239"/>
          <p:cNvPicPr/>
          <p:nvPr/>
        </p:nvPicPr>
        <p:blipFill>
          <a:blip r:embed="rId3" cstate="print"/>
          <a:stretch/>
        </p:blipFill>
        <p:spPr>
          <a:xfrm>
            <a:off x="304920" y="3962520"/>
            <a:ext cx="3199680" cy="2612160"/>
          </a:xfrm>
          <a:prstGeom prst="rect">
            <a:avLst/>
          </a:prstGeom>
          <a:ln>
            <a:noFill/>
          </a:ln>
        </p:spPr>
      </p:pic>
      <p:sp>
        <p:nvSpPr>
          <p:cNvPr id="241" name="CustomShape 3"/>
          <p:cNvSpPr/>
          <p:nvPr/>
        </p:nvSpPr>
        <p:spPr>
          <a:xfrm>
            <a:off x="3421080" y="4114800"/>
            <a:ext cx="5443920" cy="1919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Increasing power of ensemble learning: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Three linear threshold hypothesis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(positive examples on the non-shaded side);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Ensemble classifies as positive any example classified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positively be all three. </a:t>
            </a:r>
            <a:r>
              <a:rPr lang="en-IN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resulting triangular region</a:t>
            </a: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hypothesis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not expressible in the original hypothesis space.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685800" y="30456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IN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Different types of ensemble learning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990720" y="243828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000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Different learning </a:t>
            </a:r>
            <a:r>
              <a:rPr lang="en-IN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algorithms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Algorithms with different choice for </a:t>
            </a:r>
            <a:r>
              <a:rPr lang="en-IN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parameters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 set with different </a:t>
            </a:r>
            <a:r>
              <a:rPr lang="en-IN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features 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(e.g. random subspace)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 set = different </a:t>
            </a:r>
            <a:r>
              <a:rPr lang="en-IN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subsets 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(e.g. bagging, boosting)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88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88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88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685800" y="30456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I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Different types of ensemble learning (1)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609480" y="1981080"/>
            <a:ext cx="7771680" cy="103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00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Different algorithms, same set of training data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1676520" y="3429000"/>
            <a:ext cx="989640" cy="114228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Training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 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Line 4"/>
          <p:cNvSpPr/>
          <p:nvPr/>
        </p:nvSpPr>
        <p:spPr>
          <a:xfrm flipV="1">
            <a:off x="2666880" y="3276360"/>
            <a:ext cx="1067040" cy="5331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5"/>
          <p:cNvSpPr/>
          <p:nvPr/>
        </p:nvSpPr>
        <p:spPr>
          <a:xfrm>
            <a:off x="3733920" y="3048120"/>
            <a:ext cx="837360" cy="45648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6"/>
          <p:cNvSpPr/>
          <p:nvPr/>
        </p:nvSpPr>
        <p:spPr>
          <a:xfrm>
            <a:off x="3733920" y="3733920"/>
            <a:ext cx="837360" cy="45648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7"/>
          <p:cNvSpPr/>
          <p:nvPr/>
        </p:nvSpPr>
        <p:spPr>
          <a:xfrm>
            <a:off x="3733920" y="4724280"/>
            <a:ext cx="837360" cy="45648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8"/>
          <p:cNvSpPr/>
          <p:nvPr/>
        </p:nvSpPr>
        <p:spPr>
          <a:xfrm>
            <a:off x="3966480" y="4267080"/>
            <a:ext cx="453960" cy="36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90000" rIns="46800" bIns="90000"/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…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Line 9"/>
          <p:cNvSpPr/>
          <p:nvPr/>
        </p:nvSpPr>
        <p:spPr>
          <a:xfrm>
            <a:off x="4572000" y="3276720"/>
            <a:ext cx="1143000" cy="36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Line 10"/>
          <p:cNvSpPr/>
          <p:nvPr/>
        </p:nvSpPr>
        <p:spPr>
          <a:xfrm>
            <a:off x="4572000" y="3962520"/>
            <a:ext cx="1143000" cy="36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Line 11"/>
          <p:cNvSpPr/>
          <p:nvPr/>
        </p:nvSpPr>
        <p:spPr>
          <a:xfrm>
            <a:off x="4572000" y="4952880"/>
            <a:ext cx="1143000" cy="36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12"/>
          <p:cNvSpPr/>
          <p:nvPr/>
        </p:nvSpPr>
        <p:spPr>
          <a:xfrm>
            <a:off x="5715000" y="3048120"/>
            <a:ext cx="761400" cy="380160"/>
          </a:xfrm>
          <a:custGeom>
            <a:avLst/>
            <a:gdLst/>
            <a:ahLst/>
            <a:cxnLst/>
            <a:rect l="l" t="t" r="r" b="b"/>
            <a:pathLst>
              <a:path w="2119" h="1060">
                <a:moveTo>
                  <a:pt x="176" y="0"/>
                </a:moveTo>
                <a:cubicBezTo>
                  <a:pt x="88" y="0"/>
                  <a:pt x="0" y="88"/>
                  <a:pt x="0" y="176"/>
                </a:cubicBezTo>
                <a:lnTo>
                  <a:pt x="0" y="882"/>
                </a:lnTo>
                <a:cubicBezTo>
                  <a:pt x="0" y="970"/>
                  <a:pt x="88" y="1059"/>
                  <a:pt x="176" y="1059"/>
                </a:cubicBezTo>
                <a:lnTo>
                  <a:pt x="1941" y="1059"/>
                </a:lnTo>
                <a:cubicBezTo>
                  <a:pt x="2029" y="1059"/>
                  <a:pt x="2118" y="970"/>
                  <a:pt x="2118" y="882"/>
                </a:cubicBezTo>
                <a:lnTo>
                  <a:pt x="2118" y="176"/>
                </a:lnTo>
                <a:cubicBezTo>
                  <a:pt x="2118" y="88"/>
                  <a:pt x="2029" y="0"/>
                  <a:pt x="1941" y="0"/>
                </a:cubicBezTo>
                <a:lnTo>
                  <a:pt x="176" y="0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13"/>
          <p:cNvSpPr/>
          <p:nvPr/>
        </p:nvSpPr>
        <p:spPr>
          <a:xfrm>
            <a:off x="5715000" y="3733920"/>
            <a:ext cx="761400" cy="380160"/>
          </a:xfrm>
          <a:custGeom>
            <a:avLst/>
            <a:gdLst/>
            <a:ahLst/>
            <a:cxnLst/>
            <a:rect l="l" t="t" r="r" b="b"/>
            <a:pathLst>
              <a:path w="2119" h="1060">
                <a:moveTo>
                  <a:pt x="176" y="0"/>
                </a:moveTo>
                <a:cubicBezTo>
                  <a:pt x="88" y="0"/>
                  <a:pt x="0" y="88"/>
                  <a:pt x="0" y="176"/>
                </a:cubicBezTo>
                <a:lnTo>
                  <a:pt x="0" y="882"/>
                </a:lnTo>
                <a:cubicBezTo>
                  <a:pt x="0" y="970"/>
                  <a:pt x="88" y="1059"/>
                  <a:pt x="176" y="1059"/>
                </a:cubicBezTo>
                <a:lnTo>
                  <a:pt x="1941" y="1059"/>
                </a:lnTo>
                <a:cubicBezTo>
                  <a:pt x="2029" y="1059"/>
                  <a:pt x="2118" y="970"/>
                  <a:pt x="2118" y="882"/>
                </a:cubicBezTo>
                <a:lnTo>
                  <a:pt x="2118" y="176"/>
                </a:lnTo>
                <a:cubicBezTo>
                  <a:pt x="2118" y="88"/>
                  <a:pt x="2029" y="0"/>
                  <a:pt x="1941" y="0"/>
                </a:cubicBezTo>
                <a:lnTo>
                  <a:pt x="176" y="0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14"/>
          <p:cNvSpPr/>
          <p:nvPr/>
        </p:nvSpPr>
        <p:spPr>
          <a:xfrm>
            <a:off x="5715000" y="4724280"/>
            <a:ext cx="761400" cy="380520"/>
          </a:xfrm>
          <a:custGeom>
            <a:avLst/>
            <a:gdLst/>
            <a:ahLst/>
            <a:cxnLst/>
            <a:rect l="l" t="t" r="r" b="b"/>
            <a:pathLst>
              <a:path w="2119" h="1061">
                <a:moveTo>
                  <a:pt x="176" y="0"/>
                </a:moveTo>
                <a:cubicBezTo>
                  <a:pt x="88" y="0"/>
                  <a:pt x="0" y="88"/>
                  <a:pt x="0" y="176"/>
                </a:cubicBezTo>
                <a:lnTo>
                  <a:pt x="0" y="883"/>
                </a:lnTo>
                <a:cubicBezTo>
                  <a:pt x="0" y="971"/>
                  <a:pt x="88" y="1060"/>
                  <a:pt x="176" y="1060"/>
                </a:cubicBezTo>
                <a:lnTo>
                  <a:pt x="1941" y="1060"/>
                </a:lnTo>
                <a:cubicBezTo>
                  <a:pt x="2029" y="1060"/>
                  <a:pt x="2118" y="971"/>
                  <a:pt x="2118" y="883"/>
                </a:cubicBezTo>
                <a:lnTo>
                  <a:pt x="2118" y="176"/>
                </a:lnTo>
                <a:cubicBezTo>
                  <a:pt x="2118" y="88"/>
                  <a:pt x="2029" y="0"/>
                  <a:pt x="1941" y="0"/>
                </a:cubicBezTo>
                <a:lnTo>
                  <a:pt x="176" y="0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15"/>
          <p:cNvSpPr/>
          <p:nvPr/>
        </p:nvSpPr>
        <p:spPr>
          <a:xfrm>
            <a:off x="5947560" y="4267080"/>
            <a:ext cx="453960" cy="36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90000" rIns="46800" bIns="90000"/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…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16"/>
          <p:cNvSpPr/>
          <p:nvPr/>
        </p:nvSpPr>
        <p:spPr>
          <a:xfrm>
            <a:off x="685800" y="5334120"/>
            <a:ext cx="8228880" cy="76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000">
              <a:lnSpc>
                <a:spcPct val="100000"/>
              </a:lnSpc>
            </a:pPr>
            <a:r>
              <a:rPr lang="en-IN" sz="1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A: algorithm I; C: classifier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Line 17"/>
          <p:cNvSpPr/>
          <p:nvPr/>
        </p:nvSpPr>
        <p:spPr>
          <a:xfrm>
            <a:off x="2666880" y="3962520"/>
            <a:ext cx="106704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Line 18"/>
          <p:cNvSpPr/>
          <p:nvPr/>
        </p:nvSpPr>
        <p:spPr>
          <a:xfrm>
            <a:off x="2666880" y="4114800"/>
            <a:ext cx="1067040" cy="8380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4952880" y="3276720"/>
            <a:ext cx="53280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685800" y="30456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I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Different types of ensemble learning (2)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457200" y="1447920"/>
            <a:ext cx="8228880" cy="167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000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Same algorithm, different parameter settings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4"/>
          <p:cNvSpPr/>
          <p:nvPr/>
        </p:nvSpPr>
        <p:spPr>
          <a:xfrm>
            <a:off x="1828800" y="3505320"/>
            <a:ext cx="990000" cy="114228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Training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 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5"/>
          <p:cNvSpPr/>
          <p:nvPr/>
        </p:nvSpPr>
        <p:spPr>
          <a:xfrm>
            <a:off x="3657600" y="3809880"/>
            <a:ext cx="837360" cy="45648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Line 6"/>
          <p:cNvSpPr/>
          <p:nvPr/>
        </p:nvSpPr>
        <p:spPr>
          <a:xfrm>
            <a:off x="4495680" y="4038480"/>
            <a:ext cx="1371600" cy="36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Line 7"/>
          <p:cNvSpPr/>
          <p:nvPr/>
        </p:nvSpPr>
        <p:spPr>
          <a:xfrm>
            <a:off x="4419720" y="4191120"/>
            <a:ext cx="1447560" cy="8380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8"/>
          <p:cNvSpPr/>
          <p:nvPr/>
        </p:nvSpPr>
        <p:spPr>
          <a:xfrm>
            <a:off x="5867280" y="3124080"/>
            <a:ext cx="761400" cy="380520"/>
          </a:xfrm>
          <a:custGeom>
            <a:avLst/>
            <a:gdLst/>
            <a:ahLst/>
            <a:cxnLst/>
            <a:rect l="l" t="t" r="r" b="b"/>
            <a:pathLst>
              <a:path w="2119" h="1061">
                <a:moveTo>
                  <a:pt x="176" y="0"/>
                </a:moveTo>
                <a:cubicBezTo>
                  <a:pt x="88" y="0"/>
                  <a:pt x="0" y="88"/>
                  <a:pt x="0" y="176"/>
                </a:cubicBezTo>
                <a:lnTo>
                  <a:pt x="0" y="883"/>
                </a:lnTo>
                <a:cubicBezTo>
                  <a:pt x="0" y="971"/>
                  <a:pt x="88" y="1060"/>
                  <a:pt x="176" y="1060"/>
                </a:cubicBezTo>
                <a:lnTo>
                  <a:pt x="1941" y="1060"/>
                </a:lnTo>
                <a:cubicBezTo>
                  <a:pt x="2029" y="1060"/>
                  <a:pt x="2118" y="971"/>
                  <a:pt x="2118" y="883"/>
                </a:cubicBezTo>
                <a:lnTo>
                  <a:pt x="2118" y="176"/>
                </a:lnTo>
                <a:cubicBezTo>
                  <a:pt x="2118" y="88"/>
                  <a:pt x="2029" y="0"/>
                  <a:pt x="1941" y="0"/>
                </a:cubicBezTo>
                <a:lnTo>
                  <a:pt x="176" y="0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9"/>
          <p:cNvSpPr/>
          <p:nvPr/>
        </p:nvSpPr>
        <p:spPr>
          <a:xfrm>
            <a:off x="5867280" y="3809880"/>
            <a:ext cx="761400" cy="380520"/>
          </a:xfrm>
          <a:custGeom>
            <a:avLst/>
            <a:gdLst/>
            <a:ahLst/>
            <a:cxnLst/>
            <a:rect l="l" t="t" r="r" b="b"/>
            <a:pathLst>
              <a:path w="2119" h="1061">
                <a:moveTo>
                  <a:pt x="176" y="0"/>
                </a:moveTo>
                <a:cubicBezTo>
                  <a:pt x="88" y="0"/>
                  <a:pt x="0" y="88"/>
                  <a:pt x="0" y="176"/>
                </a:cubicBezTo>
                <a:lnTo>
                  <a:pt x="0" y="883"/>
                </a:lnTo>
                <a:cubicBezTo>
                  <a:pt x="0" y="971"/>
                  <a:pt x="88" y="1060"/>
                  <a:pt x="176" y="1060"/>
                </a:cubicBezTo>
                <a:lnTo>
                  <a:pt x="1941" y="1060"/>
                </a:lnTo>
                <a:cubicBezTo>
                  <a:pt x="2029" y="1060"/>
                  <a:pt x="2118" y="971"/>
                  <a:pt x="2118" y="883"/>
                </a:cubicBezTo>
                <a:lnTo>
                  <a:pt x="2118" y="176"/>
                </a:lnTo>
                <a:cubicBezTo>
                  <a:pt x="2118" y="88"/>
                  <a:pt x="2029" y="0"/>
                  <a:pt x="1941" y="0"/>
                </a:cubicBezTo>
                <a:lnTo>
                  <a:pt x="176" y="0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10"/>
          <p:cNvSpPr/>
          <p:nvPr/>
        </p:nvSpPr>
        <p:spPr>
          <a:xfrm>
            <a:off x="5867280" y="4800600"/>
            <a:ext cx="761400" cy="380160"/>
          </a:xfrm>
          <a:custGeom>
            <a:avLst/>
            <a:gdLst/>
            <a:ahLst/>
            <a:cxnLst/>
            <a:rect l="l" t="t" r="r" b="b"/>
            <a:pathLst>
              <a:path w="2119" h="1060">
                <a:moveTo>
                  <a:pt x="176" y="0"/>
                </a:moveTo>
                <a:cubicBezTo>
                  <a:pt x="88" y="0"/>
                  <a:pt x="0" y="88"/>
                  <a:pt x="0" y="176"/>
                </a:cubicBezTo>
                <a:lnTo>
                  <a:pt x="0" y="882"/>
                </a:lnTo>
                <a:cubicBezTo>
                  <a:pt x="0" y="970"/>
                  <a:pt x="88" y="1059"/>
                  <a:pt x="176" y="1059"/>
                </a:cubicBezTo>
                <a:lnTo>
                  <a:pt x="1941" y="1059"/>
                </a:lnTo>
                <a:cubicBezTo>
                  <a:pt x="2029" y="1059"/>
                  <a:pt x="2118" y="970"/>
                  <a:pt x="2118" y="882"/>
                </a:cubicBezTo>
                <a:lnTo>
                  <a:pt x="2118" y="176"/>
                </a:lnTo>
                <a:cubicBezTo>
                  <a:pt x="2118" y="88"/>
                  <a:pt x="2029" y="0"/>
                  <a:pt x="1941" y="0"/>
                </a:cubicBezTo>
                <a:lnTo>
                  <a:pt x="176" y="0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11"/>
          <p:cNvSpPr/>
          <p:nvPr/>
        </p:nvSpPr>
        <p:spPr>
          <a:xfrm>
            <a:off x="4952880" y="3733920"/>
            <a:ext cx="53280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12"/>
          <p:cNvSpPr/>
          <p:nvPr/>
        </p:nvSpPr>
        <p:spPr>
          <a:xfrm>
            <a:off x="4952880" y="4267080"/>
            <a:ext cx="53280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13"/>
          <p:cNvSpPr/>
          <p:nvPr/>
        </p:nvSpPr>
        <p:spPr>
          <a:xfrm>
            <a:off x="6100200" y="4343400"/>
            <a:ext cx="453960" cy="36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90000" rIns="46800" bIns="90000"/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…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14"/>
          <p:cNvSpPr/>
          <p:nvPr/>
        </p:nvSpPr>
        <p:spPr>
          <a:xfrm>
            <a:off x="838080" y="5410080"/>
            <a:ext cx="7314480" cy="60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000">
              <a:lnSpc>
                <a:spcPct val="100000"/>
              </a:lnSpc>
            </a:pPr>
            <a:r>
              <a:rPr lang="en-IN" sz="1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P: parameters for the learning algorithm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Line 15"/>
          <p:cNvSpPr/>
          <p:nvPr/>
        </p:nvSpPr>
        <p:spPr>
          <a:xfrm>
            <a:off x="2819520" y="4038480"/>
            <a:ext cx="83808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Line 16"/>
          <p:cNvSpPr/>
          <p:nvPr/>
        </p:nvSpPr>
        <p:spPr>
          <a:xfrm flipV="1">
            <a:off x="4419720" y="3352680"/>
            <a:ext cx="1447560" cy="5335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685800" y="30456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I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Different types of ensemble learning (3)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609480" y="1523880"/>
            <a:ext cx="7771680" cy="14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000">
              <a:lnSpc>
                <a:spcPct val="8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Same algorithm, different versions of data set, e.g.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760">
              <a:lnSpc>
                <a:spcPct val="8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Bagging: resample training data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760">
              <a:lnSpc>
                <a:spcPct val="8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Boosting: Reweight training data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760">
              <a:lnSpc>
                <a:spcPct val="8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Decorate: Add additional artificial training data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760">
              <a:lnSpc>
                <a:spcPct val="8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I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RandomSubSpace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(random forest): random subsets of features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1371600" y="3886200"/>
            <a:ext cx="990000" cy="114228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Training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 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Line 4"/>
          <p:cNvSpPr/>
          <p:nvPr/>
        </p:nvSpPr>
        <p:spPr>
          <a:xfrm flipV="1">
            <a:off x="2514600" y="3733560"/>
            <a:ext cx="914400" cy="53316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Line 5"/>
          <p:cNvSpPr/>
          <p:nvPr/>
        </p:nvSpPr>
        <p:spPr>
          <a:xfrm>
            <a:off x="2514600" y="4419720"/>
            <a:ext cx="914400" cy="36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Line 6"/>
          <p:cNvSpPr/>
          <p:nvPr/>
        </p:nvSpPr>
        <p:spPr>
          <a:xfrm>
            <a:off x="2438280" y="4648320"/>
            <a:ext cx="990720" cy="6858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CustomShape 7"/>
          <p:cNvSpPr/>
          <p:nvPr/>
        </p:nvSpPr>
        <p:spPr>
          <a:xfrm>
            <a:off x="4952880" y="4191120"/>
            <a:ext cx="837720" cy="45648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8"/>
          <p:cNvSpPr/>
          <p:nvPr/>
        </p:nvSpPr>
        <p:spPr>
          <a:xfrm>
            <a:off x="3585600" y="4724280"/>
            <a:ext cx="453960" cy="36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90000" rIns="46800" bIns="90000"/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…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Line 9"/>
          <p:cNvSpPr/>
          <p:nvPr/>
        </p:nvSpPr>
        <p:spPr>
          <a:xfrm flipV="1">
            <a:off x="5486400" y="3581280"/>
            <a:ext cx="1219320" cy="6098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Line 10"/>
          <p:cNvSpPr/>
          <p:nvPr/>
        </p:nvSpPr>
        <p:spPr>
          <a:xfrm>
            <a:off x="5791320" y="4419720"/>
            <a:ext cx="914400" cy="36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Line 11"/>
          <p:cNvSpPr/>
          <p:nvPr/>
        </p:nvSpPr>
        <p:spPr>
          <a:xfrm>
            <a:off x="5486400" y="4648320"/>
            <a:ext cx="1219320" cy="76176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CustomShape 12"/>
          <p:cNvSpPr/>
          <p:nvPr/>
        </p:nvSpPr>
        <p:spPr>
          <a:xfrm>
            <a:off x="6705720" y="3429000"/>
            <a:ext cx="761040" cy="380160"/>
          </a:xfrm>
          <a:custGeom>
            <a:avLst/>
            <a:gdLst/>
            <a:ahLst/>
            <a:cxnLst/>
            <a:rect l="l" t="t" r="r" b="b"/>
            <a:pathLst>
              <a:path w="2118" h="1060">
                <a:moveTo>
                  <a:pt x="176" y="0"/>
                </a:moveTo>
                <a:cubicBezTo>
                  <a:pt x="88" y="0"/>
                  <a:pt x="0" y="88"/>
                  <a:pt x="0" y="176"/>
                </a:cubicBezTo>
                <a:lnTo>
                  <a:pt x="0" y="882"/>
                </a:lnTo>
                <a:cubicBezTo>
                  <a:pt x="0" y="970"/>
                  <a:pt x="88" y="1059"/>
                  <a:pt x="176" y="1059"/>
                </a:cubicBezTo>
                <a:lnTo>
                  <a:pt x="1940" y="1059"/>
                </a:lnTo>
                <a:cubicBezTo>
                  <a:pt x="2028" y="1059"/>
                  <a:pt x="2117" y="970"/>
                  <a:pt x="2117" y="882"/>
                </a:cubicBezTo>
                <a:lnTo>
                  <a:pt x="2117" y="176"/>
                </a:lnTo>
                <a:cubicBezTo>
                  <a:pt x="2117" y="88"/>
                  <a:pt x="2028" y="0"/>
                  <a:pt x="1940" y="0"/>
                </a:cubicBezTo>
                <a:lnTo>
                  <a:pt x="176" y="0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13"/>
          <p:cNvSpPr/>
          <p:nvPr/>
        </p:nvSpPr>
        <p:spPr>
          <a:xfrm>
            <a:off x="6705720" y="4191120"/>
            <a:ext cx="761040" cy="380160"/>
          </a:xfrm>
          <a:custGeom>
            <a:avLst/>
            <a:gdLst/>
            <a:ahLst/>
            <a:cxnLst/>
            <a:rect l="l" t="t" r="r" b="b"/>
            <a:pathLst>
              <a:path w="2118" h="1060">
                <a:moveTo>
                  <a:pt x="176" y="0"/>
                </a:moveTo>
                <a:cubicBezTo>
                  <a:pt x="88" y="0"/>
                  <a:pt x="0" y="88"/>
                  <a:pt x="0" y="176"/>
                </a:cubicBezTo>
                <a:lnTo>
                  <a:pt x="0" y="882"/>
                </a:lnTo>
                <a:cubicBezTo>
                  <a:pt x="0" y="970"/>
                  <a:pt x="88" y="1059"/>
                  <a:pt x="176" y="1059"/>
                </a:cubicBezTo>
                <a:lnTo>
                  <a:pt x="1940" y="1059"/>
                </a:lnTo>
                <a:cubicBezTo>
                  <a:pt x="2028" y="1059"/>
                  <a:pt x="2117" y="970"/>
                  <a:pt x="2117" y="882"/>
                </a:cubicBezTo>
                <a:lnTo>
                  <a:pt x="2117" y="176"/>
                </a:lnTo>
                <a:cubicBezTo>
                  <a:pt x="2117" y="88"/>
                  <a:pt x="2028" y="0"/>
                  <a:pt x="1940" y="0"/>
                </a:cubicBezTo>
                <a:lnTo>
                  <a:pt x="176" y="0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14"/>
          <p:cNvSpPr/>
          <p:nvPr/>
        </p:nvSpPr>
        <p:spPr>
          <a:xfrm>
            <a:off x="6705720" y="5257800"/>
            <a:ext cx="761040" cy="380160"/>
          </a:xfrm>
          <a:custGeom>
            <a:avLst/>
            <a:gdLst/>
            <a:ahLst/>
            <a:cxnLst/>
            <a:rect l="l" t="t" r="r" b="b"/>
            <a:pathLst>
              <a:path w="2118" h="1060">
                <a:moveTo>
                  <a:pt x="176" y="0"/>
                </a:moveTo>
                <a:cubicBezTo>
                  <a:pt x="88" y="0"/>
                  <a:pt x="0" y="88"/>
                  <a:pt x="0" y="176"/>
                </a:cubicBezTo>
                <a:lnTo>
                  <a:pt x="0" y="882"/>
                </a:lnTo>
                <a:cubicBezTo>
                  <a:pt x="0" y="970"/>
                  <a:pt x="88" y="1059"/>
                  <a:pt x="176" y="1059"/>
                </a:cubicBezTo>
                <a:lnTo>
                  <a:pt x="1940" y="1059"/>
                </a:lnTo>
                <a:cubicBezTo>
                  <a:pt x="2028" y="1059"/>
                  <a:pt x="2117" y="970"/>
                  <a:pt x="2117" y="882"/>
                </a:cubicBezTo>
                <a:lnTo>
                  <a:pt x="2117" y="176"/>
                </a:lnTo>
                <a:cubicBezTo>
                  <a:pt x="2117" y="88"/>
                  <a:pt x="2028" y="0"/>
                  <a:pt x="1940" y="0"/>
                </a:cubicBezTo>
                <a:lnTo>
                  <a:pt x="176" y="0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15"/>
          <p:cNvSpPr/>
          <p:nvPr/>
        </p:nvSpPr>
        <p:spPr>
          <a:xfrm>
            <a:off x="6938280" y="4724280"/>
            <a:ext cx="453960" cy="36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6800" tIns="90000" rIns="46800" bIns="90000"/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…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16"/>
          <p:cNvSpPr/>
          <p:nvPr/>
        </p:nvSpPr>
        <p:spPr>
          <a:xfrm>
            <a:off x="3505320" y="3429000"/>
            <a:ext cx="608760" cy="45648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17"/>
          <p:cNvSpPr/>
          <p:nvPr/>
        </p:nvSpPr>
        <p:spPr>
          <a:xfrm>
            <a:off x="3505320" y="4191120"/>
            <a:ext cx="608760" cy="45648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18"/>
          <p:cNvSpPr/>
          <p:nvPr/>
        </p:nvSpPr>
        <p:spPr>
          <a:xfrm>
            <a:off x="3505320" y="5105520"/>
            <a:ext cx="608760" cy="45648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Line 19"/>
          <p:cNvSpPr/>
          <p:nvPr/>
        </p:nvSpPr>
        <p:spPr>
          <a:xfrm>
            <a:off x="4114800" y="3657600"/>
            <a:ext cx="1143000" cy="53352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Line 20"/>
          <p:cNvSpPr/>
          <p:nvPr/>
        </p:nvSpPr>
        <p:spPr>
          <a:xfrm>
            <a:off x="4114800" y="4419720"/>
            <a:ext cx="83808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Line 21"/>
          <p:cNvSpPr/>
          <p:nvPr/>
        </p:nvSpPr>
        <p:spPr>
          <a:xfrm flipV="1">
            <a:off x="4114800" y="4647960"/>
            <a:ext cx="1143000" cy="685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標題 1"/>
          <p:cNvSpPr>
            <a:spLocks noGrp="1"/>
          </p:cNvSpPr>
          <p:nvPr>
            <p:ph type="title"/>
          </p:nvPr>
        </p:nvSpPr>
        <p:spPr bwMode="auto">
          <a:xfrm>
            <a:off x="293688" y="47625"/>
            <a:ext cx="8574087" cy="5540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sz="3200" b="1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Combining Class Labels</a:t>
            </a:r>
            <a:endParaRPr lang="zh-TW" altLang="en-US" sz="3200" b="1" dirty="0" smtClean="0">
              <a:latin typeface="Times New Roman" pitchFamily="18" charset="0"/>
              <a:ea typeface="PMingLiU" pitchFamily="18" charset="-120"/>
              <a:cs typeface="Times New Roman" pitchFamily="18" charset="0"/>
            </a:endParaRPr>
          </a:p>
        </p:txBody>
      </p:sp>
      <p:sp>
        <p:nvSpPr>
          <p:cNvPr id="4101" name="內容版面配置區 2"/>
          <p:cNvSpPr>
            <a:spLocks noGrp="1"/>
          </p:cNvSpPr>
          <p:nvPr>
            <p:ph idx="4294967295"/>
          </p:nvPr>
        </p:nvSpPr>
        <p:spPr bwMode="auto">
          <a:xfrm>
            <a:off x="461963" y="836613"/>
            <a:ext cx="8259762" cy="525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18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Assume that only </a:t>
            </a:r>
            <a:r>
              <a:rPr lang="en-US" altLang="zh-TW" sz="1800" dirty="0" smtClean="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class labels </a:t>
            </a:r>
            <a:r>
              <a:rPr lang="en-US" altLang="zh-TW" sz="18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are available from the classifier outputs</a:t>
            </a:r>
          </a:p>
          <a:p>
            <a:pPr eaLnBrk="1" hangingPunct="1"/>
            <a:r>
              <a:rPr lang="en-US" altLang="zh-TW" sz="18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Define the decision of the </a:t>
            </a:r>
            <a:r>
              <a:rPr lang="en-US" altLang="zh-TW" sz="1800" i="1" dirty="0" err="1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t</a:t>
            </a:r>
            <a:r>
              <a:rPr lang="en-US" altLang="zh-TW" sz="1800" i="1" baseline="30000" dirty="0" err="1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th</a:t>
            </a:r>
            <a:r>
              <a:rPr lang="en-US" altLang="zh-TW" sz="1800" i="1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 classifier as </a:t>
            </a:r>
            <a:r>
              <a:rPr lang="en-US" altLang="zh-TW" sz="1800" i="1" dirty="0" err="1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d</a:t>
            </a:r>
            <a:r>
              <a:rPr lang="en-US" altLang="zh-TW" sz="1800" i="1" baseline="-25000" dirty="0" err="1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t,j</a:t>
            </a:r>
            <a:r>
              <a:rPr lang="en-US" altLang="zh-TW" sz="1800" i="1" dirty="0" smtClean="0">
                <a:latin typeface="Times New Roman" pitchFamily="18" charset="0"/>
                <a:ea typeface="PMingLiU" pitchFamily="18" charset="-120"/>
                <a:cs typeface="Times New Roman" pitchFamily="18" charset="0"/>
                <a:sym typeface="Symbol" pitchFamily="18" charset="2"/>
              </a:rPr>
              <a:t>{0,1}</a:t>
            </a:r>
            <a:r>
              <a:rPr lang="en-US" altLang="zh-TW" sz="1800" i="1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 , t=1,…,T and j=1,…,C , where T is the number of </a:t>
            </a:r>
            <a:r>
              <a:rPr lang="en-US" altLang="zh-TW" sz="18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classifiers and </a:t>
            </a:r>
            <a:r>
              <a:rPr lang="en-US" altLang="zh-TW" sz="1800" i="1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C is the number of classes</a:t>
            </a:r>
          </a:p>
          <a:p>
            <a:pPr eaLnBrk="1" hangingPunct="1"/>
            <a:r>
              <a:rPr lang="en-US" altLang="zh-TW" sz="1800" i="1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If </a:t>
            </a:r>
            <a:r>
              <a:rPr lang="en-US" altLang="zh-TW" sz="1800" i="1" dirty="0" err="1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t</a:t>
            </a:r>
            <a:r>
              <a:rPr lang="en-US" altLang="zh-TW" sz="1800" i="1" baseline="30000" dirty="0" err="1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th</a:t>
            </a:r>
            <a:r>
              <a:rPr lang="en-US" altLang="zh-TW" sz="1800" i="1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 classifier </a:t>
            </a:r>
            <a:r>
              <a:rPr lang="en-US" altLang="zh-TW" sz="18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chooses class </a:t>
            </a:r>
            <a:r>
              <a:rPr lang="en-US" altLang="zh-TW" sz="1800" i="1" dirty="0" smtClean="0">
                <a:latin typeface="Times New Roman" pitchFamily="18" charset="0"/>
                <a:ea typeface="PMingLiU" pitchFamily="18" charset="-12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altLang="zh-TW" sz="1800" i="1" baseline="-250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  <a:sym typeface="Symbol" pitchFamily="18" charset="2"/>
              </a:rPr>
              <a:t>j</a:t>
            </a:r>
            <a:r>
              <a:rPr lang="en-US" altLang="zh-TW" sz="1800" i="1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 , then </a:t>
            </a:r>
            <a:r>
              <a:rPr lang="en-US" altLang="zh-TW" sz="1800" i="1" dirty="0" err="1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d</a:t>
            </a:r>
            <a:r>
              <a:rPr lang="en-US" altLang="zh-TW" sz="1800" i="1" baseline="-25000" dirty="0" err="1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t,j</a:t>
            </a:r>
            <a:r>
              <a:rPr lang="en-US" altLang="zh-TW" sz="1800" i="1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=1, 0 otherwise</a:t>
            </a:r>
          </a:p>
          <a:p>
            <a:pPr eaLnBrk="1" hangingPunct="1"/>
            <a:endParaRPr lang="en-US" altLang="zh-TW" sz="1800" i="1" dirty="0" smtClean="0">
              <a:latin typeface="Times New Roman" pitchFamily="18" charset="0"/>
              <a:ea typeface="PMingLiU" pitchFamily="18" charset="-120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AutoNum type="alphaLcParenR"/>
            </a:pPr>
            <a:r>
              <a:rPr lang="en-US" altLang="zh-TW" sz="18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Majority Voting :</a:t>
            </a:r>
            <a:r>
              <a:rPr lang="en-US" altLang="zh-TW" sz="1800" i="1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 </a:t>
            </a:r>
          </a:p>
          <a:p>
            <a:pPr eaLnBrk="1" hangingPunct="1">
              <a:buFont typeface="Arial" pitchFamily="34" charset="0"/>
              <a:buAutoNum type="alphaLcParenR"/>
            </a:pPr>
            <a:endParaRPr lang="en-US" altLang="zh-TW" sz="1800" i="1" dirty="0" smtClean="0">
              <a:latin typeface="Times New Roman" pitchFamily="18" charset="0"/>
              <a:ea typeface="PMingLiU" pitchFamily="18" charset="-120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AutoNum type="alphaLcParenR"/>
            </a:pPr>
            <a:r>
              <a:rPr lang="en-US" altLang="zh-TW" sz="18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Weighted Majority Voting </a:t>
            </a:r>
            <a:r>
              <a:rPr lang="en-US" altLang="zh-TW" sz="1800" i="1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– </a:t>
            </a:r>
          </a:p>
          <a:p>
            <a:pPr eaLnBrk="1" hangingPunct="1">
              <a:buFont typeface="Arial" pitchFamily="34" charset="0"/>
              <a:buAutoNum type="alphaLcParenR"/>
            </a:pPr>
            <a:endParaRPr lang="en-US" altLang="zh-TW" sz="1800" i="1" dirty="0" smtClean="0">
              <a:latin typeface="Times New Roman" pitchFamily="18" charset="0"/>
              <a:ea typeface="PMingLiU" pitchFamily="18" charset="-120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AutoNum type="alphaLcParenR"/>
            </a:pPr>
            <a:r>
              <a:rPr lang="en-US" altLang="zh-TW" sz="18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Behavior Knowledge Space (BKS) – look up Table</a:t>
            </a:r>
            <a:endParaRPr lang="en-US" altLang="zh-TW" sz="1800" i="1" dirty="0" smtClean="0">
              <a:latin typeface="Times New Roman" pitchFamily="18" charset="0"/>
              <a:ea typeface="PMingLiU" pitchFamily="18" charset="-120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AutoNum type="alphaLcParenR"/>
            </a:pPr>
            <a:r>
              <a:rPr lang="en-US" altLang="zh-TW" sz="18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 </a:t>
            </a:r>
            <a:r>
              <a:rPr lang="en-US" altLang="zh-TW" sz="1800" dirty="0" err="1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Borda</a:t>
            </a:r>
            <a:r>
              <a:rPr lang="en-US" altLang="zh-TW" sz="18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 Count – </a:t>
            </a:r>
            <a:r>
              <a:rPr lang="en-US" altLang="zh-TW" sz="16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each voter (classifier) rank orders the candidates (classes). If there are </a:t>
            </a:r>
            <a:r>
              <a:rPr lang="en-US" altLang="zh-TW" sz="1600" i="1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N candidates, </a:t>
            </a:r>
            <a:r>
              <a:rPr lang="en-US" altLang="zh-TW" sz="16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the first-place candidate receives </a:t>
            </a:r>
            <a:r>
              <a:rPr lang="en-US" altLang="zh-TW" sz="1600" i="1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N − 1 votes, the </a:t>
            </a:r>
            <a:r>
              <a:rPr lang="en-US" altLang="zh-TW" sz="16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second-place candidate receives </a:t>
            </a:r>
            <a:r>
              <a:rPr lang="en-US" altLang="zh-TW" sz="1600" i="1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N − 2, with the candidate </a:t>
            </a:r>
            <a:r>
              <a:rPr lang="en-US" altLang="zh-TW" sz="16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in </a:t>
            </a:r>
            <a:r>
              <a:rPr lang="en-US" altLang="zh-TW" sz="1600" i="1" dirty="0" err="1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i</a:t>
            </a:r>
            <a:r>
              <a:rPr lang="en-US" altLang="zh-TW" sz="1600" i="1" baseline="30000" dirty="0" err="1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th</a:t>
            </a:r>
            <a:r>
              <a:rPr lang="en-US" altLang="zh-TW" sz="1600" i="1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 place receiving N − </a:t>
            </a:r>
            <a:r>
              <a:rPr lang="en-US" altLang="zh-TW" sz="1600" i="1" dirty="0" err="1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i</a:t>
            </a:r>
            <a:r>
              <a:rPr lang="en-US" altLang="zh-TW" sz="1600" i="1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 votes.</a:t>
            </a:r>
            <a:r>
              <a:rPr lang="en-US" altLang="zh-TW" sz="1600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 The votes are added up across all classifiers, and the class with the most votes is chosen as the ensemble decision</a:t>
            </a:r>
            <a:endParaRPr lang="en-US" altLang="zh-TW" sz="1200" i="1" dirty="0" smtClean="0">
              <a:latin typeface="Times New Roman" pitchFamily="18" charset="0"/>
              <a:ea typeface="PMingLiU" pitchFamily="18" charset="-120"/>
              <a:cs typeface="Times New Roman" pitchFamily="18" charset="0"/>
            </a:endParaRPr>
          </a:p>
          <a:p>
            <a:pPr lvl="1" eaLnBrk="1" hangingPunct="1"/>
            <a:endParaRPr lang="zh-TW" altLang="en-US" sz="1600" dirty="0" smtClean="0">
              <a:latin typeface="Times New Roman" pitchFamily="18" charset="0"/>
              <a:ea typeface="PMingLiU" pitchFamily="18" charset="-120"/>
              <a:cs typeface="Times New Roman" pitchFamily="18" charset="0"/>
            </a:endParaRPr>
          </a:p>
        </p:txBody>
      </p:sp>
      <p:sp>
        <p:nvSpPr>
          <p:cNvPr id="4102" name="投影片編號版面配置區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24875" y="6491288"/>
            <a:ext cx="568325" cy="3238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75B30E2-1593-4518-8A3C-C16C57251079}" type="slidenum">
              <a:rPr lang="en-US" altLang="zh-TW" smtClean="0">
                <a:latin typeface="Verdana" pitchFamily="34" charset="0"/>
                <a:ea typeface="PMingLiU" pitchFamily="18" charset="-120"/>
              </a:rPr>
              <a:pPr/>
              <a:t>17</a:t>
            </a:fld>
            <a:endParaRPr lang="en-US" altLang="zh-TW" smtClean="0">
              <a:latin typeface="Verdana" pitchFamily="34" charset="0"/>
              <a:ea typeface="PMingLiU" pitchFamily="18" charset="-120"/>
            </a:endParaRPr>
          </a:p>
        </p:txBody>
      </p:sp>
      <p:graphicFrame>
        <p:nvGraphicFramePr>
          <p:cNvPr id="4098" name="Object 12"/>
          <p:cNvGraphicFramePr>
            <a:graphicFrameLocks noChangeAspect="1"/>
          </p:cNvGraphicFramePr>
          <p:nvPr/>
        </p:nvGraphicFramePr>
        <p:xfrm>
          <a:off x="3581400" y="2057400"/>
          <a:ext cx="2103438" cy="717550"/>
        </p:xfrm>
        <a:graphic>
          <a:graphicData uri="http://schemas.openxmlformats.org/presentationml/2006/ole">
            <p:oleObj spid="_x0000_s3074" name="Equation" r:id="rId4" imgW="1079280" imgH="368280" progId="Equation.3">
              <p:embed/>
            </p:oleObj>
          </a:graphicData>
        </a:graphic>
      </p:graphicFrame>
      <p:graphicFrame>
        <p:nvGraphicFramePr>
          <p:cNvPr id="4099" name="Object 13"/>
          <p:cNvGraphicFramePr>
            <a:graphicFrameLocks noChangeAspect="1"/>
          </p:cNvGraphicFramePr>
          <p:nvPr/>
        </p:nvGraphicFramePr>
        <p:xfrm>
          <a:off x="3581400" y="2743200"/>
          <a:ext cx="2547937" cy="717550"/>
        </p:xfrm>
        <a:graphic>
          <a:graphicData uri="http://schemas.openxmlformats.org/presentationml/2006/ole">
            <p:oleObj spid="_x0000_s3075" name="Equation" r:id="rId5" imgW="1307880" imgH="368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標題 1"/>
          <p:cNvSpPr>
            <a:spLocks noGrp="1"/>
          </p:cNvSpPr>
          <p:nvPr>
            <p:ph type="title"/>
          </p:nvPr>
        </p:nvSpPr>
        <p:spPr bwMode="auto">
          <a:xfrm>
            <a:off x="293688" y="79375"/>
            <a:ext cx="8574087" cy="5540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sz="4000" b="1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Combining Continuous Outputs</a:t>
            </a:r>
            <a:endParaRPr lang="zh-TW" altLang="en-US" sz="4000" b="1" dirty="0" smtClean="0">
              <a:latin typeface="Times New Roman" pitchFamily="18" charset="0"/>
              <a:ea typeface="PMingLiU" pitchFamily="18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461963" y="1082675"/>
            <a:ext cx="8259762" cy="5492750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Algebraic combiners</a:t>
            </a:r>
          </a:p>
          <a:p>
            <a:pPr marL="800100" lvl="1" indent="-342900" eaLnBrk="1" fontAlgn="auto" hangingPunct="1"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Mean Rule:</a:t>
            </a:r>
          </a:p>
          <a:p>
            <a:pPr marL="800100" lvl="1" indent="-342900" eaLnBrk="1" fontAlgn="auto" hangingPunct="1">
              <a:spcAft>
                <a:spcPts val="0"/>
              </a:spcAft>
              <a:buFont typeface="+mj-lt"/>
              <a:buAutoNum type="alphaLcParenR"/>
              <a:defRPr/>
            </a:pPr>
            <a:endParaRPr lang="en-US" altLang="zh-TW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1" fontAlgn="auto" hangingPunct="1"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Weighted Average:</a:t>
            </a:r>
          </a:p>
          <a:p>
            <a:pPr marL="800100" lvl="1" indent="-342900" eaLnBrk="1" fontAlgn="auto" hangingPunct="1">
              <a:spcAft>
                <a:spcPts val="0"/>
              </a:spcAft>
              <a:buFont typeface="+mj-lt"/>
              <a:buAutoNum type="alphaLcParenR"/>
              <a:defRPr/>
            </a:pPr>
            <a:endParaRPr lang="en-US" altLang="zh-TW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1" fontAlgn="auto" hangingPunct="1"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Minimum/Maximum/Median Rule:</a:t>
            </a:r>
          </a:p>
          <a:p>
            <a:pPr marL="800100" lvl="1" indent="-342900" eaLnBrk="1" fontAlgn="auto" hangingPunct="1">
              <a:spcAft>
                <a:spcPts val="0"/>
              </a:spcAft>
              <a:buFont typeface="+mj-lt"/>
              <a:buAutoNum type="alphaLcParenR"/>
              <a:defRPr/>
            </a:pPr>
            <a:endParaRPr lang="en-US" altLang="zh-TW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1" fontAlgn="auto" hangingPunct="1">
              <a:spcAft>
                <a:spcPts val="0"/>
              </a:spcAft>
              <a:buFont typeface="+mj-lt"/>
              <a:buAutoNum type="alphaLcParenR"/>
              <a:defRPr/>
            </a:pPr>
            <a:endParaRPr lang="en-US" altLang="zh-TW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1" fontAlgn="auto" hangingPunct="1"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Product Rule:</a:t>
            </a:r>
          </a:p>
          <a:p>
            <a:pPr marL="800100" lvl="1" indent="-342900" eaLnBrk="1" fontAlgn="auto" hangingPunct="1">
              <a:spcAft>
                <a:spcPts val="0"/>
              </a:spcAft>
              <a:buFont typeface="+mj-lt"/>
              <a:buAutoNum type="alphaLcParenR"/>
              <a:defRPr/>
            </a:pPr>
            <a:endParaRPr lang="en-US" altLang="zh-TW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fontAlgn="auto" hangingPunct="1"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Generalized  Mean:  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TW" sz="14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Many of the above rules are in fact special cases of the generalized mean</a:t>
            </a:r>
            <a:endParaRPr lang="en-US" altLang="zh-TW" sz="2000" dirty="0">
              <a:latin typeface="Verdana" pitchFamily="34" charset="0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TW" sz="2400" dirty="0">
              <a:latin typeface="Verdana" pitchFamily="34" charset="0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TW" dirty="0" smtClean="0">
              <a:latin typeface="Verdana" pitchFamily="34" charset="0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TW" dirty="0">
              <a:latin typeface="Verdana" pitchFamily="34" charset="0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TW" dirty="0" smtClean="0">
              <a:latin typeface="Verdana" pitchFamily="34" charset="0"/>
            </a:endParaRPr>
          </a:p>
          <a:p>
            <a:pPr lvl="5">
              <a:buFont typeface="Arial" pitchFamily="34" charset="0"/>
              <a:buChar char="•"/>
              <a:defRPr/>
            </a:pPr>
            <a:r>
              <a:rPr lang="en-US" altLang="zh-TW" dirty="0" smtClean="0">
                <a:latin typeface="Verdana" pitchFamily="34" charset="0"/>
              </a:rPr>
              <a:t>              </a:t>
            </a:r>
            <a:r>
              <a:rPr lang="en-US" altLang="zh-TW" dirty="0">
                <a:latin typeface="Verdana" pitchFamily="34" charset="0"/>
              </a:rPr>
              <a:t>: minimum rule;           :maximum rule;          :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dirty="0">
                <a:latin typeface="Verdana" pitchFamily="34" charset="0"/>
              </a:rPr>
              <a:t>           : mean rule</a:t>
            </a:r>
            <a:endParaRPr lang="zh-TW" altLang="en-US" dirty="0">
              <a:latin typeface="Verdana" pitchFamily="34" charset="0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908300" y="1450975"/>
          <a:ext cx="1828800" cy="638175"/>
        </p:xfrm>
        <a:graphic>
          <a:graphicData uri="http://schemas.openxmlformats.org/presentationml/2006/ole">
            <p:oleObj spid="_x0000_s4098" name="Equation" r:id="rId4" imgW="1054080" imgH="368280" progId="Equation.3">
              <p:embed/>
            </p:oleObj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3898900" y="2171700"/>
          <a:ext cx="2036763" cy="609600"/>
        </p:xfrm>
        <a:graphic>
          <a:graphicData uri="http://schemas.openxmlformats.org/presentationml/2006/ole">
            <p:oleObj spid="_x0000_s4099" name="Equation" r:id="rId5" imgW="1231560" imgH="368280" progId="Equation.3">
              <p:embed/>
            </p:oleObj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1457325" y="3124200"/>
          <a:ext cx="1981200" cy="407988"/>
        </p:xfrm>
        <a:graphic>
          <a:graphicData uri="http://schemas.openxmlformats.org/presentationml/2006/ole">
            <p:oleObj spid="_x0000_s4100" name="Equation" r:id="rId6" imgW="1104840" imgH="241200" progId="Equation.3">
              <p:embed/>
            </p:oleObj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3732213" y="3165475"/>
          <a:ext cx="1905000" cy="415925"/>
        </p:xfrm>
        <a:graphic>
          <a:graphicData uri="http://schemas.openxmlformats.org/presentationml/2006/ole">
            <p:oleObj spid="_x0000_s4101" name="Equation" r:id="rId7" imgW="1104840" imgH="241200" progId="Equation.3">
              <p:embed/>
            </p:oleObj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5954713" y="3124200"/>
          <a:ext cx="2286000" cy="417512"/>
        </p:xfrm>
        <a:graphic>
          <a:graphicData uri="http://schemas.openxmlformats.org/presentationml/2006/ole">
            <p:oleObj spid="_x0000_s4102" name="Equation" r:id="rId8" imgW="1218960" imgH="241200" progId="Equation.3">
              <p:embed/>
            </p:oleObj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3263900" y="3711575"/>
          <a:ext cx="1828800" cy="631825"/>
        </p:xfrm>
        <a:graphic>
          <a:graphicData uri="http://schemas.openxmlformats.org/presentationml/2006/ole">
            <p:oleObj spid="_x0000_s4103" name="Equation" r:id="rId9" imgW="1066680" imgH="368280" progId="Equation.3">
              <p:embed/>
            </p:oleObj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2209800" y="5105400"/>
          <a:ext cx="2057400" cy="668338"/>
        </p:xfrm>
        <a:graphic>
          <a:graphicData uri="http://schemas.openxmlformats.org/presentationml/2006/ole">
            <p:oleObj spid="_x0000_s4104" name="Equation" r:id="rId10" imgW="1447560" imgH="469800" progId="Equation.3">
              <p:embed/>
            </p:oleObj>
          </a:graphicData>
        </a:graphic>
      </p:graphicFrame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762000" y="5943600"/>
          <a:ext cx="838200" cy="260350"/>
        </p:xfrm>
        <a:graphic>
          <a:graphicData uri="http://schemas.openxmlformats.org/presentationml/2006/ole">
            <p:oleObj spid="_x0000_s4105" name="Equation" r:id="rId11" imgW="482400" imgH="126720" progId="Equation.3">
              <p:embed/>
            </p:oleObj>
          </a:graphicData>
        </a:graphic>
      </p:graphicFrame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838200" y="6248400"/>
          <a:ext cx="533400" cy="269875"/>
        </p:xfrm>
        <a:graphic>
          <a:graphicData uri="http://schemas.openxmlformats.org/presentationml/2006/ole">
            <p:oleObj spid="_x0000_s4106" name="Equation" r:id="rId12" imgW="355320" imgH="152280" progId="Equation.3">
              <p:embed/>
            </p:oleObj>
          </a:graphicData>
        </a:graphic>
      </p:graphicFrame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3733800" y="6096000"/>
          <a:ext cx="619125" cy="228600"/>
        </p:xfrm>
        <a:graphic>
          <a:graphicData uri="http://schemas.openxmlformats.org/presentationml/2006/ole">
            <p:oleObj spid="_x0000_s4107" name="Equation" r:id="rId13" imgW="406080" imgH="126720" progId="Equation.3">
              <p:embed/>
            </p:oleObj>
          </a:graphicData>
        </a:graphic>
      </p:graphicFrame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6400800" y="6019800"/>
          <a:ext cx="500062" cy="236537"/>
        </p:xfrm>
        <a:graphic>
          <a:graphicData uri="http://schemas.openxmlformats.org/presentationml/2006/ole">
            <p:oleObj spid="_x0000_s4108" name="Equation" r:id="rId14" imgW="380880" imgH="152280" progId="Equation.3">
              <p:embed/>
            </p:oleObj>
          </a:graphicData>
        </a:graphic>
      </p:graphicFrame>
      <p:graphicFrame>
        <p:nvGraphicFramePr>
          <p:cNvPr id="5133" name="Object 13"/>
          <p:cNvGraphicFramePr>
            <a:graphicFrameLocks noChangeAspect="1"/>
          </p:cNvGraphicFramePr>
          <p:nvPr/>
        </p:nvGraphicFramePr>
        <p:xfrm>
          <a:off x="7086600" y="5715000"/>
          <a:ext cx="1803400" cy="668338"/>
        </p:xfrm>
        <a:graphic>
          <a:graphicData uri="http://schemas.openxmlformats.org/presentationml/2006/ole">
            <p:oleObj spid="_x0000_s4109" name="Equation" r:id="rId15" imgW="126972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293400" y="58320"/>
            <a:ext cx="8573400" cy="55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Combining Classifier Outputs</a:t>
            </a:r>
            <a:endParaRPr lang="en-IN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8524800" y="6491160"/>
            <a:ext cx="567720" cy="323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fld id="{548E0F8A-A00D-44AF-A52C-218742E18EC5}" type="slidenum"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新細明體"/>
              </a:rPr>
              <a:pPr>
                <a:lnSpc>
                  <a:spcPct val="100000"/>
                </a:lnSpc>
              </a:pPr>
              <a:t>19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1" name="Picture 2"/>
          <p:cNvPicPr/>
          <p:nvPr/>
        </p:nvPicPr>
        <p:blipFill>
          <a:blip r:embed="rId3" cstate="print"/>
          <a:stretch/>
        </p:blipFill>
        <p:spPr>
          <a:xfrm>
            <a:off x="749160" y="1238400"/>
            <a:ext cx="7695720" cy="5301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85800" y="30456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IN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Ensemble Learning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09480" y="198108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000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So far – learning methods that learn a </a:t>
            </a:r>
            <a:r>
              <a:rPr lang="en-IN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single hypothesis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, chosen form a hypothesis space that is used  to make predictions.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Ensemble learning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Wingdings"/>
              </a:rPr>
              <a:t>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Wingdings"/>
              </a:rPr>
              <a:t> select a </a:t>
            </a:r>
            <a:r>
              <a:rPr lang="en-IN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Wingdings"/>
              </a:rPr>
              <a:t>collection (ensemble) of hypotheses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Wingdings"/>
              </a:rPr>
              <a:t> and </a:t>
            </a:r>
            <a:r>
              <a:rPr lang="en-IN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Wingdings"/>
              </a:rPr>
              <a:t>combine their predictions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Wingdings"/>
              </a:rPr>
              <a:t>.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Wingdings"/>
              </a:rPr>
              <a:t>Example 1 - generate 100 different decision trees from the same or different  training set and have them </a:t>
            </a:r>
            <a:r>
              <a:rPr lang="en-IN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Wingdings"/>
              </a:rPr>
              <a:t>vote on the best classification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Wingdings"/>
              </a:rPr>
              <a:t> for a new example.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Wingdings"/>
              </a:rPr>
              <a:t>Key motivation: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Wingdings"/>
              </a:rPr>
              <a:t> reduce the </a:t>
            </a:r>
            <a:r>
              <a:rPr lang="en-IN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Wingdings"/>
              </a:rPr>
              <a:t>error rate.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Wingdings"/>
              </a:rPr>
              <a:t> Hope is that it will  become much more </a:t>
            </a:r>
            <a:r>
              <a:rPr lang="en-IN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Wingdings"/>
              </a:rPr>
              <a:t>unlikely that the ensemble of    will misclassify an example.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20" end="5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20" end="5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20" end="5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685800" y="30456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IN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Bagging</a:t>
            </a:r>
            <a:endParaRPr lang="en-IN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609480" y="198108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000">
              <a:lnSpc>
                <a:spcPct val="8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Create </a:t>
            </a:r>
            <a:r>
              <a:rPr lang="en-IN" sz="2000" b="0" strike="noStrike" spc="-1" dirty="0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ensembles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by </a:t>
            </a:r>
            <a:r>
              <a:rPr lang="en-IN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“</a:t>
            </a:r>
            <a:r>
              <a:rPr lang="en-IN" sz="2000" b="0" i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bootstrap aggregation</a:t>
            </a:r>
            <a:r>
              <a:rPr lang="en-IN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”,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i.e., repeatedly </a:t>
            </a:r>
            <a:r>
              <a:rPr lang="en-IN" sz="2000" b="0" strike="noStrike" spc="-1" dirty="0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randomly </a:t>
            </a:r>
            <a:r>
              <a:rPr lang="en-IN" sz="2000" b="0" strike="noStrike" spc="-1" dirty="0" err="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resampling</a:t>
            </a:r>
            <a:r>
              <a:rPr lang="en-IN" sz="2000" b="0" strike="noStrike" spc="-1" dirty="0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the training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data (</a:t>
            </a:r>
            <a:r>
              <a:rPr lang="en-IN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Brieman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, 1996).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2720" indent="-342000">
              <a:lnSpc>
                <a:spcPct val="80000"/>
              </a:lnSpc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2720" indent="-342000">
              <a:lnSpc>
                <a:spcPct val="8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	</a:t>
            </a:r>
            <a:r>
              <a:rPr lang="en-IN" sz="2000" b="0" strike="noStrike" spc="-1" dirty="0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Bootstrap: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draw N items from X with replacement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2720" indent="-342000">
              <a:lnSpc>
                <a:spcPct val="8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	Each </a:t>
            </a:r>
            <a:r>
              <a:rPr lang="en-IN" sz="2000" b="1" i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bootstrap sample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will on average contain 63.2% of the unique training examples, the rest are replicates.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2720" indent="-342000">
              <a:lnSpc>
                <a:spcPct val="80000"/>
              </a:lnSpc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2720" indent="-342000">
              <a:lnSpc>
                <a:spcPct val="8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Bagging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742680" lvl="1" indent="-284760">
              <a:lnSpc>
                <a:spcPct val="8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Train </a:t>
            </a:r>
            <a:r>
              <a:rPr lang="en-IN" sz="20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M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learners on </a:t>
            </a:r>
            <a:r>
              <a:rPr lang="en-IN" sz="20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M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bootstrap samples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742680" lvl="1" indent="-284760">
              <a:lnSpc>
                <a:spcPct val="8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Combine outputs by voting (e.g., </a:t>
            </a:r>
            <a:r>
              <a:rPr lang="en-IN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majority vote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)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2720" indent="-342000">
              <a:lnSpc>
                <a:spcPct val="80000"/>
              </a:lnSpc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2720" indent="-342000">
              <a:lnSpc>
                <a:spcPct val="8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Decreases error by </a:t>
            </a:r>
            <a:r>
              <a:rPr lang="en-IN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decreasing the variance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in the results due to </a:t>
            </a:r>
            <a:r>
              <a:rPr lang="en-IN" sz="2000" b="1" i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unstable learners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, algorithms (like decision trees and neural networks) whose output can change dramatically when the training data is slightly changed.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594" end="5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594" end="5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594" end="5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594" end="5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685800" y="30456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25" name="Picture 324"/>
          <p:cNvPicPr/>
          <p:nvPr/>
        </p:nvPicPr>
        <p:blipFill>
          <a:blip r:embed="rId2" cstate="print"/>
          <a:stretch/>
        </p:blipFill>
        <p:spPr>
          <a:xfrm>
            <a:off x="1371600" y="1905000"/>
            <a:ext cx="7543800" cy="4191000"/>
          </a:xfrm>
          <a:prstGeom prst="rect">
            <a:avLst/>
          </a:prstGeom>
          <a:ln>
            <a:noFill/>
          </a:ln>
        </p:spPr>
      </p:pic>
      <p:sp>
        <p:nvSpPr>
          <p:cNvPr id="4" name="CustomShape 1"/>
          <p:cNvSpPr/>
          <p:nvPr/>
        </p:nvSpPr>
        <p:spPr>
          <a:xfrm>
            <a:off x="838200" y="45696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IN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Bagging</a:t>
            </a:r>
            <a:endParaRPr lang="en-IN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685800" y="30456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27" name="Picture 326"/>
          <p:cNvPicPr/>
          <p:nvPr/>
        </p:nvPicPr>
        <p:blipFill>
          <a:blip r:embed="rId2" cstate="print"/>
          <a:stretch/>
        </p:blipFill>
        <p:spPr>
          <a:xfrm>
            <a:off x="685800" y="1676400"/>
            <a:ext cx="7467600" cy="4343400"/>
          </a:xfrm>
          <a:prstGeom prst="rect">
            <a:avLst/>
          </a:prstGeom>
          <a:ln>
            <a:noFill/>
          </a:ln>
        </p:spPr>
      </p:pic>
      <p:sp>
        <p:nvSpPr>
          <p:cNvPr id="4" name="CustomShape 1"/>
          <p:cNvSpPr/>
          <p:nvPr/>
        </p:nvSpPr>
        <p:spPr>
          <a:xfrm>
            <a:off x="838200" y="45696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IN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Bagging - Aggregate Bootstrapping 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685800" y="30456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Boosting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609480" y="198108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0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Originally developed by computational learning theorists to guarantee performance improvements on fitting training data for a </a:t>
            </a:r>
            <a:r>
              <a:rPr lang="en-IN" sz="1800" b="1" i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weak learner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that only needs to generate a hypothesis with a training accuracy greater than 0.5 (Schapire, 1990).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Revised to be a practical algorithm, AdaBoost, for building ensembles that empirically improves generalization performance (Freund &amp; Shapire, 1996).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Key Insights: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76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Instead of sampling (as in bagging) re-weigh examples!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76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Examples are </a:t>
            </a:r>
            <a:r>
              <a:rPr lang="en-IN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given weights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. At each iteration, a new hypothesis is learned </a:t>
            </a:r>
            <a:r>
              <a:rPr lang="en-IN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(weak learner)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and the </a:t>
            </a:r>
            <a:r>
              <a:rPr lang="en-IN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examples are reweighted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to focus the system on examples that the most recently learned classifier got wrong.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76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Final classification based on </a:t>
            </a:r>
            <a:r>
              <a:rPr lang="en-IN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weighted vote of weak classifiers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732" end="7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732" end="7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732" end="7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732" end="7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732" end="7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5800" y="30456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I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S PGothic"/>
              </a:rPr>
              <a:t>Construct Weak Classifiers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5800" y="1752120"/>
            <a:ext cx="7771680" cy="48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000">
              <a:lnSpc>
                <a:spcPct val="9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S PGothic"/>
              </a:rPr>
              <a:t>Using Different Data Distribution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760">
              <a:lnSpc>
                <a:spcPct val="9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S PGothic"/>
              </a:rPr>
              <a:t>Start with </a:t>
            </a:r>
            <a:r>
              <a:rPr lang="en-IN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S PGothic"/>
              </a:rPr>
              <a:t>uniform weighting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760">
              <a:lnSpc>
                <a:spcPct val="9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S PGothic"/>
              </a:rPr>
              <a:t>During each step of learning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880">
              <a:lnSpc>
                <a:spcPct val="90000"/>
              </a:lnSpc>
              <a:buClr>
                <a:srgbClr val="FF0000"/>
              </a:buClr>
              <a:buFont typeface="Times New Roman"/>
              <a:buChar char="•"/>
            </a:pPr>
            <a:r>
              <a:rPr lang="en-IN" sz="1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S PGothic"/>
              </a:rPr>
              <a:t>Increase weights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S PGothic"/>
              </a:rPr>
              <a:t> of the examples which are </a:t>
            </a:r>
            <a:r>
              <a:rPr lang="en-IN" sz="1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S PGothic"/>
              </a:rPr>
              <a:t>not correctly learned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S PGothic"/>
              </a:rPr>
              <a:t> by the weak learner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880">
              <a:lnSpc>
                <a:spcPct val="90000"/>
              </a:lnSpc>
              <a:buClr>
                <a:srgbClr val="FF0000"/>
              </a:buClr>
              <a:buFont typeface="Times New Roman"/>
              <a:buChar char="•"/>
            </a:pPr>
            <a:r>
              <a:rPr lang="en-IN" sz="1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S PGothic"/>
              </a:rPr>
              <a:t>Decrease weights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S PGothic"/>
              </a:rPr>
              <a:t> of the examples which are </a:t>
            </a:r>
            <a:r>
              <a:rPr lang="en-IN" sz="1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S PGothic"/>
              </a:rPr>
              <a:t>correctly learned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S PGothic"/>
              </a:rPr>
              <a:t> by the weak learner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9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S PGothic"/>
              </a:rPr>
              <a:t>Idea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760">
              <a:lnSpc>
                <a:spcPct val="9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S PGothic"/>
              </a:rPr>
              <a:t>Focus on difficult examples which are not correctly classified in the previous steps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76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S PGothic"/>
              </a:rPr>
              <a:t>Intuitive justification: models should be experts that complement each other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5800" y="30456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IN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S PGothic"/>
              </a:rPr>
              <a:t>Combine Weak Classifiers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685800" y="1752120"/>
            <a:ext cx="7771680" cy="48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000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S PGothic"/>
              </a:rPr>
              <a:t>Weighted Voting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76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S PGothic"/>
              </a:rPr>
              <a:t>Construct </a:t>
            </a:r>
            <a:r>
              <a:rPr lang="en-IN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S PGothic"/>
              </a:rPr>
              <a:t>strong classifier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S PGothic"/>
              </a:rPr>
              <a:t> by </a:t>
            </a:r>
            <a:r>
              <a:rPr lang="en-IN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S PGothic"/>
              </a:rPr>
              <a:t>weighted voting of the weak classifiers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000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S PGothic"/>
              </a:rPr>
              <a:t>Idea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76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S PGothic"/>
              </a:rPr>
              <a:t>Better weak classifier gets a larger weight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680" lvl="1" indent="-28476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S PGothic"/>
              </a:rPr>
              <a:t>Iteratively add weak classifiers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8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S PGothic"/>
              </a:rPr>
              <a:t>Increase accuracy of the combined classifier through minimization of a cost function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標題 1"/>
          <p:cNvSpPr>
            <a:spLocks noGrp="1"/>
          </p:cNvSpPr>
          <p:nvPr>
            <p:ph type="title"/>
          </p:nvPr>
        </p:nvSpPr>
        <p:spPr bwMode="auto">
          <a:xfrm>
            <a:off x="293688" y="58738"/>
            <a:ext cx="8574087" cy="5540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sz="4000" b="1" dirty="0" smtClean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Boosting</a:t>
            </a:r>
            <a:endParaRPr lang="zh-TW" altLang="en-US" sz="4000" b="1" dirty="0" smtClean="0">
              <a:latin typeface="Times New Roman" pitchFamily="18" charset="0"/>
              <a:ea typeface="PMingLiU" pitchFamily="18" charset="-120"/>
              <a:cs typeface="Times New Roman" pitchFamily="18" charset="0"/>
            </a:endParaRPr>
          </a:p>
        </p:txBody>
      </p:sp>
      <p:graphicFrame>
        <p:nvGraphicFramePr>
          <p:cNvPr id="2050" name="內容版面配置區 5"/>
          <p:cNvGraphicFramePr>
            <a:graphicFrameLocks noChangeAspect="1"/>
          </p:cNvGraphicFramePr>
          <p:nvPr>
            <p:ph idx="4294967295"/>
          </p:nvPr>
        </p:nvGraphicFramePr>
        <p:xfrm>
          <a:off x="376238" y="1133475"/>
          <a:ext cx="8510587" cy="4835525"/>
        </p:xfrm>
        <a:graphic>
          <a:graphicData uri="http://schemas.openxmlformats.org/presentationml/2006/ole">
            <p:oleObj spid="_x0000_s2050" name="Equation" r:id="rId4" imgW="6057720" imgH="3441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293400" y="47160"/>
            <a:ext cx="8573400" cy="55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Boosting</a:t>
            </a:r>
            <a:endParaRPr lang="en-IN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149400" y="907920"/>
            <a:ext cx="8973360" cy="52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Boost the performance of a </a:t>
            </a:r>
            <a:r>
              <a:rPr lang="en-IN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weak learner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 to the level of a </a:t>
            </a:r>
            <a:r>
              <a:rPr lang="en-IN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strong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 one 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Boosting creates an ensemble of classifiers by </a:t>
            </a:r>
            <a:r>
              <a:rPr lang="en-IN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resampling</a:t>
            </a:r>
            <a:r>
              <a:rPr lang="en-I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 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the data; classifiers combined by majority voting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74268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IN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R</a:t>
            </a:r>
            <a:r>
              <a:rPr lang="en-IN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esampling</a:t>
            </a:r>
            <a:r>
              <a:rPr lang="en-IN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 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is strategically geared to provide the </a:t>
            </a:r>
            <a:r>
              <a:rPr lang="en-IN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most informative training data 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for each consecutive classifier 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Boosting creates three weak classifiers: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74268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First classifier C1 is trained with a random subset of the available training data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74268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Training set for second classifier C2 is chosen as the most informative subset, given C1; half of the training data for C2 is correctly classified by C1, other half is misclassified by C1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74268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Third classifier C3 is trained on instances on which both C1 &amp; C2 disagree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2" name="CustomShape 3"/>
          <p:cNvSpPr/>
          <p:nvPr/>
        </p:nvSpPr>
        <p:spPr>
          <a:xfrm>
            <a:off x="8524800" y="6491160"/>
            <a:ext cx="567720" cy="323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293400" y="58320"/>
            <a:ext cx="8573400" cy="55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Boosting</a:t>
            </a:r>
            <a:endParaRPr lang="en-IN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8524800" y="6491160"/>
            <a:ext cx="567720" cy="323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5" name="Picture 354"/>
          <p:cNvPicPr/>
          <p:nvPr/>
        </p:nvPicPr>
        <p:blipFill>
          <a:blip r:embed="rId3" cstate="print"/>
          <a:stretch/>
        </p:blipFill>
        <p:spPr>
          <a:xfrm>
            <a:off x="1371600" y="1219200"/>
            <a:ext cx="6705600" cy="4419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Picture 355"/>
          <p:cNvPicPr/>
          <p:nvPr/>
        </p:nvPicPr>
        <p:blipFill>
          <a:blip r:embed="rId2" cstate="print"/>
          <a:stretch/>
        </p:blipFill>
        <p:spPr>
          <a:xfrm>
            <a:off x="990600" y="1219200"/>
            <a:ext cx="7848600" cy="487680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293400" y="58320"/>
            <a:ext cx="8573400" cy="55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Boosting</a:t>
            </a:r>
            <a:endParaRPr lang="en-IN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92160"/>
            <a:ext cx="914328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IN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Ensemble-based Systems in Decision Making  </a:t>
            </a:r>
            <a:endParaRPr lang="en-IN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524800" y="6491160"/>
            <a:ext cx="567720" cy="323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fld id="{666D54C9-5C96-43AD-B5D9-DB97248DF0EB}" type="slidenum"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新細明體"/>
              </a:rPr>
              <a:pPr>
                <a:lnSpc>
                  <a:spcPct val="100000"/>
                </a:lnSpc>
              </a:pPr>
              <a:t>3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228600" y="1447800"/>
            <a:ext cx="8749800" cy="378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234720" indent="-23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For many tasks, </a:t>
            </a:r>
            <a:r>
              <a:rPr lang="en-IN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we often seek second opinion 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before making a decision, sometimes many more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691920" lvl="1" indent="-23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Consulting different doctors before  a major surgery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691920" lvl="1" indent="-23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Reading reviews before buying  a product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691920" lvl="1" indent="-23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Requesting references before hiring someone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234720" indent="-23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We consider </a:t>
            </a:r>
            <a:r>
              <a:rPr lang="en-IN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decisions of multiple experts 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in our daily lives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234720" indent="-23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Why not follow the same strategy in automated decision making?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234720" indent="-23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Multiple classifier systems, committee of classifiers, mixture of experts, ensemble based systems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691920" indent="-234000">
              <a:lnSpc>
                <a:spcPct val="100000"/>
              </a:lnSpc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293400" y="58320"/>
            <a:ext cx="8573400" cy="55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AdaBoost</a:t>
            </a:r>
            <a:r>
              <a:rPr lang="en-IN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 </a:t>
            </a:r>
            <a:endParaRPr lang="en-IN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153720" y="1020600"/>
            <a:ext cx="8938440" cy="52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AdaBoost</a:t>
            </a:r>
            <a:r>
              <a:rPr lang="en-IN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 (1997) is a more general version of the boosting algorithm; </a:t>
            </a:r>
            <a:r>
              <a:rPr lang="en-IN" sz="24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AdaBoost.M1</a:t>
            </a:r>
            <a:r>
              <a:rPr lang="en-IN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 can handle multiclass problems</a:t>
            </a:r>
            <a:endParaRPr lang="en-IN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AdaBoost</a:t>
            </a:r>
            <a:r>
              <a:rPr lang="en-IN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 generates a set of hypotheses (classifiers), and combines them through </a:t>
            </a:r>
            <a:r>
              <a:rPr lang="en-IN" sz="24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weighted majority voting </a:t>
            </a:r>
            <a:r>
              <a:rPr lang="en-IN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of the classes predicted by the individual hypotheses</a:t>
            </a:r>
            <a:endParaRPr lang="en-IN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Hypotheses are generated by training a weak classifier; samples are drawn from an iteratively updated distribution of the training set</a:t>
            </a:r>
            <a:endParaRPr lang="en-IN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This distribution update ensures that instances misclassified by the previous classifier are more likely to be included in the training data of the next classifier</a:t>
            </a:r>
            <a:endParaRPr lang="en-IN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Consecutive classifiers are trained on increasingly hard-to-classify samples</a:t>
            </a:r>
            <a:endParaRPr lang="en-IN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8524800" y="6491160"/>
            <a:ext cx="567720" cy="323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293400" y="47160"/>
            <a:ext cx="8573400" cy="55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AdaBoost</a:t>
            </a:r>
            <a:r>
              <a:rPr lang="en-IN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 </a:t>
            </a:r>
            <a:endParaRPr lang="en-IN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390600" y="949320"/>
            <a:ext cx="8516160" cy="550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A weight distribution </a:t>
            </a:r>
            <a:r>
              <a:rPr lang="en-IN" sz="20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D</a:t>
            </a:r>
            <a:r>
              <a:rPr lang="en-IN" sz="2000" b="0" i="1" strike="noStrike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t</a:t>
            </a:r>
            <a:r>
              <a:rPr lang="en-IN" sz="20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(</a:t>
            </a:r>
            <a:r>
              <a:rPr lang="en-IN" sz="20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i</a:t>
            </a:r>
            <a:r>
              <a:rPr lang="en-IN" sz="20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)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 on training instances </a:t>
            </a:r>
            <a:r>
              <a:rPr lang="en-IN" sz="20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x</a:t>
            </a:r>
            <a:r>
              <a:rPr lang="en-IN" sz="2000" b="0" i="1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i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 , </a:t>
            </a:r>
            <a:r>
              <a:rPr lang="en-IN" sz="20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i</a:t>
            </a:r>
            <a:r>
              <a:rPr lang="en-IN" sz="20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=1,…,N</a:t>
            </a: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                 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from which training data subsets  </a:t>
            </a:r>
            <a:r>
              <a:rPr lang="en-IN" sz="20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S</a:t>
            </a:r>
            <a:r>
              <a:rPr lang="en-IN" sz="2000" b="0" i="1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t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 are chosen for each consecutive classifier (hypothesis) </a:t>
            </a:r>
            <a:r>
              <a:rPr lang="en-IN" sz="20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h</a:t>
            </a:r>
            <a:r>
              <a:rPr lang="en-IN" sz="2000" b="0" i="1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t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   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A normalized error is then obtained as </a:t>
            </a:r>
            <a:r>
              <a:rPr lang="en-IN" sz="20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Symbol"/>
                <a:cs typeface="Times New Roman" pitchFamily="18" charset="0"/>
              </a:rPr>
              <a:t></a:t>
            </a:r>
            <a:r>
              <a:rPr lang="en-IN" sz="2000" b="0" i="1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t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 , such that for  0&lt;</a:t>
            </a:r>
            <a:r>
              <a:rPr lang="en-IN" sz="20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Symbol"/>
                <a:cs typeface="Times New Roman" pitchFamily="18" charset="0"/>
              </a:rPr>
              <a:t></a:t>
            </a:r>
            <a:r>
              <a:rPr lang="en-IN" sz="2000" b="0" i="1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t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 &lt;1/2, they have 0&lt; </a:t>
            </a:r>
            <a:r>
              <a:rPr lang="en-IN" sz="20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Symbol"/>
                <a:cs typeface="Times New Roman" pitchFamily="18" charset="0"/>
              </a:rPr>
              <a:t></a:t>
            </a:r>
            <a:r>
              <a:rPr lang="en-IN" sz="2000" b="0" i="1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t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 &lt;1            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Distribution update rule</a:t>
            </a:r>
            <a:r>
              <a:rPr lang="en-IN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: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74268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The distribution weights of those instances that are correctly classified by the current hypothesis are reduced by a factor of </a:t>
            </a:r>
            <a:r>
              <a:rPr lang="en-IN" sz="16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Symbol"/>
                <a:cs typeface="Times New Roman" pitchFamily="18" charset="0"/>
              </a:rPr>
              <a:t></a:t>
            </a:r>
            <a:r>
              <a:rPr lang="en-IN" sz="1600" b="0" i="1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t</a:t>
            </a: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 , whereas the weights of the misclassified instances are unchanged.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74268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IN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AdaBoost</a:t>
            </a: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 focuses on increasingly difficult instances  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AdaBoost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 raises the weights of instanced misclassified by </a:t>
            </a:r>
            <a:r>
              <a:rPr lang="en-IN" sz="20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h</a:t>
            </a:r>
            <a:r>
              <a:rPr lang="en-IN" sz="2000" b="0" i="1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t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 , and lowers the weights of correctly classified instances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AdaBoost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 is ready for classifying unlabeled test instances. Unlike bagging or boosting, </a:t>
            </a:r>
            <a:r>
              <a:rPr lang="en-IN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AdaBoost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 uses the </a:t>
            </a:r>
            <a:r>
              <a:rPr lang="en-IN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weighted majority voting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1/</a:t>
            </a:r>
            <a:r>
              <a:rPr lang="en-IN" sz="20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Symbol"/>
                <a:cs typeface="Times New Roman" pitchFamily="18" charset="0"/>
              </a:rPr>
              <a:t></a:t>
            </a:r>
            <a:r>
              <a:rPr lang="en-IN" sz="2000" b="0" i="1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t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 is therefore a measure of performance, of the </a:t>
            </a:r>
            <a:r>
              <a:rPr lang="en-IN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t</a:t>
            </a:r>
            <a:r>
              <a:rPr lang="en-IN" sz="2000" b="0" i="1" strike="noStrike" spc="-1" baseline="30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th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 hypothesis and can be used to weight the classifiers 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8524800" y="6491160"/>
            <a:ext cx="567720" cy="323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293400" y="68040"/>
            <a:ext cx="8573400" cy="55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Performance of </a:t>
            </a:r>
            <a:r>
              <a:rPr lang="en-IN" sz="4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AdaBoost</a:t>
            </a:r>
            <a:endParaRPr lang="en-IN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286920" y="1550880"/>
            <a:ext cx="8433720" cy="30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In most practical cases, the ensemble error decreases very rapidly in the first few iterations, and approaches zero or stabilizes as new classifiers are added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AdaBoost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 does not seem to be affected by </a:t>
            </a:r>
            <a:r>
              <a:rPr lang="en-IN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overfitting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; explained by </a:t>
            </a:r>
            <a:r>
              <a:rPr lang="en-IN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margin theory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2720" indent="-34200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8524800" y="6491160"/>
            <a:ext cx="567720" cy="323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Picture 356"/>
          <p:cNvPicPr/>
          <p:nvPr/>
        </p:nvPicPr>
        <p:blipFill>
          <a:blip r:embed="rId2" cstate="print"/>
          <a:stretch/>
        </p:blipFill>
        <p:spPr>
          <a:xfrm>
            <a:off x="1295400" y="1371600"/>
            <a:ext cx="7010400" cy="403860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293400" y="58320"/>
            <a:ext cx="8573400" cy="77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Random Subspace</a:t>
            </a:r>
            <a:endParaRPr lang="en-IN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Picture 357"/>
          <p:cNvPicPr/>
          <p:nvPr/>
        </p:nvPicPr>
        <p:blipFill>
          <a:blip r:embed="rId2" cstate="print"/>
          <a:stretch/>
        </p:blipFill>
        <p:spPr>
          <a:xfrm>
            <a:off x="1066800" y="1143000"/>
            <a:ext cx="7543800" cy="510540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293400" y="58320"/>
            <a:ext cx="8573400" cy="77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Random Subspace</a:t>
            </a:r>
            <a:endParaRPr lang="en-IN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293400" y="29880"/>
            <a:ext cx="8573400" cy="75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IN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Ensemble-based Classifiers </a:t>
            </a:r>
            <a:endParaRPr lang="en-IN" sz="3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266400" y="1095120"/>
            <a:ext cx="8681400" cy="52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Ensemble based systems provide </a:t>
            </a:r>
            <a:r>
              <a:rPr lang="en-IN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favorable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 results compared to single-expert systems for a broad range of applications &amp; under a variety of scenarios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How to (</a:t>
            </a:r>
            <a:r>
              <a:rPr lang="en-IN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i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) </a:t>
            </a:r>
            <a:r>
              <a:rPr lang="en-IN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generate individual components of the ensemble systems (base classifiers)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, and (ii) </a:t>
            </a:r>
            <a:r>
              <a:rPr lang="en-IN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how to combine the outputs of individual classifiers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?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Popular ensemble based algorithms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74268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 Bagging, boosting, </a:t>
            </a:r>
            <a:r>
              <a:rPr lang="en-IN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AdaBoost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, stacked generalization, and hierarchical mixture of experts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Commonly used combination rules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74268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Algebraic combination of outputs, voting methods, </a:t>
            </a:r>
            <a:r>
              <a:rPr lang="en-IN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behavior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 knowledge space &amp; decision templates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8524800" y="6491160"/>
            <a:ext cx="567720" cy="323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fld id="{6656DD12-6E83-449C-8FE3-6A6DA75E11C2}" type="slidenum"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新細明體"/>
              </a:rPr>
              <a:pPr>
                <a:lnSpc>
                  <a:spcPct val="100000"/>
                </a:lnSpc>
              </a:pPr>
              <a:t>4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123840"/>
            <a:ext cx="9143280" cy="62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IN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Why Ensemble Based Systems?</a:t>
            </a:r>
            <a:endParaRPr lang="en-IN" sz="3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77920" y="928800"/>
            <a:ext cx="8865360" cy="553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Statistical reasons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74268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A set of classifiers with similar training performances may have different generalization performances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74268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Combining outputs of several classifiers </a:t>
            </a:r>
            <a:r>
              <a:rPr lang="en-IN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reduces the risk of selecting a poorly performing classifier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Large volumes of data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74268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If the amount of data to be analyzed is too large, a single classifier may not be able to handle it; train different classifiers on </a:t>
            </a:r>
            <a:r>
              <a:rPr lang="en-IN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different partitions of data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Too little data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74268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Ensemble systems can also be used when there is too little data; </a:t>
            </a:r>
            <a:r>
              <a:rPr lang="en-IN" sz="20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resampling</a:t>
            </a:r>
            <a:r>
              <a:rPr lang="en-IN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 techniques 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8524800" y="6491160"/>
            <a:ext cx="567720" cy="323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fld id="{51D06E5E-8644-45CD-90B3-E3962BBD2B98}" type="slidenum"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新細明體"/>
              </a:rPr>
              <a:pPr>
                <a:lnSpc>
                  <a:spcPct val="100000"/>
                </a:lnSpc>
              </a:pPr>
              <a:t>5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88560"/>
            <a:ext cx="914328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IN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Why Ensemble Based Systems?</a:t>
            </a:r>
            <a:endParaRPr lang="en-IN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286920" y="1000080"/>
            <a:ext cx="8681400" cy="52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Data Fusion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74268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Given several sets of data from various sources, where the nature of features is different (</a:t>
            </a:r>
            <a:r>
              <a:rPr lang="en-IN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heterogeneous features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), training a single classifier may not be appropriate (e.g., MRI data, EEG recording, blood test,..)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74268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Applications in which data from different sources are combined are called </a:t>
            </a:r>
            <a:r>
              <a:rPr lang="en-IN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data fusion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applications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74268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Ensembles have successfully been used for fusion 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All ensemble systems must have two key components: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742680" lvl="1" indent="-28476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r>
              <a:rPr lang="en-IN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Generate component classifiers 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of the ensemble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742680" lvl="1" indent="-28476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r>
              <a:rPr lang="en-IN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Method for combining the classifier outputs 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8524800" y="6491160"/>
            <a:ext cx="567720" cy="323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fld id="{591F60F5-C76C-472B-A786-6E8087BDCD67}" type="slidenum"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新細明體"/>
              </a:rPr>
              <a:pPr>
                <a:lnSpc>
                  <a:spcPct val="100000"/>
                </a:lnSpc>
              </a:pPr>
              <a:t>6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109080"/>
            <a:ext cx="9143280" cy="55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IN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Brief History of Ensemble Systems</a:t>
            </a:r>
            <a:endParaRPr lang="en-IN" sz="3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246240" y="1082520"/>
            <a:ext cx="8681040" cy="54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Dasarathy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 and </a:t>
            </a:r>
            <a:r>
              <a:rPr lang="en-IN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Sheela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 (1979) partitioned  the feature space using two or more classifiers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Schapire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 (1990) proved that a </a:t>
            </a:r>
            <a:r>
              <a:rPr lang="en-IN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strong classifier can be generated by combining weak classifiers 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through boosting; predecessor of </a:t>
            </a:r>
            <a:r>
              <a:rPr lang="en-IN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AdaBoost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 algorithm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Two types of combination: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74268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classifier selection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1143000" lvl="2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Each classifier is trained to become an </a:t>
            </a:r>
            <a:r>
              <a:rPr lang="en-IN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expert in some local area 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of the feature space; one or more local experts can be nominated to make the decision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74268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classifier fusion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1143000" lvl="2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All classifiers are trained over the entire feature space; fusion involves merging the </a:t>
            </a:r>
            <a:r>
              <a:rPr lang="en-IN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individual (weaker) classifiers 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to obtain a single (stronger) expert of superior performance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8524800" y="6491160"/>
            <a:ext cx="567720" cy="323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fld id="{EBBFCA61-1CBF-412F-90AF-5629366E55D0}" type="slidenum"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新細明體"/>
              </a:rPr>
              <a:pPr>
                <a:lnSpc>
                  <a:spcPct val="100000"/>
                </a:lnSpc>
              </a:pPr>
              <a:t>7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93400" y="99720"/>
            <a:ext cx="8573400" cy="55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IN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新細明體"/>
                <a:cs typeface="Times New Roman" pitchFamily="18" charset="0"/>
              </a:rPr>
              <a:t>Diversity of Ensemble</a:t>
            </a:r>
            <a:endParaRPr lang="en-IN" sz="3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286920" y="1031760"/>
            <a:ext cx="8681400" cy="52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Objective: create many classifiers, and combine their outputs to improve the performance of a single classifier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2720" indent="-342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lang="en-IN" sz="2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Intuition</a:t>
            </a:r>
            <a:r>
              <a:rPr lang="en-IN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: if each classifier makes different errors, then their  strategic combination can reduce the total error!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Need base classifiers </a:t>
            </a:r>
            <a:r>
              <a:rPr lang="en-IN" sz="2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whose decision boundaries are adequately different from those of others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74268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IN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Such a set of classifiers is said to be </a:t>
            </a:r>
            <a:r>
              <a:rPr lang="en-IN" sz="2200" b="1" i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diverse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34272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How to achieve classifier diversity?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74268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IN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Use different training sets to train individual classifiers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74268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IN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How to obtain different training sets?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1143000" lvl="2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Resampling</a:t>
            </a:r>
            <a:r>
              <a:rPr lang="en-IN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techniques: </a:t>
            </a:r>
            <a:r>
              <a:rPr lang="en-IN" sz="2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bootstrapping</a:t>
            </a:r>
            <a:r>
              <a:rPr lang="en-IN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or </a:t>
            </a:r>
            <a:r>
              <a:rPr lang="en-IN" sz="2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bagging,</a:t>
            </a:r>
            <a:r>
              <a:rPr lang="en-IN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 training subsets are drawn randomly, usually with replacement, from the entire training set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8524800" y="6491160"/>
            <a:ext cx="567720" cy="323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fld id="{877A2B66-6EEC-40D9-AEEE-0BA1CF1A9457}" type="slidenum"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新細明體"/>
              </a:rPr>
              <a:pPr>
                <a:lnSpc>
                  <a:spcPct val="100000"/>
                </a:lnSpc>
              </a:pPr>
              <a:t>8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Learning Ensembles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752600"/>
            <a:ext cx="7772400" cy="13747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Learn multiple alternative definitions of a concept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using different training data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different learning algorithms.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Combine decisions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of multiple definitions, e.g. using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weighted voting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903172" name="Text Box 4"/>
          <p:cNvSpPr txBox="1">
            <a:spLocks noChangeArrowheads="1"/>
          </p:cNvSpPr>
          <p:nvPr/>
        </p:nvSpPr>
        <p:spPr bwMode="auto">
          <a:xfrm>
            <a:off x="4371975" y="2938463"/>
            <a:ext cx="1809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 sz="200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498850" y="2705100"/>
            <a:ext cx="1938338" cy="596900"/>
            <a:chOff x="2265" y="2165"/>
            <a:chExt cx="1221" cy="376"/>
          </a:xfrm>
        </p:grpSpPr>
        <p:sp>
          <p:nvSpPr>
            <p:cNvPr id="903174" name="Text Box 6"/>
            <p:cNvSpPr txBox="1">
              <a:spLocks noChangeArrowheads="1"/>
            </p:cNvSpPr>
            <p:nvPr/>
          </p:nvSpPr>
          <p:spPr bwMode="auto">
            <a:xfrm>
              <a:off x="2370" y="2229"/>
              <a:ext cx="10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/>
                <a:t>Training Data</a:t>
              </a:r>
            </a:p>
          </p:txBody>
        </p:sp>
        <p:sp>
          <p:nvSpPr>
            <p:cNvPr id="903175" name="Oval 7"/>
            <p:cNvSpPr>
              <a:spLocks noChangeArrowheads="1"/>
            </p:cNvSpPr>
            <p:nvPr/>
          </p:nvSpPr>
          <p:spPr bwMode="auto">
            <a:xfrm>
              <a:off x="2265" y="2165"/>
              <a:ext cx="1221" cy="37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736725" y="3233738"/>
            <a:ext cx="5437188" cy="811212"/>
            <a:chOff x="1094" y="2037"/>
            <a:chExt cx="3425" cy="511"/>
          </a:xfrm>
        </p:grpSpPr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094" y="2219"/>
              <a:ext cx="660" cy="329"/>
              <a:chOff x="1140" y="2654"/>
              <a:chExt cx="660" cy="329"/>
            </a:xfrm>
          </p:grpSpPr>
          <p:sp>
            <p:nvSpPr>
              <p:cNvPr id="903178" name="Text Box 10"/>
              <p:cNvSpPr txBox="1">
                <a:spLocks noChangeArrowheads="1"/>
              </p:cNvSpPr>
              <p:nvPr/>
            </p:nvSpPr>
            <p:spPr bwMode="auto">
              <a:xfrm>
                <a:off x="1218" y="2674"/>
                <a:ext cx="4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/>
                  <a:t>Data1</a:t>
                </a:r>
              </a:p>
            </p:txBody>
          </p:sp>
          <p:sp>
            <p:nvSpPr>
              <p:cNvPr id="903179" name="Oval 11"/>
              <p:cNvSpPr>
                <a:spLocks noChangeArrowheads="1"/>
              </p:cNvSpPr>
              <p:nvPr/>
            </p:nvSpPr>
            <p:spPr bwMode="auto">
              <a:xfrm>
                <a:off x="1140" y="2654"/>
                <a:ext cx="660" cy="329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3859" y="2219"/>
              <a:ext cx="660" cy="329"/>
              <a:chOff x="1140" y="2654"/>
              <a:chExt cx="660" cy="329"/>
            </a:xfrm>
          </p:grpSpPr>
          <p:sp>
            <p:nvSpPr>
              <p:cNvPr id="903181" name="Text Box 13"/>
              <p:cNvSpPr txBox="1">
                <a:spLocks noChangeArrowheads="1"/>
              </p:cNvSpPr>
              <p:nvPr/>
            </p:nvSpPr>
            <p:spPr bwMode="auto">
              <a:xfrm>
                <a:off x="1218" y="2674"/>
                <a:ext cx="58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/>
                  <a:t>Data m</a:t>
                </a:r>
              </a:p>
            </p:txBody>
          </p:sp>
          <p:sp>
            <p:nvSpPr>
              <p:cNvPr id="903182" name="Oval 14"/>
              <p:cNvSpPr>
                <a:spLocks noChangeArrowheads="1"/>
              </p:cNvSpPr>
              <p:nvPr/>
            </p:nvSpPr>
            <p:spPr bwMode="auto">
              <a:xfrm>
                <a:off x="1140" y="2654"/>
                <a:ext cx="660" cy="329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973" y="2219"/>
              <a:ext cx="660" cy="329"/>
              <a:chOff x="1140" y="2654"/>
              <a:chExt cx="660" cy="329"/>
            </a:xfrm>
          </p:grpSpPr>
          <p:sp>
            <p:nvSpPr>
              <p:cNvPr id="903184" name="Text Box 16"/>
              <p:cNvSpPr txBox="1">
                <a:spLocks noChangeArrowheads="1"/>
              </p:cNvSpPr>
              <p:nvPr/>
            </p:nvSpPr>
            <p:spPr bwMode="auto">
              <a:xfrm>
                <a:off x="1218" y="2674"/>
                <a:ext cx="4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/>
                  <a:t>Data2</a:t>
                </a:r>
              </a:p>
            </p:txBody>
          </p:sp>
          <p:sp>
            <p:nvSpPr>
              <p:cNvPr id="903185" name="Oval 17"/>
              <p:cNvSpPr>
                <a:spLocks noChangeArrowheads="1"/>
              </p:cNvSpPr>
              <p:nvPr/>
            </p:nvSpPr>
            <p:spPr bwMode="auto">
              <a:xfrm>
                <a:off x="1140" y="2654"/>
                <a:ext cx="660" cy="329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03186" name="Text Box 18"/>
            <p:cNvSpPr txBox="1">
              <a:spLocks noChangeArrowheads="1"/>
            </p:cNvSpPr>
            <p:nvPr/>
          </p:nvSpPr>
          <p:spPr bwMode="auto">
            <a:xfrm>
              <a:off x="2692" y="2115"/>
              <a:ext cx="1138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3200">
                  <a:sym typeface="Symbol" pitchFamily="18" charset="2"/>
                </a:rPr>
                <a:t>        </a:t>
              </a:r>
            </a:p>
          </p:txBody>
        </p:sp>
        <p:cxnSp>
          <p:nvCxnSpPr>
            <p:cNvPr id="903187" name="AutoShape 19"/>
            <p:cNvCxnSpPr>
              <a:cxnSpLocks noChangeShapeType="1"/>
              <a:stCxn id="903175" idx="3"/>
              <a:endCxn id="903179" idx="7"/>
            </p:cNvCxnSpPr>
            <p:nvPr/>
          </p:nvCxnSpPr>
          <p:spPr bwMode="auto">
            <a:xfrm flipH="1">
              <a:off x="1657" y="2037"/>
              <a:ext cx="726" cy="2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03188" name="AutoShape 20"/>
            <p:cNvCxnSpPr>
              <a:cxnSpLocks noChangeShapeType="1"/>
              <a:stCxn id="903175" idx="4"/>
              <a:endCxn id="903185" idx="7"/>
            </p:cNvCxnSpPr>
            <p:nvPr/>
          </p:nvCxnSpPr>
          <p:spPr bwMode="auto">
            <a:xfrm flipH="1">
              <a:off x="2536" y="2092"/>
              <a:ext cx="279" cy="1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03189" name="AutoShape 21"/>
            <p:cNvCxnSpPr>
              <a:cxnSpLocks noChangeShapeType="1"/>
              <a:stCxn id="903175" idx="5"/>
              <a:endCxn id="903182" idx="1"/>
            </p:cNvCxnSpPr>
            <p:nvPr/>
          </p:nvCxnSpPr>
          <p:spPr bwMode="auto">
            <a:xfrm>
              <a:off x="3246" y="2037"/>
              <a:ext cx="710" cy="2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1701800" y="4064000"/>
            <a:ext cx="5586413" cy="831850"/>
            <a:chOff x="1072" y="2560"/>
            <a:chExt cx="3519" cy="524"/>
          </a:xfrm>
        </p:grpSpPr>
        <p:sp>
          <p:nvSpPr>
            <p:cNvPr id="903191" name="Text Box 23"/>
            <p:cNvSpPr txBox="1">
              <a:spLocks noChangeArrowheads="1"/>
            </p:cNvSpPr>
            <p:nvPr/>
          </p:nvSpPr>
          <p:spPr bwMode="auto">
            <a:xfrm>
              <a:off x="1072" y="2805"/>
              <a:ext cx="715" cy="274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/>
                <a:t>Learner1</a:t>
              </a:r>
            </a:p>
          </p:txBody>
        </p:sp>
        <p:sp>
          <p:nvSpPr>
            <p:cNvPr id="903192" name="Text Box 24"/>
            <p:cNvSpPr txBox="1">
              <a:spLocks noChangeArrowheads="1"/>
            </p:cNvSpPr>
            <p:nvPr/>
          </p:nvSpPr>
          <p:spPr bwMode="auto">
            <a:xfrm>
              <a:off x="1952" y="2793"/>
              <a:ext cx="715" cy="274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/>
                <a:t>Learner2</a:t>
              </a:r>
            </a:p>
          </p:txBody>
        </p:sp>
        <p:sp>
          <p:nvSpPr>
            <p:cNvPr id="903193" name="Text Box 25"/>
            <p:cNvSpPr txBox="1">
              <a:spLocks noChangeArrowheads="1"/>
            </p:cNvSpPr>
            <p:nvPr/>
          </p:nvSpPr>
          <p:spPr bwMode="auto">
            <a:xfrm>
              <a:off x="3792" y="2774"/>
              <a:ext cx="799" cy="274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/>
                <a:t>Learner m</a:t>
              </a:r>
            </a:p>
          </p:txBody>
        </p:sp>
        <p:cxnSp>
          <p:nvCxnSpPr>
            <p:cNvPr id="903194" name="AutoShape 26"/>
            <p:cNvCxnSpPr>
              <a:cxnSpLocks noChangeShapeType="1"/>
              <a:stCxn id="903179" idx="4"/>
              <a:endCxn id="903191" idx="0"/>
            </p:cNvCxnSpPr>
            <p:nvPr/>
          </p:nvCxnSpPr>
          <p:spPr bwMode="auto">
            <a:xfrm>
              <a:off x="1424" y="2560"/>
              <a:ext cx="6" cy="23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03195" name="AutoShape 27"/>
            <p:cNvCxnSpPr>
              <a:cxnSpLocks noChangeShapeType="1"/>
              <a:stCxn id="903185" idx="4"/>
              <a:endCxn id="903192" idx="0"/>
            </p:cNvCxnSpPr>
            <p:nvPr/>
          </p:nvCxnSpPr>
          <p:spPr bwMode="auto">
            <a:xfrm>
              <a:off x="2303" y="2560"/>
              <a:ext cx="7" cy="22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03196" name="AutoShape 28"/>
            <p:cNvCxnSpPr>
              <a:cxnSpLocks noChangeShapeType="1"/>
              <a:stCxn id="903182" idx="4"/>
              <a:endCxn id="903193" idx="0"/>
            </p:cNvCxnSpPr>
            <p:nvPr/>
          </p:nvCxnSpPr>
          <p:spPr bwMode="auto">
            <a:xfrm>
              <a:off x="4189" y="2560"/>
              <a:ext cx="3" cy="20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03197" name="Text Box 29"/>
            <p:cNvSpPr txBox="1">
              <a:spLocks noChangeArrowheads="1"/>
            </p:cNvSpPr>
            <p:nvPr/>
          </p:nvSpPr>
          <p:spPr bwMode="auto">
            <a:xfrm>
              <a:off x="2657" y="2719"/>
              <a:ext cx="1138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3200">
                  <a:sym typeface="Symbol" pitchFamily="18" charset="2"/>
                </a:rPr>
                <a:t>        </a:t>
              </a:r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1754188" y="4857750"/>
            <a:ext cx="5554662" cy="839788"/>
            <a:chOff x="1105" y="3060"/>
            <a:chExt cx="3499" cy="529"/>
          </a:xfrm>
        </p:grpSpPr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1105" y="3260"/>
              <a:ext cx="660" cy="329"/>
              <a:chOff x="1105" y="3383"/>
              <a:chExt cx="660" cy="329"/>
            </a:xfrm>
          </p:grpSpPr>
          <p:sp>
            <p:nvSpPr>
              <p:cNvPr id="903200" name="Text Box 32"/>
              <p:cNvSpPr txBox="1">
                <a:spLocks noChangeArrowheads="1"/>
              </p:cNvSpPr>
              <p:nvPr/>
            </p:nvSpPr>
            <p:spPr bwMode="auto">
              <a:xfrm>
                <a:off x="1144" y="3403"/>
                <a:ext cx="611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/>
                  <a:t>Model1</a:t>
                </a:r>
              </a:p>
            </p:txBody>
          </p:sp>
          <p:sp>
            <p:nvSpPr>
              <p:cNvPr id="903201" name="Oval 33"/>
              <p:cNvSpPr>
                <a:spLocks noChangeArrowheads="1"/>
              </p:cNvSpPr>
              <p:nvPr/>
            </p:nvSpPr>
            <p:spPr bwMode="auto">
              <a:xfrm>
                <a:off x="1105" y="3383"/>
                <a:ext cx="660" cy="329"/>
              </a:xfrm>
              <a:prstGeom prst="ellips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34"/>
            <p:cNvGrpSpPr>
              <a:grpSpLocks/>
            </p:cNvGrpSpPr>
            <p:nvPr/>
          </p:nvGrpSpPr>
          <p:grpSpPr bwMode="auto">
            <a:xfrm>
              <a:off x="1977" y="3260"/>
              <a:ext cx="660" cy="329"/>
              <a:chOff x="1977" y="3383"/>
              <a:chExt cx="660" cy="329"/>
            </a:xfrm>
          </p:grpSpPr>
          <p:sp>
            <p:nvSpPr>
              <p:cNvPr id="903203" name="Text Box 35"/>
              <p:cNvSpPr txBox="1">
                <a:spLocks noChangeArrowheads="1"/>
              </p:cNvSpPr>
              <p:nvPr/>
            </p:nvSpPr>
            <p:spPr bwMode="auto">
              <a:xfrm>
                <a:off x="2016" y="3403"/>
                <a:ext cx="611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/>
                  <a:t>Model2</a:t>
                </a:r>
              </a:p>
            </p:txBody>
          </p:sp>
          <p:sp>
            <p:nvSpPr>
              <p:cNvPr id="903204" name="Oval 36"/>
              <p:cNvSpPr>
                <a:spLocks noChangeArrowheads="1"/>
              </p:cNvSpPr>
              <p:nvPr/>
            </p:nvSpPr>
            <p:spPr bwMode="auto">
              <a:xfrm>
                <a:off x="1977" y="3383"/>
                <a:ext cx="660" cy="329"/>
              </a:xfrm>
              <a:prstGeom prst="ellips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" name="Group 37"/>
            <p:cNvGrpSpPr>
              <a:grpSpLocks/>
            </p:cNvGrpSpPr>
            <p:nvPr/>
          </p:nvGrpSpPr>
          <p:grpSpPr bwMode="auto">
            <a:xfrm>
              <a:off x="3855" y="3260"/>
              <a:ext cx="749" cy="329"/>
              <a:chOff x="3855" y="3383"/>
              <a:chExt cx="660" cy="329"/>
            </a:xfrm>
          </p:grpSpPr>
          <p:sp>
            <p:nvSpPr>
              <p:cNvPr id="903206" name="Text Box 38"/>
              <p:cNvSpPr txBox="1">
                <a:spLocks noChangeArrowheads="1"/>
              </p:cNvSpPr>
              <p:nvPr/>
            </p:nvSpPr>
            <p:spPr bwMode="auto">
              <a:xfrm>
                <a:off x="3894" y="3403"/>
                <a:ext cx="612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/>
                  <a:t>Model m</a:t>
                </a:r>
              </a:p>
            </p:txBody>
          </p:sp>
          <p:sp>
            <p:nvSpPr>
              <p:cNvPr id="903207" name="Oval 39"/>
              <p:cNvSpPr>
                <a:spLocks noChangeArrowheads="1"/>
              </p:cNvSpPr>
              <p:nvPr/>
            </p:nvSpPr>
            <p:spPr bwMode="auto">
              <a:xfrm>
                <a:off x="3855" y="3383"/>
                <a:ext cx="660" cy="329"/>
              </a:xfrm>
              <a:prstGeom prst="ellips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903208" name="AutoShape 40"/>
            <p:cNvCxnSpPr>
              <a:cxnSpLocks noChangeShapeType="1"/>
              <a:stCxn id="903191" idx="2"/>
              <a:endCxn id="903201" idx="0"/>
            </p:cNvCxnSpPr>
            <p:nvPr/>
          </p:nvCxnSpPr>
          <p:spPr bwMode="auto">
            <a:xfrm>
              <a:off x="1430" y="3091"/>
              <a:ext cx="5" cy="15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03209" name="AutoShape 41"/>
            <p:cNvCxnSpPr>
              <a:cxnSpLocks noChangeShapeType="1"/>
              <a:stCxn id="903192" idx="2"/>
              <a:endCxn id="903204" idx="0"/>
            </p:cNvCxnSpPr>
            <p:nvPr/>
          </p:nvCxnSpPr>
          <p:spPr bwMode="auto">
            <a:xfrm flipH="1">
              <a:off x="2307" y="3079"/>
              <a:ext cx="3" cy="16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03210" name="AutoShape 42"/>
            <p:cNvCxnSpPr>
              <a:cxnSpLocks noChangeShapeType="1"/>
              <a:stCxn id="903193" idx="2"/>
              <a:endCxn id="903207" idx="0"/>
            </p:cNvCxnSpPr>
            <p:nvPr/>
          </p:nvCxnSpPr>
          <p:spPr bwMode="auto">
            <a:xfrm>
              <a:off x="4192" y="3060"/>
              <a:ext cx="38" cy="1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03211" name="Text Box 43"/>
            <p:cNvSpPr txBox="1">
              <a:spLocks noChangeArrowheads="1"/>
            </p:cNvSpPr>
            <p:nvPr/>
          </p:nvSpPr>
          <p:spPr bwMode="auto">
            <a:xfrm>
              <a:off x="2660" y="3169"/>
              <a:ext cx="1138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3200">
                  <a:sym typeface="Symbol" pitchFamily="18" charset="2"/>
                </a:rPr>
                <a:t>        </a:t>
              </a:r>
            </a:p>
          </p:txBody>
        </p:sp>
      </p:grpSp>
      <p:grpSp>
        <p:nvGrpSpPr>
          <p:cNvPr id="12" name="Group 44"/>
          <p:cNvGrpSpPr>
            <a:grpSpLocks/>
          </p:cNvGrpSpPr>
          <p:nvPr/>
        </p:nvGrpSpPr>
        <p:grpSpPr bwMode="auto">
          <a:xfrm>
            <a:off x="2278063" y="5716588"/>
            <a:ext cx="4437062" cy="731837"/>
            <a:chOff x="1435" y="3601"/>
            <a:chExt cx="2795" cy="461"/>
          </a:xfrm>
        </p:grpSpPr>
        <p:sp>
          <p:nvSpPr>
            <p:cNvPr id="903213" name="Text Box 45"/>
            <p:cNvSpPr txBox="1">
              <a:spLocks noChangeArrowheads="1"/>
            </p:cNvSpPr>
            <p:nvPr/>
          </p:nvSpPr>
          <p:spPr bwMode="auto">
            <a:xfrm>
              <a:off x="2016" y="3788"/>
              <a:ext cx="1234" cy="274"/>
            </a:xfrm>
            <a:prstGeom prst="rect">
              <a:avLst/>
            </a:prstGeom>
            <a:noFill/>
            <a:ln w="381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/>
                <a:t>Model Combiner</a:t>
              </a:r>
            </a:p>
          </p:txBody>
        </p:sp>
        <p:cxnSp>
          <p:nvCxnSpPr>
            <p:cNvPr id="903214" name="AutoShape 46"/>
            <p:cNvCxnSpPr>
              <a:cxnSpLocks noChangeShapeType="1"/>
              <a:stCxn id="903201" idx="4"/>
              <a:endCxn id="903213" idx="0"/>
            </p:cNvCxnSpPr>
            <p:nvPr/>
          </p:nvCxnSpPr>
          <p:spPr bwMode="auto">
            <a:xfrm>
              <a:off x="1435" y="3601"/>
              <a:ext cx="1198" cy="1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03215" name="AutoShape 47"/>
            <p:cNvCxnSpPr>
              <a:cxnSpLocks noChangeShapeType="1"/>
              <a:stCxn id="903204" idx="4"/>
              <a:endCxn id="903213" idx="0"/>
            </p:cNvCxnSpPr>
            <p:nvPr/>
          </p:nvCxnSpPr>
          <p:spPr bwMode="auto">
            <a:xfrm>
              <a:off x="2307" y="3601"/>
              <a:ext cx="326" cy="1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03216" name="AutoShape 48"/>
            <p:cNvCxnSpPr>
              <a:cxnSpLocks noChangeShapeType="1"/>
              <a:stCxn id="903207" idx="4"/>
              <a:endCxn id="903213" idx="0"/>
            </p:cNvCxnSpPr>
            <p:nvPr/>
          </p:nvCxnSpPr>
          <p:spPr bwMode="auto">
            <a:xfrm flipH="1">
              <a:off x="2633" y="3601"/>
              <a:ext cx="1597" cy="1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3" name="Group 49"/>
          <p:cNvGrpSpPr>
            <a:grpSpLocks/>
          </p:cNvGrpSpPr>
          <p:nvPr/>
        </p:nvGrpSpPr>
        <p:grpSpPr bwMode="auto">
          <a:xfrm>
            <a:off x="5178425" y="5962650"/>
            <a:ext cx="2814638" cy="522288"/>
            <a:chOff x="3262" y="3756"/>
            <a:chExt cx="1773" cy="329"/>
          </a:xfrm>
        </p:grpSpPr>
        <p:grpSp>
          <p:nvGrpSpPr>
            <p:cNvPr id="14" name="Group 50"/>
            <p:cNvGrpSpPr>
              <a:grpSpLocks/>
            </p:cNvGrpSpPr>
            <p:nvPr/>
          </p:nvGrpSpPr>
          <p:grpSpPr bwMode="auto">
            <a:xfrm>
              <a:off x="3830" y="3756"/>
              <a:ext cx="1205" cy="329"/>
              <a:chOff x="3855" y="3383"/>
              <a:chExt cx="660" cy="329"/>
            </a:xfrm>
          </p:grpSpPr>
          <p:sp>
            <p:nvSpPr>
              <p:cNvPr id="903219" name="Text Box 51"/>
              <p:cNvSpPr txBox="1">
                <a:spLocks noChangeArrowheads="1"/>
              </p:cNvSpPr>
              <p:nvPr/>
            </p:nvSpPr>
            <p:spPr bwMode="auto">
              <a:xfrm>
                <a:off x="3894" y="3403"/>
                <a:ext cx="52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en-US" sz="2000"/>
                  <a:t> Final Model</a:t>
                </a:r>
              </a:p>
            </p:txBody>
          </p:sp>
          <p:sp>
            <p:nvSpPr>
              <p:cNvPr id="903220" name="Oval 52"/>
              <p:cNvSpPr>
                <a:spLocks noChangeArrowheads="1"/>
              </p:cNvSpPr>
              <p:nvPr/>
            </p:nvSpPr>
            <p:spPr bwMode="auto">
              <a:xfrm>
                <a:off x="3855" y="3383"/>
                <a:ext cx="660" cy="329"/>
              </a:xfrm>
              <a:prstGeom prst="ellips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903221" name="AutoShape 53"/>
            <p:cNvCxnSpPr>
              <a:cxnSpLocks noChangeShapeType="1"/>
              <a:stCxn id="903213" idx="3"/>
              <a:endCxn id="903220" idx="2"/>
            </p:cNvCxnSpPr>
            <p:nvPr/>
          </p:nvCxnSpPr>
          <p:spPr bwMode="auto">
            <a:xfrm flipV="1">
              <a:off x="3262" y="3921"/>
              <a:ext cx="556" cy="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D5CACCCA6A2F4B826633AF63C01814" ma:contentTypeVersion="4" ma:contentTypeDescription="Create a new document." ma:contentTypeScope="" ma:versionID="39b57c08188997e0595fa070e682dae2">
  <xsd:schema xmlns:xsd="http://www.w3.org/2001/XMLSchema" xmlns:xs="http://www.w3.org/2001/XMLSchema" xmlns:p="http://schemas.microsoft.com/office/2006/metadata/properties" xmlns:ns2="aa8502c3-c2ce-4a7c-b654-b20deb31b3a4" targetNamespace="http://schemas.microsoft.com/office/2006/metadata/properties" ma:root="true" ma:fieldsID="9abee85fb150d4124e3837f8663e840f" ns2:_="">
    <xsd:import namespace="aa8502c3-c2ce-4a7c-b654-b20deb31b3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8502c3-c2ce-4a7c-b654-b20deb31b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E41951-F7F1-45F3-AAD6-DD673DF605FB}"/>
</file>

<file path=customXml/itemProps2.xml><?xml version="1.0" encoding="utf-8"?>
<ds:datastoreItem xmlns:ds="http://schemas.openxmlformats.org/officeDocument/2006/customXml" ds:itemID="{0760D8E4-860E-419E-97B6-6FD04F44E8A3}"/>
</file>

<file path=customXml/itemProps3.xml><?xml version="1.0" encoding="utf-8"?>
<ds:datastoreItem xmlns:ds="http://schemas.openxmlformats.org/officeDocument/2006/customXml" ds:itemID="{EE3A446F-25A0-4115-A00D-F12CB012AE3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6319</TotalTime>
  <Words>1966</Words>
  <Application>Microsoft Office PowerPoint</Application>
  <PresentationFormat>On-screen Show (4:3)</PresentationFormat>
  <Paragraphs>286</Paragraphs>
  <Slides>34</Slides>
  <Notes>28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Office Theme</vt:lpstr>
      <vt:lpstr>Office Theme</vt:lpstr>
      <vt:lpstr>Photo Editor Photo</vt:lpstr>
      <vt:lpstr>Equation</vt:lpstr>
      <vt:lpstr>Ensemble Learning</vt:lpstr>
      <vt:lpstr>Slide 2</vt:lpstr>
      <vt:lpstr>Slide 3</vt:lpstr>
      <vt:lpstr>Slide 4</vt:lpstr>
      <vt:lpstr>Slide 5</vt:lpstr>
      <vt:lpstr>Slide 6</vt:lpstr>
      <vt:lpstr>Slide 7</vt:lpstr>
      <vt:lpstr>Slide 8</vt:lpstr>
      <vt:lpstr>Learning Ensembles</vt:lpstr>
      <vt:lpstr>Slide 10</vt:lpstr>
      <vt:lpstr>Example: Weather Forecast</vt:lpstr>
      <vt:lpstr>Slide 12</vt:lpstr>
      <vt:lpstr>Slide 13</vt:lpstr>
      <vt:lpstr>Slide 14</vt:lpstr>
      <vt:lpstr>Slide 15</vt:lpstr>
      <vt:lpstr>Slide 16</vt:lpstr>
      <vt:lpstr>Combining Class Labels</vt:lpstr>
      <vt:lpstr>Combining Continuous Outputs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Boosting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Selvi</dc:creator>
  <cp:lastModifiedBy>Selvi</cp:lastModifiedBy>
  <cp:revision>8</cp:revision>
  <dcterms:modified xsi:type="dcterms:W3CDTF">2017-02-20T11:24:51Z</dcterms:modified>
</cp:coreProperties>
</file>

<file path=docProps/core1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2017-02-20T18:33:43Z</dcterms:modified>
  <cp:revision>874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0x01010016D5CACCCA6A2F4B826633AF63C01814</vt:lpwstr>
  </property>
</Properties>
</file>