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0" d="100"/>
          <a:sy n="80" d="100"/>
        </p:scale>
        <p:origin x="14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8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</a:t>
            </a: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MACHINE </a:t>
            </a: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1962582"/>
            <a:ext cx="7620000" cy="4367211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3649216" y="7620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Example 3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79465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label for the test data:</a:t>
            </a:r>
          </a:p>
          <a:p>
            <a:r>
              <a:rPr lang="en-US" b="1" dirty="0" smtClean="0"/>
              <a:t>Josh  5  4.5 </a:t>
            </a:r>
          </a:p>
          <a:p>
            <a:r>
              <a:rPr lang="en-US" dirty="0" smtClean="0"/>
              <a:t>For</a:t>
            </a:r>
            <a:r>
              <a:rPr lang="en-US" b="1" dirty="0" smtClean="0"/>
              <a:t> K=1,2,3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9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13" y="576950"/>
            <a:ext cx="558355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KNN Classifier</a:t>
            </a:r>
            <a:r>
              <a:rPr b="1" spc="-24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447800"/>
            <a:ext cx="58674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19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6" y="50075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solidFill>
                  <a:srgbClr val="C00000"/>
                </a:solidFill>
              </a:rPr>
              <a:t>Example</a:t>
            </a:r>
            <a:r>
              <a:rPr lang="en-US" b="1" spc="-5" dirty="0" smtClean="0">
                <a:solidFill>
                  <a:srgbClr val="C00000"/>
                </a:solidFill>
              </a:rPr>
              <a:t> 1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450" y="1060427"/>
            <a:ext cx="754062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data from the questionnaires survey and  objective testing with two attributes (acid durability and  strength) to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classify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whether a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paper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tissue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is good  or not. Here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are four training samples</a:t>
            </a:r>
            <a:r>
              <a:rPr sz="2200" spc="6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350" y="2508250"/>
          <a:ext cx="80772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807085" marR="265430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80365" indent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=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140" y="5741619"/>
            <a:ext cx="8101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Now the factory produces a new paper tissue that passes the  laboratory test with </a:t>
            </a:r>
            <a:r>
              <a:rPr sz="22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X1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= 3 and </a:t>
            </a:r>
            <a:r>
              <a:rPr sz="2200" b="1" spc="-15" dirty="0"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= 7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. Guess the classification of  this new</a:t>
            </a:r>
            <a:r>
              <a:rPr sz="2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tissue.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9008"/>
            <a:ext cx="7842250" cy="35221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09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Initialize and Define</a:t>
            </a:r>
            <a:r>
              <a:rPr sz="2200" b="1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k.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Lets </a:t>
            </a:r>
            <a:r>
              <a:rPr sz="2200" spc="-45" dirty="0">
                <a:latin typeface="Calibri" panose="020F0502020204030204" pitchFamily="34" charset="0"/>
                <a:cs typeface="Calibri" panose="020F0502020204030204" pitchFamily="34" charset="0"/>
              </a:rPr>
              <a:t>say,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k =</a:t>
            </a:r>
            <a:r>
              <a:rPr sz="22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81635" indent="914400">
              <a:lnSpc>
                <a:spcPct val="100000"/>
              </a:lnSpc>
              <a:spcBef>
                <a:spcPts val="600"/>
              </a:spcBef>
              <a:tabLst>
                <a:tab pos="275590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(Always choose k as an odd number if the number of  attributes</a:t>
            </a:r>
            <a:r>
              <a:rPr sz="2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en-US"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avoid a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tie in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381635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755900" algn="l"/>
              </a:tabLst>
            </a:pPr>
            <a:r>
              <a:rPr sz="2200" spc="-5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Compute the distance </a:t>
            </a:r>
            <a:r>
              <a:rPr sz="2200" b="1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input sample</a:t>
            </a:r>
            <a:r>
              <a:rPr sz="2200" b="1" spc="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  <a:tabLst>
                <a:tab pos="2074545" algn="l"/>
              </a:tabLst>
            </a:pP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training	sample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915" lvl="1" indent="-171450">
              <a:lnSpc>
                <a:spcPct val="100000"/>
              </a:lnSpc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Co-ordinate of the input sample is</a:t>
            </a:r>
            <a:r>
              <a:rPr sz="22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(3,7).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915" lvl="1" indent="-171450">
              <a:lnSpc>
                <a:spcPct val="100000"/>
              </a:lnSpc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Instead of calculating the Euclidean distance,</a:t>
            </a:r>
            <a:r>
              <a:rPr sz="22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2911475" algn="l"/>
              </a:tabLst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the	Squared Euclidean</a:t>
            </a:r>
            <a:r>
              <a:rPr sz="2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distance.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3956050"/>
          <a:ext cx="87630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55015" marR="215900" indent="-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230" indent="2178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Euclidean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(7-3)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(7-7)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(7-3)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(3-3)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(1-3)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3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940053"/>
            <a:ext cx="783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distance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determine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400" b="1" spc="-4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 neighbours based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</a:t>
            </a:r>
            <a:r>
              <a:rPr sz="2400" b="1" spc="-7" baseline="2430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sz="2400" b="1" spc="-23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2279650"/>
          <a:ext cx="884174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08610" marR="300990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  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6550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6703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5895" indent="-476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 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8754"/>
            <a:ext cx="6907530" cy="956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spc="-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3-Nearest</a:t>
            </a:r>
            <a:r>
              <a:rPr sz="2400" b="1" spc="6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of the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sz="2400" spc="-7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sz="28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2127250"/>
          <a:ext cx="88392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66370" marR="160655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960" marR="180340" indent="-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89865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907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  included in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 marR="91440" indent="-26034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7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3853"/>
            <a:ext cx="7943850" cy="3326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Apply simple</a:t>
            </a:r>
            <a:r>
              <a:rPr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Arial" panose="020B0604020202020204" pitchFamily="34" charset="0"/>
              <a:buChar char="•"/>
            </a:pPr>
            <a:endParaRPr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Use simple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928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neighbours as the prediction value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sz="2400" spc="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instance.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5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965" marR="43815" indent="-342900">
              <a:lnSpc>
                <a:spcPct val="100000"/>
              </a:lnSpc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“good”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“bad”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Thus we conclude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that  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new paper tissue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passes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laboratory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 X1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 and X2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7 is included in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“good”</a:t>
            </a:r>
            <a:r>
              <a:rPr sz="2400" spc="7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category.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analyticsvidhya.com/wp-content/uploads/2018/08/Screenshot-from-2018-08-22-15-03-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819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791200"/>
            <a:ext cx="7086600" cy="30480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649216" y="50075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Example 2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weight of </a:t>
            </a:r>
            <a:r>
              <a:rPr lang="en-US" b="1" dirty="0" smtClean="0"/>
              <a:t>ID11</a:t>
            </a:r>
            <a:r>
              <a:rPr lang="en-US" dirty="0" smtClean="0"/>
              <a:t> for </a:t>
            </a:r>
            <a:r>
              <a:rPr lang="en-US" b="1" dirty="0" smtClean="0"/>
              <a:t>K=3 and K=5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83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0BD5E-34B3-4BA7-A719-4019CCDC33D1}"/>
</file>

<file path=customXml/itemProps2.xml><?xml version="1.0" encoding="utf-8"?>
<ds:datastoreItem xmlns:ds="http://schemas.openxmlformats.org/officeDocument/2006/customXml" ds:itemID="{5A1AAF40-588E-4199-90A2-2081C5C7C1AF}"/>
</file>

<file path=customXml/itemProps3.xml><?xml version="1.0" encoding="utf-8"?>
<ds:datastoreItem xmlns:ds="http://schemas.openxmlformats.org/officeDocument/2006/customXml" ds:itemID="{B45F8C53-095B-4641-B3DF-FA1745A1A45C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11742</TotalTime>
  <Words>446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Oriel</vt:lpstr>
      <vt:lpstr>19CSE305: MACHINE LEARNING  </vt:lpstr>
      <vt:lpstr>KNN Algorithm</vt:lpstr>
      <vt:lpstr>KNN Classifier Algorithm</vt:lpstr>
      <vt:lpstr>Example 1</vt:lpstr>
      <vt:lpstr>PowerPoint Presentation</vt:lpstr>
      <vt:lpstr>Step 3 : Sort the distance and determine the nearest  neighbours based of the Kth minimum distance :</vt:lpstr>
      <vt:lpstr>Step 4 : Take 3-Nearest Neighbours: Gather the category Y of the nearest neighbours.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285</cp:revision>
  <dcterms:created xsi:type="dcterms:W3CDTF">2006-08-16T00:00:00Z</dcterms:created>
  <dcterms:modified xsi:type="dcterms:W3CDTF">2021-09-29T17:08:20Z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