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PT Sans Narrow"/>
      <p:regular r:id="rId44"/>
      <p:bold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DF814F-9D4D-45ED-8507-B8EB4038C13E}">
  <a:tblStyle styleId="{11DF814F-9D4D-45ED-8507-B8EB4038C1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3.xml"/><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42" Type="http://schemas.openxmlformats.org/officeDocument/2006/relationships/slide" Target="slides/slide36.xml"/><Relationship Id="rId47" Type="http://schemas.openxmlformats.org/officeDocument/2006/relationships/font" Target="fonts/OpenSans-bold.fntdata"/><Relationship Id="rId34" Type="http://schemas.openxmlformats.org/officeDocument/2006/relationships/slide" Target="slides/slide28.xml"/><Relationship Id="rId21" Type="http://schemas.openxmlformats.org/officeDocument/2006/relationships/slide" Target="slides/slide15.xml"/><Relationship Id="rId50" Type="http://schemas.openxmlformats.org/officeDocument/2006/relationships/customXml" Target="../customXml/item1.xml"/><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45" Type="http://schemas.openxmlformats.org/officeDocument/2006/relationships/font" Target="fonts/PTSansNarrow-bold.fntdata"/><Relationship Id="rId32" Type="http://schemas.openxmlformats.org/officeDocument/2006/relationships/slide" Target="slides/slide26.xml"/><Relationship Id="rId37" Type="http://schemas.openxmlformats.org/officeDocument/2006/relationships/slide" Target="slides/slide31.xml"/><Relationship Id="rId24" Type="http://schemas.openxmlformats.org/officeDocument/2006/relationships/slide" Target="slides/slide18.xml"/><Relationship Id="rId11" Type="http://schemas.openxmlformats.org/officeDocument/2006/relationships/slide" Target="slides/slide5.xml"/><Relationship Id="rId49" Type="http://schemas.openxmlformats.org/officeDocument/2006/relationships/font" Target="fonts/OpenSans-boldItalic.fntdata"/><Relationship Id="rId5" Type="http://schemas.openxmlformats.org/officeDocument/2006/relationships/slideMaster" Target="slideMasters/slideMaster1.xml"/><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15" Type="http://schemas.openxmlformats.org/officeDocument/2006/relationships/slide" Target="slides/slide9.xml"/><Relationship Id="rId44" Type="http://schemas.openxmlformats.org/officeDocument/2006/relationships/font" Target="fonts/PTSansNarrow-regular.fntdata"/><Relationship Id="rId31" Type="http://schemas.openxmlformats.org/officeDocument/2006/relationships/slide" Target="slides/slide25.xml"/><Relationship Id="rId10" Type="http://schemas.openxmlformats.org/officeDocument/2006/relationships/slide" Target="slides/slide4.xml"/><Relationship Id="rId19" Type="http://schemas.openxmlformats.org/officeDocument/2006/relationships/slide" Target="slides/slide13.xml"/><Relationship Id="rId52" Type="http://schemas.openxmlformats.org/officeDocument/2006/relationships/customXml" Target="../customXml/item3.xml"/><Relationship Id="rId43" Type="http://schemas.openxmlformats.org/officeDocument/2006/relationships/slide" Target="slides/slide37.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italic.fntdata"/><Relationship Id="rId30" Type="http://schemas.openxmlformats.org/officeDocument/2006/relationships/slide" Target="slides/slide24.xml"/><Relationship Id="rId35" Type="http://schemas.openxmlformats.org/officeDocument/2006/relationships/slide" Target="slides/slide29.xml"/><Relationship Id="rId22" Type="http://schemas.openxmlformats.org/officeDocument/2006/relationships/slide" Target="slides/slide16.xml"/><Relationship Id="rId27" Type="http://schemas.openxmlformats.org/officeDocument/2006/relationships/slide" Target="slides/slide21.xml"/><Relationship Id="rId14" Type="http://schemas.openxmlformats.org/officeDocument/2006/relationships/slide" Target="slides/slide8.xml"/><Relationship Id="rId8" Type="http://schemas.openxmlformats.org/officeDocument/2006/relationships/slide" Target="slides/slide2.xml"/><Relationship Id="rId51" Type="http://schemas.openxmlformats.org/officeDocument/2006/relationships/customXml" Target="../customXml/item2.xml"/><Relationship Id="rId3" Type="http://schemas.openxmlformats.org/officeDocument/2006/relationships/presProps" Target="presProps.xml"/><Relationship Id="rId46" Type="http://schemas.openxmlformats.org/officeDocument/2006/relationships/font" Target="fonts/OpenSans-regular.fntdata"/><Relationship Id="rId33" Type="http://schemas.openxmlformats.org/officeDocument/2006/relationships/slide" Target="slides/slide27.xml"/><Relationship Id="rId38" Type="http://schemas.openxmlformats.org/officeDocument/2006/relationships/slide" Target="slides/slide32.xml"/><Relationship Id="rId25" Type="http://schemas.openxmlformats.org/officeDocument/2006/relationships/slide" Target="slides/slide19.xml"/><Relationship Id="rId12" Type="http://schemas.openxmlformats.org/officeDocument/2006/relationships/slide" Target="slides/slide6.xml"/><Relationship Id="rId17" Type="http://schemas.openxmlformats.org/officeDocument/2006/relationships/slide" Target="slides/slide11.xml"/><Relationship Id="rId41" Type="http://schemas.openxmlformats.org/officeDocument/2006/relationships/slide" Target="slides/slide35.xml"/><Relationship Id="rId20" Type="http://schemas.openxmlformats.org/officeDocument/2006/relationships/slide" Target="slides/slide14.xml"/><Relationship Id="rId1" Type="http://schemas.openxmlformats.org/officeDocument/2006/relationships/theme" Target="theme/theme2.xml"/><Relationship Id="rId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5a15776a7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5a15776a7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ac4cc344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ac4cc344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ac4cc344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ac4cc344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ac4cc344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ac4cc344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5a15776a7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5a15776a7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5a15776a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5a15776a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5a15776a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5a15776a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5a15776a7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5a15776a7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5a15776a7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5a15776a7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5a15776a7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5a15776a7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5a15776a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5a15776a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5a15776a7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5a15776a7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5a15776a7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5a15776a7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5a15776a7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5a15776a7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5a15776a7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5a15776a7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5a15776a7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5a15776a7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5a15776a7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5a15776a7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5a15776a7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5a15776a7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5a15776a7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5a15776a7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5a15776a7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5a15776a7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5a15776a7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5a15776a7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ac4cc34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ac4cc34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5a15776a7_2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5a15776a7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5a15776a7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5a15776a7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f4b6ef51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f4b6ef51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f4b6ef51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f4b6ef51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f4b6ef51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f4b6ef51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f4b6ef51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f4b6ef51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ac4cc344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ac4cc344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f4b6ef51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f4b6ef51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ac4cc34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ac4cc34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5a15776a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5a15776a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5a15776a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5a15776a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5a15776a7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5a15776a7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ac4cc344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ac4cc344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5a15776a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5a15776a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setosa.io/ev/markov-chain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Markov Model and Hidden Markov Model</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68" name="Google Shape;68;p13"/>
          <p:cNvSpPr txBox="1"/>
          <p:nvPr>
            <p:ph idx="1" type="subTitle"/>
          </p:nvPr>
        </p:nvSpPr>
        <p:spPr>
          <a:xfrm>
            <a:off x="807750" y="393600"/>
            <a:ext cx="2694300" cy="56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19CSE305 ML</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Markov Property</a:t>
            </a:r>
            <a:endParaRPr/>
          </a:p>
        </p:txBody>
      </p:sp>
      <p:sp>
        <p:nvSpPr>
          <p:cNvPr id="127" name="Google Shape;127;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a process wherein the </a:t>
            </a:r>
            <a:r>
              <a:rPr b="1" i="1" lang="en"/>
              <a:t>next state depends only on the current state,</a:t>
            </a:r>
            <a:r>
              <a:rPr lang="en"/>
              <a:t> such a process is said to follow Markov property.</a:t>
            </a:r>
            <a:endParaRPr/>
          </a:p>
          <a:p>
            <a:pPr indent="-342900" lvl="0" marL="457200" rtl="0" algn="l">
              <a:spcBef>
                <a:spcPts val="0"/>
              </a:spcBef>
              <a:spcAft>
                <a:spcPts val="0"/>
              </a:spcAft>
              <a:buSzPts val="1800"/>
              <a:buChar char="●"/>
            </a:pPr>
            <a:r>
              <a:rPr lang="en"/>
              <a:t>Mathematically speaking, the conditional probability distribution of the next state depends on the current state and not the past states.</a:t>
            </a:r>
            <a:endParaRPr/>
          </a:p>
          <a:p>
            <a:pPr indent="-342900" lvl="0" marL="457200" rtl="0" algn="l">
              <a:spcBef>
                <a:spcPts val="0"/>
              </a:spcBef>
              <a:spcAft>
                <a:spcPts val="0"/>
              </a:spcAft>
              <a:buSzPts val="1800"/>
              <a:buChar char="●"/>
            </a:pPr>
            <a:r>
              <a:rPr lang="en"/>
              <a:t>Prob (X</a:t>
            </a:r>
            <a:r>
              <a:rPr baseline="-25000" lang="en"/>
              <a:t>t+1</a:t>
            </a:r>
            <a:r>
              <a:rPr lang="en"/>
              <a:t> | X</a:t>
            </a:r>
            <a:r>
              <a:rPr baseline="-25000" lang="en"/>
              <a:t>1</a:t>
            </a:r>
            <a:r>
              <a:rPr lang="en"/>
              <a:t>,X</a:t>
            </a:r>
            <a:r>
              <a:rPr baseline="-25000" lang="en"/>
              <a:t>2</a:t>
            </a:r>
            <a:r>
              <a:rPr lang="en"/>
              <a:t>,.....,X</a:t>
            </a:r>
            <a:r>
              <a:rPr baseline="-25000" lang="en"/>
              <a:t>t</a:t>
            </a:r>
            <a:r>
              <a:rPr lang="en"/>
              <a:t>) = Prob (X</a:t>
            </a:r>
            <a:r>
              <a:rPr baseline="-25000" lang="en"/>
              <a:t>t+1</a:t>
            </a:r>
            <a:r>
              <a:rPr lang="en"/>
              <a:t>|X</a:t>
            </a:r>
            <a:r>
              <a:rPr baseline="-25000" lang="en"/>
              <a:t>t</a:t>
            </a:r>
            <a:r>
              <a:rPr lang="en"/>
              <a:t>)</a:t>
            </a:r>
            <a:endParaRPr/>
          </a:p>
          <a:p>
            <a:pPr indent="-342900" lvl="0" marL="457200" rtl="0" algn="l">
              <a:spcBef>
                <a:spcPts val="0"/>
              </a:spcBef>
              <a:spcAft>
                <a:spcPts val="0"/>
              </a:spcAft>
              <a:buSzPts val="1800"/>
              <a:buChar char="●"/>
            </a:pPr>
            <a:r>
              <a:rPr lang="en"/>
              <a:t>For many things in the real world behave sort of like Markov chains. We can think of examples of things where the immediate future mostly depends on the recent past rather than on all of history.</a:t>
            </a:r>
            <a:endParaRPr/>
          </a:p>
          <a:p>
            <a:pPr indent="-342900" lvl="0" marL="457200" rtl="0" algn="l">
              <a:spcBef>
                <a:spcPts val="0"/>
              </a:spcBef>
              <a:spcAft>
                <a:spcPts val="0"/>
              </a:spcAft>
              <a:buSzPts val="1800"/>
              <a:buChar char="●"/>
            </a:pPr>
            <a:r>
              <a:rPr lang="en"/>
              <a:t>Eg: Election, Music Performance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3"/>
          <p:cNvPicPr preferRelativeResize="0"/>
          <p:nvPr/>
        </p:nvPicPr>
        <p:blipFill>
          <a:blip r:embed="rId3">
            <a:alphaModFix/>
          </a:blip>
          <a:stretch>
            <a:fillRect/>
          </a:stretch>
        </p:blipFill>
        <p:spPr>
          <a:xfrm>
            <a:off x="311700" y="1791875"/>
            <a:ext cx="8434101" cy="246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1" name="Google Shape;141;p24"/>
          <p:cNvPicPr preferRelativeResize="0"/>
          <p:nvPr/>
        </p:nvPicPr>
        <p:blipFill>
          <a:blip r:embed="rId3">
            <a:alphaModFix/>
          </a:blip>
          <a:stretch>
            <a:fillRect/>
          </a:stretch>
        </p:blipFill>
        <p:spPr>
          <a:xfrm>
            <a:off x="311700" y="1659175"/>
            <a:ext cx="8597875" cy="19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25"/>
          <p:cNvPicPr preferRelativeResize="0"/>
          <p:nvPr/>
        </p:nvPicPr>
        <p:blipFill>
          <a:blip r:embed="rId3">
            <a:alphaModFix/>
          </a:blip>
          <a:stretch>
            <a:fillRect/>
          </a:stretch>
        </p:blipFill>
        <p:spPr>
          <a:xfrm>
            <a:off x="227975" y="1795701"/>
            <a:ext cx="8604326" cy="19672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Markov Process</a:t>
            </a:r>
            <a:endParaRPr/>
          </a:p>
        </p:txBody>
      </p:sp>
      <p:sp>
        <p:nvSpPr>
          <p:cNvPr id="154" name="Google Shape;154;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Markov chain (MC)/Markov Process is a state machine that has a discrete number of states, q1, q2, . . . , qn, and the transitions between states are nondeterministic, i.e., there is a probability of transiting from a state qi to another state qj : P(St = qj | St−1 = qi ).</a:t>
            </a:r>
            <a:endParaRPr/>
          </a:p>
          <a:p>
            <a:pPr indent="0" lvl="0" marL="0" rtl="0" algn="l">
              <a:spcBef>
                <a:spcPts val="1600"/>
              </a:spcBef>
              <a:spcAft>
                <a:spcPts val="0"/>
              </a:spcAft>
              <a:buNone/>
            </a:pPr>
            <a:r>
              <a:rPr lang="en"/>
              <a:t>A markov model should satisfy</a:t>
            </a:r>
            <a:endParaRPr/>
          </a:p>
          <a:p>
            <a:pPr indent="-342900" lvl="0" marL="457200" rtl="0" algn="l">
              <a:spcBef>
                <a:spcPts val="1600"/>
              </a:spcBef>
              <a:spcAft>
                <a:spcPts val="0"/>
              </a:spcAft>
              <a:buSzPts val="1800"/>
              <a:buChar char="●"/>
            </a:pPr>
            <a:r>
              <a:rPr b="1" lang="en"/>
              <a:t>Probability axioms</a:t>
            </a:r>
            <a:r>
              <a:rPr lang="en"/>
              <a:t> i.e., sum of all probabilities should be one: MC probability axiom</a:t>
            </a:r>
            <a:endParaRPr/>
          </a:p>
          <a:p>
            <a:pPr indent="-342900" lvl="0" marL="457200" rtl="0" algn="l">
              <a:spcBef>
                <a:spcPts val="0"/>
              </a:spcBef>
              <a:spcAft>
                <a:spcPts val="0"/>
              </a:spcAft>
              <a:buSzPts val="1800"/>
              <a:buChar char="●"/>
            </a:pPr>
            <a:r>
              <a:rPr b="1" lang="en"/>
              <a:t>Markov property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60" name="Google Shape;160;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Assume there is a restaurant that serve only 3 types of foods: Pizza, Burger and Hotdog</a:t>
            </a:r>
            <a:endParaRPr/>
          </a:p>
          <a:p>
            <a:pPr indent="-342900" lvl="0" marL="457200" rtl="0" algn="l">
              <a:spcBef>
                <a:spcPts val="0"/>
              </a:spcBef>
              <a:spcAft>
                <a:spcPts val="0"/>
              </a:spcAft>
              <a:buSzPts val="1800"/>
              <a:buChar char="●"/>
            </a:pPr>
            <a:r>
              <a:rPr lang="en"/>
              <a:t>On any given day, it will serve only one item and that depends on what they served in previous day (or next day can be predicted from Today)</a:t>
            </a:r>
            <a:endParaRPr/>
          </a:p>
          <a:p>
            <a:pPr indent="-342900" lvl="0" marL="457200" rtl="0" algn="l">
              <a:spcBef>
                <a:spcPts val="0"/>
              </a:spcBef>
              <a:spcAft>
                <a:spcPts val="0"/>
              </a:spcAft>
              <a:buSzPts val="1800"/>
              <a:buChar char="●"/>
            </a:pPr>
            <a:r>
              <a:t/>
            </a:r>
            <a:endParaRPr/>
          </a:p>
        </p:txBody>
      </p:sp>
      <p:pic>
        <p:nvPicPr>
          <p:cNvPr id="161" name="Google Shape;161;p27"/>
          <p:cNvPicPr preferRelativeResize="0"/>
          <p:nvPr/>
        </p:nvPicPr>
        <p:blipFill>
          <a:blip r:embed="rId3">
            <a:alphaModFix/>
          </a:blip>
          <a:stretch>
            <a:fillRect/>
          </a:stretch>
        </p:blipFill>
        <p:spPr>
          <a:xfrm>
            <a:off x="1263850" y="2663625"/>
            <a:ext cx="3352600" cy="2332600"/>
          </a:xfrm>
          <a:prstGeom prst="rect">
            <a:avLst/>
          </a:prstGeom>
          <a:noFill/>
          <a:ln>
            <a:noFill/>
          </a:ln>
        </p:spPr>
      </p:pic>
      <p:sp>
        <p:nvSpPr>
          <p:cNvPr id="162" name="Google Shape;162;p27"/>
          <p:cNvSpPr txBox="1"/>
          <p:nvPr/>
        </p:nvSpPr>
        <p:spPr>
          <a:xfrm>
            <a:off x="5382300" y="2856475"/>
            <a:ext cx="3315600" cy="23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Burger, pizza and hot dogs are called states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The arrows are called transition</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The probabilities are called transition probabilities</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68" name="Google Shape;168;p28"/>
          <p:cNvSpPr txBox="1"/>
          <p:nvPr>
            <p:ph idx="1" type="body"/>
          </p:nvPr>
        </p:nvSpPr>
        <p:spPr>
          <a:xfrm>
            <a:off x="5658000" y="999975"/>
            <a:ext cx="3174300" cy="35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Day-1: Pizza</a:t>
            </a:r>
            <a:endParaRPr/>
          </a:p>
          <a:p>
            <a:pPr indent="0" lvl="0" marL="0" rtl="0" algn="l">
              <a:spcBef>
                <a:spcPts val="1600"/>
              </a:spcBef>
              <a:spcAft>
                <a:spcPts val="0"/>
              </a:spcAft>
              <a:buNone/>
            </a:pPr>
            <a:r>
              <a:rPr lang="en"/>
              <a:t>Day-2: Burger</a:t>
            </a:r>
            <a:endParaRPr/>
          </a:p>
          <a:p>
            <a:pPr indent="0" lvl="0" marL="0" rtl="0" algn="l">
              <a:spcBef>
                <a:spcPts val="1600"/>
              </a:spcBef>
              <a:spcAft>
                <a:spcPts val="0"/>
              </a:spcAft>
              <a:buNone/>
            </a:pPr>
            <a:r>
              <a:rPr lang="en"/>
              <a:t>Day-3: Hotdog</a:t>
            </a:r>
            <a:endParaRPr/>
          </a:p>
          <a:p>
            <a:pPr indent="0" lvl="0" marL="0" rtl="0" algn="l">
              <a:spcBef>
                <a:spcPts val="1600"/>
              </a:spcBef>
              <a:spcAft>
                <a:spcPts val="0"/>
              </a:spcAft>
              <a:buNone/>
            </a:pPr>
            <a:r>
              <a:rPr lang="en"/>
              <a:t>Day-4: ?</a:t>
            </a:r>
            <a:endParaRPr/>
          </a:p>
          <a:p>
            <a:pPr indent="0" lvl="0" marL="0" rtl="0" algn="l">
              <a:spcBef>
                <a:spcPts val="1600"/>
              </a:spcBef>
              <a:spcAft>
                <a:spcPts val="0"/>
              </a:spcAft>
              <a:buNone/>
            </a:pPr>
            <a:r>
              <a:rPr lang="en"/>
              <a:t>Prob(Day4|Day1 to Day3) = Prob(Day4|Day3)</a:t>
            </a:r>
            <a:r>
              <a:rPr i="1" lang="en"/>
              <a:t> (Markov Property)</a:t>
            </a:r>
            <a:endParaRPr i="1"/>
          </a:p>
          <a:p>
            <a:pPr indent="0" lvl="0" marL="0" rtl="0" algn="l">
              <a:spcBef>
                <a:spcPts val="1600"/>
              </a:spcBef>
              <a:spcAft>
                <a:spcPts val="1600"/>
              </a:spcAft>
              <a:buNone/>
            </a:pPr>
            <a:r>
              <a:rPr lang="en"/>
              <a:t>Probabilities should sum to 1</a:t>
            </a:r>
            <a:endParaRPr/>
          </a:p>
        </p:txBody>
      </p:sp>
      <p:pic>
        <p:nvPicPr>
          <p:cNvPr id="169" name="Google Shape;169;p28"/>
          <p:cNvPicPr preferRelativeResize="0"/>
          <p:nvPr/>
        </p:nvPicPr>
        <p:blipFill>
          <a:blip r:embed="rId3">
            <a:alphaModFix/>
          </a:blip>
          <a:stretch>
            <a:fillRect/>
          </a:stretch>
        </p:blipFill>
        <p:spPr>
          <a:xfrm>
            <a:off x="311688" y="1266313"/>
            <a:ext cx="5153025" cy="3209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75" name="Google Shape;175;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Now </a:t>
            </a:r>
            <a:r>
              <a:rPr lang="en"/>
              <a:t>let's</a:t>
            </a:r>
            <a:r>
              <a:rPr lang="en"/>
              <a:t> have a random walk through the graph</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t/>
            </a:r>
            <a:endParaRPr/>
          </a:p>
        </p:txBody>
      </p:sp>
      <p:pic>
        <p:nvPicPr>
          <p:cNvPr id="176" name="Google Shape;176;p29"/>
          <p:cNvPicPr preferRelativeResize="0"/>
          <p:nvPr/>
        </p:nvPicPr>
        <p:blipFill>
          <a:blip r:embed="rId3">
            <a:alphaModFix/>
          </a:blip>
          <a:stretch>
            <a:fillRect/>
          </a:stretch>
        </p:blipFill>
        <p:spPr>
          <a:xfrm>
            <a:off x="0" y="1737190"/>
            <a:ext cx="9143999" cy="897570"/>
          </a:xfrm>
          <a:prstGeom prst="rect">
            <a:avLst/>
          </a:prstGeom>
          <a:noFill/>
          <a:ln>
            <a:noFill/>
          </a:ln>
        </p:spPr>
      </p:pic>
      <p:pic>
        <p:nvPicPr>
          <p:cNvPr id="177" name="Google Shape;177;p29"/>
          <p:cNvPicPr preferRelativeResize="0"/>
          <p:nvPr/>
        </p:nvPicPr>
        <p:blipFill>
          <a:blip r:embed="rId4">
            <a:alphaModFix/>
          </a:blip>
          <a:stretch>
            <a:fillRect/>
          </a:stretch>
        </p:blipFill>
        <p:spPr>
          <a:xfrm>
            <a:off x="1926775" y="2958888"/>
            <a:ext cx="5448300" cy="2028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83" name="Google Shape;183;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will happen if we run for </a:t>
            </a:r>
            <a:r>
              <a:rPr lang="en"/>
              <a:t>infinite</a:t>
            </a:r>
            <a:r>
              <a:rPr lang="en"/>
              <a:t> time?</a:t>
            </a:r>
            <a:endParaRPr/>
          </a:p>
          <a:p>
            <a:pPr indent="0" lvl="0" marL="0" rtl="0" algn="l">
              <a:spcBef>
                <a:spcPts val="1600"/>
              </a:spcBef>
              <a:spcAft>
                <a:spcPts val="0"/>
              </a:spcAft>
              <a:buNone/>
            </a:pPr>
            <a:r>
              <a:rPr lang="en"/>
              <a:t>The transition diagram is </a:t>
            </a:r>
            <a:r>
              <a:rPr lang="en"/>
              <a:t>considered</a:t>
            </a:r>
            <a:r>
              <a:rPr lang="en"/>
              <a:t> a graph</a:t>
            </a:r>
            <a:endParaRPr/>
          </a:p>
          <a:p>
            <a:pPr indent="0" lvl="0" marL="0" rtl="0" algn="l">
              <a:spcBef>
                <a:spcPts val="1600"/>
              </a:spcBef>
              <a:spcAft>
                <a:spcPts val="0"/>
              </a:spcAft>
              <a:buNone/>
            </a:pPr>
            <a:r>
              <a:rPr lang="en"/>
              <a:t>Let A is the adjacency matrix (Transition matrix)</a:t>
            </a:r>
            <a:endParaRPr/>
          </a:p>
          <a:p>
            <a:pPr indent="0" lvl="0" marL="0" rtl="0" algn="l">
              <a:spcBef>
                <a:spcPts val="1600"/>
              </a:spcBef>
              <a:spcAft>
                <a:spcPts val="1600"/>
              </a:spcAft>
              <a:buNone/>
            </a:pPr>
            <a:r>
              <a:rPr lang="en"/>
              <a:t>Let π  denote initial probability: (say day-1 serves pizza)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31"/>
          <p:cNvPicPr preferRelativeResize="0"/>
          <p:nvPr/>
        </p:nvPicPr>
        <p:blipFill rotWithShape="1">
          <a:blip r:embed="rId3">
            <a:alphaModFix/>
          </a:blip>
          <a:srcRect b="7287" l="0" r="0" t="0"/>
          <a:stretch/>
        </p:blipFill>
        <p:spPr>
          <a:xfrm>
            <a:off x="157525" y="1332475"/>
            <a:ext cx="8553450" cy="330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Machine Learning- Terminology</a:t>
            </a:r>
            <a:endParaRPr/>
          </a:p>
          <a:p>
            <a:pPr indent="-342900" lvl="0" marL="457200" rtl="0" algn="l">
              <a:spcBef>
                <a:spcPts val="0"/>
              </a:spcBef>
              <a:spcAft>
                <a:spcPts val="0"/>
              </a:spcAft>
              <a:buSzPts val="1800"/>
              <a:buChar char="●"/>
            </a:pPr>
            <a:r>
              <a:rPr lang="en"/>
              <a:t>Pre-processing &amp; Data preparation</a:t>
            </a:r>
            <a:endParaRPr/>
          </a:p>
          <a:p>
            <a:pPr indent="-342900" lvl="0" marL="457200" rtl="0" algn="l">
              <a:spcBef>
                <a:spcPts val="0"/>
              </a:spcBef>
              <a:spcAft>
                <a:spcPts val="0"/>
              </a:spcAft>
              <a:buSzPts val="1800"/>
              <a:buChar char="●"/>
            </a:pPr>
            <a:r>
              <a:rPr b="1" lang="en"/>
              <a:t>Linear Models</a:t>
            </a:r>
            <a:endParaRPr b="1"/>
          </a:p>
          <a:p>
            <a:pPr indent="-336550" lvl="1" marL="914400" rtl="0" algn="l">
              <a:spcBef>
                <a:spcPts val="0"/>
              </a:spcBef>
              <a:spcAft>
                <a:spcPts val="0"/>
              </a:spcAft>
              <a:buSzPts val="1700"/>
              <a:buChar char="○"/>
            </a:pPr>
            <a:r>
              <a:rPr lang="en" sz="1700"/>
              <a:t>Tree based methods</a:t>
            </a:r>
            <a:endParaRPr sz="1700"/>
          </a:p>
          <a:p>
            <a:pPr indent="-336550" lvl="1" marL="914400" rtl="0" algn="l">
              <a:spcBef>
                <a:spcPts val="0"/>
              </a:spcBef>
              <a:spcAft>
                <a:spcPts val="0"/>
              </a:spcAft>
              <a:buSzPts val="1700"/>
              <a:buChar char="○"/>
            </a:pPr>
            <a:r>
              <a:rPr lang="en" sz="1700"/>
              <a:t>Distance based methods</a:t>
            </a:r>
            <a:endParaRPr sz="1700"/>
          </a:p>
          <a:p>
            <a:pPr indent="-336550" lvl="1" marL="914400" rtl="0" algn="l">
              <a:spcBef>
                <a:spcPts val="0"/>
              </a:spcBef>
              <a:spcAft>
                <a:spcPts val="0"/>
              </a:spcAft>
              <a:buSzPts val="1700"/>
              <a:buChar char="○"/>
            </a:pPr>
            <a:r>
              <a:rPr lang="en" sz="1700"/>
              <a:t>Probability based methods</a:t>
            </a:r>
            <a:endParaRPr sz="1700"/>
          </a:p>
          <a:p>
            <a:pPr indent="-336550" lvl="0" marL="457200" rtl="0" algn="l">
              <a:spcBef>
                <a:spcPts val="0"/>
              </a:spcBef>
              <a:spcAft>
                <a:spcPts val="0"/>
              </a:spcAft>
              <a:buSzPts val="1700"/>
              <a:buChar char="●"/>
            </a:pPr>
            <a:r>
              <a:rPr lang="en" sz="1700"/>
              <a:t>Non-linear models</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second day: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can repeat this, until it converges: i.e. πA = π (solve using Linear Algebra)</a:t>
            </a:r>
            <a:endParaRPr/>
          </a:p>
          <a:p>
            <a:pPr indent="0" lvl="0" marL="0" rtl="0" algn="l">
              <a:spcBef>
                <a:spcPts val="1600"/>
              </a:spcBef>
              <a:spcAft>
                <a:spcPts val="1600"/>
              </a:spcAft>
              <a:buNone/>
            </a:pPr>
            <a:r>
              <a:rPr lang="en"/>
              <a:t>Given this π and A, we can generate random sequences </a:t>
            </a:r>
            <a:endParaRPr/>
          </a:p>
        </p:txBody>
      </p:sp>
      <p:pic>
        <p:nvPicPr>
          <p:cNvPr id="197" name="Google Shape;197;p32"/>
          <p:cNvPicPr preferRelativeResize="0"/>
          <p:nvPr/>
        </p:nvPicPr>
        <p:blipFill rotWithShape="1">
          <a:blip r:embed="rId3">
            <a:alphaModFix/>
          </a:blip>
          <a:srcRect b="0" l="0" r="0" t="28820"/>
          <a:stretch/>
        </p:blipFill>
        <p:spPr>
          <a:xfrm>
            <a:off x="412725" y="1791071"/>
            <a:ext cx="7239000" cy="1023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Observable Markov Model</a:t>
            </a:r>
            <a:endParaRPr/>
          </a:p>
        </p:txBody>
      </p:sp>
      <p:sp>
        <p:nvSpPr>
          <p:cNvPr id="203" name="Google Shape;203;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an observable Markov model, the states are observable. </a:t>
            </a:r>
            <a:endParaRPr/>
          </a:p>
          <a:p>
            <a:pPr indent="-342900" lvl="0" marL="457200" rtl="0" algn="l">
              <a:spcBef>
                <a:spcPts val="0"/>
              </a:spcBef>
              <a:spcAft>
                <a:spcPts val="0"/>
              </a:spcAft>
              <a:buSzPts val="1800"/>
              <a:buChar char="●"/>
            </a:pPr>
            <a:r>
              <a:rPr lang="en"/>
              <a:t>At any time t we know qt, and as the system moves from one state to another, we get an observation sequence that is a sequence of states. </a:t>
            </a:r>
            <a:endParaRPr/>
          </a:p>
          <a:p>
            <a:pPr indent="-342900" lvl="0" marL="457200" rtl="0" algn="l">
              <a:spcBef>
                <a:spcPts val="0"/>
              </a:spcBef>
              <a:spcAft>
                <a:spcPts val="0"/>
              </a:spcAft>
              <a:buSzPts val="1800"/>
              <a:buChar char="●"/>
            </a:pPr>
            <a:r>
              <a:rPr lang="en"/>
              <a:t>The output of the process is the set of states at each instant of time where each state corresponds to a physical observable event.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0" name="Google Shape;210;p34"/>
          <p:cNvPicPr preferRelativeResize="0"/>
          <p:nvPr/>
        </p:nvPicPr>
        <p:blipFill>
          <a:blip r:embed="rId3">
            <a:alphaModFix/>
          </a:blip>
          <a:stretch>
            <a:fillRect/>
          </a:stretch>
        </p:blipFill>
        <p:spPr>
          <a:xfrm>
            <a:off x="366800" y="1321429"/>
            <a:ext cx="8108774" cy="2839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Hidden Markov Model</a:t>
            </a:r>
            <a:endParaRPr/>
          </a:p>
        </p:txBody>
      </p:sp>
      <p:sp>
        <p:nvSpPr>
          <p:cNvPr id="216" name="Google Shape;216;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Markov chain is useful when we need to compute a probability for a sequence of observable events.</a:t>
            </a:r>
            <a:endParaRPr/>
          </a:p>
          <a:p>
            <a:pPr indent="-342900" lvl="0" marL="457200" rtl="0" algn="l">
              <a:spcBef>
                <a:spcPts val="0"/>
              </a:spcBef>
              <a:spcAft>
                <a:spcPts val="0"/>
              </a:spcAft>
              <a:buSzPts val="1800"/>
              <a:buChar char="●"/>
            </a:pPr>
            <a:r>
              <a:rPr lang="en"/>
              <a:t>In many cases, however, the events we are interested in arehidden:  we don’t observe them directly.</a:t>
            </a:r>
            <a:endParaRPr/>
          </a:p>
          <a:p>
            <a:pPr indent="-342900" lvl="0" marL="457200" rtl="0" algn="l">
              <a:spcBef>
                <a:spcPts val="0"/>
              </a:spcBef>
              <a:spcAft>
                <a:spcPts val="0"/>
              </a:spcAft>
              <a:buSzPts val="1800"/>
              <a:buChar char="●"/>
            </a:pPr>
            <a:r>
              <a:rPr lang="en"/>
              <a:t>A simple story will be better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2" name="Google Shape;222;p36"/>
          <p:cNvPicPr preferRelativeResize="0"/>
          <p:nvPr/>
        </p:nvPicPr>
        <p:blipFill rotWithShape="1">
          <a:blip r:embed="rId3">
            <a:alphaModFix/>
          </a:blip>
          <a:srcRect b="0" l="0" r="4870" t="0"/>
          <a:stretch/>
        </p:blipFill>
        <p:spPr>
          <a:xfrm>
            <a:off x="0" y="42850"/>
            <a:ext cx="4123976" cy="2587525"/>
          </a:xfrm>
          <a:prstGeom prst="rect">
            <a:avLst/>
          </a:prstGeom>
          <a:noFill/>
          <a:ln>
            <a:noFill/>
          </a:ln>
        </p:spPr>
      </p:pic>
      <p:pic>
        <p:nvPicPr>
          <p:cNvPr id="223" name="Google Shape;223;p36"/>
          <p:cNvPicPr preferRelativeResize="0"/>
          <p:nvPr/>
        </p:nvPicPr>
        <p:blipFill>
          <a:blip r:embed="rId4">
            <a:alphaModFix/>
          </a:blip>
          <a:stretch>
            <a:fillRect/>
          </a:stretch>
        </p:blipFill>
        <p:spPr>
          <a:xfrm>
            <a:off x="2260775" y="2332949"/>
            <a:ext cx="3929475" cy="1919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Alice assumes the weather from Bob’s mood</a:t>
            </a:r>
            <a:endParaRPr/>
          </a:p>
        </p:txBody>
      </p:sp>
      <p:sp>
        <p:nvSpPr>
          <p:cNvPr id="229" name="Google Shape;229;p3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0" name="Google Shape;230;p37"/>
          <p:cNvPicPr preferRelativeResize="0"/>
          <p:nvPr/>
        </p:nvPicPr>
        <p:blipFill>
          <a:blip r:embed="rId3">
            <a:alphaModFix/>
          </a:blip>
          <a:stretch>
            <a:fillRect/>
          </a:stretch>
        </p:blipFill>
        <p:spPr>
          <a:xfrm>
            <a:off x="75525" y="1110575"/>
            <a:ext cx="8749949" cy="3458450"/>
          </a:xfrm>
          <a:prstGeom prst="rect">
            <a:avLst/>
          </a:prstGeom>
          <a:noFill/>
          <a:ln>
            <a:noFill/>
          </a:ln>
        </p:spPr>
      </p:pic>
      <p:pic>
        <p:nvPicPr>
          <p:cNvPr id="231" name="Google Shape;231;p37"/>
          <p:cNvPicPr preferRelativeResize="0"/>
          <p:nvPr/>
        </p:nvPicPr>
        <p:blipFill rotWithShape="1">
          <a:blip r:embed="rId4">
            <a:alphaModFix/>
          </a:blip>
          <a:srcRect b="0" l="0" r="77001" t="0"/>
          <a:stretch/>
        </p:blipFill>
        <p:spPr>
          <a:xfrm>
            <a:off x="75525" y="1679100"/>
            <a:ext cx="893300" cy="2321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p:nvPr/>
        </p:nvSpPr>
        <p:spPr>
          <a:xfrm>
            <a:off x="477600" y="1533875"/>
            <a:ext cx="7843800" cy="21861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8"/>
          <p:cNvSpPr txBox="1"/>
          <p:nvPr>
            <p:ph type="title"/>
          </p:nvPr>
        </p:nvSpPr>
        <p:spPr>
          <a:xfrm>
            <a:off x="229025" y="197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weather depends on other factors- Hidden from Alice</a:t>
            </a:r>
            <a:endParaRPr/>
          </a:p>
        </p:txBody>
      </p:sp>
      <p:sp>
        <p:nvSpPr>
          <p:cNvPr id="238" name="Google Shape;238;p38"/>
          <p:cNvSpPr/>
          <p:nvPr/>
        </p:nvSpPr>
        <p:spPr>
          <a:xfrm>
            <a:off x="624575" y="1956375"/>
            <a:ext cx="7549800" cy="1846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9" name="Google Shape;239;p38"/>
          <p:cNvPicPr preferRelativeResize="0"/>
          <p:nvPr/>
        </p:nvPicPr>
        <p:blipFill>
          <a:blip r:embed="rId3">
            <a:alphaModFix/>
          </a:blip>
          <a:stretch>
            <a:fillRect/>
          </a:stretch>
        </p:blipFill>
        <p:spPr>
          <a:xfrm>
            <a:off x="229025" y="1460149"/>
            <a:ext cx="8291851" cy="3554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example</a:t>
            </a:r>
            <a:endParaRPr/>
          </a:p>
        </p:txBody>
      </p:sp>
      <p:sp>
        <p:nvSpPr>
          <p:cNvPr id="245" name="Google Shape;245;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We don’t normally observe hidden </a:t>
            </a:r>
            <a:r>
              <a:rPr b="1" lang="en"/>
              <a:t>part-of-speech</a:t>
            </a:r>
            <a:r>
              <a:rPr lang="en"/>
              <a:t> tags in a text. Rather, we see words, and must infer the tags from the word sequence</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HMM</a:t>
            </a:r>
            <a:endParaRPr/>
          </a:p>
        </p:txBody>
      </p:sp>
      <p:sp>
        <p:nvSpPr>
          <p:cNvPr id="251" name="Google Shape;251;p4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t>hidden Markov model(HMM), the states (weather conditions) are not observable, but when hidden Markov model we visit a state, an observation (Bob’s mood) is recorded that is a probabilistic function of the state</a:t>
            </a:r>
            <a:endParaRPr/>
          </a:p>
          <a:p>
            <a:pPr indent="0" lvl="0" marL="0" rtl="0" algn="l">
              <a:spcBef>
                <a:spcPts val="1600"/>
              </a:spcBef>
              <a:spcAft>
                <a:spcPts val="1600"/>
              </a:spcAft>
              <a:buNone/>
            </a:pPr>
            <a:r>
              <a:rPr lang="en"/>
              <a:t>HMMs allow us to compute the joint probability of a set of hidden states given a set of observed states.   Once we know the joint probability of a sequence of hidden states, we determine the best possible sequence i.e. the sequence with the highest probability and choose that sequence as the best sequence of hidden states.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HMM -Definition</a:t>
            </a:r>
            <a:endParaRPr/>
          </a:p>
        </p:txBody>
      </p:sp>
      <p:pic>
        <p:nvPicPr>
          <p:cNvPr id="257" name="Google Shape;257;p41"/>
          <p:cNvPicPr preferRelativeResize="0"/>
          <p:nvPr/>
        </p:nvPicPr>
        <p:blipFill>
          <a:blip r:embed="rId3">
            <a:alphaModFix/>
          </a:blip>
          <a:stretch>
            <a:fillRect/>
          </a:stretch>
        </p:blipFill>
        <p:spPr>
          <a:xfrm>
            <a:off x="311705" y="1266325"/>
            <a:ext cx="8618100" cy="335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Sequential Data</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 have focussed primarily on sets of data points that were assumed to be independent and identically distributed</a:t>
            </a:r>
            <a:endParaRPr/>
          </a:p>
          <a:p>
            <a:pPr indent="0" lvl="0" marL="0" rtl="0" algn="l">
              <a:spcBef>
                <a:spcPts val="1600"/>
              </a:spcBef>
              <a:spcAft>
                <a:spcPts val="0"/>
              </a:spcAft>
              <a:buNone/>
            </a:pPr>
            <a:r>
              <a:rPr lang="en"/>
              <a:t>For many applications, however, the i.i.d. assumption will be a poor one- particularly for </a:t>
            </a:r>
            <a:r>
              <a:rPr b="1" lang="en"/>
              <a:t>sequential data</a:t>
            </a:r>
            <a:endParaRPr b="1"/>
          </a:p>
          <a:p>
            <a:pPr indent="0" lvl="0" marL="0" rtl="0" algn="l">
              <a:spcBef>
                <a:spcPts val="1600"/>
              </a:spcBef>
              <a:spcAft>
                <a:spcPts val="0"/>
              </a:spcAft>
              <a:buNone/>
            </a:pPr>
            <a:r>
              <a:rPr lang="en"/>
              <a:t>Time series data, Speech data, DNA sequence, Text data,</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Problems in HMM</a:t>
            </a:r>
            <a:endParaRPr/>
          </a:p>
        </p:txBody>
      </p:sp>
      <p:sp>
        <p:nvSpPr>
          <p:cNvPr id="263" name="Google Shape;263;p4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1 (Likelihood):Given an HMMλ= (A,B)and an observation sequence O, determine the likelihood P(O|λ). (Forward algorithm)</a:t>
            </a:r>
            <a:endParaRPr/>
          </a:p>
          <a:p>
            <a:pPr indent="0" lvl="0" marL="0" rtl="0" algn="l">
              <a:spcBef>
                <a:spcPts val="1600"/>
              </a:spcBef>
              <a:spcAft>
                <a:spcPts val="0"/>
              </a:spcAft>
              <a:buNone/>
            </a:pPr>
            <a:r>
              <a:rPr lang="en"/>
              <a:t>Problem 2 (Decoding):Given an observation sequence O  and an HMM λ=(A,B), discover the best hidden state sequence Q. (Viterbi Algorithm)</a:t>
            </a:r>
            <a:endParaRPr/>
          </a:p>
          <a:p>
            <a:pPr indent="0" lvl="0" marL="0" rtl="0" algn="l">
              <a:spcBef>
                <a:spcPts val="1600"/>
              </a:spcBef>
              <a:spcAft>
                <a:spcPts val="1600"/>
              </a:spcAft>
              <a:buNone/>
            </a:pPr>
            <a:r>
              <a:rPr lang="en"/>
              <a:t>Problem 3 (Learning):Given an observation sequence O and the set of states in the HMM, learn the HMM parameters A and B. (Baum-Welch algorithm)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Evaluation Problem and the Forward Algorithm</a:t>
            </a:r>
            <a:endParaRPr/>
          </a:p>
        </p:txBody>
      </p:sp>
      <p:sp>
        <p:nvSpPr>
          <p:cNvPr id="269" name="Google Shape;269;p43"/>
          <p:cNvSpPr txBox="1"/>
          <p:nvPr>
            <p:ph idx="1" type="body"/>
          </p:nvPr>
        </p:nvSpPr>
        <p:spPr>
          <a:xfrm>
            <a:off x="311700" y="122957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 model M= (A, B,</a:t>
            </a:r>
            <a:r>
              <a:rPr lang="en"/>
              <a:t>π )</a:t>
            </a:r>
            <a:r>
              <a:rPr lang="en"/>
              <a:t> and a sequence of observations O= (O1,...Ot), and, we have to found P(O|M)</a:t>
            </a:r>
            <a:endParaRPr/>
          </a:p>
          <a:p>
            <a:pPr indent="0" lvl="0" marL="0" rtl="0" algn="l">
              <a:spcBef>
                <a:spcPts val="1600"/>
              </a:spcBef>
              <a:spcAft>
                <a:spcPts val="0"/>
              </a:spcAft>
              <a:buNone/>
            </a:pPr>
            <a:r>
              <a:rPr lang="en"/>
              <a:t>Normal probability multiplication is exponential</a:t>
            </a:r>
            <a:endParaRPr/>
          </a:p>
          <a:p>
            <a:pPr indent="0" lvl="0" marL="0" rtl="0" algn="l">
              <a:spcBef>
                <a:spcPts val="1600"/>
              </a:spcBef>
              <a:spcAft>
                <a:spcPts val="0"/>
              </a:spcAft>
              <a:buNone/>
            </a:pPr>
            <a:r>
              <a:rPr lang="en"/>
              <a:t>But we can compute this probability using a dynamic programming method where we reuse the probability of partial sequence O1...Oi to compute O1..Oi+1.</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Evaluation Problem and the Forward Algorithm</a:t>
            </a:r>
            <a:endParaRPr/>
          </a:p>
        </p:txBody>
      </p:sp>
      <p:pic>
        <p:nvPicPr>
          <p:cNvPr id="275" name="Google Shape;275;p44"/>
          <p:cNvPicPr preferRelativeResize="0"/>
          <p:nvPr/>
        </p:nvPicPr>
        <p:blipFill>
          <a:blip r:embed="rId3">
            <a:alphaModFix/>
          </a:blip>
          <a:stretch>
            <a:fillRect/>
          </a:stretch>
        </p:blipFill>
        <p:spPr>
          <a:xfrm>
            <a:off x="972250" y="1152425"/>
            <a:ext cx="6953250" cy="3619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HMM</a:t>
            </a:r>
            <a:endParaRPr/>
          </a:p>
        </p:txBody>
      </p:sp>
      <p:sp>
        <p:nvSpPr>
          <p:cNvPr id="281" name="Google Shape;281;p4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prediction/ sentence generation</a:t>
            </a:r>
            <a:endParaRPr/>
          </a:p>
          <a:p>
            <a:pPr indent="0" lvl="0" marL="0" rtl="0" algn="l">
              <a:spcBef>
                <a:spcPts val="1600"/>
              </a:spcBef>
              <a:spcAft>
                <a:spcPts val="1600"/>
              </a:spcAft>
              <a:buNone/>
            </a:pPr>
            <a:r>
              <a:rPr lang="en"/>
              <a:t>POS Tagging</a:t>
            </a:r>
            <a:endParaRPr/>
          </a:p>
        </p:txBody>
      </p:sp>
      <p:pic>
        <p:nvPicPr>
          <p:cNvPr id="282" name="Google Shape;282;p45"/>
          <p:cNvPicPr preferRelativeResize="0"/>
          <p:nvPr/>
        </p:nvPicPr>
        <p:blipFill>
          <a:blip r:embed="rId3">
            <a:alphaModFix/>
          </a:blip>
          <a:stretch>
            <a:fillRect/>
          </a:stretch>
        </p:blipFill>
        <p:spPr>
          <a:xfrm>
            <a:off x="4760254" y="1359375"/>
            <a:ext cx="4072049" cy="3508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HMM</a:t>
            </a:r>
            <a:endParaRPr/>
          </a:p>
          <a:p>
            <a:pPr indent="0" lvl="0" marL="0" rtl="0" algn="l">
              <a:spcBef>
                <a:spcPts val="0"/>
              </a:spcBef>
              <a:spcAft>
                <a:spcPts val="0"/>
              </a:spcAft>
              <a:buNone/>
            </a:pPr>
            <a:r>
              <a:t/>
            </a:r>
            <a:endParaRPr/>
          </a:p>
        </p:txBody>
      </p:sp>
      <p:sp>
        <p:nvSpPr>
          <p:cNvPr id="288" name="Google Shape;288;p4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HMM in Bioinformatics</a:t>
            </a:r>
            <a:endParaRPr/>
          </a:p>
          <a:p>
            <a:pPr indent="0" lvl="0" marL="0" rtl="0" algn="l">
              <a:spcBef>
                <a:spcPts val="1600"/>
              </a:spcBef>
              <a:spcAft>
                <a:spcPts val="0"/>
              </a:spcAft>
              <a:buNone/>
            </a:pPr>
            <a:r>
              <a:rPr lang="en"/>
              <a:t>	Gene Prediction</a:t>
            </a:r>
            <a:endParaRPr/>
          </a:p>
          <a:p>
            <a:pPr indent="0" lvl="0" marL="0" rtl="0" algn="l">
              <a:spcBef>
                <a:spcPts val="1600"/>
              </a:spcBef>
              <a:spcAft>
                <a:spcPts val="1600"/>
              </a:spcAft>
              <a:buNone/>
            </a:pPr>
            <a:r>
              <a:rPr lang="en"/>
              <a:t>	Protein structure prediction</a:t>
            </a:r>
            <a:endParaRPr/>
          </a:p>
        </p:txBody>
      </p:sp>
      <p:pic>
        <p:nvPicPr>
          <p:cNvPr id="289" name="Google Shape;289;p46"/>
          <p:cNvPicPr preferRelativeResize="0"/>
          <p:nvPr/>
        </p:nvPicPr>
        <p:blipFill>
          <a:blip r:embed="rId3">
            <a:alphaModFix/>
          </a:blip>
          <a:stretch>
            <a:fillRect/>
          </a:stretch>
        </p:blipFill>
        <p:spPr>
          <a:xfrm>
            <a:off x="4441263" y="1760763"/>
            <a:ext cx="4391025" cy="1952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295" name="Google Shape;295;p4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Probabilistic Generative Models</a:t>
            </a:r>
            <a:endParaRPr/>
          </a:p>
          <a:p>
            <a:pPr indent="-342900" lvl="0" marL="457200" rtl="0" algn="l">
              <a:spcBef>
                <a:spcPts val="0"/>
              </a:spcBef>
              <a:spcAft>
                <a:spcPts val="0"/>
              </a:spcAft>
              <a:buSzPts val="1800"/>
              <a:buChar char="●"/>
            </a:pPr>
            <a:r>
              <a:rPr lang="en"/>
              <a:t>Markov Process</a:t>
            </a:r>
            <a:endParaRPr/>
          </a:p>
          <a:p>
            <a:pPr indent="-342900" lvl="0" marL="457200" rtl="0" algn="l">
              <a:spcBef>
                <a:spcPts val="0"/>
              </a:spcBef>
              <a:spcAft>
                <a:spcPts val="0"/>
              </a:spcAft>
              <a:buSzPts val="1800"/>
              <a:buChar char="●"/>
            </a:pPr>
            <a:r>
              <a:rPr lang="en"/>
              <a:t>HMM</a:t>
            </a:r>
            <a:endParaRPr/>
          </a:p>
          <a:p>
            <a:pPr indent="-342900" lvl="0" marL="457200" rtl="0" algn="l">
              <a:spcBef>
                <a:spcPts val="0"/>
              </a:spcBef>
              <a:spcAft>
                <a:spcPts val="0"/>
              </a:spcAft>
              <a:buSzPts val="1800"/>
              <a:buChar char="●"/>
            </a:pPr>
            <a:r>
              <a:rPr lang="en"/>
              <a:t>Applications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301" name="Google Shape;301;p4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Chapter 13, Pattern Recognition and Machine Learning, C. Bishop</a:t>
            </a:r>
            <a:endParaRPr/>
          </a:p>
          <a:p>
            <a:pPr indent="-342900" lvl="0" marL="457200" rtl="0" algn="l">
              <a:spcBef>
                <a:spcPts val="0"/>
              </a:spcBef>
              <a:spcAft>
                <a:spcPts val="0"/>
              </a:spcAft>
              <a:buSzPts val="1800"/>
              <a:buAutoNum type="arabicPeriod"/>
            </a:pPr>
            <a:r>
              <a:rPr lang="en"/>
              <a:t>Demo: </a:t>
            </a:r>
            <a:r>
              <a:rPr lang="en" u="sng">
                <a:solidFill>
                  <a:schemeClr val="hlink"/>
                </a:solidFill>
                <a:hlinkClick r:id="rId3"/>
              </a:rPr>
              <a:t>https://setosa.io/ev/markov-chains/</a:t>
            </a:r>
            <a:r>
              <a:rPr lang="en"/>
              <a:t> </a:t>
            </a:r>
            <a:endParaRPr/>
          </a:p>
          <a:p>
            <a:pPr indent="-342900" lvl="0" marL="457200" rtl="0" algn="l">
              <a:spcBef>
                <a:spcPts val="0"/>
              </a:spcBef>
              <a:spcAft>
                <a:spcPts val="0"/>
              </a:spcAft>
              <a:buSzPts val="1800"/>
              <a:buAutoNum type="arabicPeriod"/>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307" name="Google Shape;307;p4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Sequential Data</a:t>
            </a:r>
            <a:endParaRPr/>
          </a:p>
          <a:p>
            <a:pPr indent="0" lvl="0" marL="0" rtl="0" algn="l">
              <a:spcBef>
                <a:spcPts val="0"/>
              </a:spcBef>
              <a:spcAft>
                <a:spcPts val="0"/>
              </a:spcAft>
              <a:buNone/>
            </a:pPr>
            <a:r>
              <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many applications, (eg: financial forecasting, next word prediction) we wish to be able to predict the next value in a time series given observations of the previous values. </a:t>
            </a:r>
            <a:endParaRPr/>
          </a:p>
          <a:p>
            <a:pPr indent="0" lvl="0" marL="0" rtl="0" algn="l">
              <a:spcBef>
                <a:spcPts val="1600"/>
              </a:spcBef>
              <a:spcAft>
                <a:spcPts val="0"/>
              </a:spcAft>
              <a:buNone/>
            </a:pPr>
            <a:r>
              <a:rPr lang="en"/>
              <a:t>Intuitively, we expect that recent observations are likely to be more informative than more historical observations in predicting future values.</a:t>
            </a:r>
            <a:endParaRPr/>
          </a:p>
          <a:p>
            <a:pPr indent="0" lvl="0" marL="0" rtl="0" algn="l">
              <a:spcBef>
                <a:spcPts val="1600"/>
              </a:spcBef>
              <a:spcAft>
                <a:spcPts val="1600"/>
              </a:spcAft>
              <a:buNone/>
            </a:pPr>
            <a:r>
              <a:rPr lang="en"/>
              <a:t>Can we consider whole history for making prediction? - </a:t>
            </a:r>
            <a:r>
              <a:rPr b="1" lang="en"/>
              <a:t>Impractical!!</a:t>
            </a:r>
            <a:r>
              <a:rPr lang="en"/>
              <a:t> (Why?)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Intuition</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you predict next word?</a:t>
            </a:r>
            <a:endParaRPr/>
          </a:p>
          <a:p>
            <a:pPr indent="-342900" lvl="0" marL="457200" rtl="0" algn="l">
              <a:spcBef>
                <a:spcPts val="1600"/>
              </a:spcBef>
              <a:spcAft>
                <a:spcPts val="0"/>
              </a:spcAft>
              <a:buSzPts val="1800"/>
              <a:buAutoNum type="arabicPeriod"/>
            </a:pPr>
            <a:r>
              <a:rPr lang="en"/>
              <a:t>What is your _______?</a:t>
            </a:r>
            <a:endParaRPr/>
          </a:p>
          <a:p>
            <a:pPr indent="-342900" lvl="0" marL="457200" rtl="0" algn="l">
              <a:spcBef>
                <a:spcPts val="0"/>
              </a:spcBef>
              <a:spcAft>
                <a:spcPts val="0"/>
              </a:spcAft>
              <a:buSzPts val="1800"/>
              <a:buAutoNum type="arabicPeriod"/>
            </a:pPr>
            <a:r>
              <a:rPr lang="en"/>
              <a:t>I eat a ______</a:t>
            </a:r>
            <a:endParaRPr/>
          </a:p>
          <a:p>
            <a:pPr indent="-342900" lvl="0" marL="457200" rtl="0" algn="l">
              <a:spcBef>
                <a:spcPts val="0"/>
              </a:spcBef>
              <a:spcAft>
                <a:spcPts val="0"/>
              </a:spcAft>
              <a:buSzPts val="1800"/>
              <a:buAutoNum type="arabicPeriod"/>
            </a:pPr>
            <a:r>
              <a:rPr lang="en"/>
              <a:t>The boy saw a ______</a:t>
            </a:r>
            <a:endParaRPr/>
          </a:p>
          <a:p>
            <a:pPr indent="-342900" lvl="0" marL="457200" rtl="0" algn="l">
              <a:spcBef>
                <a:spcPts val="0"/>
              </a:spcBef>
              <a:spcAft>
                <a:spcPts val="0"/>
              </a:spcAft>
              <a:buSzPts val="1800"/>
              <a:buAutoNum type="arabicPeriod"/>
            </a:pPr>
            <a:r>
              <a:rPr lang="en"/>
              <a:t>The ____ ______ ________ _____ ____________ _________  (try to generate a sentence)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Intuition</a:t>
            </a:r>
            <a:endParaRPr/>
          </a:p>
        </p:txBody>
      </p:sp>
      <p:sp>
        <p:nvSpPr>
          <p:cNvPr id="98" name="Google Shape;98;p18"/>
          <p:cNvSpPr txBox="1"/>
          <p:nvPr>
            <p:ph idx="1" type="body"/>
          </p:nvPr>
        </p:nvSpPr>
        <p:spPr>
          <a:xfrm>
            <a:off x="256600" y="1229600"/>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we are predicting the words?</a:t>
            </a:r>
            <a:endParaRPr/>
          </a:p>
          <a:p>
            <a:pPr indent="-317500" lvl="1" marL="914400" rtl="0" algn="l">
              <a:spcBef>
                <a:spcPts val="0"/>
              </a:spcBef>
              <a:spcAft>
                <a:spcPts val="0"/>
              </a:spcAft>
              <a:buSzPts val="1400"/>
              <a:buChar char="○"/>
            </a:pPr>
            <a:r>
              <a:rPr lang="en"/>
              <a:t>Based  on the previous words</a:t>
            </a:r>
            <a:endParaRPr/>
          </a:p>
          <a:p>
            <a:pPr indent="-342900" lvl="0" marL="457200" rtl="0" algn="l">
              <a:spcBef>
                <a:spcPts val="0"/>
              </a:spcBef>
              <a:spcAft>
                <a:spcPts val="0"/>
              </a:spcAft>
              <a:buSzPts val="1800"/>
              <a:buChar char="●"/>
            </a:pPr>
            <a:r>
              <a:rPr lang="en"/>
              <a:t>We can write it as a conditional probability:</a:t>
            </a:r>
            <a:endParaRPr/>
          </a:p>
          <a:p>
            <a:pPr indent="-317500" lvl="1" marL="914400" rtl="0" algn="l">
              <a:spcBef>
                <a:spcPts val="0"/>
              </a:spcBef>
              <a:spcAft>
                <a:spcPts val="0"/>
              </a:spcAft>
              <a:buSzPts val="1400"/>
              <a:buChar char="○"/>
            </a:pPr>
            <a:r>
              <a:rPr lang="en" sz="1800"/>
              <a:t>What is your ___</a:t>
            </a:r>
            <a:r>
              <a:rPr lang="en" sz="1800">
                <a:solidFill>
                  <a:srgbClr val="FF0000"/>
                </a:solidFill>
              </a:rPr>
              <a:t>X</a:t>
            </a:r>
            <a:r>
              <a:rPr lang="en" sz="1800"/>
              <a:t>____?</a:t>
            </a:r>
            <a:endParaRPr sz="1800"/>
          </a:p>
          <a:p>
            <a:pPr indent="-342900" lvl="1" marL="914400" rtl="0" algn="l">
              <a:spcBef>
                <a:spcPts val="0"/>
              </a:spcBef>
              <a:spcAft>
                <a:spcPts val="0"/>
              </a:spcAft>
              <a:buSzPts val="1800"/>
              <a:buChar char="○"/>
            </a:pPr>
            <a:r>
              <a:rPr lang="en" sz="1800"/>
              <a:t>Prob (X|your)</a:t>
            </a:r>
            <a:endParaRPr sz="1800"/>
          </a:p>
          <a:p>
            <a:pPr indent="-342900" lvl="0" marL="457200" rtl="0" algn="l">
              <a:spcBef>
                <a:spcPts val="0"/>
              </a:spcBef>
              <a:spcAft>
                <a:spcPts val="0"/>
              </a:spcAft>
              <a:buSzPts val="1800"/>
              <a:buChar char="●"/>
            </a:pPr>
            <a:r>
              <a:rPr lang="en"/>
              <a:t>If we are following a </a:t>
            </a:r>
            <a:br>
              <a:rPr lang="en"/>
            </a:br>
            <a:r>
              <a:rPr lang="en"/>
              <a:t>Bayes rule, we will select</a:t>
            </a:r>
            <a:br>
              <a:rPr lang="en"/>
            </a:br>
            <a:r>
              <a:rPr lang="en"/>
              <a:t>the one with maximum probability</a:t>
            </a:r>
            <a:endParaRPr/>
          </a:p>
          <a:p>
            <a:pPr indent="-342900" lvl="0" marL="457200" rtl="0" algn="l">
              <a:spcBef>
                <a:spcPts val="0"/>
              </a:spcBef>
              <a:spcAft>
                <a:spcPts val="0"/>
              </a:spcAft>
              <a:buSzPts val="1800"/>
              <a:buChar char="●"/>
            </a:pPr>
            <a:r>
              <a:rPr lang="en"/>
              <a:t>What is the problem here?</a:t>
            </a:r>
            <a:endParaRPr/>
          </a:p>
          <a:p>
            <a:pPr indent="0" lvl="0" marL="457200" rtl="0" algn="l">
              <a:spcBef>
                <a:spcPts val="1600"/>
              </a:spcBef>
              <a:spcAft>
                <a:spcPts val="1600"/>
              </a:spcAft>
              <a:buNone/>
            </a:pPr>
            <a:r>
              <a:t/>
            </a:r>
            <a:endParaRPr/>
          </a:p>
        </p:txBody>
      </p:sp>
      <p:graphicFrame>
        <p:nvGraphicFramePr>
          <p:cNvPr id="99" name="Google Shape;99;p18"/>
          <p:cNvGraphicFramePr/>
          <p:nvPr/>
        </p:nvGraphicFramePr>
        <p:xfrm>
          <a:off x="5802075" y="2292350"/>
          <a:ext cx="3000000" cy="3000000"/>
        </p:xfrm>
        <a:graphic>
          <a:graphicData uri="http://schemas.openxmlformats.org/drawingml/2006/table">
            <a:tbl>
              <a:tblPr>
                <a:noFill/>
                <a:tableStyleId>{11DF814F-9D4D-45ED-8507-B8EB4038C13E}</a:tableStyleId>
              </a:tblPr>
              <a:tblGrid>
                <a:gridCol w="1272200"/>
                <a:gridCol w="1323875"/>
              </a:tblGrid>
              <a:tr h="381000">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0.65</a:t>
                      </a:r>
                      <a:endParaRPr/>
                    </a:p>
                  </a:txBody>
                  <a:tcPr marT="91425" marB="91425" marR="91425" marL="91425"/>
                </a:tc>
              </a:tr>
              <a:tr h="381000">
                <a:tc>
                  <a:txBody>
                    <a:bodyPr/>
                    <a:lstStyle/>
                    <a:p>
                      <a:pPr indent="0" lvl="0" marL="0" rtl="0" algn="l">
                        <a:spcBef>
                          <a:spcPts val="0"/>
                        </a:spcBef>
                        <a:spcAft>
                          <a:spcPts val="0"/>
                        </a:spcAft>
                        <a:buNone/>
                      </a:pPr>
                      <a:r>
                        <a:rPr lang="en"/>
                        <a:t>father</a:t>
                      </a:r>
                      <a:endParaRPr/>
                    </a:p>
                  </a:txBody>
                  <a:tcPr marT="91425" marB="91425" marR="91425" marL="91425"/>
                </a:tc>
                <a:tc>
                  <a:txBody>
                    <a:bodyPr/>
                    <a:lstStyle/>
                    <a:p>
                      <a:pPr indent="0" lvl="0" marL="0" rtl="0" algn="l">
                        <a:spcBef>
                          <a:spcPts val="0"/>
                        </a:spcBef>
                        <a:spcAft>
                          <a:spcPts val="0"/>
                        </a:spcAft>
                        <a:buNone/>
                      </a:pPr>
                      <a:r>
                        <a:rPr lang="en"/>
                        <a:t>0.15</a:t>
                      </a:r>
                      <a:endParaRPr/>
                    </a:p>
                  </a:txBody>
                  <a:tcPr marT="91425" marB="91425" marR="91425" marL="91425"/>
                </a:tc>
              </a:tr>
              <a:tr h="381000">
                <a:tc>
                  <a:txBody>
                    <a:bodyPr/>
                    <a:lstStyle/>
                    <a:p>
                      <a:pPr indent="0" lvl="0" marL="0" rtl="0" algn="l">
                        <a:spcBef>
                          <a:spcPts val="0"/>
                        </a:spcBef>
                        <a:spcAft>
                          <a:spcPts val="0"/>
                        </a:spcAft>
                        <a:buNone/>
                      </a:pPr>
                      <a:r>
                        <a:rPr lang="en"/>
                        <a:t>problem</a:t>
                      </a:r>
                      <a:endParaRPr/>
                    </a:p>
                  </a:txBody>
                  <a:tcPr marT="91425" marB="91425" marR="91425" marL="91425"/>
                </a:tc>
                <a:tc>
                  <a:txBody>
                    <a:bodyPr/>
                    <a:lstStyle/>
                    <a:p>
                      <a:pPr indent="0" lvl="0" marL="0" rtl="0" algn="l">
                        <a:spcBef>
                          <a:spcPts val="0"/>
                        </a:spcBef>
                        <a:spcAft>
                          <a:spcPts val="0"/>
                        </a:spcAft>
                        <a:buNone/>
                      </a:pPr>
                      <a:r>
                        <a:rPr lang="en"/>
                        <a:t>0.25</a:t>
                      </a:r>
                      <a:endParaRPr/>
                    </a:p>
                  </a:txBody>
                  <a:tcPr marT="91425" marB="91425" marR="91425" marL="91425"/>
                </a:tc>
              </a:tr>
            </a:tbl>
          </a:graphicData>
        </a:graphic>
      </p:graphicFrame>
      <p:cxnSp>
        <p:nvCxnSpPr>
          <p:cNvPr id="100" name="Google Shape;100;p18"/>
          <p:cNvCxnSpPr/>
          <p:nvPr/>
        </p:nvCxnSpPr>
        <p:spPr>
          <a:xfrm flipH="1" rot="10800000">
            <a:off x="2884025" y="2470850"/>
            <a:ext cx="2838000" cy="2754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8"/>
          <p:cNvCxnSpPr/>
          <p:nvPr/>
        </p:nvCxnSpPr>
        <p:spPr>
          <a:xfrm>
            <a:off x="2920775" y="2746250"/>
            <a:ext cx="2829000" cy="2112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8"/>
          <p:cNvCxnSpPr/>
          <p:nvPr/>
        </p:nvCxnSpPr>
        <p:spPr>
          <a:xfrm>
            <a:off x="2929950" y="2773825"/>
            <a:ext cx="2792100" cy="624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Intuition</a:t>
            </a:r>
            <a:endParaRPr/>
          </a:p>
        </p:txBody>
      </p:sp>
      <p:sp>
        <p:nvSpPr>
          <p:cNvPr id="108" name="Google Shape;108;p19"/>
          <p:cNvSpPr txBox="1"/>
          <p:nvPr>
            <p:ph idx="1" type="body"/>
          </p:nvPr>
        </p:nvSpPr>
        <p:spPr>
          <a:xfrm>
            <a:off x="311700" y="1229600"/>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the problem here?</a:t>
            </a:r>
            <a:endParaRPr/>
          </a:p>
          <a:p>
            <a:pPr indent="-342900" lvl="0" marL="457200" rtl="0" algn="l">
              <a:spcBef>
                <a:spcPts val="0"/>
              </a:spcBef>
              <a:spcAft>
                <a:spcPts val="0"/>
              </a:spcAft>
              <a:buSzPts val="1800"/>
              <a:buChar char="●"/>
            </a:pPr>
            <a:r>
              <a:rPr lang="en"/>
              <a:t>It always give the same results… right? (always static result)</a:t>
            </a:r>
            <a:endParaRPr/>
          </a:p>
          <a:p>
            <a:pPr indent="-342900" lvl="0" marL="457200" rtl="0" algn="l">
              <a:spcBef>
                <a:spcPts val="0"/>
              </a:spcBef>
              <a:spcAft>
                <a:spcPts val="0"/>
              </a:spcAft>
              <a:buSzPts val="1800"/>
              <a:buChar char="●"/>
            </a:pPr>
            <a:r>
              <a:rPr lang="en"/>
              <a:t>But this is not true. The natural distribution is not always maximum likelihood. </a:t>
            </a:r>
            <a:endParaRPr/>
          </a:p>
          <a:p>
            <a:pPr indent="-342900" lvl="0" marL="457200" rtl="0" algn="l">
              <a:spcBef>
                <a:spcPts val="0"/>
              </a:spcBef>
              <a:spcAft>
                <a:spcPts val="0"/>
              </a:spcAft>
              <a:buSzPts val="1800"/>
              <a:buChar char="●"/>
            </a:pPr>
            <a:r>
              <a:rPr lang="en"/>
              <a:t>There are many other factors - Eg: the generation should change with time</a:t>
            </a:r>
            <a:endParaRPr/>
          </a:p>
          <a:p>
            <a:pPr indent="-342900" lvl="0" marL="457200" rtl="0" algn="l">
              <a:spcBef>
                <a:spcPts val="0"/>
              </a:spcBef>
              <a:spcAft>
                <a:spcPts val="0"/>
              </a:spcAft>
              <a:buSzPts val="1800"/>
              <a:buChar char="●"/>
            </a:pPr>
            <a:r>
              <a:rPr lang="en"/>
              <a:t>Probab</a:t>
            </a:r>
            <a:r>
              <a:rPr lang="en"/>
              <a:t>ilistic Models - Abstraction and Generation</a:t>
            </a:r>
            <a:endParaRPr/>
          </a:p>
          <a:p>
            <a:pPr indent="-342900" lvl="0" marL="457200" rtl="0" algn="l">
              <a:spcBef>
                <a:spcPts val="0"/>
              </a:spcBef>
              <a:spcAft>
                <a:spcPts val="0"/>
              </a:spcAft>
              <a:buSzPts val="1800"/>
              <a:buChar char="●"/>
            </a:pPr>
            <a:r>
              <a:rPr b="1" lang="en"/>
              <a:t>Markov process and HMM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discuss</a:t>
            </a:r>
            <a:endParaRPr/>
          </a:p>
        </p:txBody>
      </p:sp>
      <p:sp>
        <p:nvSpPr>
          <p:cNvPr id="114" name="Google Shape;114;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Markov assumption</a:t>
            </a:r>
            <a:endParaRPr/>
          </a:p>
          <a:p>
            <a:pPr indent="-342900" lvl="0" marL="457200" rtl="0" algn="l">
              <a:spcBef>
                <a:spcPts val="0"/>
              </a:spcBef>
              <a:spcAft>
                <a:spcPts val="0"/>
              </a:spcAft>
              <a:buSzPts val="1800"/>
              <a:buChar char="●"/>
            </a:pPr>
            <a:r>
              <a:rPr lang="en"/>
              <a:t>Markov model</a:t>
            </a:r>
            <a:endParaRPr/>
          </a:p>
          <a:p>
            <a:pPr indent="-342900" lvl="0" marL="457200" rtl="0" algn="l">
              <a:spcBef>
                <a:spcPts val="0"/>
              </a:spcBef>
              <a:spcAft>
                <a:spcPts val="0"/>
              </a:spcAft>
              <a:buSzPts val="1800"/>
              <a:buChar char="●"/>
            </a:pPr>
            <a:r>
              <a:rPr lang="en"/>
              <a:t>Hidden markov model</a:t>
            </a:r>
            <a:endParaRPr/>
          </a:p>
          <a:p>
            <a:pPr indent="-342900" lvl="0" marL="457200" rtl="0" algn="l">
              <a:spcBef>
                <a:spcPts val="0"/>
              </a:spcBef>
              <a:spcAft>
                <a:spcPts val="0"/>
              </a:spcAft>
              <a:buSzPts val="1800"/>
              <a:buChar char="●"/>
            </a:pPr>
            <a:r>
              <a:rPr lang="en"/>
              <a:t>Applications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Markov Process</a:t>
            </a:r>
            <a:endParaRPr/>
          </a:p>
        </p:txBody>
      </p:sp>
      <p:sp>
        <p:nvSpPr>
          <p:cNvPr id="120" name="Google Shape;120;p21"/>
          <p:cNvSpPr txBox="1"/>
          <p:nvPr>
            <p:ph idx="1" type="body"/>
          </p:nvPr>
        </p:nvSpPr>
        <p:spPr>
          <a:xfrm>
            <a:off x="311700" y="1266325"/>
            <a:ext cx="37572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b="1" lang="en"/>
              <a:t>Stochastic models</a:t>
            </a:r>
            <a:r>
              <a:rPr lang="en"/>
              <a:t> (contrast to deterministic models) The same set of parameter values and initial conditions will lead to an ensemble of different outputs.</a:t>
            </a:r>
            <a:endParaRPr/>
          </a:p>
          <a:p>
            <a:pPr indent="0" lvl="0" marL="0" rtl="0" algn="l">
              <a:spcBef>
                <a:spcPts val="1600"/>
              </a:spcBef>
              <a:spcAft>
                <a:spcPts val="0"/>
              </a:spcAft>
              <a:buNone/>
            </a:pPr>
            <a:r>
              <a:rPr lang="en"/>
              <a:t>Markov Process is a stochastic model that obeys</a:t>
            </a:r>
            <a:r>
              <a:rPr b="1" lang="en"/>
              <a:t> Markov property.</a:t>
            </a:r>
            <a:endParaRPr b="1"/>
          </a:p>
          <a:p>
            <a:pPr indent="0" lvl="0" marL="0" rtl="0" algn="l">
              <a:spcBef>
                <a:spcPts val="1600"/>
              </a:spcBef>
              <a:spcAft>
                <a:spcPts val="1600"/>
              </a:spcAft>
              <a:buNone/>
            </a:pPr>
            <a:r>
              <a:t/>
            </a:r>
            <a:endParaRPr/>
          </a:p>
        </p:txBody>
      </p:sp>
      <p:pic>
        <p:nvPicPr>
          <p:cNvPr id="121" name="Google Shape;121;p21"/>
          <p:cNvPicPr preferRelativeResize="0"/>
          <p:nvPr/>
        </p:nvPicPr>
        <p:blipFill>
          <a:blip r:embed="rId3">
            <a:alphaModFix/>
          </a:blip>
          <a:stretch>
            <a:fillRect/>
          </a:stretch>
        </p:blipFill>
        <p:spPr>
          <a:xfrm>
            <a:off x="3949137" y="559097"/>
            <a:ext cx="5194863" cy="3643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D5CACCCA6A2F4B826633AF63C01814" ma:contentTypeVersion="4" ma:contentTypeDescription="Create a new document." ma:contentTypeScope="" ma:versionID="39b57c08188997e0595fa070e682dae2">
  <xsd:schema xmlns:xsd="http://www.w3.org/2001/XMLSchema" xmlns:xs="http://www.w3.org/2001/XMLSchema" xmlns:p="http://schemas.microsoft.com/office/2006/metadata/properties" xmlns:ns2="aa8502c3-c2ce-4a7c-b654-b20deb31b3a4" targetNamespace="http://schemas.microsoft.com/office/2006/metadata/properties" ma:root="true" ma:fieldsID="9abee85fb150d4124e3837f8663e840f" ns2:_="">
    <xsd:import namespace="aa8502c3-c2ce-4a7c-b654-b20deb31b3a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8502c3-c2ce-4a7c-b654-b20deb31b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93D006-68F0-4D1B-953C-CDD55DD365CF}"/>
</file>

<file path=customXml/itemProps2.xml><?xml version="1.0" encoding="utf-8"?>
<ds:datastoreItem xmlns:ds="http://schemas.openxmlformats.org/officeDocument/2006/customXml" ds:itemID="{2A316DE0-8DE7-4279-B26C-0396EB6BDDDD}"/>
</file>

<file path=customXml/itemProps3.xml><?xml version="1.0" encoding="utf-8"?>
<ds:datastoreItem xmlns:ds="http://schemas.openxmlformats.org/officeDocument/2006/customXml" ds:itemID="{839B92AB-A28A-4513-9D13-95F7081A9B36}"/>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0x01010016D5CACCCA6A2F4B826633AF63C01814</vt:lpwstr>
  </property>
</Properties>
</file>