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308" r:id="rId5"/>
    <p:sldId id="306" r:id="rId6"/>
    <p:sldId id="299" r:id="rId7"/>
    <p:sldId id="301" r:id="rId8"/>
    <p:sldId id="304" r:id="rId9"/>
    <p:sldId id="300" r:id="rId10"/>
    <p:sldId id="302" r:id="rId11"/>
    <p:sldId id="309" r:id="rId12"/>
    <p:sldId id="305" r:id="rId13"/>
    <p:sldId id="307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5EF1-9F07-4325-A16E-929E37E308F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E8D28-4D8D-44D0-B131-3F06AC69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97CB4-76B4-49A5-88EB-A38EEABD356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9948C-50D1-441D-A918-3FFE7637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EC4C-7450-46B5-BFBF-F43B1E0A4F4E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04A-839F-4E63-850E-BF646D3C3CE9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7FC7-7CFA-4FE2-AFC6-9580495EC76B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C3DC-5836-4958-BEE2-F98422019B8C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DA8C-9E36-4F6F-9E07-5BD91189CBE4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6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ACEB-C0DA-4E8E-B55A-BE62C5F65D0A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1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69B9-C12F-46CC-BDDD-DACE25EBB78B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BCF1-C3F0-44A9-A67C-882434567AFC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EAF6-4628-4AEA-A889-A87F115A4244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94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9B66-1832-448C-AF23-15966628F7FD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Amrita Vishwa VidhyaPeetham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35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877A2346-66C9-41E8-941A-B6B50EC625DD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696464"/>
                </a:solidFill>
              </a:rPr>
              <a:t>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7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2576-7FC9-4D4C-B962-31C18E82F78C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81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376D-104E-491F-AFC4-030D76438189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01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EA3B-6AF9-4905-BDFA-28CC886651B2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95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9456-2C78-4BA2-99EA-6FF2A6C7F252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D023-6A55-4496-9473-33EF37B9B22D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E8B5-DEC5-4480-B8EB-CC6BDD1EC840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0169-FFB7-45BB-97DA-581C12830027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52CA-1C23-4894-9089-F1F4AFB54499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372E-53DD-49B0-982D-09024ED3B99E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Amrita Vishwa VidhyaPeetham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3D17E7-A6EC-4FC8-AB5E-6BD27628A1BD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11C7-56B0-43BF-8358-5923A3336490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453ABF-B69E-4962-8D00-70E34786F32E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49F014-8488-4540-8EDB-CF6BCEC15367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8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1028045" cy="356616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19CSE305- </a:t>
            </a:r>
            <a:r>
              <a:rPr lang="en-IN" sz="6600" b="1" dirty="0">
                <a:solidFill>
                  <a:schemeClr val="bg1"/>
                </a:solidFill>
                <a:cs typeface="Calibri" pitchFamily="34" charset="0"/>
              </a:rPr>
              <a:t>MACHINE LEARNING </a:t>
            </a:r>
            <a:br>
              <a:rPr lang="en-IN" sz="6600" b="1" dirty="0">
                <a:solidFill>
                  <a:schemeClr val="bg1"/>
                </a:solidFill>
                <a:cs typeface="Calibri" pitchFamily="34" charset="0"/>
              </a:rPr>
            </a:b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85776" y="3388821"/>
            <a:ext cx="10058400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C000"/>
                </a:solidFill>
                <a:cs typeface="Calibri" pitchFamily="34" charset="0"/>
              </a:rPr>
              <a:t>3  0  3  4</a:t>
            </a:r>
            <a:br>
              <a:rPr lang="en-IN" sz="3600" b="1" dirty="0">
                <a:solidFill>
                  <a:srgbClr val="FFC000"/>
                </a:solidFill>
                <a:cs typeface="Calibri" pitchFamily="34" charset="0"/>
              </a:rPr>
            </a:br>
            <a:r>
              <a:rPr lang="en-IN" b="1" dirty="0">
                <a:solidFill>
                  <a:srgbClr val="FFC000"/>
                </a:solidFill>
                <a:cs typeface="Calibri" pitchFamily="34" charset="0"/>
              </a:rPr>
              <a:t>Course Overview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4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Identified 4 project domains aligned to the subject handling faculty research interest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</a:rPr>
              <a:t>Dr. </a:t>
            </a:r>
            <a:r>
              <a:rPr lang="en-US" b="1" dirty="0" err="1">
                <a:solidFill>
                  <a:srgbClr val="FFC000"/>
                </a:solidFill>
              </a:rPr>
              <a:t>C.Selvi</a:t>
            </a:r>
            <a:r>
              <a:rPr lang="en-US" b="1" dirty="0">
                <a:solidFill>
                  <a:srgbClr val="FFC000"/>
                </a:solidFill>
              </a:rPr>
              <a:t>- Recommender Systems and IR</a:t>
            </a:r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</a:rPr>
              <a:t>Dr. Manu </a:t>
            </a:r>
            <a:r>
              <a:rPr lang="en-US" b="1" dirty="0" err="1">
                <a:solidFill>
                  <a:srgbClr val="FFC000"/>
                </a:solidFill>
              </a:rPr>
              <a:t>Madhavan</a:t>
            </a:r>
            <a:r>
              <a:rPr lang="en-US" b="1" dirty="0">
                <a:solidFill>
                  <a:srgbClr val="FFC000"/>
                </a:solidFill>
              </a:rPr>
              <a:t>- NLP, Bio informatics</a:t>
            </a:r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</a:rPr>
              <a:t>Dr. M. </a:t>
            </a:r>
            <a:r>
              <a:rPr lang="en-US" b="1" dirty="0" err="1">
                <a:solidFill>
                  <a:srgbClr val="FFC000"/>
                </a:solidFill>
              </a:rPr>
              <a:t>Anbazhagan</a:t>
            </a:r>
            <a:r>
              <a:rPr lang="en-US" b="1" dirty="0">
                <a:solidFill>
                  <a:srgbClr val="FFC000"/>
                </a:solidFill>
              </a:rPr>
              <a:t> - Recommender Systems and NLP</a:t>
            </a:r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C000"/>
                </a:solidFill>
              </a:rPr>
              <a:t>Dr.Sikha</a:t>
            </a:r>
            <a:r>
              <a:rPr lang="en-US" b="1" dirty="0">
                <a:solidFill>
                  <a:srgbClr val="FFC000"/>
                </a:solidFill>
              </a:rPr>
              <a:t> O K- Computer vision and Image processing</a:t>
            </a:r>
            <a:r>
              <a:rPr lang="en-US" dirty="0"/>
              <a:t>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81906" y="953243"/>
            <a:ext cx="13554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41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409780"/>
            <a:ext cx="7467600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819275"/>
            <a:ext cx="7029450" cy="4267200"/>
          </a:xfrm>
        </p:spPr>
        <p:txBody>
          <a:bodyPr>
            <a:norm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Tom Mitchell. Machine Learning. McGraw Hill; 2017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C000"/>
                </a:solidFill>
              </a:rPr>
              <a:t> References:</a:t>
            </a:r>
          </a:p>
          <a:p>
            <a:pPr marL="5715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Christopher M Bishop. Pattern Recognition and Machine Learning. Springer 2010 </a:t>
            </a:r>
          </a:p>
          <a:p>
            <a:pPr marL="5715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Richard O. </a:t>
            </a:r>
            <a:r>
              <a:rPr lang="en-US" dirty="0" err="1">
                <a:solidFill>
                  <a:schemeClr val="bg1"/>
                </a:solidFill>
              </a:rPr>
              <a:t>Duda</a:t>
            </a:r>
            <a:r>
              <a:rPr lang="en-US" dirty="0">
                <a:solidFill>
                  <a:schemeClr val="bg1"/>
                </a:solidFill>
              </a:rPr>
              <a:t>, Peter E. Hart, David G. Stork. Pattern Classification. Wiley, Second Edition;2007 </a:t>
            </a:r>
          </a:p>
          <a:p>
            <a:pPr marL="5715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Kevin P. Murphey. Machine Learning, a probabilistic perspective. The MIT Press Cambridge, Massachusetts, 2012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5715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Amit Kumar Das </a:t>
            </a:r>
            <a:r>
              <a:rPr lang="en-US" dirty="0" err="1">
                <a:solidFill>
                  <a:schemeClr val="bg1"/>
                </a:solidFill>
              </a:rPr>
              <a:t>Saikat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Dutt</a:t>
            </a:r>
            <a:r>
              <a:rPr lang="en-US" dirty="0">
                <a:solidFill>
                  <a:schemeClr val="bg1"/>
                </a:solidFill>
              </a:rPr>
              <a:t>, Subramanian </a:t>
            </a:r>
            <a:r>
              <a:rPr lang="en-US" dirty="0" err="1">
                <a:solidFill>
                  <a:schemeClr val="bg1"/>
                </a:solidFill>
              </a:rPr>
              <a:t>Chandramouli</a:t>
            </a:r>
            <a:r>
              <a:rPr lang="en-US" dirty="0">
                <a:solidFill>
                  <a:schemeClr val="bg1"/>
                </a:solidFill>
              </a:rPr>
              <a:t> -Machine Learning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982" y="3876676"/>
            <a:ext cx="2625969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660" y="1119291"/>
            <a:ext cx="2308894" cy="2338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28" y="132433"/>
            <a:ext cx="1917382" cy="2338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61" y="2657476"/>
            <a:ext cx="1968699" cy="24384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</p:spTree>
    <p:extLst>
      <p:ext uri="{BB962C8B-B14F-4D97-AF65-F5344CB8AC3E}">
        <p14:creationId xmlns:p14="http://schemas.microsoft.com/office/powerpoint/2010/main" val="399848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Do Next??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91826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Brush up </a:t>
            </a:r>
            <a:r>
              <a:rPr lang="en-US" b="1" dirty="0">
                <a:solidFill>
                  <a:srgbClr val="FF0000"/>
                </a:solidFill>
              </a:rPr>
              <a:t>BASIC PYTHON 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Explore </a:t>
            </a:r>
            <a:r>
              <a:rPr lang="en-US" b="1" dirty="0">
                <a:solidFill>
                  <a:srgbClr val="FF0000"/>
                </a:solidFill>
              </a:rPr>
              <a:t>Google </a:t>
            </a:r>
            <a:r>
              <a:rPr lang="en-US" b="1" dirty="0" err="1">
                <a:solidFill>
                  <a:srgbClr val="FF0000"/>
                </a:solidFill>
              </a:rPr>
              <a:t>Colab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Form groups of 4 members (Average CGPA&gt;=7.5)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5" y="0"/>
            <a:ext cx="2124075" cy="2152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4039718"/>
            <a:ext cx="3571875" cy="1901907"/>
          </a:xfrm>
          <a:prstGeom prst="rect">
            <a:avLst/>
          </a:prstGeom>
        </p:spPr>
      </p:pic>
      <p:pic>
        <p:nvPicPr>
          <p:cNvPr id="1026" name="Picture 2" descr="Python Practice: Free Ways To Improve Your Python Skills – Dataqu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2363053"/>
            <a:ext cx="5184775" cy="316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9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8387" y="821641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C000"/>
                </a:solidFill>
              </a:rPr>
              <a:t>Happy learning</a:t>
            </a:r>
            <a:br>
              <a:rPr lang="en-US" sz="7200" dirty="0">
                <a:solidFill>
                  <a:srgbClr val="FFC000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pic>
        <p:nvPicPr>
          <p:cNvPr id="2050" name="Picture 2" descr="Fun Learning GIFs - Get the best GIF on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4286250" cy="217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7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The Course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8755" y="1918265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  Course code: 19CSE305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   Title: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   Semester: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   Batch: B.Tech. CSE(2019-2023 batch)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    Slots:  Theory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Monday slot 4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Thursday Slot 5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Friday Slot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    Slots:  Lab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Thursday Slot 6 and 7 lab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166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 Team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8755" y="191826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Dr.  Sikha O K (CSE A, CSE B)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Dr. Manu </a:t>
            </a:r>
            <a:r>
              <a:rPr lang="en-US" dirty="0" err="1">
                <a:solidFill>
                  <a:schemeClr val="bg1"/>
                </a:solidFill>
              </a:rPr>
              <a:t>Madhavan</a:t>
            </a:r>
            <a:r>
              <a:rPr lang="en-US" dirty="0">
                <a:solidFill>
                  <a:schemeClr val="bg1"/>
                </a:solidFill>
              </a:rPr>
              <a:t> (CSE C, CSE 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Dr. </a:t>
            </a:r>
            <a:r>
              <a:rPr lang="en-US" dirty="0" err="1">
                <a:solidFill>
                  <a:schemeClr val="bg1"/>
                </a:solidFill>
              </a:rPr>
              <a:t>C.Selvi</a:t>
            </a:r>
            <a:r>
              <a:rPr lang="en-US" dirty="0">
                <a:solidFill>
                  <a:schemeClr val="bg1"/>
                </a:solidFill>
              </a:rPr>
              <a:t>( CSE 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Dr. M. </a:t>
            </a:r>
            <a:r>
              <a:rPr lang="en-US" dirty="0" err="1">
                <a:solidFill>
                  <a:schemeClr val="bg1"/>
                </a:solidFill>
              </a:rPr>
              <a:t>Anbazhagan</a:t>
            </a:r>
            <a:r>
              <a:rPr lang="en-US" dirty="0">
                <a:solidFill>
                  <a:schemeClr val="bg1"/>
                </a:solidFill>
              </a:rPr>
              <a:t> (CSE F)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237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Delivery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91826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Online classes (MS Teams)---- Theory</a:t>
            </a:r>
          </a:p>
          <a:p>
            <a:pPr marL="749808" lvl="1" indent="-285750"/>
            <a:r>
              <a:rPr lang="en-US" dirty="0">
                <a:solidFill>
                  <a:schemeClr val="bg1"/>
                </a:solidFill>
              </a:rPr>
              <a:t>Live lectures 20 to 30 minutes</a:t>
            </a:r>
          </a:p>
          <a:p>
            <a:pPr marL="749808" lvl="1" indent="-285750"/>
            <a:r>
              <a:rPr lang="en-US" dirty="0">
                <a:solidFill>
                  <a:schemeClr val="bg1"/>
                </a:solidFill>
              </a:rPr>
              <a:t>Discussion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Lab  (MS Teams+ Google Colab) --- 2hrs Per Week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Assignments ( Problems and programming)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Project(Group)</a:t>
            </a:r>
          </a:p>
          <a:p>
            <a:pPr marL="51435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Course Repository – AMPLE/AUMS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549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Syllabus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5479" y="1976653"/>
            <a:ext cx="10849555" cy="427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 19CSE305                    MACHINE LEARNING                    L-T-P-C: 3-0-3-4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Vishwa VidhyaPeetham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959" y="1770675"/>
            <a:ext cx="122015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62100" marR="1026795" algn="just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62100" marR="1026795" algn="just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Unit 1 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Foundations of supervised learning - Decision trees and inductive bias, Regression Vs Classification, Supervised: Linear Regression, Logistic Regression, Generalization, Training, Validation and Testing, Problem of Overfitting, Bias vs Variance, Performance metrics, Decision Tree, Random Forest, Perceptron, Beyond binary classification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Unit 2 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Advanced supervised learning - Naive Bayes, Bayesian Belief Network, K-Nearest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Neighbour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Support vector machines, Markov model, Hidden Markov Model, Parameter Estimation: MLE and Bayesian Estimate, Expectation Maximization, Neural Networks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Unit 3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0" marR="1026795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Unsupervised Learning: Curse of Dimensionality, Dimensionality Reduction Techniques, Principal component analysis, Linear Discriminant Analysis Clustering: K-means, Hierarchical, Spectral, subspace clustering, association rule mining. Case Study: Recommendation systems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9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71297"/>
              </p:ext>
            </p:extLst>
          </p:nvPr>
        </p:nvGraphicFramePr>
        <p:xfrm>
          <a:off x="1333501" y="1995452"/>
          <a:ext cx="9544050" cy="4092956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256191">
                  <a:extLst>
                    <a:ext uri="{9D8B030D-6E8A-4147-A177-3AD203B41FA5}">
                      <a16:colId xmlns:a16="http://schemas.microsoft.com/office/drawing/2014/main" val="1738789952"/>
                    </a:ext>
                  </a:extLst>
                </a:gridCol>
                <a:gridCol w="6274950">
                  <a:extLst>
                    <a:ext uri="{9D8B030D-6E8A-4147-A177-3AD203B41FA5}">
                      <a16:colId xmlns:a16="http://schemas.microsoft.com/office/drawing/2014/main" val="3954107612"/>
                    </a:ext>
                  </a:extLst>
                </a:gridCol>
                <a:gridCol w="2012909">
                  <a:extLst>
                    <a:ext uri="{9D8B030D-6E8A-4147-A177-3AD203B41FA5}">
                      <a16:colId xmlns:a16="http://schemas.microsoft.com/office/drawing/2014/main" val="2633926797"/>
                    </a:ext>
                  </a:extLst>
                </a:gridCol>
              </a:tblGrid>
              <a:tr h="99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COs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Course Outcome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Bloom’s Taxonomy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Level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916470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1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Understand issues and challenges of machine learning: data, model selection, model complexity .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600" b="1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highlight>
                            <a:srgbClr val="FFFF00"/>
                          </a:highlight>
                        </a:rPr>
                        <a:t>L3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65418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2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Design and implement various machine learning algorithms in a range of real-world applications.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highlight>
                            <a:srgbClr val="FFFF00"/>
                          </a:highlight>
                        </a:rPr>
                        <a:t>L4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475832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3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Understand strengths and weaknesses of many popular machine learning approaches.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highlight>
                            <a:srgbClr val="FFFF00"/>
                          </a:highlight>
                        </a:rPr>
                        <a:t>L4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332656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4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Analyze the underlying mathematical relationships within and across Machine Learning algorithms.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highlight>
                            <a:srgbClr val="FFFF00"/>
                          </a:highlight>
                        </a:rPr>
                        <a:t>L3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554724"/>
                  </a:ext>
                </a:extLst>
              </a:tr>
              <a:tr h="58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 5</a:t>
                      </a:r>
                      <a:endParaRPr lang="en-US" sz="1600" b="1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Apply the paradigms of supervised and un-supervised learning.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highlight>
                            <a:srgbClr val="FFFF00"/>
                          </a:highlight>
                        </a:rPr>
                        <a:t>L3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485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55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CO-PO Mapping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6099"/>
              </p:ext>
            </p:extLst>
          </p:nvPr>
        </p:nvGraphicFramePr>
        <p:xfrm>
          <a:off x="1492250" y="2221167"/>
          <a:ext cx="9404355" cy="2330196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626957">
                  <a:extLst>
                    <a:ext uri="{9D8B030D-6E8A-4147-A177-3AD203B41FA5}">
                      <a16:colId xmlns:a16="http://schemas.microsoft.com/office/drawing/2014/main" val="1977000960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656146830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170484457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894758700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878238069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2216334943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2771859155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4173796581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1532491959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783131530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181764952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1728463452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609740532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415679986"/>
                    </a:ext>
                  </a:extLst>
                </a:gridCol>
                <a:gridCol w="626957">
                  <a:extLst>
                    <a:ext uri="{9D8B030D-6E8A-4147-A177-3AD203B41FA5}">
                      <a16:colId xmlns:a16="http://schemas.microsoft.com/office/drawing/2014/main" val="3553988701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PO5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PO6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PO7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PO8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PO9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PO10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PO11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PO12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PSO1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PSO2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136555"/>
                  </a:ext>
                </a:extLst>
              </a:tr>
              <a:tr h="831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88762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225429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834641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CO3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3568155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CO4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43524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CO5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 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50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43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Pattern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38101"/>
              </p:ext>
            </p:extLst>
          </p:nvPr>
        </p:nvGraphicFramePr>
        <p:xfrm>
          <a:off x="1097280" y="2524127"/>
          <a:ext cx="10058401" cy="3495675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298510">
                  <a:extLst>
                    <a:ext uri="{9D8B030D-6E8A-4147-A177-3AD203B41FA5}">
                      <a16:colId xmlns:a16="http://schemas.microsoft.com/office/drawing/2014/main" val="2823859245"/>
                    </a:ext>
                  </a:extLst>
                </a:gridCol>
                <a:gridCol w="1292489">
                  <a:extLst>
                    <a:ext uri="{9D8B030D-6E8A-4147-A177-3AD203B41FA5}">
                      <a16:colId xmlns:a16="http://schemas.microsoft.com/office/drawing/2014/main" val="219179911"/>
                    </a:ext>
                  </a:extLst>
                </a:gridCol>
                <a:gridCol w="1617470">
                  <a:extLst>
                    <a:ext uri="{9D8B030D-6E8A-4147-A177-3AD203B41FA5}">
                      <a16:colId xmlns:a16="http://schemas.microsoft.com/office/drawing/2014/main" val="3461194391"/>
                    </a:ext>
                  </a:extLst>
                </a:gridCol>
                <a:gridCol w="1616644">
                  <a:extLst>
                    <a:ext uri="{9D8B030D-6E8A-4147-A177-3AD203B41FA5}">
                      <a16:colId xmlns:a16="http://schemas.microsoft.com/office/drawing/2014/main" val="1192512761"/>
                    </a:ext>
                  </a:extLst>
                </a:gridCol>
                <a:gridCol w="1735957">
                  <a:extLst>
                    <a:ext uri="{9D8B030D-6E8A-4147-A177-3AD203B41FA5}">
                      <a16:colId xmlns:a16="http://schemas.microsoft.com/office/drawing/2014/main" val="2895043540"/>
                    </a:ext>
                  </a:extLst>
                </a:gridCol>
                <a:gridCol w="1497331">
                  <a:extLst>
                    <a:ext uri="{9D8B030D-6E8A-4147-A177-3AD203B41FA5}">
                      <a16:colId xmlns:a16="http://schemas.microsoft.com/office/drawing/2014/main" val="277488015"/>
                    </a:ext>
                  </a:extLst>
                </a:gridCol>
              </a:tblGrid>
              <a:tr h="602703">
                <a:tc>
                  <a:txBody>
                    <a:bodyPr/>
                    <a:lstStyle/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Component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Assessments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8862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Online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62103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Viva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3528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Marks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4346"/>
                  </a:ext>
                </a:extLst>
              </a:tr>
              <a:tr h="482162">
                <a:tc rowSpan="5">
                  <a:txBody>
                    <a:bodyPr/>
                    <a:lstStyle/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</a:endParaRPr>
                    </a:p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</a:endParaRPr>
                    </a:p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Internal  [65]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102679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Mid Term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9337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1028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10 [Project eval1]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102679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657414"/>
                  </a:ext>
                </a:extLst>
              </a:tr>
              <a:tr h="482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102679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CA(Quiz) [ 5 quiz*3 ]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7813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7813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7813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399953"/>
                  </a:ext>
                </a:extLst>
              </a:tr>
              <a:tr h="482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4457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  <a:p>
                      <a:pPr marL="0" marR="22098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CA(Lab)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1028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Lab Eval1 [10]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27813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  <a:p>
                      <a:pPr marL="0" marR="27813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  <a:p>
                      <a:pPr marL="0" marR="27813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27813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27813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332951"/>
                  </a:ext>
                </a:extLst>
              </a:tr>
              <a:tr h="482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028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Lab Eval2 [10]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45121"/>
                  </a:ext>
                </a:extLst>
              </a:tr>
              <a:tr h="482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572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Lab Eval3  [10]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73831"/>
                  </a:ext>
                </a:extLst>
              </a:tr>
              <a:tr h="482162">
                <a:tc>
                  <a:txBody>
                    <a:bodyPr/>
                    <a:lstStyle/>
                    <a:p>
                      <a:pPr marL="0" marR="10267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External  [35]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6743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End semester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7813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1028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20 [Project eval2]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102679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/>
                        </a:rPr>
                        <a:t> 35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602147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76525" y="205740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65-35</a:t>
            </a:r>
          </a:p>
        </p:txBody>
      </p:sp>
    </p:spTree>
    <p:extLst>
      <p:ext uri="{BB962C8B-B14F-4D97-AF65-F5344CB8AC3E}">
        <p14:creationId xmlns:p14="http://schemas.microsoft.com/office/powerpoint/2010/main" val="379655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10707" y="6399113"/>
            <a:ext cx="30812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https://kirkpatrickprice.com/blog/classifying-data/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Amrita Vishwa VidhyaPeetham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24731" y="124568"/>
            <a:ext cx="13554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02149"/>
              </p:ext>
            </p:extLst>
          </p:nvPr>
        </p:nvGraphicFramePr>
        <p:xfrm>
          <a:off x="114299" y="561972"/>
          <a:ext cx="11944351" cy="6262937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198956">
                  <a:extLst>
                    <a:ext uri="{9D8B030D-6E8A-4147-A177-3AD203B41FA5}">
                      <a16:colId xmlns:a16="http://schemas.microsoft.com/office/drawing/2014/main" val="434597735"/>
                    </a:ext>
                  </a:extLst>
                </a:gridCol>
                <a:gridCol w="3249952">
                  <a:extLst>
                    <a:ext uri="{9D8B030D-6E8A-4147-A177-3AD203B41FA5}">
                      <a16:colId xmlns:a16="http://schemas.microsoft.com/office/drawing/2014/main" val="1200127120"/>
                    </a:ext>
                  </a:extLst>
                </a:gridCol>
                <a:gridCol w="2214782">
                  <a:extLst>
                    <a:ext uri="{9D8B030D-6E8A-4147-A177-3AD203B41FA5}">
                      <a16:colId xmlns:a16="http://schemas.microsoft.com/office/drawing/2014/main" val="3046163604"/>
                    </a:ext>
                  </a:extLst>
                </a:gridCol>
                <a:gridCol w="1895621">
                  <a:extLst>
                    <a:ext uri="{9D8B030D-6E8A-4147-A177-3AD203B41FA5}">
                      <a16:colId xmlns:a16="http://schemas.microsoft.com/office/drawing/2014/main" val="695474188"/>
                    </a:ext>
                  </a:extLst>
                </a:gridCol>
                <a:gridCol w="737090">
                  <a:extLst>
                    <a:ext uri="{9D8B030D-6E8A-4147-A177-3AD203B41FA5}">
                      <a16:colId xmlns:a16="http://schemas.microsoft.com/office/drawing/2014/main" val="1179788467"/>
                    </a:ext>
                  </a:extLst>
                </a:gridCol>
                <a:gridCol w="1139189">
                  <a:extLst>
                    <a:ext uri="{9D8B030D-6E8A-4147-A177-3AD203B41FA5}">
                      <a16:colId xmlns:a16="http://schemas.microsoft.com/office/drawing/2014/main" val="1301515477"/>
                    </a:ext>
                  </a:extLst>
                </a:gridCol>
                <a:gridCol w="1508761">
                  <a:extLst>
                    <a:ext uri="{9D8B030D-6E8A-4147-A177-3AD203B41FA5}">
                      <a16:colId xmlns:a16="http://schemas.microsoft.com/office/drawing/2014/main" val="3129528298"/>
                    </a:ext>
                  </a:extLst>
                </a:gridCol>
              </a:tblGrid>
              <a:tr h="4584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SESSIONS 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TOPICS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KEYWORDS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OBJECTIVE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REMARKS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Roughly 14-15 labs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2882642469"/>
                  </a:ext>
                </a:extLst>
              </a:tr>
              <a:tr h="10851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LAB1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Python for Machine Learning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Python, </a:t>
                      </a:r>
                      <a:r>
                        <a:rPr lang="en-US" sz="1200" b="1" dirty="0" err="1">
                          <a:effectLst/>
                          <a:latin typeface="+mn-lt"/>
                        </a:rPr>
                        <a:t>Numpy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b="1" dirty="0" err="1">
                          <a:effectLst/>
                          <a:latin typeface="+mn-lt"/>
                        </a:rPr>
                        <a:t>Scipy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, Pandas, and </a:t>
                      </a:r>
                      <a:r>
                        <a:rPr lang="en-US" sz="1200" b="1" dirty="0" err="1">
                          <a:effectLst/>
                          <a:latin typeface="+mn-lt"/>
                        </a:rPr>
                        <a:t>Matplotlib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 library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To implement the libraries necessary for ML in python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875893719"/>
                  </a:ext>
                </a:extLst>
              </a:tr>
              <a:tr h="916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Python for Machine Learning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Python, Numpy, Scipy, Pandas, and Matplotlib library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To implement the libraries necessary for ML in python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2431315969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LAB3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Data Preprocessing and Data Visualization in Python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4103178785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LAB4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+mn-lt"/>
                        </a:rPr>
                        <a:t>Eval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 1 [August First/Second week]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 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10 Marks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30858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LAB5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Regression models – Practice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CO2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456295018"/>
                  </a:ext>
                </a:extLst>
              </a:tr>
              <a:tr h="688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LAB6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PROJECT REVIEW 1</a:t>
                      </a:r>
                      <a:br>
                        <a:rPr lang="en-US" sz="1200" b="1" dirty="0">
                          <a:effectLst/>
                          <a:latin typeface="+mn-lt"/>
                        </a:rPr>
                      </a:br>
                      <a:r>
                        <a:rPr lang="en-US" sz="1200" b="1" dirty="0">
                          <a:effectLst/>
                          <a:latin typeface="+mn-lt"/>
                        </a:rPr>
                        <a:t>Problem Definition, Dataset selection, Exploratory Data analysis and feature engineering [August Last week/ September first week]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 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10 Marks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0558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LAB7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Decision Tree,  Random forest, interpreting results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309755642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LAB8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KNN, Naive Bayes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009944815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LAB9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>
                        <a:alpha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+mn-lt"/>
                        </a:rPr>
                        <a:t>Eval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 2  [September Third/last week]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10 Marks 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97483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LAB10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SVM 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199573105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11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Perceptron 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5 Marks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3330371476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12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PCA 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2694230469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13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Clustering  – Practice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CO2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200" b="1">
                        <a:effectLst/>
                        <a:latin typeface="+mn-lt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2113208941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LAB14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+mn-lt"/>
                        </a:rPr>
                        <a:t>Eval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 3 [October Last week]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10 Marks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267515"/>
                  </a:ext>
                </a:extLst>
              </a:tr>
              <a:tr h="688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LAB 15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PROJECT REVIEW 2</a:t>
                      </a:r>
                      <a:br>
                        <a:rPr lang="en-US" sz="1200" b="1">
                          <a:effectLst/>
                          <a:latin typeface="+mn-lt"/>
                        </a:rPr>
                      </a:br>
                      <a:r>
                        <a:rPr lang="en-US" sz="1200" b="1">
                          <a:effectLst/>
                          <a:latin typeface="+mn-lt"/>
                        </a:rPr>
                        <a:t>Model selection, implementation and comparison [ November first/second week]</a:t>
                      </a:r>
                      <a:endParaRPr lang="en-US" sz="1200" b="1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20 Marks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Kartika"/>
                      </a:endParaRPr>
                    </a:p>
                  </a:txBody>
                  <a:tcPr marL="45992" marR="45992" marT="0" marB="0"/>
                </a:tc>
                <a:extLst>
                  <a:ext uri="{0D108BD9-81ED-4DB2-BD59-A6C34878D82A}">
                    <a16:rowId xmlns:a16="http://schemas.microsoft.com/office/drawing/2014/main" val="122954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901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5CACCCA6A2F4B826633AF63C01814" ma:contentTypeVersion="4" ma:contentTypeDescription="Create a new document." ma:contentTypeScope="" ma:versionID="39b57c08188997e0595fa070e682dae2">
  <xsd:schema xmlns:xsd="http://www.w3.org/2001/XMLSchema" xmlns:xs="http://www.w3.org/2001/XMLSchema" xmlns:p="http://schemas.microsoft.com/office/2006/metadata/properties" xmlns:ns2="aa8502c3-c2ce-4a7c-b654-b20deb31b3a4" targetNamespace="http://schemas.microsoft.com/office/2006/metadata/properties" ma:root="true" ma:fieldsID="9abee85fb150d4124e3837f8663e840f" ns2:_="">
    <xsd:import namespace="aa8502c3-c2ce-4a7c-b654-b20deb31b3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502c3-c2ce-4a7c-b654-b20deb31b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627FB5-60B8-41FA-82E9-F544CA4B2A88}"/>
</file>

<file path=customXml/itemProps2.xml><?xml version="1.0" encoding="utf-8"?>
<ds:datastoreItem xmlns:ds="http://schemas.openxmlformats.org/officeDocument/2006/customXml" ds:itemID="{5E21167D-755C-4671-8618-C23535E9E65B}"/>
</file>

<file path=customXml/itemProps3.xml><?xml version="1.0" encoding="utf-8"?>
<ds:datastoreItem xmlns:ds="http://schemas.openxmlformats.org/officeDocument/2006/customXml" ds:itemID="{1621CC68-465A-4661-8A27-BAB751A219A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7951</TotalTime>
  <Words>1042</Words>
  <Application>Microsoft Office PowerPoint</Application>
  <PresentationFormat>Widescreen</PresentationFormat>
  <Paragraphs>296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Retrospect</vt:lpstr>
      <vt:lpstr>1_Retrospect</vt:lpstr>
      <vt:lpstr>19CSE305- MACHINE LEARNING  </vt:lpstr>
      <vt:lpstr>Welcome To The Course</vt:lpstr>
      <vt:lpstr>ML Team</vt:lpstr>
      <vt:lpstr>Course Delivery</vt:lpstr>
      <vt:lpstr>Syllabus</vt:lpstr>
      <vt:lpstr>Course Outcome</vt:lpstr>
      <vt:lpstr>CO-PO Mapping</vt:lpstr>
      <vt:lpstr>Evaluation Pattern</vt:lpstr>
      <vt:lpstr>PowerPoint Presentation</vt:lpstr>
      <vt:lpstr>PowerPoint Presentation</vt:lpstr>
      <vt:lpstr>Text Books</vt:lpstr>
      <vt:lpstr>What To Do Next??</vt:lpstr>
      <vt:lpstr>Happy learning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Selvi C (CSE)</cp:lastModifiedBy>
  <cp:revision>212</cp:revision>
  <dcterms:created xsi:type="dcterms:W3CDTF">2021-06-06T16:18:59Z</dcterms:created>
  <dcterms:modified xsi:type="dcterms:W3CDTF">2021-07-15T04:45:52Z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0x01010016D5CACCCA6A2F4B826633AF63C01814</vt:lpwstr>
  </property>
</Properties>
</file>