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4"/>
  </p:sldMasterIdLst>
  <p:notesMasterIdLst>
    <p:notesMasterId r:id="rId51"/>
  </p:notesMasterIdLst>
  <p:sldIdLst>
    <p:sldId id="297" r:id="rId5"/>
    <p:sldId id="318" r:id="rId6"/>
    <p:sldId id="319" r:id="rId7"/>
    <p:sldId id="320"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30" r:id="rId45"/>
    <p:sldId id="331" r:id="rId46"/>
    <p:sldId id="332" r:id="rId47"/>
    <p:sldId id="333" r:id="rId48"/>
    <p:sldId id="294" r:id="rId49"/>
    <p:sldId id="334" r:id="rId50"/>
  </p:sldIdLst>
  <p:sldSz cx="9144000" cy="6858000" type="screen4x3"/>
  <p:notesSz cx="6858000" cy="9144000"/>
  <p:embeddedFontLst>
    <p:embeddedFont>
      <p:font typeface="Calibri" panose="020F0502020204030204" pitchFamily="34" charset="0"/>
      <p:regular r:id="rId52"/>
      <p:bold r:id="rId53"/>
      <p:italic r:id="rId54"/>
      <p:boldItalic r:id="rId55"/>
    </p:embeddedFont>
    <p:embeddedFont>
      <p:font typeface="Century Schoolbook" panose="02040604050505020304" pitchFamily="18" charset="0"/>
      <p:regular r:id="rId56"/>
      <p:bold r:id="rId57"/>
      <p:italic r:id="rId58"/>
      <p:boldItalic r:id="rId59"/>
    </p:embeddedFont>
    <p:embeddedFont>
      <p:font typeface="Georgia" panose="02040502050405020303" pitchFamily="18" charset="0"/>
      <p:regular r:id="rId60"/>
      <p:bold r:id="rId61"/>
      <p:italic r:id="rId62"/>
      <p:boldItalic r:id="rId63"/>
    </p:embeddedFont>
    <p:embeddedFont>
      <p:font typeface="Helvetica Neue" panose="020B0604020202020204" charset="0"/>
      <p:regular r:id="rId64"/>
      <p:bold r:id="rId65"/>
      <p:italic r:id="rId66"/>
      <p:boldItalic r:id="rId67"/>
    </p:embeddedFont>
    <p:embeddedFont>
      <p:font typeface="Times" panose="02020603050405020304" pitchFamily="18" charset="0"/>
      <p:regular r:id="rId68"/>
      <p:bold r:id="rId69"/>
      <p:italic r:id="rId70"/>
      <p:boldItalic r:id="rId71"/>
    </p:embeddedFont>
    <p:embeddedFont>
      <p:font typeface="Wingdings 2" panose="05020102010507070707" pitchFamily="18" charset="2"/>
      <p:regular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2F20B2-005D-4D90-A8D4-8A050BBC3325}">
  <a:tblStyle styleId="{B42F20B2-005D-4D90-A8D4-8A050BBC332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20.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4.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1pPr>
            <a:lvl2pPr marL="914400" marR="0" lvl="1"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2pPr>
            <a:lvl3pPr marL="1371600" marR="0" lvl="2"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3pPr>
            <a:lvl4pPr marL="1828800" marR="0" lvl="3"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4pPr>
            <a:lvl5pPr marL="2286000" marR="0" lvl="4"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4" name="Google Shape;2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5" name="Google Shape;27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0" name="Google Shape;3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6" name="Google Shape;3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4" name="Google Shape;3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1" name="Google Shape;36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1" name="Google Shape;38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44</a:t>
            </a:fld>
            <a:endParaRPr lang="en-IN"/>
          </a:p>
        </p:txBody>
      </p:sp>
    </p:spTree>
    <p:extLst>
      <p:ext uri="{BB962C8B-B14F-4D97-AF65-F5344CB8AC3E}">
        <p14:creationId xmlns:p14="http://schemas.microsoft.com/office/powerpoint/2010/main" val="916820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867949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Tree>
    <p:extLst>
      <p:ext uri="{BB962C8B-B14F-4D97-AF65-F5344CB8AC3E}">
        <p14:creationId xmlns:p14="http://schemas.microsoft.com/office/powerpoint/2010/main" val="127225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Tree>
    <p:extLst>
      <p:ext uri="{BB962C8B-B14F-4D97-AF65-F5344CB8AC3E}">
        <p14:creationId xmlns:p14="http://schemas.microsoft.com/office/powerpoint/2010/main" val="385473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IN"/>
          </a:p>
        </p:txBody>
      </p:sp>
      <p:sp>
        <p:nvSpPr>
          <p:cNvPr id="9" name="Slide Number Placeholder 8"/>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10" name="Footer Placeholder 9"/>
          <p:cNvSpPr>
            <a:spLocks noGrp="1"/>
          </p:cNvSpPr>
          <p:nvPr>
            <p:ph type="ftr" sz="quarter" idx="16"/>
          </p:nvPr>
        </p:nvSpPr>
        <p:spPr/>
        <p:txBody>
          <a:bodyPr rtlCol="0"/>
          <a:lstStyle/>
          <a:p>
            <a:endParaRPr lang="en-IN"/>
          </a:p>
        </p:txBody>
      </p:sp>
    </p:spTree>
    <p:extLst>
      <p:ext uri="{BB962C8B-B14F-4D97-AF65-F5344CB8AC3E}">
        <p14:creationId xmlns:p14="http://schemas.microsoft.com/office/powerpoint/2010/main" val="69240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Tree>
    <p:extLst>
      <p:ext uri="{BB962C8B-B14F-4D97-AF65-F5344CB8AC3E}">
        <p14:creationId xmlns:p14="http://schemas.microsoft.com/office/powerpoint/2010/main" val="12284327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515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5018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IN"/>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8" name="Footer Placeholder 7"/>
          <p:cNvSpPr>
            <a:spLocks noGrp="1"/>
          </p:cNvSpPr>
          <p:nvPr>
            <p:ph type="ftr" sz="quarter" idx="12"/>
          </p:nvPr>
        </p:nvSpPr>
        <p:spPr/>
        <p:txBody>
          <a:bodyPr rtlCol="0"/>
          <a:lstStyle/>
          <a:p>
            <a:endParaRPr lang="en-IN"/>
          </a:p>
        </p:txBody>
      </p:sp>
    </p:spTree>
    <p:extLst>
      <p:ext uri="{BB962C8B-B14F-4D97-AF65-F5344CB8AC3E}">
        <p14:creationId xmlns:p14="http://schemas.microsoft.com/office/powerpoint/2010/main" val="5267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Tree>
    <p:extLst>
      <p:ext uri="{BB962C8B-B14F-4D97-AF65-F5344CB8AC3E}">
        <p14:creationId xmlns:p14="http://schemas.microsoft.com/office/powerpoint/2010/main" val="400223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IN"/>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23" name="Footer Placeholder 22"/>
          <p:cNvSpPr>
            <a:spLocks noGrp="1"/>
          </p:cNvSpPr>
          <p:nvPr>
            <p:ph type="ftr" sz="quarter" idx="16"/>
          </p:nvPr>
        </p:nvSpPr>
        <p:spPr/>
        <p:txBody>
          <a:bodyPr rtlCol="0"/>
          <a:lstStyle/>
          <a:p>
            <a:endParaRPr lang="en-IN"/>
          </a:p>
        </p:txBody>
      </p:sp>
    </p:spTree>
    <p:extLst>
      <p:ext uri="{BB962C8B-B14F-4D97-AF65-F5344CB8AC3E}">
        <p14:creationId xmlns:p14="http://schemas.microsoft.com/office/powerpoint/2010/main" val="344078538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IN"/>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
        <p:nvSpPr>
          <p:cNvPr id="21" name="Footer Placeholder 20"/>
          <p:cNvSpPr>
            <a:spLocks noGrp="1"/>
          </p:cNvSpPr>
          <p:nvPr>
            <p:ph type="ftr" sz="quarter" idx="12"/>
          </p:nvPr>
        </p:nvSpPr>
        <p:spPr/>
        <p:txBody>
          <a:bodyPr rtlCol="0"/>
          <a:lstStyle/>
          <a:p>
            <a:endParaRPr lang="en-IN"/>
          </a:p>
        </p:txBody>
      </p:sp>
    </p:spTree>
    <p:extLst>
      <p:ext uri="{BB962C8B-B14F-4D97-AF65-F5344CB8AC3E}">
        <p14:creationId xmlns:p14="http://schemas.microsoft.com/office/powerpoint/2010/main" val="40236668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sz="1400">
              <a:solidFill>
                <a:srgbClr val="7E7E7E"/>
              </a:solidFill>
              <a:latin typeface="Times"/>
              <a:ea typeface="Times"/>
              <a:cs typeface="Times"/>
              <a:sym typeface="Times"/>
            </a:endParaRPr>
          </a:p>
        </p:txBody>
      </p:sp>
    </p:spTree>
    <p:extLst>
      <p:ext uri="{BB962C8B-B14F-4D97-AF65-F5344CB8AC3E}">
        <p14:creationId xmlns:p14="http://schemas.microsoft.com/office/powerpoint/2010/main" val="334958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gif"/><Relationship Id="rId4" Type="http://schemas.openxmlformats.org/officeDocument/2006/relationships/image" Target="../media/image15.gi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edium.com/thalus-ai/performance-metrics-for-classification-problems-in-machine-learning-part-i-b085d432082b" TargetMode="External"/><Relationship Id="rId7" Type="http://schemas.openxmlformats.org/officeDocument/2006/relationships/hyperlink" Target="https://towardsdatascience.com/understanding-the-roc-and-auc-curves-a05b68550b69"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www.youtube.com/watch?v=mUMd_cKU0VM" TargetMode="External"/><Relationship Id="rId5" Type="http://schemas.openxmlformats.org/officeDocument/2006/relationships/hyperlink" Target="https://towardsdatascience.com/metrics-to-evaluate-your-machine-learning-algorithm-f10ba6e38234" TargetMode="External"/><Relationship Id="rId4" Type="http://schemas.openxmlformats.org/officeDocument/2006/relationships/hyperlink" Target="https://becominghuman.ai/understand-classification-performance-metrics-cad56f2da3a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00200"/>
            <a:ext cx="6981824" cy="1894362"/>
          </a:xfrm>
        </p:spPr>
        <p:txBody>
          <a:bodyPr>
            <a:noAutofit/>
          </a:bodyPr>
          <a:lstStyle/>
          <a:p>
            <a:pPr algn="ctr"/>
            <a:r>
              <a:rPr lang="en-IN" sz="3600" dirty="0">
                <a:solidFill>
                  <a:srgbClr val="C00000"/>
                </a:solidFill>
                <a:latin typeface="Calibri" pitchFamily="34" charset="0"/>
                <a:cs typeface="Calibri" pitchFamily="34" charset="0"/>
              </a:rPr>
              <a:t>18CSC311: MACHINE LEARNING </a:t>
            </a:r>
            <a:br>
              <a:rPr lang="en-IN" sz="3600" dirty="0">
                <a:solidFill>
                  <a:srgbClr val="C00000"/>
                </a:solidFill>
                <a:latin typeface="Calibri" pitchFamily="34" charset="0"/>
                <a:cs typeface="Calibri" pitchFamily="34" charset="0"/>
              </a:rPr>
            </a:br>
            <a:r>
              <a:rPr lang="en-IN" sz="2800" dirty="0">
                <a:solidFill>
                  <a:srgbClr val="C00000"/>
                </a:solidFill>
                <a:latin typeface="Calibri" pitchFamily="34" charset="0"/>
                <a:cs typeface="Calibri" pitchFamily="34" charset="0"/>
              </a:rPr>
              <a:t>Lecture 3</a:t>
            </a:r>
            <a:br>
              <a:rPr lang="en-IN" sz="4400" dirty="0">
                <a:solidFill>
                  <a:schemeClr val="accent1">
                    <a:lumMod val="75000"/>
                  </a:schemeClr>
                </a:solidFill>
                <a:latin typeface="Calibri" pitchFamily="34" charset="0"/>
                <a:cs typeface="Calibri" pitchFamily="34" charset="0"/>
              </a:rPr>
            </a:br>
            <a:endParaRPr lang="en-IN" sz="2000" dirty="0">
              <a:solidFill>
                <a:srgbClr val="C00000"/>
              </a:solidFill>
              <a:latin typeface="Calibri" pitchFamily="34" charset="0"/>
              <a:cs typeface="Calibri" pitchFamily="34" charset="0"/>
            </a:endParaRPr>
          </a:p>
        </p:txBody>
      </p:sp>
      <p:sp>
        <p:nvSpPr>
          <p:cNvPr id="4" name="Title 3"/>
          <p:cNvSpPr txBox="1">
            <a:spLocks/>
          </p:cNvSpPr>
          <p:nvPr/>
        </p:nvSpPr>
        <p:spPr>
          <a:xfrm>
            <a:off x="2085975" y="2803009"/>
            <a:ext cx="6886575" cy="947181"/>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IN" sz="2800" dirty="0">
              <a:solidFill>
                <a:schemeClr val="tx1"/>
              </a:solidFill>
              <a:latin typeface="Calibri" pitchFamily="34" charset="0"/>
              <a:cs typeface="Calibri" pitchFamily="34" charset="0"/>
            </a:endParaRPr>
          </a:p>
        </p:txBody>
      </p:sp>
      <p:sp>
        <p:nvSpPr>
          <p:cNvPr id="6" name="Subtitle 6"/>
          <p:cNvSpPr>
            <a:spLocks noGrp="1"/>
          </p:cNvSpPr>
          <p:nvPr/>
        </p:nvSpPr>
        <p:spPr>
          <a:xfrm>
            <a:off x="2286000" y="5257800"/>
            <a:ext cx="6172200" cy="1371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1200" dirty="0"/>
              <a:t>References: Towards data science, Machine Learning Mastery, Textbooks as per the syllabus </a:t>
            </a:r>
          </a:p>
        </p:txBody>
      </p:sp>
    </p:spTree>
    <p:extLst>
      <p:ext uri="{BB962C8B-B14F-4D97-AF65-F5344CB8AC3E}">
        <p14:creationId xmlns:p14="http://schemas.microsoft.com/office/powerpoint/2010/main" val="233884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Accuracy</a:t>
            </a:r>
            <a:br>
              <a:rPr lang="en-IN" sz="2970" b="1"/>
            </a:br>
            <a:endParaRPr sz="2970"/>
          </a:p>
        </p:txBody>
      </p:sp>
      <p:sp>
        <p:nvSpPr>
          <p:cNvPr id="144" name="Google Shape;144;p2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a:t>The number of correct predictions made by the model over all kinds predictions made</a:t>
            </a:r>
            <a:endParaRPr/>
          </a:p>
        </p:txBody>
      </p:sp>
      <p:sp>
        <p:nvSpPr>
          <p:cNvPr id="145" name="Google Shape;145;p20"/>
          <p:cNvSpPr txBox="1">
            <a:spLocks noGrp="1"/>
          </p:cNvSpPr>
          <p:nvPr>
            <p:ph sz="quarter" idx="2"/>
          </p:nvPr>
        </p:nvSpPr>
        <p:spPr>
          <a:xfrm>
            <a:off x="4640566" y="97433"/>
            <a:ext cx="3886200" cy="3269159"/>
          </a:xfrm>
          <a:prstGeom prst="rect">
            <a:avLst/>
          </a:prstGeom>
          <a:solidFill>
            <a:srgbClr val="F7CAAC"/>
          </a:solid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IN" sz="1800" b="1" dirty="0"/>
              <a:t>When to use Accuracy:</a:t>
            </a:r>
            <a:endParaRPr sz="1800" dirty="0"/>
          </a:p>
          <a:p>
            <a:pPr marL="171450" lvl="0" indent="-171450" algn="just" rtl="0">
              <a:lnSpc>
                <a:spcPct val="90000"/>
              </a:lnSpc>
              <a:spcBef>
                <a:spcPts val="750"/>
              </a:spcBef>
              <a:spcAft>
                <a:spcPts val="0"/>
              </a:spcAft>
              <a:buClr>
                <a:schemeClr val="dk1"/>
              </a:buClr>
              <a:buSzPts val="1800"/>
              <a:buChar char="•"/>
            </a:pPr>
            <a:r>
              <a:rPr lang="en-IN" sz="1800" dirty="0"/>
              <a:t> The target variable classes in the data are nearly balanced.</a:t>
            </a:r>
            <a:endParaRPr dirty="0"/>
          </a:p>
          <a:p>
            <a:pPr marL="171450" lvl="0" indent="-171450" algn="just" rtl="0">
              <a:lnSpc>
                <a:spcPct val="90000"/>
              </a:lnSpc>
              <a:spcBef>
                <a:spcPts val="750"/>
              </a:spcBef>
              <a:spcAft>
                <a:spcPts val="0"/>
              </a:spcAft>
              <a:buClr>
                <a:schemeClr val="dk1"/>
              </a:buClr>
              <a:buSzPts val="1800"/>
              <a:buChar char="•"/>
            </a:pPr>
            <a:r>
              <a:rPr lang="en-IN" sz="1800" i="1" dirty="0"/>
              <a:t>Ex:60% classes in our fruits images data are apple and 40% are oranges.</a:t>
            </a:r>
            <a:endParaRPr sz="1800" dirty="0"/>
          </a:p>
          <a:p>
            <a:pPr marL="171450" lvl="0" indent="-171450" algn="just" rtl="0">
              <a:lnSpc>
                <a:spcPct val="90000"/>
              </a:lnSpc>
              <a:spcBef>
                <a:spcPts val="750"/>
              </a:spcBef>
              <a:spcAft>
                <a:spcPts val="0"/>
              </a:spcAft>
              <a:buClr>
                <a:schemeClr val="dk1"/>
              </a:buClr>
              <a:buSzPts val="1800"/>
              <a:buChar char="•"/>
            </a:pPr>
            <a:r>
              <a:rPr lang="en-IN" sz="1800" i="1" dirty="0"/>
              <a:t>A model which predicts whether a new image is Apple or an Orange, 97% of times correctly is a very good measure in this example</a:t>
            </a:r>
            <a:endParaRPr sz="1800" dirty="0"/>
          </a:p>
          <a:p>
            <a:pPr marL="171450" lvl="0" indent="-57150" algn="l" rtl="0">
              <a:lnSpc>
                <a:spcPct val="90000"/>
              </a:lnSpc>
              <a:spcBef>
                <a:spcPts val="750"/>
              </a:spcBef>
              <a:spcAft>
                <a:spcPts val="0"/>
              </a:spcAft>
              <a:buClr>
                <a:schemeClr val="dk1"/>
              </a:buClr>
              <a:buSzPts val="1800"/>
              <a:buNone/>
            </a:pPr>
            <a:endParaRPr sz="1800" dirty="0"/>
          </a:p>
        </p:txBody>
      </p:sp>
      <p:pic>
        <p:nvPicPr>
          <p:cNvPr id="146" name="Google Shape;146;p20"/>
          <p:cNvPicPr preferRelativeResize="0"/>
          <p:nvPr/>
        </p:nvPicPr>
        <p:blipFill rotWithShape="1">
          <a:blip r:embed="rId3">
            <a:alphaModFix/>
          </a:blip>
          <a:srcRect l="10210" t="8386" r="11632" b="8385"/>
          <a:stretch/>
        </p:blipFill>
        <p:spPr>
          <a:xfrm>
            <a:off x="498366" y="2996952"/>
            <a:ext cx="3960440" cy="2592288"/>
          </a:xfrm>
          <a:prstGeom prst="rect">
            <a:avLst/>
          </a:prstGeom>
          <a:noFill/>
          <a:ln>
            <a:noFill/>
          </a:ln>
        </p:spPr>
      </p:pic>
      <p:sp>
        <p:nvSpPr>
          <p:cNvPr id="147" name="Google Shape;147;p20"/>
          <p:cNvSpPr txBox="1"/>
          <p:nvPr/>
        </p:nvSpPr>
        <p:spPr>
          <a:xfrm>
            <a:off x="4689708" y="3284984"/>
            <a:ext cx="3886200" cy="3456384"/>
          </a:xfrm>
          <a:prstGeom prst="rect">
            <a:avLst/>
          </a:prstGeom>
          <a:noFill/>
          <a:ln>
            <a:noFill/>
          </a:ln>
        </p:spPr>
        <p:txBody>
          <a:bodyPr spcFirstLastPara="1" wrap="square" lIns="91425" tIns="45700" rIns="91425" bIns="45700" anchor="t" anchorCtr="0">
            <a:noAutofit/>
          </a:bodyPr>
          <a:lstStyle/>
          <a:p>
            <a:pPr marL="171450" marR="0" lvl="0" indent="-57150" algn="l" rtl="0">
              <a:lnSpc>
                <a:spcPct val="9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48" name="Google Shape;148;p20"/>
          <p:cNvSpPr txBox="1"/>
          <p:nvPr/>
        </p:nvSpPr>
        <p:spPr>
          <a:xfrm>
            <a:off x="4640566" y="3491408"/>
            <a:ext cx="4005068" cy="2388887"/>
          </a:xfrm>
          <a:prstGeom prst="rect">
            <a:avLst/>
          </a:prstGeom>
          <a:solidFill>
            <a:srgbClr val="FEE599"/>
          </a:solidFill>
          <a:ln>
            <a:noFill/>
          </a:ln>
        </p:spPr>
        <p:txBody>
          <a:bodyPr spcFirstLastPara="1" wrap="square" lIns="91425" tIns="45700" rIns="91425" bIns="45700" anchor="t" anchorCtr="0">
            <a:noAutofit/>
          </a:bodyPr>
          <a:lstStyle/>
          <a:p>
            <a:pPr marL="171450" marR="0" lvl="0" indent="-171450" algn="l" rtl="0">
              <a:lnSpc>
                <a:spcPct val="70000"/>
              </a:lnSpc>
              <a:spcBef>
                <a:spcPts val="0"/>
              </a:spcBef>
              <a:spcAft>
                <a:spcPts val="0"/>
              </a:spcAft>
              <a:buClr>
                <a:schemeClr val="dk1"/>
              </a:buClr>
              <a:buSzPts val="1665"/>
              <a:buFont typeface="Arial"/>
              <a:buChar char="•"/>
            </a:pPr>
            <a:r>
              <a:rPr lang="en-IN" sz="1665" b="1" dirty="0">
                <a:solidFill>
                  <a:schemeClr val="dk1"/>
                </a:solidFill>
                <a:latin typeface="Calibri"/>
                <a:ea typeface="Calibri"/>
                <a:cs typeface="Calibri"/>
                <a:sym typeface="Calibri"/>
              </a:rPr>
              <a:t>When NOT to use Accuracy:</a:t>
            </a:r>
            <a:endParaRPr sz="1665" dirty="0">
              <a:solidFill>
                <a:schemeClr val="dk1"/>
              </a:solidFill>
              <a:latin typeface="Calibri"/>
              <a:ea typeface="Calibri"/>
              <a:cs typeface="Calibri"/>
              <a:sym typeface="Calibri"/>
            </a:endParaRPr>
          </a:p>
          <a:p>
            <a:pPr marL="171450" marR="0" lvl="0" indent="-171450" algn="just" rtl="0">
              <a:lnSpc>
                <a:spcPct val="70000"/>
              </a:lnSpc>
              <a:spcBef>
                <a:spcPts val="750"/>
              </a:spcBef>
              <a:spcAft>
                <a:spcPts val="0"/>
              </a:spcAft>
              <a:buClr>
                <a:schemeClr val="dk1"/>
              </a:buClr>
              <a:buSzPts val="1665"/>
              <a:buFont typeface="Arial"/>
              <a:buChar char="•"/>
            </a:pPr>
            <a:r>
              <a:rPr lang="en-IN" sz="1665" dirty="0">
                <a:solidFill>
                  <a:schemeClr val="dk1"/>
                </a:solidFill>
                <a:latin typeface="Calibri"/>
                <a:ea typeface="Calibri"/>
                <a:cs typeface="Calibri"/>
                <a:sym typeface="Calibri"/>
              </a:rPr>
              <a:t>Accuracy should NEVER be used as a measure when the target variable classes in the data are a majority of one class.</a:t>
            </a:r>
            <a:endParaRPr dirty="0"/>
          </a:p>
          <a:p>
            <a:pPr marL="171450" marR="0" lvl="0" indent="-171450" algn="just" rtl="0">
              <a:lnSpc>
                <a:spcPct val="70000"/>
              </a:lnSpc>
              <a:spcBef>
                <a:spcPts val="750"/>
              </a:spcBef>
              <a:spcAft>
                <a:spcPts val="0"/>
              </a:spcAft>
              <a:buClr>
                <a:schemeClr val="dk1"/>
              </a:buClr>
              <a:buSzPts val="1665"/>
              <a:buFont typeface="Arial"/>
              <a:buChar char="•"/>
            </a:pPr>
            <a:r>
              <a:rPr lang="en-IN" sz="1665" i="1" dirty="0">
                <a:solidFill>
                  <a:schemeClr val="dk1"/>
                </a:solidFill>
                <a:latin typeface="Calibri"/>
                <a:ea typeface="Calibri"/>
                <a:cs typeface="Calibri"/>
                <a:sym typeface="Calibri"/>
              </a:rPr>
              <a:t>Ex: In our cancer detection example with 100 people, only 5 people has cancer. </a:t>
            </a:r>
            <a:endParaRPr sz="1665" i="1" dirty="0">
              <a:solidFill>
                <a:schemeClr val="dk1"/>
              </a:solidFill>
              <a:latin typeface="Calibri"/>
              <a:ea typeface="Calibri"/>
              <a:cs typeface="Calibri"/>
              <a:sym typeface="Calibri"/>
            </a:endParaRPr>
          </a:p>
          <a:p>
            <a:pPr marL="171450" marR="0" lvl="0" indent="-171450" algn="just" rtl="0">
              <a:lnSpc>
                <a:spcPct val="70000"/>
              </a:lnSpc>
              <a:spcBef>
                <a:spcPts val="750"/>
              </a:spcBef>
              <a:spcAft>
                <a:spcPts val="0"/>
              </a:spcAft>
              <a:buClr>
                <a:schemeClr val="dk1"/>
              </a:buClr>
              <a:buSzPts val="1665"/>
              <a:buFont typeface="Arial"/>
              <a:buChar char="•"/>
            </a:pPr>
            <a:r>
              <a:rPr lang="en-IN" sz="1665" i="1" dirty="0">
                <a:solidFill>
                  <a:schemeClr val="dk1"/>
                </a:solidFill>
                <a:latin typeface="Calibri"/>
                <a:ea typeface="Calibri"/>
                <a:cs typeface="Calibri"/>
                <a:sym typeface="Calibri"/>
              </a:rPr>
              <a:t>Let’s say our model is very bad and predicts every case as No Cancer. In doing so, it has classified those 95 non-cancer patients correctly and 5 cancerous patients as Non-cancerous.</a:t>
            </a:r>
            <a:endParaRPr sz="1665"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1"/>
          <p:cNvPicPr preferRelativeResize="0"/>
          <p:nvPr/>
        </p:nvPicPr>
        <p:blipFill rotWithShape="1">
          <a:blip r:embed="rId3">
            <a:alphaModFix/>
          </a:blip>
          <a:srcRect l="4035" t="4673" r="6454" b="9529"/>
          <a:stretch/>
        </p:blipFill>
        <p:spPr>
          <a:xfrm>
            <a:off x="4859038" y="1"/>
            <a:ext cx="4284962" cy="3068960"/>
          </a:xfrm>
          <a:prstGeom prst="rect">
            <a:avLst/>
          </a:prstGeom>
          <a:noFill/>
          <a:ln>
            <a:noFill/>
          </a:ln>
        </p:spPr>
      </p:pic>
      <p:sp>
        <p:nvSpPr>
          <p:cNvPr id="154" name="Google Shape;154;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b="1"/>
              <a:t>Precision</a:t>
            </a:r>
            <a:br>
              <a:rPr lang="en-IN" b="1"/>
            </a:br>
            <a:endParaRPr/>
          </a:p>
        </p:txBody>
      </p:sp>
      <p:sp>
        <p:nvSpPr>
          <p:cNvPr id="155" name="Google Shape;155;p21"/>
          <p:cNvSpPr txBox="1">
            <a:spLocks noGrp="1"/>
          </p:cNvSpPr>
          <p:nvPr>
            <p:ph sz="quarter" idx="1"/>
          </p:nvPr>
        </p:nvSpPr>
        <p:spPr>
          <a:xfrm>
            <a:off x="457200" y="998984"/>
            <a:ext cx="4114800" cy="45720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100"/>
              <a:buChar char="•"/>
            </a:pPr>
            <a:r>
              <a:rPr lang="en-IN" dirty="0"/>
              <a:t>It is the number of correct positive results divided by the number of positive results predicted by the classifier</a:t>
            </a:r>
            <a:endParaRPr dirty="0"/>
          </a:p>
          <a:p>
            <a:pPr marL="171450" lvl="0" indent="-171450" algn="just" rtl="0">
              <a:lnSpc>
                <a:spcPct val="90000"/>
              </a:lnSpc>
              <a:spcBef>
                <a:spcPts val="750"/>
              </a:spcBef>
              <a:spcAft>
                <a:spcPts val="0"/>
              </a:spcAft>
              <a:buClr>
                <a:schemeClr val="dk1"/>
              </a:buClr>
              <a:buSzPts val="2100"/>
              <a:buChar char="•"/>
            </a:pPr>
            <a:r>
              <a:rPr lang="en-IN" dirty="0"/>
              <a:t>Precision is a measure that tells us what proportion of patients that we diagnosed as having cancer, actually had cancer</a:t>
            </a:r>
            <a:endParaRPr dirty="0"/>
          </a:p>
          <a:p>
            <a:pPr marL="171450" lvl="0" indent="-171450" algn="just" rtl="0">
              <a:lnSpc>
                <a:spcPct val="90000"/>
              </a:lnSpc>
              <a:spcBef>
                <a:spcPts val="750"/>
              </a:spcBef>
              <a:spcAft>
                <a:spcPts val="0"/>
              </a:spcAft>
              <a:buClr>
                <a:schemeClr val="dk1"/>
              </a:buClr>
              <a:buSzPts val="2100"/>
              <a:buChar char="•"/>
            </a:pPr>
            <a:r>
              <a:rPr lang="en-IN" dirty="0"/>
              <a:t>The predicted positives (People predicted as cancerous are TP and FP) and the people actually having a cancer are TP.</a:t>
            </a:r>
            <a:endParaRPr dirty="0"/>
          </a:p>
        </p:txBody>
      </p:sp>
      <p:sp>
        <p:nvSpPr>
          <p:cNvPr id="157" name="Google Shape;157;p21"/>
          <p:cNvSpPr/>
          <p:nvPr/>
        </p:nvSpPr>
        <p:spPr>
          <a:xfrm>
            <a:off x="4785787" y="3284984"/>
            <a:ext cx="4043888" cy="3293209"/>
          </a:xfrm>
          <a:prstGeom prst="rect">
            <a:avLst/>
          </a:prstGeom>
          <a:solidFill>
            <a:srgbClr val="9CC2E5"/>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600" dirty="0">
                <a:solidFill>
                  <a:schemeClr val="dk1"/>
                </a:solidFill>
                <a:latin typeface="Helvetica Neue"/>
                <a:ea typeface="Helvetica Neue"/>
                <a:cs typeface="Helvetica Neue"/>
                <a:sym typeface="Helvetica Neue"/>
              </a:rPr>
              <a:t>Ex: In our cancer example with 100 people, only 5 people have cancer. Let’s say our model is very bad and predicts every case as Cancer. </a:t>
            </a:r>
            <a:endParaRPr sz="1600"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endParaRPr sz="1600"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IN" sz="1600" dirty="0">
                <a:solidFill>
                  <a:schemeClr val="dk1"/>
                </a:solidFill>
                <a:latin typeface="Helvetica Neue"/>
                <a:ea typeface="Helvetica Neue"/>
                <a:cs typeface="Helvetica Neue"/>
                <a:sym typeface="Helvetica Neue"/>
              </a:rPr>
              <a:t>Since we are predicting everyone as having cancer, our denominator(True positives and False Positives) is 100 and the numerator, person having cancer and the model predicting his case as cancer is 5. </a:t>
            </a:r>
            <a:endParaRPr sz="1600"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IN" sz="1600" dirty="0">
                <a:solidFill>
                  <a:schemeClr val="dk1"/>
                </a:solidFill>
                <a:latin typeface="Helvetica Neue"/>
                <a:ea typeface="Helvetica Neue"/>
                <a:cs typeface="Helvetica Neue"/>
                <a:sym typeface="Helvetica Neue"/>
              </a:rPr>
              <a:t>So in this example, we can say that Precision of such model is 5%.</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Recall or Sensitivity</a:t>
            </a:r>
            <a:br>
              <a:rPr lang="en-IN" sz="2970" b="1"/>
            </a:br>
            <a:br>
              <a:rPr lang="en-IN" sz="2970"/>
            </a:br>
            <a:endParaRPr sz="2970"/>
          </a:p>
        </p:txBody>
      </p:sp>
      <p:sp>
        <p:nvSpPr>
          <p:cNvPr id="163" name="Google Shape;163;p22"/>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1942"/>
              <a:buChar char="•"/>
            </a:pPr>
            <a:r>
              <a:rPr lang="en-IN" sz="1942" dirty="0"/>
              <a:t>True Positive Rate corresponds to the proportion of positive data points that are correctly considered as positive, with respect to all positive data points.</a:t>
            </a:r>
            <a:endParaRPr dirty="0"/>
          </a:p>
          <a:p>
            <a:pPr marL="171450" lvl="0" indent="-171450" algn="just" rtl="0">
              <a:lnSpc>
                <a:spcPct val="90000"/>
              </a:lnSpc>
              <a:spcBef>
                <a:spcPts val="750"/>
              </a:spcBef>
              <a:spcAft>
                <a:spcPts val="0"/>
              </a:spcAft>
              <a:buClr>
                <a:schemeClr val="dk1"/>
              </a:buClr>
              <a:buSzPts val="1942"/>
              <a:buChar char="•"/>
            </a:pPr>
            <a:r>
              <a:rPr lang="en-IN" sz="1942" dirty="0"/>
              <a:t>Recall is a measure that tells us what proportion of patients that actually had cancer was diagnosed by the algorithm as having cancer.</a:t>
            </a:r>
            <a:endParaRPr dirty="0"/>
          </a:p>
          <a:p>
            <a:pPr marL="171450" lvl="0" indent="-171450" algn="just" rtl="0">
              <a:lnSpc>
                <a:spcPct val="90000"/>
              </a:lnSpc>
              <a:spcBef>
                <a:spcPts val="750"/>
              </a:spcBef>
              <a:spcAft>
                <a:spcPts val="0"/>
              </a:spcAft>
              <a:buClr>
                <a:schemeClr val="dk1"/>
              </a:buClr>
              <a:buSzPts val="1942"/>
              <a:buChar char="•"/>
            </a:pPr>
            <a:r>
              <a:rPr lang="en-IN" sz="1942" dirty="0"/>
              <a:t>The actual positives (People having cancer are TP and FN) and the people diagnosed by the model having a cancer are TP. </a:t>
            </a:r>
            <a:endParaRPr dirty="0"/>
          </a:p>
        </p:txBody>
      </p:sp>
      <p:sp>
        <p:nvSpPr>
          <p:cNvPr id="164" name="Google Shape;164;p22"/>
          <p:cNvSpPr txBox="1">
            <a:spLocks noGrp="1"/>
          </p:cNvSpPr>
          <p:nvPr>
            <p:ph sz="quarter" idx="2"/>
          </p:nvPr>
        </p:nvSpPr>
        <p:spPr>
          <a:xfrm>
            <a:off x="4629150" y="2560320"/>
            <a:ext cx="4263330" cy="4109039"/>
          </a:xfrm>
          <a:prstGeom prst="rect">
            <a:avLst/>
          </a:prstGeom>
          <a:solidFill>
            <a:srgbClr val="FFC000"/>
          </a:solid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942"/>
              <a:buChar char="•"/>
            </a:pPr>
            <a:r>
              <a:rPr lang="en-IN" sz="1942" i="1" dirty="0"/>
              <a:t>In our cancer example with 100 people, 5 people actually have cancer. Let’s say that the model predicts every case as cancer</a:t>
            </a:r>
            <a:endParaRPr dirty="0"/>
          </a:p>
          <a:p>
            <a:pPr marL="171450" lvl="0" indent="-171450" algn="l" rtl="0">
              <a:lnSpc>
                <a:spcPct val="90000"/>
              </a:lnSpc>
              <a:spcBef>
                <a:spcPts val="750"/>
              </a:spcBef>
              <a:spcAft>
                <a:spcPts val="0"/>
              </a:spcAft>
              <a:buClr>
                <a:schemeClr val="dk1"/>
              </a:buClr>
              <a:buSzPts val="1942"/>
              <a:buChar char="•"/>
            </a:pPr>
            <a:r>
              <a:rPr lang="en-IN" sz="1942" i="1" dirty="0"/>
              <a:t>So our denominator(True positives and False Negatives) is 5 and the numerator, person having cancer and the model predicting his case as cancer is also 5(Since we predicted 5 cancer cases correctly). </a:t>
            </a:r>
            <a:endParaRPr sz="1942" i="1" dirty="0"/>
          </a:p>
          <a:p>
            <a:pPr marL="171450" lvl="0" indent="-171450" algn="l" rtl="0">
              <a:lnSpc>
                <a:spcPct val="90000"/>
              </a:lnSpc>
              <a:spcBef>
                <a:spcPts val="750"/>
              </a:spcBef>
              <a:spcAft>
                <a:spcPts val="0"/>
              </a:spcAft>
              <a:buClr>
                <a:schemeClr val="dk1"/>
              </a:buClr>
              <a:buSzPts val="1942"/>
              <a:buChar char="•"/>
            </a:pPr>
            <a:r>
              <a:rPr lang="en-IN" sz="1942" i="1" dirty="0"/>
              <a:t>So in this example, we can say that the </a:t>
            </a:r>
            <a:r>
              <a:rPr lang="en-IN" sz="1942" b="1" i="1" dirty="0"/>
              <a:t>Recall</a:t>
            </a:r>
            <a:r>
              <a:rPr lang="en-IN" sz="1942" i="1" dirty="0"/>
              <a:t> of such model is 100%.</a:t>
            </a:r>
            <a:endParaRPr sz="1942" dirty="0"/>
          </a:p>
        </p:txBody>
      </p:sp>
      <p:pic>
        <p:nvPicPr>
          <p:cNvPr id="165" name="Google Shape;165;p22"/>
          <p:cNvPicPr preferRelativeResize="0"/>
          <p:nvPr/>
        </p:nvPicPr>
        <p:blipFill rotWithShape="1">
          <a:blip r:embed="rId3">
            <a:alphaModFix/>
          </a:blip>
          <a:srcRect l="2826" r="8872" b="8315"/>
          <a:stretch/>
        </p:blipFill>
        <p:spPr>
          <a:xfrm>
            <a:off x="4629150" y="17"/>
            <a:ext cx="3952142" cy="23914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use Precision and When to use Recall?</a:t>
            </a:r>
            <a:br>
              <a:rPr lang="en-IN" sz="2970"/>
            </a:br>
            <a:br>
              <a:rPr lang="en-IN" sz="2970"/>
            </a:br>
            <a:endParaRPr sz="2970"/>
          </a:p>
        </p:txBody>
      </p:sp>
      <p:sp>
        <p:nvSpPr>
          <p:cNvPr id="171" name="Google Shape;171;p23"/>
          <p:cNvSpPr txBox="1">
            <a:spLocks noGrp="1"/>
          </p:cNvSpPr>
          <p:nvPr>
            <p:ph sz="quarter" idx="1"/>
          </p:nvPr>
        </p:nvSpPr>
        <p:spPr>
          <a:xfrm>
            <a:off x="457200" y="1417638"/>
            <a:ext cx="3657600" cy="5264516"/>
          </a:xfrm>
          <a:prstGeom prst="rect">
            <a:avLst/>
          </a:prstGeom>
          <a:solidFill>
            <a:srgbClr val="FFC000"/>
          </a:solid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dirty="0"/>
              <a:t>Recall gives us information about a classifier’s performance with respect to false negatives (how many did we miss)</a:t>
            </a:r>
            <a:endParaRPr dirty="0"/>
          </a:p>
          <a:p>
            <a:pPr marL="171450" lvl="0" indent="-38100" algn="l" rtl="0">
              <a:lnSpc>
                <a:spcPct val="90000"/>
              </a:lnSpc>
              <a:spcBef>
                <a:spcPts val="750"/>
              </a:spcBef>
              <a:spcAft>
                <a:spcPts val="0"/>
              </a:spcAft>
              <a:buClr>
                <a:schemeClr val="dk1"/>
              </a:buClr>
              <a:buSzPts val="2100"/>
              <a:buNone/>
            </a:pPr>
            <a:endParaRPr dirty="0"/>
          </a:p>
          <a:p>
            <a:pPr marL="171450" lvl="0" indent="-38100" algn="l" rtl="0">
              <a:lnSpc>
                <a:spcPct val="90000"/>
              </a:lnSpc>
              <a:spcBef>
                <a:spcPts val="750"/>
              </a:spcBef>
              <a:spcAft>
                <a:spcPts val="0"/>
              </a:spcAft>
              <a:buClr>
                <a:schemeClr val="dk1"/>
              </a:buClr>
              <a:buSzPts val="2100"/>
              <a:buNone/>
            </a:pPr>
            <a:endParaRPr dirty="0"/>
          </a:p>
          <a:p>
            <a:pPr marL="171450" lvl="0" indent="-171450" algn="l" rtl="0">
              <a:lnSpc>
                <a:spcPct val="90000"/>
              </a:lnSpc>
              <a:spcBef>
                <a:spcPts val="750"/>
              </a:spcBef>
              <a:spcAft>
                <a:spcPts val="0"/>
              </a:spcAft>
              <a:buClr>
                <a:schemeClr val="dk1"/>
              </a:buClr>
              <a:buSzPts val="2100"/>
              <a:buChar char="•"/>
            </a:pPr>
            <a:r>
              <a:rPr lang="en-IN" dirty="0"/>
              <a:t>Focus more on minimising False Negatives, we would want our Recall to be as close to 100% as possible</a:t>
            </a:r>
            <a:endParaRPr dirty="0"/>
          </a:p>
          <a:p>
            <a:pPr marL="171450" lvl="0" indent="-38100" algn="l" rtl="0">
              <a:lnSpc>
                <a:spcPct val="90000"/>
              </a:lnSpc>
              <a:spcBef>
                <a:spcPts val="750"/>
              </a:spcBef>
              <a:spcAft>
                <a:spcPts val="0"/>
              </a:spcAft>
              <a:buClr>
                <a:schemeClr val="dk1"/>
              </a:buClr>
              <a:buSzPts val="2100"/>
              <a:buNone/>
            </a:pPr>
            <a:endParaRPr dirty="0"/>
          </a:p>
        </p:txBody>
      </p:sp>
      <p:sp>
        <p:nvSpPr>
          <p:cNvPr id="172" name="Google Shape;172;p23"/>
          <p:cNvSpPr txBox="1">
            <a:spLocks noGrp="1"/>
          </p:cNvSpPr>
          <p:nvPr>
            <p:ph sz="quarter" idx="2"/>
          </p:nvPr>
        </p:nvSpPr>
        <p:spPr>
          <a:xfrm>
            <a:off x="4343400" y="1143000"/>
            <a:ext cx="3657600" cy="5440362"/>
          </a:xfrm>
          <a:prstGeom prst="rect">
            <a:avLst/>
          </a:prstGeom>
          <a:solidFill>
            <a:srgbClr val="FBE4D4"/>
          </a:solid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100"/>
              <a:buChar char="•"/>
            </a:pPr>
            <a:r>
              <a:rPr lang="en-IN" dirty="0"/>
              <a:t>Precision gives us information about its performance with respect to false positives(how many did we caught)</a:t>
            </a:r>
            <a:endParaRPr dirty="0"/>
          </a:p>
          <a:p>
            <a:pPr marL="171450" lvl="0" indent="-38100" algn="just" rtl="0">
              <a:lnSpc>
                <a:spcPct val="90000"/>
              </a:lnSpc>
              <a:spcBef>
                <a:spcPts val="750"/>
              </a:spcBef>
              <a:spcAft>
                <a:spcPts val="0"/>
              </a:spcAft>
              <a:buClr>
                <a:schemeClr val="dk1"/>
              </a:buClr>
              <a:buSzPts val="2100"/>
              <a:buNone/>
            </a:pPr>
            <a:endParaRPr dirty="0"/>
          </a:p>
          <a:p>
            <a:pPr marL="171450" lvl="0" indent="-38100" algn="just" rtl="0">
              <a:lnSpc>
                <a:spcPct val="90000"/>
              </a:lnSpc>
              <a:spcBef>
                <a:spcPts val="750"/>
              </a:spcBef>
              <a:spcAft>
                <a:spcPts val="0"/>
              </a:spcAft>
              <a:buClr>
                <a:schemeClr val="dk1"/>
              </a:buClr>
              <a:buSzPts val="2100"/>
              <a:buNone/>
            </a:pPr>
            <a:endParaRPr dirty="0"/>
          </a:p>
          <a:p>
            <a:pPr marL="171450" lvl="0" indent="-171450" algn="just" rtl="0">
              <a:lnSpc>
                <a:spcPct val="90000"/>
              </a:lnSpc>
              <a:spcBef>
                <a:spcPts val="750"/>
              </a:spcBef>
              <a:spcAft>
                <a:spcPts val="0"/>
              </a:spcAft>
              <a:buClr>
                <a:schemeClr val="dk1"/>
              </a:buClr>
              <a:buSzPts val="2100"/>
              <a:buChar char="•"/>
            </a:pPr>
            <a:r>
              <a:rPr lang="en-IN" dirty="0"/>
              <a:t>If we want to focus on minimising False positives, then our focus should be to make Precision as close to 100% as possible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457199" y="-118382"/>
            <a:ext cx="74676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b="1" dirty="0"/>
              <a:t>Specificity</a:t>
            </a:r>
            <a:br>
              <a:rPr lang="en-IN" b="1" dirty="0"/>
            </a:br>
            <a:endParaRPr dirty="0"/>
          </a:p>
        </p:txBody>
      </p:sp>
      <p:sp>
        <p:nvSpPr>
          <p:cNvPr id="178" name="Google Shape;178;p24"/>
          <p:cNvSpPr txBox="1">
            <a:spLocks noGrp="1"/>
          </p:cNvSpPr>
          <p:nvPr>
            <p:ph sz="quarter" idx="1"/>
          </p:nvPr>
        </p:nvSpPr>
        <p:spPr>
          <a:xfrm>
            <a:off x="1" y="886265"/>
            <a:ext cx="4514850" cy="5285935"/>
          </a:xfrm>
          <a:prstGeom prst="rect">
            <a:avLst/>
          </a:prstGeom>
          <a:noFill/>
          <a:ln>
            <a:noFill/>
          </a:ln>
        </p:spPr>
        <p:txBody>
          <a:bodyPr spcFirstLastPara="1" wrap="square" lIns="91425" tIns="45700" rIns="91425" bIns="45700" anchor="t" anchorCtr="0">
            <a:noAutofit/>
          </a:bodyPr>
          <a:lstStyle/>
          <a:p>
            <a:pPr marL="171450" indent="-171450" algn="just">
              <a:lnSpc>
                <a:spcPct val="90000"/>
              </a:lnSpc>
              <a:spcBef>
                <a:spcPts val="0"/>
              </a:spcBef>
              <a:buClr>
                <a:schemeClr val="dk1"/>
              </a:buClr>
              <a:buSzPts val="2100"/>
              <a:buFont typeface="Wingdings"/>
              <a:buChar char="•"/>
            </a:pPr>
            <a:r>
              <a:rPr lang="en-US" sz="1800" dirty="0"/>
              <a:t>True Negative Rate(Specificity) corresponds to the proportion of negative data points that are correctly considered as negative, with respect to all negative data points.</a:t>
            </a:r>
          </a:p>
          <a:p>
            <a:pPr marL="171450" lvl="0" indent="-171450" algn="just" rtl="0">
              <a:lnSpc>
                <a:spcPct val="90000"/>
              </a:lnSpc>
              <a:spcBef>
                <a:spcPts val="0"/>
              </a:spcBef>
              <a:spcAft>
                <a:spcPts val="0"/>
              </a:spcAft>
              <a:buClr>
                <a:schemeClr val="dk1"/>
              </a:buClr>
              <a:buSzPts val="2100"/>
              <a:buChar char="•"/>
            </a:pPr>
            <a:r>
              <a:rPr lang="en-IN" sz="1800" dirty="0"/>
              <a:t>False Positive Rate(1-Specificity) corresponds to the proportion of negative data points that are mistakenly considered as positive, with respect to all negative data points</a:t>
            </a:r>
            <a:endParaRPr sz="1800" dirty="0"/>
          </a:p>
        </p:txBody>
      </p:sp>
      <p:sp>
        <p:nvSpPr>
          <p:cNvPr id="179" name="Google Shape;179;p24"/>
          <p:cNvSpPr txBox="1">
            <a:spLocks noGrp="1"/>
          </p:cNvSpPr>
          <p:nvPr>
            <p:ph sz="quarter" idx="2"/>
          </p:nvPr>
        </p:nvSpPr>
        <p:spPr>
          <a:xfrm>
            <a:off x="4629150" y="0"/>
            <a:ext cx="3886200" cy="3168351"/>
          </a:xfrm>
          <a:prstGeom prst="rect">
            <a:avLst/>
          </a:prstGeom>
          <a:solidFill>
            <a:srgbClr val="F7CAAC"/>
          </a:solid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IN" sz="1800" dirty="0"/>
              <a:t>Specificity is a measure that tells us what proportion of patients that did NOT have cancer, were predicted by the model as non-cancerous.</a:t>
            </a:r>
            <a:endParaRPr dirty="0"/>
          </a:p>
          <a:p>
            <a:pPr marL="171450" lvl="0" indent="-171450" algn="just" rtl="0">
              <a:lnSpc>
                <a:spcPct val="90000"/>
              </a:lnSpc>
              <a:spcBef>
                <a:spcPts val="750"/>
              </a:spcBef>
              <a:spcAft>
                <a:spcPts val="0"/>
              </a:spcAft>
              <a:buClr>
                <a:schemeClr val="dk1"/>
              </a:buClr>
              <a:buSzPts val="1800"/>
              <a:buChar char="•"/>
            </a:pPr>
            <a:r>
              <a:rPr lang="en-IN" sz="1800" dirty="0"/>
              <a:t>The actual negatives (People actually NOT having cancer are FP and TN) and the people diagnosed by us not having cancer are TN.</a:t>
            </a:r>
            <a:endParaRPr dirty="0"/>
          </a:p>
          <a:p>
            <a:pPr marL="171450" lvl="0" indent="-171450" algn="just" rtl="0">
              <a:lnSpc>
                <a:spcPct val="90000"/>
              </a:lnSpc>
              <a:spcBef>
                <a:spcPts val="750"/>
              </a:spcBef>
              <a:spcAft>
                <a:spcPts val="0"/>
              </a:spcAft>
              <a:buClr>
                <a:schemeClr val="dk1"/>
              </a:buClr>
              <a:buSzPts val="1800"/>
              <a:buChar char="•"/>
            </a:pPr>
            <a:r>
              <a:rPr lang="en-IN" sz="1800" dirty="0"/>
              <a:t>Specificity is the exact opposite of Recall.</a:t>
            </a:r>
            <a:endParaRPr dirty="0"/>
          </a:p>
        </p:txBody>
      </p:sp>
      <p:pic>
        <p:nvPicPr>
          <p:cNvPr id="180" name="Google Shape;180;p24"/>
          <p:cNvPicPr preferRelativeResize="0"/>
          <p:nvPr/>
        </p:nvPicPr>
        <p:blipFill rotWithShape="1">
          <a:blip r:embed="rId3">
            <a:alphaModFix/>
          </a:blip>
          <a:srcRect t="6145" r="5424" b="12408"/>
          <a:stretch/>
        </p:blipFill>
        <p:spPr>
          <a:xfrm>
            <a:off x="371499" y="3555669"/>
            <a:ext cx="3819500" cy="2808312"/>
          </a:xfrm>
          <a:prstGeom prst="rect">
            <a:avLst/>
          </a:prstGeom>
          <a:noFill/>
          <a:ln>
            <a:noFill/>
          </a:ln>
        </p:spPr>
      </p:pic>
      <p:sp>
        <p:nvSpPr>
          <p:cNvPr id="181" name="Google Shape;181;p24"/>
          <p:cNvSpPr txBox="1"/>
          <p:nvPr/>
        </p:nvSpPr>
        <p:spPr>
          <a:xfrm>
            <a:off x="4629150" y="3322298"/>
            <a:ext cx="3886200" cy="3275054"/>
          </a:xfrm>
          <a:prstGeom prst="rect">
            <a:avLst/>
          </a:prstGeom>
          <a:solidFill>
            <a:srgbClr val="F7CAAC"/>
          </a:solid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1800"/>
              <a:buFont typeface="Arial"/>
              <a:buChar char="•"/>
            </a:pPr>
            <a:r>
              <a:rPr lang="en-IN" sz="1800" i="1" dirty="0">
                <a:solidFill>
                  <a:schemeClr val="dk1"/>
                </a:solidFill>
                <a:latin typeface="Calibri"/>
                <a:ea typeface="Calibri"/>
                <a:cs typeface="Calibri"/>
                <a:sym typeface="Calibri"/>
              </a:rPr>
              <a:t>In our cancer example with 100 people, 5 people actually have cancer. Let’s say that the model predicts every case as cancer.</a:t>
            </a:r>
            <a:endParaRPr sz="1800"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ts val="1800"/>
              <a:buFont typeface="Arial"/>
              <a:buChar char="•"/>
            </a:pPr>
            <a:r>
              <a:rPr lang="en-IN" sz="1800" i="1" dirty="0">
                <a:solidFill>
                  <a:schemeClr val="dk1"/>
                </a:solidFill>
                <a:latin typeface="Calibri"/>
                <a:ea typeface="Calibri"/>
                <a:cs typeface="Calibri"/>
                <a:sym typeface="Calibri"/>
              </a:rPr>
              <a:t>So our denominator(False positives and True Negatives) is 95 and the numerator, person not having cancer and the model predicting his case as no cancer is 0 (Since we predicted every case as cancer). </a:t>
            </a:r>
            <a:endParaRPr sz="1800" i="1"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ts val="1800"/>
              <a:buFont typeface="Arial"/>
              <a:buChar char="•"/>
            </a:pPr>
            <a:r>
              <a:rPr lang="en-IN" sz="1800" i="1" dirty="0">
                <a:solidFill>
                  <a:schemeClr val="dk1"/>
                </a:solidFill>
                <a:latin typeface="Calibri"/>
                <a:ea typeface="Calibri"/>
                <a:cs typeface="Calibri"/>
                <a:sym typeface="Calibri"/>
              </a:rPr>
              <a:t>So </a:t>
            </a:r>
            <a:r>
              <a:rPr lang="en-IN" sz="1800" b="1" i="1" dirty="0">
                <a:solidFill>
                  <a:schemeClr val="dk1"/>
                </a:solidFill>
                <a:latin typeface="Calibri"/>
                <a:ea typeface="Calibri"/>
                <a:cs typeface="Calibri"/>
                <a:sym typeface="Calibri"/>
              </a:rPr>
              <a:t>Specificity</a:t>
            </a:r>
            <a:r>
              <a:rPr lang="en-IN" sz="1800" i="1" dirty="0">
                <a:solidFill>
                  <a:schemeClr val="dk1"/>
                </a:solidFill>
                <a:latin typeface="Calibri"/>
                <a:ea typeface="Calibri"/>
                <a:cs typeface="Calibri"/>
                <a:sym typeface="Calibri"/>
              </a:rPr>
              <a:t> of such model is 0%.</a:t>
            </a:r>
            <a:endParaRPr sz="1800" dirty="0">
              <a:solidFill>
                <a:schemeClr val="dk1"/>
              </a:solidFill>
              <a:latin typeface="Calibri"/>
              <a:ea typeface="Calibri"/>
              <a:cs typeface="Calibri"/>
              <a:sym typeface="Calibri"/>
            </a:endParaRPr>
          </a:p>
          <a:p>
            <a:pPr marL="171450" marR="0" lvl="0" indent="-57150" algn="l" rtl="0">
              <a:lnSpc>
                <a:spcPct val="90000"/>
              </a:lnSpc>
              <a:spcBef>
                <a:spcPts val="75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Sensitivity (Recall)  Vs Specificity</a:t>
            </a:r>
            <a:endParaRPr/>
          </a:p>
        </p:txBody>
      </p:sp>
      <p:sp>
        <p:nvSpPr>
          <p:cNvPr id="187" name="Google Shape;187;p2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100"/>
              <a:buChar char="•"/>
            </a:pPr>
            <a:r>
              <a:rPr lang="en-IN"/>
              <a:t> Sensitivity measure is used to determine the proportion of actual positive cases, which got predicted correctly.</a:t>
            </a:r>
            <a:endParaRPr/>
          </a:p>
        </p:txBody>
      </p:sp>
      <p:sp>
        <p:nvSpPr>
          <p:cNvPr id="188" name="Google Shape;188;p25"/>
          <p:cNvSpPr txBox="1">
            <a:spLocks noGrp="1"/>
          </p:cNvSpPr>
          <p:nvPr>
            <p:ph sz="quarter" idx="2"/>
          </p:nvPr>
        </p:nvSpPr>
        <p:spPr>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a:t>Specificity measure is used to determine the proportion of actual negative cases, which got predicted correctly</a:t>
            </a:r>
            <a:endParaRPr/>
          </a:p>
        </p:txBody>
      </p:sp>
      <p:pic>
        <p:nvPicPr>
          <p:cNvPr id="189" name="Google Shape;189;p25"/>
          <p:cNvPicPr preferRelativeResize="0"/>
          <p:nvPr/>
        </p:nvPicPr>
        <p:blipFill rotWithShape="1">
          <a:blip r:embed="rId3">
            <a:alphaModFix/>
          </a:blip>
          <a:srcRect/>
          <a:stretch/>
        </p:blipFill>
        <p:spPr>
          <a:xfrm>
            <a:off x="588264" y="3833953"/>
            <a:ext cx="3526536" cy="2338247"/>
          </a:xfrm>
          <a:prstGeom prst="rect">
            <a:avLst/>
          </a:prstGeom>
          <a:noFill/>
          <a:ln>
            <a:noFill/>
          </a:ln>
        </p:spPr>
      </p:pic>
      <p:pic>
        <p:nvPicPr>
          <p:cNvPr id="190" name="Google Shape;190;p25"/>
          <p:cNvPicPr preferRelativeResize="0"/>
          <p:nvPr/>
        </p:nvPicPr>
        <p:blipFill rotWithShape="1">
          <a:blip r:embed="rId4">
            <a:alphaModFix/>
          </a:blip>
          <a:srcRect/>
          <a:stretch/>
        </p:blipFill>
        <p:spPr>
          <a:xfrm>
            <a:off x="4652111" y="3861266"/>
            <a:ext cx="3431185" cy="25213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196" name="Google Shape;196;p26"/>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a:t>Aa random </a:t>
            </a:r>
            <a:r>
              <a:rPr lang="en-IN" b="1"/>
              <a:t>sample of 500</a:t>
            </a:r>
            <a:r>
              <a:rPr lang="en-IN"/>
              <a:t> female, teenage customers. Of these teenagers, </a:t>
            </a:r>
            <a:r>
              <a:rPr lang="en-IN" b="1"/>
              <a:t>50 actually are pregnant</a:t>
            </a:r>
            <a:r>
              <a:rPr lang="en-IN"/>
              <a:t>. I </a:t>
            </a:r>
            <a:r>
              <a:rPr lang="en-IN" b="1"/>
              <a:t>predicted 100</a:t>
            </a:r>
            <a:r>
              <a:rPr lang="en-IN"/>
              <a:t> total pregnant teenagers, </a:t>
            </a:r>
            <a:r>
              <a:rPr lang="en-IN" b="1"/>
              <a:t>45</a:t>
            </a:r>
            <a:r>
              <a:rPr lang="en-IN"/>
              <a:t> of which are </a:t>
            </a:r>
            <a:r>
              <a:rPr lang="en-IN" b="1"/>
              <a:t>actually pregnant</a:t>
            </a:r>
            <a:r>
              <a:rPr lang="en-I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02" name="Google Shape;202;p27"/>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a:t>Aa random </a:t>
            </a:r>
            <a:r>
              <a:rPr lang="en-IN" b="1"/>
              <a:t>sample of 500</a:t>
            </a:r>
            <a:r>
              <a:rPr lang="en-IN"/>
              <a:t> female, teenage customers. Of these teenagers, </a:t>
            </a:r>
            <a:r>
              <a:rPr lang="en-IN" b="1"/>
              <a:t>50 actually are pregnant</a:t>
            </a:r>
            <a:r>
              <a:rPr lang="en-IN"/>
              <a:t>. I </a:t>
            </a:r>
            <a:r>
              <a:rPr lang="en-IN" b="1"/>
              <a:t>predicted 100</a:t>
            </a:r>
            <a:r>
              <a:rPr lang="en-IN"/>
              <a:t> total pregnant teenagers, </a:t>
            </a:r>
            <a:r>
              <a:rPr lang="en-IN" b="1"/>
              <a:t>45</a:t>
            </a:r>
            <a:r>
              <a:rPr lang="en-IN"/>
              <a:t> of which are </a:t>
            </a:r>
            <a:r>
              <a:rPr lang="en-IN" b="1"/>
              <a:t>actually pregnant</a:t>
            </a:r>
            <a:r>
              <a:rPr lang="en-IN"/>
              <a:t>.</a:t>
            </a:r>
            <a:endParaRPr/>
          </a:p>
        </p:txBody>
      </p:sp>
      <p:pic>
        <p:nvPicPr>
          <p:cNvPr id="203" name="Google Shape;203;p27"/>
          <p:cNvPicPr preferRelativeResize="0"/>
          <p:nvPr/>
        </p:nvPicPr>
        <p:blipFill rotWithShape="1">
          <a:blip r:embed="rId3">
            <a:alphaModFix/>
          </a:blip>
          <a:srcRect/>
          <a:stretch/>
        </p:blipFill>
        <p:spPr>
          <a:xfrm>
            <a:off x="1043608" y="3068960"/>
            <a:ext cx="6884018" cy="2448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09" name="Google Shape;209;p28"/>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210" name="Google Shape;210;p28"/>
          <p:cNvPicPr preferRelativeResize="0"/>
          <p:nvPr/>
        </p:nvPicPr>
        <p:blipFill rotWithShape="1">
          <a:blip r:embed="rId3">
            <a:alphaModFix/>
          </a:blip>
          <a:srcRect/>
          <a:stretch/>
        </p:blipFill>
        <p:spPr>
          <a:xfrm>
            <a:off x="755576" y="1628800"/>
            <a:ext cx="7272808" cy="28035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16" name="Google Shape;216;p29"/>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dirty="0"/>
          </a:p>
        </p:txBody>
      </p:sp>
      <p:pic>
        <p:nvPicPr>
          <p:cNvPr id="217" name="Google Shape;217;p29"/>
          <p:cNvPicPr preferRelativeResize="0"/>
          <p:nvPr/>
        </p:nvPicPr>
        <p:blipFill rotWithShape="1">
          <a:blip r:embed="rId3">
            <a:alphaModFix/>
          </a:blip>
          <a:srcRect/>
          <a:stretch/>
        </p:blipFill>
        <p:spPr>
          <a:xfrm>
            <a:off x="755576" y="1628800"/>
            <a:ext cx="7272808" cy="2803536"/>
          </a:xfrm>
          <a:prstGeom prst="rect">
            <a:avLst/>
          </a:prstGeom>
          <a:noFill/>
          <a:ln>
            <a:noFill/>
          </a:ln>
        </p:spPr>
      </p:pic>
      <p:sp>
        <p:nvSpPr>
          <p:cNvPr id="218" name="Google Shape;218;p29"/>
          <p:cNvSpPr/>
          <p:nvPr/>
        </p:nvSpPr>
        <p:spPr>
          <a:xfrm>
            <a:off x="628650" y="4665398"/>
            <a:ext cx="7886700" cy="1325563"/>
          </a:xfrm>
          <a:prstGeom prst="rect">
            <a:avLst/>
          </a:prstGeom>
          <a:solidFill>
            <a:srgbClr val="FFD966"/>
          </a:solidFill>
          <a:ln>
            <a:noFill/>
          </a:ln>
        </p:spPr>
        <p:txBody>
          <a:bodyPr spcFirstLastPara="1" wrap="square" lIns="91425" tIns="45700" rIns="91425" bIns="45700" anchor="t" anchorCtr="0">
            <a:noAutofit/>
          </a:bodyPr>
          <a:lstStyle/>
          <a:p>
            <a:pPr algn="l">
              <a:buFont typeface="+mj-lt"/>
              <a:buAutoNum type="arabicPeriod"/>
            </a:pPr>
            <a:r>
              <a:rPr lang="en-US" sz="1600" b="0" i="0" dirty="0">
                <a:solidFill>
                  <a:srgbClr val="292929"/>
                </a:solidFill>
                <a:effectLst/>
                <a:latin typeface="Georgia" panose="02040502050405020303" pitchFamily="18" charset="0"/>
              </a:rPr>
              <a:t>Accuracy (all </a:t>
            </a:r>
            <a:r>
              <a:rPr lang="en-US" sz="1600" b="1" i="0" dirty="0">
                <a:solidFill>
                  <a:srgbClr val="292929"/>
                </a:solidFill>
                <a:effectLst/>
                <a:latin typeface="Georgia" panose="02040502050405020303" pitchFamily="18" charset="0"/>
              </a:rPr>
              <a:t>correct</a:t>
            </a:r>
            <a:r>
              <a:rPr lang="en-US" sz="1600" b="0" i="0" dirty="0">
                <a:solidFill>
                  <a:srgbClr val="292929"/>
                </a:solidFill>
                <a:effectLst/>
                <a:latin typeface="Georgia" panose="02040502050405020303" pitchFamily="18" charset="0"/>
              </a:rPr>
              <a:t> / all) = TP + TN / TP + TN + FP + FN</a:t>
            </a:r>
          </a:p>
          <a:p>
            <a:pPr algn="l"/>
            <a:r>
              <a:rPr lang="en-US" sz="1600" b="0" i="0" dirty="0">
                <a:solidFill>
                  <a:srgbClr val="292929"/>
                </a:solidFill>
                <a:effectLst/>
                <a:latin typeface="Georgia" panose="02040502050405020303" pitchFamily="18" charset="0"/>
              </a:rPr>
              <a:t>(45 + 395) / 500 = 440 / 500 = 0.88 or </a:t>
            </a:r>
            <a:r>
              <a:rPr lang="en-US" sz="1600" b="1" i="1" dirty="0">
                <a:solidFill>
                  <a:srgbClr val="292929"/>
                </a:solidFill>
                <a:effectLst/>
                <a:latin typeface="Georgia" panose="02040502050405020303" pitchFamily="18" charset="0"/>
              </a:rPr>
              <a:t>88% Accuracy</a:t>
            </a:r>
          </a:p>
          <a:p>
            <a:pPr algn="l"/>
            <a:endParaRPr lang="en-US" sz="1600" b="1" i="1" dirty="0">
              <a:solidFill>
                <a:srgbClr val="292929"/>
              </a:solidFill>
              <a:effectLst/>
              <a:latin typeface="Georgia" panose="02040502050405020303" pitchFamily="18" charset="0"/>
            </a:endParaRPr>
          </a:p>
          <a:p>
            <a:pPr algn="l"/>
            <a:r>
              <a:rPr lang="en-US" sz="1600" b="0" i="0" dirty="0">
                <a:solidFill>
                  <a:srgbClr val="292929"/>
                </a:solidFill>
                <a:effectLst/>
                <a:latin typeface="Georgia" panose="02040502050405020303" pitchFamily="18" charset="0"/>
              </a:rPr>
              <a:t>Misclassification (all </a:t>
            </a:r>
            <a:r>
              <a:rPr lang="en-US" sz="1600" b="1" i="0" dirty="0">
                <a:solidFill>
                  <a:srgbClr val="292929"/>
                </a:solidFill>
                <a:effectLst/>
                <a:latin typeface="Georgia" panose="02040502050405020303" pitchFamily="18" charset="0"/>
              </a:rPr>
              <a:t>incorrect</a:t>
            </a:r>
            <a:r>
              <a:rPr lang="en-US" sz="1600" b="0" i="0" dirty="0">
                <a:solidFill>
                  <a:srgbClr val="292929"/>
                </a:solidFill>
                <a:effectLst/>
                <a:latin typeface="Georgia" panose="02040502050405020303" pitchFamily="18" charset="0"/>
              </a:rPr>
              <a:t> / all) = FP + FN / TP + TN + FP + FN</a:t>
            </a:r>
          </a:p>
          <a:p>
            <a:pPr algn="l"/>
            <a:r>
              <a:rPr lang="en-US" sz="1600" b="0" i="0" dirty="0">
                <a:solidFill>
                  <a:srgbClr val="292929"/>
                </a:solidFill>
                <a:effectLst/>
                <a:latin typeface="Georgia" panose="02040502050405020303" pitchFamily="18" charset="0"/>
              </a:rPr>
              <a:t>(55 + 5) / 500 = 60 / 500 = 0.12 or </a:t>
            </a:r>
            <a:r>
              <a:rPr lang="en-US" sz="1600" b="1" i="1" dirty="0">
                <a:solidFill>
                  <a:srgbClr val="292929"/>
                </a:solidFill>
                <a:effectLst/>
                <a:latin typeface="Georgia" panose="02040502050405020303" pitchFamily="18" charset="0"/>
              </a:rPr>
              <a:t>12% Misclassification</a:t>
            </a:r>
            <a:endParaRPr lang="en-US" sz="1600" b="0" i="0" dirty="0">
              <a:solidFill>
                <a:srgbClr val="292929"/>
              </a:solidFill>
              <a:effectLst/>
              <a:latin typeface="Georgia" panose="02040502050405020303" pitchFamily="18" charset="0"/>
            </a:endParaRPr>
          </a:p>
          <a:p>
            <a:pPr algn="l"/>
            <a:endParaRPr lang="en-US" sz="1600" b="0" i="0" dirty="0">
              <a:solidFill>
                <a:srgbClr val="292929"/>
              </a:solidFill>
              <a:effectLst/>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Metrics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6952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24" name="Google Shape;224;p3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225" name="Google Shape;225;p30"/>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26" name="Google Shape;226;p30"/>
          <p:cNvSpPr/>
          <p:nvPr/>
        </p:nvSpPr>
        <p:spPr>
          <a:xfrm>
            <a:off x="251520" y="5301208"/>
            <a:ext cx="8784976" cy="707886"/>
          </a:xfrm>
          <a:prstGeom prst="rect">
            <a:avLst/>
          </a:prstGeom>
          <a:solidFill>
            <a:srgbClr val="F4B0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Precision (true positives / predicted positives) = TP / TP + FP</a:t>
            </a:r>
            <a:endParaRPr/>
          </a:p>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45 / (45 + 55) = 45 / 100 = 0.45 or 45% Precision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32" name="Google Shape;232;p3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233" name="Google Shape;233;p31"/>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34" name="Google Shape;234;p31"/>
          <p:cNvSpPr/>
          <p:nvPr/>
        </p:nvSpPr>
        <p:spPr>
          <a:xfrm>
            <a:off x="467544" y="5074840"/>
            <a:ext cx="8352928" cy="707886"/>
          </a:xfrm>
          <a:prstGeom prst="rect">
            <a:avLst/>
          </a:prstGeom>
          <a:solidFill>
            <a:srgbClr val="FFD9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Sensitivity/Recall (true positives / all actual positives) = TP / TP + FN</a:t>
            </a:r>
            <a:endParaRPr/>
          </a:p>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45 / (45 + 5) = 45 / 50 = 0.90 or 90% Sensitivity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40" name="Google Shape;240;p32"/>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241" name="Google Shape;241;p32"/>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42" name="Google Shape;242;p32"/>
          <p:cNvSpPr/>
          <p:nvPr/>
        </p:nvSpPr>
        <p:spPr>
          <a:xfrm>
            <a:off x="384198" y="5050831"/>
            <a:ext cx="8111736" cy="707886"/>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Helvetica Neue"/>
                <a:ea typeface="Helvetica Neue"/>
                <a:cs typeface="Helvetica Neue"/>
                <a:sym typeface="Helvetica Neue"/>
              </a:rPr>
              <a:t>Specificity (true negatives / all actual negatives) =TN / TN + FP</a:t>
            </a:r>
            <a:endParaRPr dirty="0"/>
          </a:p>
          <a:p>
            <a:pPr marL="0" marR="0" lvl="0" indent="0" algn="l" rtl="0">
              <a:spcBef>
                <a:spcPts val="0"/>
              </a:spcBef>
              <a:spcAft>
                <a:spcPts val="0"/>
              </a:spcAft>
              <a:buNone/>
            </a:pPr>
            <a:r>
              <a:rPr lang="en-IN" sz="2000" dirty="0">
                <a:solidFill>
                  <a:schemeClr val="dk1"/>
                </a:solidFill>
                <a:latin typeface="Helvetica Neue"/>
                <a:ea typeface="Helvetica Neue"/>
                <a:cs typeface="Helvetica Neue"/>
                <a:sym typeface="Helvetica Neue"/>
              </a:rPr>
              <a:t>395 / (395 + 55) = 395 / 450 = 0.88 or 88% Specificity</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409244" y="0"/>
            <a:ext cx="74676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dirty="0"/>
            </a:br>
            <a:r>
              <a:rPr lang="en-IN" sz="2970" b="1" dirty="0"/>
              <a:t>F1 Score</a:t>
            </a:r>
            <a:br>
              <a:rPr lang="en-IN" sz="2970" b="1" dirty="0"/>
            </a:br>
            <a:endParaRPr sz="2970" dirty="0"/>
          </a:p>
        </p:txBody>
      </p:sp>
      <p:sp>
        <p:nvSpPr>
          <p:cNvPr id="248" name="Google Shape;248;p33"/>
          <p:cNvSpPr txBox="1">
            <a:spLocks noGrp="1"/>
          </p:cNvSpPr>
          <p:nvPr>
            <p:ph sz="quarter" idx="1"/>
          </p:nvPr>
        </p:nvSpPr>
        <p:spPr>
          <a:xfrm>
            <a:off x="409243" y="879583"/>
            <a:ext cx="8199817" cy="4873752"/>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100"/>
              <a:buChar char="•"/>
            </a:pPr>
            <a:r>
              <a:rPr lang="en-IN" dirty="0"/>
              <a:t> A single score that kind of represents both Precision(P) and Recall(R).</a:t>
            </a:r>
            <a:endParaRPr dirty="0"/>
          </a:p>
          <a:p>
            <a:pPr marL="171450" lvl="0" indent="-171450" algn="just" rtl="0">
              <a:lnSpc>
                <a:spcPct val="90000"/>
              </a:lnSpc>
              <a:spcBef>
                <a:spcPts val="750"/>
              </a:spcBef>
              <a:spcAft>
                <a:spcPts val="0"/>
              </a:spcAft>
              <a:buClr>
                <a:schemeClr val="dk1"/>
              </a:buClr>
              <a:buSzPts val="2100"/>
              <a:buChar char="•"/>
            </a:pPr>
            <a:r>
              <a:rPr lang="en-IN" dirty="0"/>
              <a:t>One way to do that is simply taking their arithmetic mean. </a:t>
            </a:r>
            <a:r>
              <a:rPr lang="en-IN" dirty="0" err="1"/>
              <a:t>i.e</a:t>
            </a:r>
            <a:r>
              <a:rPr lang="en-IN" dirty="0"/>
              <a:t> (P + R) / 2 where P is Precision and R is Recall. But that’s pretty bad in some situations.</a:t>
            </a:r>
            <a:endParaRPr dirty="0"/>
          </a:p>
          <a:p>
            <a:pPr marL="171450" lvl="0" indent="-171450" algn="just" rtl="0">
              <a:lnSpc>
                <a:spcPct val="90000"/>
              </a:lnSpc>
              <a:spcBef>
                <a:spcPts val="750"/>
              </a:spcBef>
              <a:spcAft>
                <a:spcPts val="0"/>
              </a:spcAft>
              <a:buClr>
                <a:schemeClr val="dk1"/>
              </a:buClr>
              <a:buSzPts val="2100"/>
              <a:buChar char="•"/>
            </a:pPr>
            <a:r>
              <a:rPr lang="en-IN" dirty="0"/>
              <a:t>Suppose we have 100 credit card transactions, of which 97 are legit and 3 are fraud and let’s say we came up a model that predicts everything as fraud.</a:t>
            </a:r>
            <a:br>
              <a:rPr lang="en-IN" dirty="0"/>
            </a:br>
            <a:endParaRPr dirty="0"/>
          </a:p>
        </p:txBody>
      </p:sp>
      <p:pic>
        <p:nvPicPr>
          <p:cNvPr id="249" name="Google Shape;249;p33"/>
          <p:cNvPicPr preferRelativeResize="0"/>
          <p:nvPr/>
        </p:nvPicPr>
        <p:blipFill rotWithShape="1">
          <a:blip r:embed="rId3">
            <a:alphaModFix/>
          </a:blip>
          <a:srcRect r="6454" b="2522"/>
          <a:stretch/>
        </p:blipFill>
        <p:spPr>
          <a:xfrm>
            <a:off x="409242" y="3868158"/>
            <a:ext cx="3482410" cy="2403723"/>
          </a:xfrm>
          <a:prstGeom prst="rect">
            <a:avLst/>
          </a:prstGeom>
          <a:noFill/>
          <a:ln>
            <a:noFill/>
          </a:ln>
        </p:spPr>
      </p:pic>
      <p:sp>
        <p:nvSpPr>
          <p:cNvPr id="250" name="Google Shape;250;p33"/>
          <p:cNvSpPr/>
          <p:nvPr/>
        </p:nvSpPr>
        <p:spPr>
          <a:xfrm>
            <a:off x="4143044" y="3868158"/>
            <a:ext cx="4572000" cy="2922270"/>
          </a:xfrm>
          <a:prstGeom prst="rect">
            <a:avLst/>
          </a:prstGeom>
          <a:solidFill>
            <a:srgbClr val="F7CAAC"/>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0" i="0" dirty="0">
                <a:solidFill>
                  <a:srgbClr val="292929"/>
                </a:solidFill>
                <a:effectLst/>
                <a:latin typeface="Georgia" panose="02040502050405020303" pitchFamily="18" charset="0"/>
              </a:rPr>
              <a:t>Now, if we simply take arithmetic mean of both, then it comes out to be nearly 51%</a:t>
            </a:r>
          </a:p>
          <a:p>
            <a:pPr marL="0" marR="0" lvl="0" indent="0" algn="just" rtl="0">
              <a:spcBef>
                <a:spcPts val="0"/>
              </a:spcBef>
              <a:spcAft>
                <a:spcPts val="0"/>
              </a:spcAft>
              <a:buNone/>
            </a:pPr>
            <a:endParaRPr lang="en-US" sz="1600" dirty="0">
              <a:solidFill>
                <a:schemeClr val="dk1"/>
              </a:solidFill>
              <a:latin typeface="Georgia" panose="02040502050405020303" pitchFamily="18" charset="0"/>
              <a:ea typeface="Content"/>
              <a:cs typeface="Content"/>
              <a:sym typeface="Content"/>
            </a:endParaRPr>
          </a:p>
          <a:p>
            <a:pPr marL="0" marR="0" lvl="0" indent="0" algn="just" rtl="0">
              <a:spcBef>
                <a:spcPts val="0"/>
              </a:spcBef>
              <a:spcAft>
                <a:spcPts val="0"/>
              </a:spcAft>
              <a:buNone/>
            </a:pPr>
            <a:r>
              <a:rPr lang="en-US" sz="1600" b="0" i="0" dirty="0">
                <a:solidFill>
                  <a:srgbClr val="292929"/>
                </a:solidFill>
                <a:effectLst/>
                <a:latin typeface="Georgia" panose="02040502050405020303" pitchFamily="18" charset="0"/>
              </a:rPr>
              <a:t>We shouldn’t be giving such a moderate score to a terrible model since it’s just predicting every transaction as fraud.</a:t>
            </a:r>
          </a:p>
          <a:p>
            <a:pPr marL="0" marR="0" lvl="0" indent="0" algn="just" rtl="0">
              <a:spcBef>
                <a:spcPts val="0"/>
              </a:spcBef>
              <a:spcAft>
                <a:spcPts val="0"/>
              </a:spcAft>
              <a:buNone/>
            </a:pPr>
            <a:endParaRPr sz="1600" dirty="0">
              <a:solidFill>
                <a:schemeClr val="dk1"/>
              </a:solidFill>
              <a:latin typeface="Georgia" panose="02040502050405020303" pitchFamily="18" charset="0"/>
              <a:ea typeface="Content"/>
              <a:cs typeface="Content"/>
              <a:sym typeface="Content"/>
            </a:endParaRPr>
          </a:p>
          <a:p>
            <a:pPr marL="0" marR="0" lvl="0" indent="0" algn="just" rtl="0">
              <a:spcBef>
                <a:spcPts val="0"/>
              </a:spcBef>
              <a:spcAft>
                <a:spcPts val="0"/>
              </a:spcAft>
              <a:buNone/>
            </a:pPr>
            <a:r>
              <a:rPr lang="en-IN" sz="1600" dirty="0">
                <a:solidFill>
                  <a:srgbClr val="FF0000"/>
                </a:solidFill>
                <a:latin typeface="Georgia" panose="02040502050405020303" pitchFamily="18" charset="0"/>
                <a:ea typeface="Helvetica Neue"/>
                <a:cs typeface="Helvetica Neue"/>
                <a:sym typeface="Helvetica Neue"/>
              </a:rPr>
              <a:t>So, we need something more balanced than the arithmetic mean and that is harmonic mean</a:t>
            </a:r>
            <a:endParaRPr sz="1600" dirty="0">
              <a:solidFill>
                <a:srgbClr val="FF0000"/>
              </a:solidFill>
              <a:latin typeface="Georgia" panose="02040502050405020303" pitchFamily="18" charset="0"/>
              <a:ea typeface="Content"/>
              <a:cs typeface="Content"/>
              <a:sym typeface="Content"/>
            </a:endParaRPr>
          </a:p>
          <a:p>
            <a:pPr marL="0" marR="0" lvl="0" indent="0" algn="l" rtl="0">
              <a:spcBef>
                <a:spcPts val="0"/>
              </a:spcBef>
              <a:spcAft>
                <a:spcPts val="0"/>
              </a:spcAft>
              <a:buNone/>
            </a:pPr>
            <a:endParaRPr sz="1600" dirty="0">
              <a:solidFill>
                <a:schemeClr val="dk1"/>
              </a:solidFill>
              <a:latin typeface="Georgia" panose="02040502050405020303" pitchFamily="18" charset="0"/>
              <a:ea typeface="Content"/>
              <a:cs typeface="Content"/>
              <a:sym typeface="Content"/>
            </a:endParaRPr>
          </a:p>
          <a:p>
            <a:pPr marL="0" marR="0" lvl="0" indent="0" algn="l" rtl="0">
              <a:spcBef>
                <a:spcPts val="0"/>
              </a:spcBef>
              <a:spcAft>
                <a:spcPts val="0"/>
              </a:spcAft>
              <a:buNone/>
            </a:pPr>
            <a:endParaRPr sz="1600" dirty="0">
              <a:solidFill>
                <a:schemeClr val="dk1"/>
              </a:solidFill>
              <a:latin typeface="Georgia" panose="02040502050405020303" pitchFamily="18" charset="0"/>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rot="5400000">
            <a:off x="605807" y="4801174"/>
            <a:ext cx="2049604" cy="2663180"/>
          </a:xfrm>
          <a:prstGeom prst="rect">
            <a:avLst/>
          </a:prstGeom>
          <a:noFill/>
          <a:ln>
            <a:noFill/>
          </a:ln>
        </p:spPr>
      </p:pic>
      <p:sp>
        <p:nvSpPr>
          <p:cNvPr id="256" name="Google Shape;256;p34"/>
          <p:cNvSpPr txBox="1">
            <a:spLocks noGrp="1"/>
          </p:cNvSpPr>
          <p:nvPr>
            <p:ph type="title"/>
          </p:nvPr>
        </p:nvSpPr>
        <p:spPr>
          <a:xfrm>
            <a:off x="457200" y="274638"/>
            <a:ext cx="7467600" cy="85077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dirty="0"/>
            </a:br>
            <a:r>
              <a:rPr lang="en-IN" sz="2970" b="1" dirty="0"/>
              <a:t>F1 Score</a:t>
            </a:r>
            <a:br>
              <a:rPr lang="en-IN" sz="2970" b="1" dirty="0"/>
            </a:br>
            <a:endParaRPr sz="2970" dirty="0"/>
          </a:p>
        </p:txBody>
      </p:sp>
      <p:sp>
        <p:nvSpPr>
          <p:cNvPr id="257" name="Google Shape;257;p34"/>
          <p:cNvSpPr txBox="1">
            <a:spLocks noGrp="1"/>
          </p:cNvSpPr>
          <p:nvPr>
            <p:ph sz="quarter" idx="1"/>
          </p:nvPr>
        </p:nvSpPr>
        <p:spPr>
          <a:xfrm>
            <a:off x="457200" y="1223889"/>
            <a:ext cx="7955280" cy="5514536"/>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dirty="0"/>
              <a:t>Harmonic mean is kind of an average when x and y are equal. But when x and y are different, then it’s closer to the smaller number as compared to the larger number</a:t>
            </a:r>
            <a:endParaRPr dirty="0"/>
          </a:p>
        </p:txBody>
      </p:sp>
      <p:pic>
        <p:nvPicPr>
          <p:cNvPr id="258" name="Google Shape;258;p34"/>
          <p:cNvPicPr preferRelativeResize="0"/>
          <p:nvPr/>
        </p:nvPicPr>
        <p:blipFill rotWithShape="1">
          <a:blip r:embed="rId4">
            <a:alphaModFix/>
          </a:blip>
          <a:srcRect r="6454" b="2522"/>
          <a:stretch/>
        </p:blipFill>
        <p:spPr>
          <a:xfrm>
            <a:off x="162070" y="3023421"/>
            <a:ext cx="2937079" cy="2027310"/>
          </a:xfrm>
          <a:prstGeom prst="rect">
            <a:avLst/>
          </a:prstGeom>
          <a:noFill/>
          <a:ln>
            <a:noFill/>
          </a:ln>
        </p:spPr>
      </p:pic>
      <p:sp>
        <p:nvSpPr>
          <p:cNvPr id="259" name="Google Shape;259;p34"/>
          <p:cNvSpPr/>
          <p:nvPr/>
        </p:nvSpPr>
        <p:spPr>
          <a:xfrm>
            <a:off x="5311733" y="2640500"/>
            <a:ext cx="3384376" cy="646331"/>
          </a:xfrm>
          <a:prstGeom prst="rect">
            <a:avLst/>
          </a:prstGeom>
          <a:solidFill>
            <a:srgbClr val="FFC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F1 Score = Harmonic Mean(Precision, Recall)</a:t>
            </a:r>
            <a:endParaRPr/>
          </a:p>
        </p:txBody>
      </p:sp>
      <p:sp>
        <p:nvSpPr>
          <p:cNvPr id="260" name="Google Shape;260;p34"/>
          <p:cNvSpPr/>
          <p:nvPr/>
        </p:nvSpPr>
        <p:spPr>
          <a:xfrm>
            <a:off x="5351724" y="3451048"/>
            <a:ext cx="3385504" cy="923330"/>
          </a:xfrm>
          <a:prstGeom prst="rect">
            <a:avLst/>
          </a:prstGeom>
          <a:solidFill>
            <a:srgbClr val="FF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Helvetica Neue"/>
                <a:ea typeface="Helvetica Neue"/>
                <a:cs typeface="Helvetica Neue"/>
                <a:sym typeface="Helvetica Neue"/>
              </a:rPr>
              <a:t>F1 Score = 2 * Precision * Recall / (Precision + Recall) = 2*3*100/103 = 5%</a:t>
            </a:r>
            <a:endParaRPr dirty="0"/>
          </a:p>
        </p:txBody>
      </p:sp>
      <p:sp>
        <p:nvSpPr>
          <p:cNvPr id="261" name="Google Shape;261;p34"/>
          <p:cNvSpPr/>
          <p:nvPr/>
        </p:nvSpPr>
        <p:spPr>
          <a:xfrm>
            <a:off x="3239451" y="4495309"/>
            <a:ext cx="5497778" cy="1477328"/>
          </a:xfrm>
          <a:prstGeom prst="rect">
            <a:avLst/>
          </a:prstGeom>
          <a:solidFill>
            <a:srgbClr val="FFFF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So if one number is really small between precision and recall, the F1 Score kind of raises a flag and is more closer to the smaller number than the bigger one, giving the model an appropriate score rather than just an arithmetic mean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a:t>
            </a:r>
            <a:br>
              <a:rPr lang="en-IN" sz="2970"/>
            </a:br>
            <a:br>
              <a:rPr lang="en-IN" sz="2970"/>
            </a:br>
            <a:endParaRPr sz="2970"/>
          </a:p>
        </p:txBody>
      </p:sp>
      <p:sp>
        <p:nvSpPr>
          <p:cNvPr id="267" name="Google Shape;267;p35"/>
          <p:cNvSpPr txBox="1">
            <a:spLocks noGrp="1"/>
          </p:cNvSpPr>
          <p:nvPr>
            <p:ph sz="quarter" idx="1"/>
          </p:nvPr>
        </p:nvSpPr>
        <p:spPr>
          <a:xfrm>
            <a:off x="69700" y="1111348"/>
            <a:ext cx="8617100" cy="574665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dirty="0"/>
              <a:t>The ROC curve is the plot between sensitivity and (1- specificity). </a:t>
            </a:r>
            <a:endParaRPr dirty="0"/>
          </a:p>
          <a:p>
            <a:pPr marL="171450" lvl="0" indent="-171450" algn="l" rtl="0">
              <a:lnSpc>
                <a:spcPct val="90000"/>
              </a:lnSpc>
              <a:spcBef>
                <a:spcPts val="750"/>
              </a:spcBef>
              <a:spcAft>
                <a:spcPts val="0"/>
              </a:spcAft>
              <a:buClr>
                <a:schemeClr val="dk1"/>
              </a:buClr>
              <a:buSzPts val="2100"/>
              <a:buChar char="•"/>
            </a:pPr>
            <a:r>
              <a:rPr lang="en-IN" dirty="0"/>
              <a:t>(1- specificity) is also known as false positive rate and sensitivity is also known as True Positive rate.</a:t>
            </a:r>
            <a:endParaRPr dirty="0"/>
          </a:p>
          <a:p>
            <a:pPr marL="171450" lvl="0" indent="-38100" algn="l" rtl="0">
              <a:lnSpc>
                <a:spcPct val="90000"/>
              </a:lnSpc>
              <a:spcBef>
                <a:spcPts val="750"/>
              </a:spcBef>
              <a:spcAft>
                <a:spcPts val="0"/>
              </a:spcAft>
              <a:buClr>
                <a:schemeClr val="dk1"/>
              </a:buClr>
              <a:buSzPts val="2100"/>
              <a:buNone/>
            </a:pPr>
            <a:endParaRPr dirty="0"/>
          </a:p>
        </p:txBody>
      </p:sp>
      <p:pic>
        <p:nvPicPr>
          <p:cNvPr id="268" name="Google Shape;268;p35"/>
          <p:cNvPicPr preferRelativeResize="0"/>
          <p:nvPr/>
        </p:nvPicPr>
        <p:blipFill rotWithShape="1">
          <a:blip r:embed="rId3">
            <a:alphaModFix/>
          </a:blip>
          <a:srcRect/>
          <a:stretch/>
        </p:blipFill>
        <p:spPr>
          <a:xfrm>
            <a:off x="323528" y="3068960"/>
            <a:ext cx="4608512" cy="2814214"/>
          </a:xfrm>
          <a:prstGeom prst="rect">
            <a:avLst/>
          </a:prstGeom>
          <a:noFill/>
          <a:ln>
            <a:noFill/>
          </a:ln>
        </p:spPr>
      </p:pic>
      <p:sp>
        <p:nvSpPr>
          <p:cNvPr id="269" name="Google Shape;269;p35"/>
          <p:cNvSpPr/>
          <p:nvPr/>
        </p:nvSpPr>
        <p:spPr>
          <a:xfrm>
            <a:off x="5073800" y="2611034"/>
            <a:ext cx="3600400" cy="120032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Helvetica Neue"/>
                <a:ea typeface="Helvetica Neue"/>
                <a:cs typeface="Helvetica Neue"/>
                <a:sym typeface="Helvetica Neue"/>
              </a:rPr>
              <a:t>Sensitivity : +</a:t>
            </a:r>
            <a:r>
              <a:rPr lang="en-IN" sz="1800" dirty="0" err="1">
                <a:solidFill>
                  <a:schemeClr val="dk1"/>
                </a:solidFill>
                <a:latin typeface="Helvetica Neue"/>
                <a:ea typeface="Helvetica Neue"/>
                <a:cs typeface="Helvetica Neue"/>
                <a:sym typeface="Helvetica Neue"/>
              </a:rPr>
              <a:t>ve</a:t>
            </a:r>
            <a:r>
              <a:rPr lang="en-IN" sz="1800" dirty="0">
                <a:solidFill>
                  <a:schemeClr val="dk1"/>
                </a:solidFill>
                <a:latin typeface="Helvetica Neue"/>
                <a:ea typeface="Helvetica Neue"/>
                <a:cs typeface="Helvetica Neue"/>
                <a:sym typeface="Helvetica Neue"/>
              </a:rPr>
              <a:t> Recall – Out of all +</a:t>
            </a:r>
            <a:r>
              <a:rPr lang="en-IN" sz="1800" dirty="0" err="1">
                <a:solidFill>
                  <a:schemeClr val="dk1"/>
                </a:solidFill>
                <a:latin typeface="Helvetica Neue"/>
                <a:ea typeface="Helvetica Neue"/>
                <a:cs typeface="Helvetica Neue"/>
                <a:sym typeface="Helvetica Neue"/>
              </a:rPr>
              <a:t>ve</a:t>
            </a:r>
            <a:r>
              <a:rPr lang="en-IN" sz="1800" dirty="0">
                <a:solidFill>
                  <a:schemeClr val="dk1"/>
                </a:solidFill>
                <a:latin typeface="Helvetica Neue"/>
                <a:ea typeface="Helvetica Neue"/>
                <a:cs typeface="Helvetica Neue"/>
                <a:sym typeface="Helvetica Neue"/>
              </a:rPr>
              <a:t> samples , how many sample was my classifier able to picks up (TPR)</a:t>
            </a:r>
            <a:endParaRPr sz="1800" dirty="0">
              <a:solidFill>
                <a:schemeClr val="dk1"/>
              </a:solidFill>
              <a:latin typeface="Helvetica Neue"/>
              <a:ea typeface="Helvetica Neue"/>
              <a:cs typeface="Helvetica Neue"/>
              <a:sym typeface="Helvetica Neue"/>
            </a:endParaRPr>
          </a:p>
        </p:txBody>
      </p:sp>
      <p:pic>
        <p:nvPicPr>
          <p:cNvPr id="270" name="Google Shape;270;p35" descr="https://miro.medium.com/max/525/1*yw4Y3D7nGNVza2EC2WrOfg.gif"/>
          <p:cNvPicPr preferRelativeResize="0"/>
          <p:nvPr/>
        </p:nvPicPr>
        <p:blipFill rotWithShape="1">
          <a:blip r:embed="rId4">
            <a:alphaModFix/>
          </a:blip>
          <a:srcRect/>
          <a:stretch/>
        </p:blipFill>
        <p:spPr>
          <a:xfrm>
            <a:off x="5073800" y="3857687"/>
            <a:ext cx="4000500" cy="400050"/>
          </a:xfrm>
          <a:prstGeom prst="rect">
            <a:avLst/>
          </a:prstGeom>
          <a:noFill/>
          <a:ln>
            <a:noFill/>
          </a:ln>
        </p:spPr>
      </p:pic>
      <p:sp>
        <p:nvSpPr>
          <p:cNvPr id="271" name="Google Shape;271;p35"/>
          <p:cNvSpPr/>
          <p:nvPr/>
        </p:nvSpPr>
        <p:spPr>
          <a:xfrm>
            <a:off x="5009220" y="4347919"/>
            <a:ext cx="3600400" cy="182834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Helvetica Neue"/>
                <a:ea typeface="Helvetica Neue"/>
                <a:cs typeface="Helvetica Neue"/>
                <a:sym typeface="Helvetica Neue"/>
              </a:rPr>
              <a:t>Specificity: -</a:t>
            </a:r>
            <a:r>
              <a:rPr lang="en-IN" sz="1800" dirty="0" err="1">
                <a:solidFill>
                  <a:schemeClr val="dk1"/>
                </a:solidFill>
                <a:latin typeface="Helvetica Neue"/>
                <a:ea typeface="Helvetica Neue"/>
                <a:cs typeface="Helvetica Neue"/>
                <a:sym typeface="Helvetica Neue"/>
              </a:rPr>
              <a:t>ve</a:t>
            </a:r>
            <a:r>
              <a:rPr lang="en-IN" sz="1800" dirty="0">
                <a:solidFill>
                  <a:schemeClr val="dk1"/>
                </a:solidFill>
                <a:latin typeface="Helvetica Neue"/>
                <a:ea typeface="Helvetica Neue"/>
                <a:cs typeface="Helvetica Neue"/>
                <a:sym typeface="Helvetica Neue"/>
              </a:rPr>
              <a:t> Recall – Out of all -</a:t>
            </a:r>
            <a:r>
              <a:rPr lang="en-IN" sz="1800" dirty="0" err="1">
                <a:solidFill>
                  <a:schemeClr val="dk1"/>
                </a:solidFill>
                <a:latin typeface="Helvetica Neue"/>
                <a:ea typeface="Helvetica Neue"/>
                <a:cs typeface="Helvetica Neue"/>
                <a:sym typeface="Helvetica Neue"/>
              </a:rPr>
              <a:t>ve</a:t>
            </a:r>
            <a:r>
              <a:rPr lang="en-IN" sz="1800" dirty="0">
                <a:solidFill>
                  <a:schemeClr val="dk1"/>
                </a:solidFill>
                <a:latin typeface="Helvetica Neue"/>
                <a:ea typeface="Helvetica Neue"/>
                <a:cs typeface="Helvetica Neue"/>
                <a:sym typeface="Helvetica Neue"/>
              </a:rPr>
              <a:t> samples , how many sample was my classifier able to picks up</a:t>
            </a:r>
            <a:endParaRPr dirty="0"/>
          </a:p>
          <a:p>
            <a:pPr marL="0" marR="0" lvl="0" indent="0" algn="l" rtl="0">
              <a:spcBef>
                <a:spcPts val="0"/>
              </a:spcBef>
              <a:spcAft>
                <a:spcPts val="0"/>
              </a:spcAft>
              <a:buNone/>
            </a:pPr>
            <a:endParaRPr sz="18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IN" sz="1800" dirty="0">
                <a:solidFill>
                  <a:schemeClr val="dk1"/>
                </a:solidFill>
                <a:latin typeface="Helvetica Neue"/>
                <a:ea typeface="Helvetica Neue"/>
                <a:cs typeface="Helvetica Neue"/>
                <a:sym typeface="Helvetica Neue"/>
              </a:rPr>
              <a:t>1- specificity – FPR  </a:t>
            </a:r>
            <a:endParaRPr sz="1800" dirty="0">
              <a:solidFill>
                <a:schemeClr val="dk1"/>
              </a:solidFill>
              <a:latin typeface="Helvetica Neue"/>
              <a:ea typeface="Helvetica Neue"/>
              <a:cs typeface="Helvetica Neue"/>
              <a:sym typeface="Helvetica Neue"/>
            </a:endParaRPr>
          </a:p>
        </p:txBody>
      </p:sp>
      <p:pic>
        <p:nvPicPr>
          <p:cNvPr id="272" name="Google Shape;272;p35" descr="https://miro.medium.com/max/533/1*eIIZS8FNvpxiEzHpFI3QZA.gif"/>
          <p:cNvPicPr preferRelativeResize="0"/>
          <p:nvPr/>
        </p:nvPicPr>
        <p:blipFill rotWithShape="1">
          <a:blip r:embed="rId5">
            <a:alphaModFix/>
          </a:blip>
          <a:srcRect/>
          <a:stretch/>
        </p:blipFill>
        <p:spPr>
          <a:xfrm>
            <a:off x="4904640" y="6205089"/>
            <a:ext cx="4057650" cy="40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78" name="Google Shape;278;p36"/>
          <p:cNvSpPr txBox="1">
            <a:spLocks noGrp="1"/>
          </p:cNvSpPr>
          <p:nvPr>
            <p:ph sz="quarter" idx="1"/>
          </p:nvPr>
        </p:nvSpPr>
        <p:spPr>
          <a:xfrm>
            <a:off x="1" y="1675300"/>
            <a:ext cx="4241982" cy="4351338"/>
          </a:xfrm>
          <a:prstGeom prst="rect">
            <a:avLst/>
          </a:prstGeom>
          <a:noFill/>
          <a:ln>
            <a:noFill/>
          </a:ln>
        </p:spPr>
        <p:txBody>
          <a:bodyPr spcFirstLastPara="1" wrap="square" lIns="91425" tIns="45700" rIns="91425" bIns="45700" anchor="t" anchorCtr="0">
            <a:noAutofit/>
          </a:bodyPr>
          <a:lstStyle/>
          <a:p>
            <a:pPr marL="114300" indent="0" algn="just">
              <a:buNone/>
            </a:pPr>
            <a:r>
              <a:rPr lang="en-US" sz="1800" b="1" i="0" dirty="0">
                <a:solidFill>
                  <a:srgbClr val="292929"/>
                </a:solidFill>
                <a:effectLst/>
                <a:latin typeface="Georgia" panose="02040502050405020303" pitchFamily="18" charset="0"/>
              </a:rPr>
              <a:t>Something to notice:</a:t>
            </a:r>
          </a:p>
          <a:p>
            <a:pPr algn="just">
              <a:buFont typeface="Arial" panose="020B0604020202020204" pitchFamily="34" charset="0"/>
              <a:buChar char="•"/>
            </a:pPr>
            <a:r>
              <a:rPr lang="en-US" sz="1800" b="0" i="0" dirty="0">
                <a:solidFill>
                  <a:srgbClr val="292929"/>
                </a:solidFill>
                <a:effectLst/>
                <a:latin typeface="Georgia" panose="02040502050405020303" pitchFamily="18" charset="0"/>
              </a:rPr>
              <a:t>Circled Green person has a high level of cholesterol but does not have heart disease. This may be due to the reason that now the person is observing a better lifestyle and exercising regularly.</a:t>
            </a:r>
          </a:p>
          <a:p>
            <a:pPr algn="just">
              <a:buFont typeface="Arial" panose="020B0604020202020204" pitchFamily="34" charset="0"/>
              <a:buChar char="•"/>
            </a:pPr>
            <a:r>
              <a:rPr lang="en-US" sz="1800" b="0" i="0" dirty="0">
                <a:solidFill>
                  <a:srgbClr val="292929"/>
                </a:solidFill>
                <a:effectLst/>
                <a:latin typeface="Georgia" panose="02040502050405020303" pitchFamily="18" charset="0"/>
              </a:rPr>
              <a:t>Circled Red person has low cholesterol levels still had a heart attack. This may be due to the reason that he has other heart-related issues.</a:t>
            </a:r>
          </a:p>
          <a:p>
            <a:pPr marL="171450" lvl="0" indent="-38100" algn="just" rtl="0">
              <a:lnSpc>
                <a:spcPct val="90000"/>
              </a:lnSpc>
              <a:spcBef>
                <a:spcPts val="0"/>
              </a:spcBef>
              <a:spcAft>
                <a:spcPts val="0"/>
              </a:spcAft>
              <a:buClr>
                <a:schemeClr val="dk1"/>
              </a:buClr>
              <a:buSzPts val="2100"/>
              <a:buNone/>
            </a:pPr>
            <a:endParaRPr sz="1800" dirty="0">
              <a:latin typeface="Georgia" panose="02040502050405020303" pitchFamily="18" charset="0"/>
            </a:endParaRPr>
          </a:p>
        </p:txBody>
      </p:sp>
      <p:pic>
        <p:nvPicPr>
          <p:cNvPr id="279" name="Google Shape;279;p36"/>
          <p:cNvPicPr preferRelativeResize="0"/>
          <p:nvPr/>
        </p:nvPicPr>
        <p:blipFill rotWithShape="1">
          <a:blip r:embed="rId3">
            <a:alphaModFix/>
          </a:blip>
          <a:srcRect/>
          <a:stretch/>
        </p:blipFill>
        <p:spPr>
          <a:xfrm>
            <a:off x="4241983" y="1825625"/>
            <a:ext cx="4902017" cy="335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85" name="Google Shape;285;p37"/>
          <p:cNvSpPr txBox="1">
            <a:spLocks noGrp="1"/>
          </p:cNvSpPr>
          <p:nvPr>
            <p:ph sz="quarter" idx="1"/>
          </p:nvPr>
        </p:nvSpPr>
        <p:spPr>
          <a:xfrm>
            <a:off x="628650" y="1420837"/>
            <a:ext cx="7886700" cy="4756126"/>
          </a:xfrm>
          <a:prstGeom prst="rect">
            <a:avLst/>
          </a:prstGeom>
          <a:noFill/>
          <a:ln>
            <a:noFill/>
          </a:ln>
        </p:spPr>
        <p:txBody>
          <a:bodyPr spcFirstLastPara="1" wrap="square" lIns="91425" tIns="45700" rIns="91425" bIns="45700" anchor="t" anchorCtr="0">
            <a:noAutofit/>
          </a:bodyPr>
          <a:lstStyle/>
          <a:p>
            <a:pPr marL="590550" lvl="0" indent="-457200" algn="just" rtl="0">
              <a:lnSpc>
                <a:spcPct val="90000"/>
              </a:lnSpc>
              <a:spcBef>
                <a:spcPts val="0"/>
              </a:spcBef>
              <a:spcAft>
                <a:spcPts val="0"/>
              </a:spcAft>
              <a:buClr>
                <a:schemeClr val="dk1"/>
              </a:buClr>
              <a:buSzPts val="2100"/>
              <a:buFont typeface="+mj-lt"/>
              <a:buAutoNum type="arabicPeriod"/>
            </a:pPr>
            <a:r>
              <a:rPr lang="en-US" sz="2000" b="0" i="0" dirty="0">
                <a:solidFill>
                  <a:srgbClr val="292929"/>
                </a:solidFill>
                <a:effectLst/>
                <a:latin typeface="Georgia" panose="02040502050405020303" pitchFamily="18" charset="0"/>
              </a:rPr>
              <a:t>Now if we fit a Logistic Regression curve to the data, the Y-axis will be converted to the </a:t>
            </a:r>
            <a:r>
              <a:rPr lang="en-US" sz="2000" b="1" i="0" dirty="0">
                <a:solidFill>
                  <a:srgbClr val="292929"/>
                </a:solidFill>
                <a:effectLst/>
                <a:latin typeface="Georgia" panose="02040502050405020303" pitchFamily="18" charset="0"/>
              </a:rPr>
              <a:t>Probability</a:t>
            </a:r>
            <a:r>
              <a:rPr lang="en-US" sz="2000" b="0" i="0" dirty="0">
                <a:solidFill>
                  <a:srgbClr val="292929"/>
                </a:solidFill>
                <a:effectLst/>
                <a:latin typeface="Georgia" panose="02040502050405020303" pitchFamily="18" charset="0"/>
              </a:rPr>
              <a:t> of a person having a heart disease based on the Cholesterol levels.</a:t>
            </a:r>
          </a:p>
          <a:p>
            <a:pPr marL="590550" indent="-457200" algn="just">
              <a:spcBef>
                <a:spcPts val="0"/>
              </a:spcBef>
              <a:buSzPts val="2100"/>
              <a:buFont typeface="+mj-lt"/>
              <a:buAutoNum type="arabicPeriod"/>
            </a:pPr>
            <a:r>
              <a:rPr lang="en-US" sz="2000" dirty="0">
                <a:solidFill>
                  <a:srgbClr val="292929"/>
                </a:solidFill>
                <a:latin typeface="Georgia" panose="02040502050405020303" pitchFamily="18" charset="0"/>
              </a:rPr>
              <a:t>The white dot represents a person having a lower heart disease probability than the person represented by the black dot.</a:t>
            </a:r>
            <a:endParaRPr sz="2000" dirty="0">
              <a:solidFill>
                <a:srgbClr val="292929"/>
              </a:solidFill>
              <a:latin typeface="Georgia" panose="02040502050405020303" pitchFamily="18" charset="0"/>
            </a:endParaRPr>
          </a:p>
        </p:txBody>
      </p:sp>
      <p:pic>
        <p:nvPicPr>
          <p:cNvPr id="286" name="Google Shape;286;p37"/>
          <p:cNvPicPr preferRelativeResize="0"/>
          <p:nvPr/>
        </p:nvPicPr>
        <p:blipFill rotWithShape="1">
          <a:blip r:embed="rId3">
            <a:alphaModFix/>
          </a:blip>
          <a:srcRect/>
          <a:stretch/>
        </p:blipFill>
        <p:spPr>
          <a:xfrm>
            <a:off x="1977085" y="3048586"/>
            <a:ext cx="5715000" cy="407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92" name="Google Shape;292;p38"/>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293" name="Google Shape;293;p38"/>
          <p:cNvPicPr preferRelativeResize="0"/>
          <p:nvPr/>
        </p:nvPicPr>
        <p:blipFill rotWithShape="1">
          <a:blip r:embed="rId3">
            <a:alphaModFix/>
          </a:blip>
          <a:srcRect/>
          <a:stretch/>
        </p:blipFill>
        <p:spPr>
          <a:xfrm>
            <a:off x="971600" y="1827905"/>
            <a:ext cx="6267450" cy="408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9"/>
          <p:cNvPicPr preferRelativeResize="0"/>
          <p:nvPr/>
        </p:nvPicPr>
        <p:blipFill rotWithShape="1">
          <a:blip r:embed="rId3">
            <a:alphaModFix/>
          </a:blip>
          <a:srcRect/>
          <a:stretch/>
        </p:blipFill>
        <p:spPr>
          <a:xfrm>
            <a:off x="3995936" y="4150698"/>
            <a:ext cx="5040560" cy="2295393"/>
          </a:xfrm>
          <a:prstGeom prst="rect">
            <a:avLst/>
          </a:prstGeom>
          <a:noFill/>
          <a:ln>
            <a:noFill/>
          </a:ln>
        </p:spPr>
      </p:pic>
      <p:sp>
        <p:nvSpPr>
          <p:cNvPr id="299" name="Google Shape;299;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00" name="Google Shape;300;p39"/>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None/>
            </a:pPr>
            <a:endParaRPr/>
          </a:p>
        </p:txBody>
      </p:sp>
      <p:pic>
        <p:nvPicPr>
          <p:cNvPr id="301" name="Google Shape;301;p39"/>
          <p:cNvPicPr preferRelativeResize="0"/>
          <p:nvPr/>
        </p:nvPicPr>
        <p:blipFill rotWithShape="1">
          <a:blip r:embed="rId4">
            <a:alphaModFix/>
          </a:blip>
          <a:srcRect/>
          <a:stretch/>
        </p:blipFill>
        <p:spPr>
          <a:xfrm>
            <a:off x="1619672" y="1565619"/>
            <a:ext cx="6087801" cy="30241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0"/>
            <a:ext cx="7467600" cy="473848"/>
          </a:xfrm>
          <a:prstGeom prst="rect">
            <a:avLst/>
          </a:prstGeom>
        </p:spPr>
        <p:txBody>
          <a:bodyPr vert="horz" wrap="square" lIns="0" tIns="12065" rIns="0" bIns="0" rtlCol="0">
            <a:spAutoFit/>
          </a:bodyPr>
          <a:lstStyle/>
          <a:p>
            <a:pPr marL="12700" algn="ctr">
              <a:lnSpc>
                <a:spcPct val="100000"/>
              </a:lnSpc>
              <a:spcBef>
                <a:spcPts val="95"/>
              </a:spcBef>
            </a:pPr>
            <a:r>
              <a:rPr lang="en-US" b="1" spc="-5" dirty="0">
                <a:solidFill>
                  <a:srgbClr val="C00000"/>
                </a:solidFill>
              </a:rPr>
              <a:t>Evaluation Metrics</a:t>
            </a:r>
            <a:endParaRPr b="1" spc="-5" dirty="0">
              <a:solidFill>
                <a:srgbClr val="C00000"/>
              </a:solidFill>
            </a:endParaRPr>
          </a:p>
        </p:txBody>
      </p:sp>
      <p:sp>
        <p:nvSpPr>
          <p:cNvPr id="6" name="Content Placeholder 5"/>
          <p:cNvSpPr>
            <a:spLocks noGrp="1"/>
          </p:cNvSpPr>
          <p:nvPr>
            <p:ph sz="quarter" idx="1"/>
          </p:nvPr>
        </p:nvSpPr>
        <p:spPr>
          <a:xfrm>
            <a:off x="381000" y="1143000"/>
            <a:ext cx="8305800" cy="4873752"/>
          </a:xfrm>
        </p:spPr>
        <p:txBody>
          <a:bodyPr>
            <a:normAutofit/>
          </a:bodyPr>
          <a:lstStyle/>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Evaluation metrics explain the performance of a model. </a:t>
            </a: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r>
              <a:rPr lang="en-US" sz="2200" dirty="0">
                <a:solidFill>
                  <a:srgbClr val="FF0000"/>
                </a:solidFill>
                <a:latin typeface="Calibri" panose="020F0502020204030204" pitchFamily="34" charset="0"/>
                <a:cs typeface="Calibri" panose="020F0502020204030204" pitchFamily="34" charset="0"/>
              </a:rPr>
              <a:t>The evaluation metrics used in each of these models are different.</a:t>
            </a:r>
          </a:p>
          <a:p>
            <a:pPr marL="0" indent="0">
              <a:buNone/>
            </a:pPr>
            <a:endParaRPr lang="en-US" dirty="0">
              <a:latin typeface="Calibri" panose="020F0502020204030204" pitchFamily="34" charset="0"/>
              <a:cs typeface="Calibri" panose="020F0502020204030204" pitchFamily="34" charset="0"/>
            </a:endParaRPr>
          </a:p>
        </p:txBody>
      </p:sp>
      <p:sp>
        <p:nvSpPr>
          <p:cNvPr id="3" name="Rectangle 2"/>
          <p:cNvSpPr/>
          <p:nvPr/>
        </p:nvSpPr>
        <p:spPr>
          <a:xfrm>
            <a:off x="2590800" y="2514600"/>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Predictive Models</a:t>
            </a:r>
          </a:p>
        </p:txBody>
      </p:sp>
      <p:sp>
        <p:nvSpPr>
          <p:cNvPr id="5" name="Rectangle 4"/>
          <p:cNvSpPr/>
          <p:nvPr/>
        </p:nvSpPr>
        <p:spPr>
          <a:xfrm>
            <a:off x="1371600" y="3793352"/>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Classification</a:t>
            </a:r>
          </a:p>
        </p:txBody>
      </p:sp>
      <p:sp>
        <p:nvSpPr>
          <p:cNvPr id="7" name="Rectangle 6"/>
          <p:cNvSpPr/>
          <p:nvPr/>
        </p:nvSpPr>
        <p:spPr>
          <a:xfrm>
            <a:off x="4724400" y="3793352"/>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Regression</a:t>
            </a:r>
          </a:p>
        </p:txBody>
      </p:sp>
      <p:cxnSp>
        <p:nvCxnSpPr>
          <p:cNvPr id="8" name="Straight Arrow Connector 7"/>
          <p:cNvCxnSpPr>
            <a:stCxn id="3" idx="2"/>
            <a:endCxn id="5" idx="0"/>
          </p:cNvCxnSpPr>
          <p:nvPr/>
        </p:nvCxnSpPr>
        <p:spPr>
          <a:xfrm flipH="1">
            <a:off x="2743200" y="3352800"/>
            <a:ext cx="1219200" cy="44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962400" y="3359600"/>
            <a:ext cx="1219200" cy="44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600074" y="6003152"/>
            <a:ext cx="8391525" cy="276999"/>
          </a:xfrm>
          <a:prstGeom prst="rect">
            <a:avLst/>
          </a:prstGeom>
        </p:spPr>
        <p:txBody>
          <a:bodyPr wrap="square">
            <a:spAutoFit/>
          </a:bodyPr>
          <a:lstStyle/>
          <a:p>
            <a:r>
              <a:rPr lang="en-US" sz="1200" dirty="0"/>
              <a:t>https://iq.opengenus.org/performance-metrics-in-classification-regression/</a:t>
            </a:r>
          </a:p>
        </p:txBody>
      </p:sp>
    </p:spTree>
    <p:extLst>
      <p:ext uri="{BB962C8B-B14F-4D97-AF65-F5344CB8AC3E}">
        <p14:creationId xmlns:p14="http://schemas.microsoft.com/office/powerpoint/2010/main" val="3779091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40" descr="https://miro.medium.com/max/761/1*ZREqKQH4xZxwa1L7o9ad9w.png"/>
          <p:cNvPicPr preferRelativeResize="0"/>
          <p:nvPr/>
        </p:nvPicPr>
        <p:blipFill rotWithShape="1">
          <a:blip r:embed="rId3">
            <a:alphaModFix/>
          </a:blip>
          <a:srcRect/>
          <a:stretch/>
        </p:blipFill>
        <p:spPr>
          <a:xfrm>
            <a:off x="3147699" y="3583552"/>
            <a:ext cx="5800725" cy="3133726"/>
          </a:xfrm>
          <a:prstGeom prst="rect">
            <a:avLst/>
          </a:prstGeom>
          <a:noFill/>
          <a:ln>
            <a:noFill/>
          </a:ln>
        </p:spPr>
      </p:pic>
      <p:sp>
        <p:nvSpPr>
          <p:cNvPr id="307" name="Google Shape;307;p40"/>
          <p:cNvSpPr txBox="1">
            <a:spLocks noGrp="1"/>
          </p:cNvSpPr>
          <p:nvPr>
            <p:ph type="title"/>
          </p:nvPr>
        </p:nvSpPr>
        <p:spPr>
          <a:xfrm>
            <a:off x="628650" y="620688"/>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790"/>
              <a:buFont typeface="Calibri"/>
              <a:buNone/>
            </a:pPr>
            <a:r>
              <a:rPr lang="en-IN" sz="2790"/>
              <a:t>Area Under the ROC – Example- </a:t>
            </a:r>
            <a:r>
              <a:rPr lang="en-IN" sz="2790" b="1"/>
              <a:t>Setting the Threshold to 0.1</a:t>
            </a:r>
            <a:br>
              <a:rPr lang="en-IN" sz="2790"/>
            </a:br>
            <a:br>
              <a:rPr lang="en-IN" sz="2970"/>
            </a:br>
            <a:r>
              <a:rPr lang="en-IN" sz="2970"/>
              <a:t> </a:t>
            </a:r>
            <a:endParaRPr/>
          </a:p>
        </p:txBody>
      </p:sp>
      <p:sp>
        <p:nvSpPr>
          <p:cNvPr id="308" name="Google Shape;308;p4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09" name="Google Shape;309;p40"/>
          <p:cNvPicPr preferRelativeResize="0"/>
          <p:nvPr/>
        </p:nvPicPr>
        <p:blipFill rotWithShape="1">
          <a:blip r:embed="rId4">
            <a:alphaModFix/>
          </a:blip>
          <a:srcRect/>
          <a:stretch/>
        </p:blipFill>
        <p:spPr>
          <a:xfrm>
            <a:off x="179512" y="1315014"/>
            <a:ext cx="6430583" cy="35148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41"/>
          <p:cNvPicPr preferRelativeResize="0"/>
          <p:nvPr/>
        </p:nvPicPr>
        <p:blipFill rotWithShape="1">
          <a:blip r:embed="rId3">
            <a:alphaModFix/>
          </a:blip>
          <a:srcRect/>
          <a:stretch/>
        </p:blipFill>
        <p:spPr>
          <a:xfrm>
            <a:off x="4355976" y="3620616"/>
            <a:ext cx="4648200" cy="3228975"/>
          </a:xfrm>
          <a:prstGeom prst="rect">
            <a:avLst/>
          </a:prstGeom>
          <a:noFill/>
          <a:ln>
            <a:noFill/>
          </a:ln>
        </p:spPr>
      </p:pic>
      <p:sp>
        <p:nvSpPr>
          <p:cNvPr id="315" name="Google Shape;315;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r>
              <a:rPr lang="en-IN" sz="2970"/>
              <a:t>Area Under the ROC – Example- </a:t>
            </a:r>
            <a:r>
              <a:rPr lang="en-IN" sz="2970" b="1"/>
              <a:t>Setting the Threshold to 0.9</a:t>
            </a:r>
            <a:br>
              <a:rPr lang="en-IN" sz="2970"/>
            </a:br>
            <a:br>
              <a:rPr lang="en-IN" sz="2970"/>
            </a:br>
            <a:r>
              <a:rPr lang="en-IN" sz="2970"/>
              <a:t> </a:t>
            </a:r>
            <a:endParaRPr/>
          </a:p>
        </p:txBody>
      </p:sp>
      <p:sp>
        <p:nvSpPr>
          <p:cNvPr id="316" name="Google Shape;316;p4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17" name="Google Shape;317;p41"/>
          <p:cNvPicPr preferRelativeResize="0"/>
          <p:nvPr/>
        </p:nvPicPr>
        <p:blipFill rotWithShape="1">
          <a:blip r:embed="rId4">
            <a:alphaModFix/>
          </a:blip>
          <a:srcRect/>
          <a:stretch/>
        </p:blipFill>
        <p:spPr>
          <a:xfrm>
            <a:off x="467544" y="1412776"/>
            <a:ext cx="5520481" cy="293761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23" name="Google Shape;323;p42"/>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a:t>ROC(Receiver Operator Characteristic Curve) can help in deciding the best threshold value. It is generated by plotting the True Positive Rate (y-axis) against the False Positive Rate (x-axis)</a:t>
            </a:r>
            <a:endParaRPr/>
          </a:p>
          <a:p>
            <a:pPr marL="171450" lvl="0" indent="-171450" algn="l" rtl="0">
              <a:lnSpc>
                <a:spcPct val="90000"/>
              </a:lnSpc>
              <a:spcBef>
                <a:spcPts val="750"/>
              </a:spcBef>
              <a:spcAft>
                <a:spcPts val="0"/>
              </a:spcAft>
              <a:buClr>
                <a:schemeClr val="dk1"/>
              </a:buClr>
              <a:buSzPts val="2100"/>
              <a:buChar char="•"/>
            </a:pPr>
            <a:r>
              <a:rPr lang="en-IN" b="1"/>
              <a:t>Threshold classifying all people as having heart disease</a:t>
            </a:r>
            <a:endParaRPr/>
          </a:p>
          <a:p>
            <a:pPr marL="171450" lvl="0" indent="-38100" algn="l" rtl="0">
              <a:lnSpc>
                <a:spcPct val="90000"/>
              </a:lnSpc>
              <a:spcBef>
                <a:spcPts val="750"/>
              </a:spcBef>
              <a:spcAft>
                <a:spcPts val="0"/>
              </a:spcAft>
              <a:buClr>
                <a:schemeClr val="dk1"/>
              </a:buClr>
              <a:buSzPts val="2100"/>
              <a:buNone/>
            </a:pPr>
            <a:endParaRPr/>
          </a:p>
        </p:txBody>
      </p:sp>
      <p:pic>
        <p:nvPicPr>
          <p:cNvPr id="324" name="Google Shape;324;p42"/>
          <p:cNvPicPr preferRelativeResize="0"/>
          <p:nvPr/>
        </p:nvPicPr>
        <p:blipFill rotWithShape="1">
          <a:blip r:embed="rId3">
            <a:alphaModFix/>
          </a:blip>
          <a:srcRect/>
          <a:stretch/>
        </p:blipFill>
        <p:spPr>
          <a:xfrm>
            <a:off x="395536" y="3429000"/>
            <a:ext cx="8208912" cy="22317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30" name="Google Shape;330;p43"/>
          <p:cNvSpPr txBox="1">
            <a:spLocks noGrp="1"/>
          </p:cNvSpPr>
          <p:nvPr>
            <p:ph sz="quarter" idx="1"/>
          </p:nvPr>
        </p:nvSpPr>
        <p:spPr>
          <a:xfrm>
            <a:off x="484177" y="1484784"/>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IN" b="1"/>
              <a:t>Threshold classifying all people as having heart disease</a:t>
            </a:r>
            <a:endParaRPr/>
          </a:p>
          <a:p>
            <a:pPr marL="171450" lvl="0" indent="-38100" algn="l" rtl="0">
              <a:lnSpc>
                <a:spcPct val="90000"/>
              </a:lnSpc>
              <a:spcBef>
                <a:spcPts val="750"/>
              </a:spcBef>
              <a:spcAft>
                <a:spcPts val="0"/>
              </a:spcAft>
              <a:buClr>
                <a:schemeClr val="dk1"/>
              </a:buClr>
              <a:buSzPts val="2100"/>
              <a:buNone/>
            </a:pPr>
            <a:endParaRPr/>
          </a:p>
        </p:txBody>
      </p:sp>
      <p:pic>
        <p:nvPicPr>
          <p:cNvPr id="331" name="Google Shape;331;p43"/>
          <p:cNvPicPr preferRelativeResize="0"/>
          <p:nvPr/>
        </p:nvPicPr>
        <p:blipFill rotWithShape="1">
          <a:blip r:embed="rId3">
            <a:alphaModFix/>
          </a:blip>
          <a:srcRect r="39817" b="-7548"/>
          <a:stretch/>
        </p:blipFill>
        <p:spPr>
          <a:xfrm>
            <a:off x="135685" y="1892854"/>
            <a:ext cx="4940371" cy="2400241"/>
          </a:xfrm>
          <a:prstGeom prst="rect">
            <a:avLst/>
          </a:prstGeom>
          <a:noFill/>
          <a:ln>
            <a:noFill/>
          </a:ln>
        </p:spPr>
      </p:pic>
      <p:pic>
        <p:nvPicPr>
          <p:cNvPr id="332" name="Google Shape;332;p43"/>
          <p:cNvPicPr preferRelativeResize="0"/>
          <p:nvPr/>
        </p:nvPicPr>
        <p:blipFill rotWithShape="1">
          <a:blip r:embed="rId4">
            <a:alphaModFix/>
          </a:blip>
          <a:srcRect/>
          <a:stretch/>
        </p:blipFill>
        <p:spPr>
          <a:xfrm>
            <a:off x="4772909" y="3066267"/>
            <a:ext cx="4039603" cy="2883013"/>
          </a:xfrm>
          <a:prstGeom prst="rect">
            <a:avLst/>
          </a:prstGeom>
          <a:noFill/>
          <a:ln>
            <a:noFill/>
          </a:ln>
        </p:spPr>
      </p:pic>
      <p:pic>
        <p:nvPicPr>
          <p:cNvPr id="333" name="Google Shape;333;p43"/>
          <p:cNvPicPr preferRelativeResize="0"/>
          <p:nvPr/>
        </p:nvPicPr>
        <p:blipFill rotWithShape="1">
          <a:blip r:embed="rId3">
            <a:alphaModFix/>
          </a:blip>
          <a:srcRect l="54622" t="3822"/>
          <a:stretch/>
        </p:blipFill>
        <p:spPr>
          <a:xfrm>
            <a:off x="960748" y="4345083"/>
            <a:ext cx="3725038" cy="21465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a:stretch/>
        </p:blipFill>
        <p:spPr>
          <a:xfrm>
            <a:off x="4572000" y="2272098"/>
            <a:ext cx="4345481" cy="3601392"/>
          </a:xfrm>
          <a:prstGeom prst="rect">
            <a:avLst/>
          </a:prstGeom>
          <a:noFill/>
          <a:ln>
            <a:noFill/>
          </a:ln>
        </p:spPr>
      </p:pic>
      <p:sp>
        <p:nvSpPr>
          <p:cNvPr id="339" name="Google Shape;339;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r>
              <a:rPr lang="en-IN" sz="2970" b="1"/>
              <a:t>Increasing the Threshold slightly so that only the two people with the least cholesterol value are below the threshold</a:t>
            </a:r>
            <a:endParaRPr sz="2970"/>
          </a:p>
        </p:txBody>
      </p:sp>
      <p:sp>
        <p:nvSpPr>
          <p:cNvPr id="340" name="Google Shape;340;p44"/>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41" name="Google Shape;341;p44"/>
          <p:cNvPicPr preferRelativeResize="0"/>
          <p:nvPr/>
        </p:nvPicPr>
        <p:blipFill rotWithShape="1">
          <a:blip r:embed="rId4">
            <a:alphaModFix/>
          </a:blip>
          <a:srcRect l="6688" t="4776" r="42125" b="7601"/>
          <a:stretch/>
        </p:blipFill>
        <p:spPr>
          <a:xfrm>
            <a:off x="467544" y="1705610"/>
            <a:ext cx="4680520" cy="2232248"/>
          </a:xfrm>
          <a:prstGeom prst="rect">
            <a:avLst/>
          </a:prstGeom>
          <a:noFill/>
          <a:ln>
            <a:noFill/>
          </a:ln>
        </p:spPr>
      </p:pic>
      <p:pic>
        <p:nvPicPr>
          <p:cNvPr id="342" name="Google Shape;342;p44"/>
          <p:cNvPicPr preferRelativeResize="0"/>
          <p:nvPr/>
        </p:nvPicPr>
        <p:blipFill rotWithShape="1">
          <a:blip r:embed="rId4">
            <a:alphaModFix/>
          </a:blip>
          <a:srcRect l="56925" t="25386" r="2125" b="15256"/>
          <a:stretch/>
        </p:blipFill>
        <p:spPr>
          <a:xfrm>
            <a:off x="1115616" y="3928110"/>
            <a:ext cx="3744416" cy="151216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b="1"/>
              <a:t>Increasing the threshold values</a:t>
            </a:r>
            <a:endParaRPr/>
          </a:p>
        </p:txBody>
      </p:sp>
      <p:sp>
        <p:nvSpPr>
          <p:cNvPr id="348" name="Google Shape;348;p4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49" name="Google Shape;349;p45"/>
          <p:cNvPicPr preferRelativeResize="0"/>
          <p:nvPr/>
        </p:nvPicPr>
        <p:blipFill rotWithShape="1">
          <a:blip r:embed="rId3">
            <a:alphaModFix/>
          </a:blip>
          <a:srcRect r="44088" b="5491"/>
          <a:stretch/>
        </p:blipFill>
        <p:spPr>
          <a:xfrm>
            <a:off x="35496" y="1177882"/>
            <a:ext cx="5112568" cy="2413484"/>
          </a:xfrm>
          <a:prstGeom prst="rect">
            <a:avLst/>
          </a:prstGeom>
          <a:noFill/>
          <a:ln>
            <a:noFill/>
          </a:ln>
        </p:spPr>
      </p:pic>
      <p:pic>
        <p:nvPicPr>
          <p:cNvPr id="350" name="Google Shape;350;p45"/>
          <p:cNvPicPr preferRelativeResize="0"/>
          <p:nvPr/>
        </p:nvPicPr>
        <p:blipFill rotWithShape="1">
          <a:blip r:embed="rId3">
            <a:alphaModFix/>
          </a:blip>
          <a:srcRect l="51974" t="4711"/>
          <a:stretch/>
        </p:blipFill>
        <p:spPr>
          <a:xfrm>
            <a:off x="180528" y="4019366"/>
            <a:ext cx="4391472" cy="2433440"/>
          </a:xfrm>
          <a:prstGeom prst="rect">
            <a:avLst/>
          </a:prstGeom>
          <a:noFill/>
          <a:ln>
            <a:noFill/>
          </a:ln>
        </p:spPr>
      </p:pic>
      <p:pic>
        <p:nvPicPr>
          <p:cNvPr id="351" name="Google Shape;351;p45"/>
          <p:cNvPicPr preferRelativeResize="0"/>
          <p:nvPr/>
        </p:nvPicPr>
        <p:blipFill rotWithShape="1">
          <a:blip r:embed="rId4">
            <a:alphaModFix/>
          </a:blip>
          <a:srcRect/>
          <a:stretch/>
        </p:blipFill>
        <p:spPr>
          <a:xfrm>
            <a:off x="4586832" y="3330446"/>
            <a:ext cx="4951478" cy="31223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IN" sz="2800" b="1"/>
              <a:t>Lastly, we choose a threshold where we classify all people as not having a heart disease i.e Threshold of 1</a:t>
            </a:r>
            <a:endParaRPr sz="2800"/>
          </a:p>
        </p:txBody>
      </p:sp>
      <p:sp>
        <p:nvSpPr>
          <p:cNvPr id="357" name="Google Shape;357;p46"/>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58" name="Google Shape;358;p46"/>
          <p:cNvPicPr preferRelativeResize="0"/>
          <p:nvPr/>
        </p:nvPicPr>
        <p:blipFill rotWithShape="1">
          <a:blip r:embed="rId3">
            <a:alphaModFix/>
          </a:blip>
          <a:srcRect/>
          <a:stretch/>
        </p:blipFill>
        <p:spPr>
          <a:xfrm>
            <a:off x="467544" y="1639094"/>
            <a:ext cx="7581900" cy="4724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ROC</a:t>
            </a:r>
            <a:endParaRPr/>
          </a:p>
        </p:txBody>
      </p:sp>
      <p:sp>
        <p:nvSpPr>
          <p:cNvPr id="364" name="Google Shape;364;p47"/>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65" name="Google Shape;365;p47"/>
          <p:cNvPicPr preferRelativeResize="0"/>
          <p:nvPr/>
        </p:nvPicPr>
        <p:blipFill rotWithShape="1">
          <a:blip r:embed="rId3">
            <a:alphaModFix/>
          </a:blip>
          <a:srcRect/>
          <a:stretch/>
        </p:blipFill>
        <p:spPr>
          <a:xfrm>
            <a:off x="823912" y="1743869"/>
            <a:ext cx="7496175" cy="451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AUC</a:t>
            </a:r>
            <a:endParaRPr/>
          </a:p>
        </p:txBody>
      </p:sp>
      <p:sp>
        <p:nvSpPr>
          <p:cNvPr id="371" name="Google Shape;371;p48"/>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72" name="Google Shape;372;p48"/>
          <p:cNvPicPr preferRelativeResize="0"/>
          <p:nvPr/>
        </p:nvPicPr>
        <p:blipFill rotWithShape="1">
          <a:blip r:embed="rId3">
            <a:alphaModFix/>
          </a:blip>
          <a:srcRect/>
          <a:stretch/>
        </p:blipFill>
        <p:spPr>
          <a:xfrm>
            <a:off x="628650" y="1829057"/>
            <a:ext cx="6791325" cy="4486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 Example </a:t>
            </a:r>
            <a:br>
              <a:rPr lang="en-IN" sz="2970"/>
            </a:br>
            <a:br>
              <a:rPr lang="en-IN" sz="2970"/>
            </a:br>
            <a:endParaRPr sz="2970"/>
          </a:p>
        </p:txBody>
      </p:sp>
      <p:graphicFrame>
        <p:nvGraphicFramePr>
          <p:cNvPr id="378" name="Google Shape;378;p49"/>
          <p:cNvGraphicFramePr/>
          <p:nvPr/>
        </p:nvGraphicFramePr>
        <p:xfrm>
          <a:off x="323526" y="1772816"/>
          <a:ext cx="8191775" cy="4320525"/>
        </p:xfrm>
        <a:graphic>
          <a:graphicData uri="http://schemas.openxmlformats.org/drawingml/2006/table">
            <a:tbl>
              <a:tblPr>
                <a:noFill/>
                <a:tableStyleId>{B42F20B2-005D-4D90-A8D4-8A050BBC3325}</a:tableStyleId>
              </a:tblPr>
              <a:tblGrid>
                <a:gridCol w="826075">
                  <a:extLst>
                    <a:ext uri="{9D8B030D-6E8A-4147-A177-3AD203B41FA5}">
                      <a16:colId xmlns:a16="http://schemas.microsoft.com/office/drawing/2014/main" val="20000"/>
                    </a:ext>
                  </a:extLst>
                </a:gridCol>
                <a:gridCol w="1032575">
                  <a:extLst>
                    <a:ext uri="{9D8B030D-6E8A-4147-A177-3AD203B41FA5}">
                      <a16:colId xmlns:a16="http://schemas.microsoft.com/office/drawing/2014/main" val="20001"/>
                    </a:ext>
                  </a:extLst>
                </a:gridCol>
                <a:gridCol w="980950">
                  <a:extLst>
                    <a:ext uri="{9D8B030D-6E8A-4147-A177-3AD203B41FA5}">
                      <a16:colId xmlns:a16="http://schemas.microsoft.com/office/drawing/2014/main" val="20002"/>
                    </a:ext>
                  </a:extLst>
                </a:gridCol>
                <a:gridCol w="980950">
                  <a:extLst>
                    <a:ext uri="{9D8B030D-6E8A-4147-A177-3AD203B41FA5}">
                      <a16:colId xmlns:a16="http://schemas.microsoft.com/office/drawing/2014/main" val="20003"/>
                    </a:ext>
                  </a:extLst>
                </a:gridCol>
                <a:gridCol w="1084200">
                  <a:extLst>
                    <a:ext uri="{9D8B030D-6E8A-4147-A177-3AD203B41FA5}">
                      <a16:colId xmlns:a16="http://schemas.microsoft.com/office/drawing/2014/main" val="20004"/>
                    </a:ext>
                  </a:extLst>
                </a:gridCol>
                <a:gridCol w="1084200">
                  <a:extLst>
                    <a:ext uri="{9D8B030D-6E8A-4147-A177-3AD203B41FA5}">
                      <a16:colId xmlns:a16="http://schemas.microsoft.com/office/drawing/2014/main" val="20005"/>
                    </a:ext>
                  </a:extLst>
                </a:gridCol>
                <a:gridCol w="1084200">
                  <a:extLst>
                    <a:ext uri="{9D8B030D-6E8A-4147-A177-3AD203B41FA5}">
                      <a16:colId xmlns:a16="http://schemas.microsoft.com/office/drawing/2014/main" val="20006"/>
                    </a:ext>
                  </a:extLst>
                </a:gridCol>
                <a:gridCol w="1118625">
                  <a:extLst>
                    <a:ext uri="{9D8B030D-6E8A-4147-A177-3AD203B41FA5}">
                      <a16:colId xmlns:a16="http://schemas.microsoft.com/office/drawing/2014/main" val="20007"/>
                    </a:ext>
                  </a:extLst>
                </a:gridCol>
              </a:tblGrid>
              <a:tr h="579025">
                <a:tc>
                  <a:txBody>
                    <a:bodyPr/>
                    <a:lstStyle/>
                    <a:p>
                      <a:pPr marL="0" marR="0" lvl="0" indent="0" algn="ctr" rtl="0">
                        <a:spcBef>
                          <a:spcPts val="0"/>
                        </a:spcBef>
                        <a:spcAft>
                          <a:spcPts val="0"/>
                        </a:spcAft>
                        <a:buNone/>
                      </a:pPr>
                      <a:r>
                        <a:rPr lang="en-IN" sz="2400" u="none" strike="noStrike" cap="none">
                          <a:solidFill>
                            <a:srgbClr val="FF0000"/>
                          </a:solidFill>
                        </a:rPr>
                        <a:t>Y</a:t>
                      </a:r>
                      <a:r>
                        <a:rPr lang="en-IN" sz="2400" u="none" strike="noStrike" cap="none" baseline="-25000">
                          <a:solidFill>
                            <a:srgbClr val="FF0000"/>
                          </a:solidFill>
                        </a:rPr>
                        <a:t>a</a:t>
                      </a:r>
                      <a:endParaRPr sz="2400" b="0" i="0" u="none" strike="noStrike" cap="none" baseline="-25000">
                        <a:solidFill>
                          <a:srgbClr val="FF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solidFill>
                            <a:srgbClr val="FF0000"/>
                          </a:solidFill>
                        </a:rPr>
                        <a:t>Y</a:t>
                      </a:r>
                      <a:r>
                        <a:rPr lang="en-IN" sz="2400" u="none" strike="noStrike" cap="none" baseline="-25000">
                          <a:solidFill>
                            <a:srgbClr val="FF0000"/>
                          </a:solidFill>
                        </a:rPr>
                        <a:t>p</a:t>
                      </a:r>
                      <a:endParaRPr sz="2400" b="0" i="0" u="none" strike="noStrike" cap="none">
                        <a:solidFill>
                          <a:srgbClr val="FF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0.2</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dirty="0"/>
                        <a:t>Y</a:t>
                      </a:r>
                      <a:r>
                        <a:rPr lang="en-IN" sz="2400" u="none" strike="noStrike" cap="none" baseline="-25000" dirty="0"/>
                        <a:t>0.4</a:t>
                      </a:r>
                      <a:endParaRPr sz="2400" b="0" i="0" u="none" strike="noStrike" cap="none" dirty="0">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0.6</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0.8</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1.0</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extLst>
                  <a:ext uri="{0D108BD9-81ED-4DB2-BD59-A6C34878D82A}">
                    <a16:rowId xmlns:a16="http://schemas.microsoft.com/office/drawing/2014/main" val="10000"/>
                  </a:ext>
                </a:extLst>
              </a:tr>
              <a:tr h="534500">
                <a:tc>
                  <a:txBody>
                    <a:bodyPr/>
                    <a:lstStyle/>
                    <a:p>
                      <a:pPr marL="0" marR="0" lvl="0" indent="0" algn="ctr" rtl="0">
                        <a:spcBef>
                          <a:spcPts val="0"/>
                        </a:spcBef>
                        <a:spcAft>
                          <a:spcPts val="0"/>
                        </a:spcAft>
                        <a:buNone/>
                      </a:pPr>
                      <a:r>
                        <a:rPr lang="en-IN" sz="1800" u="none" strike="noStrike" cap="none" dirty="0">
                          <a:solidFill>
                            <a:srgbClr val="FF0000"/>
                          </a:solidFill>
                        </a:rPr>
                        <a:t>1</a:t>
                      </a:r>
                      <a:endParaRPr sz="1800" b="0" i="0" u="none" strike="noStrike" cap="none" dirty="0">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solidFill>
                            <a:srgbClr val="FF0000"/>
                          </a:solidFill>
                        </a:rPr>
                        <a:t>0.8</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dirty="0"/>
                        <a:t>1</a:t>
                      </a:r>
                      <a:endParaRPr sz="1800" b="0" i="0" u="none" strike="noStrike" cap="none" dirty="0">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dirty="0"/>
                        <a:t>1</a:t>
                      </a:r>
                      <a:endParaRPr sz="1800" b="0" i="0" u="none" strike="noStrike" cap="none" dirty="0">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1"/>
                  </a:ext>
                </a:extLst>
              </a:tr>
              <a:tr h="534500">
                <a:tc>
                  <a:txBody>
                    <a:bodyPr/>
                    <a:lstStyle/>
                    <a:p>
                      <a:pPr marL="0" marR="0" lvl="0" indent="0" algn="ctr" rtl="0">
                        <a:spcBef>
                          <a:spcPts val="0"/>
                        </a:spcBef>
                        <a:spcAft>
                          <a:spcPts val="0"/>
                        </a:spcAft>
                        <a:buNone/>
                      </a:pPr>
                      <a:r>
                        <a:rPr lang="en-IN" sz="1800" u="none" strike="noStrike" cap="none">
                          <a:solidFill>
                            <a:srgbClr val="FF0000"/>
                          </a:solidFill>
                        </a:rPr>
                        <a:t>0</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dirty="0">
                          <a:solidFill>
                            <a:srgbClr val="FF0000"/>
                          </a:solidFill>
                        </a:rPr>
                        <a:t>0.6</a:t>
                      </a:r>
                      <a:endParaRPr sz="1800" b="0" i="0" u="none" strike="noStrike" cap="none" dirty="0">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2"/>
                  </a:ext>
                </a:extLst>
              </a:tr>
              <a:tr h="534500">
                <a:tc>
                  <a:txBody>
                    <a:bodyPr/>
                    <a:lstStyle/>
                    <a:p>
                      <a:pPr marL="0" marR="0" lvl="0" indent="0" algn="ctr" rtl="0">
                        <a:spcBef>
                          <a:spcPts val="0"/>
                        </a:spcBef>
                        <a:spcAft>
                          <a:spcPts val="0"/>
                        </a:spcAft>
                        <a:buNone/>
                      </a:pPr>
                      <a:r>
                        <a:rPr lang="en-IN" sz="1800" u="none" strike="noStrike" cap="none">
                          <a:solidFill>
                            <a:srgbClr val="FF0000"/>
                          </a:solidFill>
                        </a:rPr>
                        <a:t>1</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dirty="0">
                          <a:solidFill>
                            <a:srgbClr val="FF0000"/>
                          </a:solidFill>
                        </a:rPr>
                        <a:t>0.4</a:t>
                      </a:r>
                      <a:endParaRPr sz="1800" b="0" i="0" u="none" strike="noStrike" cap="none" dirty="0">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dirty="0"/>
                        <a:t>1</a:t>
                      </a:r>
                      <a:endParaRPr sz="1800" b="0" i="0" u="none" strike="noStrike" cap="none" dirty="0">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3"/>
                  </a:ext>
                </a:extLst>
              </a:tr>
              <a:tr h="534500">
                <a:tc>
                  <a:txBody>
                    <a:bodyPr/>
                    <a:lstStyle/>
                    <a:p>
                      <a:pPr marL="0" marR="0" lvl="0" indent="0" algn="ctr" rtl="0">
                        <a:spcBef>
                          <a:spcPts val="0"/>
                        </a:spcBef>
                        <a:spcAft>
                          <a:spcPts val="0"/>
                        </a:spcAft>
                        <a:buNone/>
                      </a:pPr>
                      <a:r>
                        <a:rPr lang="en-IN" sz="1800" u="none" strike="noStrike" cap="none">
                          <a:solidFill>
                            <a:srgbClr val="FF0000"/>
                          </a:solidFill>
                        </a:rPr>
                        <a:t>0</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dirty="0">
                          <a:solidFill>
                            <a:srgbClr val="FF0000"/>
                          </a:solidFill>
                        </a:rPr>
                        <a:t>0.2</a:t>
                      </a:r>
                      <a:endParaRPr sz="1800" b="0" i="0" u="none" strike="noStrike" cap="none" dirty="0">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dirty="0"/>
                        <a:t>0</a:t>
                      </a:r>
                      <a:endParaRPr sz="1800" b="0" i="0" u="none" strike="noStrike" cap="none" dirty="0">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4"/>
                  </a:ext>
                </a:extLst>
              </a:tr>
              <a:tr h="534500">
                <a:tc>
                  <a:txBody>
                    <a:bodyPr/>
                    <a:lstStyle/>
                    <a:p>
                      <a:pPr marL="0" marR="0" lvl="0" indent="0" algn="l" rtl="0">
                        <a:spcBef>
                          <a:spcPts val="0"/>
                        </a:spcBef>
                        <a:spcAft>
                          <a:spcPts val="0"/>
                        </a:spcAft>
                        <a:buNone/>
                      </a:pPr>
                      <a:r>
                        <a:rPr lang="en-IN" sz="1400" b="1" u="none" strike="noStrike" cap="none" dirty="0">
                          <a:solidFill>
                            <a:schemeClr val="dk1"/>
                          </a:solidFill>
                        </a:rPr>
                        <a:t>TPR</a:t>
                      </a:r>
                      <a:endParaRPr sz="1400" b="1" i="0" u="none" strike="noStrike" cap="none" dirty="0">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TP/(FN + TP)</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2/(0 +2)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2/(0 +2)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2/(2+0)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dirty="0">
                          <a:solidFill>
                            <a:schemeClr val="dk1"/>
                          </a:solidFill>
                        </a:rPr>
                        <a:t>0/(2+0) = 0</a:t>
                      </a:r>
                      <a:endParaRPr sz="1400" b="1" i="0" u="none" strike="noStrike" cap="none" dirty="0">
                        <a:solidFill>
                          <a:schemeClr val="dk1"/>
                        </a:solidFill>
                        <a:latin typeface="Calibri"/>
                        <a:ea typeface="Calibri"/>
                        <a:cs typeface="Calibri"/>
                        <a:sym typeface="Calibri"/>
                      </a:endParaRPr>
                    </a:p>
                  </a:txBody>
                  <a:tcPr marL="7625" marR="7625" marT="7625" marB="0" anchor="b">
                    <a:solidFill>
                      <a:srgbClr val="FEE599"/>
                    </a:solidFill>
                  </a:tcPr>
                </a:tc>
                <a:extLst>
                  <a:ext uri="{0D108BD9-81ED-4DB2-BD59-A6C34878D82A}">
                    <a16:rowId xmlns:a16="http://schemas.microsoft.com/office/drawing/2014/main" val="10005"/>
                  </a:ext>
                </a:extLst>
              </a:tr>
              <a:tr h="534500">
                <a:tc>
                  <a:txBody>
                    <a:bodyPr/>
                    <a:lstStyle/>
                    <a:p>
                      <a:pPr marL="0" marR="0" lvl="0" indent="0" algn="l" rtl="0">
                        <a:spcBef>
                          <a:spcPts val="0"/>
                        </a:spcBef>
                        <a:spcAft>
                          <a:spcPts val="0"/>
                        </a:spcAft>
                        <a:buNone/>
                      </a:pPr>
                      <a:r>
                        <a:rPr lang="en-IN" sz="1400" u="none" strike="noStrike" cap="none">
                          <a:solidFill>
                            <a:schemeClr val="dk1"/>
                          </a:solidFill>
                          <a:latin typeface="Calibri"/>
                          <a:ea typeface="Calibri"/>
                          <a:cs typeface="Calibri"/>
                          <a:sym typeface="Calibri"/>
                        </a:rPr>
                        <a:t> </a:t>
                      </a:r>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solidFill>
                            <a:schemeClr val="dk1"/>
                          </a:solidFill>
                          <a:latin typeface="Calibri"/>
                          <a:ea typeface="Calibri"/>
                          <a:cs typeface="Calibri"/>
                          <a:sym typeface="Calibri"/>
                        </a:rPr>
                        <a:t> </a:t>
                      </a:r>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extLst>
                  <a:ext uri="{0D108BD9-81ED-4DB2-BD59-A6C34878D82A}">
                    <a16:rowId xmlns:a16="http://schemas.microsoft.com/office/drawing/2014/main" val="10006"/>
                  </a:ext>
                </a:extLst>
              </a:tr>
              <a:tr h="534500">
                <a:tc>
                  <a:txBody>
                    <a:bodyPr/>
                    <a:lstStyle/>
                    <a:p>
                      <a:pPr marL="0" marR="0" lvl="0" indent="0" algn="l" rtl="0">
                        <a:spcBef>
                          <a:spcPts val="0"/>
                        </a:spcBef>
                        <a:spcAft>
                          <a:spcPts val="0"/>
                        </a:spcAft>
                        <a:buNone/>
                      </a:pPr>
                      <a:r>
                        <a:rPr lang="en-IN" sz="1400" b="1" u="none" strike="noStrike" cap="none" dirty="0">
                          <a:solidFill>
                            <a:schemeClr val="dk1"/>
                          </a:solidFill>
                        </a:rPr>
                        <a:t>FPR</a:t>
                      </a:r>
                      <a:endParaRPr sz="1400" b="1" i="0" u="none" strike="noStrike" cap="none" dirty="0">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dirty="0">
                          <a:solidFill>
                            <a:schemeClr val="dk1"/>
                          </a:solidFill>
                        </a:rPr>
                        <a:t>FP/(TN + FP)</a:t>
                      </a:r>
                      <a:endParaRPr sz="1400" b="1" i="0" u="none" strike="noStrike" cap="none" dirty="0">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2/(0+2)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2/(0+2)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0/(2+0) = 0</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dirty="0">
                          <a:solidFill>
                            <a:schemeClr val="dk1"/>
                          </a:solidFill>
                        </a:rPr>
                        <a:t>0/(2+0) = 0</a:t>
                      </a:r>
                      <a:endParaRPr sz="1400" b="1" i="0" u="none" strike="noStrike" cap="none" dirty="0">
                        <a:solidFill>
                          <a:schemeClr val="dk1"/>
                        </a:solidFill>
                        <a:latin typeface="Calibri"/>
                        <a:ea typeface="Calibri"/>
                        <a:cs typeface="Calibri"/>
                        <a:sym typeface="Calibri"/>
                      </a:endParaRPr>
                    </a:p>
                  </a:txBody>
                  <a:tcPr marL="7625" marR="7625" marT="7625" marB="0" anchor="b">
                    <a:solidFill>
                      <a:srgbClr val="FF9999"/>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775" y="-381000"/>
            <a:ext cx="7543800" cy="1143000"/>
          </a:xfrm>
          <a:prstGeom prst="rect">
            <a:avLst/>
          </a:prstGeom>
        </p:spPr>
        <p:txBody>
          <a:bodyPr vert="horz" wrap="square" lIns="0" tIns="12065" rIns="0" bIns="0" rtlCol="0">
            <a:spAutoFit/>
          </a:bodyPr>
          <a:lstStyle/>
          <a:p>
            <a:pPr marL="12700" algn="ctr">
              <a:lnSpc>
                <a:spcPct val="100000"/>
              </a:lnSpc>
              <a:spcBef>
                <a:spcPts val="95"/>
              </a:spcBef>
            </a:pPr>
            <a:r>
              <a:rPr lang="en-US" b="1" spc="-5" dirty="0">
                <a:solidFill>
                  <a:srgbClr val="C00000"/>
                </a:solidFill>
              </a:rPr>
              <a:t>Evaluation Metrics</a:t>
            </a:r>
            <a:endParaRPr b="1" spc="-5" dirty="0">
              <a:solidFill>
                <a:srgbClr val="C00000"/>
              </a:solidFill>
            </a:endParaRPr>
          </a:p>
        </p:txBody>
      </p:sp>
      <p:sp>
        <p:nvSpPr>
          <p:cNvPr id="11" name="Content Placeholder 10"/>
          <p:cNvSpPr>
            <a:spLocks noGrp="1"/>
          </p:cNvSpPr>
          <p:nvPr>
            <p:ph sz="quarter" idx="2"/>
          </p:nvPr>
        </p:nvSpPr>
        <p:spPr>
          <a:xfrm>
            <a:off x="457200" y="2362200"/>
            <a:ext cx="3657600" cy="2819400"/>
          </a:xfrm>
          <a:ln>
            <a:solidFill>
              <a:schemeClr val="accent3"/>
            </a:solidFill>
          </a:ln>
        </p:spPr>
        <p:txBody>
          <a:bodyPr>
            <a:normAutofit/>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Mean Absolute Error (MAE)</a:t>
            </a:r>
          </a:p>
          <a:p>
            <a:r>
              <a:rPr lang="en-US" sz="2000" dirty="0">
                <a:latin typeface="Calibri" panose="020F0502020204030204" pitchFamily="34" charset="0"/>
                <a:cs typeface="Calibri" panose="020F0502020204030204" pitchFamily="34" charset="0"/>
              </a:rPr>
              <a:t>Mean Squared Error (MSE)</a:t>
            </a:r>
          </a:p>
          <a:p>
            <a:r>
              <a:rPr lang="en-US" sz="2000" dirty="0">
                <a:latin typeface="Calibri" panose="020F0502020204030204" pitchFamily="34" charset="0"/>
                <a:cs typeface="Calibri" panose="020F0502020204030204" pitchFamily="34" charset="0"/>
              </a:rPr>
              <a:t>Root Mean Squared Error (RMSE)</a:t>
            </a:r>
          </a:p>
          <a:p>
            <a:r>
              <a:rPr lang="en-US" sz="2000" dirty="0">
                <a:latin typeface="Calibri" panose="020F0502020204030204" pitchFamily="34" charset="0"/>
                <a:cs typeface="Calibri" panose="020F0502020204030204" pitchFamily="34" charset="0"/>
              </a:rPr>
              <a:t>R-Squared</a:t>
            </a:r>
          </a:p>
          <a:p>
            <a:r>
              <a:rPr lang="en-US" sz="2000" dirty="0">
                <a:latin typeface="Calibri" panose="020F0502020204030204" pitchFamily="34" charset="0"/>
                <a:cs typeface="Calibri" panose="020F0502020204030204" pitchFamily="34" charset="0"/>
              </a:rPr>
              <a:t>Adjusted R-squared</a:t>
            </a:r>
          </a:p>
        </p:txBody>
      </p:sp>
      <p:sp>
        <p:nvSpPr>
          <p:cNvPr id="13" name="Content Placeholder 12"/>
          <p:cNvSpPr>
            <a:spLocks noGrp="1"/>
          </p:cNvSpPr>
          <p:nvPr>
            <p:ph sz="quarter" idx="4"/>
          </p:nvPr>
        </p:nvSpPr>
        <p:spPr>
          <a:xfrm>
            <a:off x="4371975" y="2362200"/>
            <a:ext cx="3657600" cy="2819400"/>
          </a:xfrm>
          <a:ln>
            <a:solidFill>
              <a:srgbClr val="C00000"/>
            </a:solidFill>
          </a:ln>
        </p:spPr>
        <p:txBody>
          <a:bodyPr>
            <a:normAutofit/>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Accuracy</a:t>
            </a:r>
          </a:p>
          <a:p>
            <a:r>
              <a:rPr lang="en-US" sz="2000" dirty="0">
                <a:latin typeface="Calibri" panose="020F0502020204030204" pitchFamily="34" charset="0"/>
                <a:cs typeface="Calibri" panose="020F0502020204030204" pitchFamily="34" charset="0"/>
              </a:rPr>
              <a:t>Precision and Recall</a:t>
            </a:r>
          </a:p>
          <a:p>
            <a:r>
              <a:rPr lang="en-US" sz="2000" dirty="0">
                <a:latin typeface="Calibri" panose="020F0502020204030204" pitchFamily="34" charset="0"/>
                <a:cs typeface="Calibri" panose="020F0502020204030204" pitchFamily="34" charset="0"/>
              </a:rPr>
              <a:t>Specificity</a:t>
            </a:r>
          </a:p>
          <a:p>
            <a:r>
              <a:rPr lang="en-US" sz="2000" dirty="0">
                <a:latin typeface="Calibri" panose="020F0502020204030204" pitchFamily="34" charset="0"/>
                <a:cs typeface="Calibri" panose="020F0502020204030204" pitchFamily="34" charset="0"/>
              </a:rPr>
              <a:t>F1-score</a:t>
            </a:r>
          </a:p>
          <a:p>
            <a:r>
              <a:rPr lang="en-US" sz="2000" dirty="0">
                <a:latin typeface="Calibri" panose="020F0502020204030204" pitchFamily="34" charset="0"/>
                <a:cs typeface="Calibri" panose="020F0502020204030204" pitchFamily="34" charset="0"/>
              </a:rPr>
              <a:t>AUC-ROC</a:t>
            </a:r>
          </a:p>
        </p:txBody>
      </p:sp>
      <p:sp>
        <p:nvSpPr>
          <p:cNvPr id="10" name="Text Placeholder 9"/>
          <p:cNvSpPr>
            <a:spLocks noGrp="1"/>
          </p:cNvSpPr>
          <p:nvPr>
            <p:ph type="body" sz="quarter" idx="1"/>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sz="2400" dirty="0">
                <a:latin typeface="Calibri" panose="020F0502020204030204" pitchFamily="34" charset="0"/>
                <a:cs typeface="Calibri" panose="020F0502020204030204" pitchFamily="34" charset="0"/>
              </a:rPr>
              <a:t>Regression</a:t>
            </a:r>
          </a:p>
        </p:txBody>
      </p:sp>
      <p:sp>
        <p:nvSpPr>
          <p:cNvPr id="12" name="Text Placeholder 11"/>
          <p:cNvSpPr>
            <a:spLocks noGrp="1"/>
          </p:cNvSpPr>
          <p:nvPr>
            <p:ph type="body" sz="quarter" idx="3"/>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sz="2400" dirty="0">
                <a:latin typeface="Calibri" panose="020F0502020204030204" pitchFamily="34" charset="0"/>
                <a:cs typeface="Calibri" panose="020F0502020204030204" pitchFamily="34" charset="0"/>
              </a:rPr>
              <a:t>Classification</a:t>
            </a:r>
          </a:p>
        </p:txBody>
      </p:sp>
    </p:spTree>
    <p:extLst>
      <p:ext uri="{BB962C8B-B14F-4D97-AF65-F5344CB8AC3E}">
        <p14:creationId xmlns:p14="http://schemas.microsoft.com/office/powerpoint/2010/main" val="2827006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 Example </a:t>
            </a:r>
            <a:br>
              <a:rPr lang="en-IN" sz="2970"/>
            </a:br>
            <a:br>
              <a:rPr lang="en-IN" sz="2970"/>
            </a:br>
            <a:endParaRPr sz="2970"/>
          </a:p>
        </p:txBody>
      </p:sp>
      <p:sp>
        <p:nvSpPr>
          <p:cNvPr id="384" name="Google Shape;384;p5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85" name="Google Shape;385;p50"/>
          <p:cNvPicPr preferRelativeResize="0"/>
          <p:nvPr/>
        </p:nvPicPr>
        <p:blipFill rotWithShape="1">
          <a:blip r:embed="rId3">
            <a:alphaModFix/>
          </a:blip>
          <a:srcRect/>
          <a:stretch/>
        </p:blipFill>
        <p:spPr>
          <a:xfrm>
            <a:off x="628650" y="1445961"/>
            <a:ext cx="5815558" cy="4005244"/>
          </a:xfrm>
          <a:prstGeom prst="rect">
            <a:avLst/>
          </a:prstGeom>
          <a:noFill/>
          <a:ln>
            <a:noFill/>
          </a:ln>
        </p:spPr>
      </p:pic>
      <p:sp>
        <p:nvSpPr>
          <p:cNvPr id="386" name="Google Shape;386;p50"/>
          <p:cNvSpPr/>
          <p:nvPr/>
        </p:nvSpPr>
        <p:spPr>
          <a:xfrm>
            <a:off x="567011" y="5382657"/>
            <a:ext cx="4608512" cy="584775"/>
          </a:xfrm>
          <a:prstGeom prst="rect">
            <a:avLst/>
          </a:prstGeom>
          <a:solidFill>
            <a:srgbClr val="F4B0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chemeClr val="dk1"/>
                </a:solidFill>
                <a:latin typeface="Helvetica Neue"/>
                <a:ea typeface="Helvetica Neue"/>
                <a:cs typeface="Helvetica Neue"/>
                <a:sym typeface="Helvetica Neue"/>
              </a:rPr>
              <a:t>Area Under Curve value never go under = 0.5</a:t>
            </a:r>
            <a:endParaRPr dirty="0"/>
          </a:p>
          <a:p>
            <a:pPr marL="0" marR="0" lvl="0" indent="0" algn="l" rtl="0">
              <a:spcBef>
                <a:spcPts val="0"/>
              </a:spcBef>
              <a:spcAft>
                <a:spcPts val="0"/>
              </a:spcAft>
              <a:buNone/>
            </a:pPr>
            <a:r>
              <a:rPr lang="en-IN" sz="1600" dirty="0">
                <a:solidFill>
                  <a:schemeClr val="dk1"/>
                </a:solidFill>
                <a:latin typeface="Helvetica Neue"/>
                <a:ea typeface="Helvetica Neue"/>
                <a:cs typeface="Helvetica Neue"/>
                <a:sym typeface="Helvetica Neue"/>
              </a:rPr>
              <a:t>Total AUC in this example =  0.5 + .25 = 0.75</a:t>
            </a:r>
            <a:endParaRPr sz="1600" dirty="0">
              <a:solidFill>
                <a:schemeClr val="dk1"/>
              </a:solidFill>
              <a:latin typeface="Helvetica Neue"/>
              <a:ea typeface="Helvetica Neue"/>
              <a:cs typeface="Helvetica Neue"/>
              <a:sym typeface="Helvetica Neue"/>
            </a:endParaRPr>
          </a:p>
        </p:txBody>
      </p:sp>
      <p:sp>
        <p:nvSpPr>
          <p:cNvPr id="387" name="Google Shape;387;p50"/>
          <p:cNvSpPr/>
          <p:nvPr/>
        </p:nvSpPr>
        <p:spPr>
          <a:xfrm>
            <a:off x="3131840" y="6033793"/>
            <a:ext cx="4608512" cy="584775"/>
          </a:xfrm>
          <a:prstGeom prst="rect">
            <a:avLst/>
          </a:prstGeom>
          <a:solidFill>
            <a:srgbClr val="00B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chemeClr val="dk1"/>
                </a:solidFill>
                <a:latin typeface="Helvetica Neue"/>
                <a:ea typeface="Helvetica Neue"/>
                <a:cs typeface="Helvetica Neue"/>
                <a:sym typeface="Helvetica Neue"/>
              </a:rPr>
              <a:t>Choosing a threshold depends on the business need ☺ </a:t>
            </a: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Mean Absolute Error (MAE)</a:t>
            </a:r>
          </a:p>
          <a:p>
            <a:pPr marL="0" indent="0">
              <a:buNone/>
            </a:pPr>
            <a:r>
              <a:rPr lang="en-US" sz="1700" dirty="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Regression-Evaluation Metrics</a:t>
            </a:r>
          </a:p>
        </p:txBody>
      </p:sp>
      <p:pic>
        <p:nvPicPr>
          <p:cNvPr id="2" name="Picture 1"/>
          <p:cNvPicPr>
            <a:picLocks noChangeAspect="1"/>
          </p:cNvPicPr>
          <p:nvPr/>
        </p:nvPicPr>
        <p:blipFill rotWithShape="1">
          <a:blip r:embed="rId2"/>
          <a:srcRect l="14227" r="2520" b="55678"/>
          <a:stretch/>
        </p:blipFill>
        <p:spPr>
          <a:xfrm>
            <a:off x="304800" y="1905001"/>
            <a:ext cx="8305800" cy="1524000"/>
          </a:xfrm>
          <a:prstGeom prst="rect">
            <a:avLst/>
          </a:prstGeom>
        </p:spPr>
      </p:pic>
      <p:sp>
        <p:nvSpPr>
          <p:cNvPr id="3" name="Rectangle 2"/>
          <p:cNvSpPr/>
          <p:nvPr/>
        </p:nvSpPr>
        <p:spPr>
          <a:xfrm>
            <a:off x="762000" y="3646960"/>
            <a:ext cx="7315200"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where </a:t>
            </a:r>
            <a:r>
              <a:rPr lang="en-US" b="1" dirty="0">
                <a:latin typeface="Calibri" panose="020F0502020204030204" pitchFamily="34" charset="0"/>
                <a:cs typeface="Calibri" panose="020F0502020204030204" pitchFamily="34" charset="0"/>
              </a:rPr>
              <a:t>yᵢ</a:t>
            </a:r>
            <a:r>
              <a:rPr lang="en-US" dirty="0">
                <a:latin typeface="Calibri" panose="020F0502020204030204" pitchFamily="34" charset="0"/>
                <a:cs typeface="Calibri" panose="020F0502020204030204" pitchFamily="34" charset="0"/>
              </a:rPr>
              <a:t> is the actual expected output and </a:t>
            </a:r>
            <a:r>
              <a:rPr lang="en-US" b="1" dirty="0">
                <a:latin typeface="Calibri" panose="020F0502020204030204" pitchFamily="34" charset="0"/>
                <a:cs typeface="Calibri" panose="020F0502020204030204" pitchFamily="34" charset="0"/>
              </a:rPr>
              <a:t>ŷᵢ</a:t>
            </a:r>
            <a:r>
              <a:rPr lang="en-US" dirty="0">
                <a:latin typeface="Calibri" panose="020F0502020204030204" pitchFamily="34" charset="0"/>
                <a:cs typeface="Calibri" panose="020F0502020204030204" pitchFamily="34" charset="0"/>
              </a:rPr>
              <a:t> is the model’s prediction.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It is the simplest evaluation metric for a regression scenario and is not much popular compared to other metrics.</a:t>
            </a: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p>
          <a:p>
            <a:r>
              <a:rPr lang="en-US" dirty="0">
                <a:latin typeface="Calibri" panose="020F0502020204030204" pitchFamily="34" charset="0"/>
                <a:cs typeface="Calibri" panose="020F0502020204030204" pitchFamily="34" charset="0"/>
              </a:rPr>
              <a:t>ŷᵢ = [4.8,10.6,14.3,20.1]</a:t>
            </a:r>
          </a:p>
          <a:p>
            <a:r>
              <a:rPr lang="en-US" dirty="0">
                <a:latin typeface="Calibri" panose="020F0502020204030204" pitchFamily="34" charset="0"/>
                <a:cs typeface="Calibri" panose="020F0502020204030204" pitchFamily="34" charset="0"/>
              </a:rPr>
              <a:t>Calculate MAE</a:t>
            </a:r>
          </a:p>
        </p:txBody>
      </p:sp>
      <p:sp>
        <p:nvSpPr>
          <p:cNvPr id="10" name="Rectangle 9"/>
          <p:cNvSpPr/>
          <p:nvPr/>
        </p:nvSpPr>
        <p:spPr>
          <a:xfrm>
            <a:off x="4038600" y="5116759"/>
            <a:ext cx="4572000" cy="646331"/>
          </a:xfrm>
          <a:prstGeom prst="rect">
            <a:avLst/>
          </a:prstGeom>
        </p:spPr>
        <p:txBody>
          <a:bodyPr>
            <a:spAutoFit/>
          </a:bodyPr>
          <a:lstStyle/>
          <a:p>
            <a:r>
              <a:rPr lang="en-US" dirty="0">
                <a:latin typeface="Calibri" panose="020F0502020204030204" pitchFamily="34" charset="0"/>
                <a:cs typeface="Calibri" panose="020F0502020204030204" pitchFamily="34" charset="0"/>
              </a:rPr>
              <a:t> MAE = 1/4 * (|5-4.8|+|10-10.6|+|15-14.3|+|20-20.1|) = 0.4</a:t>
            </a:r>
          </a:p>
        </p:txBody>
      </p:sp>
      <p:sp>
        <p:nvSpPr>
          <p:cNvPr id="4" name="Rectangle 3"/>
          <p:cNvSpPr/>
          <p:nvPr/>
        </p:nvSpPr>
        <p:spPr>
          <a:xfrm>
            <a:off x="304800" y="6203815"/>
            <a:ext cx="8915400" cy="276999"/>
          </a:xfrm>
          <a:prstGeom prst="rect">
            <a:avLst/>
          </a:prstGeom>
        </p:spPr>
        <p:txBody>
          <a:bodyPr wrap="square">
            <a:spAutoFit/>
          </a:bodyPr>
          <a:lstStyle/>
          <a:p>
            <a:r>
              <a:rPr lang="en-US" sz="1200" dirty="0"/>
              <a:t>https://iq.opengenus.org/performance-metrics-in-classification-regression/</a:t>
            </a:r>
          </a:p>
        </p:txBody>
      </p:sp>
    </p:spTree>
    <p:extLst>
      <p:ext uri="{BB962C8B-B14F-4D97-AF65-F5344CB8AC3E}">
        <p14:creationId xmlns:p14="http://schemas.microsoft.com/office/powerpoint/2010/main" val="226317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Mean Squared Error (MSE)</a:t>
            </a:r>
          </a:p>
          <a:p>
            <a:pPr marL="0" indent="0">
              <a:buNone/>
            </a:pPr>
            <a:r>
              <a:rPr lang="en-US" sz="1700" dirty="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Regression-Evaluation Metrics</a:t>
            </a:r>
          </a:p>
        </p:txBody>
      </p:sp>
      <p:sp>
        <p:nvSpPr>
          <p:cNvPr id="3" name="Rectangle 2"/>
          <p:cNvSpPr/>
          <p:nvPr/>
        </p:nvSpPr>
        <p:spPr>
          <a:xfrm>
            <a:off x="762000" y="3646960"/>
            <a:ext cx="7315200"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the error term is squared and thus more sensitive to outliers as compared to Mean Absolute Error (MAE).</a:t>
            </a: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p>
          <a:p>
            <a:r>
              <a:rPr lang="en-US" dirty="0">
                <a:latin typeface="Calibri" panose="020F0502020204030204" pitchFamily="34" charset="0"/>
                <a:cs typeface="Calibri" panose="020F0502020204030204" pitchFamily="34" charset="0"/>
              </a:rPr>
              <a:t>ŷᵢ = [4.8,10.6,14.3,20.1]</a:t>
            </a:r>
          </a:p>
          <a:p>
            <a:r>
              <a:rPr lang="en-US" dirty="0">
                <a:latin typeface="Calibri" panose="020F0502020204030204" pitchFamily="34" charset="0"/>
                <a:cs typeface="Calibri" panose="020F0502020204030204" pitchFamily="34" charset="0"/>
              </a:rPr>
              <a:t>Calculate MSE</a:t>
            </a:r>
          </a:p>
        </p:txBody>
      </p:sp>
      <p:sp>
        <p:nvSpPr>
          <p:cNvPr id="10" name="Rectangle 9"/>
          <p:cNvSpPr/>
          <p:nvPr/>
        </p:nvSpPr>
        <p:spPr>
          <a:xfrm>
            <a:off x="4038600" y="5116759"/>
            <a:ext cx="4572000" cy="646331"/>
          </a:xfrm>
          <a:prstGeom prst="rect">
            <a:avLst/>
          </a:prstGeom>
        </p:spPr>
        <p:txBody>
          <a:bodyPr>
            <a:spAutoFit/>
          </a:bodyPr>
          <a:lstStyle/>
          <a:p>
            <a:r>
              <a:rPr lang="en-US" dirty="0">
                <a:latin typeface="Calibri" panose="020F0502020204030204" pitchFamily="34" charset="0"/>
                <a:cs typeface="Calibri" panose="020F0502020204030204" pitchFamily="34" charset="0"/>
              </a:rPr>
              <a:t> MSE = 1/4 * (|5-4.8|^2+|10-10.6|^2+|15-14.3|^2+|20-20.1|^2) = 0.225</a:t>
            </a:r>
          </a:p>
        </p:txBody>
      </p:sp>
      <p:pic>
        <p:nvPicPr>
          <p:cNvPr id="18434" name="Picture 2" descr="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07130"/>
            <a:ext cx="3886200" cy="116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Root Mean Squared Error (RMSE)</a:t>
            </a:r>
            <a:r>
              <a:rPr lang="en-US" sz="1700" dirty="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Regression-Evaluation Metrics</a:t>
            </a:r>
          </a:p>
        </p:txBody>
      </p:sp>
      <p:sp>
        <p:nvSpPr>
          <p:cNvPr id="3" name="Rectangle 2"/>
          <p:cNvSpPr/>
          <p:nvPr/>
        </p:nvSpPr>
        <p:spPr>
          <a:xfrm>
            <a:off x="762000" y="3646960"/>
            <a:ext cx="7315200"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Since MSE includes squared error terms, we take the square root of the MSE, which gives rise to Root Mean Squared Error (RMSE).</a:t>
            </a: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p>
          <a:p>
            <a:r>
              <a:rPr lang="en-US" dirty="0">
                <a:latin typeface="Calibri" panose="020F0502020204030204" pitchFamily="34" charset="0"/>
                <a:cs typeface="Calibri" panose="020F0502020204030204" pitchFamily="34" charset="0"/>
              </a:rPr>
              <a:t>ŷᵢ = [4.8,10.6,14.3,20.1]</a:t>
            </a:r>
          </a:p>
          <a:p>
            <a:r>
              <a:rPr lang="en-US" dirty="0">
                <a:latin typeface="Calibri" panose="020F0502020204030204" pitchFamily="34" charset="0"/>
                <a:cs typeface="Calibri" panose="020F0502020204030204" pitchFamily="34" charset="0"/>
              </a:rPr>
              <a:t>Calculate RMSE</a:t>
            </a:r>
          </a:p>
        </p:txBody>
      </p:sp>
      <p:sp>
        <p:nvSpPr>
          <p:cNvPr id="10" name="Rectangle 9"/>
          <p:cNvSpPr/>
          <p:nvPr/>
        </p:nvSpPr>
        <p:spPr>
          <a:xfrm>
            <a:off x="4038600" y="5116759"/>
            <a:ext cx="4572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 MSE = 1/4 * (|5-4.8|^2+|10-10.6|^2+|15-14.3|^2+|20-20.1|^2) = 0.225</a:t>
            </a:r>
          </a:p>
          <a:p>
            <a:r>
              <a:rPr lang="en-US" dirty="0">
                <a:latin typeface="Calibri" panose="020F0502020204030204" pitchFamily="34" charset="0"/>
                <a:cs typeface="Calibri" panose="020F0502020204030204" pitchFamily="34" charset="0"/>
              </a:rPr>
              <a:t>RMSE = (0.225)^0.5 = </a:t>
            </a:r>
            <a:r>
              <a:rPr lang="en-US" b="1" dirty="0">
                <a:latin typeface="Calibri" panose="020F0502020204030204" pitchFamily="34" charset="0"/>
                <a:cs typeface="Calibri" panose="020F0502020204030204" pitchFamily="34" charset="0"/>
              </a:rPr>
              <a:t>0.474</a:t>
            </a:r>
          </a:p>
        </p:txBody>
      </p:sp>
      <p:pic>
        <p:nvPicPr>
          <p:cNvPr id="19458" name="Picture 2" descr="r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87412"/>
            <a:ext cx="3286125"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1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R-Squared</a:t>
            </a: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Regression-Evaluation Metrics</a:t>
            </a:r>
          </a:p>
        </p:txBody>
      </p:sp>
      <p:sp>
        <p:nvSpPr>
          <p:cNvPr id="3" name="Rectangle 2"/>
          <p:cNvSpPr/>
          <p:nvPr/>
        </p:nvSpPr>
        <p:spPr>
          <a:xfrm>
            <a:off x="762000" y="3646960"/>
            <a:ext cx="7315200"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R-squared is calculated by dividing the sum of squares of residuals (</a:t>
            </a:r>
            <a:r>
              <a:rPr lang="en-US" dirty="0" err="1">
                <a:latin typeface="Calibri" panose="020F0502020204030204" pitchFamily="34" charset="0"/>
                <a:cs typeface="Calibri" panose="020F0502020204030204" pitchFamily="34" charset="0"/>
              </a:rPr>
              <a:t>SSres</a:t>
            </a:r>
            <a:r>
              <a:rPr lang="en-US" dirty="0">
                <a:latin typeface="Calibri" panose="020F0502020204030204" pitchFamily="34" charset="0"/>
                <a:cs typeface="Calibri" panose="020F0502020204030204" pitchFamily="34" charset="0"/>
              </a:rPr>
              <a:t>) from the regression model by the total sum of squares (</a:t>
            </a:r>
            <a:r>
              <a:rPr lang="en-US" dirty="0" err="1">
                <a:latin typeface="Calibri" panose="020F0502020204030204" pitchFamily="34" charset="0"/>
                <a:cs typeface="Calibri" panose="020F0502020204030204" pitchFamily="34" charset="0"/>
              </a:rPr>
              <a:t>SStot</a:t>
            </a:r>
            <a:r>
              <a:rPr lang="en-US" dirty="0">
                <a:latin typeface="Calibri" panose="020F0502020204030204" pitchFamily="34" charset="0"/>
                <a:cs typeface="Calibri" panose="020F0502020204030204" pitchFamily="34" charset="0"/>
              </a:rPr>
              <a:t>) of errors from the average model and then subtract it from 1.</a:t>
            </a:r>
          </a:p>
        </p:txBody>
      </p:sp>
      <p:sp>
        <p:nvSpPr>
          <p:cNvPr id="5" name="Rectangle 4"/>
          <p:cNvSpPr/>
          <p:nvPr/>
        </p:nvSpPr>
        <p:spPr>
          <a:xfrm>
            <a:off x="876300" y="5024955"/>
            <a:ext cx="6934200" cy="1200329"/>
          </a:xfrm>
          <a:prstGeom prst="rect">
            <a:avLst/>
          </a:prstGeom>
          <a:ln>
            <a:solidFill>
              <a:srgbClr val="C00000"/>
            </a:solidFill>
          </a:ln>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R-squared value </a:t>
            </a:r>
            <a:r>
              <a:rPr lang="en-US" b="1" dirty="0">
                <a:latin typeface="Calibri" panose="020F0502020204030204" pitchFamily="34" charset="0"/>
                <a:cs typeface="Calibri" panose="020F0502020204030204" pitchFamily="34" charset="0"/>
              </a:rPr>
              <a:t>of 0.81</a:t>
            </a:r>
            <a:r>
              <a:rPr lang="en-US" dirty="0">
                <a:latin typeface="Calibri" panose="020F0502020204030204" pitchFamily="34" charset="0"/>
                <a:cs typeface="Calibri" panose="020F0502020204030204" pitchFamily="34" charset="0"/>
              </a:rPr>
              <a:t>, tells that the input variables explains </a:t>
            </a:r>
            <a:r>
              <a:rPr lang="en-US" b="1" dirty="0">
                <a:latin typeface="Calibri" panose="020F0502020204030204" pitchFamily="34" charset="0"/>
                <a:cs typeface="Calibri" panose="020F0502020204030204" pitchFamily="34" charset="0"/>
              </a:rPr>
              <a:t>81 % </a:t>
            </a:r>
            <a:r>
              <a:rPr lang="en-US" dirty="0">
                <a:latin typeface="Calibri" panose="020F0502020204030204" pitchFamily="34" charset="0"/>
                <a:cs typeface="Calibri" panose="020F0502020204030204" pitchFamily="34" charset="0"/>
              </a:rPr>
              <a:t>of the </a:t>
            </a:r>
            <a:r>
              <a:rPr lang="en-US" b="1" dirty="0">
                <a:latin typeface="Calibri" panose="020F0502020204030204" pitchFamily="34" charset="0"/>
                <a:cs typeface="Calibri" panose="020F0502020204030204" pitchFamily="34" charset="0"/>
              </a:rPr>
              <a:t>variation in the output variable</a:t>
            </a:r>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higher the R squared, the more variation is explained by the input variables and better is the model.</a:t>
            </a:r>
          </a:p>
        </p:txBody>
      </p:sp>
      <p:pic>
        <p:nvPicPr>
          <p:cNvPr id="20482" name="Picture 2" descr="rsqua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61467"/>
            <a:ext cx="5457825"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6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References </a:t>
            </a:r>
            <a:endParaRPr/>
          </a:p>
        </p:txBody>
      </p:sp>
      <p:sp>
        <p:nvSpPr>
          <p:cNvPr id="393" name="Google Shape;393;p51"/>
          <p:cNvSpPr txBox="1">
            <a:spLocks noGrp="1"/>
          </p:cNvSpPr>
          <p:nvPr>
            <p:ph sz="quarter" idx="1"/>
          </p:nvPr>
        </p:nvSpPr>
        <p:spPr>
          <a:xfrm>
            <a:off x="457200" y="1111348"/>
            <a:ext cx="8229600" cy="5362604"/>
          </a:xfrm>
          <a:prstGeom prst="rect">
            <a:avLst/>
          </a:prstGeom>
          <a:noFill/>
          <a:ln>
            <a:noFill/>
          </a:ln>
        </p:spPr>
        <p:txBody>
          <a:bodyPr spcFirstLastPara="1" wrap="square" lIns="91425" tIns="45700" rIns="91425" bIns="45700" anchor="t" anchorCtr="0">
            <a:noAutofit/>
          </a:bodyPr>
          <a:lstStyle/>
          <a:p>
            <a:pPr marL="171450" lvl="0" indent="-171450" algn="l" rtl="0">
              <a:lnSpc>
                <a:spcPct val="80000"/>
              </a:lnSpc>
              <a:spcBef>
                <a:spcPts val="0"/>
              </a:spcBef>
              <a:spcAft>
                <a:spcPts val="0"/>
              </a:spcAft>
              <a:buClr>
                <a:schemeClr val="dk1"/>
              </a:buClr>
              <a:buSzPts val="2100"/>
              <a:buChar char="•"/>
            </a:pPr>
            <a:r>
              <a:rPr lang="en-IN" u="sng" dirty="0">
                <a:solidFill>
                  <a:schemeClr val="hlink"/>
                </a:solidFill>
                <a:hlinkClick r:id="rId3"/>
              </a:rPr>
              <a:t>https://medium.com/thalus-ai/performance-metrics-for-classification-problems-in-machine-learning-part-i-b085d432082b</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IN" u="sng" dirty="0">
                <a:solidFill>
                  <a:schemeClr val="hlink"/>
                </a:solidFill>
                <a:hlinkClick r:id="rId4"/>
              </a:rPr>
              <a:t>https://becominghuman.ai/understand-classification-performance-metrics-cad56f2da3aa</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IN" u="sng" dirty="0">
                <a:solidFill>
                  <a:schemeClr val="hlink"/>
                </a:solidFill>
                <a:hlinkClick r:id="rId5"/>
              </a:rPr>
              <a:t>https://towardsdatascience.com/metrics-to-evaluate-your-machine-learning-algorithm-f10ba6e38234</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IN" u="sng" dirty="0">
                <a:solidFill>
                  <a:schemeClr val="hlink"/>
                </a:solidFill>
                <a:hlinkClick r:id="rId6"/>
              </a:rPr>
              <a:t>https://www.youtube.com/watch?v=mUMd_cKU0VM</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IN" u="sng" dirty="0">
                <a:solidFill>
                  <a:schemeClr val="hlink"/>
                </a:solidFill>
                <a:hlinkClick r:id="rId7"/>
              </a:rPr>
              <a:t>https://towardsdatascience.com/understanding-the-roc-and-auc-curves-a05b68550b69</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chemeClr val="tx1"/>
                </a:solidFill>
              </a:rPr>
              <a:t>THANK YOU</a:t>
            </a:r>
          </a:p>
        </p:txBody>
      </p:sp>
    </p:spTree>
    <p:extLst>
      <p:ext uri="{BB962C8B-B14F-4D97-AF65-F5344CB8AC3E}">
        <p14:creationId xmlns:p14="http://schemas.microsoft.com/office/powerpoint/2010/main" val="351585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a:t>What do you mean by performance?</a:t>
            </a:r>
            <a:br>
              <a:rPr lang="en-IN"/>
            </a:br>
            <a:endParaRPr/>
          </a:p>
        </p:txBody>
      </p:sp>
      <p:sp>
        <p:nvSpPr>
          <p:cNvPr id="105" name="Google Shape;105;p1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171450" lvl="0" indent="-177800" algn="just" rtl="0">
              <a:lnSpc>
                <a:spcPct val="90000"/>
              </a:lnSpc>
              <a:spcBef>
                <a:spcPts val="0"/>
              </a:spcBef>
              <a:spcAft>
                <a:spcPts val="0"/>
              </a:spcAft>
              <a:buClr>
                <a:schemeClr val="dk1"/>
              </a:buClr>
              <a:buSzPts val="2800"/>
              <a:buChar char="•"/>
            </a:pPr>
            <a:r>
              <a:rPr lang="en-IN" sz="2800"/>
              <a:t>After doing the usual Feature Engineering, Selection, and of course, implementing a model and getting some output in forms of a probability or a class</a:t>
            </a:r>
            <a:endParaRPr/>
          </a:p>
          <a:p>
            <a:pPr marL="171450" lvl="0" indent="-177800" algn="just" rtl="0">
              <a:lnSpc>
                <a:spcPct val="90000"/>
              </a:lnSpc>
              <a:spcBef>
                <a:spcPts val="750"/>
              </a:spcBef>
              <a:spcAft>
                <a:spcPts val="0"/>
              </a:spcAft>
              <a:buClr>
                <a:schemeClr val="dk1"/>
              </a:buClr>
              <a:buSzPts val="2800"/>
              <a:buChar char="•"/>
            </a:pPr>
            <a:r>
              <a:rPr lang="en-IN" sz="2800"/>
              <a:t>Next step is to find out how effective is the model based on some metric using test datasets</a:t>
            </a:r>
            <a:endParaRPr/>
          </a:p>
          <a:p>
            <a:pPr marL="171450" lvl="0" indent="-177800" algn="just" rtl="0">
              <a:lnSpc>
                <a:spcPct val="90000"/>
              </a:lnSpc>
              <a:spcBef>
                <a:spcPts val="750"/>
              </a:spcBef>
              <a:spcAft>
                <a:spcPts val="0"/>
              </a:spcAft>
              <a:buClr>
                <a:schemeClr val="dk1"/>
              </a:buClr>
              <a:buSzPts val="2800"/>
              <a:buChar char="•"/>
            </a:pPr>
            <a:r>
              <a:rPr lang="en-IN" sz="2800"/>
              <a:t>Different performance metrics are used to evaluate different Machine Learning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3">
            <a:alphaModFix/>
          </a:blip>
          <a:srcRect/>
          <a:stretch/>
        </p:blipFill>
        <p:spPr>
          <a:xfrm>
            <a:off x="4572000" y="4620575"/>
            <a:ext cx="4844058" cy="2471172"/>
          </a:xfrm>
          <a:prstGeom prst="rect">
            <a:avLst/>
          </a:prstGeom>
          <a:noFill/>
          <a:ln>
            <a:noFill/>
          </a:ln>
        </p:spPr>
      </p:pic>
      <p:sp>
        <p:nvSpPr>
          <p:cNvPr id="111" name="Google Shape;11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Confusion Matrix</a:t>
            </a:r>
            <a:br>
              <a:rPr lang="en-IN" sz="2970" b="1"/>
            </a:br>
            <a:endParaRPr sz="2970"/>
          </a:p>
        </p:txBody>
      </p:sp>
      <p:sp>
        <p:nvSpPr>
          <p:cNvPr id="112" name="Google Shape;112;p16"/>
          <p:cNvSpPr txBox="1">
            <a:spLocks noGrp="1"/>
          </p:cNvSpPr>
          <p:nvPr>
            <p:ph sz="quarter" idx="1"/>
          </p:nvPr>
        </p:nvSpPr>
        <p:spPr>
          <a:xfrm>
            <a:off x="431106" y="1804375"/>
            <a:ext cx="7886700" cy="4351200"/>
          </a:xfrm>
          <a:prstGeom prst="rect">
            <a:avLst/>
          </a:prstGeom>
          <a:noFill/>
          <a:ln>
            <a:noFill/>
          </a:ln>
        </p:spPr>
        <p:txBody>
          <a:bodyPr spcFirstLastPara="1" wrap="square" lIns="91425" tIns="45700" rIns="91425" bIns="45700" anchor="t" anchorCtr="0">
            <a:noAutofit/>
          </a:bodyPr>
          <a:lstStyle/>
          <a:p>
            <a:pPr>
              <a:lnSpc>
                <a:spcPct val="90000"/>
              </a:lnSpc>
              <a:spcBef>
                <a:spcPts val="0"/>
              </a:spcBef>
              <a:buClr>
                <a:schemeClr val="dk1"/>
              </a:buClr>
              <a:buSzPts val="2100"/>
            </a:pPr>
            <a:r>
              <a:rPr lang="en-IN" sz="2000" dirty="0"/>
              <a:t>Confusion Matrix as the name suggests gives us a matrix as output and describes the complete performance of the model.</a:t>
            </a:r>
            <a:endParaRPr sz="2000" dirty="0"/>
          </a:p>
          <a:p>
            <a:pPr>
              <a:lnSpc>
                <a:spcPct val="90000"/>
              </a:lnSpc>
              <a:spcBef>
                <a:spcPts val="750"/>
              </a:spcBef>
              <a:buClr>
                <a:schemeClr val="dk1"/>
              </a:buClr>
              <a:buSzPts val="2100"/>
            </a:pPr>
            <a:r>
              <a:rPr lang="en-IN" sz="2000" dirty="0"/>
              <a:t>It is used for Classification problem where the output can be of two or more types of classes.</a:t>
            </a:r>
            <a:endParaRPr sz="2000" dirty="0"/>
          </a:p>
          <a:p>
            <a:pPr>
              <a:lnSpc>
                <a:spcPct val="90000"/>
              </a:lnSpc>
              <a:spcBef>
                <a:spcPts val="750"/>
              </a:spcBef>
              <a:buClr>
                <a:schemeClr val="dk1"/>
              </a:buClr>
              <a:buSzPts val="2100"/>
            </a:pPr>
            <a:r>
              <a:rPr lang="en-IN" sz="2000" dirty="0"/>
              <a:t>Consider a classification problem where we are predicting whether a person is having cancer or not.</a:t>
            </a:r>
            <a:endParaRPr sz="2000" dirty="0"/>
          </a:p>
          <a:p>
            <a:pPr>
              <a:lnSpc>
                <a:spcPct val="90000"/>
              </a:lnSpc>
              <a:spcBef>
                <a:spcPts val="750"/>
              </a:spcBef>
              <a:buClr>
                <a:schemeClr val="dk1"/>
              </a:buClr>
              <a:buSzPts val="2100"/>
            </a:pPr>
            <a:r>
              <a:rPr lang="en-IN" sz="2000" dirty="0"/>
              <a:t>Let’s give a label of to our target variable:</a:t>
            </a:r>
            <a:br>
              <a:rPr lang="en-IN" sz="2000" dirty="0"/>
            </a:br>
            <a:endParaRPr sz="2000" dirty="0"/>
          </a:p>
          <a:p>
            <a:pPr>
              <a:lnSpc>
                <a:spcPct val="90000"/>
              </a:lnSpc>
              <a:spcBef>
                <a:spcPts val="750"/>
              </a:spcBef>
              <a:buClr>
                <a:schemeClr val="dk1"/>
              </a:buClr>
              <a:buSzPts val="2100"/>
            </a:pPr>
            <a:r>
              <a:rPr lang="en-IN" sz="2000" b="1" i="1" dirty="0"/>
              <a:t>1</a:t>
            </a:r>
            <a:r>
              <a:rPr lang="en-IN" sz="2000" i="1" dirty="0"/>
              <a:t>: When a person is having cancer </a:t>
            </a:r>
            <a:endParaRPr sz="2000" i="1" dirty="0"/>
          </a:p>
          <a:p>
            <a:pPr>
              <a:lnSpc>
                <a:spcPct val="90000"/>
              </a:lnSpc>
              <a:spcBef>
                <a:spcPts val="750"/>
              </a:spcBef>
              <a:buClr>
                <a:schemeClr val="dk1"/>
              </a:buClr>
              <a:buSzPts val="2100"/>
            </a:pPr>
            <a:r>
              <a:rPr lang="en-IN" sz="2000" b="1" i="1" dirty="0"/>
              <a:t>0:</a:t>
            </a:r>
            <a:r>
              <a:rPr lang="en-IN" sz="2000" i="1" dirty="0"/>
              <a:t> When a person is NOT having cancer.</a:t>
            </a:r>
            <a:endParaRPr sz="2000" dirty="0"/>
          </a:p>
        </p:txBody>
      </p:sp>
      <p:sp>
        <p:nvSpPr>
          <p:cNvPr id="113" name="Google Shape;113;p16"/>
          <p:cNvSpPr/>
          <p:nvPr/>
        </p:nvSpPr>
        <p:spPr>
          <a:xfrm>
            <a:off x="124594" y="5674354"/>
            <a:ext cx="3672408" cy="830997"/>
          </a:xfrm>
          <a:prstGeom prst="rect">
            <a:avLst/>
          </a:prstGeom>
          <a:solidFill>
            <a:srgbClr val="FFD9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0" i="0" u="none" strike="noStrike" cap="none" dirty="0">
                <a:solidFill>
                  <a:schemeClr val="dk1"/>
                </a:solidFill>
                <a:latin typeface="Helvetica Neue"/>
                <a:ea typeface="Helvetica Neue"/>
                <a:cs typeface="Helvetica Neue"/>
                <a:sym typeface="Helvetica Neue"/>
              </a:rPr>
              <a:t>In Confusion Matrix, Our Actual classifications are columns and Predicted ones are Rows.</a:t>
            </a:r>
            <a:endParaRPr dirty="0"/>
          </a:p>
        </p:txBody>
      </p:sp>
      <p:pic>
        <p:nvPicPr>
          <p:cNvPr id="114" name="Google Shape;114;p16"/>
          <p:cNvPicPr preferRelativeResize="0"/>
          <p:nvPr/>
        </p:nvPicPr>
        <p:blipFill rotWithShape="1">
          <a:blip r:embed="rId4">
            <a:alphaModFix/>
          </a:blip>
          <a:srcRect l="4182" t="5529" b="5530"/>
          <a:stretch/>
        </p:blipFill>
        <p:spPr>
          <a:xfrm>
            <a:off x="6342489" y="28057"/>
            <a:ext cx="2801511" cy="19137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Confusion Matrix</a:t>
            </a:r>
            <a:br>
              <a:rPr lang="en-IN" sz="2970" b="1"/>
            </a:br>
            <a:endParaRPr sz="2970"/>
          </a:p>
        </p:txBody>
      </p:sp>
      <p:sp>
        <p:nvSpPr>
          <p:cNvPr id="120" name="Google Shape;120;p17"/>
          <p:cNvSpPr txBox="1">
            <a:spLocks noGrp="1"/>
          </p:cNvSpPr>
          <p:nvPr>
            <p:ph sz="quarter" idx="1"/>
          </p:nvPr>
        </p:nvSpPr>
        <p:spPr>
          <a:xfrm>
            <a:off x="600075" y="1127175"/>
            <a:ext cx="3886200" cy="4968552"/>
          </a:xfrm>
          <a:prstGeom prst="rect">
            <a:avLst/>
          </a:prstGeom>
          <a:solidFill>
            <a:srgbClr val="C1DEFA"/>
          </a:solidFill>
          <a:ln>
            <a:noFill/>
          </a:ln>
        </p:spPr>
        <p:txBody>
          <a:bodyPr spcFirstLastPara="1" wrap="square" lIns="91425" tIns="45700" rIns="91425" bIns="45700" anchor="t" anchorCtr="0">
            <a:noAutofit/>
          </a:bodyPr>
          <a:lstStyle/>
          <a:p>
            <a:pPr marL="171450" lvl="0" indent="-171450" algn="just" rtl="0">
              <a:lnSpc>
                <a:spcPct val="70000"/>
              </a:lnSpc>
              <a:spcBef>
                <a:spcPts val="0"/>
              </a:spcBef>
              <a:spcAft>
                <a:spcPts val="0"/>
              </a:spcAft>
              <a:buClr>
                <a:schemeClr val="dk1"/>
              </a:buClr>
              <a:buSzPts val="2220"/>
              <a:buChar char="•"/>
            </a:pPr>
            <a:r>
              <a:rPr lang="en-IN" sz="2220" b="1" dirty="0"/>
              <a:t>True Positives (TP):</a:t>
            </a:r>
            <a:r>
              <a:rPr lang="en-IN" sz="2220" dirty="0"/>
              <a:t> True positives are the cases when the actual class of the data point was 1(True) and the predicted is also 1(True)</a:t>
            </a:r>
            <a:endParaRPr dirty="0"/>
          </a:p>
          <a:p>
            <a:pPr marL="514350" lvl="1" indent="-171450" algn="just" rtl="0">
              <a:lnSpc>
                <a:spcPct val="70000"/>
              </a:lnSpc>
              <a:spcBef>
                <a:spcPts val="375"/>
              </a:spcBef>
              <a:spcAft>
                <a:spcPts val="0"/>
              </a:spcAft>
              <a:buClr>
                <a:srgbClr val="FF0000"/>
              </a:buClr>
              <a:buSzPts val="1942"/>
              <a:buChar char="•"/>
            </a:pPr>
            <a:r>
              <a:rPr lang="en-IN" sz="1942" i="1" dirty="0">
                <a:solidFill>
                  <a:srgbClr val="FF0000"/>
                </a:solidFill>
              </a:rPr>
              <a:t>Ex: The case where a person is actually having cancer(1) and the model classifying his case as cancer(1) comes under True positive.</a:t>
            </a:r>
            <a:endParaRPr sz="1942" dirty="0">
              <a:solidFill>
                <a:srgbClr val="FF0000"/>
              </a:solidFill>
            </a:endParaRPr>
          </a:p>
          <a:p>
            <a:pPr marL="171450" lvl="0" indent="-171450" algn="just" rtl="0">
              <a:lnSpc>
                <a:spcPct val="70000"/>
              </a:lnSpc>
              <a:spcBef>
                <a:spcPts val="750"/>
              </a:spcBef>
              <a:spcAft>
                <a:spcPts val="0"/>
              </a:spcAft>
              <a:buClr>
                <a:schemeClr val="dk1"/>
              </a:buClr>
              <a:buSzPts val="2220"/>
              <a:buChar char="•"/>
            </a:pPr>
            <a:r>
              <a:rPr lang="en-IN" sz="2220" b="1" i="1" dirty="0"/>
              <a:t>True Negatives (TN):</a:t>
            </a:r>
            <a:r>
              <a:rPr lang="en-IN" sz="2220" i="1" dirty="0"/>
              <a:t> True negatives are the cases when the actual class of the data point was 0(False) and the predicted is also 0(False</a:t>
            </a:r>
            <a:endParaRPr dirty="0"/>
          </a:p>
          <a:p>
            <a:pPr marL="514350" lvl="1" indent="-171450" algn="just" rtl="0">
              <a:lnSpc>
                <a:spcPct val="70000"/>
              </a:lnSpc>
              <a:spcBef>
                <a:spcPts val="375"/>
              </a:spcBef>
              <a:spcAft>
                <a:spcPts val="0"/>
              </a:spcAft>
              <a:buClr>
                <a:srgbClr val="FF0000"/>
              </a:buClr>
              <a:buSzPts val="1942"/>
              <a:buChar char="•"/>
            </a:pPr>
            <a:r>
              <a:rPr lang="en-IN" sz="1942" i="1" dirty="0">
                <a:solidFill>
                  <a:srgbClr val="FF0000"/>
                </a:solidFill>
              </a:rPr>
              <a:t>Ex: The case where a person NOT having cancer and the model classifying his case as Not cancer comes under True Negatives.</a:t>
            </a:r>
            <a:endParaRPr dirty="0"/>
          </a:p>
          <a:p>
            <a:pPr marL="171450" lvl="0" indent="-48133" algn="l" rtl="0">
              <a:lnSpc>
                <a:spcPct val="70000"/>
              </a:lnSpc>
              <a:spcBef>
                <a:spcPts val="750"/>
              </a:spcBef>
              <a:spcAft>
                <a:spcPts val="0"/>
              </a:spcAft>
              <a:buClr>
                <a:schemeClr val="dk1"/>
              </a:buClr>
              <a:buSzPts val="1942"/>
              <a:buNone/>
            </a:pPr>
            <a:endParaRPr sz="1942" dirty="0"/>
          </a:p>
        </p:txBody>
      </p:sp>
      <p:sp>
        <p:nvSpPr>
          <p:cNvPr id="121" name="Google Shape;121;p17"/>
          <p:cNvSpPr txBox="1">
            <a:spLocks noGrp="1"/>
          </p:cNvSpPr>
          <p:nvPr>
            <p:ph sz="quarter" idx="2"/>
          </p:nvPr>
        </p:nvSpPr>
        <p:spPr>
          <a:xfrm>
            <a:off x="4629150" y="400614"/>
            <a:ext cx="3886200" cy="5404650"/>
          </a:xfrm>
          <a:prstGeom prst="rect">
            <a:avLst/>
          </a:prstGeom>
          <a:solidFill>
            <a:srgbClr val="FFD966"/>
          </a:solidFill>
          <a:ln>
            <a:noFill/>
          </a:ln>
        </p:spPr>
        <p:txBody>
          <a:bodyPr spcFirstLastPara="1" wrap="square" lIns="91425" tIns="45700" rIns="91425" bIns="45700" anchor="t" anchorCtr="0">
            <a:noAutofit/>
          </a:bodyPr>
          <a:lstStyle/>
          <a:p>
            <a:pPr marL="171450" lvl="0" indent="-171450" algn="just" rtl="0">
              <a:lnSpc>
                <a:spcPct val="70000"/>
              </a:lnSpc>
              <a:spcBef>
                <a:spcPts val="0"/>
              </a:spcBef>
              <a:spcAft>
                <a:spcPts val="0"/>
              </a:spcAft>
              <a:buClr>
                <a:schemeClr val="dk1"/>
              </a:buClr>
              <a:buSzPts val="1850"/>
              <a:buChar char="•"/>
            </a:pPr>
            <a:r>
              <a:rPr lang="en-IN" sz="1850" b="1" i="1" dirty="0"/>
              <a:t>False Positives (FP):</a:t>
            </a:r>
            <a:r>
              <a:rPr lang="en-IN" sz="1850" i="1" dirty="0"/>
              <a:t> False positives are the cases when the actual class of the data point was 0(False) and the predicted is 1(True). False is because the model has predicted incorrectly and positive because the class predicted was a positive one. (1)</a:t>
            </a:r>
            <a:endParaRPr dirty="0"/>
          </a:p>
          <a:p>
            <a:pPr marL="514350" lvl="1" indent="-171450" algn="just" rtl="0">
              <a:lnSpc>
                <a:spcPct val="70000"/>
              </a:lnSpc>
              <a:spcBef>
                <a:spcPts val="375"/>
              </a:spcBef>
              <a:spcAft>
                <a:spcPts val="0"/>
              </a:spcAft>
              <a:buClr>
                <a:srgbClr val="FF0000"/>
              </a:buClr>
              <a:buSzPts val="1572"/>
              <a:buChar char="•"/>
            </a:pPr>
            <a:r>
              <a:rPr lang="en-IN" sz="1572" i="1" dirty="0">
                <a:solidFill>
                  <a:srgbClr val="FF0000"/>
                </a:solidFill>
              </a:rPr>
              <a:t>Ex: A person NOT having cancer and the model classifying his case as cancer comes under False Positives.</a:t>
            </a:r>
            <a:endParaRPr dirty="0"/>
          </a:p>
          <a:p>
            <a:pPr marL="171450" lvl="0" indent="-171450" algn="just" rtl="0">
              <a:lnSpc>
                <a:spcPct val="70000"/>
              </a:lnSpc>
              <a:spcBef>
                <a:spcPts val="750"/>
              </a:spcBef>
              <a:spcAft>
                <a:spcPts val="0"/>
              </a:spcAft>
              <a:buClr>
                <a:schemeClr val="dk1"/>
              </a:buClr>
              <a:buSzPts val="1942"/>
              <a:buChar char="•"/>
            </a:pPr>
            <a:r>
              <a:rPr lang="en-IN" sz="1942" b="1" dirty="0"/>
              <a:t>False Negatives (FN): </a:t>
            </a:r>
            <a:r>
              <a:rPr lang="en-IN" sz="1942" dirty="0"/>
              <a:t>False negatives are the cases when the actual class of the data point was 1(True) and the predicted is 0(False). False is because the model has predicted incorrectly and negative because the class predicted was a negative one. (0)</a:t>
            </a:r>
            <a:endParaRPr dirty="0"/>
          </a:p>
          <a:p>
            <a:pPr marL="514350" lvl="1" indent="-171450" algn="just" rtl="0">
              <a:lnSpc>
                <a:spcPct val="70000"/>
              </a:lnSpc>
              <a:spcBef>
                <a:spcPts val="375"/>
              </a:spcBef>
              <a:spcAft>
                <a:spcPts val="0"/>
              </a:spcAft>
              <a:buClr>
                <a:srgbClr val="FF0000"/>
              </a:buClr>
              <a:buSzPts val="1665"/>
              <a:buChar char="•"/>
            </a:pPr>
            <a:r>
              <a:rPr lang="en-IN" sz="1665" i="1" dirty="0">
                <a:solidFill>
                  <a:srgbClr val="FF0000"/>
                </a:solidFill>
              </a:rPr>
              <a:t>Ex: A person having cancer and the model classifying his case as No-cancer comes under False Negatives.</a:t>
            </a:r>
            <a:endParaRPr sz="1665" dirty="0">
              <a:solidFill>
                <a:srgbClr val="FF0000"/>
              </a:solidFill>
            </a:endParaRPr>
          </a:p>
          <a:p>
            <a:pPr marL="171450" lvl="0" indent="-48133" algn="l" rtl="0">
              <a:lnSpc>
                <a:spcPct val="70000"/>
              </a:lnSpc>
              <a:spcBef>
                <a:spcPts val="750"/>
              </a:spcBef>
              <a:spcAft>
                <a:spcPts val="0"/>
              </a:spcAft>
              <a:buClr>
                <a:schemeClr val="dk1"/>
              </a:buClr>
              <a:buSzPts val="1942"/>
              <a:buNone/>
            </a:pPr>
            <a:endParaRPr sz="1942" dirty="0"/>
          </a:p>
        </p:txBody>
      </p:sp>
      <p:sp>
        <p:nvSpPr>
          <p:cNvPr id="122" name="Google Shape;122;p17"/>
          <p:cNvSpPr/>
          <p:nvPr/>
        </p:nvSpPr>
        <p:spPr>
          <a:xfrm>
            <a:off x="4629150" y="5805264"/>
            <a:ext cx="3967753" cy="461665"/>
          </a:xfrm>
          <a:prstGeom prst="rect">
            <a:avLst/>
          </a:prstGeom>
          <a:solidFill>
            <a:srgbClr val="FF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Helvetica Neue"/>
                <a:ea typeface="Helvetica Neue"/>
                <a:cs typeface="Helvetica Neue"/>
                <a:sym typeface="Helvetica Neue"/>
              </a:rPr>
              <a:t> What is an ideal scenario ?</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minimise what?</a:t>
            </a:r>
            <a:br>
              <a:rPr lang="en-IN" sz="2970"/>
            </a:br>
            <a:br>
              <a:rPr lang="en-IN" sz="2970"/>
            </a:br>
            <a:endParaRPr sz="2970"/>
          </a:p>
        </p:txBody>
      </p:sp>
      <p:sp>
        <p:nvSpPr>
          <p:cNvPr id="128" name="Google Shape;128;p18"/>
          <p:cNvSpPr txBox="1">
            <a:spLocks noGrp="1"/>
          </p:cNvSpPr>
          <p:nvPr>
            <p:ph sz="quarter" idx="1"/>
          </p:nvPr>
        </p:nvSpPr>
        <p:spPr>
          <a:xfrm>
            <a:off x="416682" y="2132856"/>
            <a:ext cx="38862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sp>
        <p:nvSpPr>
          <p:cNvPr id="129" name="Google Shape;129;p18"/>
          <p:cNvSpPr txBox="1">
            <a:spLocks noGrp="1"/>
          </p:cNvSpPr>
          <p:nvPr>
            <p:ph sz="quarter" idx="2"/>
          </p:nvPr>
        </p:nvSpPr>
        <p:spPr>
          <a:xfrm>
            <a:off x="4572000" y="2132856"/>
            <a:ext cx="38862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sp>
        <p:nvSpPr>
          <p:cNvPr id="130" name="Google Shape;130;p18"/>
          <p:cNvSpPr/>
          <p:nvPr/>
        </p:nvSpPr>
        <p:spPr>
          <a:xfrm>
            <a:off x="0" y="1398301"/>
            <a:ext cx="9144000" cy="584775"/>
          </a:xfrm>
          <a:prstGeom prst="rect">
            <a:avLst/>
          </a:prstGeom>
          <a:solidFill>
            <a:srgbClr val="FFD966"/>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No hard rule that says what should be minimised in all the situations</a:t>
            </a:r>
            <a:endParaRPr/>
          </a:p>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Depends on the business needs and the context of the problem you are trying to solve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minimise what?</a:t>
            </a:r>
            <a:br>
              <a:rPr lang="en-IN" sz="2970"/>
            </a:br>
            <a:br>
              <a:rPr lang="en-IN" sz="2970"/>
            </a:br>
            <a:endParaRPr sz="2970"/>
          </a:p>
        </p:txBody>
      </p:sp>
      <p:sp>
        <p:nvSpPr>
          <p:cNvPr id="136" name="Google Shape;136;p19"/>
          <p:cNvSpPr txBox="1">
            <a:spLocks noGrp="1"/>
          </p:cNvSpPr>
          <p:nvPr>
            <p:ph sz="quarter" idx="1"/>
          </p:nvPr>
        </p:nvSpPr>
        <p:spPr>
          <a:xfrm>
            <a:off x="179512" y="2135160"/>
            <a:ext cx="4248472" cy="4349034"/>
          </a:xfrm>
          <a:prstGeom prst="rect">
            <a:avLst/>
          </a:prstGeom>
          <a:solidFill>
            <a:srgbClr val="FF9999"/>
          </a:solidFill>
          <a:ln>
            <a:noFill/>
          </a:ln>
        </p:spPr>
        <p:txBody>
          <a:bodyPr spcFirstLastPara="1" wrap="square" lIns="91425" tIns="45700" rIns="91425" bIns="45700" anchor="t" anchorCtr="0">
            <a:noAutofit/>
          </a:bodyPr>
          <a:lstStyle/>
          <a:p>
            <a:pPr marL="171450" lvl="0" indent="-171450" algn="l" rtl="0">
              <a:lnSpc>
                <a:spcPct val="70000"/>
              </a:lnSpc>
              <a:spcBef>
                <a:spcPts val="0"/>
              </a:spcBef>
              <a:spcAft>
                <a:spcPts val="0"/>
              </a:spcAft>
              <a:buClr>
                <a:schemeClr val="dk1"/>
              </a:buClr>
              <a:buSzPts val="1850"/>
              <a:buChar char="•"/>
            </a:pPr>
            <a:r>
              <a:rPr lang="en-IN" sz="1850" b="1"/>
              <a:t>Minimising False Negatives	</a:t>
            </a:r>
            <a:endParaRPr/>
          </a:p>
          <a:p>
            <a:pPr marL="171450" lvl="0" indent="-171450" algn="just" rtl="0">
              <a:lnSpc>
                <a:spcPct val="70000"/>
              </a:lnSpc>
              <a:spcBef>
                <a:spcPts val="750"/>
              </a:spcBef>
              <a:spcAft>
                <a:spcPts val="0"/>
              </a:spcAft>
              <a:buClr>
                <a:schemeClr val="dk1"/>
              </a:buClr>
              <a:buSzPts val="1850"/>
              <a:buChar char="•"/>
            </a:pPr>
            <a:r>
              <a:rPr lang="en-IN" sz="1850"/>
              <a:t>Consider an cancer detection problem example, out of 100 people, only 5 people have cancer- 95% accuracy</a:t>
            </a:r>
            <a:endParaRPr/>
          </a:p>
          <a:p>
            <a:pPr marL="171450" lvl="0" indent="-171450" algn="just" rtl="0">
              <a:lnSpc>
                <a:spcPct val="70000"/>
              </a:lnSpc>
              <a:spcBef>
                <a:spcPts val="750"/>
              </a:spcBef>
              <a:spcAft>
                <a:spcPts val="0"/>
              </a:spcAft>
              <a:buClr>
                <a:schemeClr val="dk1"/>
              </a:buClr>
              <a:buSzPts val="1850"/>
              <a:buChar char="•"/>
            </a:pPr>
            <a:r>
              <a:rPr lang="en-IN" sz="1850"/>
              <a:t>When the person actually NOT having cancer is classified as Cancerous- might be okay as it is less dangerous than NOT identifying/capturing a cancerous patient</a:t>
            </a:r>
            <a:endParaRPr/>
          </a:p>
          <a:p>
            <a:pPr marL="171450" lvl="0" indent="-171450" algn="just" rtl="0">
              <a:lnSpc>
                <a:spcPct val="70000"/>
              </a:lnSpc>
              <a:spcBef>
                <a:spcPts val="750"/>
              </a:spcBef>
              <a:spcAft>
                <a:spcPts val="0"/>
              </a:spcAft>
              <a:buClr>
                <a:schemeClr val="dk1"/>
              </a:buClr>
              <a:buSzPts val="1850"/>
              <a:buChar char="•"/>
            </a:pPr>
            <a:r>
              <a:rPr lang="en-IN" sz="1850"/>
              <a:t>Missing a cancer patient will be a huge mistake as no further examination will be done on them</a:t>
            </a:r>
            <a:endParaRPr/>
          </a:p>
        </p:txBody>
      </p:sp>
      <p:sp>
        <p:nvSpPr>
          <p:cNvPr id="137" name="Google Shape;137;p19"/>
          <p:cNvSpPr txBox="1">
            <a:spLocks noGrp="1"/>
          </p:cNvSpPr>
          <p:nvPr>
            <p:ph sz="quarter" idx="2"/>
          </p:nvPr>
        </p:nvSpPr>
        <p:spPr>
          <a:xfrm>
            <a:off x="4788024" y="2135160"/>
            <a:ext cx="4104456" cy="4351338"/>
          </a:xfrm>
          <a:prstGeom prst="rect">
            <a:avLst/>
          </a:prstGeom>
          <a:solidFill>
            <a:schemeClr val="lt1"/>
          </a:solidFill>
          <a:ln>
            <a:noFill/>
          </a:ln>
        </p:spPr>
        <p:txBody>
          <a:bodyPr spcFirstLastPara="1" wrap="square" lIns="91425" tIns="45700" rIns="91425" bIns="45700" anchor="t" anchorCtr="0">
            <a:noAutofit/>
          </a:bodyPr>
          <a:lstStyle/>
          <a:p>
            <a:pPr marL="171450" lvl="0" indent="-171450" algn="l" rtl="0">
              <a:lnSpc>
                <a:spcPct val="70000"/>
              </a:lnSpc>
              <a:spcBef>
                <a:spcPts val="0"/>
              </a:spcBef>
              <a:spcAft>
                <a:spcPts val="0"/>
              </a:spcAft>
              <a:buClr>
                <a:schemeClr val="dk1"/>
              </a:buClr>
              <a:buSzPts val="1942"/>
              <a:buChar char="•"/>
            </a:pPr>
            <a:r>
              <a:rPr lang="en-IN" sz="1942" b="1" dirty="0"/>
              <a:t>Minimising False Positives</a:t>
            </a:r>
            <a:endParaRPr dirty="0"/>
          </a:p>
          <a:p>
            <a:pPr marL="171450" lvl="0" indent="-171450" algn="just" rtl="0">
              <a:lnSpc>
                <a:spcPct val="70000"/>
              </a:lnSpc>
              <a:spcBef>
                <a:spcPts val="750"/>
              </a:spcBef>
              <a:spcAft>
                <a:spcPts val="0"/>
              </a:spcAft>
              <a:buClr>
                <a:schemeClr val="dk1"/>
              </a:buClr>
              <a:buSzPts val="1665"/>
              <a:buChar char="•"/>
            </a:pPr>
            <a:r>
              <a:rPr lang="en-IN" sz="1665" dirty="0"/>
              <a:t>Let’s say that you are expecting an important email like hearing back from a recruiter or awaiting an admit letter from a university. </a:t>
            </a:r>
            <a:endParaRPr sz="1665" dirty="0"/>
          </a:p>
          <a:p>
            <a:pPr marL="171450" lvl="0" indent="-171450" algn="just" rtl="0">
              <a:lnSpc>
                <a:spcPct val="70000"/>
              </a:lnSpc>
              <a:spcBef>
                <a:spcPts val="750"/>
              </a:spcBef>
              <a:spcAft>
                <a:spcPts val="0"/>
              </a:spcAft>
              <a:buClr>
                <a:schemeClr val="dk1"/>
              </a:buClr>
              <a:buSzPts val="1665"/>
              <a:buChar char="•"/>
            </a:pPr>
            <a:r>
              <a:rPr lang="en-IN" sz="1665" dirty="0"/>
              <a:t>Let’s assign a label to the target variable and say,</a:t>
            </a:r>
            <a:r>
              <a:rPr lang="en-IN" sz="1665" b="1" dirty="0"/>
              <a:t>1:</a:t>
            </a:r>
            <a:r>
              <a:rPr lang="en-IN" sz="1665" dirty="0"/>
              <a:t> “Email is a spam” and </a:t>
            </a:r>
            <a:r>
              <a:rPr lang="en-IN" sz="1665" b="1" dirty="0"/>
              <a:t>0:</a:t>
            </a:r>
            <a:r>
              <a:rPr lang="en-IN" sz="1665" dirty="0"/>
              <a:t>”Email is not a spam”</a:t>
            </a:r>
            <a:endParaRPr dirty="0"/>
          </a:p>
          <a:p>
            <a:pPr marL="171450" lvl="0" indent="-171450" algn="just" rtl="0">
              <a:lnSpc>
                <a:spcPct val="70000"/>
              </a:lnSpc>
              <a:spcBef>
                <a:spcPts val="750"/>
              </a:spcBef>
              <a:spcAft>
                <a:spcPts val="0"/>
              </a:spcAft>
              <a:buClr>
                <a:schemeClr val="dk1"/>
              </a:buClr>
              <a:buSzPts val="1665"/>
              <a:buChar char="•"/>
            </a:pPr>
            <a:r>
              <a:rPr lang="en-IN" sz="1665" dirty="0"/>
              <a:t>That important email that you are desperately waiting for, as Spam(case of False positive)</a:t>
            </a:r>
            <a:endParaRPr dirty="0"/>
          </a:p>
          <a:p>
            <a:pPr marL="171450" lvl="0" indent="-171450" algn="just" rtl="0">
              <a:lnSpc>
                <a:spcPct val="70000"/>
              </a:lnSpc>
              <a:spcBef>
                <a:spcPts val="750"/>
              </a:spcBef>
              <a:spcAft>
                <a:spcPts val="0"/>
              </a:spcAft>
              <a:buClr>
                <a:schemeClr val="dk1"/>
              </a:buClr>
              <a:buSzPts val="1665"/>
              <a:buChar char="•"/>
            </a:pPr>
            <a:r>
              <a:rPr lang="en-IN" sz="1665" dirty="0"/>
              <a:t>In this situation, this is pretty bad than classifying a spam email as important or not spam since in that case, we can still go ahead and manually delete it</a:t>
            </a:r>
            <a:endParaRPr dirty="0"/>
          </a:p>
          <a:p>
            <a:pPr marL="171450" lvl="0" indent="-171450" algn="just" rtl="0">
              <a:lnSpc>
                <a:spcPct val="70000"/>
              </a:lnSpc>
              <a:spcBef>
                <a:spcPts val="750"/>
              </a:spcBef>
              <a:spcAft>
                <a:spcPts val="0"/>
              </a:spcAft>
              <a:buClr>
                <a:schemeClr val="dk1"/>
              </a:buClr>
              <a:buSzPts val="1665"/>
              <a:buChar char="•"/>
            </a:pPr>
            <a:r>
              <a:rPr lang="en-IN" sz="1665" dirty="0"/>
              <a:t>Spam email classification, minimising False positives is more important than False Negatives.</a:t>
            </a:r>
            <a:endParaRPr dirty="0"/>
          </a:p>
        </p:txBody>
      </p:sp>
      <p:sp>
        <p:nvSpPr>
          <p:cNvPr id="138" name="Google Shape;138;p19"/>
          <p:cNvSpPr/>
          <p:nvPr/>
        </p:nvSpPr>
        <p:spPr>
          <a:xfrm>
            <a:off x="0" y="1398301"/>
            <a:ext cx="9144000" cy="584775"/>
          </a:xfrm>
          <a:prstGeom prst="rect">
            <a:avLst/>
          </a:prstGeom>
          <a:solidFill>
            <a:srgbClr val="FFD966"/>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No hard rule that says what should be minimised in all the situations</a:t>
            </a:r>
            <a:endParaRPr/>
          </a:p>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Depends on the business needs and the context of the problem you are trying to solve</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D5CACCCA6A2F4B826633AF63C01814" ma:contentTypeVersion="4" ma:contentTypeDescription="Create a new document." ma:contentTypeScope="" ma:versionID="39b57c08188997e0595fa070e682dae2">
  <xsd:schema xmlns:xsd="http://www.w3.org/2001/XMLSchema" xmlns:xs="http://www.w3.org/2001/XMLSchema" xmlns:p="http://schemas.microsoft.com/office/2006/metadata/properties" xmlns:ns2="aa8502c3-c2ce-4a7c-b654-b20deb31b3a4" targetNamespace="http://schemas.microsoft.com/office/2006/metadata/properties" ma:root="true" ma:fieldsID="9abee85fb150d4124e3837f8663e840f" ns2:_="">
    <xsd:import namespace="aa8502c3-c2ce-4a7c-b654-b20deb31b3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502c3-c2ce-4a7c-b654-b20deb31b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C3E0E3-1100-4FCD-A416-D8528CB7C15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C98726-239C-45C8-B937-226E652D79DE}">
  <ds:schemaRefs>
    <ds:schemaRef ds:uri="http://schemas.microsoft.com/sharepoint/v3/contenttype/forms"/>
  </ds:schemaRefs>
</ds:datastoreItem>
</file>

<file path=customXml/itemProps3.xml><?xml version="1.0" encoding="utf-8"?>
<ds:datastoreItem xmlns:ds="http://schemas.openxmlformats.org/officeDocument/2006/customXml" ds:itemID="{4272C37F-C2B2-44FE-8F77-E427D2BB30A2}"/>
</file>

<file path=docProps/app.xml><?xml version="1.0" encoding="utf-8"?>
<Properties xmlns="http://schemas.openxmlformats.org/officeDocument/2006/extended-properties" xmlns:vt="http://schemas.openxmlformats.org/officeDocument/2006/docPropsVTypes">
  <Template>ML_LECTURE3_evaluationmetrics</Template>
  <TotalTime>4728</TotalTime>
  <Words>3064</Words>
  <Application>Microsoft Office PowerPoint</Application>
  <PresentationFormat>On-screen Show (4:3)</PresentationFormat>
  <Paragraphs>291</Paragraphs>
  <Slides>46</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Noto Sans Symbols</vt:lpstr>
      <vt:lpstr>Wingdings</vt:lpstr>
      <vt:lpstr>Times</vt:lpstr>
      <vt:lpstr>Wingdings 2</vt:lpstr>
      <vt:lpstr>Georgia</vt:lpstr>
      <vt:lpstr>Century Schoolbook</vt:lpstr>
      <vt:lpstr>Calibri</vt:lpstr>
      <vt:lpstr>Arial</vt:lpstr>
      <vt:lpstr>Helvetica Neue</vt:lpstr>
      <vt:lpstr>Oriel</vt:lpstr>
      <vt:lpstr>18CSC311: MACHINE LEARNING  Lecture 3 </vt:lpstr>
      <vt:lpstr>Evaluation Metrics</vt:lpstr>
      <vt:lpstr>Evaluation Metrics</vt:lpstr>
      <vt:lpstr>Evaluation Metrics</vt:lpstr>
      <vt:lpstr>What do you mean by performance? </vt:lpstr>
      <vt:lpstr> Confusion Matrix </vt:lpstr>
      <vt:lpstr> Confusion Matrix </vt:lpstr>
      <vt:lpstr> When to minimise what?  </vt:lpstr>
      <vt:lpstr> When to minimise what?  </vt:lpstr>
      <vt:lpstr> Accuracy </vt:lpstr>
      <vt:lpstr>Precision </vt:lpstr>
      <vt:lpstr> Recall or Sensitivity  </vt:lpstr>
      <vt:lpstr> When to use Precision and When to use Recall?  </vt:lpstr>
      <vt:lpstr>Specificity </vt:lpstr>
      <vt:lpstr>Sensitivity (Recall)  Vs Specificity</vt:lpstr>
      <vt:lpstr>More Examples </vt:lpstr>
      <vt:lpstr>More Examples </vt:lpstr>
      <vt:lpstr>More Examples </vt:lpstr>
      <vt:lpstr>More Examples </vt:lpstr>
      <vt:lpstr>More Examples </vt:lpstr>
      <vt:lpstr>More Examples </vt:lpstr>
      <vt:lpstr>More Examples </vt:lpstr>
      <vt:lpstr> F1 Score </vt:lpstr>
      <vt:lpstr> F1 Score </vt:lpstr>
      <vt:lpstr> Area Under the ROC(Receiver operating characteristic)  </vt:lpstr>
      <vt:lpstr>Area Under the ROC – Example </vt:lpstr>
      <vt:lpstr>Area Under the ROC – Example </vt:lpstr>
      <vt:lpstr>Area Under the ROC – Example </vt:lpstr>
      <vt:lpstr>Area Under the ROC – Example </vt:lpstr>
      <vt:lpstr>Area Under the ROC – Example- Setting the Threshold to 0.1   </vt:lpstr>
      <vt:lpstr>Area Under the ROC – Example- Setting the Threshold to 0.9   </vt:lpstr>
      <vt:lpstr>Area Under the ROC – Example </vt:lpstr>
      <vt:lpstr>Area Under the ROC – Example </vt:lpstr>
      <vt:lpstr>Increasing the Threshold slightly so that only the two people with the least cholesterol value are below the threshold</vt:lpstr>
      <vt:lpstr>Increasing the threshold values</vt:lpstr>
      <vt:lpstr>Lastly, we choose a threshold where we classify all people as not having a heart disease i.e Threshold of 1</vt:lpstr>
      <vt:lpstr>ROC</vt:lpstr>
      <vt:lpstr>AUC</vt:lpstr>
      <vt:lpstr> Area Under the ROC(Receiver operating characteristic) Example   </vt:lpstr>
      <vt:lpstr> Area Under the ROC(Receiver operating characteristic) Example   </vt:lpstr>
      <vt:lpstr>PowerPoint Presentation</vt:lpstr>
      <vt:lpstr>PowerPoint Presentation</vt:lpstr>
      <vt:lpstr>PowerPoint Presentation</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Classification Performance Metrics</dc:title>
  <dc:creator>Selvi</dc:creator>
  <cp:lastModifiedBy>Selvi C (CSE)</cp:lastModifiedBy>
  <cp:revision>8</cp:revision>
  <dcterms:modified xsi:type="dcterms:W3CDTF">2021-07-26T07:32:58Z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0x01010016D5CACCCA6A2F4B826633AF63C01814</vt:lpwstr>
  </property>
</Properties>
</file>