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6" r:id="rId4"/>
  </p:sldMasterIdLst>
  <p:notesMasterIdLst>
    <p:notesMasterId r:id="rId78"/>
  </p:notesMasterIdLst>
  <p:sldIdLst>
    <p:sldId id="389" r:id="rId5"/>
    <p:sldId id="257" r:id="rId6"/>
    <p:sldId id="258" r:id="rId7"/>
    <p:sldId id="259" r:id="rId8"/>
    <p:sldId id="260" r:id="rId9"/>
    <p:sldId id="261" r:id="rId10"/>
    <p:sldId id="350" r:id="rId11"/>
    <p:sldId id="262" r:id="rId12"/>
    <p:sldId id="263" r:id="rId13"/>
    <p:sldId id="264" r:id="rId14"/>
    <p:sldId id="353" r:id="rId15"/>
    <p:sldId id="354" r:id="rId16"/>
    <p:sldId id="355" r:id="rId17"/>
    <p:sldId id="356" r:id="rId18"/>
    <p:sldId id="357" r:id="rId19"/>
    <p:sldId id="358" r:id="rId20"/>
    <p:sldId id="361" r:id="rId21"/>
    <p:sldId id="360" r:id="rId22"/>
    <p:sldId id="362" r:id="rId23"/>
    <p:sldId id="363" r:id="rId24"/>
    <p:sldId id="270" r:id="rId25"/>
    <p:sldId id="364" r:id="rId26"/>
    <p:sldId id="272" r:id="rId27"/>
    <p:sldId id="365" r:id="rId28"/>
    <p:sldId id="372" r:id="rId29"/>
    <p:sldId id="373" r:id="rId30"/>
    <p:sldId id="374" r:id="rId31"/>
    <p:sldId id="375" r:id="rId32"/>
    <p:sldId id="376" r:id="rId33"/>
    <p:sldId id="377" r:id="rId34"/>
    <p:sldId id="366" r:id="rId35"/>
    <p:sldId id="367" r:id="rId36"/>
    <p:sldId id="368" r:id="rId37"/>
    <p:sldId id="369" r:id="rId38"/>
    <p:sldId id="370" r:id="rId39"/>
    <p:sldId id="371" r:id="rId40"/>
    <p:sldId id="378" r:id="rId41"/>
    <p:sldId id="274" r:id="rId42"/>
    <p:sldId id="275" r:id="rId43"/>
    <p:sldId id="379" r:id="rId44"/>
    <p:sldId id="380" r:id="rId45"/>
    <p:sldId id="381" r:id="rId46"/>
    <p:sldId id="276" r:id="rId47"/>
    <p:sldId id="382" r:id="rId48"/>
    <p:sldId id="384" r:id="rId49"/>
    <p:sldId id="385" r:id="rId50"/>
    <p:sldId id="386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87" r:id="rId72"/>
    <p:sldId id="323" r:id="rId73"/>
    <p:sldId id="324" r:id="rId74"/>
    <p:sldId id="325" r:id="rId75"/>
    <p:sldId id="326" r:id="rId76"/>
    <p:sldId id="327" r:id="rId7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DDCA"/>
          </a:solidFill>
        </a:fill>
      </a:tcStyle>
    </a:wholeTbl>
    <a:band2H>
      <a:tcTxStyle/>
      <a:tcStyle>
        <a:tcBdr/>
        <a:fill>
          <a:solidFill>
            <a:srgbClr val="F6EF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660"/>
  </p:normalViewPr>
  <p:slideViewPr>
    <p:cSldViewPr snapToGrid="0">
      <p:cViewPr varScale="1">
        <p:scale>
          <a:sx n="68" d="100"/>
          <a:sy n="68" d="100"/>
        </p:scale>
        <p:origin x="14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6520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350" b="1">
                <a:solidFill>
                  <a:schemeClr val="tx2"/>
                </a:solidFill>
              </a:defRPr>
            </a:lvl1pPr>
            <a:lvl2pPr marL="342883" indent="0" algn="ctr">
              <a:buNone/>
            </a:lvl2pPr>
            <a:lvl3pPr marL="685765" indent="0" algn="ctr">
              <a:buNone/>
            </a:lvl3pPr>
            <a:lvl4pPr marL="1028648" indent="0" algn="ctr">
              <a:buNone/>
            </a:lvl4pPr>
            <a:lvl5pPr marL="1371530" indent="0" algn="ctr">
              <a:buNone/>
            </a:lvl5pPr>
            <a:lvl6pPr marL="1714412" indent="0" algn="ctr">
              <a:buNone/>
            </a:lvl6pPr>
            <a:lvl7pPr marL="2057295" indent="0" algn="ctr">
              <a:buNone/>
            </a:lvl7pPr>
            <a:lvl8pPr marL="2400177" indent="0" algn="ctr">
              <a:buNone/>
            </a:lvl8pPr>
            <a:lvl9pPr marL="274306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8"/>
            <a:ext cx="2286000" cy="381000"/>
          </a:xfrm>
        </p:spPr>
        <p:txBody>
          <a:bodyPr/>
          <a:lstStyle/>
          <a:p>
            <a:fld id="{9902824B-D86A-4E24-9E9F-D1672A74E1D5}" type="datetime1">
              <a:rPr lang="en-US" smtClean="0"/>
              <a:t>8/4/2021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1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9" name="Rectangle 18"/>
          <p:cNvSpPr/>
          <p:nvPr/>
        </p:nvSpPr>
        <p:spPr bwMode="auto">
          <a:xfrm>
            <a:off x="1141321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7" name="Rectangle 26"/>
          <p:cNvSpPr/>
          <p:nvPr/>
        </p:nvSpPr>
        <p:spPr bwMode="auto">
          <a:xfrm>
            <a:off x="1219201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1" name="Oval 20"/>
          <p:cNvSpPr/>
          <p:nvPr/>
        </p:nvSpPr>
        <p:spPr bwMode="auto">
          <a:xfrm>
            <a:off x="609601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3" name="Oval 22"/>
          <p:cNvSpPr/>
          <p:nvPr/>
        </p:nvSpPr>
        <p:spPr bwMode="auto">
          <a:xfrm>
            <a:off x="1309633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5" y="4928702"/>
            <a:ext cx="609600" cy="517524"/>
          </a:xfrm>
        </p:spPr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8226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A29B3-1F33-4020-91A2-43EBE369045C}" type="datetime1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813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917-34D7-40F7-93E1-D97066746F59}" type="datetime1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23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020195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1148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195114"/>
      </p:ext>
    </p:extLst>
  </p:cSld>
  <p:clrMapOvr>
    <a:masterClrMapping/>
  </p:clrMapOvr>
  <p:transition>
    <p:zoom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1148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3962400"/>
            <a:ext cx="41148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461826"/>
      </p:ext>
    </p:extLst>
  </p:cSld>
  <p:clrMapOvr>
    <a:masterClrMapping/>
  </p:clrMapOvr>
  <p:transition>
    <p:zoom/>
  </p:transition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572000" y="1295400"/>
            <a:ext cx="4114800" cy="5181600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445676"/>
      </p:ext>
    </p:extLst>
  </p:cSld>
  <p:clrMapOvr>
    <a:masterClrMapping/>
  </p:clrMapOvr>
  <p:transition>
    <p:zoom/>
  </p:transition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95400"/>
            <a:ext cx="41148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1148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04800" y="3962400"/>
            <a:ext cx="41148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3962400"/>
            <a:ext cx="41148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202549"/>
      </p:ext>
    </p:extLst>
  </p:cSld>
  <p:clrMapOvr>
    <a:masterClrMapping/>
  </p:clrMapOvr>
  <p:transition>
    <p:zoom/>
  </p:transition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128097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1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690BE3E-D580-4AE8-AF24-6915FDF47B77}" type="datetime1">
              <a:rPr lang="en-US" smtClean="0"/>
              <a:t>8/4/2021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7C0DFCC-64B3-429F-8B74-E382F6754E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47052"/>
      </p:ext>
    </p:extLst>
  </p:cSld>
  <p:clrMapOvr>
    <a:masterClrMapping/>
  </p:clrMapOvr>
  <p:transition>
    <p:cover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225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350" b="1">
                <a:solidFill>
                  <a:schemeClr val="tx2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3AA308C-A1CD-460A-8C95-937C9A0C5F53}" type="datetime1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1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Rectangle 11"/>
          <p:cNvSpPr/>
          <p:nvPr/>
        </p:nvSpPr>
        <p:spPr bwMode="auto">
          <a:xfrm>
            <a:off x="1141321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8" name="Rectangle 17"/>
          <p:cNvSpPr/>
          <p:nvPr/>
        </p:nvSpPr>
        <p:spPr bwMode="auto">
          <a:xfrm>
            <a:off x="1219201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9" name="Oval 18"/>
          <p:cNvSpPr/>
          <p:nvPr/>
        </p:nvSpPr>
        <p:spPr bwMode="auto">
          <a:xfrm>
            <a:off x="609601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0" name="Oval 19"/>
          <p:cNvSpPr/>
          <p:nvPr/>
        </p:nvSpPr>
        <p:spPr bwMode="auto">
          <a:xfrm>
            <a:off x="1324705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7" y="4928702"/>
            <a:ext cx="609600" cy="517524"/>
          </a:xfrm>
        </p:spPr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6671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FF81-0A9E-49A6-B51D-D8F468EBD6DE}" type="datetime1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00607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691A-0496-48FD-B1DD-C99BA2000437}" type="datetime1">
              <a:rPr lang="en-US" smtClean="0"/>
              <a:t>8/4/2021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7359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CC8F738-B3E0-4DB6-9EBF-A9E542B1EBFD}" type="datetime1">
              <a:rPr lang="en-US" smtClean="0"/>
              <a:t>8/4/2021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7C0DFCC-64B3-429F-8B74-E382F6754E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96581"/>
      </p:ext>
    </p:extLst>
  </p:cSld>
  <p:clrMapOvr>
    <a:masterClrMapping/>
  </p:clrMapOvr>
  <p:transition>
    <p:cover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C6DC-5F71-4A24-A7E3-3B65A009325C}" type="datetime1">
              <a:rPr lang="en-US" smtClean="0"/>
              <a:t>8/4/2021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27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15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300"/>
              </a:spcBef>
              <a:spcAft>
                <a:spcPts val="750"/>
              </a:spcAft>
              <a:buNone/>
              <a:defRPr sz="90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2" name="Rectangle 11"/>
          <p:cNvSpPr/>
          <p:nvPr/>
        </p:nvSpPr>
        <p:spPr bwMode="auto">
          <a:xfrm>
            <a:off x="8839201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B2A58F7-7CBA-4108-8CCF-79DE9B7AA5B5}" type="datetime1">
              <a:rPr lang="en-US" smtClean="0"/>
              <a:t>8/4/2021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9646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15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24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75"/>
              </a:spcBef>
              <a:spcAft>
                <a:spcPts val="300"/>
              </a:spcAft>
              <a:buFontTx/>
              <a:buNone/>
              <a:defRPr sz="900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1" name="Rectangle 10"/>
          <p:cNvSpPr/>
          <p:nvPr/>
        </p:nvSpPr>
        <p:spPr bwMode="auto">
          <a:xfrm>
            <a:off x="8839201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B5B5663-C68E-4A3A-AD1A-CBB0B4EEDF03}" type="datetime1">
              <a:rPr lang="en-US" smtClean="0"/>
              <a:t>8/4/2021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1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1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900">
                <a:solidFill>
                  <a:schemeClr val="tx2"/>
                </a:solidFill>
              </a:defRPr>
            </a:lvl1pPr>
          </a:lstStyle>
          <a:p>
            <a:fld id="{012E97A9-054C-4216-AEAA-7F754AC2BBF4}" type="datetime1">
              <a:rPr lang="en-US" smtClean="0"/>
              <a:t>8/4/2021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9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0" name="Rectangle 9"/>
          <p:cNvSpPr/>
          <p:nvPr/>
        </p:nvSpPr>
        <p:spPr bwMode="auto">
          <a:xfrm>
            <a:off x="8839201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050"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238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225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05730" indent="-205730" algn="l" rtl="0" eaLnBrk="1" latinLnBrk="0" hangingPunct="1">
        <a:spcBef>
          <a:spcPts val="450"/>
        </a:spcBef>
        <a:buClr>
          <a:schemeClr val="accent1"/>
        </a:buClr>
        <a:buSzPct val="7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80035" indent="-20573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85765" indent="-137153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494" indent="-137153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24" indent="-137153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302953" indent="-137153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508683" indent="-137153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1714412" indent="-137153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05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1920142" indent="-137153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2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4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5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6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2"/>
          <p:cNvSpPr txBox="1">
            <a:spLocks noGrp="1"/>
          </p:cNvSpPr>
          <p:nvPr>
            <p:ph type="ctrTitle"/>
          </p:nvPr>
        </p:nvSpPr>
        <p:spPr>
          <a:xfrm>
            <a:off x="1174060" y="1913467"/>
            <a:ext cx="7787059" cy="1515533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4800"/>
            </a:lvl1pPr>
          </a:lstStyle>
          <a:p>
            <a:pPr algn="ctr"/>
            <a:r>
              <a:rPr lang="en-US" sz="5062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19CSE305 </a:t>
            </a:r>
            <a:r>
              <a:rPr lang="en-IN" sz="5062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MACHINE LEARNING</a:t>
            </a:r>
            <a:br>
              <a:rPr lang="en-IN" sz="5062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</a:br>
            <a:r>
              <a:rPr lang="en-IN" sz="5062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Lecture 5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02A457E-AF15-4430-876E-6431A9B72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2097" y="3999701"/>
            <a:ext cx="6219721" cy="542792"/>
          </a:xfrm>
        </p:spPr>
        <p:txBody>
          <a:bodyPr>
            <a:normAutofit/>
          </a:bodyPr>
          <a:lstStyle/>
          <a:p>
            <a:pPr algn="ctr"/>
            <a:r>
              <a:rPr lang="en-US" sz="2250" dirty="0"/>
              <a:t>Data Preprocessing</a:t>
            </a:r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B4D531-347D-4678-B3BF-5BD773803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11222" y="6444297"/>
            <a:ext cx="175579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70" name="Missing Data"/>
          <p:cNvSpPr txBox="1">
            <a:spLocks noGrp="1"/>
          </p:cNvSpPr>
          <p:nvPr>
            <p:ph type="title" idx="4294967295"/>
          </p:nvPr>
        </p:nvSpPr>
        <p:spPr>
          <a:xfrm>
            <a:off x="264952" y="535598"/>
            <a:ext cx="4265613" cy="534988"/>
          </a:xfrm>
          <a:prstGeom prst="rect">
            <a:avLst/>
          </a:prstGeom>
        </p:spPr>
        <p:txBody>
          <a:bodyPr>
            <a:noAutofit/>
          </a:bodyPr>
          <a:lstStyle>
            <a:lvl1pPr defTabSz="685800">
              <a:defRPr sz="3150"/>
            </a:lvl1pPr>
          </a:lstStyle>
          <a:p>
            <a:r>
              <a:rPr sz="3200" dirty="0"/>
              <a:t>Missing Data</a:t>
            </a:r>
          </a:p>
        </p:txBody>
      </p:sp>
      <p:sp>
        <p:nvSpPr>
          <p:cNvPr id="71" name="Data is not always available…"/>
          <p:cNvSpPr txBox="1">
            <a:spLocks noGrp="1"/>
          </p:cNvSpPr>
          <p:nvPr>
            <p:ph type="body" idx="4294967295"/>
          </p:nvPr>
        </p:nvSpPr>
        <p:spPr>
          <a:xfrm>
            <a:off x="549909" y="1104900"/>
            <a:ext cx="8439346" cy="46482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buChar char="■"/>
              <a:defRPr sz="2600"/>
            </a:pPr>
            <a:r>
              <a:rPr sz="2400" dirty="0"/>
              <a:t>Data is not always available</a:t>
            </a:r>
          </a:p>
          <a:p>
            <a:pPr marL="742950" lvl="1" indent="-285750" algn="just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defRPr sz="2000"/>
            </a:pPr>
            <a:r>
              <a:rPr sz="2400" dirty="0"/>
              <a:t>E.g., many tuples have no recorded values for several attributes, such as customer income in sales data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buChar char="■"/>
              <a:defRPr sz="2600"/>
            </a:pPr>
            <a:r>
              <a:rPr sz="2400" dirty="0"/>
              <a:t>Missing data may be due to </a:t>
            </a:r>
          </a:p>
          <a:p>
            <a:pPr marL="742950" lvl="1" indent="-285750" algn="just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defRPr sz="2000"/>
            </a:pPr>
            <a:r>
              <a:rPr sz="2400" dirty="0"/>
              <a:t>equipment malfunction</a:t>
            </a:r>
          </a:p>
          <a:p>
            <a:pPr marL="742950" lvl="1" indent="-285750" algn="just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defRPr sz="2000"/>
            </a:pPr>
            <a:r>
              <a:rPr sz="2400" dirty="0"/>
              <a:t>inconsistent with other recorded data and thus deleted</a:t>
            </a:r>
          </a:p>
          <a:p>
            <a:pPr marL="742950" lvl="1" indent="-285750" algn="just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defRPr sz="2000"/>
            </a:pPr>
            <a:r>
              <a:rPr sz="2400" dirty="0"/>
              <a:t>data not entered due to misunderstanding</a:t>
            </a:r>
          </a:p>
          <a:p>
            <a:pPr marL="742950" lvl="1" indent="-285750" algn="just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defRPr sz="2000"/>
            </a:pPr>
            <a:r>
              <a:rPr sz="2400" dirty="0"/>
              <a:t>certain data may not be considered important at the time of entry</a:t>
            </a:r>
          </a:p>
          <a:p>
            <a:pPr marL="742950" lvl="1" indent="-285750" algn="just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defRPr sz="2000"/>
            </a:pPr>
            <a:r>
              <a:rPr sz="2400" dirty="0"/>
              <a:t>not register history or changes of the data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>
        <p:checker dir="vert"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6948" y="533400"/>
            <a:ext cx="8108852" cy="914400"/>
          </a:xfrm>
        </p:spPr>
        <p:txBody>
          <a:bodyPr>
            <a:noAutofit/>
          </a:bodyPr>
          <a:lstStyle/>
          <a:p>
            <a:r>
              <a:rPr lang="en-US" sz="3200" b="1" dirty="0"/>
              <a:t>Missing Data Example</a:t>
            </a:r>
            <a:br>
              <a:rPr lang="en-US" sz="3200" b="1" dirty="0"/>
            </a:br>
            <a:r>
              <a:rPr lang="en-US" sz="3200" b="1" dirty="0"/>
              <a:t>Bank Acct Totals - Historical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EB94A1-CBC6-433C-9E93-92C085711AA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0DFCC-64B3-429F-8B74-E382F6754EDA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155757" name="Group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139473"/>
              </p:ext>
            </p:extLst>
          </p:nvPr>
        </p:nvGraphicFramePr>
        <p:xfrm>
          <a:off x="737616" y="1697100"/>
          <a:ext cx="7568184" cy="3887771"/>
        </p:xfrm>
        <a:graphic>
          <a:graphicData uri="http://schemas.openxmlformats.org/drawingml/2006/table">
            <a:tbl>
              <a:tblPr/>
              <a:tblGrid>
                <a:gridCol w="1326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8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0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63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8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83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71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Phone 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Acct 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465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John Doe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111-22-3333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 Main 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Bedford, 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111-222-3333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2/12/1999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2200.12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85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John W. Doe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Bedford, 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7/15/2000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12000.54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1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John Doe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111-22-3333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8/22/2001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2000.33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565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James Smith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222-33-4444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 Oak 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Boston, 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222-333-4444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12/22/2002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15333.22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565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Jim Smith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222-33-4444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 Oak 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Boston, 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222-333-4444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12333.66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565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Jim Smith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222-33-4444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 Oak 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Boston, 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222-333-4444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over dir="r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6324600" cy="914400"/>
          </a:xfrm>
        </p:spPr>
        <p:txBody>
          <a:bodyPr>
            <a:normAutofit/>
          </a:bodyPr>
          <a:lstStyle/>
          <a:p>
            <a:r>
              <a:rPr lang="en-US" sz="3200" dirty="0"/>
              <a:t>How to Handle Missing Data?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5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130300"/>
            <a:ext cx="8305800" cy="5422900"/>
          </a:xfrm>
        </p:spPr>
        <p:txBody>
          <a:bodyPr>
            <a:normAutofit/>
          </a:bodyPr>
          <a:lstStyle/>
          <a:p>
            <a:pPr algn="just">
              <a:lnSpc>
                <a:spcPct val="140000"/>
              </a:lnSpc>
            </a:pPr>
            <a:r>
              <a:rPr lang="en-US" sz="2000" dirty="0">
                <a:solidFill>
                  <a:srgbClr val="FF0000"/>
                </a:solidFill>
                <a:cs typeface="Times New Roman" pitchFamily="18" charset="0"/>
              </a:rPr>
              <a:t>Ignore the </a:t>
            </a:r>
            <a:r>
              <a:rPr lang="en-US" sz="2000" dirty="0" err="1">
                <a:solidFill>
                  <a:srgbClr val="FF0000"/>
                </a:solidFill>
                <a:cs typeface="Times New Roman" pitchFamily="18" charset="0"/>
              </a:rPr>
              <a:t>tuple</a:t>
            </a:r>
            <a:r>
              <a:rPr lang="en-US" sz="2000" dirty="0">
                <a:solidFill>
                  <a:srgbClr val="FF0000"/>
                </a:solidFill>
                <a:cs typeface="Times New Roman" pitchFamily="18" charset="0"/>
              </a:rPr>
              <a:t>:  usually done when class label is missing (assuming the tasks in classification—not effective when the percentage of missing values per attribute varies considerably.</a:t>
            </a:r>
          </a:p>
          <a:p>
            <a:pPr algn="just">
              <a:lnSpc>
                <a:spcPct val="140000"/>
              </a:lnSpc>
            </a:pPr>
            <a:r>
              <a:rPr lang="en-US" sz="2000" dirty="0">
                <a:solidFill>
                  <a:srgbClr val="FF0000"/>
                </a:solidFill>
                <a:cs typeface="Times New Roman" pitchFamily="18" charset="0"/>
              </a:rPr>
              <a:t>Fill in the missing value manually: tedious + infeasible?</a:t>
            </a:r>
          </a:p>
          <a:p>
            <a:pPr algn="just">
              <a:lnSpc>
                <a:spcPct val="140000"/>
              </a:lnSpc>
            </a:pPr>
            <a:r>
              <a:rPr lang="en-US" sz="2000" dirty="0">
                <a:solidFill>
                  <a:srgbClr val="FF0000"/>
                </a:solidFill>
                <a:cs typeface="Times New Roman" pitchFamily="18" charset="0"/>
              </a:rPr>
              <a:t>Use a global constant to fill in the missing value: e.g., “unknown”, a new class?! </a:t>
            </a:r>
          </a:p>
          <a:p>
            <a:pPr algn="just">
              <a:lnSpc>
                <a:spcPct val="140000"/>
              </a:lnSpc>
            </a:pPr>
            <a:r>
              <a:rPr lang="en-US" sz="2000" dirty="0">
                <a:solidFill>
                  <a:srgbClr val="002060"/>
                </a:solidFill>
                <a:cs typeface="Times New Roman" pitchFamily="18" charset="0"/>
              </a:rPr>
              <a:t>Use the attribute mean/median to fill in the missing value</a:t>
            </a:r>
          </a:p>
          <a:p>
            <a:pPr algn="just">
              <a:lnSpc>
                <a:spcPct val="140000"/>
              </a:lnSpc>
            </a:pPr>
            <a:r>
              <a:rPr lang="en-US" sz="2000" dirty="0">
                <a:solidFill>
                  <a:srgbClr val="002060"/>
                </a:solidFill>
                <a:cs typeface="Times New Roman" pitchFamily="18" charset="0"/>
              </a:rPr>
              <a:t>Use the attribute mean for all samples belonging to the same class to fill in the missing value: smarter</a:t>
            </a:r>
          </a:p>
          <a:p>
            <a:pPr algn="just">
              <a:lnSpc>
                <a:spcPct val="140000"/>
              </a:lnSpc>
            </a:pPr>
            <a:r>
              <a:rPr lang="en-US" sz="2000" b="1" dirty="0">
                <a:solidFill>
                  <a:srgbClr val="002060"/>
                </a:solidFill>
                <a:cs typeface="Times New Roman" pitchFamily="18" charset="0"/>
              </a:rPr>
              <a:t>Use the most probable value to fill in the missing value: inference-based such as Bayesian formula or decision tree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0AD070-9C86-4A11-99A0-F8F739791B0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0DFCC-64B3-429F-8B74-E382F6754ED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>
    <p:cover dir="r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381000"/>
            <a:ext cx="4876800" cy="8382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  <a:cs typeface="Times New Roman" pitchFamily="18" charset="0"/>
              </a:rPr>
              <a:t>Noisy Data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90287" y="1454658"/>
            <a:ext cx="8401050" cy="4800600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itchFamily="18" charset="0"/>
              </a:rPr>
              <a:t>Noise: random error or variance in a measured variable</a:t>
            </a:r>
          </a:p>
          <a:p>
            <a:r>
              <a:rPr lang="en-US" sz="2400" dirty="0">
                <a:cs typeface="Times New Roman" pitchFamily="18" charset="0"/>
              </a:rPr>
              <a:t>Incorrect attribute values may be due to</a:t>
            </a:r>
          </a:p>
          <a:p>
            <a:pPr lvl="1"/>
            <a:r>
              <a:rPr lang="en-US" sz="2400" dirty="0">
                <a:cs typeface="Times New Roman" pitchFamily="18" charset="0"/>
              </a:rPr>
              <a:t>faulty data collection instruments</a:t>
            </a:r>
          </a:p>
          <a:p>
            <a:pPr lvl="1"/>
            <a:r>
              <a:rPr lang="en-US" sz="2400" dirty="0">
                <a:cs typeface="Times New Roman" pitchFamily="18" charset="0"/>
              </a:rPr>
              <a:t>data entry problems</a:t>
            </a:r>
          </a:p>
          <a:p>
            <a:pPr lvl="1"/>
            <a:r>
              <a:rPr lang="en-US" sz="2400" dirty="0">
                <a:cs typeface="Times New Roman" pitchFamily="18" charset="0"/>
              </a:rPr>
              <a:t>data transmission problems</a:t>
            </a:r>
          </a:p>
          <a:p>
            <a:pPr lvl="1"/>
            <a:r>
              <a:rPr lang="en-US" sz="2400" dirty="0">
                <a:cs typeface="Times New Roman" pitchFamily="18" charset="0"/>
              </a:rPr>
              <a:t>technology limitation</a:t>
            </a:r>
          </a:p>
          <a:p>
            <a:pPr lvl="1"/>
            <a:r>
              <a:rPr lang="en-US" sz="2400" dirty="0">
                <a:cs typeface="Times New Roman" pitchFamily="18" charset="0"/>
              </a:rPr>
              <a:t>inconsistency in naming convention </a:t>
            </a:r>
          </a:p>
          <a:p>
            <a:r>
              <a:rPr lang="en-US" sz="2400" dirty="0">
                <a:cs typeface="Times New Roman" pitchFamily="18" charset="0"/>
              </a:rPr>
              <a:t>Other data problems which requires data cleaning</a:t>
            </a:r>
          </a:p>
          <a:p>
            <a:pPr lvl="1"/>
            <a:r>
              <a:rPr lang="en-US" sz="2400" dirty="0">
                <a:cs typeface="Times New Roman" pitchFamily="18" charset="0"/>
              </a:rPr>
              <a:t>duplicate records</a:t>
            </a:r>
          </a:p>
          <a:p>
            <a:pPr lvl="1"/>
            <a:r>
              <a:rPr lang="en-US" sz="2400" dirty="0">
                <a:cs typeface="Times New Roman" pitchFamily="18" charset="0"/>
              </a:rPr>
              <a:t>incomplete data</a:t>
            </a:r>
          </a:p>
          <a:p>
            <a:pPr lvl="1"/>
            <a:r>
              <a:rPr lang="en-US" sz="2400" dirty="0">
                <a:cs typeface="Times New Roman" pitchFamily="18" charset="0"/>
              </a:rPr>
              <a:t>inconsistent data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550A4E-E59B-403A-A677-6D85C5AF053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0DFCC-64B3-429F-8B74-E382F6754ED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over dir="r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483394"/>
            <a:ext cx="7265963" cy="914400"/>
          </a:xfrm>
        </p:spPr>
        <p:txBody>
          <a:bodyPr>
            <a:noAutofit/>
          </a:bodyPr>
          <a:lstStyle/>
          <a:p>
            <a:r>
              <a:rPr lang="en-US" sz="3200" dirty="0">
                <a:cs typeface="Times New Roman" pitchFamily="18" charset="0"/>
              </a:rPr>
              <a:t>Noisy Data Example</a:t>
            </a:r>
            <a:br>
              <a:rPr lang="en-US" sz="3200" dirty="0">
                <a:cs typeface="Times New Roman" pitchFamily="18" charset="0"/>
              </a:rPr>
            </a:br>
            <a:r>
              <a:rPr lang="en-US" sz="3200" dirty="0">
                <a:cs typeface="Times New Roman" pitchFamily="18" charset="0"/>
              </a:rPr>
              <a:t>Bank Acct Totals - Historical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8DCE11-5501-4637-9797-4C674A3B88A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0DFCC-64B3-429F-8B74-E382F6754EDA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156736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071648"/>
              </p:ext>
            </p:extLst>
          </p:nvPr>
        </p:nvGraphicFramePr>
        <p:xfrm>
          <a:off x="295422" y="1751795"/>
          <a:ext cx="8328073" cy="3356864"/>
        </p:xfrm>
        <a:graphic>
          <a:graphicData uri="http://schemas.openxmlformats.org/drawingml/2006/table">
            <a:tbl>
              <a:tblPr/>
              <a:tblGrid>
                <a:gridCol w="14595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3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7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95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37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37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Phone 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Acct 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John Doe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111-22-3333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 Main St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Bedford, 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111-222-3333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2/12/1999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2200.12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John Doe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111-22-3333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 Main St Bedford, 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111-222-3333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2/12/1999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2233.67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James Smith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222-33-4444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 Oak St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Boston, 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222-333-4444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12/22/2002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15333.22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James Smith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222-33-4444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 Oak St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Boston, 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222-333-4444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12/23/2003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15333000.00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over dir="r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-26963"/>
            <a:ext cx="7620000" cy="1104900"/>
          </a:xfrm>
        </p:spPr>
        <p:txBody>
          <a:bodyPr>
            <a:normAutofit/>
          </a:bodyPr>
          <a:lstStyle/>
          <a:p>
            <a:r>
              <a:rPr lang="en-US" sz="3200" dirty="0"/>
              <a:t>How to Handle Noisy Data?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05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85750" y="1346200"/>
            <a:ext cx="8401050" cy="5130800"/>
          </a:xfrm>
        </p:spPr>
        <p:txBody>
          <a:bodyPr>
            <a:normAutofit/>
          </a:bodyPr>
          <a:lstStyle/>
          <a:p>
            <a:r>
              <a:rPr lang="en-US" sz="2400" dirty="0">
                <a:cs typeface="Times New Roman" pitchFamily="18" charset="0"/>
              </a:rPr>
              <a:t>Binning method:</a:t>
            </a:r>
          </a:p>
          <a:p>
            <a:pPr lvl="1"/>
            <a:r>
              <a:rPr lang="en-US" sz="2400" dirty="0">
                <a:cs typeface="Times New Roman" pitchFamily="18" charset="0"/>
              </a:rPr>
              <a:t>first sort data and partition into (</a:t>
            </a:r>
            <a:r>
              <a:rPr lang="en-US" sz="2400" dirty="0" err="1">
                <a:cs typeface="Times New Roman" pitchFamily="18" charset="0"/>
              </a:rPr>
              <a:t>equi</a:t>
            </a:r>
            <a:r>
              <a:rPr lang="en-US" sz="2400" dirty="0">
                <a:cs typeface="Times New Roman" pitchFamily="18" charset="0"/>
              </a:rPr>
              <a:t>-depth) bins</a:t>
            </a:r>
          </a:p>
          <a:p>
            <a:pPr lvl="1"/>
            <a:r>
              <a:rPr lang="en-US" sz="2400" dirty="0">
                <a:cs typeface="Times New Roman" pitchFamily="18" charset="0"/>
              </a:rPr>
              <a:t>then one can smooth by bin means,  smooth by bin median, smooth by bin boundaries, etc.</a:t>
            </a:r>
          </a:p>
          <a:p>
            <a:r>
              <a:rPr lang="en-US" sz="2400" dirty="0">
                <a:cs typeface="Times New Roman" pitchFamily="18" charset="0"/>
              </a:rPr>
              <a:t>Clustering</a:t>
            </a:r>
          </a:p>
          <a:p>
            <a:pPr lvl="1"/>
            <a:r>
              <a:rPr lang="en-US" sz="2400" dirty="0">
                <a:cs typeface="Times New Roman" pitchFamily="18" charset="0"/>
              </a:rPr>
              <a:t>detect and remove outliers</a:t>
            </a:r>
          </a:p>
          <a:p>
            <a:r>
              <a:rPr lang="en-US" sz="2400" dirty="0">
                <a:cs typeface="Times New Roman" pitchFamily="18" charset="0"/>
              </a:rPr>
              <a:t>Combined computer and human inspection</a:t>
            </a:r>
          </a:p>
          <a:p>
            <a:pPr lvl="1"/>
            <a:r>
              <a:rPr lang="en-US" sz="2400" dirty="0">
                <a:cs typeface="Times New Roman" pitchFamily="18" charset="0"/>
              </a:rPr>
              <a:t>detect suspicious values and check by human</a:t>
            </a:r>
          </a:p>
          <a:p>
            <a:r>
              <a:rPr lang="en-US" sz="2400" dirty="0">
                <a:cs typeface="Times New Roman" pitchFamily="18" charset="0"/>
              </a:rPr>
              <a:t>Regression</a:t>
            </a:r>
          </a:p>
          <a:p>
            <a:pPr lvl="1"/>
            <a:r>
              <a:rPr lang="en-US" sz="2400" dirty="0">
                <a:cs typeface="Times New Roman" pitchFamily="18" charset="0"/>
              </a:rPr>
              <a:t>smooth by fitting the data into regression functions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5BFF4B-DE86-43AB-9BDC-7AD526CA766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0DFCC-64B3-429F-8B74-E382F6754ED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>
    <p:cover dir="r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2542" y="274638"/>
            <a:ext cx="8736036" cy="75457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cs typeface="Times New Roman" pitchFamily="18" charset="0"/>
              </a:rPr>
              <a:t>Simple Discretization Methods: Binning</a:t>
            </a:r>
            <a:endParaRPr lang="en-US" b="1" dirty="0">
              <a:cs typeface="Times New Roman" pitchFamily="18" charset="0"/>
            </a:endParaRPr>
          </a:p>
        </p:txBody>
      </p:sp>
      <p:sp>
        <p:nvSpPr>
          <p:cNvPr id="1116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155700"/>
            <a:ext cx="8229600" cy="522605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Equal-width (distance) partitioning:</a:t>
            </a:r>
          </a:p>
          <a:p>
            <a:pPr lvl="1" algn="just">
              <a:lnSpc>
                <a:spcPct val="90000"/>
              </a:lnSpc>
              <a:spcBef>
                <a:spcPct val="0"/>
              </a:spcBef>
            </a:pPr>
            <a:r>
              <a:rPr lang="en-US" sz="2400" dirty="0">
                <a:cs typeface="Times New Roman" pitchFamily="18" charset="0"/>
              </a:rPr>
              <a:t>It divides the range into N intervals of equal size: uniform grid</a:t>
            </a:r>
          </a:p>
          <a:p>
            <a:pPr lvl="1" algn="just">
              <a:lnSpc>
                <a:spcPct val="90000"/>
              </a:lnSpc>
              <a:spcBef>
                <a:spcPct val="0"/>
              </a:spcBef>
            </a:pPr>
            <a:r>
              <a:rPr lang="en-US" sz="2400" dirty="0">
                <a:cs typeface="Times New Roman" pitchFamily="18" charset="0"/>
              </a:rPr>
              <a:t>if A and B are the lowest and highest values of the attribute, the width of intervals will be: W = (B-A)/N.</a:t>
            </a:r>
          </a:p>
          <a:p>
            <a:pPr lvl="1" algn="just">
              <a:lnSpc>
                <a:spcPct val="90000"/>
              </a:lnSpc>
              <a:spcBef>
                <a:spcPct val="0"/>
              </a:spcBef>
            </a:pPr>
            <a:r>
              <a:rPr lang="en-US" sz="2400" dirty="0">
                <a:cs typeface="Times New Roman" pitchFamily="18" charset="0"/>
              </a:rPr>
              <a:t>The most straightforward</a:t>
            </a:r>
          </a:p>
          <a:p>
            <a:pPr lvl="1" algn="just">
              <a:lnSpc>
                <a:spcPct val="90000"/>
              </a:lnSpc>
              <a:spcBef>
                <a:spcPct val="0"/>
              </a:spcBef>
            </a:pPr>
            <a:r>
              <a:rPr lang="en-US" sz="2400" dirty="0">
                <a:cs typeface="Times New Roman" pitchFamily="18" charset="0"/>
              </a:rPr>
              <a:t>But outliers may dominate presentation</a:t>
            </a:r>
          </a:p>
          <a:p>
            <a:pPr lvl="1" algn="just">
              <a:lnSpc>
                <a:spcPct val="90000"/>
              </a:lnSpc>
              <a:spcBef>
                <a:spcPct val="0"/>
              </a:spcBef>
            </a:pPr>
            <a:r>
              <a:rPr lang="en-US" sz="2400" dirty="0">
                <a:cs typeface="Times New Roman" pitchFamily="18" charset="0"/>
              </a:rPr>
              <a:t>Skewed data is not handled well.</a:t>
            </a:r>
          </a:p>
          <a:p>
            <a:pPr algn="just"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Equal-depth (frequency) partitioning:</a:t>
            </a:r>
          </a:p>
          <a:p>
            <a:pPr lvl="1" algn="just">
              <a:lnSpc>
                <a:spcPct val="90000"/>
              </a:lnSpc>
              <a:spcBef>
                <a:spcPct val="0"/>
              </a:spcBef>
            </a:pPr>
            <a:r>
              <a:rPr lang="en-US" sz="2400" dirty="0">
                <a:cs typeface="Times New Roman" pitchFamily="18" charset="0"/>
              </a:rPr>
              <a:t>It divides the range into N intervals, each containing approximately same number of samples</a:t>
            </a:r>
          </a:p>
          <a:p>
            <a:pPr lvl="1" algn="just">
              <a:lnSpc>
                <a:spcPct val="90000"/>
              </a:lnSpc>
              <a:spcBef>
                <a:spcPct val="0"/>
              </a:spcBef>
            </a:pPr>
            <a:r>
              <a:rPr lang="en-US" sz="2400" dirty="0">
                <a:cs typeface="Times New Roman" pitchFamily="18" charset="0"/>
              </a:rPr>
              <a:t>Good data scaling</a:t>
            </a:r>
          </a:p>
          <a:p>
            <a:pPr lvl="1" algn="just">
              <a:lnSpc>
                <a:spcPct val="90000"/>
              </a:lnSpc>
              <a:spcBef>
                <a:spcPct val="0"/>
              </a:spcBef>
            </a:pPr>
            <a:r>
              <a:rPr lang="en-US" sz="2400" dirty="0">
                <a:cs typeface="Times New Roman" pitchFamily="18" charset="0"/>
              </a:rPr>
              <a:t>Managing categorical attributes can be tricky.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8C7AC1-7AE5-47C2-911A-3CE43FFC806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0DFCC-64B3-429F-8B74-E382F6754ED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ransition>
    <p:cover dir="r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458200" cy="738236"/>
          </a:xfrm>
        </p:spPr>
        <p:txBody>
          <a:bodyPr>
            <a:normAutofit/>
          </a:bodyPr>
          <a:lstStyle/>
          <a:p>
            <a:r>
              <a:rPr lang="en-US" sz="3200" b="1" dirty="0">
                <a:cs typeface="Times New Roman" pitchFamily="18" charset="0"/>
              </a:rPr>
              <a:t>Binning Methods for Data Smoothing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05384" y="1028953"/>
            <a:ext cx="8077200" cy="539998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cs typeface="Times New Roman" pitchFamily="18" charset="0"/>
              </a:rPr>
              <a:t>*  Sorted data for price (in dollars): 4, 8, 9, 15, 21, 21, 24, 25, 26, 28, 29, 34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cs typeface="Times New Roman" pitchFamily="18" charset="0"/>
              </a:rPr>
              <a:t>*  Partition into (</a:t>
            </a:r>
            <a:r>
              <a:rPr lang="en-US" sz="2400" dirty="0" err="1">
                <a:cs typeface="Times New Roman" pitchFamily="18" charset="0"/>
              </a:rPr>
              <a:t>equi</a:t>
            </a:r>
            <a:r>
              <a:rPr lang="en-US" sz="2400" dirty="0">
                <a:cs typeface="Times New Roman" pitchFamily="18" charset="0"/>
              </a:rPr>
              <a:t>-width) bins: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cs typeface="Times New Roman" pitchFamily="18" charset="0"/>
              </a:rPr>
              <a:t>      - Bin 1 (4-14): 4, 8, 9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cs typeface="Times New Roman" pitchFamily="18" charset="0"/>
              </a:rPr>
              <a:t>      - Bin 2(15-24): 15, 21, 21, 24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cs typeface="Times New Roman" pitchFamily="18" charset="0"/>
              </a:rPr>
              <a:t>      - Bin 3(25-34): 25, 26, 28, 29, 34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cs typeface="Times New Roman" pitchFamily="18" charset="0"/>
              </a:rPr>
              <a:t>*  Smoothing by bin means: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cs typeface="Times New Roman" pitchFamily="18" charset="0"/>
              </a:rPr>
              <a:t>      - Bin 1: 7, 7, 7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cs typeface="Times New Roman" pitchFamily="18" charset="0"/>
              </a:rPr>
              <a:t>      - Bin 2: 20, 20, 20, 20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cs typeface="Times New Roman" pitchFamily="18" charset="0"/>
              </a:rPr>
              <a:t>      - Bin 3: 28, 28, 28, 28, 28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cs typeface="Times New Roman" pitchFamily="18" charset="0"/>
              </a:rPr>
              <a:t>*  Smoothing by bin boundaries: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cs typeface="Times New Roman" pitchFamily="18" charset="0"/>
              </a:rPr>
              <a:t>      - Bin 1: 4, 4, 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cs typeface="Times New Roman" pitchFamily="18" charset="0"/>
              </a:rPr>
              <a:t>      - Bin 2: 15, 24, 24, 24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cs typeface="Times New Roman" pitchFamily="18" charset="0"/>
              </a:rPr>
              <a:t>      - Bin 3: 25, 25, 25, 25, 34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2CBAC2-5603-4F40-84F8-54791150E06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0DFCC-64B3-429F-8B74-E382F6754ED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ransition>
    <p:cover dir="r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1" y="274638"/>
            <a:ext cx="80772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cs typeface="Times New Roman" pitchFamily="18" charset="0"/>
              </a:rPr>
              <a:t>Binning Methods for Data Smoothing (continued)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1" y="1327944"/>
            <a:ext cx="8077200" cy="4495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cs typeface="Times New Roman" pitchFamily="18" charset="0"/>
              </a:rPr>
              <a:t>*  Sorted data for price (in dollars): 4, 8, 9, 15, 21, 21, 24, 25, 26, 28, 29, 34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cs typeface="Times New Roman" pitchFamily="18" charset="0"/>
              </a:rPr>
              <a:t>*  Partition into (</a:t>
            </a:r>
            <a:r>
              <a:rPr lang="en-US" sz="2400" dirty="0" err="1">
                <a:cs typeface="Times New Roman" pitchFamily="18" charset="0"/>
              </a:rPr>
              <a:t>equi</a:t>
            </a:r>
            <a:r>
              <a:rPr lang="en-US" sz="2400" dirty="0">
                <a:cs typeface="Times New Roman" pitchFamily="18" charset="0"/>
              </a:rPr>
              <a:t>-depth) bins: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cs typeface="Times New Roman" pitchFamily="18" charset="0"/>
              </a:rPr>
              <a:t>      - Bin 1: 4, 8, 9, 15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cs typeface="Times New Roman" pitchFamily="18" charset="0"/>
              </a:rPr>
              <a:t>      - Bin 2: 21, 21, 24, 25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cs typeface="Times New Roman" pitchFamily="18" charset="0"/>
              </a:rPr>
              <a:t>      - Bin 3: 26, 28, 29, 34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cs typeface="Times New Roman" pitchFamily="18" charset="0"/>
              </a:rPr>
              <a:t>*  Smoothing by bin means: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cs typeface="Times New Roman" pitchFamily="18" charset="0"/>
              </a:rPr>
              <a:t>      - Bin 1: 9, 9, 9, 9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cs typeface="Times New Roman" pitchFamily="18" charset="0"/>
              </a:rPr>
              <a:t>      - Bin 2: 23, 23, 23, 23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cs typeface="Times New Roman" pitchFamily="18" charset="0"/>
              </a:rPr>
              <a:t>      - Bin 3: 29, 29, 29, 29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cs typeface="Times New Roman" pitchFamily="18" charset="0"/>
              </a:rPr>
              <a:t>*  Smoothing by bin boundaries: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cs typeface="Times New Roman" pitchFamily="18" charset="0"/>
              </a:rPr>
              <a:t>      - Bin 1: 4, 4, 4, 15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cs typeface="Times New Roman" pitchFamily="18" charset="0"/>
              </a:rPr>
              <a:t>      - Bin 2: 21, 21, 25, 25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cs typeface="Times New Roman" pitchFamily="18" charset="0"/>
              </a:rPr>
              <a:t>      - Bin 3: 26, 26, 26, 34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725E71-C4C1-428F-90B9-D9E7F0646D7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0DFCC-64B3-429F-8B74-E382F6754EDA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ransition>
    <p:cover dir="r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22262"/>
            <a:ext cx="4343400" cy="609600"/>
          </a:xfrm>
        </p:spPr>
        <p:txBody>
          <a:bodyPr>
            <a:normAutofit/>
          </a:bodyPr>
          <a:lstStyle/>
          <a:p>
            <a:r>
              <a:rPr lang="en-US" sz="3200" b="1" dirty="0">
                <a:cs typeface="Times New Roman" pitchFamily="18" charset="0"/>
              </a:rPr>
              <a:t>Cluster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070D4-5B40-435E-A0DC-E8264C653A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0DFCC-64B3-429F-8B74-E382F6754ED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13667" name="AutoShape 3"/>
          <p:cNvSpPr>
            <a:spLocks noChangeArrowheads="1"/>
          </p:cNvSpPr>
          <p:nvPr/>
        </p:nvSpPr>
        <p:spPr bwMode="auto">
          <a:xfrm>
            <a:off x="6697663" y="5073650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68" name="AutoShape 4"/>
          <p:cNvSpPr>
            <a:spLocks noChangeArrowheads="1"/>
          </p:cNvSpPr>
          <p:nvPr/>
        </p:nvSpPr>
        <p:spPr bwMode="auto">
          <a:xfrm>
            <a:off x="3776663" y="5253038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69" name="AutoShape 5"/>
          <p:cNvSpPr>
            <a:spLocks noChangeArrowheads="1"/>
          </p:cNvSpPr>
          <p:nvPr/>
        </p:nvSpPr>
        <p:spPr bwMode="auto">
          <a:xfrm>
            <a:off x="7075488" y="1827213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141788" y="4157663"/>
            <a:ext cx="173037" cy="173037"/>
            <a:chOff x="1900" y="3589"/>
            <a:chExt cx="109" cy="109"/>
          </a:xfrm>
        </p:grpSpPr>
        <p:sp>
          <p:nvSpPr>
            <p:cNvPr id="113671" name="Line 7"/>
            <p:cNvSpPr>
              <a:spLocks noChangeShapeType="1"/>
            </p:cNvSpPr>
            <p:nvPr/>
          </p:nvSpPr>
          <p:spPr bwMode="auto">
            <a:xfrm>
              <a:off x="1900" y="3637"/>
              <a:ext cx="1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72" name="Line 8"/>
            <p:cNvSpPr>
              <a:spLocks noChangeShapeType="1"/>
            </p:cNvSpPr>
            <p:nvPr/>
          </p:nvSpPr>
          <p:spPr bwMode="auto">
            <a:xfrm rot="-5400000">
              <a:off x="1896" y="3644"/>
              <a:ext cx="1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160963" y="2938463"/>
            <a:ext cx="173037" cy="173037"/>
            <a:chOff x="1900" y="3589"/>
            <a:chExt cx="109" cy="109"/>
          </a:xfrm>
        </p:grpSpPr>
        <p:sp>
          <p:nvSpPr>
            <p:cNvPr id="113674" name="Line 10"/>
            <p:cNvSpPr>
              <a:spLocks noChangeShapeType="1"/>
            </p:cNvSpPr>
            <p:nvPr/>
          </p:nvSpPr>
          <p:spPr bwMode="auto">
            <a:xfrm>
              <a:off x="1900" y="3637"/>
              <a:ext cx="1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75" name="Line 11"/>
            <p:cNvSpPr>
              <a:spLocks noChangeShapeType="1"/>
            </p:cNvSpPr>
            <p:nvPr/>
          </p:nvSpPr>
          <p:spPr bwMode="auto">
            <a:xfrm rot="-5400000">
              <a:off x="1896" y="3644"/>
              <a:ext cx="1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2924175" y="3271838"/>
            <a:ext cx="173038" cy="173037"/>
            <a:chOff x="1900" y="3589"/>
            <a:chExt cx="109" cy="109"/>
          </a:xfrm>
        </p:grpSpPr>
        <p:sp>
          <p:nvSpPr>
            <p:cNvPr id="113677" name="Line 13"/>
            <p:cNvSpPr>
              <a:spLocks noChangeShapeType="1"/>
            </p:cNvSpPr>
            <p:nvPr/>
          </p:nvSpPr>
          <p:spPr bwMode="auto">
            <a:xfrm>
              <a:off x="1900" y="3637"/>
              <a:ext cx="1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78" name="Line 14"/>
            <p:cNvSpPr>
              <a:spLocks noChangeShapeType="1"/>
            </p:cNvSpPr>
            <p:nvPr/>
          </p:nvSpPr>
          <p:spPr bwMode="auto">
            <a:xfrm rot="-5400000">
              <a:off x="1896" y="3644"/>
              <a:ext cx="1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1631950" y="1600200"/>
            <a:ext cx="6016625" cy="4113213"/>
            <a:chOff x="1028" y="1418"/>
            <a:chExt cx="3790" cy="2591"/>
          </a:xfrm>
        </p:grpSpPr>
        <p:sp>
          <p:nvSpPr>
            <p:cNvPr id="113680" name="AutoShape 16"/>
            <p:cNvSpPr>
              <a:spLocks noChangeArrowheads="1"/>
            </p:cNvSpPr>
            <p:nvPr/>
          </p:nvSpPr>
          <p:spPr bwMode="auto">
            <a:xfrm>
              <a:off x="1755" y="2737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81" name="AutoShape 17"/>
            <p:cNvSpPr>
              <a:spLocks noChangeArrowheads="1"/>
            </p:cNvSpPr>
            <p:nvPr/>
          </p:nvSpPr>
          <p:spPr bwMode="auto">
            <a:xfrm>
              <a:off x="1633" y="2615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82" name="AutoShape 18"/>
            <p:cNvSpPr>
              <a:spLocks noChangeArrowheads="1"/>
            </p:cNvSpPr>
            <p:nvPr/>
          </p:nvSpPr>
          <p:spPr bwMode="auto">
            <a:xfrm>
              <a:off x="1948" y="2630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83" name="AutoShape 19"/>
            <p:cNvSpPr>
              <a:spLocks noChangeArrowheads="1"/>
            </p:cNvSpPr>
            <p:nvPr/>
          </p:nvSpPr>
          <p:spPr bwMode="auto">
            <a:xfrm>
              <a:off x="1797" y="2416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84" name="AutoShape 20"/>
            <p:cNvSpPr>
              <a:spLocks noChangeArrowheads="1"/>
            </p:cNvSpPr>
            <p:nvPr/>
          </p:nvSpPr>
          <p:spPr bwMode="auto">
            <a:xfrm>
              <a:off x="1575" y="2757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85" name="AutoShape 21"/>
            <p:cNvSpPr>
              <a:spLocks noChangeArrowheads="1"/>
            </p:cNvSpPr>
            <p:nvPr/>
          </p:nvSpPr>
          <p:spPr bwMode="auto">
            <a:xfrm>
              <a:off x="1662" y="2462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86" name="AutoShape 22"/>
            <p:cNvSpPr>
              <a:spLocks noChangeArrowheads="1"/>
            </p:cNvSpPr>
            <p:nvPr/>
          </p:nvSpPr>
          <p:spPr bwMode="auto">
            <a:xfrm>
              <a:off x="3169" y="2124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87" name="AutoShape 23"/>
            <p:cNvSpPr>
              <a:spLocks noChangeArrowheads="1"/>
            </p:cNvSpPr>
            <p:nvPr/>
          </p:nvSpPr>
          <p:spPr bwMode="auto">
            <a:xfrm>
              <a:off x="3100" y="2521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88" name="AutoShape 24"/>
            <p:cNvSpPr>
              <a:spLocks noChangeArrowheads="1"/>
            </p:cNvSpPr>
            <p:nvPr/>
          </p:nvSpPr>
          <p:spPr bwMode="auto">
            <a:xfrm>
              <a:off x="3333" y="2298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89" name="AutoShape 25"/>
            <p:cNvSpPr>
              <a:spLocks noChangeArrowheads="1"/>
            </p:cNvSpPr>
            <p:nvPr/>
          </p:nvSpPr>
          <p:spPr bwMode="auto">
            <a:xfrm>
              <a:off x="3010" y="2339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90" name="AutoShape 26"/>
            <p:cNvSpPr>
              <a:spLocks noChangeArrowheads="1"/>
            </p:cNvSpPr>
            <p:nvPr/>
          </p:nvSpPr>
          <p:spPr bwMode="auto">
            <a:xfrm>
              <a:off x="3706" y="2372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91" name="AutoShape 27"/>
            <p:cNvSpPr>
              <a:spLocks noChangeArrowheads="1"/>
            </p:cNvSpPr>
            <p:nvPr/>
          </p:nvSpPr>
          <p:spPr bwMode="auto">
            <a:xfrm>
              <a:off x="3594" y="2568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92" name="Rectangle 28"/>
            <p:cNvSpPr>
              <a:spLocks noChangeArrowheads="1"/>
            </p:cNvSpPr>
            <p:nvPr/>
          </p:nvSpPr>
          <p:spPr bwMode="auto">
            <a:xfrm>
              <a:off x="1028" y="1418"/>
              <a:ext cx="3790" cy="2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93" name="AutoShape 29"/>
            <p:cNvSpPr>
              <a:spLocks noChangeArrowheads="1"/>
            </p:cNvSpPr>
            <p:nvPr/>
          </p:nvSpPr>
          <p:spPr bwMode="auto">
            <a:xfrm>
              <a:off x="1963" y="2828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94" name="AutoShape 30"/>
            <p:cNvSpPr>
              <a:spLocks noChangeArrowheads="1"/>
            </p:cNvSpPr>
            <p:nvPr/>
          </p:nvSpPr>
          <p:spPr bwMode="auto">
            <a:xfrm>
              <a:off x="2359" y="2851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95" name="AutoShape 31"/>
            <p:cNvSpPr>
              <a:spLocks noChangeArrowheads="1"/>
            </p:cNvSpPr>
            <p:nvPr/>
          </p:nvSpPr>
          <p:spPr bwMode="auto">
            <a:xfrm>
              <a:off x="3380" y="2616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96" name="AutoShape 32"/>
            <p:cNvSpPr>
              <a:spLocks noChangeArrowheads="1"/>
            </p:cNvSpPr>
            <p:nvPr/>
          </p:nvSpPr>
          <p:spPr bwMode="auto">
            <a:xfrm>
              <a:off x="2819" y="2928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97" name="AutoShape 33"/>
            <p:cNvSpPr>
              <a:spLocks noChangeArrowheads="1"/>
            </p:cNvSpPr>
            <p:nvPr/>
          </p:nvSpPr>
          <p:spPr bwMode="auto">
            <a:xfrm>
              <a:off x="2651" y="3242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98" name="AutoShape 34"/>
            <p:cNvSpPr>
              <a:spLocks noChangeArrowheads="1"/>
            </p:cNvSpPr>
            <p:nvPr/>
          </p:nvSpPr>
          <p:spPr bwMode="auto">
            <a:xfrm>
              <a:off x="2746" y="3110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99" name="AutoShape 35"/>
            <p:cNvSpPr>
              <a:spLocks noChangeArrowheads="1"/>
            </p:cNvSpPr>
            <p:nvPr/>
          </p:nvSpPr>
          <p:spPr bwMode="auto">
            <a:xfrm>
              <a:off x="2070" y="2452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00" name="AutoShape 36"/>
            <p:cNvSpPr>
              <a:spLocks noChangeArrowheads="1"/>
            </p:cNvSpPr>
            <p:nvPr/>
          </p:nvSpPr>
          <p:spPr bwMode="auto">
            <a:xfrm>
              <a:off x="2466" y="3057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01" name="AutoShape 37"/>
            <p:cNvSpPr>
              <a:spLocks noChangeArrowheads="1"/>
            </p:cNvSpPr>
            <p:nvPr/>
          </p:nvSpPr>
          <p:spPr bwMode="auto">
            <a:xfrm>
              <a:off x="2462" y="3208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02" name="AutoShape 38"/>
            <p:cNvSpPr>
              <a:spLocks noChangeArrowheads="1"/>
            </p:cNvSpPr>
            <p:nvPr/>
          </p:nvSpPr>
          <p:spPr bwMode="auto">
            <a:xfrm>
              <a:off x="2082" y="2246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03" name="AutoShape 39"/>
            <p:cNvSpPr>
              <a:spLocks noChangeArrowheads="1"/>
            </p:cNvSpPr>
            <p:nvPr/>
          </p:nvSpPr>
          <p:spPr bwMode="auto">
            <a:xfrm>
              <a:off x="2887" y="1942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04" name="AutoShape 40"/>
            <p:cNvSpPr>
              <a:spLocks noChangeArrowheads="1"/>
            </p:cNvSpPr>
            <p:nvPr/>
          </p:nvSpPr>
          <p:spPr bwMode="auto">
            <a:xfrm>
              <a:off x="2001" y="2066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05" name="AutoShape 41"/>
            <p:cNvSpPr>
              <a:spLocks noChangeArrowheads="1"/>
            </p:cNvSpPr>
            <p:nvPr/>
          </p:nvSpPr>
          <p:spPr bwMode="auto">
            <a:xfrm>
              <a:off x="2552" y="2752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06" name="AutoShape 42"/>
            <p:cNvSpPr>
              <a:spLocks noChangeArrowheads="1"/>
            </p:cNvSpPr>
            <p:nvPr/>
          </p:nvSpPr>
          <p:spPr bwMode="auto">
            <a:xfrm>
              <a:off x="2656" y="2904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07" name="AutoShape 43"/>
            <p:cNvSpPr>
              <a:spLocks noChangeArrowheads="1"/>
            </p:cNvSpPr>
            <p:nvPr/>
          </p:nvSpPr>
          <p:spPr bwMode="auto">
            <a:xfrm>
              <a:off x="2880" y="3217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08" name="Freeform 44"/>
            <p:cNvSpPr>
              <a:spLocks/>
            </p:cNvSpPr>
            <p:nvPr/>
          </p:nvSpPr>
          <p:spPr bwMode="auto">
            <a:xfrm>
              <a:off x="2795" y="1842"/>
              <a:ext cx="1101" cy="1077"/>
            </a:xfrm>
            <a:custGeom>
              <a:avLst/>
              <a:gdLst/>
              <a:ahLst/>
              <a:cxnLst>
                <a:cxn ang="0">
                  <a:pos x="1041" y="294"/>
                </a:cxn>
                <a:cxn ang="0">
                  <a:pos x="1077" y="485"/>
                </a:cxn>
                <a:cxn ang="0">
                  <a:pos x="1013" y="930"/>
                </a:cxn>
                <a:cxn ang="0">
                  <a:pos x="950" y="1040"/>
                </a:cxn>
                <a:cxn ang="0">
                  <a:pos x="850" y="1076"/>
                </a:cxn>
                <a:cxn ang="0">
                  <a:pos x="595" y="1040"/>
                </a:cxn>
                <a:cxn ang="0">
                  <a:pos x="486" y="994"/>
                </a:cxn>
                <a:cxn ang="0">
                  <a:pos x="459" y="985"/>
                </a:cxn>
                <a:cxn ang="0">
                  <a:pos x="322" y="876"/>
                </a:cxn>
                <a:cxn ang="0">
                  <a:pos x="232" y="803"/>
                </a:cxn>
                <a:cxn ang="0">
                  <a:pos x="104" y="685"/>
                </a:cxn>
                <a:cxn ang="0">
                  <a:pos x="4" y="449"/>
                </a:cxn>
                <a:cxn ang="0">
                  <a:pos x="13" y="130"/>
                </a:cxn>
                <a:cxn ang="0">
                  <a:pos x="186" y="21"/>
                </a:cxn>
                <a:cxn ang="0">
                  <a:pos x="222" y="12"/>
                </a:cxn>
                <a:cxn ang="0">
                  <a:pos x="422" y="30"/>
                </a:cxn>
                <a:cxn ang="0">
                  <a:pos x="577" y="103"/>
                </a:cxn>
                <a:cxn ang="0">
                  <a:pos x="695" y="176"/>
                </a:cxn>
                <a:cxn ang="0">
                  <a:pos x="768" y="203"/>
                </a:cxn>
                <a:cxn ang="0">
                  <a:pos x="1041" y="294"/>
                </a:cxn>
              </a:cxnLst>
              <a:rect l="0" t="0" r="r" b="b"/>
              <a:pathLst>
                <a:path w="1101" h="1077">
                  <a:moveTo>
                    <a:pt x="1041" y="294"/>
                  </a:moveTo>
                  <a:cubicBezTo>
                    <a:pt x="1062" y="357"/>
                    <a:pt x="1070" y="419"/>
                    <a:pt x="1077" y="485"/>
                  </a:cubicBezTo>
                  <a:cubicBezTo>
                    <a:pt x="1072" y="641"/>
                    <a:pt x="1101" y="797"/>
                    <a:pt x="1013" y="930"/>
                  </a:cubicBezTo>
                  <a:cubicBezTo>
                    <a:pt x="1001" y="966"/>
                    <a:pt x="984" y="1017"/>
                    <a:pt x="950" y="1040"/>
                  </a:cubicBezTo>
                  <a:cubicBezTo>
                    <a:pt x="920" y="1060"/>
                    <a:pt x="884" y="1065"/>
                    <a:pt x="850" y="1076"/>
                  </a:cubicBezTo>
                  <a:cubicBezTo>
                    <a:pt x="677" y="1068"/>
                    <a:pt x="701" y="1077"/>
                    <a:pt x="595" y="1040"/>
                  </a:cubicBezTo>
                  <a:cubicBezTo>
                    <a:pt x="556" y="1026"/>
                    <a:pt x="527" y="1007"/>
                    <a:pt x="486" y="994"/>
                  </a:cubicBezTo>
                  <a:cubicBezTo>
                    <a:pt x="477" y="991"/>
                    <a:pt x="459" y="985"/>
                    <a:pt x="459" y="985"/>
                  </a:cubicBezTo>
                  <a:cubicBezTo>
                    <a:pt x="417" y="943"/>
                    <a:pt x="369" y="911"/>
                    <a:pt x="322" y="876"/>
                  </a:cubicBezTo>
                  <a:cubicBezTo>
                    <a:pt x="287" y="850"/>
                    <a:pt x="271" y="816"/>
                    <a:pt x="232" y="803"/>
                  </a:cubicBezTo>
                  <a:cubicBezTo>
                    <a:pt x="196" y="768"/>
                    <a:pt x="131" y="726"/>
                    <a:pt x="104" y="685"/>
                  </a:cubicBezTo>
                  <a:cubicBezTo>
                    <a:pt x="56" y="611"/>
                    <a:pt x="21" y="536"/>
                    <a:pt x="4" y="449"/>
                  </a:cubicBezTo>
                  <a:cubicBezTo>
                    <a:pt x="7" y="343"/>
                    <a:pt x="0" y="236"/>
                    <a:pt x="13" y="130"/>
                  </a:cubicBezTo>
                  <a:cubicBezTo>
                    <a:pt x="22" y="60"/>
                    <a:pt x="139" y="33"/>
                    <a:pt x="186" y="21"/>
                  </a:cubicBezTo>
                  <a:cubicBezTo>
                    <a:pt x="198" y="18"/>
                    <a:pt x="222" y="12"/>
                    <a:pt x="222" y="12"/>
                  </a:cubicBezTo>
                  <a:cubicBezTo>
                    <a:pt x="289" y="15"/>
                    <a:pt x="362" y="0"/>
                    <a:pt x="422" y="30"/>
                  </a:cubicBezTo>
                  <a:cubicBezTo>
                    <a:pt x="473" y="56"/>
                    <a:pt x="525" y="77"/>
                    <a:pt x="577" y="103"/>
                  </a:cubicBezTo>
                  <a:cubicBezTo>
                    <a:pt x="619" y="124"/>
                    <a:pt x="655" y="153"/>
                    <a:pt x="695" y="176"/>
                  </a:cubicBezTo>
                  <a:cubicBezTo>
                    <a:pt x="718" y="189"/>
                    <a:pt x="745" y="192"/>
                    <a:pt x="768" y="203"/>
                  </a:cubicBezTo>
                  <a:cubicBezTo>
                    <a:pt x="844" y="240"/>
                    <a:pt x="955" y="294"/>
                    <a:pt x="1041" y="294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09" name="Freeform 45"/>
            <p:cNvSpPr>
              <a:spLocks/>
            </p:cNvSpPr>
            <p:nvPr/>
          </p:nvSpPr>
          <p:spPr bwMode="auto">
            <a:xfrm>
              <a:off x="2291" y="2591"/>
              <a:ext cx="918" cy="965"/>
            </a:xfrm>
            <a:custGeom>
              <a:avLst/>
              <a:gdLst/>
              <a:ahLst/>
              <a:cxnLst>
                <a:cxn ang="0">
                  <a:pos x="227" y="818"/>
                </a:cxn>
                <a:cxn ang="0">
                  <a:pos x="191" y="782"/>
                </a:cxn>
                <a:cxn ang="0">
                  <a:pos x="118" y="737"/>
                </a:cxn>
                <a:cxn ang="0">
                  <a:pos x="81" y="700"/>
                </a:cxn>
                <a:cxn ang="0">
                  <a:pos x="45" y="646"/>
                </a:cxn>
                <a:cxn ang="0">
                  <a:pos x="0" y="464"/>
                </a:cxn>
                <a:cxn ang="0">
                  <a:pos x="9" y="200"/>
                </a:cxn>
                <a:cxn ang="0">
                  <a:pos x="81" y="136"/>
                </a:cxn>
                <a:cxn ang="0">
                  <a:pos x="291" y="0"/>
                </a:cxn>
                <a:cxn ang="0">
                  <a:pos x="391" y="18"/>
                </a:cxn>
                <a:cxn ang="0">
                  <a:pos x="491" y="55"/>
                </a:cxn>
                <a:cxn ang="0">
                  <a:pos x="691" y="164"/>
                </a:cxn>
                <a:cxn ang="0">
                  <a:pos x="718" y="218"/>
                </a:cxn>
                <a:cxn ang="0">
                  <a:pos x="745" y="246"/>
                </a:cxn>
                <a:cxn ang="0">
                  <a:pos x="809" y="346"/>
                </a:cxn>
                <a:cxn ang="0">
                  <a:pos x="845" y="427"/>
                </a:cxn>
                <a:cxn ang="0">
                  <a:pos x="863" y="518"/>
                </a:cxn>
                <a:cxn ang="0">
                  <a:pos x="890" y="609"/>
                </a:cxn>
                <a:cxn ang="0">
                  <a:pos x="918" y="773"/>
                </a:cxn>
                <a:cxn ang="0">
                  <a:pos x="827" y="927"/>
                </a:cxn>
                <a:cxn ang="0">
                  <a:pos x="754" y="946"/>
                </a:cxn>
                <a:cxn ang="0">
                  <a:pos x="718" y="955"/>
                </a:cxn>
                <a:cxn ang="0">
                  <a:pos x="354" y="937"/>
                </a:cxn>
                <a:cxn ang="0">
                  <a:pos x="245" y="864"/>
                </a:cxn>
                <a:cxn ang="0">
                  <a:pos x="227" y="818"/>
                </a:cxn>
              </a:cxnLst>
              <a:rect l="0" t="0" r="r" b="b"/>
              <a:pathLst>
                <a:path w="918" h="965">
                  <a:moveTo>
                    <a:pt x="227" y="818"/>
                  </a:moveTo>
                  <a:cubicBezTo>
                    <a:pt x="178" y="802"/>
                    <a:pt x="216" y="822"/>
                    <a:pt x="191" y="782"/>
                  </a:cubicBezTo>
                  <a:cubicBezTo>
                    <a:pt x="176" y="757"/>
                    <a:pt x="144" y="746"/>
                    <a:pt x="118" y="737"/>
                  </a:cubicBezTo>
                  <a:cubicBezTo>
                    <a:pt x="106" y="724"/>
                    <a:pt x="92" y="714"/>
                    <a:pt x="81" y="700"/>
                  </a:cubicBezTo>
                  <a:cubicBezTo>
                    <a:pt x="68" y="683"/>
                    <a:pt x="45" y="646"/>
                    <a:pt x="45" y="646"/>
                  </a:cubicBezTo>
                  <a:cubicBezTo>
                    <a:pt x="30" y="585"/>
                    <a:pt x="10" y="526"/>
                    <a:pt x="0" y="464"/>
                  </a:cubicBezTo>
                  <a:cubicBezTo>
                    <a:pt x="3" y="376"/>
                    <a:pt x="1" y="288"/>
                    <a:pt x="9" y="200"/>
                  </a:cubicBezTo>
                  <a:cubicBezTo>
                    <a:pt x="11" y="175"/>
                    <a:pt x="74" y="139"/>
                    <a:pt x="81" y="136"/>
                  </a:cubicBezTo>
                  <a:cubicBezTo>
                    <a:pt x="153" y="101"/>
                    <a:pt x="222" y="22"/>
                    <a:pt x="291" y="0"/>
                  </a:cubicBezTo>
                  <a:cubicBezTo>
                    <a:pt x="314" y="3"/>
                    <a:pt x="364" y="5"/>
                    <a:pt x="391" y="18"/>
                  </a:cubicBezTo>
                  <a:cubicBezTo>
                    <a:pt x="430" y="37"/>
                    <a:pt x="446" y="46"/>
                    <a:pt x="491" y="55"/>
                  </a:cubicBezTo>
                  <a:cubicBezTo>
                    <a:pt x="555" y="98"/>
                    <a:pt x="638" y="100"/>
                    <a:pt x="691" y="164"/>
                  </a:cubicBezTo>
                  <a:cubicBezTo>
                    <a:pt x="760" y="248"/>
                    <a:pt x="665" y="138"/>
                    <a:pt x="718" y="218"/>
                  </a:cubicBezTo>
                  <a:cubicBezTo>
                    <a:pt x="725" y="229"/>
                    <a:pt x="737" y="236"/>
                    <a:pt x="745" y="246"/>
                  </a:cubicBezTo>
                  <a:cubicBezTo>
                    <a:pt x="770" y="278"/>
                    <a:pt x="782" y="319"/>
                    <a:pt x="809" y="346"/>
                  </a:cubicBezTo>
                  <a:cubicBezTo>
                    <a:pt x="830" y="410"/>
                    <a:pt x="816" y="384"/>
                    <a:pt x="845" y="427"/>
                  </a:cubicBezTo>
                  <a:cubicBezTo>
                    <a:pt x="851" y="457"/>
                    <a:pt x="856" y="488"/>
                    <a:pt x="863" y="518"/>
                  </a:cubicBezTo>
                  <a:cubicBezTo>
                    <a:pt x="871" y="549"/>
                    <a:pt x="884" y="578"/>
                    <a:pt x="890" y="609"/>
                  </a:cubicBezTo>
                  <a:cubicBezTo>
                    <a:pt x="902" y="666"/>
                    <a:pt x="900" y="718"/>
                    <a:pt x="918" y="773"/>
                  </a:cubicBezTo>
                  <a:cubicBezTo>
                    <a:pt x="910" y="845"/>
                    <a:pt x="904" y="901"/>
                    <a:pt x="827" y="927"/>
                  </a:cubicBezTo>
                  <a:cubicBezTo>
                    <a:pt x="803" y="935"/>
                    <a:pt x="778" y="940"/>
                    <a:pt x="754" y="946"/>
                  </a:cubicBezTo>
                  <a:cubicBezTo>
                    <a:pt x="742" y="949"/>
                    <a:pt x="718" y="955"/>
                    <a:pt x="718" y="955"/>
                  </a:cubicBezTo>
                  <a:cubicBezTo>
                    <a:pt x="668" y="954"/>
                    <a:pt x="462" y="965"/>
                    <a:pt x="354" y="937"/>
                  </a:cubicBezTo>
                  <a:cubicBezTo>
                    <a:pt x="316" y="927"/>
                    <a:pt x="272" y="891"/>
                    <a:pt x="245" y="864"/>
                  </a:cubicBezTo>
                  <a:cubicBezTo>
                    <a:pt x="231" y="850"/>
                    <a:pt x="192" y="818"/>
                    <a:pt x="227" y="818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10" name="Freeform 46"/>
            <p:cNvSpPr>
              <a:spLocks/>
            </p:cNvSpPr>
            <p:nvPr/>
          </p:nvSpPr>
          <p:spPr bwMode="auto">
            <a:xfrm>
              <a:off x="1473" y="1882"/>
              <a:ext cx="869" cy="1173"/>
            </a:xfrm>
            <a:custGeom>
              <a:avLst/>
              <a:gdLst/>
              <a:ahLst/>
              <a:cxnLst>
                <a:cxn ang="0">
                  <a:pos x="754" y="791"/>
                </a:cxn>
                <a:cxn ang="0">
                  <a:pos x="699" y="945"/>
                </a:cxn>
                <a:cxn ang="0">
                  <a:pos x="654" y="1082"/>
                </a:cxn>
                <a:cxn ang="0">
                  <a:pos x="636" y="1136"/>
                </a:cxn>
                <a:cxn ang="0">
                  <a:pos x="618" y="1155"/>
                </a:cxn>
                <a:cxn ang="0">
                  <a:pos x="563" y="1173"/>
                </a:cxn>
                <a:cxn ang="0">
                  <a:pos x="290" y="1145"/>
                </a:cxn>
                <a:cxn ang="0">
                  <a:pos x="127" y="1073"/>
                </a:cxn>
                <a:cxn ang="0">
                  <a:pos x="36" y="1009"/>
                </a:cxn>
                <a:cxn ang="0">
                  <a:pos x="0" y="955"/>
                </a:cxn>
                <a:cxn ang="0">
                  <a:pos x="81" y="500"/>
                </a:cxn>
                <a:cxn ang="0">
                  <a:pos x="109" y="236"/>
                </a:cxn>
                <a:cxn ang="0">
                  <a:pos x="154" y="164"/>
                </a:cxn>
                <a:cxn ang="0">
                  <a:pos x="200" y="136"/>
                </a:cxn>
                <a:cxn ang="0">
                  <a:pos x="309" y="73"/>
                </a:cxn>
                <a:cxn ang="0">
                  <a:pos x="354" y="45"/>
                </a:cxn>
                <a:cxn ang="0">
                  <a:pos x="427" y="0"/>
                </a:cxn>
                <a:cxn ang="0">
                  <a:pos x="709" y="82"/>
                </a:cxn>
                <a:cxn ang="0">
                  <a:pos x="809" y="200"/>
                </a:cxn>
                <a:cxn ang="0">
                  <a:pos x="845" y="255"/>
                </a:cxn>
                <a:cxn ang="0">
                  <a:pos x="863" y="309"/>
                </a:cxn>
                <a:cxn ang="0">
                  <a:pos x="790" y="709"/>
                </a:cxn>
                <a:cxn ang="0">
                  <a:pos x="754" y="791"/>
                </a:cxn>
              </a:cxnLst>
              <a:rect l="0" t="0" r="r" b="b"/>
              <a:pathLst>
                <a:path w="869" h="1173">
                  <a:moveTo>
                    <a:pt x="754" y="791"/>
                  </a:moveTo>
                  <a:cubicBezTo>
                    <a:pt x="743" y="846"/>
                    <a:pt x="731" y="899"/>
                    <a:pt x="699" y="945"/>
                  </a:cubicBezTo>
                  <a:cubicBezTo>
                    <a:pt x="684" y="991"/>
                    <a:pt x="669" y="1036"/>
                    <a:pt x="654" y="1082"/>
                  </a:cubicBezTo>
                  <a:cubicBezTo>
                    <a:pt x="648" y="1100"/>
                    <a:pt x="649" y="1122"/>
                    <a:pt x="636" y="1136"/>
                  </a:cubicBezTo>
                  <a:cubicBezTo>
                    <a:pt x="630" y="1142"/>
                    <a:pt x="626" y="1151"/>
                    <a:pt x="618" y="1155"/>
                  </a:cubicBezTo>
                  <a:cubicBezTo>
                    <a:pt x="601" y="1164"/>
                    <a:pt x="563" y="1173"/>
                    <a:pt x="563" y="1173"/>
                  </a:cubicBezTo>
                  <a:cubicBezTo>
                    <a:pt x="471" y="1168"/>
                    <a:pt x="379" y="1170"/>
                    <a:pt x="290" y="1145"/>
                  </a:cubicBezTo>
                  <a:cubicBezTo>
                    <a:pt x="231" y="1129"/>
                    <a:pt x="182" y="1097"/>
                    <a:pt x="127" y="1073"/>
                  </a:cubicBezTo>
                  <a:cubicBezTo>
                    <a:pt x="93" y="1058"/>
                    <a:pt x="60" y="1039"/>
                    <a:pt x="36" y="1009"/>
                  </a:cubicBezTo>
                  <a:cubicBezTo>
                    <a:pt x="23" y="992"/>
                    <a:pt x="0" y="955"/>
                    <a:pt x="0" y="955"/>
                  </a:cubicBezTo>
                  <a:cubicBezTo>
                    <a:pt x="11" y="805"/>
                    <a:pt x="33" y="644"/>
                    <a:pt x="81" y="500"/>
                  </a:cubicBezTo>
                  <a:cubicBezTo>
                    <a:pt x="92" y="412"/>
                    <a:pt x="99" y="324"/>
                    <a:pt x="109" y="236"/>
                  </a:cubicBezTo>
                  <a:cubicBezTo>
                    <a:pt x="113" y="197"/>
                    <a:pt x="118" y="176"/>
                    <a:pt x="154" y="164"/>
                  </a:cubicBezTo>
                  <a:cubicBezTo>
                    <a:pt x="193" y="123"/>
                    <a:pt x="147" y="165"/>
                    <a:pt x="200" y="136"/>
                  </a:cubicBezTo>
                  <a:cubicBezTo>
                    <a:pt x="241" y="114"/>
                    <a:pt x="266" y="87"/>
                    <a:pt x="309" y="73"/>
                  </a:cubicBezTo>
                  <a:cubicBezTo>
                    <a:pt x="343" y="37"/>
                    <a:pt x="308" y="68"/>
                    <a:pt x="354" y="45"/>
                  </a:cubicBezTo>
                  <a:cubicBezTo>
                    <a:pt x="383" y="30"/>
                    <a:pt x="395" y="11"/>
                    <a:pt x="427" y="0"/>
                  </a:cubicBezTo>
                  <a:cubicBezTo>
                    <a:pt x="520" y="23"/>
                    <a:pt x="626" y="29"/>
                    <a:pt x="709" y="82"/>
                  </a:cubicBezTo>
                  <a:cubicBezTo>
                    <a:pt x="738" y="125"/>
                    <a:pt x="765" y="172"/>
                    <a:pt x="809" y="200"/>
                  </a:cubicBezTo>
                  <a:cubicBezTo>
                    <a:pt x="821" y="218"/>
                    <a:pt x="838" y="234"/>
                    <a:pt x="845" y="255"/>
                  </a:cubicBezTo>
                  <a:cubicBezTo>
                    <a:pt x="851" y="273"/>
                    <a:pt x="863" y="309"/>
                    <a:pt x="863" y="309"/>
                  </a:cubicBezTo>
                  <a:cubicBezTo>
                    <a:pt x="858" y="436"/>
                    <a:pt x="869" y="596"/>
                    <a:pt x="790" y="709"/>
                  </a:cubicBezTo>
                  <a:cubicBezTo>
                    <a:pt x="787" y="717"/>
                    <a:pt x="776" y="791"/>
                    <a:pt x="754" y="791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711" name="Text Box 47"/>
          <p:cNvSpPr txBox="1">
            <a:spLocks noChangeArrowheads="1"/>
          </p:cNvSpPr>
          <p:nvPr/>
        </p:nvSpPr>
        <p:spPr bwMode="auto">
          <a:xfrm>
            <a:off x="1771650" y="6019800"/>
            <a:ext cx="5888150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Allows detection and removal of outliers</a:t>
            </a:r>
          </a:p>
        </p:txBody>
      </p:sp>
    </p:spTree>
  </p:cSld>
  <p:clrMapOvr>
    <a:masterClrMapping/>
  </p:clrMapOvr>
  <p:transition>
    <p:cover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raditional ML Workflo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t>Traditional ML Workflow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74C908-295F-40D0-AFA4-73556EB8F25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2</a:t>
            </a:fld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760AEC-1258-4DBB-95AA-732B532E2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577" y="1968231"/>
            <a:ext cx="6808846" cy="330715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6388" y="306464"/>
            <a:ext cx="4787900" cy="396875"/>
          </a:xfrm>
        </p:spPr>
        <p:txBody>
          <a:bodyPr>
            <a:noAutofit/>
          </a:bodyPr>
          <a:lstStyle/>
          <a:p>
            <a:r>
              <a:rPr lang="en-US" sz="3200" b="1" dirty="0">
                <a:cs typeface="Times New Roman" pitchFamily="18" charset="0"/>
              </a:rPr>
              <a:t>Regression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C6F8B5-0480-41FA-A7C9-2C24F53EA5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0DFCC-64B3-429F-8B74-E382F6754ED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14691" name="Line 3"/>
          <p:cNvSpPr>
            <a:spLocks noChangeShapeType="1"/>
          </p:cNvSpPr>
          <p:nvPr/>
        </p:nvSpPr>
        <p:spPr bwMode="auto">
          <a:xfrm>
            <a:off x="1306513" y="3775075"/>
            <a:ext cx="6923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692" name="Line 4"/>
          <p:cNvSpPr>
            <a:spLocks noChangeShapeType="1"/>
          </p:cNvSpPr>
          <p:nvPr/>
        </p:nvSpPr>
        <p:spPr bwMode="auto">
          <a:xfrm flipH="1" flipV="1">
            <a:off x="4556124" y="1241424"/>
            <a:ext cx="15875" cy="3940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693" name="Oval 5"/>
          <p:cNvSpPr>
            <a:spLocks noChangeArrowheads="1"/>
          </p:cNvSpPr>
          <p:nvPr/>
        </p:nvSpPr>
        <p:spPr bwMode="auto">
          <a:xfrm flipV="1">
            <a:off x="5942013" y="2686050"/>
            <a:ext cx="42862" cy="428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694" name="Oval 6"/>
          <p:cNvSpPr>
            <a:spLocks noChangeArrowheads="1"/>
          </p:cNvSpPr>
          <p:nvPr/>
        </p:nvSpPr>
        <p:spPr bwMode="auto">
          <a:xfrm flipV="1">
            <a:off x="5524500" y="2790825"/>
            <a:ext cx="42863" cy="428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695" name="Oval 7"/>
          <p:cNvSpPr>
            <a:spLocks noChangeArrowheads="1"/>
          </p:cNvSpPr>
          <p:nvPr/>
        </p:nvSpPr>
        <p:spPr bwMode="auto">
          <a:xfrm flipV="1">
            <a:off x="5349875" y="1866900"/>
            <a:ext cx="42863" cy="428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696" name="Oval 8"/>
          <p:cNvSpPr>
            <a:spLocks noChangeArrowheads="1"/>
          </p:cNvSpPr>
          <p:nvPr/>
        </p:nvSpPr>
        <p:spPr bwMode="auto">
          <a:xfrm flipV="1">
            <a:off x="5175250" y="3259138"/>
            <a:ext cx="42863" cy="42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697" name="Oval 9"/>
          <p:cNvSpPr>
            <a:spLocks noChangeArrowheads="1"/>
          </p:cNvSpPr>
          <p:nvPr/>
        </p:nvSpPr>
        <p:spPr bwMode="auto">
          <a:xfrm flipV="1">
            <a:off x="6046788" y="2333625"/>
            <a:ext cx="42862" cy="428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698" name="Oval 10"/>
          <p:cNvSpPr>
            <a:spLocks noChangeArrowheads="1"/>
          </p:cNvSpPr>
          <p:nvPr/>
        </p:nvSpPr>
        <p:spPr bwMode="auto">
          <a:xfrm flipV="1">
            <a:off x="6248400" y="2060575"/>
            <a:ext cx="42863" cy="428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699" name="Oval 11"/>
          <p:cNvSpPr>
            <a:spLocks noChangeArrowheads="1"/>
          </p:cNvSpPr>
          <p:nvPr/>
        </p:nvSpPr>
        <p:spPr bwMode="auto">
          <a:xfrm flipV="1">
            <a:off x="4816475" y="3355975"/>
            <a:ext cx="42863" cy="428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00" name="Oval 12"/>
          <p:cNvSpPr>
            <a:spLocks noChangeArrowheads="1"/>
          </p:cNvSpPr>
          <p:nvPr/>
        </p:nvSpPr>
        <p:spPr bwMode="auto">
          <a:xfrm flipV="1">
            <a:off x="6569075" y="2055813"/>
            <a:ext cx="42863" cy="42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01" name="Oval 13"/>
          <p:cNvSpPr>
            <a:spLocks noChangeArrowheads="1"/>
          </p:cNvSpPr>
          <p:nvPr/>
        </p:nvSpPr>
        <p:spPr bwMode="auto">
          <a:xfrm flipV="1">
            <a:off x="6589713" y="1816100"/>
            <a:ext cx="42862" cy="428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02" name="Oval 14"/>
          <p:cNvSpPr>
            <a:spLocks noChangeArrowheads="1"/>
          </p:cNvSpPr>
          <p:nvPr/>
        </p:nvSpPr>
        <p:spPr bwMode="auto">
          <a:xfrm flipV="1">
            <a:off x="7004050" y="1789113"/>
            <a:ext cx="42863" cy="42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03" name="Oval 15"/>
          <p:cNvSpPr>
            <a:spLocks noChangeArrowheads="1"/>
          </p:cNvSpPr>
          <p:nvPr/>
        </p:nvSpPr>
        <p:spPr bwMode="auto">
          <a:xfrm flipV="1">
            <a:off x="4772025" y="3622675"/>
            <a:ext cx="42863" cy="428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04" name="Oval 16"/>
          <p:cNvSpPr>
            <a:spLocks noChangeArrowheads="1"/>
          </p:cNvSpPr>
          <p:nvPr/>
        </p:nvSpPr>
        <p:spPr bwMode="auto">
          <a:xfrm flipV="1">
            <a:off x="6983413" y="1538288"/>
            <a:ext cx="42862" cy="42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05" name="Oval 17"/>
          <p:cNvSpPr>
            <a:spLocks noChangeArrowheads="1"/>
          </p:cNvSpPr>
          <p:nvPr/>
        </p:nvSpPr>
        <p:spPr bwMode="auto">
          <a:xfrm flipV="1">
            <a:off x="7313613" y="1412875"/>
            <a:ext cx="42862" cy="428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06" name="Line 18"/>
          <p:cNvSpPr>
            <a:spLocks noChangeShapeType="1"/>
          </p:cNvSpPr>
          <p:nvPr/>
        </p:nvSpPr>
        <p:spPr bwMode="auto">
          <a:xfrm flipV="1">
            <a:off x="4538663" y="1325563"/>
            <a:ext cx="2906712" cy="22701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707" name="Text Box 19"/>
          <p:cNvSpPr txBox="1">
            <a:spLocks noChangeArrowheads="1"/>
          </p:cNvSpPr>
          <p:nvPr/>
        </p:nvSpPr>
        <p:spPr bwMode="auto">
          <a:xfrm>
            <a:off x="8104188" y="37623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114708" name="Text Box 20"/>
          <p:cNvSpPr txBox="1">
            <a:spLocks noChangeArrowheads="1"/>
          </p:cNvSpPr>
          <p:nvPr/>
        </p:nvSpPr>
        <p:spPr bwMode="auto">
          <a:xfrm>
            <a:off x="4757738" y="838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114709" name="Text Box 21"/>
          <p:cNvSpPr txBox="1">
            <a:spLocks noChangeArrowheads="1"/>
          </p:cNvSpPr>
          <p:nvPr/>
        </p:nvSpPr>
        <p:spPr bwMode="auto">
          <a:xfrm>
            <a:off x="6324600" y="2601913"/>
            <a:ext cx="1289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y = x + 1</a:t>
            </a:r>
          </a:p>
        </p:txBody>
      </p:sp>
      <p:sp>
        <p:nvSpPr>
          <p:cNvPr id="114710" name="Line 22"/>
          <p:cNvSpPr>
            <a:spLocks noChangeShapeType="1"/>
          </p:cNvSpPr>
          <p:nvPr/>
        </p:nvSpPr>
        <p:spPr bwMode="auto">
          <a:xfrm>
            <a:off x="5372100" y="1881188"/>
            <a:ext cx="0" cy="1909762"/>
          </a:xfrm>
          <a:prstGeom prst="line">
            <a:avLst/>
          </a:prstGeom>
          <a:noFill/>
          <a:ln w="9525">
            <a:solidFill>
              <a:srgbClr val="006666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711" name="Line 23"/>
          <p:cNvSpPr>
            <a:spLocks noChangeShapeType="1"/>
          </p:cNvSpPr>
          <p:nvPr/>
        </p:nvSpPr>
        <p:spPr bwMode="auto">
          <a:xfrm flipH="1">
            <a:off x="4556125" y="1897063"/>
            <a:ext cx="800100" cy="0"/>
          </a:xfrm>
          <a:prstGeom prst="line">
            <a:avLst/>
          </a:prstGeom>
          <a:noFill/>
          <a:ln w="9525">
            <a:solidFill>
              <a:srgbClr val="006666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712" name="Line 24"/>
          <p:cNvSpPr>
            <a:spLocks noChangeShapeType="1"/>
          </p:cNvSpPr>
          <p:nvPr/>
        </p:nvSpPr>
        <p:spPr bwMode="auto">
          <a:xfrm flipH="1">
            <a:off x="4540250" y="2908300"/>
            <a:ext cx="815975" cy="0"/>
          </a:xfrm>
          <a:prstGeom prst="line">
            <a:avLst/>
          </a:prstGeom>
          <a:noFill/>
          <a:ln w="9525">
            <a:solidFill>
              <a:srgbClr val="006666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713" name="Text Box 25"/>
          <p:cNvSpPr txBox="1">
            <a:spLocks noChangeArrowheads="1"/>
          </p:cNvSpPr>
          <p:nvPr/>
        </p:nvSpPr>
        <p:spPr bwMode="auto">
          <a:xfrm>
            <a:off x="5295900" y="3794125"/>
            <a:ext cx="495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Times New Roman" pitchFamily="18" charset="0"/>
              </a:rPr>
              <a:t>X1</a:t>
            </a:r>
          </a:p>
        </p:txBody>
      </p:sp>
      <p:sp>
        <p:nvSpPr>
          <p:cNvPr id="114714" name="Text Box 26"/>
          <p:cNvSpPr txBox="1">
            <a:spLocks noChangeArrowheads="1"/>
          </p:cNvSpPr>
          <p:nvPr/>
        </p:nvSpPr>
        <p:spPr bwMode="auto">
          <a:xfrm>
            <a:off x="4071938" y="1704975"/>
            <a:ext cx="495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Times New Roman" pitchFamily="18" charset="0"/>
              </a:rPr>
              <a:t>Y1</a:t>
            </a:r>
          </a:p>
        </p:txBody>
      </p:sp>
      <p:sp>
        <p:nvSpPr>
          <p:cNvPr id="114715" name="Text Box 27"/>
          <p:cNvSpPr txBox="1">
            <a:spLocks noChangeArrowheads="1"/>
          </p:cNvSpPr>
          <p:nvPr/>
        </p:nvSpPr>
        <p:spPr bwMode="auto">
          <a:xfrm>
            <a:off x="4071938" y="2651125"/>
            <a:ext cx="579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Times New Roman" pitchFamily="18" charset="0"/>
              </a:rPr>
              <a:t>Y1’</a:t>
            </a:r>
          </a:p>
        </p:txBody>
      </p:sp>
      <p:sp>
        <p:nvSpPr>
          <p:cNvPr id="114716" name="Text Box 28"/>
          <p:cNvSpPr txBox="1">
            <a:spLocks noChangeArrowheads="1"/>
          </p:cNvSpPr>
          <p:nvPr/>
        </p:nvSpPr>
        <p:spPr bwMode="auto">
          <a:xfrm>
            <a:off x="306388" y="5027611"/>
            <a:ext cx="7689926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Linear regression – find the best line to fit two </a:t>
            </a: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</a:rPr>
              <a:t>variables and use regression function to smooth data</a:t>
            </a:r>
          </a:p>
        </p:txBody>
      </p:sp>
    </p:spTree>
  </p:cSld>
  <p:clrMapOvr>
    <a:masterClrMapping/>
  </p:clrMapOvr>
  <p:transition>
    <p:cover dir="r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95" name="Data Preprocessing"/>
          <p:cNvSpPr txBox="1">
            <a:spLocks noGrp="1"/>
          </p:cNvSpPr>
          <p:nvPr>
            <p:ph type="title" idx="4294967295"/>
          </p:nvPr>
        </p:nvSpPr>
        <p:spPr>
          <a:xfrm>
            <a:off x="204216" y="262597"/>
            <a:ext cx="7924800" cy="914400"/>
          </a:xfrm>
          <a:prstGeom prst="rect">
            <a:avLst/>
          </a:prstGeom>
        </p:spPr>
        <p:txBody>
          <a:bodyPr lIns="46037" tIns="46037" rIns="46037" bIns="46037" anchor="ctr">
            <a:normAutofit/>
          </a:bodyPr>
          <a:lstStyle/>
          <a:p>
            <a:r>
              <a:rPr sz="3200" dirty="0"/>
              <a:t>Data Preprocessing</a:t>
            </a:r>
          </a:p>
        </p:txBody>
      </p:sp>
      <p:sp>
        <p:nvSpPr>
          <p:cNvPr id="96" name="Why preprocess the data?…"/>
          <p:cNvSpPr txBox="1">
            <a:spLocks noGrp="1"/>
          </p:cNvSpPr>
          <p:nvPr>
            <p:ph type="body" idx="4294967295"/>
          </p:nvPr>
        </p:nvSpPr>
        <p:spPr>
          <a:xfrm>
            <a:off x="405384" y="1270254"/>
            <a:ext cx="8077200" cy="4724400"/>
          </a:xfrm>
          <a:prstGeom prst="rect">
            <a:avLst/>
          </a:prstGeom>
        </p:spPr>
        <p:txBody>
          <a:bodyPr lIns="46037" tIns="46037" rIns="46037" bIns="46037">
            <a:normAutofit/>
          </a:bodyPr>
          <a:lstStyle/>
          <a:p>
            <a:pPr>
              <a:lnSpc>
                <a:spcPct val="140000"/>
              </a:lnSpc>
              <a:buChar char="■"/>
            </a:pPr>
            <a:r>
              <a:rPr sz="2400" dirty="0"/>
              <a:t>Why preprocess the data?</a:t>
            </a:r>
          </a:p>
          <a:p>
            <a:pPr>
              <a:lnSpc>
                <a:spcPct val="140000"/>
              </a:lnSpc>
              <a:buChar char="■"/>
            </a:pPr>
            <a:r>
              <a:rPr sz="2400" dirty="0"/>
              <a:t>Data cleaning </a:t>
            </a:r>
          </a:p>
          <a:p>
            <a:pPr>
              <a:lnSpc>
                <a:spcPct val="140000"/>
              </a:lnSpc>
              <a:buChar char="■"/>
              <a:defRPr>
                <a:solidFill>
                  <a:srgbClr val="FF0000"/>
                </a:solidFill>
              </a:defRPr>
            </a:pPr>
            <a:r>
              <a:rPr sz="2400" dirty="0"/>
              <a:t>Data integration and transformation</a:t>
            </a:r>
          </a:p>
          <a:p>
            <a:pPr>
              <a:lnSpc>
                <a:spcPct val="140000"/>
              </a:lnSpc>
              <a:buChar char="■"/>
            </a:pPr>
            <a:r>
              <a:rPr sz="2400" dirty="0"/>
              <a:t>Data reduction</a:t>
            </a:r>
            <a:endParaRPr sz="2400" dirty="0">
              <a:solidFill>
                <a:srgbClr val="996600"/>
              </a:solidFill>
            </a:endParaRPr>
          </a:p>
          <a:p>
            <a:pPr>
              <a:lnSpc>
                <a:spcPct val="140000"/>
              </a:lnSpc>
              <a:buChar char="■"/>
            </a:pPr>
            <a:r>
              <a:rPr sz="2400" dirty="0"/>
              <a:t>Discretization</a:t>
            </a:r>
          </a:p>
          <a:p>
            <a:pPr>
              <a:lnSpc>
                <a:spcPct val="140000"/>
              </a:lnSpc>
              <a:buChar char="■"/>
            </a:pPr>
            <a:r>
              <a:rPr sz="2400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43040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checker dir="vert"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351106" y="304800"/>
            <a:ext cx="4038600" cy="609600"/>
          </a:xfrm>
        </p:spPr>
        <p:txBody>
          <a:bodyPr>
            <a:normAutofit/>
          </a:bodyPr>
          <a:lstStyle/>
          <a:p>
            <a:r>
              <a:rPr lang="en-US" sz="3200" b="1" dirty="0">
                <a:cs typeface="Times New Roman" pitchFamily="18" charset="0"/>
              </a:rPr>
              <a:t>Data Integration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51106" y="1022858"/>
            <a:ext cx="8017412" cy="5232400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cs typeface="Times New Roman" pitchFamily="18" charset="0"/>
              </a:rPr>
              <a:t>Data integration: </a:t>
            </a:r>
          </a:p>
          <a:p>
            <a:pPr lvl="1" algn="just"/>
            <a:r>
              <a:rPr lang="en-US" sz="2400" dirty="0">
                <a:cs typeface="Times New Roman" pitchFamily="18" charset="0"/>
              </a:rPr>
              <a:t>combines data from multiple sources into a coherent store</a:t>
            </a:r>
          </a:p>
          <a:p>
            <a:pPr algn="just"/>
            <a:r>
              <a:rPr lang="en-US" sz="2400" dirty="0">
                <a:cs typeface="Times New Roman" pitchFamily="18" charset="0"/>
              </a:rPr>
              <a:t>Schema integration</a:t>
            </a:r>
          </a:p>
          <a:p>
            <a:pPr lvl="1" algn="just"/>
            <a:r>
              <a:rPr lang="en-US" sz="2400" dirty="0">
                <a:cs typeface="Times New Roman" pitchFamily="18" charset="0"/>
              </a:rPr>
              <a:t>integrate metadata from different sources</a:t>
            </a:r>
          </a:p>
          <a:p>
            <a:pPr lvl="1" algn="just"/>
            <a:r>
              <a:rPr lang="en-US" sz="2400" dirty="0">
                <a:cs typeface="Times New Roman" pitchFamily="18" charset="0"/>
              </a:rPr>
              <a:t>Entity identification problem: identify real world entities from multiple data sources, e.g., </a:t>
            </a:r>
            <a:r>
              <a:rPr lang="en-US" sz="2400" dirty="0" err="1">
                <a:cs typeface="Times New Roman" pitchFamily="18" charset="0"/>
              </a:rPr>
              <a:t>A.cust</a:t>
            </a:r>
            <a:r>
              <a:rPr lang="en-US" sz="2400" dirty="0">
                <a:cs typeface="Times New Roman" pitchFamily="18" charset="0"/>
              </a:rPr>
              <a:t>-id 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 </a:t>
            </a:r>
            <a:r>
              <a:rPr lang="en-US" sz="2400" dirty="0" err="1">
                <a:cs typeface="Times New Roman" pitchFamily="18" charset="0"/>
                <a:sym typeface="Symbol" pitchFamily="18" charset="2"/>
              </a:rPr>
              <a:t>B.</a:t>
            </a:r>
            <a:r>
              <a:rPr lang="en-US" sz="2400" dirty="0" err="1">
                <a:cs typeface="Times New Roman" pitchFamily="18" charset="0"/>
              </a:rPr>
              <a:t>cust</a:t>
            </a:r>
            <a:r>
              <a:rPr lang="en-US" sz="2400" dirty="0">
                <a:cs typeface="Times New Roman" pitchFamily="18" charset="0"/>
              </a:rPr>
              <a:t>-#</a:t>
            </a:r>
          </a:p>
          <a:p>
            <a:pPr algn="just"/>
            <a:r>
              <a:rPr lang="en-US" sz="2400" dirty="0">
                <a:cs typeface="Times New Roman" pitchFamily="18" charset="0"/>
              </a:rPr>
              <a:t>Detecting and resolving data value conflicts</a:t>
            </a:r>
          </a:p>
          <a:p>
            <a:pPr lvl="1" algn="just"/>
            <a:r>
              <a:rPr lang="en-US" sz="2400" dirty="0">
                <a:cs typeface="Times New Roman" pitchFamily="18" charset="0"/>
              </a:rPr>
              <a:t>for the same real world entity, attribute values from different sources are different</a:t>
            </a:r>
          </a:p>
          <a:p>
            <a:pPr lvl="1" algn="just"/>
            <a:r>
              <a:rPr lang="en-US" sz="2400" dirty="0">
                <a:cs typeface="Times New Roman" pitchFamily="18" charset="0"/>
              </a:rPr>
              <a:t>possible reasons: different representations, different scales, e.g., metric vs. British units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A05745-A8FE-4369-80D5-5178113A37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0DFCC-64B3-429F-8B74-E382F6754EDA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ransition>
    <p:cover dir="r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103" name="Web information integration"/>
          <p:cNvSpPr txBox="1">
            <a:spLocks noGrp="1"/>
          </p:cNvSpPr>
          <p:nvPr>
            <p:ph type="title" idx="4294967295"/>
          </p:nvPr>
        </p:nvSpPr>
        <p:spPr>
          <a:xfrm>
            <a:off x="0" y="277813"/>
            <a:ext cx="7569200" cy="7493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3200" dirty="0"/>
              <a:t>Web information integration </a:t>
            </a:r>
          </a:p>
        </p:txBody>
      </p:sp>
      <p:sp>
        <p:nvSpPr>
          <p:cNvPr id="104" name="Many integration tasks,…"/>
          <p:cNvSpPr txBox="1">
            <a:spLocks noGrp="1"/>
          </p:cNvSpPr>
          <p:nvPr>
            <p:ph type="body" idx="4294967295"/>
          </p:nvPr>
        </p:nvSpPr>
        <p:spPr>
          <a:xfrm>
            <a:off x="659606" y="1205167"/>
            <a:ext cx="7824788" cy="47894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9470" indent="-339470" defTabSz="905255">
              <a:lnSpc>
                <a:spcPct val="120000"/>
              </a:lnSpc>
              <a:buChar char="■"/>
              <a:defRPr sz="2970"/>
            </a:pPr>
            <a:r>
              <a:rPr sz="2400" dirty="0"/>
              <a:t>Many integration tasks,</a:t>
            </a:r>
          </a:p>
          <a:p>
            <a:pPr marL="663225" lvl="1" indent="-322183" defTabSz="905255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defRPr sz="2574"/>
            </a:pPr>
            <a:r>
              <a:rPr sz="2400" dirty="0"/>
              <a:t>Integrating Web query interfaces (search forms)</a:t>
            </a:r>
          </a:p>
          <a:p>
            <a:pPr marL="663225" lvl="1" indent="-322183" defTabSz="905255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defRPr sz="2574"/>
            </a:pPr>
            <a:r>
              <a:rPr sz="2400" dirty="0"/>
              <a:t>Integrating ontologies (taxonomy)</a:t>
            </a:r>
          </a:p>
          <a:p>
            <a:pPr marL="663225" lvl="1" indent="-322183" defTabSz="905255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defRPr sz="2574"/>
            </a:pPr>
            <a:r>
              <a:rPr sz="2400" dirty="0"/>
              <a:t>Integrating extracted data</a:t>
            </a:r>
          </a:p>
          <a:p>
            <a:pPr marL="663225" lvl="1" indent="-322183" defTabSz="905255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defRPr sz="2574"/>
            </a:pPr>
            <a:r>
              <a:rPr sz="2400" dirty="0"/>
              <a:t>Integrating textual information</a:t>
            </a:r>
          </a:p>
          <a:p>
            <a:pPr marL="1012126" lvl="2" indent="-347329" defTabSz="905255">
              <a:lnSpc>
                <a:spcPct val="120000"/>
              </a:lnSpc>
              <a:spcBef>
                <a:spcPts val="0"/>
              </a:spcBef>
              <a:defRPr sz="2178"/>
            </a:pPr>
            <a:r>
              <a:rPr sz="2400" dirty="0"/>
              <a:t>E.g., entity linking, paraphrasing, etc. </a:t>
            </a:r>
          </a:p>
          <a:p>
            <a:pPr marL="663225" lvl="1" indent="-322183" defTabSz="905255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defRPr sz="2574"/>
            </a:pPr>
            <a:r>
              <a:rPr sz="2400" dirty="0"/>
              <a:t>…</a:t>
            </a:r>
          </a:p>
          <a:p>
            <a:pPr marL="339470" indent="-339470" defTabSz="905255">
              <a:lnSpc>
                <a:spcPct val="120000"/>
              </a:lnSpc>
              <a:buChar char="■"/>
              <a:defRPr sz="2970"/>
            </a:pPr>
            <a:r>
              <a:rPr sz="2400" dirty="0"/>
              <a:t>E.g., integration of query interfaces.</a:t>
            </a:r>
          </a:p>
          <a:p>
            <a:pPr marL="663225" lvl="1" indent="-322183" defTabSz="905255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defRPr sz="2574"/>
            </a:pPr>
            <a:r>
              <a:rPr sz="2400" dirty="0"/>
              <a:t>Many web sites provide forms to query deep web</a:t>
            </a:r>
          </a:p>
          <a:p>
            <a:pPr marL="663225" lvl="1" indent="-322183" defTabSz="905255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defRPr sz="2574"/>
            </a:pPr>
            <a:r>
              <a:rPr sz="2400" dirty="0"/>
              <a:t>Applications: meta-search and meta-query</a:t>
            </a:r>
          </a:p>
        </p:txBody>
      </p:sp>
    </p:spTree>
    <p:extLst>
      <p:ext uri="{BB962C8B-B14F-4D97-AF65-F5344CB8AC3E}">
        <p14:creationId xmlns:p14="http://schemas.microsoft.com/office/powerpoint/2010/main" val="96813891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1" y="533400"/>
            <a:ext cx="7792328" cy="914400"/>
          </a:xfrm>
        </p:spPr>
        <p:txBody>
          <a:bodyPr>
            <a:noAutofit/>
          </a:bodyPr>
          <a:lstStyle/>
          <a:p>
            <a:r>
              <a:rPr lang="en-US" sz="3200" b="1" dirty="0">
                <a:cs typeface="Times New Roman" pitchFamily="18" charset="0"/>
              </a:rPr>
              <a:t>Handling Redundant Data in Data Integration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1" y="1447800"/>
            <a:ext cx="8305800" cy="4876800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sz="2400" dirty="0">
                <a:cs typeface="Times New Roman" pitchFamily="18" charset="0"/>
              </a:rPr>
              <a:t>Redundant data occur often when integration of multiple databases</a:t>
            </a:r>
          </a:p>
          <a:p>
            <a:pPr lvl="1" algn="just">
              <a:lnSpc>
                <a:spcPct val="110000"/>
              </a:lnSpc>
            </a:pPr>
            <a:r>
              <a:rPr lang="en-US" sz="2400" dirty="0">
                <a:cs typeface="Times New Roman" pitchFamily="18" charset="0"/>
              </a:rPr>
              <a:t>The same attribute may have different names in different databases</a:t>
            </a:r>
          </a:p>
          <a:p>
            <a:pPr lvl="1" algn="just">
              <a:lnSpc>
                <a:spcPct val="110000"/>
              </a:lnSpc>
            </a:pPr>
            <a:r>
              <a:rPr lang="en-US" sz="2400" dirty="0">
                <a:cs typeface="Times New Roman" pitchFamily="18" charset="0"/>
              </a:rPr>
              <a:t>One attribute may be a “derived” attribute in another table, e.g., annual revenue</a:t>
            </a:r>
          </a:p>
          <a:p>
            <a:pPr algn="just">
              <a:lnSpc>
                <a:spcPct val="110000"/>
              </a:lnSpc>
            </a:pPr>
            <a:r>
              <a:rPr lang="en-US" sz="2400" dirty="0">
                <a:cs typeface="Times New Roman" pitchFamily="18" charset="0"/>
              </a:rPr>
              <a:t>Redundant data may be able to be detected by correlation analysis</a:t>
            </a:r>
          </a:p>
          <a:p>
            <a:pPr algn="just">
              <a:lnSpc>
                <a:spcPct val="110000"/>
              </a:lnSpc>
            </a:pPr>
            <a:r>
              <a:rPr lang="en-US" sz="2400" dirty="0">
                <a:cs typeface="Times New Roman" pitchFamily="18" charset="0"/>
              </a:rPr>
              <a:t>Careful integration of the data from multiple sources may help reduce/avoid redundancies and inconsistencies and improve mining speed and quality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0EE04E-609F-411C-A871-A6A3DFC20EB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0DFCC-64B3-429F-8B74-E382F6754EDA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ransition>
    <p:cover dir="r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EF94D-25C8-40D2-95A9-02BDFBB94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752305"/>
          </a:xfrm>
        </p:spPr>
        <p:txBody>
          <a:bodyPr>
            <a:normAutofit/>
          </a:bodyPr>
          <a:lstStyle/>
          <a:p>
            <a:r>
              <a:rPr lang="en-US" sz="3200" b="1" dirty="0">
                <a:cs typeface="Times New Roman" pitchFamily="18" charset="0"/>
              </a:rPr>
              <a:t>Handling Redundant Data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37355-D6EA-4167-B262-4ADB506A530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56806" cy="4873752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Some redundancies can be detected by correlation analysis </a:t>
            </a:r>
          </a:p>
          <a:p>
            <a:pPr lvl="1" algn="just"/>
            <a:r>
              <a:rPr lang="en-US" sz="2400" dirty="0"/>
              <a:t>Correlation coefficient for numeric data </a:t>
            </a:r>
          </a:p>
          <a:p>
            <a:pPr lvl="1" algn="just"/>
            <a:r>
              <a:rPr lang="en-US" sz="2400" dirty="0"/>
              <a:t>Chi ‐square test for categorical data </a:t>
            </a:r>
          </a:p>
          <a:p>
            <a:pPr algn="just"/>
            <a:r>
              <a:rPr lang="en-US" sz="2400" dirty="0"/>
              <a:t>These can be also used for data reduction</a:t>
            </a: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53DEA-7FE4-4BE4-95D7-81DF7347093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0DFCC-64B3-429F-8B74-E382F6754ED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68474"/>
      </p:ext>
    </p:extLst>
  </p:cSld>
  <p:clrMapOvr>
    <a:masterClrMapping/>
  </p:clrMapOvr>
  <p:transition>
    <p:cover dir="r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81A14-6244-48BD-B7C7-8E122D859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Chi-square Test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2AC6D7-8D96-4923-9D01-44F11D29BA8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600200"/>
            <a:ext cx="8049095" cy="2001129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CEA631-D93C-41CC-9267-481CD6128A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0DFCC-64B3-429F-8B74-E382F6754ED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67139"/>
      </p:ext>
    </p:extLst>
  </p:cSld>
  <p:clrMapOvr>
    <a:masterClrMapping/>
  </p:clrMapOvr>
  <p:transition>
    <p:cover dir="r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8FE05-0F41-4823-8836-FA0319543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08498" cy="760499"/>
          </a:xfrm>
        </p:spPr>
        <p:txBody>
          <a:bodyPr>
            <a:normAutofit/>
          </a:bodyPr>
          <a:lstStyle/>
          <a:p>
            <a:r>
              <a:rPr lang="en-IN" sz="3200" dirty="0"/>
              <a:t>Chi-square Test for Categorical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5836DB-D8DB-4AB7-8DD0-78C0C0E01EA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0DFCC-64B3-429F-8B74-E382F6754EDA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E33AFC-3252-4D9E-99AA-479D8CE85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96" y="1290711"/>
            <a:ext cx="7280104" cy="35605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D50533A-16DF-4947-9563-72AEE00CC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96" y="5114851"/>
            <a:ext cx="76390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728299"/>
      </p:ext>
    </p:extLst>
  </p:cSld>
  <p:clrMapOvr>
    <a:masterClrMapping/>
  </p:clrMapOvr>
  <p:transition>
    <p:cover dir="r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F1C33-3271-4D8D-A5B4-6F5EA17E9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00611"/>
          </a:xfrm>
        </p:spPr>
        <p:txBody>
          <a:bodyPr>
            <a:noAutofit/>
          </a:bodyPr>
          <a:lstStyle/>
          <a:p>
            <a:r>
              <a:rPr lang="en-IN" sz="3200" dirty="0"/>
              <a:t>Chi-square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5CC8E-E70F-48C1-B4F7-3BF188A4320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C38D94-EC37-4236-B5BE-390802F3C27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0DFCC-64B3-429F-8B74-E382F6754EDA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6BFD4E-F967-4C72-A28A-F38FDD2BE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88" y="1026942"/>
            <a:ext cx="8125412" cy="555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81747"/>
      </p:ext>
    </p:extLst>
  </p:cSld>
  <p:clrMapOvr>
    <a:masterClrMapping/>
  </p:clrMapOvr>
  <p:transition>
    <p:cover dir="r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80478-FE35-4363-8816-3B409E3EB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Table of Percentage Points of the χ2 Distribution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B4B4D-E396-45D5-A822-270562FFB95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D79F2-5C34-4073-93A2-53328B0F13B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0DFCC-64B3-429F-8B74-E382F6754EDA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0F62EB-3E96-4175-81A0-0797D2F93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94" y="1600200"/>
            <a:ext cx="8344706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481675"/>
      </p:ext>
    </p:extLst>
  </p:cSld>
  <p:clrMapOvr>
    <a:masterClrMapping/>
  </p:clrMapOvr>
  <p:transition>
    <p:cover dir="r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11222" y="6444297"/>
            <a:ext cx="175579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46" name="Data Preprocessing"/>
          <p:cNvSpPr txBox="1">
            <a:spLocks noGrp="1"/>
          </p:cNvSpPr>
          <p:nvPr>
            <p:ph type="title" idx="4294967295"/>
          </p:nvPr>
        </p:nvSpPr>
        <p:spPr>
          <a:xfrm>
            <a:off x="290732" y="276664"/>
            <a:ext cx="7924800" cy="914400"/>
          </a:xfrm>
          <a:prstGeom prst="rect">
            <a:avLst/>
          </a:prstGeom>
        </p:spPr>
        <p:txBody>
          <a:bodyPr lIns="46037" tIns="46037" rIns="46037" bIns="46037" anchor="ctr">
            <a:normAutofit/>
          </a:bodyPr>
          <a:lstStyle/>
          <a:p>
            <a:r>
              <a:rPr sz="3200" dirty="0"/>
              <a:t>Data Preprocessing</a:t>
            </a:r>
          </a:p>
        </p:txBody>
      </p:sp>
      <p:sp>
        <p:nvSpPr>
          <p:cNvPr id="47" name="Why preprocess the data?…"/>
          <p:cNvSpPr txBox="1">
            <a:spLocks noGrp="1"/>
          </p:cNvSpPr>
          <p:nvPr>
            <p:ph type="body" idx="4294967295"/>
          </p:nvPr>
        </p:nvSpPr>
        <p:spPr>
          <a:xfrm>
            <a:off x="1066800" y="1600200"/>
            <a:ext cx="8077200" cy="4724400"/>
          </a:xfrm>
          <a:prstGeom prst="rect">
            <a:avLst/>
          </a:prstGeom>
        </p:spPr>
        <p:txBody>
          <a:bodyPr lIns="46037" tIns="46037" rIns="46037" bIns="46037">
            <a:normAutofit/>
          </a:bodyPr>
          <a:lstStyle/>
          <a:p>
            <a:pPr>
              <a:lnSpc>
                <a:spcPct val="140000"/>
              </a:lnSpc>
              <a:buChar char="■"/>
              <a:defRPr>
                <a:solidFill>
                  <a:srgbClr val="FF0000"/>
                </a:solidFill>
              </a:defRPr>
            </a:pPr>
            <a:r>
              <a:rPr sz="2400" dirty="0"/>
              <a:t>Why preprocess the data?</a:t>
            </a:r>
          </a:p>
          <a:p>
            <a:pPr>
              <a:lnSpc>
                <a:spcPct val="140000"/>
              </a:lnSpc>
              <a:buChar char="■"/>
            </a:pPr>
            <a:r>
              <a:rPr sz="2400" dirty="0"/>
              <a:t>Data cleaning </a:t>
            </a:r>
          </a:p>
          <a:p>
            <a:pPr>
              <a:lnSpc>
                <a:spcPct val="140000"/>
              </a:lnSpc>
              <a:buChar char="■"/>
            </a:pPr>
            <a:r>
              <a:rPr sz="2400" dirty="0"/>
              <a:t>Data integration and transformation</a:t>
            </a:r>
          </a:p>
          <a:p>
            <a:pPr>
              <a:lnSpc>
                <a:spcPct val="140000"/>
              </a:lnSpc>
              <a:buChar char="■"/>
            </a:pPr>
            <a:r>
              <a:rPr sz="2400" dirty="0"/>
              <a:t>Data reduction</a:t>
            </a:r>
            <a:endParaRPr sz="2400" dirty="0">
              <a:solidFill>
                <a:srgbClr val="996600"/>
              </a:solidFill>
            </a:endParaRPr>
          </a:p>
          <a:p>
            <a:pPr>
              <a:lnSpc>
                <a:spcPct val="140000"/>
              </a:lnSpc>
              <a:buChar char="■"/>
            </a:pPr>
            <a:r>
              <a:rPr sz="2400" dirty="0"/>
              <a:t>Discretization</a:t>
            </a:r>
          </a:p>
          <a:p>
            <a:pPr>
              <a:lnSpc>
                <a:spcPct val="140000"/>
              </a:lnSpc>
              <a:buChar char="■"/>
            </a:pPr>
            <a:r>
              <a:rPr sz="2400" dirty="0"/>
              <a:t>Summary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CD652-462A-40D2-957E-0AC17C9F9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41384-B3B1-4F3F-AD69-673C692B7CF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761297-EC22-47DD-A520-2C2C61F798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0DFCC-64B3-429F-8B74-E382F6754EDA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56D4B2-C8B8-4E6E-AD5B-468E394C1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00930"/>
            <a:ext cx="8039686" cy="353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629655"/>
      </p:ext>
    </p:extLst>
  </p:cSld>
  <p:clrMapOvr>
    <a:masterClrMapping/>
  </p:clrMapOvr>
  <p:transition>
    <p:cover dir="r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5083" y="533400"/>
            <a:ext cx="8736037" cy="914400"/>
          </a:xfrm>
        </p:spPr>
        <p:txBody>
          <a:bodyPr>
            <a:noAutofit/>
          </a:bodyPr>
          <a:lstStyle/>
          <a:p>
            <a:r>
              <a:rPr lang="en-US" sz="3200" dirty="0"/>
              <a:t>Correlation Coefficient for Numeric Data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87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752600"/>
            <a:ext cx="8305800" cy="38862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400" dirty="0">
                <a:cs typeface="Times New Roman" pitchFamily="18" charset="0"/>
              </a:rPr>
              <a:t>R </a:t>
            </a:r>
            <a:r>
              <a:rPr lang="en-US" sz="2400" baseline="-25000" dirty="0">
                <a:cs typeface="Times New Roman" pitchFamily="18" charset="0"/>
              </a:rPr>
              <a:t>A,B</a:t>
            </a:r>
            <a:r>
              <a:rPr lang="en-US" sz="2400" dirty="0">
                <a:cs typeface="Times New Roman" pitchFamily="18" charset="0"/>
              </a:rPr>
              <a:t> = </a:t>
            </a:r>
            <a:r>
              <a:rPr lang="en-US" sz="2400" u="sng" dirty="0">
                <a:cs typeface="Times New Roman" pitchFamily="18" charset="0"/>
              </a:rPr>
              <a:t>Sum (A-A’) (B-B’)</a:t>
            </a:r>
          </a:p>
          <a:p>
            <a:pPr>
              <a:spcBef>
                <a:spcPts val="0"/>
              </a:spcBef>
              <a:buFont typeface="Monotype Sorts"/>
              <a:buNone/>
            </a:pPr>
            <a:r>
              <a:rPr lang="en-US" sz="2400" dirty="0">
                <a:cs typeface="Times New Roman" pitchFamily="18" charset="0"/>
              </a:rPr>
              <a:t>                    (n-1) </a:t>
            </a:r>
            <a:r>
              <a:rPr lang="en-US" sz="2400" u="sng" dirty="0" err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sd</a:t>
            </a:r>
            <a:r>
              <a:rPr lang="en-US" sz="2400" dirty="0" err="1">
                <a:cs typeface="Times New Roman" pitchFamily="18" charset="0"/>
              </a:rPr>
              <a:t>A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u="sng" dirty="0" err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sd</a:t>
            </a:r>
            <a:r>
              <a:rPr lang="en-US" sz="2400" dirty="0" err="1">
                <a:cs typeface="Times New Roman" pitchFamily="18" charset="0"/>
              </a:rPr>
              <a:t>B</a:t>
            </a:r>
            <a:endParaRPr lang="en-US" sz="2400" dirty="0">
              <a:cs typeface="Times New Roman" pitchFamily="18" charset="0"/>
            </a:endParaRPr>
          </a:p>
          <a:p>
            <a:pPr>
              <a:lnSpc>
                <a:spcPct val="110000"/>
              </a:lnSpc>
              <a:buFont typeface="Monotype Sorts"/>
              <a:buNone/>
            </a:pPr>
            <a:r>
              <a:rPr lang="en-US" sz="2400" dirty="0">
                <a:cs typeface="Times New Roman" pitchFamily="18" charset="0"/>
              </a:rPr>
              <a:t>Where A’ = mean value of A</a:t>
            </a:r>
          </a:p>
          <a:p>
            <a:pPr>
              <a:spcBef>
                <a:spcPts val="0"/>
              </a:spcBef>
              <a:buFont typeface="Monotype Sorts"/>
              <a:buNone/>
            </a:pPr>
            <a:r>
              <a:rPr lang="en-US" sz="2400" dirty="0">
                <a:cs typeface="Times New Roman" pitchFamily="18" charset="0"/>
              </a:rPr>
              <a:t>               </a:t>
            </a:r>
            <a:r>
              <a:rPr lang="en-US" sz="2400" u="sng" dirty="0">
                <a:cs typeface="Times New Roman" pitchFamily="18" charset="0"/>
              </a:rPr>
              <a:t>sum (A)</a:t>
            </a:r>
          </a:p>
          <a:p>
            <a:pPr>
              <a:spcBef>
                <a:spcPts val="0"/>
              </a:spcBef>
              <a:buFont typeface="Monotype Sorts"/>
              <a:buNone/>
            </a:pPr>
            <a:r>
              <a:rPr lang="en-US" sz="2400" dirty="0">
                <a:cs typeface="Times New Roman" pitchFamily="18" charset="0"/>
              </a:rPr>
              <a:t>                     n</a:t>
            </a:r>
          </a:p>
          <a:p>
            <a:pPr>
              <a:lnSpc>
                <a:spcPct val="110000"/>
              </a:lnSpc>
              <a:buFont typeface="Monotype Sorts"/>
              <a:buNone/>
            </a:pPr>
            <a:r>
              <a:rPr lang="en-US" sz="2400" u="sng" dirty="0" err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sd</a:t>
            </a:r>
            <a:r>
              <a:rPr lang="en-US" sz="2400" dirty="0" err="1">
                <a:cs typeface="Times New Roman" pitchFamily="18" charset="0"/>
              </a:rPr>
              <a:t>A</a:t>
            </a:r>
            <a:r>
              <a:rPr lang="en-US" sz="2400" dirty="0">
                <a:cs typeface="Times New Roman" pitchFamily="18" charset="0"/>
              </a:rPr>
              <a:t> = standard deviation of A</a:t>
            </a:r>
          </a:p>
          <a:p>
            <a:pPr>
              <a:lnSpc>
                <a:spcPct val="110000"/>
              </a:lnSpc>
              <a:buFont typeface="Monotype Sorts"/>
              <a:buNone/>
            </a:pPr>
            <a:r>
              <a:rPr lang="en-US" sz="2400" dirty="0">
                <a:cs typeface="Times New Roman" pitchFamily="18" charset="0"/>
              </a:rPr>
              <a:t>            </a:t>
            </a:r>
            <a:r>
              <a:rPr lang="en-US" sz="2400" dirty="0" err="1">
                <a:cs typeface="Times New Roman" pitchFamily="18" charset="0"/>
              </a:rPr>
              <a:t>SqRoot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u="sng" dirty="0">
                <a:cs typeface="Times New Roman" pitchFamily="18" charset="0"/>
              </a:rPr>
              <a:t>( Sum (A-A’)</a:t>
            </a:r>
            <a:r>
              <a:rPr lang="en-US" sz="2400" u="sng" baseline="30000" dirty="0">
                <a:cs typeface="Times New Roman" pitchFamily="18" charset="0"/>
              </a:rPr>
              <a:t>2</a:t>
            </a:r>
            <a:r>
              <a:rPr lang="en-US" sz="2400" u="sng" dirty="0">
                <a:cs typeface="Times New Roman" pitchFamily="18" charset="0"/>
              </a:rPr>
              <a:t>)</a:t>
            </a:r>
          </a:p>
          <a:p>
            <a:pPr>
              <a:lnSpc>
                <a:spcPct val="110000"/>
              </a:lnSpc>
              <a:buFont typeface="Monotype Sorts"/>
              <a:buNone/>
            </a:pPr>
            <a:r>
              <a:rPr lang="en-US" sz="2400" dirty="0">
                <a:cs typeface="Times New Roman" pitchFamily="18" charset="0"/>
              </a:rPr>
              <a:t>                                     n-1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501807-D255-4FB0-AFBE-C9F3A0F2EB6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0DFCC-64B3-429F-8B74-E382F6754ED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58724" name="Text Box 4"/>
          <p:cNvSpPr txBox="1">
            <a:spLocks noChangeArrowheads="1"/>
          </p:cNvSpPr>
          <p:nvPr/>
        </p:nvSpPr>
        <p:spPr bwMode="auto">
          <a:xfrm>
            <a:off x="609600" y="5562600"/>
            <a:ext cx="8001000" cy="830997"/>
          </a:xfrm>
          <a:prstGeom prst="rect">
            <a:avLst/>
          </a:prstGeom>
          <a:solidFill>
            <a:srgbClr val="66FF66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&lt;0 negatively correlated, =0 no correlation, &gt;0 correlated – consider removal of A or B</a:t>
            </a:r>
          </a:p>
        </p:txBody>
      </p:sp>
    </p:spTree>
  </p:cSld>
  <p:clrMapOvr>
    <a:masterClrMapping/>
  </p:clrMapOvr>
  <p:transition>
    <p:cover dir="r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02808" y="252046"/>
            <a:ext cx="6451209" cy="91440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Correlational Analysis Example</a:t>
            </a:r>
          </a:p>
        </p:txBody>
      </p:sp>
      <p:sp>
        <p:nvSpPr>
          <p:cNvPr id="159748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685800" y="1752600"/>
            <a:ext cx="8077200" cy="4495800"/>
          </a:xfrm>
          <a:noFill/>
          <a:ln/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>
                <a:cs typeface="Times New Roman" pitchFamily="18" charset="0"/>
              </a:rPr>
              <a:t>A – 2, 5, 6, 8, 22, 33, 44, 55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>
                <a:cs typeface="Times New Roman" pitchFamily="18" charset="0"/>
              </a:rPr>
              <a:t>B – 6, 7, 22, 33, 44, 66, 67, 70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>
                <a:cs typeface="Times New Roman" pitchFamily="18" charset="0"/>
              </a:rPr>
              <a:t>A’ = 22, B’ = 45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>
                <a:cs typeface="Times New Roman" pitchFamily="18" charset="0"/>
              </a:rPr>
              <a:t>Sum (A-A’) = -1, Sum (B-B’) = -45</a:t>
            </a:r>
          </a:p>
          <a:p>
            <a:pPr>
              <a:buFont typeface="Wingdings" pitchFamily="2" charset="2"/>
              <a:buChar char="v"/>
            </a:pPr>
            <a:r>
              <a:rPr lang="en-US" sz="2400" b="1" u="sng" dirty="0" err="1">
                <a:cs typeface="Times New Roman" pitchFamily="18" charset="0"/>
              </a:rPr>
              <a:t>sd</a:t>
            </a:r>
            <a:r>
              <a:rPr lang="en-US" sz="2400" dirty="0" err="1">
                <a:cs typeface="Times New Roman" pitchFamily="18" charset="0"/>
              </a:rPr>
              <a:t>A</a:t>
            </a:r>
            <a:r>
              <a:rPr lang="en-US" sz="2400" dirty="0">
                <a:cs typeface="Times New Roman" pitchFamily="18" charset="0"/>
              </a:rPr>
              <a:t> = .378, </a:t>
            </a:r>
            <a:r>
              <a:rPr lang="en-US" sz="2400" b="1" u="sng" dirty="0" err="1">
                <a:cs typeface="Times New Roman" pitchFamily="18" charset="0"/>
              </a:rPr>
              <a:t>sd</a:t>
            </a:r>
            <a:r>
              <a:rPr lang="en-US" sz="2400" dirty="0" err="1">
                <a:cs typeface="Times New Roman" pitchFamily="18" charset="0"/>
              </a:rPr>
              <a:t>B</a:t>
            </a:r>
            <a:r>
              <a:rPr lang="en-US" sz="2400" dirty="0">
                <a:cs typeface="Times New Roman" pitchFamily="18" charset="0"/>
              </a:rPr>
              <a:t> = 17.008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>
                <a:cs typeface="Times New Roman" pitchFamily="18" charset="0"/>
              </a:rPr>
              <a:t>R</a:t>
            </a:r>
            <a:r>
              <a:rPr lang="en-US" sz="2400" baseline="-25000" dirty="0">
                <a:cs typeface="Times New Roman" pitchFamily="18" charset="0"/>
              </a:rPr>
              <a:t>A,B</a:t>
            </a:r>
            <a:r>
              <a:rPr lang="en-US" sz="2400" dirty="0">
                <a:cs typeface="Times New Roman" pitchFamily="18" charset="0"/>
              </a:rPr>
              <a:t> = 45/45.003 = .999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B00273-AC28-403F-BED4-26315611BDD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0DFCC-64B3-429F-8B74-E382F6754ED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59749" name="Text Box 5"/>
          <p:cNvSpPr txBox="1">
            <a:spLocks noChangeArrowheads="1"/>
          </p:cNvSpPr>
          <p:nvPr/>
        </p:nvSpPr>
        <p:spPr bwMode="auto">
          <a:xfrm>
            <a:off x="609600" y="5562600"/>
            <a:ext cx="8001000" cy="457200"/>
          </a:xfrm>
          <a:prstGeom prst="rect">
            <a:avLst/>
          </a:prstGeom>
          <a:solidFill>
            <a:srgbClr val="66FF66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R</a:t>
            </a:r>
            <a:r>
              <a:rPr lang="en-US" sz="2400" b="1" baseline="-25000" dirty="0">
                <a:solidFill>
                  <a:schemeClr val="tx1"/>
                </a:solidFill>
              </a:rPr>
              <a:t>A,B</a:t>
            </a:r>
            <a:r>
              <a:rPr lang="en-US" sz="2400" b="1" dirty="0">
                <a:solidFill>
                  <a:schemeClr val="tx1"/>
                </a:solidFill>
              </a:rPr>
              <a:t>&gt;0</a:t>
            </a:r>
            <a:r>
              <a:rPr lang="en-US" sz="2400" dirty="0">
                <a:solidFill>
                  <a:schemeClr val="tx1"/>
                </a:solidFill>
              </a:rPr>
              <a:t> - correlated – consider removal of A or B</a:t>
            </a:r>
          </a:p>
        </p:txBody>
      </p:sp>
    </p:spTree>
  </p:cSld>
  <p:clrMapOvr>
    <a:masterClrMapping/>
  </p:clrMapOvr>
  <p:transition>
    <p:cover dir="r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475957" y="454856"/>
            <a:ext cx="5615354" cy="609600"/>
          </a:xfrm>
        </p:spPr>
        <p:txBody>
          <a:bodyPr>
            <a:noAutofit/>
          </a:bodyPr>
          <a:lstStyle/>
          <a:p>
            <a:r>
              <a:rPr lang="en-US" sz="3200" b="1" dirty="0">
                <a:cs typeface="Times New Roman" pitchFamily="18" charset="0"/>
              </a:rPr>
              <a:t>Data Transformation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5083" y="1358704"/>
            <a:ext cx="8385517" cy="4495800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en-US" sz="2400" dirty="0">
                <a:cs typeface="Times New Roman" pitchFamily="18" charset="0"/>
              </a:rPr>
              <a:t>Smoothing: remove noise from data</a:t>
            </a:r>
          </a:p>
          <a:p>
            <a:pPr algn="just">
              <a:lnSpc>
                <a:spcPct val="110000"/>
              </a:lnSpc>
            </a:pPr>
            <a:r>
              <a:rPr lang="en-US" sz="2400" dirty="0">
                <a:cs typeface="Times New Roman" pitchFamily="18" charset="0"/>
              </a:rPr>
              <a:t>Aggregation: summarization, data cube construction</a:t>
            </a:r>
          </a:p>
          <a:p>
            <a:pPr algn="just">
              <a:lnSpc>
                <a:spcPct val="110000"/>
              </a:lnSpc>
            </a:pPr>
            <a:r>
              <a:rPr lang="en-US" sz="2400" dirty="0">
                <a:cs typeface="Times New Roman" pitchFamily="18" charset="0"/>
              </a:rPr>
              <a:t>Generalization: concept hierarchy climbing</a:t>
            </a:r>
          </a:p>
          <a:p>
            <a:pPr algn="just">
              <a:lnSpc>
                <a:spcPct val="110000"/>
              </a:lnSpc>
            </a:pPr>
            <a:r>
              <a:rPr lang="en-US" sz="2400" dirty="0">
                <a:cs typeface="Times New Roman" pitchFamily="18" charset="0"/>
              </a:rPr>
              <a:t>Normalization: scaled to fall within a small, specified range</a:t>
            </a:r>
          </a:p>
          <a:p>
            <a:pPr lvl="1" algn="just">
              <a:lnSpc>
                <a:spcPct val="110000"/>
              </a:lnSpc>
            </a:pPr>
            <a:r>
              <a:rPr lang="en-US" sz="2400" dirty="0">
                <a:cs typeface="Times New Roman" pitchFamily="18" charset="0"/>
              </a:rPr>
              <a:t>min-max normalization</a:t>
            </a:r>
          </a:p>
          <a:p>
            <a:pPr lvl="1" algn="just">
              <a:lnSpc>
                <a:spcPct val="110000"/>
              </a:lnSpc>
            </a:pPr>
            <a:r>
              <a:rPr lang="en-US" sz="2400" dirty="0">
                <a:cs typeface="Times New Roman" pitchFamily="18" charset="0"/>
              </a:rPr>
              <a:t>z-score (zero mean) normalization</a:t>
            </a:r>
          </a:p>
          <a:p>
            <a:pPr lvl="1" algn="just">
              <a:lnSpc>
                <a:spcPct val="110000"/>
              </a:lnSpc>
            </a:pPr>
            <a:r>
              <a:rPr lang="en-US" sz="2400" dirty="0">
                <a:cs typeface="Times New Roman" pitchFamily="18" charset="0"/>
              </a:rPr>
              <a:t>normalization by decimal scaling</a:t>
            </a:r>
          </a:p>
          <a:p>
            <a:pPr algn="just">
              <a:lnSpc>
                <a:spcPct val="110000"/>
              </a:lnSpc>
            </a:pPr>
            <a:r>
              <a:rPr lang="en-US" sz="2400" dirty="0">
                <a:cs typeface="Times New Roman" pitchFamily="18" charset="0"/>
              </a:rPr>
              <a:t>Attribute/feature construction</a:t>
            </a:r>
          </a:p>
          <a:p>
            <a:pPr lvl="1" algn="just">
              <a:lnSpc>
                <a:spcPct val="110000"/>
              </a:lnSpc>
            </a:pPr>
            <a:r>
              <a:rPr lang="en-US" sz="2400" dirty="0">
                <a:cs typeface="Times New Roman" pitchFamily="18" charset="0"/>
              </a:rPr>
              <a:t>New attributes constructed from the given ones to help in the data mining process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4E4CAF-353A-4F21-9C34-9BEB0B06D91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0DFCC-64B3-429F-8B74-E382F6754EDA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ransition>
    <p:cover dir="r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281354" y="57150"/>
            <a:ext cx="8481645" cy="1104900"/>
          </a:xfrm>
        </p:spPr>
        <p:txBody>
          <a:bodyPr>
            <a:normAutofit/>
          </a:bodyPr>
          <a:lstStyle/>
          <a:p>
            <a:r>
              <a:rPr lang="en-US" sz="3200" b="1" dirty="0">
                <a:cs typeface="Times New Roman" pitchFamily="18" charset="0"/>
              </a:rPr>
              <a:t>Data Transformation: Normalization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2606" y="1498854"/>
            <a:ext cx="8077200" cy="4495800"/>
          </a:xfrm>
        </p:spPr>
        <p:txBody>
          <a:bodyPr>
            <a:normAutofit/>
          </a:bodyPr>
          <a:lstStyle/>
          <a:p>
            <a:r>
              <a:rPr lang="en-US" sz="2400" dirty="0">
                <a:cs typeface="Times New Roman" pitchFamily="18" charset="0"/>
              </a:rPr>
              <a:t>min-max normalization</a:t>
            </a:r>
          </a:p>
          <a:p>
            <a:endParaRPr lang="en-US" sz="2400" dirty="0">
              <a:cs typeface="Times New Roman" pitchFamily="18" charset="0"/>
            </a:endParaRPr>
          </a:p>
          <a:p>
            <a:endParaRPr lang="en-US" sz="2400" dirty="0">
              <a:cs typeface="Times New Roman" pitchFamily="18" charset="0"/>
            </a:endParaRPr>
          </a:p>
          <a:p>
            <a:endParaRPr lang="en-US" sz="2400" dirty="0">
              <a:cs typeface="Times New Roman" pitchFamily="18" charset="0"/>
            </a:endParaRPr>
          </a:p>
          <a:p>
            <a:r>
              <a:rPr lang="en-US" sz="2400" dirty="0">
                <a:cs typeface="Times New Roman" pitchFamily="18" charset="0"/>
              </a:rPr>
              <a:t>Example – income, min $55,000, max $150000 – map to 0.0 – 1.0</a:t>
            </a:r>
          </a:p>
          <a:p>
            <a:r>
              <a:rPr lang="en-US" sz="2400" dirty="0">
                <a:cs typeface="Times New Roman" pitchFamily="18" charset="0"/>
              </a:rPr>
              <a:t>$73,600 is transformed to :</a:t>
            </a:r>
          </a:p>
          <a:p>
            <a:pPr lvl="1"/>
            <a:r>
              <a:rPr lang="en-US" sz="2400" u="sng" dirty="0">
                <a:cs typeface="Times New Roman" pitchFamily="18" charset="0"/>
              </a:rPr>
              <a:t>73600-55000</a:t>
            </a:r>
            <a:r>
              <a:rPr lang="en-US" sz="2400" dirty="0">
                <a:cs typeface="Times New Roman" pitchFamily="18" charset="0"/>
              </a:rPr>
              <a:t>  (1.0 – 0) + 0  = 0.196</a:t>
            </a:r>
          </a:p>
          <a:p>
            <a:pPr lvl="1">
              <a:buFontTx/>
              <a:buNone/>
            </a:pPr>
            <a:r>
              <a:rPr lang="en-US" sz="2400" dirty="0">
                <a:cs typeface="Times New Roman" pitchFamily="18" charset="0"/>
              </a:rPr>
              <a:t>    150000-55000</a:t>
            </a:r>
          </a:p>
          <a:p>
            <a:pPr lvl="1"/>
            <a:endParaRPr lang="en-US" sz="2400" dirty="0">
              <a:cs typeface="Times New Roman" pitchFamily="18" charset="0"/>
            </a:endParaRPr>
          </a:p>
          <a:p>
            <a:pPr lvl="1"/>
            <a:endParaRPr lang="en-US" sz="2400" dirty="0">
              <a:cs typeface="Times New Roman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0B4931-48CE-47C9-92A0-68F43361B73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0DFCC-64B3-429F-8B74-E382F6754EDA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119812" name="Object 4"/>
          <p:cNvGraphicFramePr>
            <a:graphicFrameLocks noChangeAspect="1"/>
          </p:cNvGraphicFramePr>
          <p:nvPr/>
        </p:nvGraphicFramePr>
        <p:xfrm>
          <a:off x="1219200" y="2209800"/>
          <a:ext cx="732155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40080" imgH="393480" progId="Equation.3">
                  <p:embed/>
                </p:oleObj>
              </mc:Choice>
              <mc:Fallback>
                <p:oleObj name="Equation" r:id="rId2" imgW="3340080" imgH="393480" progId="Equation.3">
                  <p:embed/>
                  <p:pic>
                    <p:nvPicPr>
                      <p:cNvPr id="1198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209800"/>
                        <a:ext cx="7321550" cy="873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5" name="Object 7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11981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r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45012" y="342900"/>
            <a:ext cx="8493604" cy="1104900"/>
          </a:xfrm>
        </p:spPr>
        <p:txBody>
          <a:bodyPr>
            <a:normAutofit/>
          </a:bodyPr>
          <a:lstStyle/>
          <a:p>
            <a:r>
              <a:rPr lang="en-US" sz="3200" b="1" dirty="0">
                <a:cs typeface="Times New Roman" pitchFamily="18" charset="0"/>
              </a:rPr>
              <a:t>Data Transformation: Normalization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752600"/>
            <a:ext cx="8077200" cy="4495800"/>
          </a:xfrm>
        </p:spPr>
        <p:txBody>
          <a:bodyPr>
            <a:normAutofit/>
          </a:bodyPr>
          <a:lstStyle/>
          <a:p>
            <a:r>
              <a:rPr lang="en-US" sz="2400" dirty="0">
                <a:cs typeface="Times New Roman" pitchFamily="18" charset="0"/>
              </a:rPr>
              <a:t>z-score normalization</a:t>
            </a:r>
          </a:p>
          <a:p>
            <a:endParaRPr lang="en-US" sz="2400" dirty="0">
              <a:cs typeface="Times New Roman" pitchFamily="18" charset="0"/>
            </a:endParaRPr>
          </a:p>
          <a:p>
            <a:endParaRPr lang="en-US" sz="2400" dirty="0">
              <a:cs typeface="Times New Roman" pitchFamily="18" charset="0"/>
            </a:endParaRPr>
          </a:p>
          <a:p>
            <a:endParaRPr lang="en-US" sz="2400" dirty="0">
              <a:cs typeface="Times New Roman" pitchFamily="18" charset="0"/>
            </a:endParaRPr>
          </a:p>
          <a:p>
            <a:r>
              <a:rPr lang="en-US" sz="2400" dirty="0">
                <a:cs typeface="Times New Roman" pitchFamily="18" charset="0"/>
              </a:rPr>
              <a:t>Example – income, mean $33000, </a:t>
            </a:r>
            <a:r>
              <a:rPr lang="en-US" sz="2400" dirty="0" err="1">
                <a:cs typeface="Times New Roman" pitchFamily="18" charset="0"/>
              </a:rPr>
              <a:t>sd</a:t>
            </a:r>
            <a:r>
              <a:rPr lang="en-US" sz="2400" dirty="0">
                <a:cs typeface="Times New Roman" pitchFamily="18" charset="0"/>
              </a:rPr>
              <a:t> $11000</a:t>
            </a:r>
          </a:p>
          <a:p>
            <a:r>
              <a:rPr lang="en-US" sz="2400" dirty="0">
                <a:cs typeface="Times New Roman" pitchFamily="18" charset="0"/>
              </a:rPr>
              <a:t>$73600 is transformed to :</a:t>
            </a:r>
          </a:p>
          <a:p>
            <a:pPr lvl="1"/>
            <a:r>
              <a:rPr lang="en-US" sz="2400" u="sng" dirty="0">
                <a:cs typeface="Times New Roman" pitchFamily="18" charset="0"/>
              </a:rPr>
              <a:t>73600-33000</a:t>
            </a:r>
            <a:r>
              <a:rPr lang="en-US" sz="2400" dirty="0">
                <a:cs typeface="Times New Roman" pitchFamily="18" charset="0"/>
              </a:rPr>
              <a:t> = 3.69</a:t>
            </a:r>
          </a:p>
          <a:p>
            <a:pPr lvl="1">
              <a:buFontTx/>
              <a:buNone/>
            </a:pPr>
            <a:r>
              <a:rPr lang="en-US" sz="2400" dirty="0">
                <a:cs typeface="Times New Roman" pitchFamily="18" charset="0"/>
              </a:rPr>
              <a:t>        11000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24761F-BC12-4C1F-A50B-05AA74A49E7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0DFCC-64B3-429F-8B74-E382F6754EDA}" type="slidenum">
              <a:rPr lang="en-US" smtClean="0"/>
              <a:pPr/>
              <a:t>35</a:t>
            </a:fld>
            <a:endParaRPr lang="en-US"/>
          </a:p>
        </p:txBody>
      </p:sp>
      <p:graphicFrame>
        <p:nvGraphicFramePr>
          <p:cNvPr id="160773" name="Object 5"/>
          <p:cNvGraphicFramePr>
            <a:graphicFrameLocks noChangeAspect="1"/>
          </p:cNvGraphicFramePr>
          <p:nvPr/>
        </p:nvGraphicFramePr>
        <p:xfrm>
          <a:off x="1981200" y="2362200"/>
          <a:ext cx="3048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28520" imgH="419040" progId="Equation.3">
                  <p:embed/>
                </p:oleObj>
              </mc:Choice>
              <mc:Fallback>
                <p:oleObj name="Equation" r:id="rId2" imgW="1028520" imgH="419040" progId="Equation.3">
                  <p:embed/>
                  <p:pic>
                    <p:nvPicPr>
                      <p:cNvPr id="1607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362200"/>
                        <a:ext cx="30480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5" name="Object 7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16077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rd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36537" y="323850"/>
            <a:ext cx="8404226" cy="1104900"/>
          </a:xfrm>
        </p:spPr>
        <p:txBody>
          <a:bodyPr>
            <a:normAutofit/>
          </a:bodyPr>
          <a:lstStyle/>
          <a:p>
            <a:r>
              <a:rPr lang="en-US" sz="3200" b="1" dirty="0">
                <a:cs typeface="Times New Roman" pitchFamily="18" charset="0"/>
              </a:rPr>
              <a:t>Data Transformation: Normalization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752600"/>
            <a:ext cx="8077200" cy="4495800"/>
          </a:xfrm>
        </p:spPr>
        <p:txBody>
          <a:bodyPr>
            <a:normAutofit/>
          </a:bodyPr>
          <a:lstStyle/>
          <a:p>
            <a:r>
              <a:rPr lang="en-US" sz="2400" dirty="0">
                <a:cs typeface="Times New Roman" pitchFamily="18" charset="0"/>
              </a:rPr>
              <a:t>normalization by decimal scaling</a:t>
            </a:r>
          </a:p>
          <a:p>
            <a:endParaRPr lang="en-US" sz="2400" dirty="0">
              <a:cs typeface="Times New Roman" pitchFamily="18" charset="0"/>
            </a:endParaRPr>
          </a:p>
          <a:p>
            <a:endParaRPr lang="en-US" sz="2400" dirty="0">
              <a:cs typeface="Times New Roman" pitchFamily="18" charset="0"/>
            </a:endParaRPr>
          </a:p>
          <a:p>
            <a:endParaRPr lang="en-US" sz="2400" dirty="0">
              <a:cs typeface="Times New Roman" pitchFamily="18" charset="0"/>
            </a:endParaRPr>
          </a:p>
          <a:p>
            <a:r>
              <a:rPr lang="en-US" sz="2400" dirty="0">
                <a:cs typeface="Times New Roman" pitchFamily="18" charset="0"/>
              </a:rPr>
              <a:t>Example recorded values : -722 to 821</a:t>
            </a:r>
          </a:p>
          <a:p>
            <a:r>
              <a:rPr lang="en-US" sz="2400" dirty="0">
                <a:cs typeface="Times New Roman" pitchFamily="18" charset="0"/>
              </a:rPr>
              <a:t>Divide each value by 1000</a:t>
            </a:r>
          </a:p>
          <a:p>
            <a:pPr lvl="1"/>
            <a:r>
              <a:rPr lang="en-US" sz="2400" dirty="0">
                <a:cs typeface="Times New Roman" pitchFamily="18" charset="0"/>
              </a:rPr>
              <a:t>- 722 normalizes to -.772</a:t>
            </a:r>
          </a:p>
          <a:p>
            <a:pPr lvl="1"/>
            <a:r>
              <a:rPr lang="en-US" sz="2400" dirty="0">
                <a:cs typeface="Times New Roman" pitchFamily="18" charset="0"/>
              </a:rPr>
              <a:t>821 normalizes to 0.821</a:t>
            </a:r>
          </a:p>
          <a:p>
            <a:pPr lvl="1"/>
            <a:endParaRPr lang="en-US" sz="2400" dirty="0">
              <a:cs typeface="Times New Roman" pitchFamily="18" charset="0"/>
            </a:endParaRPr>
          </a:p>
          <a:p>
            <a:pPr lvl="1">
              <a:buFontTx/>
              <a:buNone/>
            </a:pPr>
            <a:endParaRPr lang="en-US" sz="2400" dirty="0">
              <a:cs typeface="Times New Roman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3EB1DB-8F64-4777-9B97-5BB079F1483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0DFCC-64B3-429F-8B74-E382F6754EDA}" type="slidenum">
              <a:rPr lang="en-US" smtClean="0"/>
              <a:pPr/>
              <a:t>36</a:t>
            </a:fld>
            <a:endParaRPr lang="en-US"/>
          </a:p>
        </p:txBody>
      </p:sp>
      <p:graphicFrame>
        <p:nvGraphicFramePr>
          <p:cNvPr id="161798" name="Object 6"/>
          <p:cNvGraphicFramePr>
            <a:graphicFrameLocks noChangeAspect="1"/>
          </p:cNvGraphicFramePr>
          <p:nvPr/>
        </p:nvGraphicFramePr>
        <p:xfrm>
          <a:off x="1219200" y="2209800"/>
          <a:ext cx="10668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95000" imgH="393480" progId="Equation.3">
                  <p:embed/>
                </p:oleObj>
              </mc:Choice>
              <mc:Fallback>
                <p:oleObj name="Equation" r:id="rId2" imgW="495000" imgH="393480" progId="Equation.3">
                  <p:embed/>
                  <p:pic>
                    <p:nvPicPr>
                      <p:cNvPr id="16179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209800"/>
                        <a:ext cx="1066800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799" name="Object 7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16179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00" name="Text Box 8"/>
          <p:cNvSpPr txBox="1">
            <a:spLocks noChangeArrowheads="1"/>
          </p:cNvSpPr>
          <p:nvPr/>
        </p:nvSpPr>
        <p:spPr bwMode="auto">
          <a:xfrm>
            <a:off x="2514600" y="2438400"/>
            <a:ext cx="6126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Times New Roman" pitchFamily="18" charset="0"/>
              </a:rPr>
              <a:t>Where </a:t>
            </a:r>
            <a:r>
              <a:rPr lang="en-US" sz="2000" i="1">
                <a:solidFill>
                  <a:schemeClr val="tx1"/>
                </a:solidFill>
                <a:latin typeface="Times New Roman" pitchFamily="18" charset="0"/>
              </a:rPr>
              <a:t>j</a:t>
            </a:r>
            <a:r>
              <a:rPr lang="en-US" sz="2000">
                <a:solidFill>
                  <a:schemeClr val="tx1"/>
                </a:solidFill>
                <a:latin typeface="Times New Roman" pitchFamily="18" charset="0"/>
              </a:rPr>
              <a:t> is the smallest integer such that Max(|     |)&lt;1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161801" name="Object 9"/>
          <p:cNvGraphicFramePr>
            <a:graphicFrameLocks noChangeAspect="1"/>
          </p:cNvGraphicFramePr>
          <p:nvPr/>
        </p:nvGraphicFramePr>
        <p:xfrm>
          <a:off x="7315200" y="2438400"/>
          <a:ext cx="32067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9680" imgH="177480" progId="Equation.3">
                  <p:embed/>
                </p:oleObj>
              </mc:Choice>
              <mc:Fallback>
                <p:oleObj name="Equation" r:id="rId6" imgW="139680" imgH="177480" progId="Equation.3">
                  <p:embed/>
                  <p:pic>
                    <p:nvPicPr>
                      <p:cNvPr id="16180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438400"/>
                        <a:ext cx="320675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rd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116EE-7158-4631-8C64-C89F861E2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Attribution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9A2C-DCB6-4AA0-84D7-BE065AB6EBF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1" y="1600200"/>
            <a:ext cx="7983414" cy="4873752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New attributes are constructed  from given attributes and added in order to help improve accuracy and understanding of structure in high ‐dimension data </a:t>
            </a:r>
          </a:p>
          <a:p>
            <a:pPr algn="just"/>
            <a:r>
              <a:rPr lang="en-US" sz="2400" dirty="0"/>
              <a:t>Example – Add the attribute area based on the attributes height and width</a:t>
            </a: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5F9BF5-D8E4-4904-9B21-5C1616DD3E6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0DFCC-64B3-429F-8B74-E382F6754ED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50720"/>
      </p:ext>
    </p:extLst>
  </p:cSld>
  <p:clrMapOvr>
    <a:masterClrMapping/>
  </p:clrMapOvr>
  <p:transition>
    <p:cover dir="rd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38</a:t>
            </a:fld>
            <a:endParaRPr/>
          </a:p>
        </p:txBody>
      </p:sp>
      <p:sp>
        <p:nvSpPr>
          <p:cNvPr id="111" name="Data Preprocessing"/>
          <p:cNvSpPr txBox="1">
            <a:spLocks noGrp="1"/>
          </p:cNvSpPr>
          <p:nvPr>
            <p:ph type="title" idx="4294967295"/>
          </p:nvPr>
        </p:nvSpPr>
        <p:spPr>
          <a:xfrm>
            <a:off x="509016" y="290732"/>
            <a:ext cx="7924800" cy="914400"/>
          </a:xfrm>
          <a:prstGeom prst="rect">
            <a:avLst/>
          </a:prstGeom>
        </p:spPr>
        <p:txBody>
          <a:bodyPr lIns="46037" tIns="46037" rIns="46037" bIns="46037" anchor="ctr">
            <a:normAutofit/>
          </a:bodyPr>
          <a:lstStyle/>
          <a:p>
            <a:r>
              <a:rPr sz="3200" dirty="0"/>
              <a:t>Data Preprocessing</a:t>
            </a:r>
          </a:p>
        </p:txBody>
      </p:sp>
      <p:sp>
        <p:nvSpPr>
          <p:cNvPr id="112" name="Why preprocess the data?…"/>
          <p:cNvSpPr txBox="1">
            <a:spLocks noGrp="1"/>
          </p:cNvSpPr>
          <p:nvPr>
            <p:ph type="body" idx="4294967295"/>
          </p:nvPr>
        </p:nvSpPr>
        <p:spPr>
          <a:xfrm>
            <a:off x="1066800" y="1676400"/>
            <a:ext cx="8077200" cy="4724400"/>
          </a:xfrm>
          <a:prstGeom prst="rect">
            <a:avLst/>
          </a:prstGeom>
        </p:spPr>
        <p:txBody>
          <a:bodyPr lIns="46037" tIns="46037" rIns="46037" bIns="46037">
            <a:normAutofit/>
          </a:bodyPr>
          <a:lstStyle/>
          <a:p>
            <a:pPr>
              <a:lnSpc>
                <a:spcPct val="140000"/>
              </a:lnSpc>
              <a:buChar char="■"/>
            </a:pPr>
            <a:r>
              <a:rPr sz="2400" dirty="0"/>
              <a:t>Why preprocess the data?</a:t>
            </a:r>
          </a:p>
          <a:p>
            <a:pPr>
              <a:lnSpc>
                <a:spcPct val="140000"/>
              </a:lnSpc>
              <a:buChar char="■"/>
            </a:pPr>
            <a:r>
              <a:rPr sz="2400" dirty="0"/>
              <a:t>Data cleaning </a:t>
            </a:r>
          </a:p>
          <a:p>
            <a:pPr>
              <a:lnSpc>
                <a:spcPct val="140000"/>
              </a:lnSpc>
              <a:buChar char="■"/>
            </a:pPr>
            <a:r>
              <a:rPr sz="2400" dirty="0"/>
              <a:t>Data integration and transformation</a:t>
            </a:r>
          </a:p>
          <a:p>
            <a:pPr>
              <a:lnSpc>
                <a:spcPct val="140000"/>
              </a:lnSpc>
              <a:buChar char="■"/>
              <a:defRPr>
                <a:solidFill>
                  <a:srgbClr val="FF0000"/>
                </a:solidFill>
              </a:defRPr>
            </a:pPr>
            <a:r>
              <a:rPr sz="2400" dirty="0"/>
              <a:t>Data reduction</a:t>
            </a:r>
          </a:p>
          <a:p>
            <a:pPr>
              <a:lnSpc>
                <a:spcPct val="140000"/>
              </a:lnSpc>
              <a:buChar char="■"/>
            </a:pPr>
            <a:r>
              <a:rPr sz="2400" dirty="0"/>
              <a:t>Discretization</a:t>
            </a:r>
          </a:p>
          <a:p>
            <a:pPr>
              <a:lnSpc>
                <a:spcPct val="140000"/>
              </a:lnSpc>
              <a:buChar char="■"/>
            </a:pPr>
            <a:r>
              <a:rPr sz="2400" dirty="0"/>
              <a:t>Summary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checker dir="vert"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39</a:t>
            </a:fld>
            <a:endParaRPr/>
          </a:p>
        </p:txBody>
      </p:sp>
      <p:sp>
        <p:nvSpPr>
          <p:cNvPr id="115" name="Data Reduction Strategies"/>
          <p:cNvSpPr txBox="1">
            <a:spLocks noGrp="1"/>
          </p:cNvSpPr>
          <p:nvPr>
            <p:ph type="title" idx="4294967295"/>
          </p:nvPr>
        </p:nvSpPr>
        <p:spPr>
          <a:xfrm>
            <a:off x="0" y="527050"/>
            <a:ext cx="7724775" cy="59372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59536">
              <a:defRPr sz="3572"/>
            </a:lvl1pPr>
          </a:lstStyle>
          <a:p>
            <a:r>
              <a:rPr dirty="0"/>
              <a:t>Data Reduction Strategies</a:t>
            </a:r>
          </a:p>
        </p:txBody>
      </p:sp>
      <p:sp>
        <p:nvSpPr>
          <p:cNvPr id="116" name="Data is too big to work with…"/>
          <p:cNvSpPr txBox="1">
            <a:spLocks noGrp="1"/>
          </p:cNvSpPr>
          <p:nvPr>
            <p:ph type="body" idx="4294967295"/>
          </p:nvPr>
        </p:nvSpPr>
        <p:spPr>
          <a:xfrm>
            <a:off x="381000" y="1295400"/>
            <a:ext cx="8763000" cy="42672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Char char="■"/>
              <a:defRPr sz="2600"/>
            </a:pPr>
            <a:r>
              <a:rPr sz="2400" dirty="0"/>
              <a:t>Data is too big to work with</a:t>
            </a:r>
          </a:p>
          <a:p>
            <a:pPr>
              <a:lnSpc>
                <a:spcPct val="120000"/>
              </a:lnSpc>
              <a:spcBef>
                <a:spcPts val="600"/>
              </a:spcBef>
              <a:buChar char="■"/>
              <a:defRPr sz="2600"/>
            </a:pPr>
            <a:r>
              <a:rPr sz="2400" dirty="0"/>
              <a:t>Data reduction </a:t>
            </a:r>
            <a:endParaRPr lang="en-US" sz="2400" dirty="0"/>
          </a:p>
          <a:p>
            <a:pPr lvl="1">
              <a:lnSpc>
                <a:spcPct val="120000"/>
              </a:lnSpc>
              <a:spcBef>
                <a:spcPts val="600"/>
              </a:spcBef>
              <a:buFontTx/>
              <a:buChar char="■"/>
              <a:defRPr sz="2600"/>
            </a:pPr>
            <a:r>
              <a:rPr lang="en-US" sz="2400" dirty="0"/>
              <a:t>obtain a reduced representation of the data set that is much smaller in volume, yet closely maintains the integrity of the original data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checker dir="vert"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11222" y="6444297"/>
            <a:ext cx="175579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50" name="Why Data Preprocessing?"/>
          <p:cNvSpPr txBox="1">
            <a:spLocks noGrp="1"/>
          </p:cNvSpPr>
          <p:nvPr>
            <p:ph type="title" idx="4294967295"/>
          </p:nvPr>
        </p:nvSpPr>
        <p:spPr>
          <a:xfrm>
            <a:off x="0" y="330200"/>
            <a:ext cx="7724775" cy="59372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777240">
              <a:defRPr sz="3570"/>
            </a:lvl1pPr>
          </a:lstStyle>
          <a:p>
            <a:r>
              <a:rPr dirty="0"/>
              <a:t>Why Data Preprocessing?</a:t>
            </a:r>
          </a:p>
        </p:txBody>
      </p:sp>
      <p:sp>
        <p:nvSpPr>
          <p:cNvPr id="51" name="Data in the real world is dirty…"/>
          <p:cNvSpPr txBox="1">
            <a:spLocks noGrp="1"/>
          </p:cNvSpPr>
          <p:nvPr>
            <p:ph type="body" idx="4294967295"/>
          </p:nvPr>
        </p:nvSpPr>
        <p:spPr>
          <a:xfrm>
            <a:off x="0" y="923925"/>
            <a:ext cx="9003323" cy="45720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40000"/>
              </a:lnSpc>
              <a:spcBef>
                <a:spcPts val="600"/>
              </a:spcBef>
              <a:buChar char="■"/>
              <a:defRPr sz="2600"/>
            </a:pPr>
            <a:r>
              <a:rPr sz="2400" dirty="0"/>
              <a:t>Data in the real world is dirty</a:t>
            </a:r>
          </a:p>
          <a:p>
            <a:pPr marL="742950" lvl="1" indent="-285750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defRPr sz="2200">
                <a:solidFill>
                  <a:srgbClr val="FF0000"/>
                </a:solidFill>
              </a:defRPr>
            </a:pPr>
            <a:r>
              <a:rPr sz="2400" dirty="0"/>
              <a:t>incomplete:</a:t>
            </a:r>
            <a:r>
              <a:rPr sz="2400" dirty="0">
                <a:solidFill>
                  <a:srgbClr val="000000"/>
                </a:solidFill>
              </a:rPr>
              <a:t> missing attribute values, lack of certain attributes of interest, or containing only aggregate data</a:t>
            </a:r>
          </a:p>
          <a:p>
            <a:pPr marL="1143000" lvl="2" indent="-228600">
              <a:lnSpc>
                <a:spcPct val="140000"/>
              </a:lnSpc>
              <a:spcBef>
                <a:spcPts val="0"/>
              </a:spcBef>
              <a:defRPr sz="2000"/>
            </a:pPr>
            <a:r>
              <a:rPr sz="2400" dirty="0"/>
              <a:t>e.g., occupation=“”</a:t>
            </a:r>
          </a:p>
          <a:p>
            <a:pPr marL="742950" lvl="1" indent="-285750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defRPr sz="2200">
                <a:solidFill>
                  <a:srgbClr val="FF0000"/>
                </a:solidFill>
              </a:defRPr>
            </a:pPr>
            <a:r>
              <a:rPr sz="2400" dirty="0"/>
              <a:t>noisy</a:t>
            </a:r>
            <a:r>
              <a:rPr sz="2400" dirty="0">
                <a:solidFill>
                  <a:srgbClr val="000000"/>
                </a:solidFill>
              </a:rPr>
              <a:t>: containing errors or outliers</a:t>
            </a:r>
            <a:r>
              <a:rPr lang="en-US" sz="2400" dirty="0">
                <a:solidFill>
                  <a:srgbClr val="000000"/>
                </a:solidFill>
              </a:rPr>
              <a:t>-Deviates from actual data</a:t>
            </a:r>
            <a:endParaRPr sz="2400" dirty="0">
              <a:solidFill>
                <a:srgbClr val="000000"/>
              </a:solidFill>
            </a:endParaRPr>
          </a:p>
          <a:p>
            <a:pPr marL="1143000" lvl="2" indent="-228600">
              <a:lnSpc>
                <a:spcPct val="140000"/>
              </a:lnSpc>
              <a:spcBef>
                <a:spcPts val="0"/>
              </a:spcBef>
              <a:defRPr sz="2000"/>
            </a:pPr>
            <a:r>
              <a:rPr sz="2400" dirty="0"/>
              <a:t>e.g., Salary=“-10”</a:t>
            </a:r>
          </a:p>
          <a:p>
            <a:pPr marL="742950" lvl="1" indent="-285750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defRPr sz="2200">
                <a:solidFill>
                  <a:srgbClr val="FF0000"/>
                </a:solidFill>
              </a:defRPr>
            </a:pPr>
            <a:r>
              <a:rPr sz="2400" dirty="0"/>
              <a:t>inconsistent:</a:t>
            </a:r>
            <a:r>
              <a:rPr sz="2400" dirty="0">
                <a:solidFill>
                  <a:srgbClr val="000000"/>
                </a:solidFill>
              </a:rPr>
              <a:t> containing discrepancies in codes or names</a:t>
            </a:r>
          </a:p>
          <a:p>
            <a:pPr marL="1143000" lvl="2" indent="-228600">
              <a:lnSpc>
                <a:spcPct val="140000"/>
              </a:lnSpc>
              <a:spcBef>
                <a:spcPts val="0"/>
              </a:spcBef>
              <a:defRPr sz="2000"/>
            </a:pPr>
            <a:r>
              <a:rPr sz="2400" dirty="0"/>
              <a:t>e.g., Age=“42” Birthday=“03/07/1997”</a:t>
            </a:r>
          </a:p>
          <a:p>
            <a:pPr marL="1143000" lvl="2" indent="-228600">
              <a:lnSpc>
                <a:spcPct val="140000"/>
              </a:lnSpc>
              <a:spcBef>
                <a:spcPts val="0"/>
              </a:spcBef>
              <a:defRPr sz="2000"/>
            </a:pPr>
            <a:r>
              <a:rPr sz="2400" dirty="0"/>
              <a:t>e.g., Was rating “1,2,3”, now rating “A, B, C”</a:t>
            </a:r>
          </a:p>
          <a:p>
            <a:pPr marL="1143000" lvl="2" indent="-228600">
              <a:lnSpc>
                <a:spcPct val="140000"/>
              </a:lnSpc>
              <a:spcBef>
                <a:spcPts val="0"/>
              </a:spcBef>
              <a:defRPr sz="2000"/>
            </a:pPr>
            <a:r>
              <a:rPr sz="2400" dirty="0"/>
              <a:t>e.g., discrepancy between duplicate records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checker dir="vert"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40</a:t>
            </a:fld>
            <a:endParaRPr/>
          </a:p>
        </p:txBody>
      </p:sp>
      <p:sp>
        <p:nvSpPr>
          <p:cNvPr id="115" name="Data Reduction Strategies"/>
          <p:cNvSpPr txBox="1">
            <a:spLocks noGrp="1"/>
          </p:cNvSpPr>
          <p:nvPr>
            <p:ph type="title" idx="4294967295"/>
          </p:nvPr>
        </p:nvSpPr>
        <p:spPr>
          <a:xfrm>
            <a:off x="0" y="527050"/>
            <a:ext cx="7724775" cy="59372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59536">
              <a:defRPr sz="3572"/>
            </a:lvl1pPr>
          </a:lstStyle>
          <a:p>
            <a:r>
              <a:rPr dirty="0"/>
              <a:t>Data Reduction Strategies</a:t>
            </a:r>
          </a:p>
        </p:txBody>
      </p:sp>
      <p:sp>
        <p:nvSpPr>
          <p:cNvPr id="116" name="Data is too big to work with…"/>
          <p:cNvSpPr txBox="1">
            <a:spLocks noGrp="1"/>
          </p:cNvSpPr>
          <p:nvPr>
            <p:ph type="body" idx="4294967295"/>
          </p:nvPr>
        </p:nvSpPr>
        <p:spPr>
          <a:xfrm>
            <a:off x="381000" y="1295400"/>
            <a:ext cx="8763000" cy="42672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Char char="■"/>
              <a:defRPr sz="2600"/>
            </a:pPr>
            <a:r>
              <a:rPr lang="en-US" sz="2400" dirty="0"/>
              <a:t>Data reduction strategies</a:t>
            </a: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defRPr sz="2200">
                <a:solidFill>
                  <a:srgbClr val="3333CC"/>
                </a:solidFill>
              </a:defRPr>
            </a:pPr>
            <a:r>
              <a:rPr lang="en-IN" sz="2400" dirty="0"/>
              <a:t>(Data Cube)Aggregation </a:t>
            </a: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defRPr sz="2200">
                <a:solidFill>
                  <a:srgbClr val="3333CC"/>
                </a:solidFill>
              </a:defRPr>
            </a:pPr>
            <a:r>
              <a:rPr lang="en-IN" sz="2400" dirty="0"/>
              <a:t>Attribute (Subset) Selection </a:t>
            </a: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defRPr sz="2200">
                <a:solidFill>
                  <a:srgbClr val="3333CC"/>
                </a:solidFill>
              </a:defRPr>
            </a:pPr>
            <a:r>
              <a:rPr lang="en-IN" sz="2400" dirty="0"/>
              <a:t>Dimensionality Reduction </a:t>
            </a: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defRPr sz="2200">
                <a:solidFill>
                  <a:srgbClr val="3333CC"/>
                </a:solidFill>
              </a:defRPr>
            </a:pPr>
            <a:r>
              <a:rPr lang="en-IN" sz="2400" dirty="0"/>
              <a:t>Numerosity Reduction </a:t>
            </a: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defRPr sz="2200">
                <a:solidFill>
                  <a:srgbClr val="3333CC"/>
                </a:solidFill>
              </a:defRPr>
            </a:pPr>
            <a:r>
              <a:rPr lang="en-IN" sz="2400" dirty="0"/>
              <a:t>Data Discretization</a:t>
            </a: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defRPr sz="2200">
                <a:solidFill>
                  <a:srgbClr val="3333CC"/>
                </a:solidFill>
              </a:defRPr>
            </a:pPr>
            <a:r>
              <a:rPr lang="en-IN" sz="2400" dirty="0"/>
              <a:t>Concept Hierarchy  Generation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6395481"/>
      </p:ext>
    </p:extLst>
  </p:cSld>
  <p:clrMapOvr>
    <a:masterClrMapping/>
  </p:clrMapOvr>
  <p:transition>
    <p:checker dir="vert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41</a:t>
            </a:fld>
            <a:endParaRPr/>
          </a:p>
        </p:txBody>
      </p:sp>
      <p:sp>
        <p:nvSpPr>
          <p:cNvPr id="115" name="Data Reduction Strategies"/>
          <p:cNvSpPr txBox="1">
            <a:spLocks noGrp="1"/>
          </p:cNvSpPr>
          <p:nvPr>
            <p:ph type="title" idx="4294967295"/>
          </p:nvPr>
        </p:nvSpPr>
        <p:spPr>
          <a:xfrm>
            <a:off x="0" y="527050"/>
            <a:ext cx="7724775" cy="59372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59536">
              <a:defRPr sz="3572"/>
            </a:lvl1pPr>
          </a:lstStyle>
          <a:p>
            <a:r>
              <a:rPr lang="en-IN" dirty="0"/>
              <a:t>Data Cube Aggregation</a:t>
            </a:r>
            <a:endParaRPr dirty="0"/>
          </a:p>
        </p:txBody>
      </p:sp>
      <p:sp>
        <p:nvSpPr>
          <p:cNvPr id="116" name="Data is too big to work with…"/>
          <p:cNvSpPr txBox="1">
            <a:spLocks noGrp="1"/>
          </p:cNvSpPr>
          <p:nvPr>
            <p:ph type="body" idx="4294967295"/>
          </p:nvPr>
        </p:nvSpPr>
        <p:spPr>
          <a:xfrm>
            <a:off x="379828" y="1295400"/>
            <a:ext cx="7978360" cy="42672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buChar char="■"/>
              <a:defRPr sz="2600"/>
            </a:pPr>
            <a:r>
              <a:rPr lang="en-US" sz="2400" dirty="0"/>
              <a:t>Summarize (aggregate) data based on dimensions 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buChar char="■"/>
              <a:defRPr sz="2600"/>
            </a:pPr>
            <a:r>
              <a:rPr lang="en-US" sz="2400" dirty="0"/>
              <a:t>The resulting data set is smaller in volume, without loss of information necessary  for analysis task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buChar char="■"/>
              <a:defRPr sz="2600"/>
            </a:pPr>
            <a:r>
              <a:rPr lang="en-US" sz="2400" dirty="0"/>
              <a:t>Concept hierarchies may exist for each attribute, allowing the analysis of data at multiple levels of abstraction </a:t>
            </a:r>
          </a:p>
        </p:txBody>
      </p:sp>
    </p:spTree>
    <p:extLst>
      <p:ext uri="{BB962C8B-B14F-4D97-AF65-F5344CB8AC3E}">
        <p14:creationId xmlns:p14="http://schemas.microsoft.com/office/powerpoint/2010/main" val="4071796104"/>
      </p:ext>
    </p:extLst>
  </p:cSld>
  <p:clrMapOvr>
    <a:masterClrMapping/>
  </p:clrMapOvr>
  <p:transition>
    <p:checker dir="vert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42</a:t>
            </a:fld>
            <a:endParaRPr/>
          </a:p>
        </p:txBody>
      </p:sp>
      <p:sp>
        <p:nvSpPr>
          <p:cNvPr id="115" name="Data Reduction Strategies"/>
          <p:cNvSpPr txBox="1">
            <a:spLocks noGrp="1"/>
          </p:cNvSpPr>
          <p:nvPr>
            <p:ph type="title" idx="4294967295"/>
          </p:nvPr>
        </p:nvSpPr>
        <p:spPr>
          <a:xfrm>
            <a:off x="0" y="527050"/>
            <a:ext cx="7724775" cy="59372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59536">
              <a:defRPr sz="3572"/>
            </a:lvl1pPr>
          </a:lstStyle>
          <a:p>
            <a:r>
              <a:rPr lang="en-IN" dirty="0"/>
              <a:t>Data Aggregation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40D770-C10C-40F8-BF3C-DA8F6438B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" y="1325660"/>
            <a:ext cx="752475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436234"/>
      </p:ext>
    </p:extLst>
  </p:cSld>
  <p:clrMapOvr>
    <a:masterClrMapping/>
  </p:clrMapOvr>
  <p:transition>
    <p:checker dir="vert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43</a:t>
            </a:fld>
            <a:endParaRPr/>
          </a:p>
        </p:txBody>
      </p:sp>
      <p:sp>
        <p:nvSpPr>
          <p:cNvPr id="119" name="Dimensionality Reduction"/>
          <p:cNvSpPr txBox="1">
            <a:spLocks noGrp="1"/>
          </p:cNvSpPr>
          <p:nvPr>
            <p:ph type="title" idx="4294967295"/>
          </p:nvPr>
        </p:nvSpPr>
        <p:spPr>
          <a:xfrm>
            <a:off x="0" y="646113"/>
            <a:ext cx="7483475" cy="65246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59536">
              <a:defRPr sz="3948"/>
            </a:lvl1pPr>
          </a:lstStyle>
          <a:p>
            <a:r>
              <a:rPr lang="en-IN" dirty="0"/>
              <a:t>Data Cube</a:t>
            </a:r>
          </a:p>
        </p:txBody>
      </p:sp>
      <p:sp>
        <p:nvSpPr>
          <p:cNvPr id="120" name="Feature selection (i.e., attribute subset selection):…"/>
          <p:cNvSpPr txBox="1">
            <a:spLocks noGrp="1"/>
          </p:cNvSpPr>
          <p:nvPr>
            <p:ph type="body" idx="4294967295"/>
          </p:nvPr>
        </p:nvSpPr>
        <p:spPr>
          <a:xfrm>
            <a:off x="0" y="1385888"/>
            <a:ext cx="3446463" cy="432435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>
              <a:spcBef>
                <a:spcPts val="600"/>
              </a:spcBef>
              <a:buChar char="■"/>
              <a:defRPr sz="2600"/>
            </a:pPr>
            <a:r>
              <a:rPr lang="en-US" dirty="0"/>
              <a:t>Provide fast access to pre‐computed, summarized data, thereby benefiting on‐line analytical processing as well as data mining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BF0A51-089D-45D7-91B2-A04A2D273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818" y="767934"/>
            <a:ext cx="5233182" cy="4562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checker dir="vert"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44</a:t>
            </a:fld>
            <a:endParaRPr/>
          </a:p>
        </p:txBody>
      </p:sp>
      <p:sp>
        <p:nvSpPr>
          <p:cNvPr id="119" name="Dimensionality Reduction"/>
          <p:cNvSpPr txBox="1">
            <a:spLocks noGrp="1"/>
          </p:cNvSpPr>
          <p:nvPr>
            <p:ph type="title" idx="4294967295"/>
          </p:nvPr>
        </p:nvSpPr>
        <p:spPr>
          <a:xfrm>
            <a:off x="0" y="476250"/>
            <a:ext cx="7483475" cy="652463"/>
          </a:xfrm>
          <a:prstGeom prst="rect">
            <a:avLst/>
          </a:prstGeom>
        </p:spPr>
        <p:txBody>
          <a:bodyPr>
            <a:normAutofit/>
          </a:bodyPr>
          <a:lstStyle>
            <a:lvl1pPr defTabSz="859536">
              <a:defRPr sz="3948"/>
            </a:lvl1pPr>
          </a:lstStyle>
          <a:p>
            <a:r>
              <a:rPr lang="fr-FR" sz="3200" dirty="0" err="1"/>
              <a:t>Attribute</a:t>
            </a:r>
            <a:r>
              <a:rPr lang="fr-FR" sz="3200" dirty="0"/>
              <a:t> </a:t>
            </a:r>
            <a:r>
              <a:rPr lang="fr-FR" sz="3200" dirty="0" err="1"/>
              <a:t>Subset</a:t>
            </a:r>
            <a:r>
              <a:rPr lang="fr-FR" sz="3200" dirty="0"/>
              <a:t> </a:t>
            </a:r>
            <a:r>
              <a:rPr lang="fr-FR" sz="3200" dirty="0" err="1"/>
              <a:t>Selection</a:t>
            </a:r>
            <a:endParaRPr sz="3200" dirty="0"/>
          </a:p>
        </p:txBody>
      </p:sp>
      <p:sp>
        <p:nvSpPr>
          <p:cNvPr id="120" name="Feature selection (i.e., attribute subset selection):…"/>
          <p:cNvSpPr txBox="1">
            <a:spLocks noGrp="1"/>
          </p:cNvSpPr>
          <p:nvPr>
            <p:ph type="body" idx="4294967295"/>
          </p:nvPr>
        </p:nvSpPr>
        <p:spPr>
          <a:xfrm>
            <a:off x="126608" y="1603375"/>
            <a:ext cx="8483991" cy="47783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>
              <a:spcBef>
                <a:spcPts val="600"/>
              </a:spcBef>
              <a:buChar char="■"/>
              <a:defRPr sz="2600"/>
            </a:pPr>
            <a:r>
              <a:rPr lang="en-US" sz="2400" dirty="0"/>
              <a:t>Attribute selection can help in the phases of data mining (knowledge discovery) process</a:t>
            </a:r>
          </a:p>
          <a:p>
            <a:pPr algn="just">
              <a:spcBef>
                <a:spcPts val="600"/>
              </a:spcBef>
              <a:buChar char="■"/>
              <a:defRPr sz="2600"/>
            </a:pPr>
            <a:r>
              <a:rPr lang="en-US" sz="2400" dirty="0"/>
              <a:t>By attribute selection, </a:t>
            </a:r>
          </a:p>
          <a:p>
            <a:pPr lvl="1" algn="just">
              <a:spcBef>
                <a:spcPts val="600"/>
              </a:spcBef>
              <a:buChar char="■"/>
              <a:defRPr sz="2600"/>
            </a:pPr>
            <a:r>
              <a:rPr lang="en-US" sz="2400" dirty="0"/>
              <a:t>we can improve data mining performance (speed of learning, predictive accuracy, or simplicity of rules) </a:t>
            </a:r>
          </a:p>
          <a:p>
            <a:pPr lvl="1" algn="just">
              <a:spcBef>
                <a:spcPts val="600"/>
              </a:spcBef>
              <a:buChar char="■"/>
              <a:defRPr sz="2600"/>
            </a:pPr>
            <a:r>
              <a:rPr lang="en-US" sz="2400" dirty="0"/>
              <a:t>we can visualize the data for model selected </a:t>
            </a:r>
          </a:p>
          <a:p>
            <a:pPr lvl="1" algn="just">
              <a:spcBef>
                <a:spcPts val="600"/>
              </a:spcBef>
              <a:buChar char="■"/>
              <a:defRPr sz="2600"/>
            </a:pPr>
            <a:r>
              <a:rPr lang="en-US" sz="2400" dirty="0"/>
              <a:t>we reduce dimensionality and remove noise.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63585980"/>
      </p:ext>
    </p:extLst>
  </p:cSld>
  <p:clrMapOvr>
    <a:masterClrMapping/>
  </p:clrMapOvr>
  <p:transition>
    <p:checker dir="vert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45</a:t>
            </a:fld>
            <a:endParaRPr/>
          </a:p>
        </p:txBody>
      </p:sp>
      <p:sp>
        <p:nvSpPr>
          <p:cNvPr id="119" name="Dimensionality Reduction"/>
          <p:cNvSpPr txBox="1">
            <a:spLocks noGrp="1"/>
          </p:cNvSpPr>
          <p:nvPr>
            <p:ph type="title" idx="4294967295"/>
          </p:nvPr>
        </p:nvSpPr>
        <p:spPr>
          <a:xfrm>
            <a:off x="345281" y="476250"/>
            <a:ext cx="7483475" cy="65246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59536">
              <a:defRPr sz="3948"/>
            </a:lvl1pPr>
          </a:lstStyle>
          <a:p>
            <a:r>
              <a:rPr lang="fr-FR" dirty="0" err="1"/>
              <a:t>Attribute</a:t>
            </a:r>
            <a:r>
              <a:rPr lang="fr-FR" dirty="0"/>
              <a:t> </a:t>
            </a:r>
            <a:r>
              <a:rPr lang="fr-FR" dirty="0" err="1"/>
              <a:t>Subset</a:t>
            </a:r>
            <a:r>
              <a:rPr lang="fr-FR" dirty="0"/>
              <a:t> </a:t>
            </a:r>
            <a:r>
              <a:rPr lang="fr-FR" dirty="0" err="1"/>
              <a:t>Selection</a:t>
            </a:r>
            <a:endParaRPr dirty="0"/>
          </a:p>
        </p:txBody>
      </p:sp>
      <p:sp>
        <p:nvSpPr>
          <p:cNvPr id="120" name="Feature selection (i.e., attribute subset selection):…"/>
          <p:cNvSpPr txBox="1">
            <a:spLocks noGrp="1"/>
          </p:cNvSpPr>
          <p:nvPr>
            <p:ph type="body" idx="4294967295"/>
          </p:nvPr>
        </p:nvSpPr>
        <p:spPr>
          <a:xfrm>
            <a:off x="239150" y="1603375"/>
            <a:ext cx="8229601" cy="477837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600"/>
              </a:spcBef>
              <a:buChar char="■"/>
              <a:defRPr sz="2600"/>
            </a:pPr>
            <a:r>
              <a:rPr lang="en-US" dirty="0"/>
              <a:t>Attribute (Feature) selection is a search problem </a:t>
            </a:r>
          </a:p>
          <a:p>
            <a:pPr>
              <a:spcBef>
                <a:spcPts val="600"/>
              </a:spcBef>
              <a:buChar char="■"/>
              <a:defRPr sz="2600"/>
            </a:pPr>
            <a:r>
              <a:rPr lang="en-US" dirty="0"/>
              <a:t>Search directions </a:t>
            </a:r>
          </a:p>
          <a:p>
            <a:pPr lvl="1">
              <a:spcBef>
                <a:spcPts val="600"/>
              </a:spcBef>
              <a:buChar char="■"/>
              <a:defRPr sz="2600"/>
            </a:pPr>
            <a:r>
              <a:rPr lang="en-US" dirty="0"/>
              <a:t>(Sequential) Forward selection </a:t>
            </a:r>
          </a:p>
          <a:p>
            <a:pPr lvl="1">
              <a:spcBef>
                <a:spcPts val="600"/>
              </a:spcBef>
              <a:buChar char="■"/>
              <a:defRPr sz="2600"/>
            </a:pPr>
            <a:r>
              <a:rPr lang="en-US" dirty="0"/>
              <a:t>(Sequential) Backward selection (elimination) </a:t>
            </a:r>
          </a:p>
          <a:p>
            <a:pPr lvl="1">
              <a:spcBef>
                <a:spcPts val="600"/>
              </a:spcBef>
              <a:buChar char="■"/>
              <a:defRPr sz="2600"/>
            </a:pPr>
            <a:r>
              <a:rPr lang="en-US" dirty="0"/>
              <a:t> Bidirectional selection </a:t>
            </a:r>
          </a:p>
          <a:p>
            <a:pPr lvl="1">
              <a:spcBef>
                <a:spcPts val="600"/>
              </a:spcBef>
              <a:buChar char="■"/>
              <a:defRPr sz="2600"/>
            </a:pPr>
            <a:r>
              <a:rPr lang="en-US" dirty="0"/>
              <a:t>Decision tree algorithm (induction)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236429"/>
      </p:ext>
    </p:extLst>
  </p:cSld>
  <p:clrMapOvr>
    <a:masterClrMapping/>
  </p:clrMapOvr>
  <p:transition>
    <p:checker dir="vert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46</a:t>
            </a:fld>
            <a:endParaRPr/>
          </a:p>
        </p:txBody>
      </p:sp>
      <p:sp>
        <p:nvSpPr>
          <p:cNvPr id="119" name="Dimensionality Reduction"/>
          <p:cNvSpPr txBox="1">
            <a:spLocks noGrp="1"/>
          </p:cNvSpPr>
          <p:nvPr>
            <p:ph type="title" idx="4294967295"/>
          </p:nvPr>
        </p:nvSpPr>
        <p:spPr>
          <a:xfrm>
            <a:off x="0" y="646113"/>
            <a:ext cx="7483475" cy="65246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59536">
              <a:defRPr sz="3948"/>
            </a:lvl1pPr>
          </a:lstStyle>
          <a:p>
            <a:r>
              <a:rPr lang="fr-FR" dirty="0" err="1"/>
              <a:t>Attribute</a:t>
            </a:r>
            <a:r>
              <a:rPr lang="fr-FR" dirty="0"/>
              <a:t> </a:t>
            </a:r>
            <a:r>
              <a:rPr lang="fr-FR" dirty="0" err="1"/>
              <a:t>Subset</a:t>
            </a:r>
            <a:r>
              <a:rPr lang="fr-FR" dirty="0"/>
              <a:t> </a:t>
            </a:r>
            <a:r>
              <a:rPr lang="fr-FR" dirty="0" err="1"/>
              <a:t>Selection</a:t>
            </a:r>
            <a:endParaRPr dirty="0"/>
          </a:p>
        </p:txBody>
      </p:sp>
      <p:sp>
        <p:nvSpPr>
          <p:cNvPr id="120" name="Feature selection (i.e., attribute subset selection):…"/>
          <p:cNvSpPr txBox="1">
            <a:spLocks noGrp="1"/>
          </p:cNvSpPr>
          <p:nvPr>
            <p:ph type="body" idx="4294967295"/>
          </p:nvPr>
        </p:nvSpPr>
        <p:spPr>
          <a:xfrm>
            <a:off x="590842" y="1603375"/>
            <a:ext cx="7614945" cy="477837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600"/>
              </a:spcBef>
              <a:buChar char="■"/>
              <a:defRPr sz="2600"/>
            </a:pPr>
            <a:r>
              <a:rPr lang="en-US" dirty="0"/>
              <a:t>Attribute (Feature) selection is a search problem </a:t>
            </a:r>
          </a:p>
          <a:p>
            <a:pPr>
              <a:spcBef>
                <a:spcPts val="600"/>
              </a:spcBef>
              <a:buChar char="■"/>
              <a:defRPr sz="2600"/>
            </a:pPr>
            <a:r>
              <a:rPr lang="en-US" dirty="0"/>
              <a:t> Search strategies </a:t>
            </a:r>
          </a:p>
          <a:p>
            <a:pPr lvl="1">
              <a:spcBef>
                <a:spcPts val="600"/>
              </a:spcBef>
              <a:buChar char="■"/>
              <a:defRPr sz="2600"/>
            </a:pPr>
            <a:r>
              <a:rPr lang="en-US" dirty="0"/>
              <a:t>Exhaustive search </a:t>
            </a:r>
          </a:p>
          <a:p>
            <a:pPr lvl="1">
              <a:spcBef>
                <a:spcPts val="600"/>
              </a:spcBef>
              <a:buChar char="■"/>
              <a:defRPr sz="2600"/>
            </a:pPr>
            <a:r>
              <a:rPr lang="en-US" dirty="0"/>
              <a:t>Heuristic search </a:t>
            </a:r>
          </a:p>
          <a:p>
            <a:pPr>
              <a:spcBef>
                <a:spcPts val="600"/>
              </a:spcBef>
              <a:buChar char="■"/>
              <a:defRPr sz="2600"/>
            </a:pPr>
            <a:r>
              <a:rPr lang="en-US" dirty="0"/>
              <a:t>Selection criteria </a:t>
            </a:r>
          </a:p>
          <a:p>
            <a:pPr lvl="1">
              <a:spcBef>
                <a:spcPts val="600"/>
              </a:spcBef>
              <a:buChar char="■"/>
              <a:defRPr sz="2600"/>
            </a:pPr>
            <a:r>
              <a:rPr lang="en-US" dirty="0"/>
              <a:t>Statistic significance </a:t>
            </a:r>
          </a:p>
          <a:p>
            <a:pPr lvl="1">
              <a:spcBef>
                <a:spcPts val="600"/>
              </a:spcBef>
              <a:buChar char="■"/>
              <a:defRPr sz="2600"/>
            </a:pPr>
            <a:r>
              <a:rPr lang="en-US" dirty="0"/>
              <a:t>Information gain </a:t>
            </a:r>
          </a:p>
          <a:p>
            <a:pPr lvl="1">
              <a:spcBef>
                <a:spcPts val="600"/>
              </a:spcBef>
              <a:buChar char="■"/>
              <a:defRPr sz="2600"/>
            </a:pPr>
            <a:r>
              <a:rPr lang="en-US" dirty="0"/>
              <a:t>etc.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4019617"/>
      </p:ext>
    </p:extLst>
  </p:cSld>
  <p:clrMapOvr>
    <a:masterClrMapping/>
  </p:clrMapOvr>
  <p:transition>
    <p:checker dir="vert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47</a:t>
            </a:fld>
            <a:endParaRPr/>
          </a:p>
        </p:txBody>
      </p:sp>
      <p:sp>
        <p:nvSpPr>
          <p:cNvPr id="119" name="Dimensionality Reduction"/>
          <p:cNvSpPr txBox="1">
            <a:spLocks noGrp="1"/>
          </p:cNvSpPr>
          <p:nvPr>
            <p:ph type="title" idx="4294967295"/>
          </p:nvPr>
        </p:nvSpPr>
        <p:spPr>
          <a:xfrm>
            <a:off x="0" y="646113"/>
            <a:ext cx="7483475" cy="65246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59536">
              <a:defRPr sz="3948"/>
            </a:lvl1pPr>
          </a:lstStyle>
          <a:p>
            <a:r>
              <a:rPr lang="fr-FR" dirty="0" err="1"/>
              <a:t>Attribute</a:t>
            </a:r>
            <a:r>
              <a:rPr lang="fr-FR" dirty="0"/>
              <a:t> </a:t>
            </a:r>
            <a:r>
              <a:rPr lang="fr-FR" dirty="0" err="1"/>
              <a:t>Subset</a:t>
            </a:r>
            <a:r>
              <a:rPr lang="fr-FR" dirty="0"/>
              <a:t> </a:t>
            </a:r>
            <a:r>
              <a:rPr lang="fr-FR" dirty="0" err="1"/>
              <a:t>Selection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3A337D-78FD-4B97-98E0-BB0D4A077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30" y="1575068"/>
            <a:ext cx="8377770" cy="417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577805"/>
      </p:ext>
    </p:extLst>
  </p:cSld>
  <p:clrMapOvr>
    <a:masterClrMapping/>
  </p:clrMapOvr>
  <p:transition>
    <p:checker dir="vert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705" y="6177035"/>
            <a:ext cx="8244868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87" y="0"/>
                </a:lnTo>
              </a:path>
            </a:pathLst>
          </a:custGeom>
          <a:ln w="19050">
            <a:solidFill>
              <a:srgbClr val="CC9901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5159" y="371513"/>
            <a:ext cx="3915676" cy="505291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sz="3200" dirty="0"/>
              <a:t>Data</a:t>
            </a:r>
            <a:r>
              <a:rPr sz="3200" spc="-85" dirty="0"/>
              <a:t> </a:t>
            </a:r>
            <a:r>
              <a:rPr sz="3200" spc="-5" dirty="0"/>
              <a:t>Compression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EB4109-3919-4048-B77E-7B23B420972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0DFCC-64B3-429F-8B74-E382F6754EDA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object 6"/>
          <p:cNvSpPr txBox="1"/>
          <p:nvPr/>
        </p:nvSpPr>
        <p:spPr>
          <a:xfrm>
            <a:off x="477774" y="1011733"/>
            <a:ext cx="7956042" cy="5474754"/>
          </a:xfrm>
          <a:prstGeom prst="rect">
            <a:avLst/>
          </a:prstGeom>
        </p:spPr>
        <p:txBody>
          <a:bodyPr vert="horz" wrap="square" lIns="0" tIns="95427" rIns="0" bIns="0" rtlCol="0">
            <a:spAutoFit/>
          </a:bodyPr>
          <a:lstStyle/>
          <a:p>
            <a:pPr marL="356276" indent="-343552">
              <a:spcBef>
                <a:spcPts val="751"/>
              </a:spcBef>
              <a:buClr>
                <a:srgbClr val="CC9A00"/>
              </a:buClr>
              <a:buSzPct val="65384"/>
              <a:buFont typeface="Wingdings"/>
              <a:buChar char=""/>
              <a:tabLst>
                <a:tab pos="355639" algn="l"/>
                <a:tab pos="356276" algn="l"/>
              </a:tabLst>
            </a:pPr>
            <a:r>
              <a:rPr sz="2400" spc="-5" dirty="0">
                <a:cs typeface="Garamond"/>
              </a:rPr>
              <a:t>String</a:t>
            </a:r>
            <a:r>
              <a:rPr sz="2400" dirty="0">
                <a:cs typeface="Garamond"/>
              </a:rPr>
              <a:t> </a:t>
            </a:r>
            <a:r>
              <a:rPr sz="2400" spc="-5" dirty="0">
                <a:cs typeface="Garamond"/>
              </a:rPr>
              <a:t>compression</a:t>
            </a:r>
            <a:endParaRPr sz="2400" dirty="0">
              <a:cs typeface="Garamond"/>
            </a:endParaRPr>
          </a:p>
          <a:p>
            <a:pPr marL="757086" lvl="1" indent="-286929">
              <a:spcBef>
                <a:spcPts val="556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756450" algn="l"/>
                <a:tab pos="757086" algn="l"/>
              </a:tabLst>
            </a:pPr>
            <a:r>
              <a:rPr sz="2400" dirty="0">
                <a:cs typeface="Garamond"/>
              </a:rPr>
              <a:t>There </a:t>
            </a:r>
            <a:r>
              <a:rPr sz="2400" spc="-5" dirty="0">
                <a:cs typeface="Garamond"/>
              </a:rPr>
              <a:t>are </a:t>
            </a:r>
            <a:r>
              <a:rPr sz="2400" dirty="0">
                <a:cs typeface="Garamond"/>
              </a:rPr>
              <a:t>extensive theories </a:t>
            </a:r>
            <a:r>
              <a:rPr sz="2400" spc="-5" dirty="0">
                <a:cs typeface="Garamond"/>
              </a:rPr>
              <a:t>and </a:t>
            </a:r>
            <a:r>
              <a:rPr sz="2400" dirty="0">
                <a:cs typeface="Garamond"/>
              </a:rPr>
              <a:t>well-tuned</a:t>
            </a:r>
            <a:r>
              <a:rPr sz="2400" spc="-15" dirty="0">
                <a:cs typeface="Garamond"/>
              </a:rPr>
              <a:t> </a:t>
            </a:r>
            <a:r>
              <a:rPr sz="2400" spc="-5" dirty="0">
                <a:cs typeface="Garamond"/>
              </a:rPr>
              <a:t>algorithms</a:t>
            </a:r>
            <a:endParaRPr sz="2400" dirty="0">
              <a:cs typeface="Garamond"/>
            </a:endParaRPr>
          </a:p>
          <a:p>
            <a:pPr marL="757086" lvl="1" indent="-286293">
              <a:spcBef>
                <a:spcPts val="526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756450" algn="l"/>
                <a:tab pos="757086" algn="l"/>
              </a:tabLst>
            </a:pPr>
            <a:r>
              <a:rPr sz="2400" spc="-5" dirty="0">
                <a:cs typeface="Garamond"/>
              </a:rPr>
              <a:t>Typically lossless</a:t>
            </a:r>
            <a:endParaRPr sz="2400" dirty="0">
              <a:cs typeface="Garamond"/>
            </a:endParaRPr>
          </a:p>
          <a:p>
            <a:pPr marL="757086" lvl="1" indent="-286293">
              <a:spcBef>
                <a:spcPts val="526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756450" algn="l"/>
                <a:tab pos="757086" algn="l"/>
              </a:tabLst>
            </a:pPr>
            <a:r>
              <a:rPr sz="2400" spc="-5" dirty="0">
                <a:cs typeface="Garamond"/>
              </a:rPr>
              <a:t>But only limited manipulation is possible </a:t>
            </a:r>
            <a:r>
              <a:rPr sz="2400" dirty="0">
                <a:cs typeface="Garamond"/>
              </a:rPr>
              <a:t>without</a:t>
            </a:r>
            <a:r>
              <a:rPr sz="2400" spc="-35" dirty="0">
                <a:cs typeface="Garamond"/>
              </a:rPr>
              <a:t> </a:t>
            </a:r>
            <a:r>
              <a:rPr sz="2400" dirty="0">
                <a:cs typeface="Garamond"/>
              </a:rPr>
              <a:t>expansion</a:t>
            </a:r>
          </a:p>
          <a:p>
            <a:pPr marL="356276" indent="-343552">
              <a:spcBef>
                <a:spcPts val="601"/>
              </a:spcBef>
              <a:buClr>
                <a:srgbClr val="CC9A00"/>
              </a:buClr>
              <a:buSzPct val="65384"/>
              <a:buFont typeface="Wingdings"/>
              <a:buChar char=""/>
              <a:tabLst>
                <a:tab pos="355639" algn="l"/>
                <a:tab pos="356276" algn="l"/>
              </a:tabLst>
            </a:pPr>
            <a:r>
              <a:rPr sz="2400" spc="-5" dirty="0">
                <a:cs typeface="Garamond"/>
              </a:rPr>
              <a:t>Audio/video compression</a:t>
            </a:r>
            <a:endParaRPr sz="2400" dirty="0">
              <a:cs typeface="Garamond"/>
            </a:endParaRPr>
          </a:p>
          <a:p>
            <a:pPr marL="757086" lvl="1" indent="-286293">
              <a:spcBef>
                <a:spcPts val="556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756450" algn="l"/>
                <a:tab pos="757086" algn="l"/>
              </a:tabLst>
            </a:pPr>
            <a:r>
              <a:rPr sz="2400" spc="-5" dirty="0">
                <a:cs typeface="Garamond"/>
              </a:rPr>
              <a:t>Typically lossy </a:t>
            </a:r>
            <a:r>
              <a:rPr sz="2400" dirty="0">
                <a:cs typeface="Garamond"/>
              </a:rPr>
              <a:t>compression, with </a:t>
            </a:r>
            <a:r>
              <a:rPr sz="2400" spc="-5" dirty="0">
                <a:cs typeface="Garamond"/>
              </a:rPr>
              <a:t>progressive</a:t>
            </a:r>
            <a:r>
              <a:rPr sz="2400" spc="-15" dirty="0">
                <a:cs typeface="Garamond"/>
              </a:rPr>
              <a:t> </a:t>
            </a:r>
            <a:r>
              <a:rPr sz="2400" spc="-5" dirty="0">
                <a:cs typeface="Garamond"/>
              </a:rPr>
              <a:t>refinement</a:t>
            </a:r>
            <a:endParaRPr sz="2400" dirty="0">
              <a:cs typeface="Garamond"/>
            </a:endParaRPr>
          </a:p>
          <a:p>
            <a:pPr marL="757086" marR="5090" lvl="1" indent="-286293">
              <a:spcBef>
                <a:spcPts val="510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756450" algn="l"/>
                <a:tab pos="757086" algn="l"/>
              </a:tabLst>
            </a:pPr>
            <a:r>
              <a:rPr sz="2400" spc="-5" dirty="0">
                <a:cs typeface="Garamond"/>
              </a:rPr>
              <a:t>Sometimes </a:t>
            </a:r>
            <a:r>
              <a:rPr sz="2400" dirty="0">
                <a:cs typeface="Garamond"/>
              </a:rPr>
              <a:t>small fragments </a:t>
            </a:r>
            <a:r>
              <a:rPr sz="2400" spc="-5" dirty="0">
                <a:cs typeface="Garamond"/>
              </a:rPr>
              <a:t>of </a:t>
            </a:r>
            <a:r>
              <a:rPr sz="2400" dirty="0">
                <a:cs typeface="Garamond"/>
              </a:rPr>
              <a:t>signal can </a:t>
            </a:r>
            <a:r>
              <a:rPr sz="2400" spc="-5" dirty="0">
                <a:cs typeface="Garamond"/>
              </a:rPr>
              <a:t>be reconstructed </a:t>
            </a:r>
            <a:r>
              <a:rPr sz="2400" dirty="0">
                <a:cs typeface="Garamond"/>
              </a:rPr>
              <a:t>without  </a:t>
            </a:r>
            <a:r>
              <a:rPr sz="2400" spc="-5" dirty="0">
                <a:cs typeface="Garamond"/>
              </a:rPr>
              <a:t>reconstructing </a:t>
            </a:r>
            <a:r>
              <a:rPr sz="2400" dirty="0">
                <a:cs typeface="Garamond"/>
              </a:rPr>
              <a:t>the</a:t>
            </a:r>
            <a:r>
              <a:rPr sz="2400" spc="-5" dirty="0">
                <a:cs typeface="Garamond"/>
              </a:rPr>
              <a:t> whole</a:t>
            </a:r>
            <a:endParaRPr sz="2400" dirty="0">
              <a:cs typeface="Garamond"/>
            </a:endParaRPr>
          </a:p>
          <a:p>
            <a:pPr marL="356276" indent="-343552">
              <a:spcBef>
                <a:spcPts val="601"/>
              </a:spcBef>
              <a:buClr>
                <a:srgbClr val="CC9A00"/>
              </a:buClr>
              <a:buSzPct val="65384"/>
              <a:buFont typeface="Wingdings"/>
              <a:buChar char=""/>
              <a:tabLst>
                <a:tab pos="355639" algn="l"/>
                <a:tab pos="356276" algn="l"/>
              </a:tabLst>
            </a:pPr>
            <a:r>
              <a:rPr sz="2400" spc="-5" dirty="0">
                <a:cs typeface="Garamond"/>
              </a:rPr>
              <a:t>Time sequence is not</a:t>
            </a:r>
            <a:r>
              <a:rPr sz="2400" spc="20" dirty="0">
                <a:cs typeface="Garamond"/>
              </a:rPr>
              <a:t> </a:t>
            </a:r>
            <a:r>
              <a:rPr sz="2400" spc="-5" dirty="0">
                <a:cs typeface="Garamond"/>
              </a:rPr>
              <a:t>audio</a:t>
            </a:r>
            <a:endParaRPr sz="2400" dirty="0">
              <a:cs typeface="Garamond"/>
            </a:endParaRPr>
          </a:p>
          <a:p>
            <a:pPr marL="757086" lvl="1" indent="-286293">
              <a:spcBef>
                <a:spcPts val="556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756450" algn="l"/>
                <a:tab pos="757086" algn="l"/>
              </a:tabLst>
            </a:pPr>
            <a:r>
              <a:rPr sz="2400" spc="-5" dirty="0">
                <a:cs typeface="Garamond"/>
              </a:rPr>
              <a:t>Typically short and vary slowly </a:t>
            </a:r>
            <a:r>
              <a:rPr sz="2400" dirty="0">
                <a:cs typeface="Garamond"/>
              </a:rPr>
              <a:t>with</a:t>
            </a:r>
            <a:r>
              <a:rPr sz="2400" spc="-10" dirty="0">
                <a:cs typeface="Garamond"/>
              </a:rPr>
              <a:t> </a:t>
            </a:r>
            <a:r>
              <a:rPr sz="2400" spc="-5" dirty="0">
                <a:cs typeface="Garamond"/>
              </a:rPr>
              <a:t>time</a:t>
            </a:r>
            <a:endParaRPr sz="2400" dirty="0">
              <a:cs typeface="Garamond"/>
            </a:endParaRPr>
          </a:p>
        </p:txBody>
      </p:sp>
    </p:spTree>
  </p:cSld>
  <p:clrMapOvr>
    <a:masterClrMapping/>
  </p:clrMapOvr>
  <p:transition>
    <p:wip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705" y="6177035"/>
            <a:ext cx="8244868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87" y="0"/>
                </a:lnTo>
              </a:path>
            </a:pathLst>
          </a:custGeom>
          <a:ln w="19050">
            <a:solidFill>
              <a:srgbClr val="CC9901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6593" y="300404"/>
            <a:ext cx="3915676" cy="505291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sz="3200" dirty="0"/>
              <a:t>Data</a:t>
            </a:r>
            <a:r>
              <a:rPr sz="3200" spc="-85" dirty="0"/>
              <a:t> </a:t>
            </a:r>
            <a:r>
              <a:rPr sz="3200" spc="-5" dirty="0"/>
              <a:t>Compression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B42376-803E-4827-910E-98EF0A1CB19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0DFCC-64B3-429F-8B74-E382F6754EDA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6" name="object 6"/>
          <p:cNvSpPr/>
          <p:nvPr/>
        </p:nvSpPr>
        <p:spPr>
          <a:xfrm>
            <a:off x="831412" y="1621745"/>
            <a:ext cx="3453174" cy="2601332"/>
          </a:xfrm>
          <a:custGeom>
            <a:avLst/>
            <a:gdLst/>
            <a:ahLst/>
            <a:cxnLst/>
            <a:rect l="l" t="t" r="r" b="b"/>
            <a:pathLst>
              <a:path w="3446779" h="2596515">
                <a:moveTo>
                  <a:pt x="1722881" y="0"/>
                </a:moveTo>
                <a:lnTo>
                  <a:pt x="1648130" y="300"/>
                </a:lnTo>
                <a:lnTo>
                  <a:pt x="1574194" y="1193"/>
                </a:lnTo>
                <a:lnTo>
                  <a:pt x="1501137" y="2666"/>
                </a:lnTo>
                <a:lnTo>
                  <a:pt x="1429025" y="4707"/>
                </a:lnTo>
                <a:lnTo>
                  <a:pt x="1357921" y="7304"/>
                </a:lnTo>
                <a:lnTo>
                  <a:pt x="1287890" y="10444"/>
                </a:lnTo>
                <a:lnTo>
                  <a:pt x="1218997" y="14116"/>
                </a:lnTo>
                <a:lnTo>
                  <a:pt x="1151307" y="18306"/>
                </a:lnTo>
                <a:lnTo>
                  <a:pt x="1084883" y="23004"/>
                </a:lnTo>
                <a:lnTo>
                  <a:pt x="1019791" y="28195"/>
                </a:lnTo>
                <a:lnTo>
                  <a:pt x="956095" y="33870"/>
                </a:lnTo>
                <a:lnTo>
                  <a:pt x="893860" y="40014"/>
                </a:lnTo>
                <a:lnTo>
                  <a:pt x="833151" y="46616"/>
                </a:lnTo>
                <a:lnTo>
                  <a:pt x="774031" y="53663"/>
                </a:lnTo>
                <a:lnTo>
                  <a:pt x="716565" y="61144"/>
                </a:lnTo>
                <a:lnTo>
                  <a:pt x="660819" y="69045"/>
                </a:lnTo>
                <a:lnTo>
                  <a:pt x="606856" y="77356"/>
                </a:lnTo>
                <a:lnTo>
                  <a:pt x="554741" y="86063"/>
                </a:lnTo>
                <a:lnTo>
                  <a:pt x="504539" y="95154"/>
                </a:lnTo>
                <a:lnTo>
                  <a:pt x="456314" y="104618"/>
                </a:lnTo>
                <a:lnTo>
                  <a:pt x="410131" y="114441"/>
                </a:lnTo>
                <a:lnTo>
                  <a:pt x="366055" y="124611"/>
                </a:lnTo>
                <a:lnTo>
                  <a:pt x="324149" y="135117"/>
                </a:lnTo>
                <a:lnTo>
                  <a:pt x="284479" y="145946"/>
                </a:lnTo>
                <a:lnTo>
                  <a:pt x="247110" y="157086"/>
                </a:lnTo>
                <a:lnTo>
                  <a:pt x="179529" y="180249"/>
                </a:lnTo>
                <a:lnTo>
                  <a:pt x="121924" y="204508"/>
                </a:lnTo>
                <a:lnTo>
                  <a:pt x="74811" y="229765"/>
                </a:lnTo>
                <a:lnTo>
                  <a:pt x="38707" y="255923"/>
                </a:lnTo>
                <a:lnTo>
                  <a:pt x="6322" y="296632"/>
                </a:lnTo>
                <a:lnTo>
                  <a:pt x="0" y="324612"/>
                </a:lnTo>
                <a:lnTo>
                  <a:pt x="0" y="2271522"/>
                </a:lnTo>
                <a:lnTo>
                  <a:pt x="14128" y="2313251"/>
                </a:lnTo>
                <a:lnTo>
                  <a:pt x="55350" y="2353396"/>
                </a:lnTo>
                <a:lnTo>
                  <a:pt x="97024" y="2379115"/>
                </a:lnTo>
                <a:lnTo>
                  <a:pt x="149447" y="2403886"/>
                </a:lnTo>
                <a:lnTo>
                  <a:pt x="212105" y="2427609"/>
                </a:lnTo>
                <a:lnTo>
                  <a:pt x="284479" y="2450187"/>
                </a:lnTo>
                <a:lnTo>
                  <a:pt x="324149" y="2461016"/>
                </a:lnTo>
                <a:lnTo>
                  <a:pt x="366055" y="2471522"/>
                </a:lnTo>
                <a:lnTo>
                  <a:pt x="410131" y="2481692"/>
                </a:lnTo>
                <a:lnTo>
                  <a:pt x="456314" y="2491515"/>
                </a:lnTo>
                <a:lnTo>
                  <a:pt x="504539" y="2500979"/>
                </a:lnTo>
                <a:lnTo>
                  <a:pt x="554741" y="2510070"/>
                </a:lnTo>
                <a:lnTo>
                  <a:pt x="606856" y="2518777"/>
                </a:lnTo>
                <a:lnTo>
                  <a:pt x="660819" y="2527088"/>
                </a:lnTo>
                <a:lnTo>
                  <a:pt x="716565" y="2534989"/>
                </a:lnTo>
                <a:lnTo>
                  <a:pt x="774031" y="2542470"/>
                </a:lnTo>
                <a:lnTo>
                  <a:pt x="833151" y="2549517"/>
                </a:lnTo>
                <a:lnTo>
                  <a:pt x="893860" y="2556119"/>
                </a:lnTo>
                <a:lnTo>
                  <a:pt x="956095" y="2562263"/>
                </a:lnTo>
                <a:lnTo>
                  <a:pt x="1019791" y="2567938"/>
                </a:lnTo>
                <a:lnTo>
                  <a:pt x="1084883" y="2573129"/>
                </a:lnTo>
                <a:lnTo>
                  <a:pt x="1151307" y="2577827"/>
                </a:lnTo>
                <a:lnTo>
                  <a:pt x="1218997" y="2582017"/>
                </a:lnTo>
                <a:lnTo>
                  <a:pt x="1287890" y="2585689"/>
                </a:lnTo>
                <a:lnTo>
                  <a:pt x="1357921" y="2588829"/>
                </a:lnTo>
                <a:lnTo>
                  <a:pt x="1429025" y="2591426"/>
                </a:lnTo>
                <a:lnTo>
                  <a:pt x="1501137" y="2593467"/>
                </a:lnTo>
                <a:lnTo>
                  <a:pt x="1574194" y="2594940"/>
                </a:lnTo>
                <a:lnTo>
                  <a:pt x="1648130" y="2595833"/>
                </a:lnTo>
                <a:lnTo>
                  <a:pt x="1722881" y="2596134"/>
                </a:lnTo>
                <a:lnTo>
                  <a:pt x="1797634" y="2595833"/>
                </a:lnTo>
                <a:lnTo>
                  <a:pt x="1871575" y="2594940"/>
                </a:lnTo>
                <a:lnTo>
                  <a:pt x="1944639" y="2593467"/>
                </a:lnTo>
                <a:lnTo>
                  <a:pt x="2016762" y="2591426"/>
                </a:lnTo>
                <a:lnTo>
                  <a:pt x="2087878" y="2588829"/>
                </a:lnTo>
                <a:lnTo>
                  <a:pt x="2157924" y="2585689"/>
                </a:lnTo>
                <a:lnTo>
                  <a:pt x="2226834" y="2582017"/>
                </a:lnTo>
                <a:lnTo>
                  <a:pt x="2294543" y="2577827"/>
                </a:lnTo>
                <a:lnTo>
                  <a:pt x="2360988" y="2573129"/>
                </a:lnTo>
                <a:lnTo>
                  <a:pt x="2426102" y="2567938"/>
                </a:lnTo>
                <a:lnTo>
                  <a:pt x="2489822" y="2562263"/>
                </a:lnTo>
                <a:lnTo>
                  <a:pt x="2552083" y="2556119"/>
                </a:lnTo>
                <a:lnTo>
                  <a:pt x="2612819" y="2549517"/>
                </a:lnTo>
                <a:lnTo>
                  <a:pt x="2671966" y="2542470"/>
                </a:lnTo>
                <a:lnTo>
                  <a:pt x="2729460" y="2534989"/>
                </a:lnTo>
                <a:lnTo>
                  <a:pt x="2785236" y="2527088"/>
                </a:lnTo>
                <a:lnTo>
                  <a:pt x="2839228" y="2518777"/>
                </a:lnTo>
                <a:lnTo>
                  <a:pt x="2891373" y="2510070"/>
                </a:lnTo>
                <a:lnTo>
                  <a:pt x="2941605" y="2500979"/>
                </a:lnTo>
                <a:lnTo>
                  <a:pt x="2989860" y="2491515"/>
                </a:lnTo>
                <a:lnTo>
                  <a:pt x="3036073" y="2481692"/>
                </a:lnTo>
                <a:lnTo>
                  <a:pt x="3080179" y="2471522"/>
                </a:lnTo>
                <a:lnTo>
                  <a:pt x="3122113" y="2461016"/>
                </a:lnTo>
                <a:lnTo>
                  <a:pt x="3161812" y="2450187"/>
                </a:lnTo>
                <a:lnTo>
                  <a:pt x="3199209" y="2439047"/>
                </a:lnTo>
                <a:lnTo>
                  <a:pt x="3266841" y="2415884"/>
                </a:lnTo>
                <a:lnTo>
                  <a:pt x="3324493" y="2391625"/>
                </a:lnTo>
                <a:lnTo>
                  <a:pt x="3371646" y="2366368"/>
                </a:lnTo>
                <a:lnTo>
                  <a:pt x="3407782" y="2340210"/>
                </a:lnTo>
                <a:lnTo>
                  <a:pt x="3440197" y="2299501"/>
                </a:lnTo>
                <a:lnTo>
                  <a:pt x="3446526" y="2271522"/>
                </a:lnTo>
                <a:lnTo>
                  <a:pt x="3446526" y="324612"/>
                </a:lnTo>
                <a:lnTo>
                  <a:pt x="3432384" y="282882"/>
                </a:lnTo>
                <a:lnTo>
                  <a:pt x="3391124" y="242737"/>
                </a:lnTo>
                <a:lnTo>
                  <a:pt x="3349414" y="217018"/>
                </a:lnTo>
                <a:lnTo>
                  <a:pt x="3296947" y="192247"/>
                </a:lnTo>
                <a:lnTo>
                  <a:pt x="3234240" y="168524"/>
                </a:lnTo>
                <a:lnTo>
                  <a:pt x="3161812" y="145946"/>
                </a:lnTo>
                <a:lnTo>
                  <a:pt x="3122113" y="135117"/>
                </a:lnTo>
                <a:lnTo>
                  <a:pt x="3080179" y="124611"/>
                </a:lnTo>
                <a:lnTo>
                  <a:pt x="3036073" y="114441"/>
                </a:lnTo>
                <a:lnTo>
                  <a:pt x="2989860" y="104618"/>
                </a:lnTo>
                <a:lnTo>
                  <a:pt x="2941605" y="95154"/>
                </a:lnTo>
                <a:lnTo>
                  <a:pt x="2891373" y="86063"/>
                </a:lnTo>
                <a:lnTo>
                  <a:pt x="2839228" y="77356"/>
                </a:lnTo>
                <a:lnTo>
                  <a:pt x="2785236" y="69045"/>
                </a:lnTo>
                <a:lnTo>
                  <a:pt x="2729460" y="61144"/>
                </a:lnTo>
                <a:lnTo>
                  <a:pt x="2671966" y="53663"/>
                </a:lnTo>
                <a:lnTo>
                  <a:pt x="2612819" y="46616"/>
                </a:lnTo>
                <a:lnTo>
                  <a:pt x="2552083" y="40014"/>
                </a:lnTo>
                <a:lnTo>
                  <a:pt x="2489822" y="33870"/>
                </a:lnTo>
                <a:lnTo>
                  <a:pt x="2426102" y="28195"/>
                </a:lnTo>
                <a:lnTo>
                  <a:pt x="2360988" y="23004"/>
                </a:lnTo>
                <a:lnTo>
                  <a:pt x="2294543" y="18306"/>
                </a:lnTo>
                <a:lnTo>
                  <a:pt x="2226834" y="14116"/>
                </a:lnTo>
                <a:lnTo>
                  <a:pt x="2157924" y="10444"/>
                </a:lnTo>
                <a:lnTo>
                  <a:pt x="2087878" y="7304"/>
                </a:lnTo>
                <a:lnTo>
                  <a:pt x="2016762" y="4707"/>
                </a:lnTo>
                <a:lnTo>
                  <a:pt x="1944639" y="2666"/>
                </a:lnTo>
                <a:lnTo>
                  <a:pt x="1871575" y="1193"/>
                </a:lnTo>
                <a:lnTo>
                  <a:pt x="1797634" y="300"/>
                </a:lnTo>
                <a:lnTo>
                  <a:pt x="1722881" y="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7" name="object 7"/>
          <p:cNvSpPr/>
          <p:nvPr/>
        </p:nvSpPr>
        <p:spPr>
          <a:xfrm>
            <a:off x="831412" y="1946960"/>
            <a:ext cx="3453174" cy="325723"/>
          </a:xfrm>
          <a:custGeom>
            <a:avLst/>
            <a:gdLst/>
            <a:ahLst/>
            <a:cxnLst/>
            <a:rect l="l" t="t" r="r" b="b"/>
            <a:pathLst>
              <a:path w="3446779" h="325119">
                <a:moveTo>
                  <a:pt x="0" y="0"/>
                </a:moveTo>
                <a:lnTo>
                  <a:pt x="14128" y="41729"/>
                </a:lnTo>
                <a:lnTo>
                  <a:pt x="55350" y="81874"/>
                </a:lnTo>
                <a:lnTo>
                  <a:pt x="97024" y="107593"/>
                </a:lnTo>
                <a:lnTo>
                  <a:pt x="149447" y="132364"/>
                </a:lnTo>
                <a:lnTo>
                  <a:pt x="212105" y="156087"/>
                </a:lnTo>
                <a:lnTo>
                  <a:pt x="284479" y="178665"/>
                </a:lnTo>
                <a:lnTo>
                  <a:pt x="324149" y="189494"/>
                </a:lnTo>
                <a:lnTo>
                  <a:pt x="366055" y="200000"/>
                </a:lnTo>
                <a:lnTo>
                  <a:pt x="410131" y="210170"/>
                </a:lnTo>
                <a:lnTo>
                  <a:pt x="456314" y="219993"/>
                </a:lnTo>
                <a:lnTo>
                  <a:pt x="504539" y="229457"/>
                </a:lnTo>
                <a:lnTo>
                  <a:pt x="554741" y="238548"/>
                </a:lnTo>
                <a:lnTo>
                  <a:pt x="606856" y="247255"/>
                </a:lnTo>
                <a:lnTo>
                  <a:pt x="660819" y="255566"/>
                </a:lnTo>
                <a:lnTo>
                  <a:pt x="716565" y="263467"/>
                </a:lnTo>
                <a:lnTo>
                  <a:pt x="774031" y="270948"/>
                </a:lnTo>
                <a:lnTo>
                  <a:pt x="833151" y="277995"/>
                </a:lnTo>
                <a:lnTo>
                  <a:pt x="893860" y="284597"/>
                </a:lnTo>
                <a:lnTo>
                  <a:pt x="956095" y="290741"/>
                </a:lnTo>
                <a:lnTo>
                  <a:pt x="1019791" y="296416"/>
                </a:lnTo>
                <a:lnTo>
                  <a:pt x="1084883" y="301607"/>
                </a:lnTo>
                <a:lnTo>
                  <a:pt x="1151307" y="306305"/>
                </a:lnTo>
                <a:lnTo>
                  <a:pt x="1218997" y="310495"/>
                </a:lnTo>
                <a:lnTo>
                  <a:pt x="1287890" y="314167"/>
                </a:lnTo>
                <a:lnTo>
                  <a:pt x="1357921" y="317307"/>
                </a:lnTo>
                <a:lnTo>
                  <a:pt x="1429025" y="319904"/>
                </a:lnTo>
                <a:lnTo>
                  <a:pt x="1501137" y="321945"/>
                </a:lnTo>
                <a:lnTo>
                  <a:pt x="1574194" y="323418"/>
                </a:lnTo>
                <a:lnTo>
                  <a:pt x="1648130" y="324311"/>
                </a:lnTo>
                <a:lnTo>
                  <a:pt x="1722881" y="324612"/>
                </a:lnTo>
                <a:lnTo>
                  <a:pt x="1797634" y="324311"/>
                </a:lnTo>
                <a:lnTo>
                  <a:pt x="1871575" y="323418"/>
                </a:lnTo>
                <a:lnTo>
                  <a:pt x="1944639" y="321945"/>
                </a:lnTo>
                <a:lnTo>
                  <a:pt x="2016762" y="319904"/>
                </a:lnTo>
                <a:lnTo>
                  <a:pt x="2087878" y="317307"/>
                </a:lnTo>
                <a:lnTo>
                  <a:pt x="2157924" y="314167"/>
                </a:lnTo>
                <a:lnTo>
                  <a:pt x="2226834" y="310495"/>
                </a:lnTo>
                <a:lnTo>
                  <a:pt x="2294543" y="306305"/>
                </a:lnTo>
                <a:lnTo>
                  <a:pt x="2360988" y="301607"/>
                </a:lnTo>
                <a:lnTo>
                  <a:pt x="2426102" y="296416"/>
                </a:lnTo>
                <a:lnTo>
                  <a:pt x="2489822" y="290741"/>
                </a:lnTo>
                <a:lnTo>
                  <a:pt x="2552083" y="284597"/>
                </a:lnTo>
                <a:lnTo>
                  <a:pt x="2612819" y="277995"/>
                </a:lnTo>
                <a:lnTo>
                  <a:pt x="2671966" y="270948"/>
                </a:lnTo>
                <a:lnTo>
                  <a:pt x="2729460" y="263467"/>
                </a:lnTo>
                <a:lnTo>
                  <a:pt x="2785236" y="255566"/>
                </a:lnTo>
                <a:lnTo>
                  <a:pt x="2839228" y="247255"/>
                </a:lnTo>
                <a:lnTo>
                  <a:pt x="2891373" y="238548"/>
                </a:lnTo>
                <a:lnTo>
                  <a:pt x="2941605" y="229457"/>
                </a:lnTo>
                <a:lnTo>
                  <a:pt x="2989860" y="219993"/>
                </a:lnTo>
                <a:lnTo>
                  <a:pt x="3036073" y="210170"/>
                </a:lnTo>
                <a:lnTo>
                  <a:pt x="3080179" y="200000"/>
                </a:lnTo>
                <a:lnTo>
                  <a:pt x="3122113" y="189494"/>
                </a:lnTo>
                <a:lnTo>
                  <a:pt x="3161812" y="178665"/>
                </a:lnTo>
                <a:lnTo>
                  <a:pt x="3199209" y="167525"/>
                </a:lnTo>
                <a:lnTo>
                  <a:pt x="3266841" y="144362"/>
                </a:lnTo>
                <a:lnTo>
                  <a:pt x="3324493" y="120103"/>
                </a:lnTo>
                <a:lnTo>
                  <a:pt x="3371646" y="94846"/>
                </a:lnTo>
                <a:lnTo>
                  <a:pt x="3407782" y="68688"/>
                </a:lnTo>
                <a:lnTo>
                  <a:pt x="3440197" y="27979"/>
                </a:lnTo>
                <a:lnTo>
                  <a:pt x="3444933" y="14065"/>
                </a:lnTo>
                <a:lnTo>
                  <a:pt x="3446526" y="0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8" name="object 8"/>
          <p:cNvSpPr txBox="1"/>
          <p:nvPr/>
        </p:nvSpPr>
        <p:spPr>
          <a:xfrm>
            <a:off x="1711114" y="2870181"/>
            <a:ext cx="1692870" cy="754424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sz="2405" spc="-5" dirty="0">
                <a:latin typeface="Times New Roman"/>
                <a:cs typeface="Times New Roman"/>
              </a:rPr>
              <a:t>Original</a:t>
            </a:r>
            <a:r>
              <a:rPr sz="2405" spc="-70" dirty="0">
                <a:latin typeface="Times New Roman"/>
                <a:cs typeface="Times New Roman"/>
              </a:rPr>
              <a:t> </a:t>
            </a:r>
            <a:r>
              <a:rPr sz="2405" spc="-10" dirty="0">
                <a:latin typeface="Times New Roman"/>
                <a:cs typeface="Times New Roman"/>
              </a:rPr>
              <a:t>Data</a:t>
            </a:r>
            <a:endParaRPr sz="240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178350" y="2246981"/>
            <a:ext cx="2187817" cy="1610803"/>
          </a:xfrm>
          <a:custGeom>
            <a:avLst/>
            <a:gdLst/>
            <a:ahLst/>
            <a:cxnLst/>
            <a:rect l="l" t="t" r="r" b="b"/>
            <a:pathLst>
              <a:path w="2183765" h="1607820">
                <a:moveTo>
                  <a:pt x="2183142" y="1206246"/>
                </a:moveTo>
                <a:lnTo>
                  <a:pt x="2183142" y="0"/>
                </a:lnTo>
                <a:lnTo>
                  <a:pt x="402348" y="0"/>
                </a:lnTo>
                <a:lnTo>
                  <a:pt x="0" y="402336"/>
                </a:lnTo>
                <a:lnTo>
                  <a:pt x="0" y="1607820"/>
                </a:lnTo>
                <a:lnTo>
                  <a:pt x="1780806" y="1607820"/>
                </a:lnTo>
                <a:lnTo>
                  <a:pt x="2183142" y="1206246"/>
                </a:lnTo>
                <a:close/>
              </a:path>
            </a:pathLst>
          </a:custGeom>
          <a:solidFill>
            <a:srgbClr val="F6E6EA"/>
          </a:solidFill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10" name="object 10"/>
          <p:cNvSpPr/>
          <p:nvPr/>
        </p:nvSpPr>
        <p:spPr>
          <a:xfrm>
            <a:off x="6178350" y="2246981"/>
            <a:ext cx="2187817" cy="403337"/>
          </a:xfrm>
          <a:custGeom>
            <a:avLst/>
            <a:gdLst/>
            <a:ahLst/>
            <a:cxnLst/>
            <a:rect l="l" t="t" r="r" b="b"/>
            <a:pathLst>
              <a:path w="2183765" h="402589">
                <a:moveTo>
                  <a:pt x="2183142" y="0"/>
                </a:moveTo>
                <a:lnTo>
                  <a:pt x="402348" y="0"/>
                </a:lnTo>
                <a:lnTo>
                  <a:pt x="0" y="402336"/>
                </a:lnTo>
                <a:lnTo>
                  <a:pt x="1780806" y="402336"/>
                </a:lnTo>
                <a:lnTo>
                  <a:pt x="2183142" y="0"/>
                </a:lnTo>
                <a:close/>
              </a:path>
            </a:pathLst>
          </a:custGeom>
          <a:solidFill>
            <a:srgbClr val="F8EBEF"/>
          </a:solidFill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11" name="object 11"/>
          <p:cNvSpPr/>
          <p:nvPr/>
        </p:nvSpPr>
        <p:spPr>
          <a:xfrm>
            <a:off x="7962460" y="2246981"/>
            <a:ext cx="403337" cy="1610803"/>
          </a:xfrm>
          <a:custGeom>
            <a:avLst/>
            <a:gdLst/>
            <a:ahLst/>
            <a:cxnLst/>
            <a:rect l="l" t="t" r="r" b="b"/>
            <a:pathLst>
              <a:path w="402590" h="1607820">
                <a:moveTo>
                  <a:pt x="402335" y="1206246"/>
                </a:moveTo>
                <a:lnTo>
                  <a:pt x="402335" y="0"/>
                </a:lnTo>
                <a:lnTo>
                  <a:pt x="0" y="402336"/>
                </a:lnTo>
                <a:lnTo>
                  <a:pt x="0" y="1607820"/>
                </a:lnTo>
                <a:lnTo>
                  <a:pt x="402335" y="1206246"/>
                </a:lnTo>
                <a:close/>
              </a:path>
            </a:pathLst>
          </a:custGeom>
          <a:solidFill>
            <a:srgbClr val="C6B9BC"/>
          </a:solidFill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12" name="object 12"/>
          <p:cNvSpPr/>
          <p:nvPr/>
        </p:nvSpPr>
        <p:spPr>
          <a:xfrm>
            <a:off x="6178350" y="2246981"/>
            <a:ext cx="2187817" cy="1610803"/>
          </a:xfrm>
          <a:custGeom>
            <a:avLst/>
            <a:gdLst/>
            <a:ahLst/>
            <a:cxnLst/>
            <a:rect l="l" t="t" r="r" b="b"/>
            <a:pathLst>
              <a:path w="2183765" h="1607820">
                <a:moveTo>
                  <a:pt x="402348" y="0"/>
                </a:moveTo>
                <a:lnTo>
                  <a:pt x="0" y="402336"/>
                </a:lnTo>
                <a:lnTo>
                  <a:pt x="0" y="1607820"/>
                </a:lnTo>
                <a:lnTo>
                  <a:pt x="1780806" y="1607820"/>
                </a:lnTo>
                <a:lnTo>
                  <a:pt x="2183142" y="1206246"/>
                </a:lnTo>
                <a:lnTo>
                  <a:pt x="2183142" y="0"/>
                </a:lnTo>
                <a:lnTo>
                  <a:pt x="402348" y="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13" name="object 13"/>
          <p:cNvSpPr/>
          <p:nvPr/>
        </p:nvSpPr>
        <p:spPr>
          <a:xfrm>
            <a:off x="6178350" y="2246981"/>
            <a:ext cx="2187817" cy="403337"/>
          </a:xfrm>
          <a:custGeom>
            <a:avLst/>
            <a:gdLst/>
            <a:ahLst/>
            <a:cxnLst/>
            <a:rect l="l" t="t" r="r" b="b"/>
            <a:pathLst>
              <a:path w="2183765" h="402589">
                <a:moveTo>
                  <a:pt x="0" y="402336"/>
                </a:moveTo>
                <a:lnTo>
                  <a:pt x="1780806" y="402336"/>
                </a:lnTo>
                <a:lnTo>
                  <a:pt x="2183142" y="0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14" name="object 14"/>
          <p:cNvSpPr/>
          <p:nvPr/>
        </p:nvSpPr>
        <p:spPr>
          <a:xfrm>
            <a:off x="7962460" y="2650063"/>
            <a:ext cx="0" cy="1208102"/>
          </a:xfrm>
          <a:custGeom>
            <a:avLst/>
            <a:gdLst/>
            <a:ahLst/>
            <a:cxnLst/>
            <a:rect l="l" t="t" r="r" b="b"/>
            <a:pathLst>
              <a:path h="1205864">
                <a:moveTo>
                  <a:pt x="0" y="0"/>
                </a:moveTo>
                <a:lnTo>
                  <a:pt x="0" y="1205483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15" name="object 15"/>
          <p:cNvSpPr txBox="1"/>
          <p:nvPr/>
        </p:nvSpPr>
        <p:spPr>
          <a:xfrm>
            <a:off x="6200500" y="2851095"/>
            <a:ext cx="1761589" cy="753051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089" marR="5090">
              <a:spcBef>
                <a:spcPts val="100"/>
              </a:spcBef>
              <a:buNone/>
            </a:pPr>
            <a:r>
              <a:rPr sz="2405" spc="-10" dirty="0">
                <a:latin typeface="Times New Roman"/>
                <a:cs typeface="Times New Roman"/>
              </a:rPr>
              <a:t>Compressed  Data</a:t>
            </a:r>
            <a:endParaRPr sz="2405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314106" y="2966116"/>
            <a:ext cx="1846825" cy="76341"/>
          </a:xfrm>
          <a:custGeom>
            <a:avLst/>
            <a:gdLst/>
            <a:ahLst/>
            <a:cxnLst/>
            <a:rect l="l" t="t" r="r" b="b"/>
            <a:pathLst>
              <a:path w="1843404" h="76200">
                <a:moveTo>
                  <a:pt x="1784591" y="40386"/>
                </a:moveTo>
                <a:lnTo>
                  <a:pt x="1784591" y="35051"/>
                </a:lnTo>
                <a:lnTo>
                  <a:pt x="1782305" y="32765"/>
                </a:lnTo>
                <a:lnTo>
                  <a:pt x="2286" y="32766"/>
                </a:lnTo>
                <a:lnTo>
                  <a:pt x="0" y="35052"/>
                </a:lnTo>
                <a:lnTo>
                  <a:pt x="0" y="40386"/>
                </a:lnTo>
                <a:lnTo>
                  <a:pt x="2286" y="42672"/>
                </a:lnTo>
                <a:lnTo>
                  <a:pt x="1782305" y="42672"/>
                </a:lnTo>
                <a:lnTo>
                  <a:pt x="1784591" y="40386"/>
                </a:lnTo>
                <a:close/>
              </a:path>
              <a:path w="1843404" h="76200">
                <a:moveTo>
                  <a:pt x="1843265" y="38100"/>
                </a:moveTo>
                <a:lnTo>
                  <a:pt x="1767065" y="0"/>
                </a:lnTo>
                <a:lnTo>
                  <a:pt x="1767065" y="32765"/>
                </a:lnTo>
                <a:lnTo>
                  <a:pt x="1782305" y="32765"/>
                </a:lnTo>
                <a:lnTo>
                  <a:pt x="1784591" y="35051"/>
                </a:lnTo>
                <a:lnTo>
                  <a:pt x="1784591" y="67437"/>
                </a:lnTo>
                <a:lnTo>
                  <a:pt x="1843265" y="38100"/>
                </a:lnTo>
                <a:close/>
              </a:path>
              <a:path w="1843404" h="76200">
                <a:moveTo>
                  <a:pt x="1784591" y="67437"/>
                </a:moveTo>
                <a:lnTo>
                  <a:pt x="1784591" y="40386"/>
                </a:lnTo>
                <a:lnTo>
                  <a:pt x="1782305" y="42672"/>
                </a:lnTo>
                <a:lnTo>
                  <a:pt x="1767065" y="42672"/>
                </a:lnTo>
                <a:lnTo>
                  <a:pt x="1767065" y="76200"/>
                </a:lnTo>
                <a:lnTo>
                  <a:pt x="1784591" y="67437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17" name="object 17"/>
          <p:cNvSpPr/>
          <p:nvPr/>
        </p:nvSpPr>
        <p:spPr>
          <a:xfrm>
            <a:off x="4319449" y="3541730"/>
            <a:ext cx="1846189" cy="76341"/>
          </a:xfrm>
          <a:custGeom>
            <a:avLst/>
            <a:gdLst/>
            <a:ahLst/>
            <a:cxnLst/>
            <a:rect l="l" t="t" r="r" b="b"/>
            <a:pathLst>
              <a:path w="1842770" h="76200">
                <a:moveTo>
                  <a:pt x="76200" y="33527"/>
                </a:moveTo>
                <a:lnTo>
                  <a:pt x="76200" y="0"/>
                </a:lnTo>
                <a:lnTo>
                  <a:pt x="0" y="38100"/>
                </a:lnTo>
                <a:lnTo>
                  <a:pt x="58674" y="67437"/>
                </a:lnTo>
                <a:lnTo>
                  <a:pt x="58674" y="35051"/>
                </a:lnTo>
                <a:lnTo>
                  <a:pt x="60960" y="33527"/>
                </a:lnTo>
                <a:lnTo>
                  <a:pt x="76200" y="33527"/>
                </a:lnTo>
                <a:close/>
              </a:path>
              <a:path w="1842770" h="76200">
                <a:moveTo>
                  <a:pt x="1842503" y="40385"/>
                </a:moveTo>
                <a:lnTo>
                  <a:pt x="1842503" y="35051"/>
                </a:lnTo>
                <a:lnTo>
                  <a:pt x="1840979" y="33527"/>
                </a:lnTo>
                <a:lnTo>
                  <a:pt x="60960" y="33527"/>
                </a:lnTo>
                <a:lnTo>
                  <a:pt x="58674" y="35051"/>
                </a:lnTo>
                <a:lnTo>
                  <a:pt x="58674" y="40386"/>
                </a:lnTo>
                <a:lnTo>
                  <a:pt x="60960" y="42672"/>
                </a:lnTo>
                <a:lnTo>
                  <a:pt x="1840979" y="42671"/>
                </a:lnTo>
                <a:lnTo>
                  <a:pt x="1842503" y="40385"/>
                </a:lnTo>
                <a:close/>
              </a:path>
              <a:path w="1842770" h="76200">
                <a:moveTo>
                  <a:pt x="76200" y="76200"/>
                </a:moveTo>
                <a:lnTo>
                  <a:pt x="76200" y="42672"/>
                </a:lnTo>
                <a:lnTo>
                  <a:pt x="60960" y="42672"/>
                </a:lnTo>
                <a:lnTo>
                  <a:pt x="58674" y="40386"/>
                </a:lnTo>
                <a:lnTo>
                  <a:pt x="58674" y="67437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18" name="object 18"/>
          <p:cNvSpPr txBox="1"/>
          <p:nvPr/>
        </p:nvSpPr>
        <p:spPr>
          <a:xfrm>
            <a:off x="4716672" y="3687797"/>
            <a:ext cx="1304057" cy="382950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sz="2405" spc="-10" dirty="0">
                <a:latin typeface="Times New Roman"/>
                <a:cs typeface="Times New Roman"/>
              </a:rPr>
              <a:t>lossless</a:t>
            </a:r>
            <a:endParaRPr sz="2405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44398" y="4368507"/>
            <a:ext cx="3292222" cy="2189089"/>
          </a:xfrm>
          <a:custGeom>
            <a:avLst/>
            <a:gdLst/>
            <a:ahLst/>
            <a:cxnLst/>
            <a:rect l="l" t="t" r="r" b="b"/>
            <a:pathLst>
              <a:path w="3286125" h="2185034">
                <a:moveTo>
                  <a:pt x="3285744" y="1911858"/>
                </a:moveTo>
                <a:lnTo>
                  <a:pt x="3285743" y="273558"/>
                </a:lnTo>
                <a:lnTo>
                  <a:pt x="3270750" y="236481"/>
                </a:lnTo>
                <a:lnTo>
                  <a:pt x="3227073" y="200906"/>
                </a:lnTo>
                <a:lnTo>
                  <a:pt x="3182985" y="178187"/>
                </a:lnTo>
                <a:lnTo>
                  <a:pt x="3127598" y="156379"/>
                </a:lnTo>
                <a:lnTo>
                  <a:pt x="3061490" y="135579"/>
                </a:lnTo>
                <a:lnTo>
                  <a:pt x="3024597" y="125587"/>
                </a:lnTo>
                <a:lnTo>
                  <a:pt x="2985240" y="115884"/>
                </a:lnTo>
                <a:lnTo>
                  <a:pt x="2943494" y="106482"/>
                </a:lnTo>
                <a:lnTo>
                  <a:pt x="2899429" y="97392"/>
                </a:lnTo>
                <a:lnTo>
                  <a:pt x="2853119" y="88628"/>
                </a:lnTo>
                <a:lnTo>
                  <a:pt x="2804636" y="80200"/>
                </a:lnTo>
                <a:lnTo>
                  <a:pt x="2754052" y="72122"/>
                </a:lnTo>
                <a:lnTo>
                  <a:pt x="2701439" y="64405"/>
                </a:lnTo>
                <a:lnTo>
                  <a:pt x="2646870" y="57061"/>
                </a:lnTo>
                <a:lnTo>
                  <a:pt x="2590418" y="50104"/>
                </a:lnTo>
                <a:lnTo>
                  <a:pt x="2532155" y="43544"/>
                </a:lnTo>
                <a:lnTo>
                  <a:pt x="2472153" y="37394"/>
                </a:lnTo>
                <a:lnTo>
                  <a:pt x="2410485" y="31666"/>
                </a:lnTo>
                <a:lnTo>
                  <a:pt x="2347223" y="26373"/>
                </a:lnTo>
                <a:lnTo>
                  <a:pt x="2282440" y="21526"/>
                </a:lnTo>
                <a:lnTo>
                  <a:pt x="2216207" y="17138"/>
                </a:lnTo>
                <a:lnTo>
                  <a:pt x="2148598" y="13220"/>
                </a:lnTo>
                <a:lnTo>
                  <a:pt x="2079684" y="9786"/>
                </a:lnTo>
                <a:lnTo>
                  <a:pt x="2009539" y="6846"/>
                </a:lnTo>
                <a:lnTo>
                  <a:pt x="1938235" y="4414"/>
                </a:lnTo>
                <a:lnTo>
                  <a:pt x="1865843" y="2501"/>
                </a:lnTo>
                <a:lnTo>
                  <a:pt x="1792437" y="1119"/>
                </a:lnTo>
                <a:lnTo>
                  <a:pt x="1718089" y="281"/>
                </a:lnTo>
                <a:lnTo>
                  <a:pt x="1642871" y="0"/>
                </a:lnTo>
                <a:lnTo>
                  <a:pt x="1567654" y="281"/>
                </a:lnTo>
                <a:lnTo>
                  <a:pt x="1493306" y="1119"/>
                </a:lnTo>
                <a:lnTo>
                  <a:pt x="1419900" y="2501"/>
                </a:lnTo>
                <a:lnTo>
                  <a:pt x="1347508" y="4414"/>
                </a:lnTo>
                <a:lnTo>
                  <a:pt x="1276204" y="6846"/>
                </a:lnTo>
                <a:lnTo>
                  <a:pt x="1206059" y="9786"/>
                </a:lnTo>
                <a:lnTo>
                  <a:pt x="1137145" y="13220"/>
                </a:lnTo>
                <a:lnTo>
                  <a:pt x="1069536" y="17138"/>
                </a:lnTo>
                <a:lnTo>
                  <a:pt x="1003303" y="21526"/>
                </a:lnTo>
                <a:lnTo>
                  <a:pt x="938520" y="26373"/>
                </a:lnTo>
                <a:lnTo>
                  <a:pt x="875258" y="31666"/>
                </a:lnTo>
                <a:lnTo>
                  <a:pt x="813590" y="37394"/>
                </a:lnTo>
                <a:lnTo>
                  <a:pt x="753588" y="43544"/>
                </a:lnTo>
                <a:lnTo>
                  <a:pt x="695325" y="50104"/>
                </a:lnTo>
                <a:lnTo>
                  <a:pt x="638873" y="57061"/>
                </a:lnTo>
                <a:lnTo>
                  <a:pt x="584304" y="64405"/>
                </a:lnTo>
                <a:lnTo>
                  <a:pt x="531691" y="72122"/>
                </a:lnTo>
                <a:lnTo>
                  <a:pt x="481107" y="80200"/>
                </a:lnTo>
                <a:lnTo>
                  <a:pt x="432624" y="88628"/>
                </a:lnTo>
                <a:lnTo>
                  <a:pt x="386314" y="97392"/>
                </a:lnTo>
                <a:lnTo>
                  <a:pt x="342249" y="106482"/>
                </a:lnTo>
                <a:lnTo>
                  <a:pt x="300503" y="115884"/>
                </a:lnTo>
                <a:lnTo>
                  <a:pt x="261146" y="125587"/>
                </a:lnTo>
                <a:lnTo>
                  <a:pt x="224253" y="135579"/>
                </a:lnTo>
                <a:lnTo>
                  <a:pt x="158145" y="156379"/>
                </a:lnTo>
                <a:lnTo>
                  <a:pt x="102758" y="178187"/>
                </a:lnTo>
                <a:lnTo>
                  <a:pt x="58670" y="200906"/>
                </a:lnTo>
                <a:lnTo>
                  <a:pt x="26461" y="224439"/>
                </a:lnTo>
                <a:lnTo>
                  <a:pt x="1690" y="261052"/>
                </a:lnTo>
                <a:lnTo>
                  <a:pt x="0" y="273558"/>
                </a:lnTo>
                <a:lnTo>
                  <a:pt x="0" y="1911858"/>
                </a:lnTo>
                <a:lnTo>
                  <a:pt x="15852" y="1949794"/>
                </a:lnTo>
                <a:lnTo>
                  <a:pt x="61992" y="1986161"/>
                </a:lnTo>
                <a:lnTo>
                  <a:pt x="108527" y="2009356"/>
                </a:lnTo>
                <a:lnTo>
                  <a:pt x="166946" y="2031587"/>
                </a:lnTo>
                <a:lnTo>
                  <a:pt x="236620" y="2052748"/>
                </a:lnTo>
                <a:lnTo>
                  <a:pt x="275481" y="2062893"/>
                </a:lnTo>
                <a:lnTo>
                  <a:pt x="316918" y="2072731"/>
                </a:lnTo>
                <a:lnTo>
                  <a:pt x="360854" y="2082248"/>
                </a:lnTo>
                <a:lnTo>
                  <a:pt x="407210" y="2091430"/>
                </a:lnTo>
                <a:lnTo>
                  <a:pt x="455906" y="2100265"/>
                </a:lnTo>
                <a:lnTo>
                  <a:pt x="506864" y="2108739"/>
                </a:lnTo>
                <a:lnTo>
                  <a:pt x="560006" y="2116839"/>
                </a:lnTo>
                <a:lnTo>
                  <a:pt x="615251" y="2124551"/>
                </a:lnTo>
                <a:lnTo>
                  <a:pt x="672522" y="2131862"/>
                </a:lnTo>
                <a:lnTo>
                  <a:pt x="731740" y="2138759"/>
                </a:lnTo>
                <a:lnTo>
                  <a:pt x="792826" y="2145228"/>
                </a:lnTo>
                <a:lnTo>
                  <a:pt x="855701" y="2151256"/>
                </a:lnTo>
                <a:lnTo>
                  <a:pt x="920287" y="2156831"/>
                </a:lnTo>
                <a:lnTo>
                  <a:pt x="986504" y="2161937"/>
                </a:lnTo>
                <a:lnTo>
                  <a:pt x="1054273" y="2166562"/>
                </a:lnTo>
                <a:lnTo>
                  <a:pt x="1123517" y="2170694"/>
                </a:lnTo>
                <a:lnTo>
                  <a:pt x="1194155" y="2174317"/>
                </a:lnTo>
                <a:lnTo>
                  <a:pt x="1266110" y="2177420"/>
                </a:lnTo>
                <a:lnTo>
                  <a:pt x="1339303" y="2179989"/>
                </a:lnTo>
                <a:lnTo>
                  <a:pt x="1413654" y="2182009"/>
                </a:lnTo>
                <a:lnTo>
                  <a:pt x="1489085" y="2183469"/>
                </a:lnTo>
                <a:lnTo>
                  <a:pt x="1565517" y="2184355"/>
                </a:lnTo>
                <a:lnTo>
                  <a:pt x="1642872" y="2184654"/>
                </a:lnTo>
                <a:lnTo>
                  <a:pt x="1720226" y="2184355"/>
                </a:lnTo>
                <a:lnTo>
                  <a:pt x="1796658" y="2183469"/>
                </a:lnTo>
                <a:lnTo>
                  <a:pt x="1872089" y="2182009"/>
                </a:lnTo>
                <a:lnTo>
                  <a:pt x="1946440" y="2179989"/>
                </a:lnTo>
                <a:lnTo>
                  <a:pt x="2019633" y="2177420"/>
                </a:lnTo>
                <a:lnTo>
                  <a:pt x="2091588" y="2174317"/>
                </a:lnTo>
                <a:lnTo>
                  <a:pt x="2162226" y="2170694"/>
                </a:lnTo>
                <a:lnTo>
                  <a:pt x="2231470" y="2166562"/>
                </a:lnTo>
                <a:lnTo>
                  <a:pt x="2299239" y="2161937"/>
                </a:lnTo>
                <a:lnTo>
                  <a:pt x="2365456" y="2156831"/>
                </a:lnTo>
                <a:lnTo>
                  <a:pt x="2430042" y="2151256"/>
                </a:lnTo>
                <a:lnTo>
                  <a:pt x="2492917" y="2145228"/>
                </a:lnTo>
                <a:lnTo>
                  <a:pt x="2554003" y="2138759"/>
                </a:lnTo>
                <a:lnTo>
                  <a:pt x="2613221" y="2131862"/>
                </a:lnTo>
                <a:lnTo>
                  <a:pt x="2670492" y="2124551"/>
                </a:lnTo>
                <a:lnTo>
                  <a:pt x="2725737" y="2116839"/>
                </a:lnTo>
                <a:lnTo>
                  <a:pt x="2778879" y="2108739"/>
                </a:lnTo>
                <a:lnTo>
                  <a:pt x="2829837" y="2100265"/>
                </a:lnTo>
                <a:lnTo>
                  <a:pt x="2878533" y="2091430"/>
                </a:lnTo>
                <a:lnTo>
                  <a:pt x="2924889" y="2082248"/>
                </a:lnTo>
                <a:lnTo>
                  <a:pt x="2968825" y="2072731"/>
                </a:lnTo>
                <a:lnTo>
                  <a:pt x="3010262" y="2062893"/>
                </a:lnTo>
                <a:lnTo>
                  <a:pt x="3049123" y="2052748"/>
                </a:lnTo>
                <a:lnTo>
                  <a:pt x="3118797" y="2031587"/>
                </a:lnTo>
                <a:lnTo>
                  <a:pt x="3177216" y="2009356"/>
                </a:lnTo>
                <a:lnTo>
                  <a:pt x="3223751" y="1986161"/>
                </a:lnTo>
                <a:lnTo>
                  <a:pt x="3257771" y="1962108"/>
                </a:lnTo>
                <a:lnTo>
                  <a:pt x="3283956" y="1924655"/>
                </a:lnTo>
                <a:lnTo>
                  <a:pt x="3285744" y="19118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20" name="object 20"/>
          <p:cNvSpPr/>
          <p:nvPr/>
        </p:nvSpPr>
        <p:spPr>
          <a:xfrm>
            <a:off x="944398" y="4368508"/>
            <a:ext cx="3292222" cy="547749"/>
          </a:xfrm>
          <a:custGeom>
            <a:avLst/>
            <a:gdLst/>
            <a:ahLst/>
            <a:cxnLst/>
            <a:rect l="l" t="t" r="r" b="b"/>
            <a:pathLst>
              <a:path w="3286125" h="546735">
                <a:moveTo>
                  <a:pt x="3285743" y="273558"/>
                </a:moveTo>
                <a:lnTo>
                  <a:pt x="3270750" y="236481"/>
                </a:lnTo>
                <a:lnTo>
                  <a:pt x="3227073" y="200906"/>
                </a:lnTo>
                <a:lnTo>
                  <a:pt x="3182985" y="178187"/>
                </a:lnTo>
                <a:lnTo>
                  <a:pt x="3127598" y="156379"/>
                </a:lnTo>
                <a:lnTo>
                  <a:pt x="3061490" y="135579"/>
                </a:lnTo>
                <a:lnTo>
                  <a:pt x="3024597" y="125587"/>
                </a:lnTo>
                <a:lnTo>
                  <a:pt x="2985240" y="115884"/>
                </a:lnTo>
                <a:lnTo>
                  <a:pt x="2943494" y="106482"/>
                </a:lnTo>
                <a:lnTo>
                  <a:pt x="2899429" y="97392"/>
                </a:lnTo>
                <a:lnTo>
                  <a:pt x="2853119" y="88628"/>
                </a:lnTo>
                <a:lnTo>
                  <a:pt x="2804636" y="80200"/>
                </a:lnTo>
                <a:lnTo>
                  <a:pt x="2754052" y="72122"/>
                </a:lnTo>
                <a:lnTo>
                  <a:pt x="2701439" y="64405"/>
                </a:lnTo>
                <a:lnTo>
                  <a:pt x="2646870" y="57061"/>
                </a:lnTo>
                <a:lnTo>
                  <a:pt x="2590418" y="50104"/>
                </a:lnTo>
                <a:lnTo>
                  <a:pt x="2532155" y="43544"/>
                </a:lnTo>
                <a:lnTo>
                  <a:pt x="2472153" y="37394"/>
                </a:lnTo>
                <a:lnTo>
                  <a:pt x="2410485" y="31666"/>
                </a:lnTo>
                <a:lnTo>
                  <a:pt x="2347223" y="26373"/>
                </a:lnTo>
                <a:lnTo>
                  <a:pt x="2282440" y="21526"/>
                </a:lnTo>
                <a:lnTo>
                  <a:pt x="2216207" y="17138"/>
                </a:lnTo>
                <a:lnTo>
                  <a:pt x="2148598" y="13220"/>
                </a:lnTo>
                <a:lnTo>
                  <a:pt x="2079684" y="9786"/>
                </a:lnTo>
                <a:lnTo>
                  <a:pt x="2009539" y="6846"/>
                </a:lnTo>
                <a:lnTo>
                  <a:pt x="1938235" y="4414"/>
                </a:lnTo>
                <a:lnTo>
                  <a:pt x="1865843" y="2501"/>
                </a:lnTo>
                <a:lnTo>
                  <a:pt x="1792437" y="1119"/>
                </a:lnTo>
                <a:lnTo>
                  <a:pt x="1718089" y="281"/>
                </a:lnTo>
                <a:lnTo>
                  <a:pt x="1642871" y="0"/>
                </a:lnTo>
                <a:lnTo>
                  <a:pt x="1567654" y="281"/>
                </a:lnTo>
                <a:lnTo>
                  <a:pt x="1493306" y="1119"/>
                </a:lnTo>
                <a:lnTo>
                  <a:pt x="1419900" y="2501"/>
                </a:lnTo>
                <a:lnTo>
                  <a:pt x="1347508" y="4414"/>
                </a:lnTo>
                <a:lnTo>
                  <a:pt x="1276204" y="6846"/>
                </a:lnTo>
                <a:lnTo>
                  <a:pt x="1206059" y="9786"/>
                </a:lnTo>
                <a:lnTo>
                  <a:pt x="1137145" y="13220"/>
                </a:lnTo>
                <a:lnTo>
                  <a:pt x="1069536" y="17138"/>
                </a:lnTo>
                <a:lnTo>
                  <a:pt x="1003303" y="21526"/>
                </a:lnTo>
                <a:lnTo>
                  <a:pt x="938520" y="26373"/>
                </a:lnTo>
                <a:lnTo>
                  <a:pt x="875258" y="31666"/>
                </a:lnTo>
                <a:lnTo>
                  <a:pt x="813590" y="37394"/>
                </a:lnTo>
                <a:lnTo>
                  <a:pt x="753588" y="43544"/>
                </a:lnTo>
                <a:lnTo>
                  <a:pt x="695325" y="50104"/>
                </a:lnTo>
                <a:lnTo>
                  <a:pt x="638873" y="57061"/>
                </a:lnTo>
                <a:lnTo>
                  <a:pt x="584304" y="64405"/>
                </a:lnTo>
                <a:lnTo>
                  <a:pt x="531691" y="72122"/>
                </a:lnTo>
                <a:lnTo>
                  <a:pt x="481107" y="80200"/>
                </a:lnTo>
                <a:lnTo>
                  <a:pt x="432624" y="88628"/>
                </a:lnTo>
                <a:lnTo>
                  <a:pt x="386314" y="97392"/>
                </a:lnTo>
                <a:lnTo>
                  <a:pt x="342249" y="106482"/>
                </a:lnTo>
                <a:lnTo>
                  <a:pt x="300503" y="115884"/>
                </a:lnTo>
                <a:lnTo>
                  <a:pt x="261146" y="125587"/>
                </a:lnTo>
                <a:lnTo>
                  <a:pt x="224253" y="135579"/>
                </a:lnTo>
                <a:lnTo>
                  <a:pt x="158145" y="156379"/>
                </a:lnTo>
                <a:lnTo>
                  <a:pt x="102758" y="178187"/>
                </a:lnTo>
                <a:lnTo>
                  <a:pt x="58670" y="200906"/>
                </a:lnTo>
                <a:lnTo>
                  <a:pt x="26461" y="224439"/>
                </a:lnTo>
                <a:lnTo>
                  <a:pt x="1690" y="261052"/>
                </a:lnTo>
                <a:lnTo>
                  <a:pt x="0" y="273558"/>
                </a:lnTo>
                <a:lnTo>
                  <a:pt x="1787" y="286355"/>
                </a:lnTo>
                <a:lnTo>
                  <a:pt x="27972" y="323808"/>
                </a:lnTo>
                <a:lnTo>
                  <a:pt x="61992" y="347861"/>
                </a:lnTo>
                <a:lnTo>
                  <a:pt x="108527" y="371056"/>
                </a:lnTo>
                <a:lnTo>
                  <a:pt x="166946" y="393287"/>
                </a:lnTo>
                <a:lnTo>
                  <a:pt x="236620" y="414448"/>
                </a:lnTo>
                <a:lnTo>
                  <a:pt x="275481" y="424593"/>
                </a:lnTo>
                <a:lnTo>
                  <a:pt x="316918" y="434431"/>
                </a:lnTo>
                <a:lnTo>
                  <a:pt x="360854" y="443948"/>
                </a:lnTo>
                <a:lnTo>
                  <a:pt x="407210" y="453130"/>
                </a:lnTo>
                <a:lnTo>
                  <a:pt x="455906" y="461965"/>
                </a:lnTo>
                <a:lnTo>
                  <a:pt x="506864" y="470439"/>
                </a:lnTo>
                <a:lnTo>
                  <a:pt x="560006" y="478539"/>
                </a:lnTo>
                <a:lnTo>
                  <a:pt x="615251" y="486251"/>
                </a:lnTo>
                <a:lnTo>
                  <a:pt x="672522" y="493562"/>
                </a:lnTo>
                <a:lnTo>
                  <a:pt x="731740" y="500459"/>
                </a:lnTo>
                <a:lnTo>
                  <a:pt x="792826" y="506928"/>
                </a:lnTo>
                <a:lnTo>
                  <a:pt x="855701" y="512956"/>
                </a:lnTo>
                <a:lnTo>
                  <a:pt x="920287" y="518531"/>
                </a:lnTo>
                <a:lnTo>
                  <a:pt x="986504" y="523637"/>
                </a:lnTo>
                <a:lnTo>
                  <a:pt x="1054273" y="528262"/>
                </a:lnTo>
                <a:lnTo>
                  <a:pt x="1123517" y="532394"/>
                </a:lnTo>
                <a:lnTo>
                  <a:pt x="1194155" y="536017"/>
                </a:lnTo>
                <a:lnTo>
                  <a:pt x="1266110" y="539120"/>
                </a:lnTo>
                <a:lnTo>
                  <a:pt x="1339303" y="541689"/>
                </a:lnTo>
                <a:lnTo>
                  <a:pt x="1413654" y="543709"/>
                </a:lnTo>
                <a:lnTo>
                  <a:pt x="1489085" y="545169"/>
                </a:lnTo>
                <a:lnTo>
                  <a:pt x="1565517" y="546055"/>
                </a:lnTo>
                <a:lnTo>
                  <a:pt x="1642871" y="546354"/>
                </a:lnTo>
                <a:lnTo>
                  <a:pt x="1720226" y="546055"/>
                </a:lnTo>
                <a:lnTo>
                  <a:pt x="1796658" y="545169"/>
                </a:lnTo>
                <a:lnTo>
                  <a:pt x="1872089" y="543709"/>
                </a:lnTo>
                <a:lnTo>
                  <a:pt x="1946440" y="541689"/>
                </a:lnTo>
                <a:lnTo>
                  <a:pt x="2019633" y="539120"/>
                </a:lnTo>
                <a:lnTo>
                  <a:pt x="2091588" y="536017"/>
                </a:lnTo>
                <a:lnTo>
                  <a:pt x="2162226" y="532394"/>
                </a:lnTo>
                <a:lnTo>
                  <a:pt x="2231470" y="528262"/>
                </a:lnTo>
                <a:lnTo>
                  <a:pt x="2299239" y="523637"/>
                </a:lnTo>
                <a:lnTo>
                  <a:pt x="2365456" y="518531"/>
                </a:lnTo>
                <a:lnTo>
                  <a:pt x="2430042" y="512956"/>
                </a:lnTo>
                <a:lnTo>
                  <a:pt x="2492917" y="506928"/>
                </a:lnTo>
                <a:lnTo>
                  <a:pt x="2554003" y="500459"/>
                </a:lnTo>
                <a:lnTo>
                  <a:pt x="2613221" y="493562"/>
                </a:lnTo>
                <a:lnTo>
                  <a:pt x="2670492" y="486251"/>
                </a:lnTo>
                <a:lnTo>
                  <a:pt x="2725737" y="478539"/>
                </a:lnTo>
                <a:lnTo>
                  <a:pt x="2778879" y="470439"/>
                </a:lnTo>
                <a:lnTo>
                  <a:pt x="2829837" y="461965"/>
                </a:lnTo>
                <a:lnTo>
                  <a:pt x="2878533" y="453130"/>
                </a:lnTo>
                <a:lnTo>
                  <a:pt x="2924889" y="443948"/>
                </a:lnTo>
                <a:lnTo>
                  <a:pt x="2968825" y="434431"/>
                </a:lnTo>
                <a:lnTo>
                  <a:pt x="3010262" y="424593"/>
                </a:lnTo>
                <a:lnTo>
                  <a:pt x="3049123" y="414448"/>
                </a:lnTo>
                <a:lnTo>
                  <a:pt x="3118797" y="393287"/>
                </a:lnTo>
                <a:lnTo>
                  <a:pt x="3177216" y="371056"/>
                </a:lnTo>
                <a:lnTo>
                  <a:pt x="3223751" y="347861"/>
                </a:lnTo>
                <a:lnTo>
                  <a:pt x="3257771" y="323808"/>
                </a:lnTo>
                <a:lnTo>
                  <a:pt x="3283956" y="286355"/>
                </a:lnTo>
                <a:lnTo>
                  <a:pt x="3285743" y="2735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21" name="object 21"/>
          <p:cNvSpPr/>
          <p:nvPr/>
        </p:nvSpPr>
        <p:spPr>
          <a:xfrm>
            <a:off x="944398" y="4368507"/>
            <a:ext cx="3292222" cy="2189089"/>
          </a:xfrm>
          <a:custGeom>
            <a:avLst/>
            <a:gdLst/>
            <a:ahLst/>
            <a:cxnLst/>
            <a:rect l="l" t="t" r="r" b="b"/>
            <a:pathLst>
              <a:path w="3286125" h="2185034">
                <a:moveTo>
                  <a:pt x="1642871" y="0"/>
                </a:moveTo>
                <a:lnTo>
                  <a:pt x="1567654" y="281"/>
                </a:lnTo>
                <a:lnTo>
                  <a:pt x="1493306" y="1119"/>
                </a:lnTo>
                <a:lnTo>
                  <a:pt x="1419900" y="2501"/>
                </a:lnTo>
                <a:lnTo>
                  <a:pt x="1347508" y="4414"/>
                </a:lnTo>
                <a:lnTo>
                  <a:pt x="1276204" y="6846"/>
                </a:lnTo>
                <a:lnTo>
                  <a:pt x="1206059" y="9786"/>
                </a:lnTo>
                <a:lnTo>
                  <a:pt x="1137145" y="13220"/>
                </a:lnTo>
                <a:lnTo>
                  <a:pt x="1069536" y="17138"/>
                </a:lnTo>
                <a:lnTo>
                  <a:pt x="1003303" y="21526"/>
                </a:lnTo>
                <a:lnTo>
                  <a:pt x="938520" y="26373"/>
                </a:lnTo>
                <a:lnTo>
                  <a:pt x="875258" y="31666"/>
                </a:lnTo>
                <a:lnTo>
                  <a:pt x="813590" y="37394"/>
                </a:lnTo>
                <a:lnTo>
                  <a:pt x="753588" y="43544"/>
                </a:lnTo>
                <a:lnTo>
                  <a:pt x="695325" y="50104"/>
                </a:lnTo>
                <a:lnTo>
                  <a:pt x="638873" y="57061"/>
                </a:lnTo>
                <a:lnTo>
                  <a:pt x="584304" y="64405"/>
                </a:lnTo>
                <a:lnTo>
                  <a:pt x="531691" y="72122"/>
                </a:lnTo>
                <a:lnTo>
                  <a:pt x="481107" y="80200"/>
                </a:lnTo>
                <a:lnTo>
                  <a:pt x="432624" y="88628"/>
                </a:lnTo>
                <a:lnTo>
                  <a:pt x="386314" y="97392"/>
                </a:lnTo>
                <a:lnTo>
                  <a:pt x="342249" y="106482"/>
                </a:lnTo>
                <a:lnTo>
                  <a:pt x="300503" y="115884"/>
                </a:lnTo>
                <a:lnTo>
                  <a:pt x="261146" y="125587"/>
                </a:lnTo>
                <a:lnTo>
                  <a:pt x="224253" y="135579"/>
                </a:lnTo>
                <a:lnTo>
                  <a:pt x="158145" y="156379"/>
                </a:lnTo>
                <a:lnTo>
                  <a:pt x="102758" y="178187"/>
                </a:lnTo>
                <a:lnTo>
                  <a:pt x="58670" y="200906"/>
                </a:lnTo>
                <a:lnTo>
                  <a:pt x="26461" y="224439"/>
                </a:lnTo>
                <a:lnTo>
                  <a:pt x="1690" y="261052"/>
                </a:lnTo>
                <a:lnTo>
                  <a:pt x="0" y="273558"/>
                </a:lnTo>
                <a:lnTo>
                  <a:pt x="0" y="1911858"/>
                </a:lnTo>
                <a:lnTo>
                  <a:pt x="15852" y="1949794"/>
                </a:lnTo>
                <a:lnTo>
                  <a:pt x="61992" y="1986161"/>
                </a:lnTo>
                <a:lnTo>
                  <a:pt x="108527" y="2009356"/>
                </a:lnTo>
                <a:lnTo>
                  <a:pt x="166946" y="2031587"/>
                </a:lnTo>
                <a:lnTo>
                  <a:pt x="236620" y="2052748"/>
                </a:lnTo>
                <a:lnTo>
                  <a:pt x="275481" y="2062893"/>
                </a:lnTo>
                <a:lnTo>
                  <a:pt x="316918" y="2072731"/>
                </a:lnTo>
                <a:lnTo>
                  <a:pt x="360854" y="2082248"/>
                </a:lnTo>
                <a:lnTo>
                  <a:pt x="407210" y="2091430"/>
                </a:lnTo>
                <a:lnTo>
                  <a:pt x="455906" y="2100265"/>
                </a:lnTo>
                <a:lnTo>
                  <a:pt x="506864" y="2108739"/>
                </a:lnTo>
                <a:lnTo>
                  <a:pt x="560006" y="2116839"/>
                </a:lnTo>
                <a:lnTo>
                  <a:pt x="615251" y="2124551"/>
                </a:lnTo>
                <a:lnTo>
                  <a:pt x="672522" y="2131862"/>
                </a:lnTo>
                <a:lnTo>
                  <a:pt x="731740" y="2138759"/>
                </a:lnTo>
                <a:lnTo>
                  <a:pt x="792826" y="2145228"/>
                </a:lnTo>
                <a:lnTo>
                  <a:pt x="855701" y="2151256"/>
                </a:lnTo>
                <a:lnTo>
                  <a:pt x="920287" y="2156831"/>
                </a:lnTo>
                <a:lnTo>
                  <a:pt x="986504" y="2161937"/>
                </a:lnTo>
                <a:lnTo>
                  <a:pt x="1054273" y="2166562"/>
                </a:lnTo>
                <a:lnTo>
                  <a:pt x="1123517" y="2170694"/>
                </a:lnTo>
                <a:lnTo>
                  <a:pt x="1194155" y="2174317"/>
                </a:lnTo>
                <a:lnTo>
                  <a:pt x="1266110" y="2177420"/>
                </a:lnTo>
                <a:lnTo>
                  <a:pt x="1339303" y="2179989"/>
                </a:lnTo>
                <a:lnTo>
                  <a:pt x="1413654" y="2182009"/>
                </a:lnTo>
                <a:lnTo>
                  <a:pt x="1489085" y="2183469"/>
                </a:lnTo>
                <a:lnTo>
                  <a:pt x="1565517" y="2184355"/>
                </a:lnTo>
                <a:lnTo>
                  <a:pt x="1642872" y="2184654"/>
                </a:lnTo>
                <a:lnTo>
                  <a:pt x="1720226" y="2184355"/>
                </a:lnTo>
                <a:lnTo>
                  <a:pt x="1796658" y="2183469"/>
                </a:lnTo>
                <a:lnTo>
                  <a:pt x="1872089" y="2182009"/>
                </a:lnTo>
                <a:lnTo>
                  <a:pt x="1946440" y="2179989"/>
                </a:lnTo>
                <a:lnTo>
                  <a:pt x="2019633" y="2177420"/>
                </a:lnTo>
                <a:lnTo>
                  <a:pt x="2091588" y="2174317"/>
                </a:lnTo>
                <a:lnTo>
                  <a:pt x="2162226" y="2170694"/>
                </a:lnTo>
                <a:lnTo>
                  <a:pt x="2231470" y="2166562"/>
                </a:lnTo>
                <a:lnTo>
                  <a:pt x="2299239" y="2161937"/>
                </a:lnTo>
                <a:lnTo>
                  <a:pt x="2365456" y="2156831"/>
                </a:lnTo>
                <a:lnTo>
                  <a:pt x="2430042" y="2151256"/>
                </a:lnTo>
                <a:lnTo>
                  <a:pt x="2492917" y="2145228"/>
                </a:lnTo>
                <a:lnTo>
                  <a:pt x="2554003" y="2138759"/>
                </a:lnTo>
                <a:lnTo>
                  <a:pt x="2613221" y="2131862"/>
                </a:lnTo>
                <a:lnTo>
                  <a:pt x="2670492" y="2124551"/>
                </a:lnTo>
                <a:lnTo>
                  <a:pt x="2725737" y="2116839"/>
                </a:lnTo>
                <a:lnTo>
                  <a:pt x="2778879" y="2108739"/>
                </a:lnTo>
                <a:lnTo>
                  <a:pt x="2829837" y="2100265"/>
                </a:lnTo>
                <a:lnTo>
                  <a:pt x="2878533" y="2091430"/>
                </a:lnTo>
                <a:lnTo>
                  <a:pt x="2924889" y="2082248"/>
                </a:lnTo>
                <a:lnTo>
                  <a:pt x="2968825" y="2072731"/>
                </a:lnTo>
                <a:lnTo>
                  <a:pt x="3010262" y="2062893"/>
                </a:lnTo>
                <a:lnTo>
                  <a:pt x="3049123" y="2052748"/>
                </a:lnTo>
                <a:lnTo>
                  <a:pt x="3118797" y="2031587"/>
                </a:lnTo>
                <a:lnTo>
                  <a:pt x="3177216" y="2009356"/>
                </a:lnTo>
                <a:lnTo>
                  <a:pt x="3223751" y="1986161"/>
                </a:lnTo>
                <a:lnTo>
                  <a:pt x="3257771" y="1962108"/>
                </a:lnTo>
                <a:lnTo>
                  <a:pt x="3283956" y="1924655"/>
                </a:lnTo>
                <a:lnTo>
                  <a:pt x="3285744" y="1911858"/>
                </a:lnTo>
                <a:lnTo>
                  <a:pt x="3285743" y="273558"/>
                </a:lnTo>
                <a:lnTo>
                  <a:pt x="3270750" y="236481"/>
                </a:lnTo>
                <a:lnTo>
                  <a:pt x="3227073" y="200906"/>
                </a:lnTo>
                <a:lnTo>
                  <a:pt x="3182985" y="178187"/>
                </a:lnTo>
                <a:lnTo>
                  <a:pt x="3127598" y="156379"/>
                </a:lnTo>
                <a:lnTo>
                  <a:pt x="3061490" y="135579"/>
                </a:lnTo>
                <a:lnTo>
                  <a:pt x="3024597" y="125587"/>
                </a:lnTo>
                <a:lnTo>
                  <a:pt x="2985240" y="115884"/>
                </a:lnTo>
                <a:lnTo>
                  <a:pt x="2943494" y="106482"/>
                </a:lnTo>
                <a:lnTo>
                  <a:pt x="2899429" y="97392"/>
                </a:lnTo>
                <a:lnTo>
                  <a:pt x="2853119" y="88628"/>
                </a:lnTo>
                <a:lnTo>
                  <a:pt x="2804636" y="80200"/>
                </a:lnTo>
                <a:lnTo>
                  <a:pt x="2754052" y="72122"/>
                </a:lnTo>
                <a:lnTo>
                  <a:pt x="2701439" y="64405"/>
                </a:lnTo>
                <a:lnTo>
                  <a:pt x="2646870" y="57061"/>
                </a:lnTo>
                <a:lnTo>
                  <a:pt x="2590418" y="50104"/>
                </a:lnTo>
                <a:lnTo>
                  <a:pt x="2532155" y="43544"/>
                </a:lnTo>
                <a:lnTo>
                  <a:pt x="2472153" y="37394"/>
                </a:lnTo>
                <a:lnTo>
                  <a:pt x="2410485" y="31666"/>
                </a:lnTo>
                <a:lnTo>
                  <a:pt x="2347223" y="26373"/>
                </a:lnTo>
                <a:lnTo>
                  <a:pt x="2282440" y="21526"/>
                </a:lnTo>
                <a:lnTo>
                  <a:pt x="2216207" y="17138"/>
                </a:lnTo>
                <a:lnTo>
                  <a:pt x="2148598" y="13220"/>
                </a:lnTo>
                <a:lnTo>
                  <a:pt x="2079684" y="9786"/>
                </a:lnTo>
                <a:lnTo>
                  <a:pt x="2009539" y="6846"/>
                </a:lnTo>
                <a:lnTo>
                  <a:pt x="1938235" y="4414"/>
                </a:lnTo>
                <a:lnTo>
                  <a:pt x="1865843" y="2501"/>
                </a:lnTo>
                <a:lnTo>
                  <a:pt x="1792437" y="1119"/>
                </a:lnTo>
                <a:lnTo>
                  <a:pt x="1718089" y="281"/>
                </a:lnTo>
                <a:lnTo>
                  <a:pt x="1642871" y="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22" name="object 22"/>
          <p:cNvSpPr/>
          <p:nvPr/>
        </p:nvSpPr>
        <p:spPr>
          <a:xfrm>
            <a:off x="944398" y="4642573"/>
            <a:ext cx="3292222" cy="273557"/>
          </a:xfrm>
          <a:custGeom>
            <a:avLst/>
            <a:gdLst/>
            <a:ahLst/>
            <a:cxnLst/>
            <a:rect l="l" t="t" r="r" b="b"/>
            <a:pathLst>
              <a:path w="3286125" h="273050">
                <a:moveTo>
                  <a:pt x="0" y="0"/>
                </a:moveTo>
                <a:lnTo>
                  <a:pt x="15852" y="37936"/>
                </a:lnTo>
                <a:lnTo>
                  <a:pt x="61992" y="74303"/>
                </a:lnTo>
                <a:lnTo>
                  <a:pt x="108527" y="97498"/>
                </a:lnTo>
                <a:lnTo>
                  <a:pt x="166946" y="119729"/>
                </a:lnTo>
                <a:lnTo>
                  <a:pt x="236620" y="140890"/>
                </a:lnTo>
                <a:lnTo>
                  <a:pt x="275481" y="151035"/>
                </a:lnTo>
                <a:lnTo>
                  <a:pt x="316918" y="160873"/>
                </a:lnTo>
                <a:lnTo>
                  <a:pt x="360854" y="170390"/>
                </a:lnTo>
                <a:lnTo>
                  <a:pt x="407210" y="179572"/>
                </a:lnTo>
                <a:lnTo>
                  <a:pt x="455906" y="188407"/>
                </a:lnTo>
                <a:lnTo>
                  <a:pt x="506864" y="196881"/>
                </a:lnTo>
                <a:lnTo>
                  <a:pt x="560006" y="204981"/>
                </a:lnTo>
                <a:lnTo>
                  <a:pt x="615251" y="212693"/>
                </a:lnTo>
                <a:lnTo>
                  <a:pt x="672522" y="220004"/>
                </a:lnTo>
                <a:lnTo>
                  <a:pt x="731740" y="226901"/>
                </a:lnTo>
                <a:lnTo>
                  <a:pt x="792826" y="233370"/>
                </a:lnTo>
                <a:lnTo>
                  <a:pt x="855701" y="239398"/>
                </a:lnTo>
                <a:lnTo>
                  <a:pt x="920287" y="244973"/>
                </a:lnTo>
                <a:lnTo>
                  <a:pt x="986504" y="250079"/>
                </a:lnTo>
                <a:lnTo>
                  <a:pt x="1054273" y="254704"/>
                </a:lnTo>
                <a:lnTo>
                  <a:pt x="1123517" y="258836"/>
                </a:lnTo>
                <a:lnTo>
                  <a:pt x="1194155" y="262459"/>
                </a:lnTo>
                <a:lnTo>
                  <a:pt x="1266110" y="265562"/>
                </a:lnTo>
                <a:lnTo>
                  <a:pt x="1339303" y="268131"/>
                </a:lnTo>
                <a:lnTo>
                  <a:pt x="1413654" y="270151"/>
                </a:lnTo>
                <a:lnTo>
                  <a:pt x="1489085" y="271611"/>
                </a:lnTo>
                <a:lnTo>
                  <a:pt x="1565517" y="272497"/>
                </a:lnTo>
                <a:lnTo>
                  <a:pt x="1642871" y="272796"/>
                </a:lnTo>
                <a:lnTo>
                  <a:pt x="1720226" y="272497"/>
                </a:lnTo>
                <a:lnTo>
                  <a:pt x="1796658" y="271611"/>
                </a:lnTo>
                <a:lnTo>
                  <a:pt x="1872089" y="270151"/>
                </a:lnTo>
                <a:lnTo>
                  <a:pt x="1946440" y="268131"/>
                </a:lnTo>
                <a:lnTo>
                  <a:pt x="2019633" y="265562"/>
                </a:lnTo>
                <a:lnTo>
                  <a:pt x="2091588" y="262459"/>
                </a:lnTo>
                <a:lnTo>
                  <a:pt x="2162226" y="258836"/>
                </a:lnTo>
                <a:lnTo>
                  <a:pt x="2231470" y="254704"/>
                </a:lnTo>
                <a:lnTo>
                  <a:pt x="2299239" y="250079"/>
                </a:lnTo>
                <a:lnTo>
                  <a:pt x="2365456" y="244973"/>
                </a:lnTo>
                <a:lnTo>
                  <a:pt x="2430042" y="239398"/>
                </a:lnTo>
                <a:lnTo>
                  <a:pt x="2492917" y="233370"/>
                </a:lnTo>
                <a:lnTo>
                  <a:pt x="2554003" y="226901"/>
                </a:lnTo>
                <a:lnTo>
                  <a:pt x="2613221" y="220004"/>
                </a:lnTo>
                <a:lnTo>
                  <a:pt x="2670492" y="212693"/>
                </a:lnTo>
                <a:lnTo>
                  <a:pt x="2725737" y="204981"/>
                </a:lnTo>
                <a:lnTo>
                  <a:pt x="2778879" y="196881"/>
                </a:lnTo>
                <a:lnTo>
                  <a:pt x="2829837" y="188407"/>
                </a:lnTo>
                <a:lnTo>
                  <a:pt x="2878533" y="179572"/>
                </a:lnTo>
                <a:lnTo>
                  <a:pt x="2924889" y="170390"/>
                </a:lnTo>
                <a:lnTo>
                  <a:pt x="2968825" y="160873"/>
                </a:lnTo>
                <a:lnTo>
                  <a:pt x="3010262" y="151035"/>
                </a:lnTo>
                <a:lnTo>
                  <a:pt x="3049123" y="140890"/>
                </a:lnTo>
                <a:lnTo>
                  <a:pt x="3118797" y="119729"/>
                </a:lnTo>
                <a:lnTo>
                  <a:pt x="3177216" y="97498"/>
                </a:lnTo>
                <a:lnTo>
                  <a:pt x="3223751" y="74303"/>
                </a:lnTo>
                <a:lnTo>
                  <a:pt x="3257771" y="50250"/>
                </a:lnTo>
                <a:lnTo>
                  <a:pt x="3283956" y="12797"/>
                </a:lnTo>
                <a:lnTo>
                  <a:pt x="3285743" y="0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23" name="object 23"/>
          <p:cNvSpPr txBox="1"/>
          <p:nvPr/>
        </p:nvSpPr>
        <p:spPr>
          <a:xfrm>
            <a:off x="1658438" y="5203173"/>
            <a:ext cx="1788297" cy="1125212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 marR="5090" indent="83979">
              <a:spcBef>
                <a:spcPts val="100"/>
              </a:spcBef>
            </a:pPr>
            <a:r>
              <a:rPr sz="2405" spc="-5" dirty="0">
                <a:latin typeface="Times New Roman"/>
                <a:cs typeface="Times New Roman"/>
              </a:rPr>
              <a:t>Original </a:t>
            </a:r>
            <a:r>
              <a:rPr sz="2405" spc="-10" dirty="0">
                <a:latin typeface="Times New Roman"/>
                <a:cs typeface="Times New Roman"/>
              </a:rPr>
              <a:t>Data  Approximated</a:t>
            </a:r>
            <a:endParaRPr sz="2405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252269" y="3869999"/>
            <a:ext cx="2754015" cy="1815651"/>
          </a:xfrm>
          <a:custGeom>
            <a:avLst/>
            <a:gdLst/>
            <a:ahLst/>
            <a:cxnLst/>
            <a:rect l="l" t="t" r="r" b="b"/>
            <a:pathLst>
              <a:path w="2748915" h="1812289">
                <a:moveTo>
                  <a:pt x="61004" y="1766120"/>
                </a:moveTo>
                <a:lnTo>
                  <a:pt x="42672" y="1738122"/>
                </a:lnTo>
                <a:lnTo>
                  <a:pt x="0" y="1812036"/>
                </a:lnTo>
                <a:lnTo>
                  <a:pt x="48006" y="1806413"/>
                </a:lnTo>
                <a:lnTo>
                  <a:pt x="48006" y="1774698"/>
                </a:lnTo>
                <a:lnTo>
                  <a:pt x="50292" y="1773174"/>
                </a:lnTo>
                <a:lnTo>
                  <a:pt x="61004" y="1766120"/>
                </a:lnTo>
                <a:close/>
              </a:path>
              <a:path w="2748915" h="1812289">
                <a:moveTo>
                  <a:pt x="66446" y="1774431"/>
                </a:moveTo>
                <a:lnTo>
                  <a:pt x="61004" y="1766120"/>
                </a:lnTo>
                <a:lnTo>
                  <a:pt x="50292" y="1773174"/>
                </a:lnTo>
                <a:lnTo>
                  <a:pt x="48006" y="1774698"/>
                </a:lnTo>
                <a:lnTo>
                  <a:pt x="48006" y="1777746"/>
                </a:lnTo>
                <a:lnTo>
                  <a:pt x="49530" y="1780032"/>
                </a:lnTo>
                <a:lnTo>
                  <a:pt x="50292" y="1782318"/>
                </a:lnTo>
                <a:lnTo>
                  <a:pt x="53340" y="1783080"/>
                </a:lnTo>
                <a:lnTo>
                  <a:pt x="55625" y="1781556"/>
                </a:lnTo>
                <a:lnTo>
                  <a:pt x="66446" y="1774431"/>
                </a:lnTo>
                <a:close/>
              </a:path>
              <a:path w="2748915" h="1812289">
                <a:moveTo>
                  <a:pt x="84582" y="1802130"/>
                </a:moveTo>
                <a:lnTo>
                  <a:pt x="66446" y="1774431"/>
                </a:lnTo>
                <a:lnTo>
                  <a:pt x="55625" y="1781556"/>
                </a:lnTo>
                <a:lnTo>
                  <a:pt x="53340" y="1783080"/>
                </a:lnTo>
                <a:lnTo>
                  <a:pt x="50292" y="1782318"/>
                </a:lnTo>
                <a:lnTo>
                  <a:pt x="49530" y="1780032"/>
                </a:lnTo>
                <a:lnTo>
                  <a:pt x="48006" y="1777746"/>
                </a:lnTo>
                <a:lnTo>
                  <a:pt x="48006" y="1806413"/>
                </a:lnTo>
                <a:lnTo>
                  <a:pt x="84582" y="1802130"/>
                </a:lnTo>
                <a:close/>
              </a:path>
              <a:path w="2748915" h="1812289">
                <a:moveTo>
                  <a:pt x="2748534" y="8381"/>
                </a:moveTo>
                <a:lnTo>
                  <a:pt x="2748534" y="5333"/>
                </a:lnTo>
                <a:lnTo>
                  <a:pt x="2747010" y="3047"/>
                </a:lnTo>
                <a:lnTo>
                  <a:pt x="2746235" y="762"/>
                </a:lnTo>
                <a:lnTo>
                  <a:pt x="2743187" y="0"/>
                </a:lnTo>
                <a:lnTo>
                  <a:pt x="2740901" y="1523"/>
                </a:lnTo>
                <a:lnTo>
                  <a:pt x="61004" y="1766120"/>
                </a:lnTo>
                <a:lnTo>
                  <a:pt x="66446" y="1774431"/>
                </a:lnTo>
                <a:lnTo>
                  <a:pt x="2748534" y="8381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25" name="object 25"/>
          <p:cNvSpPr txBox="1"/>
          <p:nvPr/>
        </p:nvSpPr>
        <p:spPr>
          <a:xfrm rot="19860000">
            <a:off x="5268461" y="4792277"/>
            <a:ext cx="1015277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5"/>
              </a:lnSpc>
            </a:pPr>
            <a:r>
              <a:rPr sz="2405" spc="-35" dirty="0">
                <a:latin typeface="Times New Roman"/>
                <a:cs typeface="Times New Roman"/>
              </a:rPr>
              <a:t>lo</a:t>
            </a:r>
            <a:r>
              <a:rPr sz="3607" spc="-52" baseline="1157" dirty="0">
                <a:latin typeface="Times New Roman"/>
                <a:cs typeface="Times New Roman"/>
              </a:rPr>
              <a:t>ssy</a:t>
            </a:r>
            <a:endParaRPr sz="3607" baseline="1157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11222" y="6444297"/>
            <a:ext cx="175579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54" name="Why is Data Preprocessing Important?"/>
          <p:cNvSpPr txBox="1">
            <a:spLocks noGrp="1"/>
          </p:cNvSpPr>
          <p:nvPr>
            <p:ph type="title" idx="4294967295"/>
          </p:nvPr>
        </p:nvSpPr>
        <p:spPr>
          <a:xfrm>
            <a:off x="84406" y="320896"/>
            <a:ext cx="8567737" cy="70604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100"/>
            </a:lvl1pPr>
          </a:lstStyle>
          <a:p>
            <a:r>
              <a:rPr sz="3200" dirty="0"/>
              <a:t>Why is Data Preprocessing Important?</a:t>
            </a:r>
          </a:p>
        </p:txBody>
      </p:sp>
      <p:sp>
        <p:nvSpPr>
          <p:cNvPr id="55" name="No quality data, less accurate results!…"/>
          <p:cNvSpPr txBox="1">
            <a:spLocks noGrp="1"/>
          </p:cNvSpPr>
          <p:nvPr>
            <p:ph type="body" idx="4294967295"/>
          </p:nvPr>
        </p:nvSpPr>
        <p:spPr>
          <a:xfrm>
            <a:off x="381000" y="1305706"/>
            <a:ext cx="8382000" cy="4471988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  <a:spcBef>
                <a:spcPts val="600"/>
              </a:spcBef>
              <a:buChar char="■"/>
              <a:defRPr sz="2600"/>
            </a:pPr>
            <a:r>
              <a:rPr sz="2400" dirty="0"/>
              <a:t>No quality data, less accurate results!</a:t>
            </a:r>
          </a:p>
          <a:p>
            <a:pPr marL="742950" lvl="1" indent="-285750" algn="just">
              <a:lnSpc>
                <a:spcPct val="110000"/>
              </a:lnSpc>
              <a:spcBef>
                <a:spcPts val="0"/>
              </a:spcBef>
              <a:buClr>
                <a:schemeClr val="accent2"/>
              </a:buClr>
              <a:defRPr sz="2200"/>
            </a:pPr>
            <a:r>
              <a:rPr sz="2400" dirty="0"/>
              <a:t>Quality decisions must be based on quality data</a:t>
            </a:r>
          </a:p>
          <a:p>
            <a:pPr marL="1143000" lvl="2" indent="-228600" algn="just">
              <a:lnSpc>
                <a:spcPct val="110000"/>
              </a:lnSpc>
              <a:spcBef>
                <a:spcPts val="0"/>
              </a:spcBef>
              <a:defRPr sz="2000"/>
            </a:pPr>
            <a:r>
              <a:rPr sz="2400" dirty="0"/>
              <a:t>e.g., duplicate or missing data may cause incorrect or even misleading statistics.</a:t>
            </a:r>
          </a:p>
          <a:p>
            <a:pPr algn="just">
              <a:lnSpc>
                <a:spcPct val="110000"/>
              </a:lnSpc>
              <a:spcBef>
                <a:spcPts val="600"/>
              </a:spcBef>
              <a:buChar char="■"/>
              <a:defRPr sz="2600">
                <a:solidFill>
                  <a:srgbClr val="FF0000"/>
                </a:solidFill>
              </a:defRPr>
            </a:pPr>
            <a:r>
              <a:rPr sz="2400" dirty="0"/>
              <a:t>Data preparation, cleaning, and transformation comprises the majority of the work in a data mining  and Machine Learning application (90%).</a:t>
            </a: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705" y="6177035"/>
            <a:ext cx="8244868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87" y="0"/>
                </a:lnTo>
              </a:path>
            </a:pathLst>
          </a:custGeom>
          <a:ln w="19050">
            <a:solidFill>
              <a:srgbClr val="CC9901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8514" y="213334"/>
            <a:ext cx="4782333" cy="505291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sz="3200" spc="-5" dirty="0"/>
              <a:t>Wavelet</a:t>
            </a:r>
            <a:r>
              <a:rPr sz="3200" spc="-90" dirty="0"/>
              <a:t> </a:t>
            </a:r>
            <a:r>
              <a:rPr sz="3200" dirty="0"/>
              <a:t>Transforms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ADB0F4-3FB7-48CB-B726-18F894EB826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0DFCC-64B3-429F-8B74-E382F6754EDA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6" name="object 6"/>
          <p:cNvSpPr txBox="1"/>
          <p:nvPr/>
        </p:nvSpPr>
        <p:spPr>
          <a:xfrm>
            <a:off x="144073" y="909479"/>
            <a:ext cx="8496199" cy="6233101"/>
          </a:xfrm>
          <a:prstGeom prst="rect">
            <a:avLst/>
          </a:prstGeom>
        </p:spPr>
        <p:txBody>
          <a:bodyPr vert="horz" wrap="square" lIns="0" tIns="129144" rIns="0" bIns="0" rtlCol="0">
            <a:spAutoFit/>
          </a:bodyPr>
          <a:lstStyle/>
          <a:p>
            <a:pPr marL="356276" indent="-343552">
              <a:spcBef>
                <a:spcPts val="1017"/>
              </a:spcBef>
              <a:buClr>
                <a:srgbClr val="CC9A00"/>
              </a:buClr>
              <a:buSzPct val="65384"/>
              <a:buFont typeface="Wingdings"/>
              <a:buChar char=""/>
              <a:tabLst>
                <a:tab pos="355639" algn="l"/>
                <a:tab pos="356276" algn="l"/>
              </a:tabLst>
            </a:pPr>
            <a:r>
              <a:rPr sz="2400" spc="-5" dirty="0">
                <a:cs typeface="Garamond"/>
              </a:rPr>
              <a:t>Discrete </a:t>
            </a:r>
            <a:r>
              <a:rPr sz="2400" dirty="0">
                <a:cs typeface="Garamond"/>
              </a:rPr>
              <a:t>wavelet transform </a:t>
            </a:r>
            <a:r>
              <a:rPr sz="2400" spc="-10" dirty="0">
                <a:cs typeface="Garamond"/>
              </a:rPr>
              <a:t>(DWT): </a:t>
            </a:r>
            <a:r>
              <a:rPr sz="2400" spc="-5" dirty="0">
                <a:cs typeface="Garamond"/>
              </a:rPr>
              <a:t>linear </a:t>
            </a:r>
            <a:endParaRPr lang="en-US" sz="2400" spc="-5" dirty="0">
              <a:cs typeface="Garamond"/>
            </a:endParaRPr>
          </a:p>
          <a:p>
            <a:pPr marL="12724">
              <a:spcBef>
                <a:spcPts val="1017"/>
              </a:spcBef>
              <a:buClr>
                <a:srgbClr val="CC9A00"/>
              </a:buClr>
              <a:buSzPct val="65384"/>
              <a:tabLst>
                <a:tab pos="355639" algn="l"/>
                <a:tab pos="356276" algn="l"/>
              </a:tabLst>
            </a:pPr>
            <a:r>
              <a:rPr sz="2400" spc="-5" dirty="0">
                <a:cs typeface="Garamond"/>
              </a:rPr>
              <a:t>signal</a:t>
            </a:r>
            <a:r>
              <a:rPr sz="2400" spc="80" dirty="0">
                <a:cs typeface="Garamond"/>
              </a:rPr>
              <a:t> </a:t>
            </a:r>
            <a:r>
              <a:rPr sz="2400" spc="-5" dirty="0">
                <a:cs typeface="Garamond"/>
              </a:rPr>
              <a:t>processing</a:t>
            </a:r>
            <a:endParaRPr sz="2400" dirty="0">
              <a:cs typeface="Garamond"/>
            </a:endParaRPr>
          </a:p>
          <a:p>
            <a:pPr marL="356276" marR="24812" indent="-343552">
              <a:lnSpc>
                <a:spcPct val="111000"/>
              </a:lnSpc>
              <a:spcBef>
                <a:spcPts val="576"/>
              </a:spcBef>
              <a:buClr>
                <a:srgbClr val="CC9A00"/>
              </a:buClr>
              <a:buSzPct val="65384"/>
              <a:buFont typeface="Wingdings"/>
              <a:buChar char=""/>
              <a:tabLst>
                <a:tab pos="355639" algn="l"/>
                <a:tab pos="356276" algn="l"/>
              </a:tabLst>
            </a:pPr>
            <a:r>
              <a:rPr sz="2400" spc="-5" dirty="0">
                <a:cs typeface="Garamond"/>
              </a:rPr>
              <a:t>Compressed approximation: store only a small fraction of the  strongest of </a:t>
            </a:r>
            <a:r>
              <a:rPr sz="2400" dirty="0">
                <a:cs typeface="Garamond"/>
              </a:rPr>
              <a:t>the wavelet</a:t>
            </a:r>
            <a:r>
              <a:rPr sz="2400" spc="20" dirty="0">
                <a:cs typeface="Garamond"/>
              </a:rPr>
              <a:t> </a:t>
            </a:r>
            <a:r>
              <a:rPr sz="2400" spc="-5" dirty="0">
                <a:cs typeface="Garamond"/>
              </a:rPr>
              <a:t>coefficients</a:t>
            </a:r>
            <a:endParaRPr sz="2400" dirty="0">
              <a:cs typeface="Garamond"/>
            </a:endParaRPr>
          </a:p>
          <a:p>
            <a:pPr marL="356276" marR="153962" indent="-343552">
              <a:lnSpc>
                <a:spcPct val="111000"/>
              </a:lnSpc>
              <a:spcBef>
                <a:spcPts val="576"/>
              </a:spcBef>
              <a:buClr>
                <a:srgbClr val="CC9A00"/>
              </a:buClr>
              <a:buSzPct val="65384"/>
              <a:buFont typeface="Wingdings"/>
              <a:buChar char=""/>
              <a:tabLst>
                <a:tab pos="355639" algn="l"/>
                <a:tab pos="356276" algn="l"/>
              </a:tabLst>
            </a:pPr>
            <a:r>
              <a:rPr sz="2400" spc="-5" dirty="0">
                <a:cs typeface="Garamond"/>
              </a:rPr>
              <a:t>Similar to discrete Fourier transform (DFT), but better lossy  compression, localized in</a:t>
            </a:r>
            <a:r>
              <a:rPr sz="2400" spc="10" dirty="0">
                <a:cs typeface="Garamond"/>
              </a:rPr>
              <a:t> </a:t>
            </a:r>
            <a:r>
              <a:rPr sz="2400" spc="-5" dirty="0">
                <a:cs typeface="Garamond"/>
              </a:rPr>
              <a:t>space</a:t>
            </a:r>
            <a:endParaRPr sz="2400" dirty="0">
              <a:cs typeface="Garamond"/>
            </a:endParaRPr>
          </a:p>
          <a:p>
            <a:pPr marL="356276" indent="-343552">
              <a:spcBef>
                <a:spcPts val="942"/>
              </a:spcBef>
              <a:buClr>
                <a:srgbClr val="CC9A00"/>
              </a:buClr>
              <a:buSzPct val="65384"/>
              <a:buFont typeface="Wingdings"/>
              <a:buChar char=""/>
              <a:tabLst>
                <a:tab pos="355639" algn="l"/>
                <a:tab pos="356276" algn="l"/>
              </a:tabLst>
            </a:pPr>
            <a:r>
              <a:rPr sz="2400" spc="-5" dirty="0">
                <a:cs typeface="Garamond"/>
              </a:rPr>
              <a:t>Method:</a:t>
            </a:r>
            <a:endParaRPr sz="2400" dirty="0">
              <a:cs typeface="Garamond"/>
            </a:endParaRPr>
          </a:p>
          <a:p>
            <a:pPr marL="757086" lvl="1" indent="-286293">
              <a:spcBef>
                <a:spcPts val="781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756450" algn="l"/>
                <a:tab pos="757086" algn="l"/>
              </a:tabLst>
            </a:pPr>
            <a:r>
              <a:rPr sz="2400" spc="-5" dirty="0">
                <a:cs typeface="Garamond"/>
              </a:rPr>
              <a:t>Length, L, must be an integer power of 2 </a:t>
            </a:r>
            <a:r>
              <a:rPr sz="2400" dirty="0">
                <a:cs typeface="Garamond"/>
              </a:rPr>
              <a:t>(padding with </a:t>
            </a:r>
            <a:r>
              <a:rPr sz="2400" spc="-5" dirty="0">
                <a:cs typeface="Garamond"/>
              </a:rPr>
              <a:t>0s, </a:t>
            </a:r>
            <a:r>
              <a:rPr sz="2400" dirty="0">
                <a:cs typeface="Garamond"/>
              </a:rPr>
              <a:t>when</a:t>
            </a:r>
            <a:r>
              <a:rPr sz="2400" spc="210" dirty="0">
                <a:cs typeface="Garamond"/>
              </a:rPr>
              <a:t> </a:t>
            </a:r>
            <a:r>
              <a:rPr sz="2400" spc="-5" dirty="0">
                <a:cs typeface="Garamond"/>
              </a:rPr>
              <a:t>necessary)</a:t>
            </a:r>
            <a:endParaRPr sz="2400" dirty="0">
              <a:cs typeface="Garamond"/>
            </a:endParaRPr>
          </a:p>
          <a:p>
            <a:pPr marL="757086" lvl="1" indent="-286293">
              <a:spcBef>
                <a:spcPts val="716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756450" algn="l"/>
                <a:tab pos="757086" algn="l"/>
              </a:tabLst>
            </a:pPr>
            <a:r>
              <a:rPr sz="2400" spc="-5" dirty="0">
                <a:cs typeface="Garamond"/>
              </a:rPr>
              <a:t>Each transform has 2 functions: smoothing,</a:t>
            </a:r>
            <a:r>
              <a:rPr sz="2400" spc="40" dirty="0">
                <a:cs typeface="Garamond"/>
              </a:rPr>
              <a:t> </a:t>
            </a:r>
            <a:r>
              <a:rPr sz="2400" spc="-5" dirty="0">
                <a:cs typeface="Garamond"/>
              </a:rPr>
              <a:t>difference</a:t>
            </a:r>
            <a:endParaRPr sz="2400" dirty="0">
              <a:cs typeface="Garamond"/>
            </a:endParaRPr>
          </a:p>
          <a:p>
            <a:pPr marL="757086" lvl="1" indent="-286293">
              <a:spcBef>
                <a:spcPts val="716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756450" algn="l"/>
                <a:tab pos="757086" algn="l"/>
              </a:tabLst>
            </a:pPr>
            <a:r>
              <a:rPr sz="2400" spc="-5" dirty="0">
                <a:cs typeface="Garamond"/>
              </a:rPr>
              <a:t>Applies to pairs of data, resulting in </a:t>
            </a:r>
            <a:r>
              <a:rPr sz="2400" dirty="0">
                <a:cs typeface="Garamond"/>
              </a:rPr>
              <a:t>two </a:t>
            </a:r>
            <a:r>
              <a:rPr sz="2400" spc="-5" dirty="0">
                <a:cs typeface="Garamond"/>
              </a:rPr>
              <a:t>set of data of length</a:t>
            </a:r>
            <a:r>
              <a:rPr sz="2400" spc="235" dirty="0">
                <a:cs typeface="Garamond"/>
              </a:rPr>
              <a:t> </a:t>
            </a:r>
            <a:r>
              <a:rPr sz="2400" spc="-5" dirty="0">
                <a:cs typeface="Garamond"/>
              </a:rPr>
              <a:t>L/2</a:t>
            </a:r>
            <a:endParaRPr sz="2400" dirty="0">
              <a:cs typeface="Garamond"/>
            </a:endParaRPr>
          </a:p>
          <a:p>
            <a:pPr marL="757086" lvl="1" indent="-286293">
              <a:spcBef>
                <a:spcPts val="706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756450" algn="l"/>
                <a:tab pos="757086" algn="l"/>
              </a:tabLst>
            </a:pPr>
            <a:r>
              <a:rPr sz="2400" spc="-5" dirty="0">
                <a:cs typeface="Garamond"/>
              </a:rPr>
              <a:t>Applies two functions recursively, until reaches the desired</a:t>
            </a:r>
            <a:r>
              <a:rPr sz="2400" spc="195" dirty="0">
                <a:cs typeface="Garamond"/>
              </a:rPr>
              <a:t> </a:t>
            </a:r>
            <a:r>
              <a:rPr sz="2400" spc="-5" dirty="0">
                <a:cs typeface="Garamond"/>
              </a:rPr>
              <a:t>length</a:t>
            </a:r>
            <a:endParaRPr sz="2400" dirty="0">
              <a:cs typeface="Garamond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480662" y="1367528"/>
            <a:ext cx="229024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10" name="object 10"/>
          <p:cNvSpPr/>
          <p:nvPr/>
        </p:nvSpPr>
        <p:spPr>
          <a:xfrm>
            <a:off x="6709686" y="451431"/>
            <a:ext cx="0" cy="916096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914400"/>
                </a:moveTo>
                <a:lnTo>
                  <a:pt x="0" y="0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11" name="object 11"/>
          <p:cNvSpPr/>
          <p:nvPr/>
        </p:nvSpPr>
        <p:spPr>
          <a:xfrm>
            <a:off x="6709686" y="451431"/>
            <a:ext cx="458048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12" name="object 12"/>
          <p:cNvSpPr/>
          <p:nvPr/>
        </p:nvSpPr>
        <p:spPr>
          <a:xfrm>
            <a:off x="7167734" y="451431"/>
            <a:ext cx="0" cy="916096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0"/>
                </a:moveTo>
                <a:lnTo>
                  <a:pt x="0" y="914400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13" name="object 13"/>
          <p:cNvSpPr/>
          <p:nvPr/>
        </p:nvSpPr>
        <p:spPr>
          <a:xfrm>
            <a:off x="7167734" y="1367528"/>
            <a:ext cx="305365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14" name="object 14"/>
          <p:cNvSpPr/>
          <p:nvPr/>
        </p:nvSpPr>
        <p:spPr>
          <a:xfrm>
            <a:off x="7854806" y="1367528"/>
            <a:ext cx="152683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15" name="object 15"/>
          <p:cNvSpPr/>
          <p:nvPr/>
        </p:nvSpPr>
        <p:spPr>
          <a:xfrm>
            <a:off x="8007489" y="527772"/>
            <a:ext cx="305365" cy="839755"/>
          </a:xfrm>
          <a:custGeom>
            <a:avLst/>
            <a:gdLst/>
            <a:ahLst/>
            <a:cxnLst/>
            <a:rect l="l" t="t" r="r" b="b"/>
            <a:pathLst>
              <a:path w="304800" h="838200">
                <a:moveTo>
                  <a:pt x="0" y="838200"/>
                </a:moveTo>
                <a:lnTo>
                  <a:pt x="304800" y="0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16" name="object 16"/>
          <p:cNvSpPr/>
          <p:nvPr/>
        </p:nvSpPr>
        <p:spPr>
          <a:xfrm>
            <a:off x="8312855" y="527773"/>
            <a:ext cx="305365" cy="916096"/>
          </a:xfrm>
          <a:custGeom>
            <a:avLst/>
            <a:gdLst/>
            <a:ahLst/>
            <a:cxnLst/>
            <a:rect l="l" t="t" r="r" b="b"/>
            <a:pathLst>
              <a:path w="304800" h="914400">
                <a:moveTo>
                  <a:pt x="0" y="0"/>
                </a:moveTo>
                <a:lnTo>
                  <a:pt x="152400" y="457200"/>
                </a:lnTo>
                <a:lnTo>
                  <a:pt x="304800" y="914399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17" name="object 17"/>
          <p:cNvSpPr/>
          <p:nvPr/>
        </p:nvSpPr>
        <p:spPr>
          <a:xfrm>
            <a:off x="8618220" y="1367529"/>
            <a:ext cx="152683" cy="76341"/>
          </a:xfrm>
          <a:custGeom>
            <a:avLst/>
            <a:gdLst/>
            <a:ahLst/>
            <a:cxnLst/>
            <a:rect l="l" t="t" r="r" b="b"/>
            <a:pathLst>
              <a:path w="152400" h="76200">
                <a:moveTo>
                  <a:pt x="0" y="76200"/>
                </a:moveTo>
                <a:lnTo>
                  <a:pt x="152400" y="0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18" name="object 18"/>
          <p:cNvSpPr/>
          <p:nvPr/>
        </p:nvSpPr>
        <p:spPr>
          <a:xfrm>
            <a:off x="8770903" y="1367528"/>
            <a:ext cx="152683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19" name="object 19"/>
          <p:cNvSpPr txBox="1"/>
          <p:nvPr/>
        </p:nvSpPr>
        <p:spPr>
          <a:xfrm>
            <a:off x="6713000" y="1400610"/>
            <a:ext cx="760096" cy="259519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sz="1603" spc="-5" dirty="0">
                <a:latin typeface="Tahoma"/>
                <a:cs typeface="Tahoma"/>
              </a:rPr>
              <a:t>Haar2</a:t>
            </a:r>
            <a:endParaRPr sz="1603" dirty="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781688" y="1422011"/>
            <a:ext cx="1074505" cy="507103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sz="1603" spc="-5" dirty="0">
                <a:latin typeface="Tahoma"/>
                <a:cs typeface="Tahoma"/>
              </a:rPr>
              <a:t>Daubechie4</a:t>
            </a:r>
            <a:endParaRPr sz="1603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wip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705" y="6177035"/>
            <a:ext cx="8244868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87" y="0"/>
                </a:lnTo>
              </a:path>
            </a:pathLst>
          </a:custGeom>
          <a:ln w="19050">
            <a:solidFill>
              <a:srgbClr val="CC9901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5" name="object 5"/>
          <p:cNvSpPr txBox="1"/>
          <p:nvPr/>
        </p:nvSpPr>
        <p:spPr>
          <a:xfrm>
            <a:off x="529349" y="1308353"/>
            <a:ext cx="8024751" cy="4868682"/>
          </a:xfrm>
          <a:prstGeom prst="rect">
            <a:avLst/>
          </a:prstGeom>
        </p:spPr>
        <p:txBody>
          <a:bodyPr vert="horz" wrap="square" lIns="0" tIns="55984" rIns="0" bIns="0" rtlCol="0">
            <a:spAutoFit/>
          </a:bodyPr>
          <a:lstStyle/>
          <a:p>
            <a:pPr marL="356276" indent="-343552">
              <a:spcBef>
                <a:spcPts val="441"/>
              </a:spcBef>
              <a:buClr>
                <a:srgbClr val="CC9A00"/>
              </a:buClr>
              <a:buSzPct val="65384"/>
              <a:buFont typeface="Wingdings"/>
              <a:buChar char=""/>
              <a:tabLst>
                <a:tab pos="355639" algn="l"/>
                <a:tab pos="356276" algn="l"/>
                <a:tab pos="7196131" algn="l"/>
              </a:tabLst>
            </a:pPr>
            <a:r>
              <a:rPr sz="2400" spc="-5" dirty="0">
                <a:cs typeface="Garamond"/>
              </a:rPr>
              <a:t>Given </a:t>
            </a:r>
            <a:r>
              <a:rPr sz="2400" i="1" spc="-5" dirty="0">
                <a:cs typeface="Garamond"/>
              </a:rPr>
              <a:t>N </a:t>
            </a:r>
            <a:r>
              <a:rPr sz="2400" spc="-5" dirty="0">
                <a:cs typeface="Garamond"/>
              </a:rPr>
              <a:t>data vectors from </a:t>
            </a:r>
            <a:r>
              <a:rPr sz="2400" i="1" spc="-5" dirty="0">
                <a:cs typeface="Garamond"/>
              </a:rPr>
              <a:t>k</a:t>
            </a:r>
            <a:r>
              <a:rPr sz="2400" spc="-5" dirty="0">
                <a:cs typeface="Garamond"/>
              </a:rPr>
              <a:t>-dimensions, find</a:t>
            </a:r>
            <a:r>
              <a:rPr sz="2400" spc="135" dirty="0">
                <a:cs typeface="Garamond"/>
              </a:rPr>
              <a:t> </a:t>
            </a:r>
            <a:r>
              <a:rPr sz="2400" i="1" spc="-5" dirty="0">
                <a:cs typeface="Garamond"/>
              </a:rPr>
              <a:t>c</a:t>
            </a:r>
            <a:r>
              <a:rPr sz="2400" i="1" spc="10" dirty="0">
                <a:cs typeface="Garamond"/>
              </a:rPr>
              <a:t> </a:t>
            </a:r>
            <a:r>
              <a:rPr sz="2400" i="1" spc="-5" dirty="0">
                <a:cs typeface="Garamond"/>
              </a:rPr>
              <a:t>&lt;=	k</a:t>
            </a:r>
            <a:endParaRPr sz="2400" dirty="0">
              <a:cs typeface="Garamond"/>
            </a:endParaRPr>
          </a:p>
          <a:p>
            <a:pPr marL="356276">
              <a:spcBef>
                <a:spcPts val="346"/>
              </a:spcBef>
            </a:pPr>
            <a:r>
              <a:rPr sz="2400" spc="-5" dirty="0">
                <a:cs typeface="Garamond"/>
              </a:rPr>
              <a:t>orthogonal vectors that can be best used </a:t>
            </a:r>
            <a:r>
              <a:rPr sz="2400" dirty="0">
                <a:cs typeface="Garamond"/>
              </a:rPr>
              <a:t>to </a:t>
            </a:r>
            <a:r>
              <a:rPr sz="2400" spc="-5" dirty="0">
                <a:cs typeface="Garamond"/>
              </a:rPr>
              <a:t>represent</a:t>
            </a:r>
            <a:r>
              <a:rPr sz="2400" spc="110" dirty="0">
                <a:cs typeface="Garamond"/>
              </a:rPr>
              <a:t> </a:t>
            </a:r>
            <a:r>
              <a:rPr sz="2400" spc="-5" dirty="0">
                <a:cs typeface="Garamond"/>
              </a:rPr>
              <a:t>data</a:t>
            </a:r>
            <a:endParaRPr sz="2400" dirty="0">
              <a:cs typeface="Garamond"/>
            </a:endParaRPr>
          </a:p>
          <a:p>
            <a:pPr marL="757086" marR="5090" lvl="1" indent="-286293">
              <a:lnSpc>
                <a:spcPct val="110400"/>
              </a:lnSpc>
              <a:spcBef>
                <a:spcPts val="541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756450" algn="l"/>
                <a:tab pos="757086" algn="l"/>
              </a:tabLst>
            </a:pPr>
            <a:r>
              <a:rPr sz="2400" dirty="0">
                <a:cs typeface="Garamond"/>
              </a:rPr>
              <a:t>The </a:t>
            </a:r>
            <a:r>
              <a:rPr sz="2400" spc="-5" dirty="0">
                <a:cs typeface="Garamond"/>
              </a:rPr>
              <a:t>original data </a:t>
            </a:r>
            <a:r>
              <a:rPr sz="2400" dirty="0">
                <a:cs typeface="Garamond"/>
              </a:rPr>
              <a:t>set </a:t>
            </a:r>
            <a:r>
              <a:rPr sz="2400" spc="-5" dirty="0">
                <a:cs typeface="Garamond"/>
              </a:rPr>
              <a:t>is reduced </a:t>
            </a:r>
            <a:r>
              <a:rPr sz="2400" dirty="0">
                <a:cs typeface="Garamond"/>
              </a:rPr>
              <a:t>to </a:t>
            </a:r>
            <a:r>
              <a:rPr sz="2400" spc="-5" dirty="0">
                <a:cs typeface="Garamond"/>
              </a:rPr>
              <a:t>one </a:t>
            </a:r>
            <a:r>
              <a:rPr sz="2400" dirty="0">
                <a:cs typeface="Garamond"/>
              </a:rPr>
              <a:t>consisting </a:t>
            </a:r>
            <a:r>
              <a:rPr sz="2400" spc="-5" dirty="0">
                <a:cs typeface="Garamond"/>
              </a:rPr>
              <a:t>of </a:t>
            </a:r>
            <a:r>
              <a:rPr sz="2400" dirty="0">
                <a:cs typeface="Garamond"/>
              </a:rPr>
              <a:t>N </a:t>
            </a:r>
            <a:r>
              <a:rPr sz="2400" spc="-5" dirty="0">
                <a:cs typeface="Garamond"/>
              </a:rPr>
              <a:t>data </a:t>
            </a:r>
            <a:r>
              <a:rPr sz="2400" dirty="0">
                <a:cs typeface="Garamond"/>
              </a:rPr>
              <a:t>vectors  </a:t>
            </a:r>
            <a:r>
              <a:rPr sz="2400" spc="-5" dirty="0">
                <a:cs typeface="Garamond"/>
              </a:rPr>
              <a:t>on </a:t>
            </a:r>
            <a:r>
              <a:rPr sz="2400" dirty="0">
                <a:cs typeface="Garamond"/>
              </a:rPr>
              <a:t>c </a:t>
            </a:r>
            <a:r>
              <a:rPr sz="2400" spc="-5" dirty="0">
                <a:cs typeface="Garamond"/>
              </a:rPr>
              <a:t>principal </a:t>
            </a:r>
            <a:r>
              <a:rPr sz="2400" dirty="0">
                <a:cs typeface="Garamond"/>
              </a:rPr>
              <a:t>components (reduced</a:t>
            </a:r>
            <a:r>
              <a:rPr sz="2400" spc="-10" dirty="0">
                <a:cs typeface="Garamond"/>
              </a:rPr>
              <a:t> </a:t>
            </a:r>
            <a:r>
              <a:rPr sz="2400" spc="-5" dirty="0">
                <a:cs typeface="Garamond"/>
              </a:rPr>
              <a:t>dimensions)</a:t>
            </a:r>
            <a:endParaRPr sz="2400" dirty="0">
              <a:cs typeface="Garamond"/>
            </a:endParaRPr>
          </a:p>
          <a:p>
            <a:pPr marL="355639" marR="290746" indent="-343552">
              <a:lnSpc>
                <a:spcPct val="110700"/>
              </a:lnSpc>
              <a:spcBef>
                <a:spcPts val="546"/>
              </a:spcBef>
              <a:buClr>
                <a:srgbClr val="CC9A00"/>
              </a:buClr>
              <a:buSzPct val="65384"/>
              <a:buFont typeface="Wingdings"/>
              <a:buChar char=""/>
              <a:tabLst>
                <a:tab pos="355639" algn="l"/>
                <a:tab pos="356276" algn="l"/>
              </a:tabLst>
            </a:pPr>
            <a:r>
              <a:rPr sz="2400" spc="-5" dirty="0">
                <a:cs typeface="Garamond"/>
              </a:rPr>
              <a:t>Each data vector is a linear combination of the </a:t>
            </a:r>
            <a:r>
              <a:rPr sz="2400" i="1" spc="-5" dirty="0">
                <a:cs typeface="Garamond"/>
              </a:rPr>
              <a:t>c </a:t>
            </a:r>
            <a:r>
              <a:rPr sz="2400" spc="-5" dirty="0">
                <a:cs typeface="Garamond"/>
              </a:rPr>
              <a:t>principal  component</a:t>
            </a:r>
            <a:r>
              <a:rPr sz="2400" dirty="0">
                <a:cs typeface="Garamond"/>
              </a:rPr>
              <a:t> </a:t>
            </a:r>
            <a:r>
              <a:rPr sz="2400" spc="-5" dirty="0">
                <a:cs typeface="Garamond"/>
              </a:rPr>
              <a:t>vectors</a:t>
            </a:r>
            <a:endParaRPr sz="2400" dirty="0">
              <a:cs typeface="Garamond"/>
            </a:endParaRPr>
          </a:p>
          <a:p>
            <a:pPr marL="356276" indent="-343552">
              <a:spcBef>
                <a:spcPts val="946"/>
              </a:spcBef>
              <a:buClr>
                <a:srgbClr val="CC9A00"/>
              </a:buClr>
              <a:buSzPct val="65384"/>
              <a:buFont typeface="Wingdings"/>
              <a:buChar char=""/>
              <a:tabLst>
                <a:tab pos="355639" algn="l"/>
                <a:tab pos="356276" algn="l"/>
              </a:tabLst>
            </a:pPr>
            <a:r>
              <a:rPr sz="2400" spc="-5" dirty="0">
                <a:cs typeface="Garamond"/>
              </a:rPr>
              <a:t>Works for numeric data only</a:t>
            </a:r>
            <a:endParaRPr sz="2400" dirty="0">
              <a:cs typeface="Garamond"/>
            </a:endParaRPr>
          </a:p>
          <a:p>
            <a:pPr marL="356276" indent="-343552">
              <a:spcBef>
                <a:spcPts val="946"/>
              </a:spcBef>
              <a:buClr>
                <a:srgbClr val="CC9A00"/>
              </a:buClr>
              <a:buSzPct val="65384"/>
              <a:buFont typeface="Wingdings"/>
              <a:buChar char=""/>
              <a:tabLst>
                <a:tab pos="355639" algn="l"/>
                <a:tab pos="356276" algn="l"/>
              </a:tabLst>
            </a:pPr>
            <a:r>
              <a:rPr sz="2400" spc="-5" dirty="0">
                <a:cs typeface="Garamond"/>
              </a:rPr>
              <a:t>Used when the number of dimensions is</a:t>
            </a:r>
            <a:r>
              <a:rPr sz="2400" spc="45" dirty="0">
                <a:cs typeface="Garamond"/>
              </a:rPr>
              <a:t> </a:t>
            </a:r>
            <a:r>
              <a:rPr sz="2400" spc="-5" dirty="0">
                <a:cs typeface="Garamond"/>
              </a:rPr>
              <a:t>large</a:t>
            </a:r>
            <a:endParaRPr sz="2400" dirty="0">
              <a:cs typeface="Garamond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9349" y="632958"/>
            <a:ext cx="6323610" cy="505291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sz="3200" dirty="0"/>
              <a:t>Principal </a:t>
            </a:r>
            <a:r>
              <a:rPr sz="3200" spc="-5" dirty="0"/>
              <a:t>Component</a:t>
            </a:r>
            <a:r>
              <a:rPr sz="3200" spc="-95" dirty="0"/>
              <a:t> </a:t>
            </a:r>
            <a:r>
              <a:rPr sz="3200" spc="-5" dirty="0"/>
              <a:t>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807C56-D35D-4876-B810-83BEF1D5DAB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0DFCC-64B3-429F-8B74-E382F6754EDA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p:transition>
    <p:wip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705" y="6177035"/>
            <a:ext cx="8244868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87" y="0"/>
                </a:lnTo>
              </a:path>
            </a:pathLst>
          </a:custGeom>
          <a:ln w="19050">
            <a:solidFill>
              <a:srgbClr val="CC9901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5" name="object 5"/>
          <p:cNvSpPr/>
          <p:nvPr/>
        </p:nvSpPr>
        <p:spPr>
          <a:xfrm>
            <a:off x="1017685" y="4325757"/>
            <a:ext cx="7123922" cy="76341"/>
          </a:xfrm>
          <a:custGeom>
            <a:avLst/>
            <a:gdLst/>
            <a:ahLst/>
            <a:cxnLst/>
            <a:rect l="l" t="t" r="r" b="b"/>
            <a:pathLst>
              <a:path w="7110730" h="76200">
                <a:moveTo>
                  <a:pt x="7051547" y="40386"/>
                </a:moveTo>
                <a:lnTo>
                  <a:pt x="7051547" y="35813"/>
                </a:lnTo>
                <a:lnTo>
                  <a:pt x="7049261" y="33527"/>
                </a:lnTo>
                <a:lnTo>
                  <a:pt x="2285" y="33528"/>
                </a:lnTo>
                <a:lnTo>
                  <a:pt x="0" y="35814"/>
                </a:lnTo>
                <a:lnTo>
                  <a:pt x="0" y="40386"/>
                </a:lnTo>
                <a:lnTo>
                  <a:pt x="2285" y="42672"/>
                </a:lnTo>
                <a:lnTo>
                  <a:pt x="7049261" y="42671"/>
                </a:lnTo>
                <a:lnTo>
                  <a:pt x="7051547" y="40386"/>
                </a:lnTo>
                <a:close/>
              </a:path>
              <a:path w="7110730" h="76200">
                <a:moveTo>
                  <a:pt x="7110209" y="38100"/>
                </a:moveTo>
                <a:lnTo>
                  <a:pt x="7034009" y="0"/>
                </a:lnTo>
                <a:lnTo>
                  <a:pt x="7034009" y="33527"/>
                </a:lnTo>
                <a:lnTo>
                  <a:pt x="7049261" y="33527"/>
                </a:lnTo>
                <a:lnTo>
                  <a:pt x="7051547" y="35813"/>
                </a:lnTo>
                <a:lnTo>
                  <a:pt x="7051547" y="67430"/>
                </a:lnTo>
                <a:lnTo>
                  <a:pt x="7110209" y="38100"/>
                </a:lnTo>
                <a:close/>
              </a:path>
              <a:path w="7110730" h="76200">
                <a:moveTo>
                  <a:pt x="7051547" y="67430"/>
                </a:moveTo>
                <a:lnTo>
                  <a:pt x="7051547" y="40386"/>
                </a:lnTo>
                <a:lnTo>
                  <a:pt x="7049261" y="42671"/>
                </a:lnTo>
                <a:lnTo>
                  <a:pt x="7034009" y="42671"/>
                </a:lnTo>
                <a:lnTo>
                  <a:pt x="7034009" y="76200"/>
                </a:lnTo>
                <a:lnTo>
                  <a:pt x="7051547" y="6743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6" name="object 6"/>
          <p:cNvSpPr/>
          <p:nvPr/>
        </p:nvSpPr>
        <p:spPr>
          <a:xfrm>
            <a:off x="4190433" y="1615638"/>
            <a:ext cx="76341" cy="5005449"/>
          </a:xfrm>
          <a:custGeom>
            <a:avLst/>
            <a:gdLst/>
            <a:ahLst/>
            <a:cxnLst/>
            <a:rect l="l" t="t" r="r" b="b"/>
            <a:pathLst>
              <a:path w="76200" h="499618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0960"/>
                </a:lnTo>
                <a:lnTo>
                  <a:pt x="35813" y="58674"/>
                </a:lnTo>
                <a:lnTo>
                  <a:pt x="40385" y="58674"/>
                </a:lnTo>
                <a:lnTo>
                  <a:pt x="42671" y="60960"/>
                </a:lnTo>
                <a:lnTo>
                  <a:pt x="42671" y="76200"/>
                </a:lnTo>
                <a:lnTo>
                  <a:pt x="76200" y="76200"/>
                </a:lnTo>
                <a:close/>
              </a:path>
              <a:path w="76200" h="4996180">
                <a:moveTo>
                  <a:pt x="42671" y="76200"/>
                </a:moveTo>
                <a:lnTo>
                  <a:pt x="42671" y="60960"/>
                </a:lnTo>
                <a:lnTo>
                  <a:pt x="40385" y="58674"/>
                </a:lnTo>
                <a:lnTo>
                  <a:pt x="35813" y="58674"/>
                </a:lnTo>
                <a:lnTo>
                  <a:pt x="33527" y="60960"/>
                </a:lnTo>
                <a:lnTo>
                  <a:pt x="33527" y="76200"/>
                </a:lnTo>
                <a:lnTo>
                  <a:pt x="42671" y="76200"/>
                </a:lnTo>
                <a:close/>
              </a:path>
              <a:path w="76200" h="4996180">
                <a:moveTo>
                  <a:pt x="42672" y="4993386"/>
                </a:moveTo>
                <a:lnTo>
                  <a:pt x="42671" y="76200"/>
                </a:lnTo>
                <a:lnTo>
                  <a:pt x="33527" y="76200"/>
                </a:lnTo>
                <a:lnTo>
                  <a:pt x="33528" y="4993386"/>
                </a:lnTo>
                <a:lnTo>
                  <a:pt x="35814" y="4995672"/>
                </a:lnTo>
                <a:lnTo>
                  <a:pt x="40386" y="4995672"/>
                </a:lnTo>
                <a:lnTo>
                  <a:pt x="42672" y="4993386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7" name="object 7"/>
          <p:cNvSpPr/>
          <p:nvPr/>
        </p:nvSpPr>
        <p:spPr>
          <a:xfrm>
            <a:off x="2591929" y="2925394"/>
            <a:ext cx="3636394" cy="2628688"/>
          </a:xfrm>
          <a:custGeom>
            <a:avLst/>
            <a:gdLst/>
            <a:ahLst/>
            <a:cxnLst/>
            <a:rect l="l" t="t" r="r" b="b"/>
            <a:pathLst>
              <a:path w="3629660" h="2623820">
                <a:moveTo>
                  <a:pt x="1346369" y="537470"/>
                </a:moveTo>
                <a:lnTo>
                  <a:pt x="1290977" y="571489"/>
                </a:lnTo>
                <a:lnTo>
                  <a:pt x="1236474" y="606004"/>
                </a:lnTo>
                <a:lnTo>
                  <a:pt x="1182879" y="640988"/>
                </a:lnTo>
                <a:lnTo>
                  <a:pt x="1130212" y="676413"/>
                </a:lnTo>
                <a:lnTo>
                  <a:pt x="1078490" y="712254"/>
                </a:lnTo>
                <a:lnTo>
                  <a:pt x="1027734" y="748483"/>
                </a:lnTo>
                <a:lnTo>
                  <a:pt x="977961" y="785074"/>
                </a:lnTo>
                <a:lnTo>
                  <a:pt x="929191" y="822000"/>
                </a:lnTo>
                <a:lnTo>
                  <a:pt x="881443" y="859233"/>
                </a:lnTo>
                <a:lnTo>
                  <a:pt x="834734" y="896747"/>
                </a:lnTo>
                <a:lnTo>
                  <a:pt x="789085" y="934516"/>
                </a:lnTo>
                <a:lnTo>
                  <a:pt x="744513" y="972511"/>
                </a:lnTo>
                <a:lnTo>
                  <a:pt x="701039" y="1010708"/>
                </a:lnTo>
                <a:lnTo>
                  <a:pt x="658679" y="1049078"/>
                </a:lnTo>
                <a:lnTo>
                  <a:pt x="617454" y="1087595"/>
                </a:lnTo>
                <a:lnTo>
                  <a:pt x="577383" y="1126232"/>
                </a:lnTo>
                <a:lnTo>
                  <a:pt x="538483" y="1164963"/>
                </a:lnTo>
                <a:lnTo>
                  <a:pt x="500774" y="1203759"/>
                </a:lnTo>
                <a:lnTo>
                  <a:pt x="464275" y="1242596"/>
                </a:lnTo>
                <a:lnTo>
                  <a:pt x="429004" y="1281445"/>
                </a:lnTo>
                <a:lnTo>
                  <a:pt x="394980" y="1320280"/>
                </a:lnTo>
                <a:lnTo>
                  <a:pt x="362223" y="1359074"/>
                </a:lnTo>
                <a:lnTo>
                  <a:pt x="330751" y="1397801"/>
                </a:lnTo>
                <a:lnTo>
                  <a:pt x="300582" y="1436433"/>
                </a:lnTo>
                <a:lnTo>
                  <a:pt x="271736" y="1474944"/>
                </a:lnTo>
                <a:lnTo>
                  <a:pt x="244231" y="1513306"/>
                </a:lnTo>
                <a:lnTo>
                  <a:pt x="218087" y="1551494"/>
                </a:lnTo>
                <a:lnTo>
                  <a:pt x="193322" y="1589480"/>
                </a:lnTo>
                <a:lnTo>
                  <a:pt x="169955" y="1627237"/>
                </a:lnTo>
                <a:lnTo>
                  <a:pt x="148004" y="1664738"/>
                </a:lnTo>
                <a:lnTo>
                  <a:pt x="127489" y="1701957"/>
                </a:lnTo>
                <a:lnTo>
                  <a:pt x="108429" y="1738868"/>
                </a:lnTo>
                <a:lnTo>
                  <a:pt x="90842" y="1775442"/>
                </a:lnTo>
                <a:lnTo>
                  <a:pt x="74746" y="1811653"/>
                </a:lnTo>
                <a:lnTo>
                  <a:pt x="60162" y="1847475"/>
                </a:lnTo>
                <a:lnTo>
                  <a:pt x="35601" y="1917843"/>
                </a:lnTo>
                <a:lnTo>
                  <a:pt x="17310" y="1986330"/>
                </a:lnTo>
                <a:lnTo>
                  <a:pt x="5439" y="2052722"/>
                </a:lnTo>
                <a:lnTo>
                  <a:pt x="139" y="2116805"/>
                </a:lnTo>
                <a:lnTo>
                  <a:pt x="0" y="2147913"/>
                </a:lnTo>
                <a:lnTo>
                  <a:pt x="1560" y="2178363"/>
                </a:lnTo>
                <a:lnTo>
                  <a:pt x="9852" y="2237183"/>
                </a:lnTo>
                <a:lnTo>
                  <a:pt x="25168" y="2293049"/>
                </a:lnTo>
                <a:lnTo>
                  <a:pt x="47656" y="2345748"/>
                </a:lnTo>
                <a:lnTo>
                  <a:pt x="77351" y="2394890"/>
                </a:lnTo>
                <a:lnTo>
                  <a:pt x="113550" y="2439309"/>
                </a:lnTo>
                <a:lnTo>
                  <a:pt x="155891" y="2478854"/>
                </a:lnTo>
                <a:lnTo>
                  <a:pt x="204114" y="2513559"/>
                </a:lnTo>
                <a:lnTo>
                  <a:pt x="257960" y="2543457"/>
                </a:lnTo>
                <a:lnTo>
                  <a:pt x="317167" y="2568581"/>
                </a:lnTo>
                <a:lnTo>
                  <a:pt x="381475" y="2588965"/>
                </a:lnTo>
                <a:lnTo>
                  <a:pt x="450624" y="2604641"/>
                </a:lnTo>
                <a:lnTo>
                  <a:pt x="524353" y="2615643"/>
                </a:lnTo>
                <a:lnTo>
                  <a:pt x="562855" y="2619402"/>
                </a:lnTo>
                <a:lnTo>
                  <a:pt x="602403" y="2622004"/>
                </a:lnTo>
                <a:lnTo>
                  <a:pt x="642967" y="2623455"/>
                </a:lnTo>
                <a:lnTo>
                  <a:pt x="684512" y="2623759"/>
                </a:lnTo>
                <a:lnTo>
                  <a:pt x="727008" y="2622918"/>
                </a:lnTo>
                <a:lnTo>
                  <a:pt x="770421" y="2620939"/>
                </a:lnTo>
                <a:lnTo>
                  <a:pt x="814719" y="2617824"/>
                </a:lnTo>
                <a:lnTo>
                  <a:pt x="859869" y="2613578"/>
                </a:lnTo>
                <a:lnTo>
                  <a:pt x="905838" y="2608205"/>
                </a:lnTo>
                <a:lnTo>
                  <a:pt x="952595" y="2601710"/>
                </a:lnTo>
                <a:lnTo>
                  <a:pt x="1000106" y="2594096"/>
                </a:lnTo>
                <a:lnTo>
                  <a:pt x="1048339" y="2585367"/>
                </a:lnTo>
                <a:lnTo>
                  <a:pt x="1097261" y="2575529"/>
                </a:lnTo>
                <a:lnTo>
                  <a:pt x="1146841" y="2564584"/>
                </a:lnTo>
                <a:lnTo>
                  <a:pt x="1197044" y="2552537"/>
                </a:lnTo>
                <a:lnTo>
                  <a:pt x="1247840" y="2539393"/>
                </a:lnTo>
                <a:lnTo>
                  <a:pt x="1299195" y="2525155"/>
                </a:lnTo>
                <a:lnTo>
                  <a:pt x="1351076" y="2509828"/>
                </a:lnTo>
                <a:lnTo>
                  <a:pt x="1403452" y="2493415"/>
                </a:lnTo>
                <a:lnTo>
                  <a:pt x="1456289" y="2475921"/>
                </a:lnTo>
                <a:lnTo>
                  <a:pt x="1509555" y="2457351"/>
                </a:lnTo>
                <a:lnTo>
                  <a:pt x="1563218" y="2437708"/>
                </a:lnTo>
                <a:lnTo>
                  <a:pt x="1617244" y="2416996"/>
                </a:lnTo>
                <a:lnTo>
                  <a:pt x="1671603" y="2395219"/>
                </a:lnTo>
                <a:lnTo>
                  <a:pt x="1726259" y="2372383"/>
                </a:lnTo>
                <a:lnTo>
                  <a:pt x="1781183" y="2348490"/>
                </a:lnTo>
                <a:lnTo>
                  <a:pt x="1836340" y="2323545"/>
                </a:lnTo>
                <a:lnTo>
                  <a:pt x="1891698" y="2297552"/>
                </a:lnTo>
                <a:lnTo>
                  <a:pt x="1947225" y="2270516"/>
                </a:lnTo>
                <a:lnTo>
                  <a:pt x="2002888" y="2242441"/>
                </a:lnTo>
                <a:lnTo>
                  <a:pt x="2058654" y="2213330"/>
                </a:lnTo>
                <a:lnTo>
                  <a:pt x="2114492" y="2183188"/>
                </a:lnTo>
                <a:lnTo>
                  <a:pt x="2170368" y="2152019"/>
                </a:lnTo>
                <a:lnTo>
                  <a:pt x="2226250" y="2119827"/>
                </a:lnTo>
                <a:lnTo>
                  <a:pt x="2282105" y="2086616"/>
                </a:lnTo>
                <a:lnTo>
                  <a:pt x="2337541" y="2052597"/>
                </a:lnTo>
                <a:lnTo>
                  <a:pt x="2392085" y="2018082"/>
                </a:lnTo>
                <a:lnTo>
                  <a:pt x="2445720" y="1983098"/>
                </a:lnTo>
                <a:lnTo>
                  <a:pt x="2498425" y="1947673"/>
                </a:lnTo>
                <a:lnTo>
                  <a:pt x="2550183" y="1911832"/>
                </a:lnTo>
                <a:lnTo>
                  <a:pt x="2600974" y="1875603"/>
                </a:lnTo>
                <a:lnTo>
                  <a:pt x="2650781" y="1839012"/>
                </a:lnTo>
                <a:lnTo>
                  <a:pt x="2699583" y="1802087"/>
                </a:lnTo>
                <a:lnTo>
                  <a:pt x="2747362" y="1764853"/>
                </a:lnTo>
                <a:lnTo>
                  <a:pt x="2794099" y="1727339"/>
                </a:lnTo>
                <a:lnTo>
                  <a:pt x="2839777" y="1689571"/>
                </a:lnTo>
                <a:lnTo>
                  <a:pt x="2884375" y="1651575"/>
                </a:lnTo>
                <a:lnTo>
                  <a:pt x="2927875" y="1613378"/>
                </a:lnTo>
                <a:lnTo>
                  <a:pt x="2970258" y="1575008"/>
                </a:lnTo>
                <a:lnTo>
                  <a:pt x="3011505" y="1536491"/>
                </a:lnTo>
                <a:lnTo>
                  <a:pt x="3051599" y="1497854"/>
                </a:lnTo>
                <a:lnTo>
                  <a:pt x="3090519" y="1459124"/>
                </a:lnTo>
                <a:lnTo>
                  <a:pt x="3128247" y="1420327"/>
                </a:lnTo>
                <a:lnTo>
                  <a:pt x="3164764" y="1381490"/>
                </a:lnTo>
                <a:lnTo>
                  <a:pt x="3200052" y="1342641"/>
                </a:lnTo>
                <a:lnTo>
                  <a:pt x="3234091" y="1303806"/>
                </a:lnTo>
                <a:lnTo>
                  <a:pt x="3266863" y="1265012"/>
                </a:lnTo>
                <a:lnTo>
                  <a:pt x="3298350" y="1226285"/>
                </a:lnTo>
                <a:lnTo>
                  <a:pt x="3328531" y="1187653"/>
                </a:lnTo>
                <a:lnTo>
                  <a:pt x="3357389" y="1149142"/>
                </a:lnTo>
                <a:lnTo>
                  <a:pt x="3384905" y="1110780"/>
                </a:lnTo>
                <a:lnTo>
                  <a:pt x="3411060" y="1072592"/>
                </a:lnTo>
                <a:lnTo>
                  <a:pt x="3435834" y="1034607"/>
                </a:lnTo>
                <a:lnTo>
                  <a:pt x="3459210" y="996849"/>
                </a:lnTo>
                <a:lnTo>
                  <a:pt x="3481169" y="959348"/>
                </a:lnTo>
                <a:lnTo>
                  <a:pt x="3501691" y="922129"/>
                </a:lnTo>
                <a:lnTo>
                  <a:pt x="3520759" y="885218"/>
                </a:lnTo>
                <a:lnTo>
                  <a:pt x="3538352" y="848644"/>
                </a:lnTo>
                <a:lnTo>
                  <a:pt x="3554453" y="812433"/>
                </a:lnTo>
                <a:lnTo>
                  <a:pt x="3569042" y="776611"/>
                </a:lnTo>
                <a:lnTo>
                  <a:pt x="3593611" y="706244"/>
                </a:lnTo>
                <a:lnTo>
                  <a:pt x="3611909" y="637756"/>
                </a:lnTo>
                <a:lnTo>
                  <a:pt x="3623785" y="571364"/>
                </a:lnTo>
                <a:lnTo>
                  <a:pt x="3629089" y="507281"/>
                </a:lnTo>
                <a:lnTo>
                  <a:pt x="3629230" y="476173"/>
                </a:lnTo>
                <a:lnTo>
                  <a:pt x="3627671" y="445723"/>
                </a:lnTo>
                <a:lnTo>
                  <a:pt x="3619381" y="386903"/>
                </a:lnTo>
                <a:lnTo>
                  <a:pt x="3604067" y="331037"/>
                </a:lnTo>
                <a:lnTo>
                  <a:pt x="3581580" y="278338"/>
                </a:lnTo>
                <a:lnTo>
                  <a:pt x="3551885" y="229154"/>
                </a:lnTo>
                <a:lnTo>
                  <a:pt x="3515687" y="184660"/>
                </a:lnTo>
                <a:lnTo>
                  <a:pt x="3473345" y="145052"/>
                </a:lnTo>
                <a:lnTo>
                  <a:pt x="3425120" y="110296"/>
                </a:lnTo>
                <a:lnTo>
                  <a:pt x="3371273" y="80358"/>
                </a:lnTo>
                <a:lnTo>
                  <a:pt x="3312063" y="55204"/>
                </a:lnTo>
                <a:lnTo>
                  <a:pt x="3247750" y="34800"/>
                </a:lnTo>
                <a:lnTo>
                  <a:pt x="3178594" y="19112"/>
                </a:lnTo>
                <a:lnTo>
                  <a:pt x="3104856" y="8105"/>
                </a:lnTo>
                <a:lnTo>
                  <a:pt x="3066350" y="4346"/>
                </a:lnTo>
                <a:lnTo>
                  <a:pt x="3026796" y="1745"/>
                </a:lnTo>
                <a:lnTo>
                  <a:pt x="2986227" y="298"/>
                </a:lnTo>
                <a:lnTo>
                  <a:pt x="2944674" y="0"/>
                </a:lnTo>
                <a:lnTo>
                  <a:pt x="2902171" y="846"/>
                </a:lnTo>
                <a:lnTo>
                  <a:pt x="2858749" y="2833"/>
                </a:lnTo>
                <a:lnTo>
                  <a:pt x="2814443" y="5956"/>
                </a:lnTo>
                <a:lnTo>
                  <a:pt x="2769283" y="10212"/>
                </a:lnTo>
                <a:lnTo>
                  <a:pt x="2723303" y="15595"/>
                </a:lnTo>
                <a:lnTo>
                  <a:pt x="2676535" y="22102"/>
                </a:lnTo>
                <a:lnTo>
                  <a:pt x="2629012" y="29728"/>
                </a:lnTo>
                <a:lnTo>
                  <a:pt x="2580766" y="38470"/>
                </a:lnTo>
                <a:lnTo>
                  <a:pt x="2531829" y="48322"/>
                </a:lnTo>
                <a:lnTo>
                  <a:pt x="2482234" y="59280"/>
                </a:lnTo>
                <a:lnTo>
                  <a:pt x="2432015" y="71341"/>
                </a:lnTo>
                <a:lnTo>
                  <a:pt x="2381202" y="84499"/>
                </a:lnTo>
                <a:lnTo>
                  <a:pt x="2329829" y="98752"/>
                </a:lnTo>
                <a:lnTo>
                  <a:pt x="2277928" y="114094"/>
                </a:lnTo>
                <a:lnTo>
                  <a:pt x="2225532" y="130521"/>
                </a:lnTo>
                <a:lnTo>
                  <a:pt x="2172673" y="148029"/>
                </a:lnTo>
                <a:lnTo>
                  <a:pt x="2119384" y="166614"/>
                </a:lnTo>
                <a:lnTo>
                  <a:pt x="2065697" y="186271"/>
                </a:lnTo>
                <a:lnTo>
                  <a:pt x="2011645" y="206997"/>
                </a:lnTo>
                <a:lnTo>
                  <a:pt x="1957260" y="228786"/>
                </a:lnTo>
                <a:lnTo>
                  <a:pt x="1902575" y="251635"/>
                </a:lnTo>
                <a:lnTo>
                  <a:pt x="1847623" y="275540"/>
                </a:lnTo>
                <a:lnTo>
                  <a:pt x="1792435" y="300495"/>
                </a:lnTo>
                <a:lnTo>
                  <a:pt x="1737045" y="326498"/>
                </a:lnTo>
                <a:lnTo>
                  <a:pt x="1681484" y="353543"/>
                </a:lnTo>
                <a:lnTo>
                  <a:pt x="1625786" y="381626"/>
                </a:lnTo>
                <a:lnTo>
                  <a:pt x="1569983" y="410744"/>
                </a:lnTo>
                <a:lnTo>
                  <a:pt x="1514107" y="440891"/>
                </a:lnTo>
                <a:lnTo>
                  <a:pt x="1458191" y="472064"/>
                </a:lnTo>
                <a:lnTo>
                  <a:pt x="1402268" y="504259"/>
                </a:lnTo>
                <a:lnTo>
                  <a:pt x="1346369" y="53747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8" name="object 8"/>
          <p:cNvSpPr/>
          <p:nvPr/>
        </p:nvSpPr>
        <p:spPr>
          <a:xfrm>
            <a:off x="1763540" y="2391266"/>
            <a:ext cx="5593278" cy="3511703"/>
          </a:xfrm>
          <a:custGeom>
            <a:avLst/>
            <a:gdLst/>
            <a:ahLst/>
            <a:cxnLst/>
            <a:rect l="l" t="t" r="r" b="b"/>
            <a:pathLst>
              <a:path w="5582920" h="3505200">
                <a:moveTo>
                  <a:pt x="5520331" y="45009"/>
                </a:moveTo>
                <a:lnTo>
                  <a:pt x="5515007" y="36631"/>
                </a:lnTo>
                <a:lnTo>
                  <a:pt x="3048" y="3496056"/>
                </a:lnTo>
                <a:lnTo>
                  <a:pt x="762" y="3496818"/>
                </a:lnTo>
                <a:lnTo>
                  <a:pt x="0" y="3499866"/>
                </a:lnTo>
                <a:lnTo>
                  <a:pt x="3048" y="3504438"/>
                </a:lnTo>
                <a:lnTo>
                  <a:pt x="6096" y="3505200"/>
                </a:lnTo>
                <a:lnTo>
                  <a:pt x="7620" y="3503676"/>
                </a:lnTo>
                <a:lnTo>
                  <a:pt x="5520331" y="45009"/>
                </a:lnTo>
                <a:close/>
              </a:path>
              <a:path w="5582920" h="3505200">
                <a:moveTo>
                  <a:pt x="5582412" y="0"/>
                </a:moveTo>
                <a:lnTo>
                  <a:pt x="5497055" y="8382"/>
                </a:lnTo>
                <a:lnTo>
                  <a:pt x="5515007" y="36631"/>
                </a:lnTo>
                <a:lnTo>
                  <a:pt x="5526023" y="29718"/>
                </a:lnTo>
                <a:lnTo>
                  <a:pt x="5528297" y="28194"/>
                </a:lnTo>
                <a:lnTo>
                  <a:pt x="5531345" y="28956"/>
                </a:lnTo>
                <a:lnTo>
                  <a:pt x="5532107" y="31242"/>
                </a:lnTo>
                <a:lnTo>
                  <a:pt x="5533631" y="33528"/>
                </a:lnTo>
                <a:lnTo>
                  <a:pt x="5533631" y="65937"/>
                </a:lnTo>
                <a:lnTo>
                  <a:pt x="5538216" y="73152"/>
                </a:lnTo>
                <a:lnTo>
                  <a:pt x="5582412" y="0"/>
                </a:lnTo>
                <a:close/>
              </a:path>
              <a:path w="5582920" h="3505200">
                <a:moveTo>
                  <a:pt x="5533631" y="33528"/>
                </a:moveTo>
                <a:lnTo>
                  <a:pt x="5532107" y="31242"/>
                </a:lnTo>
                <a:lnTo>
                  <a:pt x="5531345" y="28956"/>
                </a:lnTo>
                <a:lnTo>
                  <a:pt x="5528297" y="28194"/>
                </a:lnTo>
                <a:lnTo>
                  <a:pt x="5526023" y="29718"/>
                </a:lnTo>
                <a:lnTo>
                  <a:pt x="5515007" y="36631"/>
                </a:lnTo>
                <a:lnTo>
                  <a:pt x="5520331" y="45009"/>
                </a:lnTo>
                <a:lnTo>
                  <a:pt x="5531345" y="38100"/>
                </a:lnTo>
                <a:lnTo>
                  <a:pt x="5532882" y="36576"/>
                </a:lnTo>
                <a:lnTo>
                  <a:pt x="5533631" y="33528"/>
                </a:lnTo>
                <a:close/>
              </a:path>
              <a:path w="5582920" h="3505200">
                <a:moveTo>
                  <a:pt x="5533631" y="65937"/>
                </a:moveTo>
                <a:lnTo>
                  <a:pt x="5533631" y="33528"/>
                </a:lnTo>
                <a:lnTo>
                  <a:pt x="5532882" y="36576"/>
                </a:lnTo>
                <a:lnTo>
                  <a:pt x="5531345" y="38100"/>
                </a:lnTo>
                <a:lnTo>
                  <a:pt x="5520331" y="45009"/>
                </a:lnTo>
                <a:lnTo>
                  <a:pt x="5533631" y="65937"/>
                </a:lnTo>
                <a:close/>
              </a:path>
            </a:pathLst>
          </a:custGeom>
          <a:solidFill>
            <a:srgbClr val="016734"/>
          </a:solidFill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9" name="object 9"/>
          <p:cNvSpPr/>
          <p:nvPr/>
        </p:nvSpPr>
        <p:spPr>
          <a:xfrm>
            <a:off x="2682691" y="2798929"/>
            <a:ext cx="3135722" cy="3154807"/>
          </a:xfrm>
          <a:custGeom>
            <a:avLst/>
            <a:gdLst/>
            <a:ahLst/>
            <a:cxnLst/>
            <a:rect l="l" t="t" r="r" b="b"/>
            <a:pathLst>
              <a:path w="3129915" h="3148965">
                <a:moveTo>
                  <a:pt x="80771" y="27431"/>
                </a:moveTo>
                <a:lnTo>
                  <a:pt x="0" y="0"/>
                </a:lnTo>
                <a:lnTo>
                  <a:pt x="26669" y="80772"/>
                </a:lnTo>
                <a:lnTo>
                  <a:pt x="39623" y="68000"/>
                </a:lnTo>
                <a:lnTo>
                  <a:pt x="39623" y="43434"/>
                </a:lnTo>
                <a:lnTo>
                  <a:pt x="43433" y="39624"/>
                </a:lnTo>
                <a:lnTo>
                  <a:pt x="46481" y="39624"/>
                </a:lnTo>
                <a:lnTo>
                  <a:pt x="48005" y="41910"/>
                </a:lnTo>
                <a:lnTo>
                  <a:pt x="56954" y="50913"/>
                </a:lnTo>
                <a:lnTo>
                  <a:pt x="80771" y="27431"/>
                </a:lnTo>
                <a:close/>
              </a:path>
              <a:path w="3129915" h="3148965">
                <a:moveTo>
                  <a:pt x="56954" y="50913"/>
                </a:moveTo>
                <a:lnTo>
                  <a:pt x="48005" y="41910"/>
                </a:lnTo>
                <a:lnTo>
                  <a:pt x="46481" y="39624"/>
                </a:lnTo>
                <a:lnTo>
                  <a:pt x="43433" y="39624"/>
                </a:lnTo>
                <a:lnTo>
                  <a:pt x="39623" y="43434"/>
                </a:lnTo>
                <a:lnTo>
                  <a:pt x="39623" y="46481"/>
                </a:lnTo>
                <a:lnTo>
                  <a:pt x="50427" y="57349"/>
                </a:lnTo>
                <a:lnTo>
                  <a:pt x="56954" y="50913"/>
                </a:lnTo>
                <a:close/>
              </a:path>
              <a:path w="3129915" h="3148965">
                <a:moveTo>
                  <a:pt x="50427" y="57349"/>
                </a:moveTo>
                <a:lnTo>
                  <a:pt x="39623" y="46481"/>
                </a:lnTo>
                <a:lnTo>
                  <a:pt x="39623" y="68000"/>
                </a:lnTo>
                <a:lnTo>
                  <a:pt x="50427" y="57349"/>
                </a:lnTo>
                <a:close/>
              </a:path>
              <a:path w="3129915" h="3148965">
                <a:moveTo>
                  <a:pt x="3129521" y="3144774"/>
                </a:moveTo>
                <a:lnTo>
                  <a:pt x="3129521" y="3141726"/>
                </a:lnTo>
                <a:lnTo>
                  <a:pt x="3127235" y="3140202"/>
                </a:lnTo>
                <a:lnTo>
                  <a:pt x="56954" y="50913"/>
                </a:lnTo>
                <a:lnTo>
                  <a:pt x="50427" y="57349"/>
                </a:lnTo>
                <a:lnTo>
                  <a:pt x="3121151" y="3146298"/>
                </a:lnTo>
                <a:lnTo>
                  <a:pt x="3122675" y="3148583"/>
                </a:lnTo>
                <a:lnTo>
                  <a:pt x="3125711" y="3148583"/>
                </a:lnTo>
                <a:lnTo>
                  <a:pt x="3127235" y="3146298"/>
                </a:lnTo>
                <a:lnTo>
                  <a:pt x="3129521" y="3144774"/>
                </a:lnTo>
                <a:close/>
              </a:path>
            </a:pathLst>
          </a:custGeom>
          <a:solidFill>
            <a:srgbClr val="016734"/>
          </a:solidFill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10" name="object 10"/>
          <p:cNvSpPr txBox="1"/>
          <p:nvPr/>
        </p:nvSpPr>
        <p:spPr>
          <a:xfrm>
            <a:off x="8166540" y="4427545"/>
            <a:ext cx="398884" cy="754424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sz="2405" spc="-5" dirty="0">
                <a:latin typeface="Times New Roman"/>
                <a:cs typeface="Times New Roman"/>
              </a:rPr>
              <a:t>X1</a:t>
            </a:r>
            <a:endParaRPr sz="2405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87642" y="1450232"/>
            <a:ext cx="398884" cy="754424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sz="2405" spc="-5" dirty="0">
                <a:latin typeface="Times New Roman"/>
                <a:cs typeface="Times New Roman"/>
              </a:rPr>
              <a:t>X2</a:t>
            </a:r>
            <a:endParaRPr sz="2405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97401" y="2595353"/>
            <a:ext cx="398884" cy="754424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sz="2405" spc="-5" dirty="0">
                <a:solidFill>
                  <a:srgbClr val="006533"/>
                </a:solidFill>
                <a:latin typeface="Times New Roman"/>
                <a:cs typeface="Times New Roman"/>
              </a:rPr>
              <a:t>Y2</a:t>
            </a:r>
            <a:endParaRPr sz="2405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74894" y="2137305"/>
            <a:ext cx="398884" cy="754424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sz="2405" spc="-5" dirty="0">
                <a:solidFill>
                  <a:srgbClr val="006533"/>
                </a:solidFill>
                <a:latin typeface="Times New Roman"/>
                <a:cs typeface="Times New Roman"/>
              </a:rPr>
              <a:t>Y1</a:t>
            </a:r>
            <a:endParaRPr sz="2405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23081" y="345025"/>
            <a:ext cx="6981103" cy="505291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sz="3200" spc="-5" dirty="0">
                <a:solidFill>
                  <a:srgbClr val="000000"/>
                </a:solidFill>
                <a:cs typeface="Times New Roman"/>
              </a:rPr>
              <a:t>Principal Component</a:t>
            </a:r>
            <a:r>
              <a:rPr sz="3200" spc="5" dirty="0">
                <a:solidFill>
                  <a:srgbClr val="000000"/>
                </a:solidFill>
                <a:cs typeface="Times New Roman"/>
              </a:rPr>
              <a:t> </a:t>
            </a:r>
            <a:r>
              <a:rPr sz="3200" spc="-5" dirty="0">
                <a:solidFill>
                  <a:srgbClr val="000000"/>
                </a:solidFill>
                <a:cs typeface="Times New Roman"/>
              </a:rPr>
              <a:t>Analysis</a:t>
            </a:r>
            <a:endParaRPr sz="3200" dirty="0">
              <a:cs typeface="Times New Roman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F1E851-941C-42D3-A0F3-790EE09411C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0DFCC-64B3-429F-8B74-E382F6754EDA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p:transition>
    <p:wip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705" y="6177035"/>
            <a:ext cx="8244868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87" y="0"/>
                </a:lnTo>
              </a:path>
            </a:pathLst>
          </a:custGeom>
          <a:ln w="19050">
            <a:solidFill>
              <a:srgbClr val="CC9901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5836" y="455210"/>
            <a:ext cx="4746525" cy="505291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sz="3200" dirty="0"/>
              <a:t>Numerosity</a:t>
            </a:r>
            <a:r>
              <a:rPr sz="3200" spc="-95" dirty="0"/>
              <a:t> </a:t>
            </a:r>
            <a:r>
              <a:rPr sz="3200" dirty="0"/>
              <a:t>Reduction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89FEFC-1EBC-4C6A-929C-4ED9006AA5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0DFCC-64B3-429F-8B74-E382F6754EDA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6" name="object 6"/>
          <p:cNvSpPr txBox="1"/>
          <p:nvPr/>
        </p:nvSpPr>
        <p:spPr>
          <a:xfrm>
            <a:off x="515873" y="1209334"/>
            <a:ext cx="8178700" cy="3930110"/>
          </a:xfrm>
          <a:prstGeom prst="rect">
            <a:avLst/>
          </a:prstGeom>
        </p:spPr>
        <p:txBody>
          <a:bodyPr vert="horz" wrap="square" lIns="0" tIns="134234" rIns="0" bIns="0" rtlCol="0">
            <a:spAutoFit/>
          </a:bodyPr>
          <a:lstStyle/>
          <a:p>
            <a:pPr marL="356276" indent="-343552">
              <a:spcBef>
                <a:spcPts val="1057"/>
              </a:spcBef>
              <a:buClr>
                <a:srgbClr val="CC9A00"/>
              </a:buClr>
              <a:buSzPct val="65384"/>
              <a:buFont typeface="Wingdings"/>
              <a:buChar char=""/>
              <a:tabLst>
                <a:tab pos="355639" algn="l"/>
                <a:tab pos="356276" algn="l"/>
              </a:tabLst>
            </a:pPr>
            <a:r>
              <a:rPr sz="2605" spc="-5" dirty="0">
                <a:cs typeface="Garamond"/>
              </a:rPr>
              <a:t>Parametric methods</a:t>
            </a:r>
            <a:endParaRPr sz="2605" dirty="0">
              <a:cs typeface="Garamond"/>
            </a:endParaRPr>
          </a:p>
          <a:p>
            <a:pPr marL="757086" marR="5090" lvl="1" indent="-286293">
              <a:lnSpc>
                <a:spcPct val="110200"/>
              </a:lnSpc>
              <a:spcBef>
                <a:spcPts val="546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756450" algn="l"/>
                <a:tab pos="757086" algn="l"/>
              </a:tabLst>
            </a:pPr>
            <a:r>
              <a:rPr sz="2204" spc="-5" dirty="0">
                <a:cs typeface="Garamond"/>
              </a:rPr>
              <a:t>Assume </a:t>
            </a:r>
            <a:r>
              <a:rPr sz="2204" dirty="0">
                <a:cs typeface="Garamond"/>
              </a:rPr>
              <a:t>the </a:t>
            </a:r>
            <a:r>
              <a:rPr sz="2204" spc="-5" dirty="0">
                <a:cs typeface="Garamond"/>
              </a:rPr>
              <a:t>data </a:t>
            </a:r>
            <a:r>
              <a:rPr sz="2204" dirty="0">
                <a:cs typeface="Garamond"/>
              </a:rPr>
              <a:t>fits some </a:t>
            </a:r>
            <a:r>
              <a:rPr sz="2204" spc="-5" dirty="0">
                <a:cs typeface="Garamond"/>
              </a:rPr>
              <a:t>model, </a:t>
            </a:r>
            <a:r>
              <a:rPr sz="2204" dirty="0">
                <a:cs typeface="Garamond"/>
              </a:rPr>
              <a:t>estimate </a:t>
            </a:r>
            <a:r>
              <a:rPr sz="2204" spc="-5" dirty="0">
                <a:cs typeface="Garamond"/>
              </a:rPr>
              <a:t>model parameters,  </a:t>
            </a:r>
            <a:r>
              <a:rPr sz="2204" dirty="0">
                <a:cs typeface="Garamond"/>
              </a:rPr>
              <a:t>store </a:t>
            </a:r>
            <a:r>
              <a:rPr sz="2204" spc="-5" dirty="0">
                <a:cs typeface="Garamond"/>
              </a:rPr>
              <a:t>only </a:t>
            </a:r>
            <a:r>
              <a:rPr sz="2204" dirty="0">
                <a:cs typeface="Garamond"/>
              </a:rPr>
              <a:t>the </a:t>
            </a:r>
            <a:r>
              <a:rPr sz="2204" spc="-5" dirty="0">
                <a:cs typeface="Garamond"/>
              </a:rPr>
              <a:t>parameters, and discard </a:t>
            </a:r>
            <a:r>
              <a:rPr sz="2204" dirty="0">
                <a:cs typeface="Garamond"/>
              </a:rPr>
              <a:t>the </a:t>
            </a:r>
            <a:r>
              <a:rPr sz="2204" spc="-5" dirty="0">
                <a:cs typeface="Garamond"/>
              </a:rPr>
              <a:t>data </a:t>
            </a:r>
            <a:r>
              <a:rPr sz="2204" dirty="0">
                <a:cs typeface="Garamond"/>
              </a:rPr>
              <a:t>(except </a:t>
            </a:r>
            <a:r>
              <a:rPr sz="2204" spc="-5" dirty="0">
                <a:cs typeface="Garamond"/>
              </a:rPr>
              <a:t>possible  outliers)</a:t>
            </a:r>
            <a:endParaRPr sz="2204" dirty="0">
              <a:cs typeface="Garamond"/>
            </a:endParaRPr>
          </a:p>
          <a:p>
            <a:pPr marL="757086" marR="110699" lvl="1" indent="-286293">
              <a:lnSpc>
                <a:spcPct val="110400"/>
              </a:lnSpc>
              <a:spcBef>
                <a:spcPts val="496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756450" algn="l"/>
                <a:tab pos="757086" algn="l"/>
              </a:tabLst>
            </a:pPr>
            <a:r>
              <a:rPr sz="2204" dirty="0">
                <a:cs typeface="Garamond"/>
              </a:rPr>
              <a:t>Log-linear </a:t>
            </a:r>
            <a:r>
              <a:rPr sz="2204" spc="-5" dirty="0">
                <a:cs typeface="Garamond"/>
              </a:rPr>
              <a:t>models: obtain </a:t>
            </a:r>
            <a:r>
              <a:rPr sz="2204" dirty="0">
                <a:cs typeface="Garamond"/>
              </a:rPr>
              <a:t>value </a:t>
            </a:r>
            <a:r>
              <a:rPr sz="2204" spc="-5" dirty="0">
                <a:cs typeface="Garamond"/>
              </a:rPr>
              <a:t>at </a:t>
            </a:r>
            <a:r>
              <a:rPr sz="2204" dirty="0">
                <a:cs typeface="Garamond"/>
              </a:rPr>
              <a:t>a </a:t>
            </a:r>
            <a:r>
              <a:rPr sz="2204" spc="-5" dirty="0">
                <a:cs typeface="Garamond"/>
              </a:rPr>
              <a:t>point in m-D </a:t>
            </a:r>
            <a:r>
              <a:rPr sz="2204" dirty="0">
                <a:cs typeface="Garamond"/>
              </a:rPr>
              <a:t>space </a:t>
            </a:r>
            <a:r>
              <a:rPr sz="2204" spc="-5" dirty="0">
                <a:cs typeface="Garamond"/>
              </a:rPr>
              <a:t>as </a:t>
            </a:r>
            <a:r>
              <a:rPr sz="2204" dirty="0">
                <a:cs typeface="Garamond"/>
              </a:rPr>
              <a:t>the  </a:t>
            </a:r>
            <a:r>
              <a:rPr sz="2204" spc="-5" dirty="0">
                <a:cs typeface="Garamond"/>
              </a:rPr>
              <a:t>product on appropriate </a:t>
            </a:r>
            <a:r>
              <a:rPr sz="2204" dirty="0">
                <a:cs typeface="Garamond"/>
              </a:rPr>
              <a:t>marginal</a:t>
            </a:r>
            <a:r>
              <a:rPr sz="2204" spc="5" dirty="0">
                <a:cs typeface="Garamond"/>
              </a:rPr>
              <a:t> </a:t>
            </a:r>
            <a:r>
              <a:rPr sz="2204" dirty="0">
                <a:cs typeface="Garamond"/>
              </a:rPr>
              <a:t>subspaces</a:t>
            </a:r>
          </a:p>
          <a:p>
            <a:pPr marL="356276" indent="-343552">
              <a:spcBef>
                <a:spcPts val="896"/>
              </a:spcBef>
              <a:buClr>
                <a:srgbClr val="CC9A00"/>
              </a:buClr>
              <a:buSzPct val="65384"/>
              <a:buFont typeface="Wingdings"/>
              <a:buChar char=""/>
              <a:tabLst>
                <a:tab pos="355639" algn="l"/>
                <a:tab pos="356276" algn="l"/>
              </a:tabLst>
            </a:pPr>
            <a:r>
              <a:rPr sz="2605" spc="-5" dirty="0">
                <a:cs typeface="Garamond"/>
              </a:rPr>
              <a:t>Non-parametric</a:t>
            </a:r>
            <a:r>
              <a:rPr sz="2605" spc="-10" dirty="0">
                <a:cs typeface="Garamond"/>
              </a:rPr>
              <a:t> </a:t>
            </a:r>
            <a:r>
              <a:rPr sz="2605" spc="-5" dirty="0">
                <a:cs typeface="Garamond"/>
              </a:rPr>
              <a:t>methods</a:t>
            </a:r>
            <a:endParaRPr sz="2605" dirty="0">
              <a:cs typeface="Garamond"/>
            </a:endParaRPr>
          </a:p>
          <a:p>
            <a:pPr marL="757086" lvl="1" indent="-286293">
              <a:spcBef>
                <a:spcPts val="832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756450" algn="l"/>
                <a:tab pos="757086" algn="l"/>
              </a:tabLst>
            </a:pPr>
            <a:r>
              <a:rPr sz="2204" spc="-5" dirty="0">
                <a:cs typeface="Garamond"/>
              </a:rPr>
              <a:t>Do not assume</a:t>
            </a:r>
            <a:r>
              <a:rPr sz="2204" spc="5" dirty="0">
                <a:cs typeface="Garamond"/>
              </a:rPr>
              <a:t> </a:t>
            </a:r>
            <a:r>
              <a:rPr sz="2204" spc="-5" dirty="0">
                <a:cs typeface="Garamond"/>
              </a:rPr>
              <a:t>models</a:t>
            </a:r>
            <a:endParaRPr sz="2204" dirty="0">
              <a:cs typeface="Garamond"/>
            </a:endParaRPr>
          </a:p>
          <a:p>
            <a:pPr marL="757086" lvl="1" indent="-286293">
              <a:spcBef>
                <a:spcPts val="792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756450" algn="l"/>
                <a:tab pos="757086" algn="l"/>
              </a:tabLst>
            </a:pPr>
            <a:r>
              <a:rPr sz="2204" spc="-5" dirty="0">
                <a:cs typeface="Garamond"/>
              </a:rPr>
              <a:t>Major </a:t>
            </a:r>
            <a:r>
              <a:rPr sz="2204" dirty="0">
                <a:cs typeface="Garamond"/>
              </a:rPr>
              <a:t>families: </a:t>
            </a:r>
            <a:r>
              <a:rPr sz="2204" spc="-5" dirty="0">
                <a:cs typeface="Garamond"/>
              </a:rPr>
              <a:t>histograms, </a:t>
            </a:r>
            <a:r>
              <a:rPr sz="2204" dirty="0">
                <a:cs typeface="Garamond"/>
              </a:rPr>
              <a:t>clustering,</a:t>
            </a:r>
            <a:r>
              <a:rPr sz="2204" spc="5" dirty="0">
                <a:cs typeface="Garamond"/>
              </a:rPr>
              <a:t> </a:t>
            </a:r>
            <a:r>
              <a:rPr sz="2204" dirty="0">
                <a:cs typeface="Garamond"/>
              </a:rPr>
              <a:t>sampling</a:t>
            </a:r>
          </a:p>
        </p:txBody>
      </p:sp>
    </p:spTree>
  </p:cSld>
  <p:clrMapOvr>
    <a:masterClrMapping/>
  </p:clrMapOvr>
  <p:transition>
    <p:wip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705" y="6177035"/>
            <a:ext cx="8244868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87" y="0"/>
                </a:lnTo>
              </a:path>
            </a:pathLst>
          </a:custGeom>
          <a:ln w="19050">
            <a:solidFill>
              <a:srgbClr val="CC9901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7513" y="412332"/>
            <a:ext cx="7265789" cy="505291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sz="3200" spc="-5" dirty="0"/>
              <a:t>Regression and </a:t>
            </a:r>
            <a:r>
              <a:rPr sz="3200" dirty="0"/>
              <a:t>Log-Linear</a:t>
            </a:r>
            <a:r>
              <a:rPr sz="3200" spc="-85" dirty="0"/>
              <a:t> </a:t>
            </a:r>
            <a:r>
              <a:rPr sz="3200" spc="-5" dirty="0"/>
              <a:t>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E053FC-DC79-4321-B8C4-65C7CCEA2DC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0DFCC-64B3-429F-8B74-E382F6754EDA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6" name="object 6"/>
          <p:cNvSpPr txBox="1"/>
          <p:nvPr/>
        </p:nvSpPr>
        <p:spPr>
          <a:xfrm>
            <a:off x="395752" y="1386869"/>
            <a:ext cx="7811631" cy="4434378"/>
          </a:xfrm>
          <a:prstGeom prst="rect">
            <a:avLst/>
          </a:prstGeom>
        </p:spPr>
        <p:txBody>
          <a:bodyPr vert="horz" wrap="square" lIns="0" tIns="12087" rIns="0" bIns="0" rtlCol="0">
            <a:spAutoFit/>
          </a:bodyPr>
          <a:lstStyle/>
          <a:p>
            <a:pPr marL="356276" indent="-343552">
              <a:spcBef>
                <a:spcPts val="95"/>
              </a:spcBef>
              <a:buClr>
                <a:srgbClr val="CC9A00"/>
              </a:buClr>
              <a:buSzPct val="65384"/>
              <a:buFont typeface="Wingdings"/>
              <a:buChar char=""/>
              <a:tabLst>
                <a:tab pos="355639" algn="l"/>
                <a:tab pos="356276" algn="l"/>
              </a:tabLst>
            </a:pPr>
            <a:r>
              <a:rPr sz="2400" spc="-5" dirty="0">
                <a:cs typeface="Garamond"/>
              </a:rPr>
              <a:t>Linear </a:t>
            </a:r>
            <a:r>
              <a:rPr sz="2400" spc="-10" dirty="0">
                <a:cs typeface="Garamond"/>
              </a:rPr>
              <a:t>regression: </a:t>
            </a:r>
            <a:r>
              <a:rPr sz="2400" spc="-5" dirty="0">
                <a:cs typeface="Garamond"/>
              </a:rPr>
              <a:t>Data are modeled to fit a straight</a:t>
            </a:r>
            <a:r>
              <a:rPr sz="2400" spc="140" dirty="0">
                <a:cs typeface="Garamond"/>
              </a:rPr>
              <a:t> </a:t>
            </a:r>
            <a:r>
              <a:rPr sz="2400" spc="-5" dirty="0">
                <a:cs typeface="Garamond"/>
              </a:rPr>
              <a:t>line</a:t>
            </a:r>
            <a:endParaRPr sz="2400" dirty="0">
              <a:cs typeface="Garamond"/>
            </a:endParaRPr>
          </a:p>
          <a:p>
            <a:pPr marL="757086" lvl="1" indent="-286929">
              <a:spcBef>
                <a:spcPts val="2209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756450" algn="l"/>
                <a:tab pos="757086" algn="l"/>
              </a:tabLst>
            </a:pPr>
            <a:r>
              <a:rPr sz="2400" spc="-5" dirty="0">
                <a:cs typeface="Garamond"/>
              </a:rPr>
              <a:t>Often uses </a:t>
            </a:r>
            <a:r>
              <a:rPr sz="2400" dirty="0">
                <a:cs typeface="Garamond"/>
              </a:rPr>
              <a:t>the </a:t>
            </a:r>
            <a:r>
              <a:rPr sz="2400" spc="-5" dirty="0">
                <a:cs typeface="Garamond"/>
              </a:rPr>
              <a:t>least-square method to fit the</a:t>
            </a:r>
            <a:r>
              <a:rPr sz="2400" spc="-25" dirty="0">
                <a:cs typeface="Garamond"/>
              </a:rPr>
              <a:t> </a:t>
            </a:r>
            <a:r>
              <a:rPr sz="2400" spc="-5" dirty="0">
                <a:cs typeface="Garamond"/>
              </a:rPr>
              <a:t>line</a:t>
            </a:r>
            <a:endParaRPr sz="2400" dirty="0">
              <a:cs typeface="Garamond"/>
            </a:endParaRPr>
          </a:p>
          <a:p>
            <a:pPr marL="356276" marR="201677" indent="-343552">
              <a:lnSpc>
                <a:spcPct val="160800"/>
              </a:lnSpc>
              <a:spcBef>
                <a:spcPts val="481"/>
              </a:spcBef>
              <a:buClr>
                <a:srgbClr val="CC9A00"/>
              </a:buClr>
              <a:buSzPct val="65384"/>
              <a:buFont typeface="Wingdings"/>
              <a:buChar char=""/>
              <a:tabLst>
                <a:tab pos="355639" algn="l"/>
                <a:tab pos="356276" algn="l"/>
              </a:tabLst>
            </a:pPr>
            <a:r>
              <a:rPr sz="2400" spc="-10" dirty="0">
                <a:cs typeface="Garamond"/>
              </a:rPr>
              <a:t>Multiple regression: </a:t>
            </a:r>
            <a:r>
              <a:rPr sz="2400" spc="-5" dirty="0">
                <a:cs typeface="Garamond"/>
              </a:rPr>
              <a:t>allows a </a:t>
            </a:r>
            <a:r>
              <a:rPr sz="2400" spc="-10" dirty="0">
                <a:cs typeface="Garamond"/>
              </a:rPr>
              <a:t>response </a:t>
            </a:r>
            <a:r>
              <a:rPr sz="2400" spc="-5" dirty="0">
                <a:cs typeface="Garamond"/>
              </a:rPr>
              <a:t>variable Y to be  modeled as a linear function of multidimensional feature  </a:t>
            </a:r>
            <a:r>
              <a:rPr sz="2400" dirty="0">
                <a:cs typeface="Garamond"/>
              </a:rPr>
              <a:t>vector</a:t>
            </a:r>
          </a:p>
          <a:p>
            <a:pPr marL="356276" marR="5090" indent="-343552">
              <a:lnSpc>
                <a:spcPct val="161400"/>
              </a:lnSpc>
              <a:spcBef>
                <a:spcPts val="551"/>
              </a:spcBef>
              <a:buClr>
                <a:srgbClr val="CC9A00"/>
              </a:buClr>
              <a:buSzPct val="65384"/>
              <a:buFont typeface="Wingdings"/>
              <a:buChar char=""/>
              <a:tabLst>
                <a:tab pos="355639" algn="l"/>
                <a:tab pos="356276" algn="l"/>
              </a:tabLst>
            </a:pPr>
            <a:r>
              <a:rPr sz="2400" spc="-5" dirty="0">
                <a:cs typeface="Garamond"/>
              </a:rPr>
              <a:t>Log-linear model: approximates discrete multidimensional  probability</a:t>
            </a:r>
            <a:r>
              <a:rPr sz="2400" dirty="0">
                <a:cs typeface="Garamond"/>
              </a:rPr>
              <a:t> </a:t>
            </a:r>
            <a:r>
              <a:rPr sz="2400" spc="-5" dirty="0">
                <a:cs typeface="Garamond"/>
              </a:rPr>
              <a:t>distributions</a:t>
            </a:r>
            <a:endParaRPr sz="2400" dirty="0">
              <a:cs typeface="Garamond"/>
            </a:endParaRPr>
          </a:p>
        </p:txBody>
      </p:sp>
    </p:spTree>
  </p:cSld>
  <p:clrMapOvr>
    <a:masterClrMapping/>
  </p:clrMapOvr>
  <p:transition>
    <p:wip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705" y="6177035"/>
            <a:ext cx="8244868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87" y="0"/>
                </a:lnTo>
              </a:path>
            </a:pathLst>
          </a:custGeom>
          <a:ln w="19050">
            <a:solidFill>
              <a:srgbClr val="CC9901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0" y="442105"/>
            <a:ext cx="8908961" cy="505291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sz="3200" dirty="0"/>
              <a:t>Regress </a:t>
            </a:r>
            <a:r>
              <a:rPr sz="3200" spc="-5" dirty="0"/>
              <a:t>Analysis and </a:t>
            </a:r>
            <a:r>
              <a:rPr sz="3200" dirty="0"/>
              <a:t>Log-Linear</a:t>
            </a:r>
            <a:r>
              <a:rPr sz="3200" spc="-75" dirty="0"/>
              <a:t> </a:t>
            </a:r>
            <a:r>
              <a:rPr sz="3200" spc="-5" dirty="0"/>
              <a:t>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4C0D5E-F3F0-44B8-A913-6607AEA59A3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0DFCC-64B3-429F-8B74-E382F6754EDA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D7BAED-EE65-4EA4-AB3B-81D3508DD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74" y="1300162"/>
            <a:ext cx="8239125" cy="4257675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object 5">
            <a:extLst>
              <a:ext uri="{FF2B5EF4-FFF2-40B4-BE49-F238E27FC236}">
                <a16:creationId xmlns:a16="http://schemas.microsoft.com/office/drawing/2014/main" id="{34D537D4-779E-41C5-A56D-6CF03B0CB226}"/>
              </a:ext>
            </a:extLst>
          </p:cNvPr>
          <p:cNvSpPr txBox="1">
            <a:spLocks/>
          </p:cNvSpPr>
          <p:nvPr/>
        </p:nvSpPr>
        <p:spPr>
          <a:xfrm>
            <a:off x="422032" y="399663"/>
            <a:ext cx="3320922" cy="505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horz" wrap="square" lIns="0" tIns="12724" rIns="0" bIns="0" rtlCol="0">
            <a:sp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solidFill>
                  <a:srgbClr val="006633"/>
                </a:solidFill>
                <a:uFillTx/>
                <a:latin typeface="Garamond"/>
                <a:ea typeface="Garamond"/>
                <a:cs typeface="Garamond"/>
                <a:sym typeface="Garamond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solidFill>
                  <a:srgbClr val="006633"/>
                </a:solidFill>
                <a:uFillTx/>
                <a:latin typeface="Garamond"/>
                <a:ea typeface="Garamond"/>
                <a:cs typeface="Garamond"/>
                <a:sym typeface="Garamond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solidFill>
                  <a:srgbClr val="006633"/>
                </a:solidFill>
                <a:uFillTx/>
                <a:latin typeface="Garamond"/>
                <a:ea typeface="Garamond"/>
                <a:cs typeface="Garamond"/>
                <a:sym typeface="Garamond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solidFill>
                  <a:srgbClr val="006633"/>
                </a:solidFill>
                <a:uFillTx/>
                <a:latin typeface="Garamond"/>
                <a:ea typeface="Garamond"/>
                <a:cs typeface="Garamond"/>
                <a:sym typeface="Garamond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solidFill>
                  <a:srgbClr val="006633"/>
                </a:solidFill>
                <a:uFillTx/>
                <a:latin typeface="Garamond"/>
                <a:ea typeface="Garamond"/>
                <a:cs typeface="Garamond"/>
                <a:sym typeface="Garamond"/>
              </a:defRPr>
            </a:lvl5pPr>
            <a:lvl6pPr marL="0" marR="0" indent="4572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solidFill>
                  <a:srgbClr val="006633"/>
                </a:solidFill>
                <a:uFillTx/>
                <a:latin typeface="Garamond"/>
                <a:ea typeface="Garamond"/>
                <a:cs typeface="Garamond"/>
                <a:sym typeface="Garamond"/>
              </a:defRPr>
            </a:lvl6pPr>
            <a:lvl7pPr marL="0" marR="0" indent="9144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solidFill>
                  <a:srgbClr val="006633"/>
                </a:solidFill>
                <a:uFillTx/>
                <a:latin typeface="Garamond"/>
                <a:ea typeface="Garamond"/>
                <a:cs typeface="Garamond"/>
                <a:sym typeface="Garamond"/>
              </a:defRPr>
            </a:lvl7pPr>
            <a:lvl8pPr marL="0" marR="0" indent="13716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solidFill>
                  <a:srgbClr val="006633"/>
                </a:solidFill>
                <a:uFillTx/>
                <a:latin typeface="Garamond"/>
                <a:ea typeface="Garamond"/>
                <a:cs typeface="Garamond"/>
                <a:sym typeface="Garamond"/>
              </a:defRPr>
            </a:lvl8pPr>
            <a:lvl9pPr marL="0" marR="0" indent="18288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solidFill>
                  <a:srgbClr val="006633"/>
                </a:solidFill>
                <a:uFillTx/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12724" hangingPunct="1">
              <a:spcBef>
                <a:spcPts val="100"/>
              </a:spcBef>
            </a:pPr>
            <a:r>
              <a:rPr lang="en-IN" sz="3200" spc="-5" dirty="0">
                <a:latin typeface="+mj-lt"/>
              </a:rPr>
              <a:t>Histograms</a:t>
            </a:r>
          </a:p>
        </p:txBody>
      </p:sp>
      <p:sp>
        <p:nvSpPr>
          <p:cNvPr id="277" name="object 6">
            <a:extLst>
              <a:ext uri="{FF2B5EF4-FFF2-40B4-BE49-F238E27FC236}">
                <a16:creationId xmlns:a16="http://schemas.microsoft.com/office/drawing/2014/main" id="{B81467BD-EDF2-4695-B6B6-1572D1305B4C}"/>
              </a:ext>
            </a:extLst>
          </p:cNvPr>
          <p:cNvSpPr txBox="1"/>
          <p:nvPr/>
        </p:nvSpPr>
        <p:spPr>
          <a:xfrm>
            <a:off x="198805" y="1346295"/>
            <a:ext cx="3624942" cy="5032869"/>
          </a:xfrm>
          <a:prstGeom prst="rect">
            <a:avLst/>
          </a:prstGeom>
        </p:spPr>
        <p:txBody>
          <a:bodyPr vert="horz" wrap="square" lIns="0" tIns="8906" rIns="0" bIns="0" rtlCol="0">
            <a:spAutoFit/>
          </a:bodyPr>
          <a:lstStyle/>
          <a:p>
            <a:pPr marL="356276" marR="45807" indent="-343552" algn="just">
              <a:lnSpc>
                <a:spcPct val="100899"/>
              </a:lnSpc>
              <a:spcBef>
                <a:spcPts val="70"/>
              </a:spcBef>
              <a:buClr>
                <a:srgbClr val="CC9A00"/>
              </a:buClr>
              <a:buSzPct val="65384"/>
              <a:buFont typeface="Wingdings"/>
              <a:buChar char=""/>
              <a:tabLst>
                <a:tab pos="356276" algn="l"/>
              </a:tabLst>
            </a:pPr>
            <a:r>
              <a:rPr sz="2400" spc="-5" dirty="0">
                <a:cs typeface="Garamond"/>
              </a:rPr>
              <a:t>A popular data </a:t>
            </a:r>
            <a:r>
              <a:rPr sz="2400" spc="-10" dirty="0">
                <a:cs typeface="Garamond"/>
              </a:rPr>
              <a:t>reduction  </a:t>
            </a:r>
            <a:r>
              <a:rPr sz="2400" spc="-5" dirty="0">
                <a:cs typeface="Garamond"/>
              </a:rPr>
              <a:t>technique</a:t>
            </a:r>
            <a:endParaRPr sz="2400" dirty="0">
              <a:cs typeface="Garamond"/>
            </a:endParaRPr>
          </a:p>
          <a:p>
            <a:pPr marL="356276" marR="122788" indent="-343552" algn="just">
              <a:lnSpc>
                <a:spcPct val="100499"/>
              </a:lnSpc>
              <a:spcBef>
                <a:spcPts val="591"/>
              </a:spcBef>
              <a:buClr>
                <a:srgbClr val="CC9A00"/>
              </a:buClr>
              <a:buSzPct val="65384"/>
              <a:buFont typeface="Wingdings"/>
              <a:buChar char=""/>
              <a:tabLst>
                <a:tab pos="356276" algn="l"/>
              </a:tabLst>
            </a:pPr>
            <a:r>
              <a:rPr sz="2400" spc="-5" dirty="0">
                <a:cs typeface="Garamond"/>
              </a:rPr>
              <a:t>Divide data into buckets  and store average (sum)  for each bucket</a:t>
            </a:r>
            <a:endParaRPr sz="2400" dirty="0">
              <a:cs typeface="Garamond"/>
            </a:endParaRPr>
          </a:p>
          <a:p>
            <a:pPr marL="356276" marR="5090" indent="-343552">
              <a:lnSpc>
                <a:spcPct val="100400"/>
              </a:lnSpc>
              <a:spcBef>
                <a:spcPts val="596"/>
              </a:spcBef>
              <a:buClr>
                <a:srgbClr val="CC9A00"/>
              </a:buClr>
              <a:buSzPct val="65384"/>
              <a:buFont typeface="Wingdings"/>
              <a:buChar char=""/>
              <a:tabLst>
                <a:tab pos="355639" algn="l"/>
                <a:tab pos="356276" algn="l"/>
              </a:tabLst>
            </a:pPr>
            <a:r>
              <a:rPr sz="2400" spc="-5" dirty="0">
                <a:cs typeface="Garamond"/>
              </a:rPr>
              <a:t>Can be constructed  optimally in one  dimension using dynamic  </a:t>
            </a:r>
            <a:r>
              <a:rPr sz="2400" spc="-10" dirty="0">
                <a:cs typeface="Garamond"/>
              </a:rPr>
              <a:t>programming</a:t>
            </a:r>
            <a:endParaRPr sz="2400" dirty="0">
              <a:cs typeface="Garamond"/>
            </a:endParaRPr>
          </a:p>
          <a:p>
            <a:pPr marL="356276" marR="280567" indent="-343552">
              <a:lnSpc>
                <a:spcPct val="100899"/>
              </a:lnSpc>
              <a:spcBef>
                <a:spcPts val="581"/>
              </a:spcBef>
              <a:buClr>
                <a:srgbClr val="CC9A00"/>
              </a:buClr>
              <a:buSzPct val="65384"/>
              <a:buFont typeface="Wingdings"/>
              <a:buChar char=""/>
              <a:tabLst>
                <a:tab pos="355639" algn="l"/>
                <a:tab pos="356276" algn="l"/>
              </a:tabLst>
            </a:pPr>
            <a:r>
              <a:rPr sz="2400" spc="-5" dirty="0">
                <a:cs typeface="Garamond"/>
              </a:rPr>
              <a:t>Related </a:t>
            </a:r>
            <a:r>
              <a:rPr sz="2400" dirty="0">
                <a:cs typeface="Garamond"/>
              </a:rPr>
              <a:t>to </a:t>
            </a:r>
            <a:r>
              <a:rPr sz="2400" spc="-5" dirty="0">
                <a:cs typeface="Garamond"/>
              </a:rPr>
              <a:t>quantization  problems.</a:t>
            </a:r>
            <a:endParaRPr sz="2400" dirty="0">
              <a:cs typeface="Garamond"/>
            </a:endParaRPr>
          </a:p>
        </p:txBody>
      </p:sp>
      <p:pic>
        <p:nvPicPr>
          <p:cNvPr id="278" name="Picture 277">
            <a:extLst>
              <a:ext uri="{FF2B5EF4-FFF2-40B4-BE49-F238E27FC236}">
                <a16:creationId xmlns:a16="http://schemas.microsoft.com/office/drawing/2014/main" id="{796F55C2-1E9E-4194-94B6-D6FD8EFFB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970" y="1050873"/>
            <a:ext cx="4848225" cy="447675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080FD9-64E2-4294-80C2-549EE75305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0DFCC-64B3-429F-8B74-E382F6754EDA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  <p:transition>
    <p:wip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705" y="6177035"/>
            <a:ext cx="8244868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87" y="0"/>
                </a:lnTo>
              </a:path>
            </a:pathLst>
          </a:custGeom>
          <a:ln w="19050">
            <a:solidFill>
              <a:srgbClr val="CC9901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9705" y="357689"/>
            <a:ext cx="2789334" cy="505291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sz="3200" spc="-5" dirty="0"/>
              <a:t>Clustering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F953DE-8AB7-4E4B-83E3-F77001F9773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0DFCC-64B3-429F-8B74-E382F6754EDA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6" name="object 6"/>
          <p:cNvSpPr txBox="1"/>
          <p:nvPr/>
        </p:nvSpPr>
        <p:spPr>
          <a:xfrm>
            <a:off x="611798" y="1227161"/>
            <a:ext cx="7656404" cy="4346150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355639" marR="122788" indent="-343552">
              <a:lnSpc>
                <a:spcPct val="141300"/>
              </a:lnSpc>
              <a:spcBef>
                <a:spcPts val="100"/>
              </a:spcBef>
              <a:buClr>
                <a:srgbClr val="CC9A00"/>
              </a:buClr>
              <a:buSzPct val="65384"/>
              <a:buFont typeface="Wingdings"/>
              <a:buChar char=""/>
              <a:tabLst>
                <a:tab pos="355639" algn="l"/>
                <a:tab pos="356276" algn="l"/>
              </a:tabLst>
            </a:pPr>
            <a:r>
              <a:rPr sz="2400" dirty="0">
                <a:cs typeface="Garamond"/>
              </a:rPr>
              <a:t>Partition </a:t>
            </a:r>
            <a:r>
              <a:rPr sz="2400" spc="-5" dirty="0">
                <a:cs typeface="Garamond"/>
              </a:rPr>
              <a:t>data set into </a:t>
            </a:r>
            <a:r>
              <a:rPr sz="2400" dirty="0">
                <a:cs typeface="Garamond"/>
              </a:rPr>
              <a:t>clusters, </a:t>
            </a:r>
            <a:r>
              <a:rPr sz="2400" spc="-5" dirty="0">
                <a:cs typeface="Garamond"/>
              </a:rPr>
              <a:t>and one </a:t>
            </a:r>
            <a:r>
              <a:rPr sz="2400" dirty="0">
                <a:cs typeface="Garamond"/>
              </a:rPr>
              <a:t>can </a:t>
            </a:r>
            <a:r>
              <a:rPr sz="2400" spc="-5" dirty="0">
                <a:cs typeface="Garamond"/>
              </a:rPr>
              <a:t>store </a:t>
            </a:r>
            <a:r>
              <a:rPr sz="2400" dirty="0">
                <a:cs typeface="Garamond"/>
              </a:rPr>
              <a:t>cluster  </a:t>
            </a:r>
            <a:r>
              <a:rPr sz="2400" spc="-10" dirty="0">
                <a:cs typeface="Garamond"/>
              </a:rPr>
              <a:t>representation </a:t>
            </a:r>
            <a:r>
              <a:rPr sz="2400" spc="-5" dirty="0">
                <a:cs typeface="Garamond"/>
              </a:rPr>
              <a:t>only</a:t>
            </a:r>
            <a:endParaRPr sz="2400" dirty="0">
              <a:cs typeface="Garamond"/>
            </a:endParaRPr>
          </a:p>
          <a:p>
            <a:pPr marL="356276" marR="5090" indent="-343552">
              <a:lnSpc>
                <a:spcPct val="141300"/>
              </a:lnSpc>
              <a:spcBef>
                <a:spcPts val="561"/>
              </a:spcBef>
              <a:buClr>
                <a:srgbClr val="CC9A00"/>
              </a:buClr>
              <a:buSzPct val="65384"/>
              <a:buFont typeface="Wingdings"/>
              <a:buChar char=""/>
              <a:tabLst>
                <a:tab pos="355639" algn="l"/>
                <a:tab pos="356276" algn="l"/>
              </a:tabLst>
            </a:pPr>
            <a:r>
              <a:rPr sz="2400" spc="-5" dirty="0">
                <a:cs typeface="Garamond"/>
              </a:rPr>
              <a:t>Can be very </a:t>
            </a:r>
            <a:r>
              <a:rPr sz="2400" dirty="0">
                <a:cs typeface="Garamond"/>
              </a:rPr>
              <a:t>effective </a:t>
            </a:r>
            <a:r>
              <a:rPr sz="2400" spc="-5" dirty="0">
                <a:cs typeface="Garamond"/>
              </a:rPr>
              <a:t>if data is </a:t>
            </a:r>
            <a:r>
              <a:rPr sz="2400" dirty="0">
                <a:cs typeface="Garamond"/>
              </a:rPr>
              <a:t>clustered </a:t>
            </a:r>
            <a:r>
              <a:rPr sz="2400" spc="-5" dirty="0">
                <a:cs typeface="Garamond"/>
              </a:rPr>
              <a:t>but not if data is  “smeared”</a:t>
            </a:r>
            <a:endParaRPr sz="2400" dirty="0">
              <a:cs typeface="Garamond"/>
            </a:endParaRPr>
          </a:p>
          <a:p>
            <a:pPr marL="356276" marR="222672" indent="-343552">
              <a:lnSpc>
                <a:spcPct val="141300"/>
              </a:lnSpc>
              <a:spcBef>
                <a:spcPts val="556"/>
              </a:spcBef>
              <a:buClr>
                <a:srgbClr val="CC9A00"/>
              </a:buClr>
              <a:buSzPct val="65384"/>
              <a:buFont typeface="Wingdings"/>
              <a:buChar char=""/>
              <a:tabLst>
                <a:tab pos="355639" algn="l"/>
                <a:tab pos="356276" algn="l"/>
              </a:tabLst>
            </a:pPr>
            <a:r>
              <a:rPr sz="2400" spc="-5" dirty="0">
                <a:cs typeface="Garamond"/>
              </a:rPr>
              <a:t>Can have hierarchical clustering and be stored in multi-  dimensional index tree</a:t>
            </a:r>
            <a:r>
              <a:rPr sz="2400" spc="15" dirty="0">
                <a:cs typeface="Garamond"/>
              </a:rPr>
              <a:t> </a:t>
            </a:r>
            <a:r>
              <a:rPr sz="2400" spc="-5" dirty="0">
                <a:cs typeface="Garamond"/>
              </a:rPr>
              <a:t>structures</a:t>
            </a:r>
            <a:endParaRPr sz="2400" dirty="0">
              <a:cs typeface="Garamond"/>
            </a:endParaRPr>
          </a:p>
          <a:p>
            <a:pPr marL="356276" marR="577039" indent="-343552">
              <a:lnSpc>
                <a:spcPct val="141300"/>
              </a:lnSpc>
              <a:spcBef>
                <a:spcPts val="561"/>
              </a:spcBef>
              <a:buClr>
                <a:srgbClr val="CC9A00"/>
              </a:buClr>
              <a:buSzPct val="65384"/>
              <a:buFont typeface="Wingdings"/>
              <a:buChar char=""/>
              <a:tabLst>
                <a:tab pos="355639" algn="l"/>
                <a:tab pos="356276" algn="l"/>
              </a:tabLst>
            </a:pPr>
            <a:r>
              <a:rPr sz="2400" spc="-5" dirty="0">
                <a:cs typeface="Garamond"/>
              </a:rPr>
              <a:t>There are many choices of clustering definitions and  clustering algorithm</a:t>
            </a:r>
            <a:r>
              <a:rPr lang="en-US" sz="2400" spc="-5" dirty="0">
                <a:cs typeface="Garamond"/>
              </a:rPr>
              <a:t>s</a:t>
            </a:r>
            <a:endParaRPr sz="2400" dirty="0">
              <a:cs typeface="Garamond"/>
            </a:endParaRPr>
          </a:p>
        </p:txBody>
      </p:sp>
    </p:spTree>
  </p:cSld>
  <p:clrMapOvr>
    <a:masterClrMapping/>
  </p:clrMapOvr>
  <p:transition>
    <p:wip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705" y="6177035"/>
            <a:ext cx="8244868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87" y="0"/>
                </a:lnTo>
              </a:path>
            </a:pathLst>
          </a:custGeom>
          <a:ln w="19050">
            <a:solidFill>
              <a:srgbClr val="CC9901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7513" y="340571"/>
            <a:ext cx="1939706" cy="505291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sz="3200" spc="-5" dirty="0"/>
              <a:t>Sampling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97453B-91A7-4553-81C2-171DF36E7FE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0DFCC-64B3-429F-8B74-E382F6754EDA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6" name="object 6"/>
          <p:cNvSpPr txBox="1"/>
          <p:nvPr/>
        </p:nvSpPr>
        <p:spPr>
          <a:xfrm>
            <a:off x="405384" y="979016"/>
            <a:ext cx="8244868" cy="5321601"/>
          </a:xfrm>
          <a:prstGeom prst="rect">
            <a:avLst/>
          </a:prstGeom>
        </p:spPr>
        <p:txBody>
          <a:bodyPr vert="horz" wrap="square" lIns="0" tIns="8906" rIns="0" bIns="0" rtlCol="0">
            <a:spAutoFit/>
          </a:bodyPr>
          <a:lstStyle/>
          <a:p>
            <a:pPr marL="355639" marR="809255" indent="-343552" algn="just">
              <a:lnSpc>
                <a:spcPct val="100899"/>
              </a:lnSpc>
              <a:spcBef>
                <a:spcPts val="70"/>
              </a:spcBef>
              <a:buClr>
                <a:srgbClr val="CC9A00"/>
              </a:buClr>
              <a:buSzPct val="65384"/>
              <a:buFont typeface="Wingdings"/>
              <a:buChar char=""/>
              <a:tabLst>
                <a:tab pos="355639" algn="l"/>
                <a:tab pos="356276" algn="l"/>
              </a:tabLst>
            </a:pPr>
            <a:r>
              <a:rPr sz="2400" spc="-5" dirty="0">
                <a:cs typeface="Garamond"/>
              </a:rPr>
              <a:t>Allow a mining algorithm to run in complexity that is  potentially sub-linear to the size of the</a:t>
            </a:r>
            <a:r>
              <a:rPr sz="2400" spc="75" dirty="0">
                <a:cs typeface="Garamond"/>
              </a:rPr>
              <a:t> </a:t>
            </a:r>
            <a:r>
              <a:rPr sz="2400" spc="-5" dirty="0">
                <a:cs typeface="Garamond"/>
              </a:rPr>
              <a:t>data</a:t>
            </a:r>
            <a:endParaRPr sz="2400" dirty="0">
              <a:cs typeface="Garamond"/>
            </a:endParaRPr>
          </a:p>
          <a:p>
            <a:pPr marL="356276" indent="-343552" algn="just">
              <a:spcBef>
                <a:spcPts val="631"/>
              </a:spcBef>
              <a:buClr>
                <a:srgbClr val="CC9A00"/>
              </a:buClr>
              <a:buSzPct val="65384"/>
              <a:buFont typeface="Wingdings"/>
              <a:buChar char=""/>
              <a:tabLst>
                <a:tab pos="355639" algn="l"/>
                <a:tab pos="356276" algn="l"/>
              </a:tabLst>
            </a:pPr>
            <a:r>
              <a:rPr sz="2400" spc="-10" dirty="0">
                <a:cs typeface="Garamond"/>
              </a:rPr>
              <a:t>Choose </a:t>
            </a:r>
            <a:r>
              <a:rPr sz="2400" spc="-5" dirty="0">
                <a:cs typeface="Garamond"/>
              </a:rPr>
              <a:t>a </a:t>
            </a:r>
            <a:r>
              <a:rPr sz="2400" spc="-5" dirty="0">
                <a:solidFill>
                  <a:srgbClr val="9A6500"/>
                </a:solidFill>
                <a:cs typeface="Garamond"/>
              </a:rPr>
              <a:t>representative </a:t>
            </a:r>
            <a:r>
              <a:rPr sz="2400" spc="-5" dirty="0">
                <a:cs typeface="Garamond"/>
              </a:rPr>
              <a:t>subset of </a:t>
            </a:r>
            <a:r>
              <a:rPr sz="2400" dirty="0">
                <a:cs typeface="Garamond"/>
              </a:rPr>
              <a:t>the</a:t>
            </a:r>
            <a:r>
              <a:rPr sz="2400" spc="55" dirty="0">
                <a:cs typeface="Garamond"/>
              </a:rPr>
              <a:t> </a:t>
            </a:r>
            <a:r>
              <a:rPr sz="2400" spc="-5" dirty="0">
                <a:cs typeface="Garamond"/>
              </a:rPr>
              <a:t>data</a:t>
            </a:r>
            <a:endParaRPr sz="2400" dirty="0">
              <a:cs typeface="Garamond"/>
            </a:endParaRPr>
          </a:p>
          <a:p>
            <a:pPr marL="757086" marR="178774" lvl="1" indent="-286293" algn="just">
              <a:lnSpc>
                <a:spcPct val="100400"/>
              </a:lnSpc>
              <a:spcBef>
                <a:spcPts val="536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756450" algn="l"/>
                <a:tab pos="757086" algn="l"/>
              </a:tabLst>
            </a:pPr>
            <a:r>
              <a:rPr sz="2400" dirty="0">
                <a:cs typeface="Garamond"/>
              </a:rPr>
              <a:t>Simple </a:t>
            </a:r>
            <a:r>
              <a:rPr sz="2400" spc="-5" dirty="0">
                <a:cs typeface="Garamond"/>
              </a:rPr>
              <a:t>random </a:t>
            </a:r>
            <a:r>
              <a:rPr sz="2400" dirty="0">
                <a:cs typeface="Garamond"/>
              </a:rPr>
              <a:t>sampling may </a:t>
            </a:r>
            <a:r>
              <a:rPr sz="2400" spc="-5" dirty="0">
                <a:cs typeface="Garamond"/>
              </a:rPr>
              <a:t>have </a:t>
            </a:r>
            <a:r>
              <a:rPr sz="2400" dirty="0">
                <a:cs typeface="Garamond"/>
              </a:rPr>
              <a:t>very </a:t>
            </a:r>
            <a:r>
              <a:rPr sz="2400" spc="-5" dirty="0">
                <a:cs typeface="Garamond"/>
              </a:rPr>
              <a:t>poor performance </a:t>
            </a:r>
            <a:r>
              <a:rPr sz="2400" dirty="0">
                <a:cs typeface="Garamond"/>
              </a:rPr>
              <a:t>in the  </a:t>
            </a:r>
            <a:r>
              <a:rPr sz="2400" spc="-5" dirty="0">
                <a:cs typeface="Garamond"/>
              </a:rPr>
              <a:t>presence of</a:t>
            </a:r>
            <a:r>
              <a:rPr sz="2400" spc="-10" dirty="0">
                <a:cs typeface="Garamond"/>
              </a:rPr>
              <a:t> </a:t>
            </a:r>
            <a:r>
              <a:rPr sz="2400" spc="-5" dirty="0">
                <a:cs typeface="Garamond"/>
              </a:rPr>
              <a:t>skew</a:t>
            </a:r>
            <a:endParaRPr sz="2400" dirty="0">
              <a:cs typeface="Garamond"/>
            </a:endParaRPr>
          </a:p>
          <a:p>
            <a:pPr marL="356276" indent="-343552" algn="just">
              <a:spcBef>
                <a:spcPts val="596"/>
              </a:spcBef>
              <a:buClr>
                <a:srgbClr val="CC9A00"/>
              </a:buClr>
              <a:buSzPct val="65384"/>
              <a:buFont typeface="Wingdings"/>
              <a:buChar char=""/>
              <a:tabLst>
                <a:tab pos="355639" algn="l"/>
                <a:tab pos="356276" algn="l"/>
              </a:tabLst>
            </a:pPr>
            <a:r>
              <a:rPr sz="2400" spc="-5" dirty="0">
                <a:cs typeface="Garamond"/>
              </a:rPr>
              <a:t>Develop adaptive sampling</a:t>
            </a:r>
            <a:r>
              <a:rPr sz="2400" spc="10" dirty="0">
                <a:cs typeface="Garamond"/>
              </a:rPr>
              <a:t> </a:t>
            </a:r>
            <a:r>
              <a:rPr sz="2400" spc="-5" dirty="0">
                <a:cs typeface="Garamond"/>
              </a:rPr>
              <a:t>methods</a:t>
            </a:r>
            <a:endParaRPr sz="2400" dirty="0">
              <a:cs typeface="Garamond"/>
            </a:endParaRPr>
          </a:p>
          <a:p>
            <a:pPr marL="757086" lvl="1" indent="-286293" algn="just">
              <a:spcBef>
                <a:spcPts val="556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756450" algn="l"/>
                <a:tab pos="757086" algn="l"/>
              </a:tabLst>
            </a:pPr>
            <a:r>
              <a:rPr sz="2400" spc="-5" dirty="0">
                <a:cs typeface="Garamond"/>
              </a:rPr>
              <a:t>Stratified</a:t>
            </a:r>
            <a:r>
              <a:rPr sz="2400" spc="-10" dirty="0">
                <a:cs typeface="Garamond"/>
              </a:rPr>
              <a:t> </a:t>
            </a:r>
            <a:r>
              <a:rPr sz="2400" dirty="0">
                <a:cs typeface="Garamond"/>
              </a:rPr>
              <a:t>sampling:</a:t>
            </a:r>
          </a:p>
          <a:p>
            <a:pPr marL="1157896" marR="5090" lvl="2" indent="-229034" algn="just">
              <a:lnSpc>
                <a:spcPct val="100400"/>
              </a:lnSpc>
              <a:spcBef>
                <a:spcPts val="501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1157896" algn="l"/>
              </a:tabLst>
            </a:pPr>
            <a:r>
              <a:rPr sz="2400" spc="-5" dirty="0">
                <a:cs typeface="Garamond"/>
              </a:rPr>
              <a:t>Approximate </a:t>
            </a:r>
            <a:r>
              <a:rPr sz="2400" dirty="0">
                <a:cs typeface="Garamond"/>
              </a:rPr>
              <a:t>the </a:t>
            </a:r>
            <a:r>
              <a:rPr sz="2400" spc="-5" dirty="0">
                <a:cs typeface="Garamond"/>
              </a:rPr>
              <a:t>percentage of </a:t>
            </a:r>
            <a:r>
              <a:rPr sz="2400" dirty="0">
                <a:cs typeface="Garamond"/>
              </a:rPr>
              <a:t>each class (or subpopulation </a:t>
            </a:r>
            <a:r>
              <a:rPr sz="2400" spc="-5" dirty="0">
                <a:cs typeface="Garamond"/>
              </a:rPr>
              <a:t>of  interest) in </a:t>
            </a:r>
            <a:r>
              <a:rPr sz="2400" dirty="0">
                <a:cs typeface="Garamond"/>
              </a:rPr>
              <a:t>the </a:t>
            </a:r>
            <a:r>
              <a:rPr sz="2400" spc="-5" dirty="0">
                <a:cs typeface="Garamond"/>
              </a:rPr>
              <a:t>overall</a:t>
            </a:r>
            <a:r>
              <a:rPr sz="2400" spc="-10" dirty="0">
                <a:cs typeface="Garamond"/>
              </a:rPr>
              <a:t> </a:t>
            </a:r>
            <a:r>
              <a:rPr sz="2400" spc="-5" dirty="0">
                <a:cs typeface="Garamond"/>
              </a:rPr>
              <a:t>database</a:t>
            </a:r>
            <a:endParaRPr sz="2400" dirty="0">
              <a:cs typeface="Garamond"/>
            </a:endParaRPr>
          </a:p>
          <a:p>
            <a:pPr marL="1157896" lvl="2" indent="-229034" algn="just">
              <a:spcBef>
                <a:spcPts val="526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1157896" algn="l"/>
              </a:tabLst>
            </a:pPr>
            <a:r>
              <a:rPr sz="2400" spc="-5" dirty="0">
                <a:cs typeface="Garamond"/>
              </a:rPr>
              <a:t>Used in </a:t>
            </a:r>
            <a:r>
              <a:rPr sz="2400" dirty="0">
                <a:cs typeface="Garamond"/>
              </a:rPr>
              <a:t>conjunction with </a:t>
            </a:r>
            <a:r>
              <a:rPr sz="2400" spc="-5" dirty="0">
                <a:cs typeface="Garamond"/>
              </a:rPr>
              <a:t>skewed</a:t>
            </a:r>
            <a:r>
              <a:rPr sz="2400" spc="-80" dirty="0">
                <a:cs typeface="Garamond"/>
              </a:rPr>
              <a:t> </a:t>
            </a:r>
            <a:r>
              <a:rPr sz="2400" spc="-5" dirty="0">
                <a:cs typeface="Garamond"/>
              </a:rPr>
              <a:t>data</a:t>
            </a:r>
            <a:endParaRPr sz="2400" dirty="0">
              <a:cs typeface="Garamond"/>
            </a:endParaRPr>
          </a:p>
          <a:p>
            <a:pPr marL="356276" indent="-343552" algn="just">
              <a:spcBef>
                <a:spcPts val="596"/>
              </a:spcBef>
              <a:buClr>
                <a:srgbClr val="CC9A00"/>
              </a:buClr>
              <a:buSzPct val="65384"/>
              <a:buFont typeface="Wingdings"/>
              <a:buChar char=""/>
              <a:tabLst>
                <a:tab pos="355639" algn="l"/>
                <a:tab pos="356276" algn="l"/>
              </a:tabLst>
            </a:pPr>
            <a:r>
              <a:rPr sz="2400" spc="-5" dirty="0">
                <a:cs typeface="Garamond"/>
              </a:rPr>
              <a:t>Sampling may not reduce database I/Os </a:t>
            </a:r>
            <a:r>
              <a:rPr sz="2400" dirty="0">
                <a:cs typeface="Garamond"/>
              </a:rPr>
              <a:t>(page </a:t>
            </a:r>
            <a:r>
              <a:rPr sz="2400" spc="-5" dirty="0">
                <a:cs typeface="Garamond"/>
              </a:rPr>
              <a:t>at a</a:t>
            </a:r>
            <a:r>
              <a:rPr sz="2400" spc="95" dirty="0">
                <a:cs typeface="Garamond"/>
              </a:rPr>
              <a:t> </a:t>
            </a:r>
            <a:r>
              <a:rPr sz="2400" spc="-5" dirty="0">
                <a:cs typeface="Garamond"/>
              </a:rPr>
              <a:t>time).</a:t>
            </a:r>
            <a:endParaRPr sz="2400" dirty="0">
              <a:cs typeface="Garamond"/>
            </a:endParaRPr>
          </a:p>
        </p:txBody>
      </p:sp>
    </p:spTree>
  </p:cSld>
  <p:clrMapOvr>
    <a:masterClrMapping/>
  </p:clrMapOvr>
  <p:transition>
    <p:wip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705" y="6177035"/>
            <a:ext cx="8244868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87" y="0"/>
                </a:lnTo>
              </a:path>
            </a:pathLst>
          </a:custGeom>
          <a:ln w="19050">
            <a:solidFill>
              <a:srgbClr val="CC9901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4303" y="364346"/>
            <a:ext cx="2492989" cy="505291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sz="3200" spc="-5" dirty="0">
                <a:solidFill>
                  <a:srgbClr val="000000"/>
                </a:solidFill>
                <a:cs typeface="Times New Roman"/>
              </a:rPr>
              <a:t>Sampling</a:t>
            </a:r>
            <a:endParaRPr sz="3200" dirty="0">
              <a:cs typeface="Times New Roman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B70547-8218-44BC-B00D-6E795AEAB73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0DFCC-64B3-429F-8B74-E382F6754EDA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6" name="object 6"/>
          <p:cNvSpPr txBox="1"/>
          <p:nvPr/>
        </p:nvSpPr>
        <p:spPr>
          <a:xfrm rot="20640000">
            <a:off x="3534751" y="2471789"/>
            <a:ext cx="1729061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5"/>
              </a:lnSpc>
            </a:pPr>
            <a:r>
              <a:rPr sz="2405" spc="-30" dirty="0">
                <a:latin typeface="Times New Roman"/>
                <a:cs typeface="Times New Roman"/>
              </a:rPr>
              <a:t>SR</a:t>
            </a:r>
            <a:r>
              <a:rPr sz="3607" spc="-44" baseline="1157" dirty="0">
                <a:latin typeface="Times New Roman"/>
                <a:cs typeface="Times New Roman"/>
              </a:rPr>
              <a:t>SWO</a:t>
            </a:r>
            <a:r>
              <a:rPr sz="3607" spc="-44" baseline="3472" dirty="0">
                <a:latin typeface="Times New Roman"/>
                <a:cs typeface="Times New Roman"/>
              </a:rPr>
              <a:t>R</a:t>
            </a:r>
            <a:endParaRPr sz="3607" baseline="3472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 rot="20480021">
            <a:off x="3644811" y="2774319"/>
            <a:ext cx="2343388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5"/>
              </a:lnSpc>
            </a:pPr>
            <a:r>
              <a:rPr lang="en-US" sz="2400" dirty="0"/>
              <a:t>(simple random sample without replacement</a:t>
            </a:r>
            <a:endParaRPr sz="3607" baseline="2314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577555" y="1264467"/>
            <a:ext cx="2442924" cy="1679510"/>
          </a:xfrm>
          <a:custGeom>
            <a:avLst/>
            <a:gdLst/>
            <a:ahLst/>
            <a:cxnLst/>
            <a:rect l="l" t="t" r="r" b="b"/>
            <a:pathLst>
              <a:path w="2438400" h="1676400">
                <a:moveTo>
                  <a:pt x="1219199" y="0"/>
                </a:moveTo>
                <a:lnTo>
                  <a:pt x="1142066" y="411"/>
                </a:lnTo>
                <a:lnTo>
                  <a:pt x="1066212" y="1631"/>
                </a:lnTo>
                <a:lnTo>
                  <a:pt x="991779" y="3633"/>
                </a:lnTo>
                <a:lnTo>
                  <a:pt x="918910" y="6394"/>
                </a:lnTo>
                <a:lnTo>
                  <a:pt x="847747" y="9889"/>
                </a:lnTo>
                <a:lnTo>
                  <a:pt x="778434" y="14093"/>
                </a:lnTo>
                <a:lnTo>
                  <a:pt x="711113" y="18983"/>
                </a:lnTo>
                <a:lnTo>
                  <a:pt x="645926" y="24533"/>
                </a:lnTo>
                <a:lnTo>
                  <a:pt x="583015" y="30720"/>
                </a:lnTo>
                <a:lnTo>
                  <a:pt x="522524" y="37519"/>
                </a:lnTo>
                <a:lnTo>
                  <a:pt x="464595" y="44904"/>
                </a:lnTo>
                <a:lnTo>
                  <a:pt x="409370" y="52853"/>
                </a:lnTo>
                <a:lnTo>
                  <a:pt x="356992" y="61341"/>
                </a:lnTo>
                <a:lnTo>
                  <a:pt x="307603" y="70342"/>
                </a:lnTo>
                <a:lnTo>
                  <a:pt x="261346" y="79833"/>
                </a:lnTo>
                <a:lnTo>
                  <a:pt x="218364" y="89789"/>
                </a:lnTo>
                <a:lnTo>
                  <a:pt x="178799" y="100185"/>
                </a:lnTo>
                <a:lnTo>
                  <a:pt x="110490" y="122203"/>
                </a:lnTo>
                <a:lnTo>
                  <a:pt x="57560" y="145689"/>
                </a:lnTo>
                <a:lnTo>
                  <a:pt x="21149" y="170449"/>
                </a:lnTo>
                <a:lnTo>
                  <a:pt x="0" y="209550"/>
                </a:lnTo>
                <a:lnTo>
                  <a:pt x="0" y="1466850"/>
                </a:lnTo>
                <a:lnTo>
                  <a:pt x="21149" y="1505743"/>
                </a:lnTo>
                <a:lnTo>
                  <a:pt x="57560" y="1530423"/>
                </a:lnTo>
                <a:lnTo>
                  <a:pt x="110490" y="1553868"/>
                </a:lnTo>
                <a:lnTo>
                  <a:pt x="178799" y="1575876"/>
                </a:lnTo>
                <a:lnTo>
                  <a:pt x="218364" y="1586277"/>
                </a:lnTo>
                <a:lnTo>
                  <a:pt x="261346" y="1596244"/>
                </a:lnTo>
                <a:lnTo>
                  <a:pt x="307603" y="1605751"/>
                </a:lnTo>
                <a:lnTo>
                  <a:pt x="356992" y="1614773"/>
                </a:lnTo>
                <a:lnTo>
                  <a:pt x="409370" y="1623284"/>
                </a:lnTo>
                <a:lnTo>
                  <a:pt x="464595" y="1631259"/>
                </a:lnTo>
                <a:lnTo>
                  <a:pt x="522524" y="1638672"/>
                </a:lnTo>
                <a:lnTo>
                  <a:pt x="583015" y="1645500"/>
                </a:lnTo>
                <a:lnTo>
                  <a:pt x="645926" y="1651716"/>
                </a:lnTo>
                <a:lnTo>
                  <a:pt x="711113" y="1657295"/>
                </a:lnTo>
                <a:lnTo>
                  <a:pt x="778434" y="1662212"/>
                </a:lnTo>
                <a:lnTo>
                  <a:pt x="847747" y="1666442"/>
                </a:lnTo>
                <a:lnTo>
                  <a:pt x="918910" y="1669959"/>
                </a:lnTo>
                <a:lnTo>
                  <a:pt x="991779" y="1672739"/>
                </a:lnTo>
                <a:lnTo>
                  <a:pt x="1066212" y="1674756"/>
                </a:lnTo>
                <a:lnTo>
                  <a:pt x="1142066" y="1675984"/>
                </a:lnTo>
                <a:lnTo>
                  <a:pt x="1219199" y="1676400"/>
                </a:lnTo>
                <a:lnTo>
                  <a:pt x="1296249" y="1675984"/>
                </a:lnTo>
                <a:lnTo>
                  <a:pt x="1372033" y="1674756"/>
                </a:lnTo>
                <a:lnTo>
                  <a:pt x="1446407" y="1672739"/>
                </a:lnTo>
                <a:lnTo>
                  <a:pt x="1519229" y="1669959"/>
                </a:lnTo>
                <a:lnTo>
                  <a:pt x="1590355" y="1666442"/>
                </a:lnTo>
                <a:lnTo>
                  <a:pt x="1659642" y="1662212"/>
                </a:lnTo>
                <a:lnTo>
                  <a:pt x="1726946" y="1657295"/>
                </a:lnTo>
                <a:lnTo>
                  <a:pt x="1792125" y="1651716"/>
                </a:lnTo>
                <a:lnTo>
                  <a:pt x="1855034" y="1645500"/>
                </a:lnTo>
                <a:lnTo>
                  <a:pt x="1915531" y="1638672"/>
                </a:lnTo>
                <a:lnTo>
                  <a:pt x="1973472" y="1631259"/>
                </a:lnTo>
                <a:lnTo>
                  <a:pt x="2028713" y="1623284"/>
                </a:lnTo>
                <a:lnTo>
                  <a:pt x="2081112" y="1614773"/>
                </a:lnTo>
                <a:lnTo>
                  <a:pt x="2130525" y="1605751"/>
                </a:lnTo>
                <a:lnTo>
                  <a:pt x="2176809" y="1596244"/>
                </a:lnTo>
                <a:lnTo>
                  <a:pt x="2219820" y="1586277"/>
                </a:lnTo>
                <a:lnTo>
                  <a:pt x="2259415" y="1575876"/>
                </a:lnTo>
                <a:lnTo>
                  <a:pt x="2327783" y="1553868"/>
                </a:lnTo>
                <a:lnTo>
                  <a:pt x="2380768" y="1530423"/>
                </a:lnTo>
                <a:lnTo>
                  <a:pt x="2417222" y="1505743"/>
                </a:lnTo>
                <a:lnTo>
                  <a:pt x="2438399" y="1466850"/>
                </a:lnTo>
                <a:lnTo>
                  <a:pt x="2438399" y="209550"/>
                </a:lnTo>
                <a:lnTo>
                  <a:pt x="2417222" y="170449"/>
                </a:lnTo>
                <a:lnTo>
                  <a:pt x="2380768" y="145689"/>
                </a:lnTo>
                <a:lnTo>
                  <a:pt x="2327783" y="122203"/>
                </a:lnTo>
                <a:lnTo>
                  <a:pt x="2259415" y="100185"/>
                </a:lnTo>
                <a:lnTo>
                  <a:pt x="2219820" y="89789"/>
                </a:lnTo>
                <a:lnTo>
                  <a:pt x="2176809" y="79833"/>
                </a:lnTo>
                <a:lnTo>
                  <a:pt x="2130525" y="70342"/>
                </a:lnTo>
                <a:lnTo>
                  <a:pt x="2081112" y="61341"/>
                </a:lnTo>
                <a:lnTo>
                  <a:pt x="2028713" y="52853"/>
                </a:lnTo>
                <a:lnTo>
                  <a:pt x="1973472" y="44904"/>
                </a:lnTo>
                <a:lnTo>
                  <a:pt x="1915531" y="37519"/>
                </a:lnTo>
                <a:lnTo>
                  <a:pt x="1855034" y="30720"/>
                </a:lnTo>
                <a:lnTo>
                  <a:pt x="1792125" y="24533"/>
                </a:lnTo>
                <a:lnTo>
                  <a:pt x="1726946" y="18983"/>
                </a:lnTo>
                <a:lnTo>
                  <a:pt x="1659642" y="14093"/>
                </a:lnTo>
                <a:lnTo>
                  <a:pt x="1590355" y="9889"/>
                </a:lnTo>
                <a:lnTo>
                  <a:pt x="1519229" y="6394"/>
                </a:lnTo>
                <a:lnTo>
                  <a:pt x="1446407" y="3633"/>
                </a:lnTo>
                <a:lnTo>
                  <a:pt x="1372033" y="1631"/>
                </a:lnTo>
                <a:lnTo>
                  <a:pt x="1296249" y="411"/>
                </a:lnTo>
                <a:lnTo>
                  <a:pt x="1219199" y="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11" name="object 11"/>
          <p:cNvSpPr/>
          <p:nvPr/>
        </p:nvSpPr>
        <p:spPr>
          <a:xfrm>
            <a:off x="5577555" y="1474405"/>
            <a:ext cx="2442924" cy="209939"/>
          </a:xfrm>
          <a:custGeom>
            <a:avLst/>
            <a:gdLst/>
            <a:ahLst/>
            <a:cxnLst/>
            <a:rect l="l" t="t" r="r" b="b"/>
            <a:pathLst>
              <a:path w="2438400" h="209550">
                <a:moveTo>
                  <a:pt x="0" y="0"/>
                </a:moveTo>
                <a:lnTo>
                  <a:pt x="21149" y="38893"/>
                </a:lnTo>
                <a:lnTo>
                  <a:pt x="57560" y="63573"/>
                </a:lnTo>
                <a:lnTo>
                  <a:pt x="110490" y="87018"/>
                </a:lnTo>
                <a:lnTo>
                  <a:pt x="178799" y="109026"/>
                </a:lnTo>
                <a:lnTo>
                  <a:pt x="218364" y="119427"/>
                </a:lnTo>
                <a:lnTo>
                  <a:pt x="261346" y="129394"/>
                </a:lnTo>
                <a:lnTo>
                  <a:pt x="307603" y="138901"/>
                </a:lnTo>
                <a:lnTo>
                  <a:pt x="356992" y="147923"/>
                </a:lnTo>
                <a:lnTo>
                  <a:pt x="409370" y="156434"/>
                </a:lnTo>
                <a:lnTo>
                  <a:pt x="464595" y="164409"/>
                </a:lnTo>
                <a:lnTo>
                  <a:pt x="522524" y="171822"/>
                </a:lnTo>
                <a:lnTo>
                  <a:pt x="583015" y="178650"/>
                </a:lnTo>
                <a:lnTo>
                  <a:pt x="645926" y="184866"/>
                </a:lnTo>
                <a:lnTo>
                  <a:pt x="711113" y="190445"/>
                </a:lnTo>
                <a:lnTo>
                  <a:pt x="778434" y="195362"/>
                </a:lnTo>
                <a:lnTo>
                  <a:pt x="847747" y="199592"/>
                </a:lnTo>
                <a:lnTo>
                  <a:pt x="918910" y="203109"/>
                </a:lnTo>
                <a:lnTo>
                  <a:pt x="991779" y="205889"/>
                </a:lnTo>
                <a:lnTo>
                  <a:pt x="1066212" y="207906"/>
                </a:lnTo>
                <a:lnTo>
                  <a:pt x="1142066" y="209134"/>
                </a:lnTo>
                <a:lnTo>
                  <a:pt x="1219199" y="209549"/>
                </a:lnTo>
                <a:lnTo>
                  <a:pt x="1296249" y="209134"/>
                </a:lnTo>
                <a:lnTo>
                  <a:pt x="1372033" y="207906"/>
                </a:lnTo>
                <a:lnTo>
                  <a:pt x="1446407" y="205889"/>
                </a:lnTo>
                <a:lnTo>
                  <a:pt x="1519229" y="203109"/>
                </a:lnTo>
                <a:lnTo>
                  <a:pt x="1590355" y="199592"/>
                </a:lnTo>
                <a:lnTo>
                  <a:pt x="1659642" y="195362"/>
                </a:lnTo>
                <a:lnTo>
                  <a:pt x="1726946" y="190445"/>
                </a:lnTo>
                <a:lnTo>
                  <a:pt x="1792125" y="184866"/>
                </a:lnTo>
                <a:lnTo>
                  <a:pt x="1855034" y="178650"/>
                </a:lnTo>
                <a:lnTo>
                  <a:pt x="1915531" y="171822"/>
                </a:lnTo>
                <a:lnTo>
                  <a:pt x="1973472" y="164409"/>
                </a:lnTo>
                <a:lnTo>
                  <a:pt x="2028713" y="156434"/>
                </a:lnTo>
                <a:lnTo>
                  <a:pt x="2081112" y="147923"/>
                </a:lnTo>
                <a:lnTo>
                  <a:pt x="2130525" y="138901"/>
                </a:lnTo>
                <a:lnTo>
                  <a:pt x="2176809" y="129394"/>
                </a:lnTo>
                <a:lnTo>
                  <a:pt x="2219820" y="119427"/>
                </a:lnTo>
                <a:lnTo>
                  <a:pt x="2259415" y="109026"/>
                </a:lnTo>
                <a:lnTo>
                  <a:pt x="2327783" y="87018"/>
                </a:lnTo>
                <a:lnTo>
                  <a:pt x="2380768" y="63573"/>
                </a:lnTo>
                <a:lnTo>
                  <a:pt x="2417222" y="38893"/>
                </a:lnTo>
                <a:lnTo>
                  <a:pt x="2435999" y="13180"/>
                </a:lnTo>
                <a:lnTo>
                  <a:pt x="2438399" y="0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12" name="object 12"/>
          <p:cNvSpPr/>
          <p:nvPr/>
        </p:nvSpPr>
        <p:spPr>
          <a:xfrm>
            <a:off x="6379140" y="2333247"/>
            <a:ext cx="858840" cy="572560"/>
          </a:xfrm>
          <a:custGeom>
            <a:avLst/>
            <a:gdLst/>
            <a:ahLst/>
            <a:cxnLst/>
            <a:rect l="l" t="t" r="r" b="b"/>
            <a:pathLst>
              <a:path w="857250" h="571500">
                <a:moveTo>
                  <a:pt x="428231" y="0"/>
                </a:moveTo>
                <a:lnTo>
                  <a:pt x="370025" y="2595"/>
                </a:lnTo>
                <a:lnTo>
                  <a:pt x="314229" y="10159"/>
                </a:lnTo>
                <a:lnTo>
                  <a:pt x="261348" y="22359"/>
                </a:lnTo>
                <a:lnTo>
                  <a:pt x="211888" y="38861"/>
                </a:lnTo>
                <a:lnTo>
                  <a:pt x="166354" y="59332"/>
                </a:lnTo>
                <a:lnTo>
                  <a:pt x="125252" y="83438"/>
                </a:lnTo>
                <a:lnTo>
                  <a:pt x="89086" y="110847"/>
                </a:lnTo>
                <a:lnTo>
                  <a:pt x="58363" y="141223"/>
                </a:lnTo>
                <a:lnTo>
                  <a:pt x="33587" y="174236"/>
                </a:lnTo>
                <a:lnTo>
                  <a:pt x="15264" y="209549"/>
                </a:lnTo>
                <a:lnTo>
                  <a:pt x="3900" y="246832"/>
                </a:lnTo>
                <a:lnTo>
                  <a:pt x="0" y="285749"/>
                </a:lnTo>
                <a:lnTo>
                  <a:pt x="3900" y="324507"/>
                </a:lnTo>
                <a:lnTo>
                  <a:pt x="15264" y="361685"/>
                </a:lnTo>
                <a:lnTo>
                  <a:pt x="33587" y="396942"/>
                </a:lnTo>
                <a:lnTo>
                  <a:pt x="58363" y="429937"/>
                </a:lnTo>
                <a:lnTo>
                  <a:pt x="89086" y="460328"/>
                </a:lnTo>
                <a:lnTo>
                  <a:pt x="125252" y="487775"/>
                </a:lnTo>
                <a:lnTo>
                  <a:pt x="166354" y="511935"/>
                </a:lnTo>
                <a:lnTo>
                  <a:pt x="211888" y="532468"/>
                </a:lnTo>
                <a:lnTo>
                  <a:pt x="261348" y="549032"/>
                </a:lnTo>
                <a:lnTo>
                  <a:pt x="314229" y="561287"/>
                </a:lnTo>
                <a:lnTo>
                  <a:pt x="370025" y="568889"/>
                </a:lnTo>
                <a:lnTo>
                  <a:pt x="428231" y="571499"/>
                </a:lnTo>
                <a:lnTo>
                  <a:pt x="486457" y="568889"/>
                </a:lnTo>
                <a:lnTo>
                  <a:pt x="542300" y="561287"/>
                </a:lnTo>
                <a:lnTo>
                  <a:pt x="595247" y="549032"/>
                </a:lnTo>
                <a:lnTo>
                  <a:pt x="644789" y="532468"/>
                </a:lnTo>
                <a:lnTo>
                  <a:pt x="690414" y="511935"/>
                </a:lnTo>
                <a:lnTo>
                  <a:pt x="731613" y="487775"/>
                </a:lnTo>
                <a:lnTo>
                  <a:pt x="767875" y="460328"/>
                </a:lnTo>
                <a:lnTo>
                  <a:pt x="798688" y="429937"/>
                </a:lnTo>
                <a:lnTo>
                  <a:pt x="823543" y="396942"/>
                </a:lnTo>
                <a:lnTo>
                  <a:pt x="841928" y="361685"/>
                </a:lnTo>
                <a:lnTo>
                  <a:pt x="853334" y="324507"/>
                </a:lnTo>
                <a:lnTo>
                  <a:pt x="857250" y="285749"/>
                </a:lnTo>
                <a:lnTo>
                  <a:pt x="853334" y="246832"/>
                </a:lnTo>
                <a:lnTo>
                  <a:pt x="841928" y="209550"/>
                </a:lnTo>
                <a:lnTo>
                  <a:pt x="823543" y="174236"/>
                </a:lnTo>
                <a:lnTo>
                  <a:pt x="798688" y="141224"/>
                </a:lnTo>
                <a:lnTo>
                  <a:pt x="767875" y="110847"/>
                </a:lnTo>
                <a:lnTo>
                  <a:pt x="731613" y="83438"/>
                </a:lnTo>
                <a:lnTo>
                  <a:pt x="690414" y="59332"/>
                </a:lnTo>
                <a:lnTo>
                  <a:pt x="644789" y="38862"/>
                </a:lnTo>
                <a:lnTo>
                  <a:pt x="595247" y="22359"/>
                </a:lnTo>
                <a:lnTo>
                  <a:pt x="542300" y="10160"/>
                </a:lnTo>
                <a:lnTo>
                  <a:pt x="486457" y="2595"/>
                </a:lnTo>
                <a:lnTo>
                  <a:pt x="428231" y="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13" name="object 13"/>
          <p:cNvSpPr/>
          <p:nvPr/>
        </p:nvSpPr>
        <p:spPr>
          <a:xfrm>
            <a:off x="7237980" y="2085138"/>
            <a:ext cx="782499" cy="629816"/>
          </a:xfrm>
          <a:custGeom>
            <a:avLst/>
            <a:gdLst/>
            <a:ahLst/>
            <a:cxnLst/>
            <a:rect l="l" t="t" r="r" b="b"/>
            <a:pathLst>
              <a:path w="781050" h="628650">
                <a:moveTo>
                  <a:pt x="781050" y="313943"/>
                </a:moveTo>
                <a:lnTo>
                  <a:pt x="777476" y="271270"/>
                </a:lnTo>
                <a:lnTo>
                  <a:pt x="767068" y="230363"/>
                </a:lnTo>
                <a:lnTo>
                  <a:pt x="750294" y="191595"/>
                </a:lnTo>
                <a:lnTo>
                  <a:pt x="727622" y="155335"/>
                </a:lnTo>
                <a:lnTo>
                  <a:pt x="699520" y="121953"/>
                </a:lnTo>
                <a:lnTo>
                  <a:pt x="666457" y="91820"/>
                </a:lnTo>
                <a:lnTo>
                  <a:pt x="628902" y="65307"/>
                </a:lnTo>
                <a:lnTo>
                  <a:pt x="587323" y="42784"/>
                </a:lnTo>
                <a:lnTo>
                  <a:pt x="542188" y="24622"/>
                </a:lnTo>
                <a:lnTo>
                  <a:pt x="493965" y="11190"/>
                </a:lnTo>
                <a:lnTo>
                  <a:pt x="443123" y="2859"/>
                </a:lnTo>
                <a:lnTo>
                  <a:pt x="390131" y="0"/>
                </a:lnTo>
                <a:lnTo>
                  <a:pt x="337157" y="2859"/>
                </a:lnTo>
                <a:lnTo>
                  <a:pt x="286360" y="11190"/>
                </a:lnTo>
                <a:lnTo>
                  <a:pt x="238202" y="24622"/>
                </a:lnTo>
                <a:lnTo>
                  <a:pt x="193149" y="42784"/>
                </a:lnTo>
                <a:lnTo>
                  <a:pt x="151661" y="65307"/>
                </a:lnTo>
                <a:lnTo>
                  <a:pt x="114203" y="91820"/>
                </a:lnTo>
                <a:lnTo>
                  <a:pt x="81237" y="121953"/>
                </a:lnTo>
                <a:lnTo>
                  <a:pt x="53226" y="155335"/>
                </a:lnTo>
                <a:lnTo>
                  <a:pt x="30634" y="191595"/>
                </a:lnTo>
                <a:lnTo>
                  <a:pt x="13924" y="230363"/>
                </a:lnTo>
                <a:lnTo>
                  <a:pt x="3558" y="271270"/>
                </a:lnTo>
                <a:lnTo>
                  <a:pt x="0" y="313943"/>
                </a:lnTo>
                <a:lnTo>
                  <a:pt x="3558" y="356632"/>
                </a:lnTo>
                <a:lnTo>
                  <a:pt x="13924" y="397580"/>
                </a:lnTo>
                <a:lnTo>
                  <a:pt x="30634" y="436411"/>
                </a:lnTo>
                <a:lnTo>
                  <a:pt x="53226" y="472750"/>
                </a:lnTo>
                <a:lnTo>
                  <a:pt x="81237" y="506221"/>
                </a:lnTo>
                <a:lnTo>
                  <a:pt x="114203" y="536447"/>
                </a:lnTo>
                <a:lnTo>
                  <a:pt x="151661" y="563055"/>
                </a:lnTo>
                <a:lnTo>
                  <a:pt x="193149" y="585667"/>
                </a:lnTo>
                <a:lnTo>
                  <a:pt x="238202" y="603908"/>
                </a:lnTo>
                <a:lnTo>
                  <a:pt x="286360" y="617403"/>
                </a:lnTo>
                <a:lnTo>
                  <a:pt x="337157" y="625775"/>
                </a:lnTo>
                <a:lnTo>
                  <a:pt x="390131" y="628649"/>
                </a:lnTo>
                <a:lnTo>
                  <a:pt x="443123" y="625775"/>
                </a:lnTo>
                <a:lnTo>
                  <a:pt x="493965" y="617403"/>
                </a:lnTo>
                <a:lnTo>
                  <a:pt x="542188" y="603908"/>
                </a:lnTo>
                <a:lnTo>
                  <a:pt x="587323" y="585667"/>
                </a:lnTo>
                <a:lnTo>
                  <a:pt x="628902" y="563055"/>
                </a:lnTo>
                <a:lnTo>
                  <a:pt x="666457" y="536448"/>
                </a:lnTo>
                <a:lnTo>
                  <a:pt x="699520" y="506221"/>
                </a:lnTo>
                <a:lnTo>
                  <a:pt x="727622" y="472750"/>
                </a:lnTo>
                <a:lnTo>
                  <a:pt x="750294" y="436411"/>
                </a:lnTo>
                <a:lnTo>
                  <a:pt x="767068" y="397580"/>
                </a:lnTo>
                <a:lnTo>
                  <a:pt x="777476" y="356632"/>
                </a:lnTo>
                <a:lnTo>
                  <a:pt x="781050" y="313943"/>
                </a:lnTo>
                <a:close/>
              </a:path>
            </a:pathLst>
          </a:custGeom>
          <a:solidFill>
            <a:srgbClr val="CC9901"/>
          </a:solidFill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14" name="object 14"/>
          <p:cNvSpPr/>
          <p:nvPr/>
        </p:nvSpPr>
        <p:spPr>
          <a:xfrm>
            <a:off x="7237980" y="2085138"/>
            <a:ext cx="782499" cy="629816"/>
          </a:xfrm>
          <a:custGeom>
            <a:avLst/>
            <a:gdLst/>
            <a:ahLst/>
            <a:cxnLst/>
            <a:rect l="l" t="t" r="r" b="b"/>
            <a:pathLst>
              <a:path w="781050" h="628650">
                <a:moveTo>
                  <a:pt x="390131" y="0"/>
                </a:moveTo>
                <a:lnTo>
                  <a:pt x="337157" y="2859"/>
                </a:lnTo>
                <a:lnTo>
                  <a:pt x="286360" y="11190"/>
                </a:lnTo>
                <a:lnTo>
                  <a:pt x="238202" y="24622"/>
                </a:lnTo>
                <a:lnTo>
                  <a:pt x="193149" y="42784"/>
                </a:lnTo>
                <a:lnTo>
                  <a:pt x="151661" y="65307"/>
                </a:lnTo>
                <a:lnTo>
                  <a:pt x="114203" y="91820"/>
                </a:lnTo>
                <a:lnTo>
                  <a:pt x="81237" y="121953"/>
                </a:lnTo>
                <a:lnTo>
                  <a:pt x="53226" y="155335"/>
                </a:lnTo>
                <a:lnTo>
                  <a:pt x="30634" y="191595"/>
                </a:lnTo>
                <a:lnTo>
                  <a:pt x="13924" y="230363"/>
                </a:lnTo>
                <a:lnTo>
                  <a:pt x="3558" y="271270"/>
                </a:lnTo>
                <a:lnTo>
                  <a:pt x="0" y="313943"/>
                </a:lnTo>
                <a:lnTo>
                  <a:pt x="3558" y="356632"/>
                </a:lnTo>
                <a:lnTo>
                  <a:pt x="13924" y="397580"/>
                </a:lnTo>
                <a:lnTo>
                  <a:pt x="30634" y="436411"/>
                </a:lnTo>
                <a:lnTo>
                  <a:pt x="53226" y="472750"/>
                </a:lnTo>
                <a:lnTo>
                  <a:pt x="81237" y="506221"/>
                </a:lnTo>
                <a:lnTo>
                  <a:pt x="114203" y="536447"/>
                </a:lnTo>
                <a:lnTo>
                  <a:pt x="151661" y="563055"/>
                </a:lnTo>
                <a:lnTo>
                  <a:pt x="193149" y="585667"/>
                </a:lnTo>
                <a:lnTo>
                  <a:pt x="238202" y="603908"/>
                </a:lnTo>
                <a:lnTo>
                  <a:pt x="286360" y="617403"/>
                </a:lnTo>
                <a:lnTo>
                  <a:pt x="337157" y="625775"/>
                </a:lnTo>
                <a:lnTo>
                  <a:pt x="390131" y="628649"/>
                </a:lnTo>
                <a:lnTo>
                  <a:pt x="443123" y="625775"/>
                </a:lnTo>
                <a:lnTo>
                  <a:pt x="493965" y="617403"/>
                </a:lnTo>
                <a:lnTo>
                  <a:pt x="542188" y="603908"/>
                </a:lnTo>
                <a:lnTo>
                  <a:pt x="587323" y="585667"/>
                </a:lnTo>
                <a:lnTo>
                  <a:pt x="628902" y="563055"/>
                </a:lnTo>
                <a:lnTo>
                  <a:pt x="666457" y="536447"/>
                </a:lnTo>
                <a:lnTo>
                  <a:pt x="699520" y="506221"/>
                </a:lnTo>
                <a:lnTo>
                  <a:pt x="727622" y="472750"/>
                </a:lnTo>
                <a:lnTo>
                  <a:pt x="750294" y="436411"/>
                </a:lnTo>
                <a:lnTo>
                  <a:pt x="767068" y="397580"/>
                </a:lnTo>
                <a:lnTo>
                  <a:pt x="777476" y="356632"/>
                </a:lnTo>
                <a:lnTo>
                  <a:pt x="781050" y="313943"/>
                </a:lnTo>
                <a:lnTo>
                  <a:pt x="777476" y="271270"/>
                </a:lnTo>
                <a:lnTo>
                  <a:pt x="767068" y="230363"/>
                </a:lnTo>
                <a:lnTo>
                  <a:pt x="750294" y="191595"/>
                </a:lnTo>
                <a:lnTo>
                  <a:pt x="727622" y="155335"/>
                </a:lnTo>
                <a:lnTo>
                  <a:pt x="699520" y="121953"/>
                </a:lnTo>
                <a:lnTo>
                  <a:pt x="666457" y="91820"/>
                </a:lnTo>
                <a:lnTo>
                  <a:pt x="628902" y="65307"/>
                </a:lnTo>
                <a:lnTo>
                  <a:pt x="587323" y="42784"/>
                </a:lnTo>
                <a:lnTo>
                  <a:pt x="542188" y="24622"/>
                </a:lnTo>
                <a:lnTo>
                  <a:pt x="493965" y="11190"/>
                </a:lnTo>
                <a:lnTo>
                  <a:pt x="443123" y="2859"/>
                </a:lnTo>
                <a:lnTo>
                  <a:pt x="390131" y="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15" name="object 15"/>
          <p:cNvSpPr/>
          <p:nvPr/>
        </p:nvSpPr>
        <p:spPr>
          <a:xfrm>
            <a:off x="5577555" y="2142394"/>
            <a:ext cx="858840" cy="572560"/>
          </a:xfrm>
          <a:custGeom>
            <a:avLst/>
            <a:gdLst/>
            <a:ahLst/>
            <a:cxnLst/>
            <a:rect l="l" t="t" r="r" b="b"/>
            <a:pathLst>
              <a:path w="857250" h="571500">
                <a:moveTo>
                  <a:pt x="857249" y="285749"/>
                </a:moveTo>
                <a:lnTo>
                  <a:pt x="853334" y="246832"/>
                </a:lnTo>
                <a:lnTo>
                  <a:pt x="841928" y="209550"/>
                </a:lnTo>
                <a:lnTo>
                  <a:pt x="823543" y="174236"/>
                </a:lnTo>
                <a:lnTo>
                  <a:pt x="798688" y="141224"/>
                </a:lnTo>
                <a:lnTo>
                  <a:pt x="767875" y="110847"/>
                </a:lnTo>
                <a:lnTo>
                  <a:pt x="731613" y="83438"/>
                </a:lnTo>
                <a:lnTo>
                  <a:pt x="690414" y="59332"/>
                </a:lnTo>
                <a:lnTo>
                  <a:pt x="644789" y="38862"/>
                </a:lnTo>
                <a:lnTo>
                  <a:pt x="595247" y="22359"/>
                </a:lnTo>
                <a:lnTo>
                  <a:pt x="542300" y="10160"/>
                </a:lnTo>
                <a:lnTo>
                  <a:pt x="486457" y="2595"/>
                </a:lnTo>
                <a:lnTo>
                  <a:pt x="428231" y="0"/>
                </a:lnTo>
                <a:lnTo>
                  <a:pt x="370025" y="2595"/>
                </a:lnTo>
                <a:lnTo>
                  <a:pt x="314229" y="10160"/>
                </a:lnTo>
                <a:lnTo>
                  <a:pt x="261348" y="22359"/>
                </a:lnTo>
                <a:lnTo>
                  <a:pt x="211888" y="38862"/>
                </a:lnTo>
                <a:lnTo>
                  <a:pt x="166354" y="59332"/>
                </a:lnTo>
                <a:lnTo>
                  <a:pt x="125252" y="83439"/>
                </a:lnTo>
                <a:lnTo>
                  <a:pt x="89086" y="110847"/>
                </a:lnTo>
                <a:lnTo>
                  <a:pt x="58363" y="141224"/>
                </a:lnTo>
                <a:lnTo>
                  <a:pt x="33587" y="174236"/>
                </a:lnTo>
                <a:lnTo>
                  <a:pt x="15264" y="209550"/>
                </a:lnTo>
                <a:lnTo>
                  <a:pt x="3900" y="246832"/>
                </a:lnTo>
                <a:lnTo>
                  <a:pt x="0" y="285749"/>
                </a:lnTo>
                <a:lnTo>
                  <a:pt x="3900" y="324507"/>
                </a:lnTo>
                <a:lnTo>
                  <a:pt x="15264" y="361685"/>
                </a:lnTo>
                <a:lnTo>
                  <a:pt x="33587" y="396942"/>
                </a:lnTo>
                <a:lnTo>
                  <a:pt x="58363" y="429937"/>
                </a:lnTo>
                <a:lnTo>
                  <a:pt x="89086" y="460328"/>
                </a:lnTo>
                <a:lnTo>
                  <a:pt x="125252" y="487775"/>
                </a:lnTo>
                <a:lnTo>
                  <a:pt x="166354" y="511935"/>
                </a:lnTo>
                <a:lnTo>
                  <a:pt x="211888" y="532468"/>
                </a:lnTo>
                <a:lnTo>
                  <a:pt x="261348" y="549032"/>
                </a:lnTo>
                <a:lnTo>
                  <a:pt x="314229" y="561287"/>
                </a:lnTo>
                <a:lnTo>
                  <a:pt x="370025" y="568889"/>
                </a:lnTo>
                <a:lnTo>
                  <a:pt x="428231" y="571499"/>
                </a:lnTo>
                <a:lnTo>
                  <a:pt x="486457" y="568889"/>
                </a:lnTo>
                <a:lnTo>
                  <a:pt x="542300" y="561287"/>
                </a:lnTo>
                <a:lnTo>
                  <a:pt x="595247" y="549032"/>
                </a:lnTo>
                <a:lnTo>
                  <a:pt x="644789" y="532468"/>
                </a:lnTo>
                <a:lnTo>
                  <a:pt x="690414" y="511935"/>
                </a:lnTo>
                <a:lnTo>
                  <a:pt x="731613" y="487775"/>
                </a:lnTo>
                <a:lnTo>
                  <a:pt x="767875" y="460328"/>
                </a:lnTo>
                <a:lnTo>
                  <a:pt x="798688" y="429937"/>
                </a:lnTo>
                <a:lnTo>
                  <a:pt x="823543" y="396942"/>
                </a:lnTo>
                <a:lnTo>
                  <a:pt x="841928" y="361685"/>
                </a:lnTo>
                <a:lnTo>
                  <a:pt x="853334" y="324507"/>
                </a:lnTo>
                <a:lnTo>
                  <a:pt x="857249" y="285749"/>
                </a:lnTo>
                <a:close/>
              </a:path>
            </a:pathLst>
          </a:custGeom>
          <a:solidFill>
            <a:srgbClr val="016734"/>
          </a:solidFill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16" name="object 16"/>
          <p:cNvSpPr/>
          <p:nvPr/>
        </p:nvSpPr>
        <p:spPr>
          <a:xfrm>
            <a:off x="5577555" y="2142394"/>
            <a:ext cx="858840" cy="572560"/>
          </a:xfrm>
          <a:custGeom>
            <a:avLst/>
            <a:gdLst/>
            <a:ahLst/>
            <a:cxnLst/>
            <a:rect l="l" t="t" r="r" b="b"/>
            <a:pathLst>
              <a:path w="857250" h="571500">
                <a:moveTo>
                  <a:pt x="428231" y="0"/>
                </a:moveTo>
                <a:lnTo>
                  <a:pt x="370025" y="2595"/>
                </a:lnTo>
                <a:lnTo>
                  <a:pt x="314229" y="10159"/>
                </a:lnTo>
                <a:lnTo>
                  <a:pt x="261348" y="22359"/>
                </a:lnTo>
                <a:lnTo>
                  <a:pt x="211888" y="38861"/>
                </a:lnTo>
                <a:lnTo>
                  <a:pt x="166354" y="59332"/>
                </a:lnTo>
                <a:lnTo>
                  <a:pt x="125252" y="83438"/>
                </a:lnTo>
                <a:lnTo>
                  <a:pt x="89086" y="110847"/>
                </a:lnTo>
                <a:lnTo>
                  <a:pt x="58363" y="141223"/>
                </a:lnTo>
                <a:lnTo>
                  <a:pt x="33587" y="174236"/>
                </a:lnTo>
                <a:lnTo>
                  <a:pt x="15264" y="209549"/>
                </a:lnTo>
                <a:lnTo>
                  <a:pt x="3900" y="246832"/>
                </a:lnTo>
                <a:lnTo>
                  <a:pt x="0" y="285749"/>
                </a:lnTo>
                <a:lnTo>
                  <a:pt x="3900" y="324507"/>
                </a:lnTo>
                <a:lnTo>
                  <a:pt x="15264" y="361685"/>
                </a:lnTo>
                <a:lnTo>
                  <a:pt x="33587" y="396942"/>
                </a:lnTo>
                <a:lnTo>
                  <a:pt x="58363" y="429937"/>
                </a:lnTo>
                <a:lnTo>
                  <a:pt x="89086" y="460328"/>
                </a:lnTo>
                <a:lnTo>
                  <a:pt x="125252" y="487775"/>
                </a:lnTo>
                <a:lnTo>
                  <a:pt x="166354" y="511935"/>
                </a:lnTo>
                <a:lnTo>
                  <a:pt x="211888" y="532468"/>
                </a:lnTo>
                <a:lnTo>
                  <a:pt x="261348" y="549032"/>
                </a:lnTo>
                <a:lnTo>
                  <a:pt x="314229" y="561287"/>
                </a:lnTo>
                <a:lnTo>
                  <a:pt x="370025" y="568889"/>
                </a:lnTo>
                <a:lnTo>
                  <a:pt x="428231" y="571499"/>
                </a:lnTo>
                <a:lnTo>
                  <a:pt x="486457" y="568889"/>
                </a:lnTo>
                <a:lnTo>
                  <a:pt x="542300" y="561287"/>
                </a:lnTo>
                <a:lnTo>
                  <a:pt x="595247" y="549032"/>
                </a:lnTo>
                <a:lnTo>
                  <a:pt x="644789" y="532468"/>
                </a:lnTo>
                <a:lnTo>
                  <a:pt x="690414" y="511935"/>
                </a:lnTo>
                <a:lnTo>
                  <a:pt x="731613" y="487775"/>
                </a:lnTo>
                <a:lnTo>
                  <a:pt x="767875" y="460328"/>
                </a:lnTo>
                <a:lnTo>
                  <a:pt x="798688" y="429937"/>
                </a:lnTo>
                <a:lnTo>
                  <a:pt x="823543" y="396942"/>
                </a:lnTo>
                <a:lnTo>
                  <a:pt x="841928" y="361685"/>
                </a:lnTo>
                <a:lnTo>
                  <a:pt x="853334" y="324507"/>
                </a:lnTo>
                <a:lnTo>
                  <a:pt x="857249" y="285749"/>
                </a:lnTo>
                <a:lnTo>
                  <a:pt x="853334" y="246832"/>
                </a:lnTo>
                <a:lnTo>
                  <a:pt x="841928" y="209550"/>
                </a:lnTo>
                <a:lnTo>
                  <a:pt x="823543" y="174236"/>
                </a:lnTo>
                <a:lnTo>
                  <a:pt x="798688" y="141224"/>
                </a:lnTo>
                <a:lnTo>
                  <a:pt x="767875" y="110847"/>
                </a:lnTo>
                <a:lnTo>
                  <a:pt x="731613" y="83438"/>
                </a:lnTo>
                <a:lnTo>
                  <a:pt x="690414" y="59332"/>
                </a:lnTo>
                <a:lnTo>
                  <a:pt x="644789" y="38862"/>
                </a:lnTo>
                <a:lnTo>
                  <a:pt x="595247" y="22359"/>
                </a:lnTo>
                <a:lnTo>
                  <a:pt x="542300" y="10160"/>
                </a:lnTo>
                <a:lnTo>
                  <a:pt x="486457" y="2595"/>
                </a:lnTo>
                <a:lnTo>
                  <a:pt x="428231" y="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17" name="object 17"/>
          <p:cNvSpPr txBox="1"/>
          <p:nvPr/>
        </p:nvSpPr>
        <p:spPr>
          <a:xfrm rot="840000">
            <a:off x="3904093" y="4724114"/>
            <a:ext cx="138393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5"/>
              </a:lnSpc>
            </a:pPr>
            <a:r>
              <a:rPr sz="2405" spc="-20" dirty="0">
                <a:latin typeface="Times New Roman"/>
                <a:cs typeface="Times New Roman"/>
              </a:rPr>
              <a:t>S</a:t>
            </a:r>
            <a:r>
              <a:rPr sz="2405" dirty="0">
                <a:latin typeface="Times New Roman"/>
                <a:cs typeface="Times New Roman"/>
              </a:rPr>
              <a:t>R</a:t>
            </a:r>
            <a:r>
              <a:rPr sz="2405" spc="-15" dirty="0">
                <a:latin typeface="Times New Roman"/>
                <a:cs typeface="Times New Roman"/>
              </a:rPr>
              <a:t>SW</a:t>
            </a:r>
            <a:r>
              <a:rPr sz="2405" dirty="0">
                <a:latin typeface="Times New Roman"/>
                <a:cs typeface="Times New Roman"/>
              </a:rPr>
              <a:t>R</a:t>
            </a:r>
          </a:p>
        </p:txBody>
      </p:sp>
      <p:sp>
        <p:nvSpPr>
          <p:cNvPr id="18" name="object 18"/>
          <p:cNvSpPr/>
          <p:nvPr/>
        </p:nvSpPr>
        <p:spPr>
          <a:xfrm>
            <a:off x="5653896" y="3955501"/>
            <a:ext cx="2442924" cy="1679510"/>
          </a:xfrm>
          <a:custGeom>
            <a:avLst/>
            <a:gdLst/>
            <a:ahLst/>
            <a:cxnLst/>
            <a:rect l="l" t="t" r="r" b="b"/>
            <a:pathLst>
              <a:path w="2438400" h="1676400">
                <a:moveTo>
                  <a:pt x="1219199" y="0"/>
                </a:moveTo>
                <a:lnTo>
                  <a:pt x="1142066" y="411"/>
                </a:lnTo>
                <a:lnTo>
                  <a:pt x="1066212" y="1631"/>
                </a:lnTo>
                <a:lnTo>
                  <a:pt x="991779" y="3633"/>
                </a:lnTo>
                <a:lnTo>
                  <a:pt x="918910" y="6394"/>
                </a:lnTo>
                <a:lnTo>
                  <a:pt x="847747" y="9889"/>
                </a:lnTo>
                <a:lnTo>
                  <a:pt x="778434" y="14093"/>
                </a:lnTo>
                <a:lnTo>
                  <a:pt x="711113" y="18983"/>
                </a:lnTo>
                <a:lnTo>
                  <a:pt x="645926" y="24533"/>
                </a:lnTo>
                <a:lnTo>
                  <a:pt x="583015" y="30720"/>
                </a:lnTo>
                <a:lnTo>
                  <a:pt x="522524" y="37519"/>
                </a:lnTo>
                <a:lnTo>
                  <a:pt x="464595" y="44904"/>
                </a:lnTo>
                <a:lnTo>
                  <a:pt x="409370" y="52853"/>
                </a:lnTo>
                <a:lnTo>
                  <a:pt x="356992" y="61340"/>
                </a:lnTo>
                <a:lnTo>
                  <a:pt x="307603" y="70342"/>
                </a:lnTo>
                <a:lnTo>
                  <a:pt x="261346" y="79833"/>
                </a:lnTo>
                <a:lnTo>
                  <a:pt x="218364" y="89789"/>
                </a:lnTo>
                <a:lnTo>
                  <a:pt x="178799" y="100185"/>
                </a:lnTo>
                <a:lnTo>
                  <a:pt x="110490" y="122203"/>
                </a:lnTo>
                <a:lnTo>
                  <a:pt x="57560" y="145689"/>
                </a:lnTo>
                <a:lnTo>
                  <a:pt x="21149" y="170449"/>
                </a:lnTo>
                <a:lnTo>
                  <a:pt x="0" y="209550"/>
                </a:lnTo>
                <a:lnTo>
                  <a:pt x="0" y="1466850"/>
                </a:lnTo>
                <a:lnTo>
                  <a:pt x="21149" y="1505743"/>
                </a:lnTo>
                <a:lnTo>
                  <a:pt x="57560" y="1530423"/>
                </a:lnTo>
                <a:lnTo>
                  <a:pt x="110490" y="1553868"/>
                </a:lnTo>
                <a:lnTo>
                  <a:pt x="178799" y="1575876"/>
                </a:lnTo>
                <a:lnTo>
                  <a:pt x="218364" y="1586277"/>
                </a:lnTo>
                <a:lnTo>
                  <a:pt x="261346" y="1596244"/>
                </a:lnTo>
                <a:lnTo>
                  <a:pt x="307603" y="1605751"/>
                </a:lnTo>
                <a:lnTo>
                  <a:pt x="356992" y="1614773"/>
                </a:lnTo>
                <a:lnTo>
                  <a:pt x="409370" y="1623284"/>
                </a:lnTo>
                <a:lnTo>
                  <a:pt x="464595" y="1631259"/>
                </a:lnTo>
                <a:lnTo>
                  <a:pt x="522524" y="1638672"/>
                </a:lnTo>
                <a:lnTo>
                  <a:pt x="583015" y="1645500"/>
                </a:lnTo>
                <a:lnTo>
                  <a:pt x="645926" y="1651716"/>
                </a:lnTo>
                <a:lnTo>
                  <a:pt x="711113" y="1657295"/>
                </a:lnTo>
                <a:lnTo>
                  <a:pt x="778434" y="1662212"/>
                </a:lnTo>
                <a:lnTo>
                  <a:pt x="847747" y="1666442"/>
                </a:lnTo>
                <a:lnTo>
                  <a:pt x="918910" y="1669959"/>
                </a:lnTo>
                <a:lnTo>
                  <a:pt x="991779" y="1672739"/>
                </a:lnTo>
                <a:lnTo>
                  <a:pt x="1066212" y="1674756"/>
                </a:lnTo>
                <a:lnTo>
                  <a:pt x="1142066" y="1675984"/>
                </a:lnTo>
                <a:lnTo>
                  <a:pt x="1219199" y="1676400"/>
                </a:lnTo>
                <a:lnTo>
                  <a:pt x="1296249" y="1675984"/>
                </a:lnTo>
                <a:lnTo>
                  <a:pt x="1372033" y="1674756"/>
                </a:lnTo>
                <a:lnTo>
                  <a:pt x="1446407" y="1672739"/>
                </a:lnTo>
                <a:lnTo>
                  <a:pt x="1519229" y="1669959"/>
                </a:lnTo>
                <a:lnTo>
                  <a:pt x="1590355" y="1666442"/>
                </a:lnTo>
                <a:lnTo>
                  <a:pt x="1659642" y="1662212"/>
                </a:lnTo>
                <a:lnTo>
                  <a:pt x="1726946" y="1657295"/>
                </a:lnTo>
                <a:lnTo>
                  <a:pt x="1792125" y="1651716"/>
                </a:lnTo>
                <a:lnTo>
                  <a:pt x="1855034" y="1645500"/>
                </a:lnTo>
                <a:lnTo>
                  <a:pt x="1915531" y="1638672"/>
                </a:lnTo>
                <a:lnTo>
                  <a:pt x="1973472" y="1631259"/>
                </a:lnTo>
                <a:lnTo>
                  <a:pt x="2028713" y="1623284"/>
                </a:lnTo>
                <a:lnTo>
                  <a:pt x="2081112" y="1614773"/>
                </a:lnTo>
                <a:lnTo>
                  <a:pt x="2130525" y="1605751"/>
                </a:lnTo>
                <a:lnTo>
                  <a:pt x="2176809" y="1596244"/>
                </a:lnTo>
                <a:lnTo>
                  <a:pt x="2219820" y="1586277"/>
                </a:lnTo>
                <a:lnTo>
                  <a:pt x="2259415" y="1575876"/>
                </a:lnTo>
                <a:lnTo>
                  <a:pt x="2327783" y="1553868"/>
                </a:lnTo>
                <a:lnTo>
                  <a:pt x="2380768" y="1530423"/>
                </a:lnTo>
                <a:lnTo>
                  <a:pt x="2417222" y="1505743"/>
                </a:lnTo>
                <a:lnTo>
                  <a:pt x="2438399" y="1466850"/>
                </a:lnTo>
                <a:lnTo>
                  <a:pt x="2438399" y="209550"/>
                </a:lnTo>
                <a:lnTo>
                  <a:pt x="2417222" y="170449"/>
                </a:lnTo>
                <a:lnTo>
                  <a:pt x="2380768" y="145689"/>
                </a:lnTo>
                <a:lnTo>
                  <a:pt x="2327783" y="122203"/>
                </a:lnTo>
                <a:lnTo>
                  <a:pt x="2259415" y="100185"/>
                </a:lnTo>
                <a:lnTo>
                  <a:pt x="2219820" y="89789"/>
                </a:lnTo>
                <a:lnTo>
                  <a:pt x="2176809" y="79833"/>
                </a:lnTo>
                <a:lnTo>
                  <a:pt x="2130525" y="70342"/>
                </a:lnTo>
                <a:lnTo>
                  <a:pt x="2081112" y="61340"/>
                </a:lnTo>
                <a:lnTo>
                  <a:pt x="2028713" y="52853"/>
                </a:lnTo>
                <a:lnTo>
                  <a:pt x="1973472" y="44904"/>
                </a:lnTo>
                <a:lnTo>
                  <a:pt x="1915531" y="37519"/>
                </a:lnTo>
                <a:lnTo>
                  <a:pt x="1855034" y="30720"/>
                </a:lnTo>
                <a:lnTo>
                  <a:pt x="1792125" y="24533"/>
                </a:lnTo>
                <a:lnTo>
                  <a:pt x="1726946" y="18983"/>
                </a:lnTo>
                <a:lnTo>
                  <a:pt x="1659642" y="14093"/>
                </a:lnTo>
                <a:lnTo>
                  <a:pt x="1590355" y="9889"/>
                </a:lnTo>
                <a:lnTo>
                  <a:pt x="1519229" y="6394"/>
                </a:lnTo>
                <a:lnTo>
                  <a:pt x="1446407" y="3633"/>
                </a:lnTo>
                <a:lnTo>
                  <a:pt x="1372033" y="1631"/>
                </a:lnTo>
                <a:lnTo>
                  <a:pt x="1296249" y="411"/>
                </a:lnTo>
                <a:lnTo>
                  <a:pt x="1219199" y="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19" name="object 19"/>
          <p:cNvSpPr/>
          <p:nvPr/>
        </p:nvSpPr>
        <p:spPr>
          <a:xfrm>
            <a:off x="5653896" y="4165440"/>
            <a:ext cx="2442924" cy="209939"/>
          </a:xfrm>
          <a:custGeom>
            <a:avLst/>
            <a:gdLst/>
            <a:ahLst/>
            <a:cxnLst/>
            <a:rect l="l" t="t" r="r" b="b"/>
            <a:pathLst>
              <a:path w="2438400" h="209550">
                <a:moveTo>
                  <a:pt x="0" y="0"/>
                </a:moveTo>
                <a:lnTo>
                  <a:pt x="21149" y="38893"/>
                </a:lnTo>
                <a:lnTo>
                  <a:pt x="57560" y="63573"/>
                </a:lnTo>
                <a:lnTo>
                  <a:pt x="110490" y="87018"/>
                </a:lnTo>
                <a:lnTo>
                  <a:pt x="178799" y="109026"/>
                </a:lnTo>
                <a:lnTo>
                  <a:pt x="218364" y="119427"/>
                </a:lnTo>
                <a:lnTo>
                  <a:pt x="261346" y="129394"/>
                </a:lnTo>
                <a:lnTo>
                  <a:pt x="307603" y="138901"/>
                </a:lnTo>
                <a:lnTo>
                  <a:pt x="356992" y="147923"/>
                </a:lnTo>
                <a:lnTo>
                  <a:pt x="409370" y="156434"/>
                </a:lnTo>
                <a:lnTo>
                  <a:pt x="464595" y="164409"/>
                </a:lnTo>
                <a:lnTo>
                  <a:pt x="522524" y="171822"/>
                </a:lnTo>
                <a:lnTo>
                  <a:pt x="583015" y="178650"/>
                </a:lnTo>
                <a:lnTo>
                  <a:pt x="645926" y="184866"/>
                </a:lnTo>
                <a:lnTo>
                  <a:pt x="711113" y="190445"/>
                </a:lnTo>
                <a:lnTo>
                  <a:pt x="778434" y="195362"/>
                </a:lnTo>
                <a:lnTo>
                  <a:pt x="847747" y="199592"/>
                </a:lnTo>
                <a:lnTo>
                  <a:pt x="918910" y="203109"/>
                </a:lnTo>
                <a:lnTo>
                  <a:pt x="991779" y="205889"/>
                </a:lnTo>
                <a:lnTo>
                  <a:pt x="1066212" y="207906"/>
                </a:lnTo>
                <a:lnTo>
                  <a:pt x="1142066" y="209134"/>
                </a:lnTo>
                <a:lnTo>
                  <a:pt x="1219199" y="209550"/>
                </a:lnTo>
                <a:lnTo>
                  <a:pt x="1296249" y="209134"/>
                </a:lnTo>
                <a:lnTo>
                  <a:pt x="1372033" y="207906"/>
                </a:lnTo>
                <a:lnTo>
                  <a:pt x="1446407" y="205889"/>
                </a:lnTo>
                <a:lnTo>
                  <a:pt x="1519229" y="203109"/>
                </a:lnTo>
                <a:lnTo>
                  <a:pt x="1590355" y="199592"/>
                </a:lnTo>
                <a:lnTo>
                  <a:pt x="1659642" y="195362"/>
                </a:lnTo>
                <a:lnTo>
                  <a:pt x="1726946" y="190445"/>
                </a:lnTo>
                <a:lnTo>
                  <a:pt x="1792125" y="184866"/>
                </a:lnTo>
                <a:lnTo>
                  <a:pt x="1855034" y="178650"/>
                </a:lnTo>
                <a:lnTo>
                  <a:pt x="1915531" y="171822"/>
                </a:lnTo>
                <a:lnTo>
                  <a:pt x="1973472" y="164409"/>
                </a:lnTo>
                <a:lnTo>
                  <a:pt x="2028713" y="156434"/>
                </a:lnTo>
                <a:lnTo>
                  <a:pt x="2081112" y="147923"/>
                </a:lnTo>
                <a:lnTo>
                  <a:pt x="2130525" y="138901"/>
                </a:lnTo>
                <a:lnTo>
                  <a:pt x="2176809" y="129394"/>
                </a:lnTo>
                <a:lnTo>
                  <a:pt x="2219820" y="119427"/>
                </a:lnTo>
                <a:lnTo>
                  <a:pt x="2259415" y="109026"/>
                </a:lnTo>
                <a:lnTo>
                  <a:pt x="2327783" y="87018"/>
                </a:lnTo>
                <a:lnTo>
                  <a:pt x="2380768" y="63573"/>
                </a:lnTo>
                <a:lnTo>
                  <a:pt x="2417222" y="38893"/>
                </a:lnTo>
                <a:lnTo>
                  <a:pt x="2435999" y="13180"/>
                </a:lnTo>
                <a:lnTo>
                  <a:pt x="2438399" y="0"/>
                </a:lnTo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20" name="object 20"/>
          <p:cNvSpPr/>
          <p:nvPr/>
        </p:nvSpPr>
        <p:spPr>
          <a:xfrm>
            <a:off x="5672982" y="4852512"/>
            <a:ext cx="858840" cy="572560"/>
          </a:xfrm>
          <a:custGeom>
            <a:avLst/>
            <a:gdLst/>
            <a:ahLst/>
            <a:cxnLst/>
            <a:rect l="l" t="t" r="r" b="b"/>
            <a:pathLst>
              <a:path w="857250" h="571500">
                <a:moveTo>
                  <a:pt x="857249" y="285750"/>
                </a:moveTo>
                <a:lnTo>
                  <a:pt x="853334" y="246832"/>
                </a:lnTo>
                <a:lnTo>
                  <a:pt x="841928" y="209550"/>
                </a:lnTo>
                <a:lnTo>
                  <a:pt x="823543" y="174236"/>
                </a:lnTo>
                <a:lnTo>
                  <a:pt x="798688" y="141224"/>
                </a:lnTo>
                <a:lnTo>
                  <a:pt x="767875" y="110847"/>
                </a:lnTo>
                <a:lnTo>
                  <a:pt x="731613" y="83438"/>
                </a:lnTo>
                <a:lnTo>
                  <a:pt x="690414" y="59332"/>
                </a:lnTo>
                <a:lnTo>
                  <a:pt x="644789" y="38862"/>
                </a:lnTo>
                <a:lnTo>
                  <a:pt x="595247" y="22359"/>
                </a:lnTo>
                <a:lnTo>
                  <a:pt x="542300" y="10160"/>
                </a:lnTo>
                <a:lnTo>
                  <a:pt x="486457" y="2595"/>
                </a:lnTo>
                <a:lnTo>
                  <a:pt x="428231" y="0"/>
                </a:lnTo>
                <a:lnTo>
                  <a:pt x="370025" y="2595"/>
                </a:lnTo>
                <a:lnTo>
                  <a:pt x="314229" y="10160"/>
                </a:lnTo>
                <a:lnTo>
                  <a:pt x="261348" y="22359"/>
                </a:lnTo>
                <a:lnTo>
                  <a:pt x="211888" y="38862"/>
                </a:lnTo>
                <a:lnTo>
                  <a:pt x="166354" y="59332"/>
                </a:lnTo>
                <a:lnTo>
                  <a:pt x="125252" y="83439"/>
                </a:lnTo>
                <a:lnTo>
                  <a:pt x="89086" y="110847"/>
                </a:lnTo>
                <a:lnTo>
                  <a:pt x="58363" y="141224"/>
                </a:lnTo>
                <a:lnTo>
                  <a:pt x="33587" y="174236"/>
                </a:lnTo>
                <a:lnTo>
                  <a:pt x="15264" y="209550"/>
                </a:lnTo>
                <a:lnTo>
                  <a:pt x="3900" y="246832"/>
                </a:lnTo>
                <a:lnTo>
                  <a:pt x="0" y="285750"/>
                </a:lnTo>
                <a:lnTo>
                  <a:pt x="3900" y="324507"/>
                </a:lnTo>
                <a:lnTo>
                  <a:pt x="15264" y="361685"/>
                </a:lnTo>
                <a:lnTo>
                  <a:pt x="33587" y="396942"/>
                </a:lnTo>
                <a:lnTo>
                  <a:pt x="58363" y="429937"/>
                </a:lnTo>
                <a:lnTo>
                  <a:pt x="89086" y="460328"/>
                </a:lnTo>
                <a:lnTo>
                  <a:pt x="125252" y="487775"/>
                </a:lnTo>
                <a:lnTo>
                  <a:pt x="166354" y="511935"/>
                </a:lnTo>
                <a:lnTo>
                  <a:pt x="211888" y="532468"/>
                </a:lnTo>
                <a:lnTo>
                  <a:pt x="261348" y="549032"/>
                </a:lnTo>
                <a:lnTo>
                  <a:pt x="314229" y="561287"/>
                </a:lnTo>
                <a:lnTo>
                  <a:pt x="370025" y="568889"/>
                </a:lnTo>
                <a:lnTo>
                  <a:pt x="428231" y="571500"/>
                </a:lnTo>
                <a:lnTo>
                  <a:pt x="486457" y="568889"/>
                </a:lnTo>
                <a:lnTo>
                  <a:pt x="542300" y="561287"/>
                </a:lnTo>
                <a:lnTo>
                  <a:pt x="595247" y="549032"/>
                </a:lnTo>
                <a:lnTo>
                  <a:pt x="644789" y="532468"/>
                </a:lnTo>
                <a:lnTo>
                  <a:pt x="690414" y="511935"/>
                </a:lnTo>
                <a:lnTo>
                  <a:pt x="731613" y="487775"/>
                </a:lnTo>
                <a:lnTo>
                  <a:pt x="767875" y="460328"/>
                </a:lnTo>
                <a:lnTo>
                  <a:pt x="798688" y="429937"/>
                </a:lnTo>
                <a:lnTo>
                  <a:pt x="823543" y="396942"/>
                </a:lnTo>
                <a:lnTo>
                  <a:pt x="841928" y="361685"/>
                </a:lnTo>
                <a:lnTo>
                  <a:pt x="853334" y="324507"/>
                </a:lnTo>
                <a:lnTo>
                  <a:pt x="857249" y="285750"/>
                </a:lnTo>
                <a:close/>
              </a:path>
            </a:pathLst>
          </a:custGeom>
          <a:solidFill>
            <a:srgbClr val="016734"/>
          </a:solidFill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21" name="object 21"/>
          <p:cNvSpPr/>
          <p:nvPr/>
        </p:nvSpPr>
        <p:spPr>
          <a:xfrm>
            <a:off x="5672982" y="4852512"/>
            <a:ext cx="858840" cy="572560"/>
          </a:xfrm>
          <a:custGeom>
            <a:avLst/>
            <a:gdLst/>
            <a:ahLst/>
            <a:cxnLst/>
            <a:rect l="l" t="t" r="r" b="b"/>
            <a:pathLst>
              <a:path w="857250" h="571500">
                <a:moveTo>
                  <a:pt x="428231" y="0"/>
                </a:moveTo>
                <a:lnTo>
                  <a:pt x="370025" y="2595"/>
                </a:lnTo>
                <a:lnTo>
                  <a:pt x="314229" y="10160"/>
                </a:lnTo>
                <a:lnTo>
                  <a:pt x="261348" y="22359"/>
                </a:lnTo>
                <a:lnTo>
                  <a:pt x="211888" y="38862"/>
                </a:lnTo>
                <a:lnTo>
                  <a:pt x="166354" y="59332"/>
                </a:lnTo>
                <a:lnTo>
                  <a:pt x="125252" y="83438"/>
                </a:lnTo>
                <a:lnTo>
                  <a:pt x="89086" y="110847"/>
                </a:lnTo>
                <a:lnTo>
                  <a:pt x="58363" y="141224"/>
                </a:lnTo>
                <a:lnTo>
                  <a:pt x="33587" y="174236"/>
                </a:lnTo>
                <a:lnTo>
                  <a:pt x="15264" y="209550"/>
                </a:lnTo>
                <a:lnTo>
                  <a:pt x="3900" y="246832"/>
                </a:lnTo>
                <a:lnTo>
                  <a:pt x="0" y="285750"/>
                </a:lnTo>
                <a:lnTo>
                  <a:pt x="3900" y="324507"/>
                </a:lnTo>
                <a:lnTo>
                  <a:pt x="15264" y="361685"/>
                </a:lnTo>
                <a:lnTo>
                  <a:pt x="33587" y="396942"/>
                </a:lnTo>
                <a:lnTo>
                  <a:pt x="58363" y="429937"/>
                </a:lnTo>
                <a:lnTo>
                  <a:pt x="89086" y="460328"/>
                </a:lnTo>
                <a:lnTo>
                  <a:pt x="125252" y="487775"/>
                </a:lnTo>
                <a:lnTo>
                  <a:pt x="166354" y="511935"/>
                </a:lnTo>
                <a:lnTo>
                  <a:pt x="211888" y="532468"/>
                </a:lnTo>
                <a:lnTo>
                  <a:pt x="261348" y="549032"/>
                </a:lnTo>
                <a:lnTo>
                  <a:pt x="314229" y="561287"/>
                </a:lnTo>
                <a:lnTo>
                  <a:pt x="370025" y="568889"/>
                </a:lnTo>
                <a:lnTo>
                  <a:pt x="428231" y="571500"/>
                </a:lnTo>
                <a:lnTo>
                  <a:pt x="486457" y="568889"/>
                </a:lnTo>
                <a:lnTo>
                  <a:pt x="542300" y="561287"/>
                </a:lnTo>
                <a:lnTo>
                  <a:pt x="595247" y="549032"/>
                </a:lnTo>
                <a:lnTo>
                  <a:pt x="644789" y="532468"/>
                </a:lnTo>
                <a:lnTo>
                  <a:pt x="690414" y="511935"/>
                </a:lnTo>
                <a:lnTo>
                  <a:pt x="731613" y="487775"/>
                </a:lnTo>
                <a:lnTo>
                  <a:pt x="767875" y="460328"/>
                </a:lnTo>
                <a:lnTo>
                  <a:pt x="798688" y="429937"/>
                </a:lnTo>
                <a:lnTo>
                  <a:pt x="823543" y="396942"/>
                </a:lnTo>
                <a:lnTo>
                  <a:pt x="841928" y="361685"/>
                </a:lnTo>
                <a:lnTo>
                  <a:pt x="853334" y="324507"/>
                </a:lnTo>
                <a:lnTo>
                  <a:pt x="857249" y="285750"/>
                </a:lnTo>
                <a:lnTo>
                  <a:pt x="853334" y="246832"/>
                </a:lnTo>
                <a:lnTo>
                  <a:pt x="841928" y="209550"/>
                </a:lnTo>
                <a:lnTo>
                  <a:pt x="823543" y="174236"/>
                </a:lnTo>
                <a:lnTo>
                  <a:pt x="798688" y="141224"/>
                </a:lnTo>
                <a:lnTo>
                  <a:pt x="767875" y="110847"/>
                </a:lnTo>
                <a:lnTo>
                  <a:pt x="731613" y="83438"/>
                </a:lnTo>
                <a:lnTo>
                  <a:pt x="690414" y="59332"/>
                </a:lnTo>
                <a:lnTo>
                  <a:pt x="644789" y="38862"/>
                </a:lnTo>
                <a:lnTo>
                  <a:pt x="595247" y="22359"/>
                </a:lnTo>
                <a:lnTo>
                  <a:pt x="542300" y="10160"/>
                </a:lnTo>
                <a:lnTo>
                  <a:pt x="486457" y="2595"/>
                </a:lnTo>
                <a:lnTo>
                  <a:pt x="428231" y="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22" name="object 22"/>
          <p:cNvSpPr/>
          <p:nvPr/>
        </p:nvSpPr>
        <p:spPr>
          <a:xfrm>
            <a:off x="6531823" y="5024280"/>
            <a:ext cx="858840" cy="572560"/>
          </a:xfrm>
          <a:custGeom>
            <a:avLst/>
            <a:gdLst/>
            <a:ahLst/>
            <a:cxnLst/>
            <a:rect l="l" t="t" r="r" b="b"/>
            <a:pathLst>
              <a:path w="857250" h="571500">
                <a:moveTo>
                  <a:pt x="857250" y="285750"/>
                </a:moveTo>
                <a:lnTo>
                  <a:pt x="853334" y="246832"/>
                </a:lnTo>
                <a:lnTo>
                  <a:pt x="841928" y="209550"/>
                </a:lnTo>
                <a:lnTo>
                  <a:pt x="823543" y="174236"/>
                </a:lnTo>
                <a:lnTo>
                  <a:pt x="798688" y="141224"/>
                </a:lnTo>
                <a:lnTo>
                  <a:pt x="767875" y="110847"/>
                </a:lnTo>
                <a:lnTo>
                  <a:pt x="731613" y="83438"/>
                </a:lnTo>
                <a:lnTo>
                  <a:pt x="690414" y="59332"/>
                </a:lnTo>
                <a:lnTo>
                  <a:pt x="644789" y="38862"/>
                </a:lnTo>
                <a:lnTo>
                  <a:pt x="595247" y="22359"/>
                </a:lnTo>
                <a:lnTo>
                  <a:pt x="542300" y="10160"/>
                </a:lnTo>
                <a:lnTo>
                  <a:pt x="486457" y="2595"/>
                </a:lnTo>
                <a:lnTo>
                  <a:pt x="428231" y="0"/>
                </a:lnTo>
                <a:lnTo>
                  <a:pt x="370025" y="2595"/>
                </a:lnTo>
                <a:lnTo>
                  <a:pt x="314229" y="10160"/>
                </a:lnTo>
                <a:lnTo>
                  <a:pt x="261348" y="22359"/>
                </a:lnTo>
                <a:lnTo>
                  <a:pt x="211888" y="38862"/>
                </a:lnTo>
                <a:lnTo>
                  <a:pt x="166354" y="59332"/>
                </a:lnTo>
                <a:lnTo>
                  <a:pt x="125252" y="83439"/>
                </a:lnTo>
                <a:lnTo>
                  <a:pt x="89086" y="110847"/>
                </a:lnTo>
                <a:lnTo>
                  <a:pt x="58363" y="141224"/>
                </a:lnTo>
                <a:lnTo>
                  <a:pt x="33587" y="174236"/>
                </a:lnTo>
                <a:lnTo>
                  <a:pt x="15264" y="209550"/>
                </a:lnTo>
                <a:lnTo>
                  <a:pt x="3900" y="246832"/>
                </a:lnTo>
                <a:lnTo>
                  <a:pt x="0" y="285750"/>
                </a:lnTo>
                <a:lnTo>
                  <a:pt x="3900" y="324507"/>
                </a:lnTo>
                <a:lnTo>
                  <a:pt x="15264" y="361685"/>
                </a:lnTo>
                <a:lnTo>
                  <a:pt x="33587" y="396942"/>
                </a:lnTo>
                <a:lnTo>
                  <a:pt x="58363" y="429937"/>
                </a:lnTo>
                <a:lnTo>
                  <a:pt x="89086" y="460328"/>
                </a:lnTo>
                <a:lnTo>
                  <a:pt x="125252" y="487775"/>
                </a:lnTo>
                <a:lnTo>
                  <a:pt x="166354" y="511935"/>
                </a:lnTo>
                <a:lnTo>
                  <a:pt x="211888" y="532468"/>
                </a:lnTo>
                <a:lnTo>
                  <a:pt x="261348" y="549032"/>
                </a:lnTo>
                <a:lnTo>
                  <a:pt x="314229" y="561287"/>
                </a:lnTo>
                <a:lnTo>
                  <a:pt x="370025" y="568889"/>
                </a:lnTo>
                <a:lnTo>
                  <a:pt x="428231" y="571500"/>
                </a:lnTo>
                <a:lnTo>
                  <a:pt x="486457" y="568889"/>
                </a:lnTo>
                <a:lnTo>
                  <a:pt x="542300" y="561287"/>
                </a:lnTo>
                <a:lnTo>
                  <a:pt x="595247" y="549032"/>
                </a:lnTo>
                <a:lnTo>
                  <a:pt x="644789" y="532468"/>
                </a:lnTo>
                <a:lnTo>
                  <a:pt x="690414" y="511935"/>
                </a:lnTo>
                <a:lnTo>
                  <a:pt x="731613" y="487775"/>
                </a:lnTo>
                <a:lnTo>
                  <a:pt x="767875" y="460328"/>
                </a:lnTo>
                <a:lnTo>
                  <a:pt x="798688" y="429937"/>
                </a:lnTo>
                <a:lnTo>
                  <a:pt x="823543" y="396942"/>
                </a:lnTo>
                <a:lnTo>
                  <a:pt x="841928" y="361685"/>
                </a:lnTo>
                <a:lnTo>
                  <a:pt x="853334" y="324507"/>
                </a:lnTo>
                <a:lnTo>
                  <a:pt x="857250" y="285750"/>
                </a:lnTo>
                <a:close/>
              </a:path>
            </a:pathLst>
          </a:custGeom>
          <a:solidFill>
            <a:srgbClr val="016734"/>
          </a:solidFill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23" name="object 23"/>
          <p:cNvSpPr/>
          <p:nvPr/>
        </p:nvSpPr>
        <p:spPr>
          <a:xfrm>
            <a:off x="6531823" y="5024280"/>
            <a:ext cx="858840" cy="572560"/>
          </a:xfrm>
          <a:custGeom>
            <a:avLst/>
            <a:gdLst/>
            <a:ahLst/>
            <a:cxnLst/>
            <a:rect l="l" t="t" r="r" b="b"/>
            <a:pathLst>
              <a:path w="857250" h="571500">
                <a:moveTo>
                  <a:pt x="428231" y="0"/>
                </a:moveTo>
                <a:lnTo>
                  <a:pt x="370025" y="2595"/>
                </a:lnTo>
                <a:lnTo>
                  <a:pt x="314229" y="10160"/>
                </a:lnTo>
                <a:lnTo>
                  <a:pt x="261348" y="22359"/>
                </a:lnTo>
                <a:lnTo>
                  <a:pt x="211888" y="38862"/>
                </a:lnTo>
                <a:lnTo>
                  <a:pt x="166354" y="59332"/>
                </a:lnTo>
                <a:lnTo>
                  <a:pt x="125252" y="83438"/>
                </a:lnTo>
                <a:lnTo>
                  <a:pt x="89086" y="110847"/>
                </a:lnTo>
                <a:lnTo>
                  <a:pt x="58363" y="141224"/>
                </a:lnTo>
                <a:lnTo>
                  <a:pt x="33587" y="174236"/>
                </a:lnTo>
                <a:lnTo>
                  <a:pt x="15264" y="209550"/>
                </a:lnTo>
                <a:lnTo>
                  <a:pt x="3900" y="246832"/>
                </a:lnTo>
                <a:lnTo>
                  <a:pt x="0" y="285750"/>
                </a:lnTo>
                <a:lnTo>
                  <a:pt x="3900" y="324507"/>
                </a:lnTo>
                <a:lnTo>
                  <a:pt x="15264" y="361685"/>
                </a:lnTo>
                <a:lnTo>
                  <a:pt x="33587" y="396942"/>
                </a:lnTo>
                <a:lnTo>
                  <a:pt x="58363" y="429937"/>
                </a:lnTo>
                <a:lnTo>
                  <a:pt x="89086" y="460328"/>
                </a:lnTo>
                <a:lnTo>
                  <a:pt x="125252" y="487775"/>
                </a:lnTo>
                <a:lnTo>
                  <a:pt x="166354" y="511935"/>
                </a:lnTo>
                <a:lnTo>
                  <a:pt x="211888" y="532468"/>
                </a:lnTo>
                <a:lnTo>
                  <a:pt x="261348" y="549032"/>
                </a:lnTo>
                <a:lnTo>
                  <a:pt x="314229" y="561287"/>
                </a:lnTo>
                <a:lnTo>
                  <a:pt x="370025" y="568889"/>
                </a:lnTo>
                <a:lnTo>
                  <a:pt x="428231" y="571500"/>
                </a:lnTo>
                <a:lnTo>
                  <a:pt x="486457" y="568889"/>
                </a:lnTo>
                <a:lnTo>
                  <a:pt x="542300" y="561287"/>
                </a:lnTo>
                <a:lnTo>
                  <a:pt x="595247" y="549032"/>
                </a:lnTo>
                <a:lnTo>
                  <a:pt x="644789" y="532468"/>
                </a:lnTo>
                <a:lnTo>
                  <a:pt x="690414" y="511935"/>
                </a:lnTo>
                <a:lnTo>
                  <a:pt x="731613" y="487775"/>
                </a:lnTo>
                <a:lnTo>
                  <a:pt x="767875" y="460328"/>
                </a:lnTo>
                <a:lnTo>
                  <a:pt x="798688" y="429937"/>
                </a:lnTo>
                <a:lnTo>
                  <a:pt x="823543" y="396942"/>
                </a:lnTo>
                <a:lnTo>
                  <a:pt x="841928" y="361685"/>
                </a:lnTo>
                <a:lnTo>
                  <a:pt x="853334" y="324507"/>
                </a:lnTo>
                <a:lnTo>
                  <a:pt x="857250" y="285750"/>
                </a:lnTo>
                <a:lnTo>
                  <a:pt x="853334" y="246832"/>
                </a:lnTo>
                <a:lnTo>
                  <a:pt x="841928" y="209550"/>
                </a:lnTo>
                <a:lnTo>
                  <a:pt x="823543" y="174236"/>
                </a:lnTo>
                <a:lnTo>
                  <a:pt x="798688" y="141224"/>
                </a:lnTo>
                <a:lnTo>
                  <a:pt x="767875" y="110847"/>
                </a:lnTo>
                <a:lnTo>
                  <a:pt x="731613" y="83438"/>
                </a:lnTo>
                <a:lnTo>
                  <a:pt x="690414" y="59332"/>
                </a:lnTo>
                <a:lnTo>
                  <a:pt x="644789" y="38862"/>
                </a:lnTo>
                <a:lnTo>
                  <a:pt x="595247" y="22359"/>
                </a:lnTo>
                <a:lnTo>
                  <a:pt x="542300" y="10160"/>
                </a:lnTo>
                <a:lnTo>
                  <a:pt x="486457" y="2595"/>
                </a:lnTo>
                <a:lnTo>
                  <a:pt x="428231" y="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24" name="object 24"/>
          <p:cNvSpPr/>
          <p:nvPr/>
        </p:nvSpPr>
        <p:spPr>
          <a:xfrm>
            <a:off x="7276151" y="4718915"/>
            <a:ext cx="820670" cy="629816"/>
          </a:xfrm>
          <a:custGeom>
            <a:avLst/>
            <a:gdLst/>
            <a:ahLst/>
            <a:cxnLst/>
            <a:rect l="l" t="t" r="r" b="b"/>
            <a:pathLst>
              <a:path w="819150" h="628650">
                <a:moveTo>
                  <a:pt x="819150" y="313944"/>
                </a:moveTo>
                <a:lnTo>
                  <a:pt x="815405" y="271270"/>
                </a:lnTo>
                <a:lnTo>
                  <a:pt x="804498" y="230363"/>
                </a:lnTo>
                <a:lnTo>
                  <a:pt x="786917" y="191595"/>
                </a:lnTo>
                <a:lnTo>
                  <a:pt x="763153" y="155335"/>
                </a:lnTo>
                <a:lnTo>
                  <a:pt x="733695" y="121953"/>
                </a:lnTo>
                <a:lnTo>
                  <a:pt x="699033" y="91820"/>
                </a:lnTo>
                <a:lnTo>
                  <a:pt x="659656" y="65307"/>
                </a:lnTo>
                <a:lnTo>
                  <a:pt x="616053" y="42784"/>
                </a:lnTo>
                <a:lnTo>
                  <a:pt x="568715" y="24622"/>
                </a:lnTo>
                <a:lnTo>
                  <a:pt x="518130" y="11190"/>
                </a:lnTo>
                <a:lnTo>
                  <a:pt x="464789" y="2859"/>
                </a:lnTo>
                <a:lnTo>
                  <a:pt x="409181" y="0"/>
                </a:lnTo>
                <a:lnTo>
                  <a:pt x="353591" y="2859"/>
                </a:lnTo>
                <a:lnTo>
                  <a:pt x="300294" y="11190"/>
                </a:lnTo>
                <a:lnTo>
                  <a:pt x="249775" y="24622"/>
                </a:lnTo>
                <a:lnTo>
                  <a:pt x="202518" y="42784"/>
                </a:lnTo>
                <a:lnTo>
                  <a:pt x="159008" y="65307"/>
                </a:lnTo>
                <a:lnTo>
                  <a:pt x="119727" y="91821"/>
                </a:lnTo>
                <a:lnTo>
                  <a:pt x="85161" y="121953"/>
                </a:lnTo>
                <a:lnTo>
                  <a:pt x="55794" y="155335"/>
                </a:lnTo>
                <a:lnTo>
                  <a:pt x="32110" y="191595"/>
                </a:lnTo>
                <a:lnTo>
                  <a:pt x="14594" y="230363"/>
                </a:lnTo>
                <a:lnTo>
                  <a:pt x="3729" y="271270"/>
                </a:lnTo>
                <a:lnTo>
                  <a:pt x="0" y="313944"/>
                </a:lnTo>
                <a:lnTo>
                  <a:pt x="3729" y="356632"/>
                </a:lnTo>
                <a:lnTo>
                  <a:pt x="14594" y="397580"/>
                </a:lnTo>
                <a:lnTo>
                  <a:pt x="32110" y="436411"/>
                </a:lnTo>
                <a:lnTo>
                  <a:pt x="55794" y="472750"/>
                </a:lnTo>
                <a:lnTo>
                  <a:pt x="85161" y="506221"/>
                </a:lnTo>
                <a:lnTo>
                  <a:pt x="119727" y="536448"/>
                </a:lnTo>
                <a:lnTo>
                  <a:pt x="159008" y="563055"/>
                </a:lnTo>
                <a:lnTo>
                  <a:pt x="202518" y="585667"/>
                </a:lnTo>
                <a:lnTo>
                  <a:pt x="249775" y="603908"/>
                </a:lnTo>
                <a:lnTo>
                  <a:pt x="300294" y="617403"/>
                </a:lnTo>
                <a:lnTo>
                  <a:pt x="353591" y="625775"/>
                </a:lnTo>
                <a:lnTo>
                  <a:pt x="409181" y="628650"/>
                </a:lnTo>
                <a:lnTo>
                  <a:pt x="464789" y="625775"/>
                </a:lnTo>
                <a:lnTo>
                  <a:pt x="518130" y="617403"/>
                </a:lnTo>
                <a:lnTo>
                  <a:pt x="568715" y="603908"/>
                </a:lnTo>
                <a:lnTo>
                  <a:pt x="616053" y="585667"/>
                </a:lnTo>
                <a:lnTo>
                  <a:pt x="659656" y="563055"/>
                </a:lnTo>
                <a:lnTo>
                  <a:pt x="699033" y="536448"/>
                </a:lnTo>
                <a:lnTo>
                  <a:pt x="733695" y="506221"/>
                </a:lnTo>
                <a:lnTo>
                  <a:pt x="763153" y="472750"/>
                </a:lnTo>
                <a:lnTo>
                  <a:pt x="786917" y="436411"/>
                </a:lnTo>
                <a:lnTo>
                  <a:pt x="804498" y="397580"/>
                </a:lnTo>
                <a:lnTo>
                  <a:pt x="815405" y="356632"/>
                </a:lnTo>
                <a:lnTo>
                  <a:pt x="819150" y="313944"/>
                </a:lnTo>
                <a:close/>
              </a:path>
            </a:pathLst>
          </a:custGeom>
          <a:solidFill>
            <a:srgbClr val="FAE2F6"/>
          </a:solidFill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25" name="object 25"/>
          <p:cNvSpPr/>
          <p:nvPr/>
        </p:nvSpPr>
        <p:spPr>
          <a:xfrm>
            <a:off x="7276151" y="4718915"/>
            <a:ext cx="820670" cy="629816"/>
          </a:xfrm>
          <a:custGeom>
            <a:avLst/>
            <a:gdLst/>
            <a:ahLst/>
            <a:cxnLst/>
            <a:rect l="l" t="t" r="r" b="b"/>
            <a:pathLst>
              <a:path w="819150" h="628650">
                <a:moveTo>
                  <a:pt x="409181" y="0"/>
                </a:moveTo>
                <a:lnTo>
                  <a:pt x="353591" y="2859"/>
                </a:lnTo>
                <a:lnTo>
                  <a:pt x="300294" y="11190"/>
                </a:lnTo>
                <a:lnTo>
                  <a:pt x="249775" y="24622"/>
                </a:lnTo>
                <a:lnTo>
                  <a:pt x="202518" y="42784"/>
                </a:lnTo>
                <a:lnTo>
                  <a:pt x="159008" y="65307"/>
                </a:lnTo>
                <a:lnTo>
                  <a:pt x="119727" y="91820"/>
                </a:lnTo>
                <a:lnTo>
                  <a:pt x="85161" y="121953"/>
                </a:lnTo>
                <a:lnTo>
                  <a:pt x="55794" y="155335"/>
                </a:lnTo>
                <a:lnTo>
                  <a:pt x="32110" y="191595"/>
                </a:lnTo>
                <a:lnTo>
                  <a:pt x="14594" y="230363"/>
                </a:lnTo>
                <a:lnTo>
                  <a:pt x="3729" y="271270"/>
                </a:lnTo>
                <a:lnTo>
                  <a:pt x="0" y="313944"/>
                </a:lnTo>
                <a:lnTo>
                  <a:pt x="3729" y="356632"/>
                </a:lnTo>
                <a:lnTo>
                  <a:pt x="14594" y="397580"/>
                </a:lnTo>
                <a:lnTo>
                  <a:pt x="32110" y="436411"/>
                </a:lnTo>
                <a:lnTo>
                  <a:pt x="55794" y="472750"/>
                </a:lnTo>
                <a:lnTo>
                  <a:pt x="85161" y="506221"/>
                </a:lnTo>
                <a:lnTo>
                  <a:pt x="119727" y="536448"/>
                </a:lnTo>
                <a:lnTo>
                  <a:pt x="159008" y="563055"/>
                </a:lnTo>
                <a:lnTo>
                  <a:pt x="202518" y="585667"/>
                </a:lnTo>
                <a:lnTo>
                  <a:pt x="249775" y="603908"/>
                </a:lnTo>
                <a:lnTo>
                  <a:pt x="300294" y="617403"/>
                </a:lnTo>
                <a:lnTo>
                  <a:pt x="353591" y="625775"/>
                </a:lnTo>
                <a:lnTo>
                  <a:pt x="409181" y="628650"/>
                </a:lnTo>
                <a:lnTo>
                  <a:pt x="464789" y="625775"/>
                </a:lnTo>
                <a:lnTo>
                  <a:pt x="518130" y="617403"/>
                </a:lnTo>
                <a:lnTo>
                  <a:pt x="568715" y="603908"/>
                </a:lnTo>
                <a:lnTo>
                  <a:pt x="616053" y="585667"/>
                </a:lnTo>
                <a:lnTo>
                  <a:pt x="659656" y="563055"/>
                </a:lnTo>
                <a:lnTo>
                  <a:pt x="699033" y="536448"/>
                </a:lnTo>
                <a:lnTo>
                  <a:pt x="733695" y="506221"/>
                </a:lnTo>
                <a:lnTo>
                  <a:pt x="763153" y="472750"/>
                </a:lnTo>
                <a:lnTo>
                  <a:pt x="786917" y="436411"/>
                </a:lnTo>
                <a:lnTo>
                  <a:pt x="804498" y="397580"/>
                </a:lnTo>
                <a:lnTo>
                  <a:pt x="815405" y="356632"/>
                </a:lnTo>
                <a:lnTo>
                  <a:pt x="819150" y="313944"/>
                </a:lnTo>
                <a:lnTo>
                  <a:pt x="815405" y="271270"/>
                </a:lnTo>
                <a:lnTo>
                  <a:pt x="804498" y="230363"/>
                </a:lnTo>
                <a:lnTo>
                  <a:pt x="786917" y="191595"/>
                </a:lnTo>
                <a:lnTo>
                  <a:pt x="763153" y="155335"/>
                </a:lnTo>
                <a:lnTo>
                  <a:pt x="733695" y="121953"/>
                </a:lnTo>
                <a:lnTo>
                  <a:pt x="699033" y="91820"/>
                </a:lnTo>
                <a:lnTo>
                  <a:pt x="659656" y="65307"/>
                </a:lnTo>
                <a:lnTo>
                  <a:pt x="616053" y="42784"/>
                </a:lnTo>
                <a:lnTo>
                  <a:pt x="568715" y="24622"/>
                </a:lnTo>
                <a:lnTo>
                  <a:pt x="518130" y="11190"/>
                </a:lnTo>
                <a:lnTo>
                  <a:pt x="464789" y="2859"/>
                </a:lnTo>
                <a:lnTo>
                  <a:pt x="409181" y="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26" name="object 26"/>
          <p:cNvSpPr/>
          <p:nvPr/>
        </p:nvSpPr>
        <p:spPr>
          <a:xfrm>
            <a:off x="744193" y="1393294"/>
            <a:ext cx="2738747" cy="41701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27" name="object 27"/>
          <p:cNvSpPr txBox="1"/>
          <p:nvPr/>
        </p:nvSpPr>
        <p:spPr>
          <a:xfrm>
            <a:off x="1480562" y="5526098"/>
            <a:ext cx="1236730" cy="754424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sz="2405" spc="-5" dirty="0">
                <a:latin typeface="Times New Roman"/>
                <a:cs typeface="Times New Roman"/>
              </a:rPr>
              <a:t>Raw</a:t>
            </a:r>
            <a:r>
              <a:rPr sz="2405" spc="-75" dirty="0">
                <a:latin typeface="Times New Roman"/>
                <a:cs typeface="Times New Roman"/>
              </a:rPr>
              <a:t> </a:t>
            </a:r>
            <a:r>
              <a:rPr sz="2405" spc="-10" dirty="0">
                <a:latin typeface="Times New Roman"/>
                <a:cs typeface="Times New Roman"/>
              </a:rPr>
              <a:t>Data</a:t>
            </a:r>
            <a:endParaRPr sz="2405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682762" y="2454629"/>
            <a:ext cx="1666149" cy="571288"/>
          </a:xfrm>
          <a:custGeom>
            <a:avLst/>
            <a:gdLst/>
            <a:ahLst/>
            <a:cxnLst/>
            <a:rect l="l" t="t" r="r" b="b"/>
            <a:pathLst>
              <a:path w="1663064" h="570230">
                <a:moveTo>
                  <a:pt x="1591792" y="40643"/>
                </a:moveTo>
                <a:lnTo>
                  <a:pt x="1588717" y="31515"/>
                </a:lnTo>
                <a:lnTo>
                  <a:pt x="3810" y="560070"/>
                </a:lnTo>
                <a:lnTo>
                  <a:pt x="762" y="560832"/>
                </a:lnTo>
                <a:lnTo>
                  <a:pt x="0" y="563118"/>
                </a:lnTo>
                <a:lnTo>
                  <a:pt x="762" y="566166"/>
                </a:lnTo>
                <a:lnTo>
                  <a:pt x="1524" y="568452"/>
                </a:lnTo>
                <a:lnTo>
                  <a:pt x="3810" y="569976"/>
                </a:lnTo>
                <a:lnTo>
                  <a:pt x="6858" y="568452"/>
                </a:lnTo>
                <a:lnTo>
                  <a:pt x="1591792" y="40643"/>
                </a:lnTo>
                <a:close/>
              </a:path>
              <a:path w="1663064" h="570230">
                <a:moveTo>
                  <a:pt x="1662684" y="12192"/>
                </a:moveTo>
                <a:lnTo>
                  <a:pt x="1578102" y="0"/>
                </a:lnTo>
                <a:lnTo>
                  <a:pt x="1588717" y="31515"/>
                </a:lnTo>
                <a:lnTo>
                  <a:pt x="1603248" y="26670"/>
                </a:lnTo>
                <a:lnTo>
                  <a:pt x="1605534" y="28193"/>
                </a:lnTo>
                <a:lnTo>
                  <a:pt x="1607058" y="30480"/>
                </a:lnTo>
                <a:lnTo>
                  <a:pt x="1607820" y="32766"/>
                </a:lnTo>
                <a:lnTo>
                  <a:pt x="1607820" y="67056"/>
                </a:lnTo>
                <a:lnTo>
                  <a:pt x="1662684" y="12192"/>
                </a:lnTo>
                <a:close/>
              </a:path>
              <a:path w="1663064" h="570230">
                <a:moveTo>
                  <a:pt x="1607820" y="32766"/>
                </a:moveTo>
                <a:lnTo>
                  <a:pt x="1607058" y="30480"/>
                </a:lnTo>
                <a:lnTo>
                  <a:pt x="1605534" y="28193"/>
                </a:lnTo>
                <a:lnTo>
                  <a:pt x="1603248" y="26670"/>
                </a:lnTo>
                <a:lnTo>
                  <a:pt x="1588717" y="31515"/>
                </a:lnTo>
                <a:lnTo>
                  <a:pt x="1591792" y="40643"/>
                </a:lnTo>
                <a:lnTo>
                  <a:pt x="1606296" y="35814"/>
                </a:lnTo>
                <a:lnTo>
                  <a:pt x="1607820" y="32766"/>
                </a:lnTo>
                <a:close/>
              </a:path>
              <a:path w="1663064" h="570230">
                <a:moveTo>
                  <a:pt x="1607820" y="67056"/>
                </a:moveTo>
                <a:lnTo>
                  <a:pt x="1607820" y="32766"/>
                </a:lnTo>
                <a:lnTo>
                  <a:pt x="1606296" y="35814"/>
                </a:lnTo>
                <a:lnTo>
                  <a:pt x="1591792" y="40643"/>
                </a:lnTo>
                <a:lnTo>
                  <a:pt x="1602486" y="72390"/>
                </a:lnTo>
                <a:lnTo>
                  <a:pt x="1607820" y="67056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29" name="object 29"/>
          <p:cNvSpPr/>
          <p:nvPr/>
        </p:nvSpPr>
        <p:spPr>
          <a:xfrm>
            <a:off x="3701848" y="4389119"/>
            <a:ext cx="1799747" cy="517849"/>
          </a:xfrm>
          <a:custGeom>
            <a:avLst/>
            <a:gdLst/>
            <a:ahLst/>
            <a:cxnLst/>
            <a:rect l="l" t="t" r="r" b="b"/>
            <a:pathLst>
              <a:path w="1796414" h="516889">
                <a:moveTo>
                  <a:pt x="1723859" y="475228"/>
                </a:moveTo>
                <a:lnTo>
                  <a:pt x="6096" y="762"/>
                </a:lnTo>
                <a:lnTo>
                  <a:pt x="3810" y="0"/>
                </a:lnTo>
                <a:lnTo>
                  <a:pt x="1524" y="1524"/>
                </a:lnTo>
                <a:lnTo>
                  <a:pt x="0" y="6096"/>
                </a:lnTo>
                <a:lnTo>
                  <a:pt x="1524" y="9144"/>
                </a:lnTo>
                <a:lnTo>
                  <a:pt x="3810" y="9906"/>
                </a:lnTo>
                <a:lnTo>
                  <a:pt x="1721308" y="484298"/>
                </a:lnTo>
                <a:lnTo>
                  <a:pt x="1723859" y="475228"/>
                </a:lnTo>
                <a:close/>
              </a:path>
              <a:path w="1796414" h="516889">
                <a:moveTo>
                  <a:pt x="1739646" y="511398"/>
                </a:moveTo>
                <a:lnTo>
                  <a:pt x="1739646" y="482345"/>
                </a:lnTo>
                <a:lnTo>
                  <a:pt x="1738122" y="486917"/>
                </a:lnTo>
                <a:lnTo>
                  <a:pt x="1735836" y="488441"/>
                </a:lnTo>
                <a:lnTo>
                  <a:pt x="1733550" y="487679"/>
                </a:lnTo>
                <a:lnTo>
                  <a:pt x="1721308" y="484298"/>
                </a:lnTo>
                <a:lnTo>
                  <a:pt x="1712214" y="516635"/>
                </a:lnTo>
                <a:lnTo>
                  <a:pt x="1739646" y="511398"/>
                </a:lnTo>
                <a:close/>
              </a:path>
              <a:path w="1796414" h="516889">
                <a:moveTo>
                  <a:pt x="1739646" y="482345"/>
                </a:moveTo>
                <a:lnTo>
                  <a:pt x="1738122" y="479297"/>
                </a:lnTo>
                <a:lnTo>
                  <a:pt x="1735836" y="478535"/>
                </a:lnTo>
                <a:lnTo>
                  <a:pt x="1723859" y="475228"/>
                </a:lnTo>
                <a:lnTo>
                  <a:pt x="1721308" y="484298"/>
                </a:lnTo>
                <a:lnTo>
                  <a:pt x="1733550" y="487679"/>
                </a:lnTo>
                <a:lnTo>
                  <a:pt x="1735836" y="488441"/>
                </a:lnTo>
                <a:lnTo>
                  <a:pt x="1738122" y="486917"/>
                </a:lnTo>
                <a:lnTo>
                  <a:pt x="1739646" y="482345"/>
                </a:lnTo>
                <a:close/>
              </a:path>
              <a:path w="1796414" h="516889">
                <a:moveTo>
                  <a:pt x="1796034" y="500633"/>
                </a:moveTo>
                <a:lnTo>
                  <a:pt x="1732788" y="443483"/>
                </a:lnTo>
                <a:lnTo>
                  <a:pt x="1723859" y="475228"/>
                </a:lnTo>
                <a:lnTo>
                  <a:pt x="1735836" y="478535"/>
                </a:lnTo>
                <a:lnTo>
                  <a:pt x="1738122" y="479297"/>
                </a:lnTo>
                <a:lnTo>
                  <a:pt x="1739646" y="482345"/>
                </a:lnTo>
                <a:lnTo>
                  <a:pt x="1739646" y="511398"/>
                </a:lnTo>
                <a:lnTo>
                  <a:pt x="1796034" y="500633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 sz="3006"/>
          </a:p>
        </p:txBody>
      </p:sp>
    </p:spTree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11222" y="6444297"/>
            <a:ext cx="175579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58" name="Major Tasks in Data Preprocessing"/>
          <p:cNvSpPr txBox="1">
            <a:spLocks noGrp="1"/>
          </p:cNvSpPr>
          <p:nvPr>
            <p:ph type="title" idx="4294967295"/>
          </p:nvPr>
        </p:nvSpPr>
        <p:spPr>
          <a:xfrm>
            <a:off x="0" y="317500"/>
            <a:ext cx="8077200" cy="7270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sz="3200" dirty="0"/>
              <a:t>Major Tasks in Data Preprocessing</a:t>
            </a:r>
          </a:p>
        </p:txBody>
      </p:sp>
      <p:sp>
        <p:nvSpPr>
          <p:cNvPr id="59" name="Data cleaning…"/>
          <p:cNvSpPr txBox="1">
            <a:spLocks noGrp="1"/>
          </p:cNvSpPr>
          <p:nvPr>
            <p:ph type="body" idx="4294967295"/>
          </p:nvPr>
        </p:nvSpPr>
        <p:spPr>
          <a:xfrm>
            <a:off x="144378" y="1222375"/>
            <a:ext cx="8710864" cy="48006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  <a:buChar char="■"/>
              <a:defRPr sz="2600"/>
            </a:pPr>
            <a:r>
              <a:rPr sz="2400" dirty="0"/>
              <a:t>Data cleaning</a:t>
            </a:r>
          </a:p>
          <a:p>
            <a:pPr marL="742950" lvl="1" indent="-285750" algn="just">
              <a:spcBef>
                <a:spcPts val="0"/>
              </a:spcBef>
              <a:buClr>
                <a:schemeClr val="accent2"/>
              </a:buClr>
              <a:defRPr sz="2000"/>
            </a:pPr>
            <a:r>
              <a:rPr sz="2400" dirty="0"/>
              <a:t>Fill in missing values, smooth noisy data, identify or remove outliers and noisy data, and resolve inconsistencies</a:t>
            </a:r>
          </a:p>
          <a:p>
            <a:pPr algn="just">
              <a:spcBef>
                <a:spcPts val="600"/>
              </a:spcBef>
              <a:buChar char="■"/>
              <a:defRPr sz="2600"/>
            </a:pPr>
            <a:r>
              <a:rPr sz="2400" dirty="0"/>
              <a:t>Data integration</a:t>
            </a:r>
          </a:p>
          <a:p>
            <a:pPr marL="742950" lvl="1" indent="-285750" algn="just">
              <a:spcBef>
                <a:spcPts val="0"/>
              </a:spcBef>
              <a:buClr>
                <a:schemeClr val="accent2"/>
              </a:buClr>
              <a:defRPr sz="2000"/>
            </a:pPr>
            <a:r>
              <a:rPr sz="2400" dirty="0"/>
              <a:t>Integration of multiple databases, or files</a:t>
            </a:r>
          </a:p>
          <a:p>
            <a:pPr algn="just">
              <a:spcBef>
                <a:spcPts val="600"/>
              </a:spcBef>
              <a:buChar char="■"/>
              <a:defRPr sz="2600"/>
            </a:pPr>
            <a:r>
              <a:rPr sz="2400" dirty="0"/>
              <a:t>Data transformation</a:t>
            </a:r>
          </a:p>
          <a:p>
            <a:pPr marL="742950" lvl="1" indent="-285750" algn="just">
              <a:spcBef>
                <a:spcPts val="0"/>
              </a:spcBef>
              <a:buClr>
                <a:schemeClr val="accent2"/>
              </a:buClr>
              <a:defRPr sz="2000"/>
            </a:pPr>
            <a:r>
              <a:rPr sz="2400" dirty="0"/>
              <a:t>Normalization and aggregation</a:t>
            </a:r>
          </a:p>
          <a:p>
            <a:pPr algn="just">
              <a:spcBef>
                <a:spcPts val="600"/>
              </a:spcBef>
              <a:buChar char="■"/>
              <a:defRPr sz="2600"/>
            </a:pPr>
            <a:r>
              <a:rPr sz="2400" dirty="0"/>
              <a:t>Data reduction</a:t>
            </a:r>
          </a:p>
          <a:p>
            <a:pPr marL="742950" lvl="1" indent="-285750" algn="just">
              <a:spcBef>
                <a:spcPts val="0"/>
              </a:spcBef>
              <a:buClr>
                <a:schemeClr val="accent2"/>
              </a:buClr>
              <a:defRPr sz="2000"/>
            </a:pPr>
            <a:r>
              <a:rPr sz="2400" dirty="0"/>
              <a:t>Obtains reduced representation in volume but produces the same or similar analytical results</a:t>
            </a:r>
          </a:p>
          <a:p>
            <a:pPr algn="just">
              <a:spcBef>
                <a:spcPts val="600"/>
              </a:spcBef>
              <a:buChar char="■"/>
              <a:defRPr sz="2600"/>
            </a:pPr>
            <a:r>
              <a:rPr sz="2400" dirty="0"/>
              <a:t>Data discretization </a:t>
            </a:r>
            <a:endParaRPr lang="en-US" sz="2400" dirty="0"/>
          </a:p>
          <a:p>
            <a:pPr lvl="1" algn="just">
              <a:spcBef>
                <a:spcPts val="600"/>
              </a:spcBef>
              <a:buChar char="■"/>
              <a:defRPr sz="2600"/>
            </a:pPr>
            <a:r>
              <a:rPr lang="en-US" sz="2400" dirty="0"/>
              <a:t>Automatic generation of concept hierarchies from numerical data</a:t>
            </a:r>
            <a:endParaRPr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checker dir="vert"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705" y="6177035"/>
            <a:ext cx="8244868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87" y="0"/>
                </a:lnTo>
              </a:path>
            </a:pathLst>
          </a:custGeom>
          <a:ln w="19050">
            <a:solidFill>
              <a:srgbClr val="CC9901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9349" y="429891"/>
            <a:ext cx="1939706" cy="505291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sz="3200" spc="-5" dirty="0"/>
              <a:t>Sampling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022ACE-FBFA-4503-96B6-6AD41BF452F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0DFCC-64B3-429F-8B74-E382F6754EDA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6" name="object 6"/>
          <p:cNvSpPr/>
          <p:nvPr/>
        </p:nvSpPr>
        <p:spPr>
          <a:xfrm>
            <a:off x="513069" y="2697395"/>
            <a:ext cx="3758539" cy="3353931"/>
          </a:xfrm>
          <a:custGeom>
            <a:avLst/>
            <a:gdLst/>
            <a:ahLst/>
            <a:cxnLst/>
            <a:rect l="l" t="t" r="r" b="b"/>
            <a:pathLst>
              <a:path w="3751579" h="3347720">
                <a:moveTo>
                  <a:pt x="0" y="0"/>
                </a:moveTo>
                <a:lnTo>
                  <a:pt x="0" y="3347466"/>
                </a:lnTo>
                <a:lnTo>
                  <a:pt x="3751326" y="3347466"/>
                </a:lnTo>
                <a:lnTo>
                  <a:pt x="3751326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7" name="object 7"/>
          <p:cNvSpPr/>
          <p:nvPr/>
        </p:nvSpPr>
        <p:spPr>
          <a:xfrm>
            <a:off x="948788" y="3255069"/>
            <a:ext cx="2389979" cy="22030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8" name="object 8"/>
          <p:cNvSpPr/>
          <p:nvPr/>
        </p:nvSpPr>
        <p:spPr>
          <a:xfrm>
            <a:off x="4802691" y="2676783"/>
            <a:ext cx="3758539" cy="3353931"/>
          </a:xfrm>
          <a:custGeom>
            <a:avLst/>
            <a:gdLst/>
            <a:ahLst/>
            <a:cxnLst/>
            <a:rect l="l" t="t" r="r" b="b"/>
            <a:pathLst>
              <a:path w="3751579" h="3347720">
                <a:moveTo>
                  <a:pt x="0" y="0"/>
                </a:moveTo>
                <a:lnTo>
                  <a:pt x="0" y="3347466"/>
                </a:lnTo>
                <a:lnTo>
                  <a:pt x="3751326" y="3347466"/>
                </a:lnTo>
                <a:lnTo>
                  <a:pt x="3751326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9" name="object 9"/>
          <p:cNvSpPr/>
          <p:nvPr/>
        </p:nvSpPr>
        <p:spPr>
          <a:xfrm>
            <a:off x="5339943" y="4404961"/>
            <a:ext cx="98861" cy="129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10" name="object 10"/>
          <p:cNvSpPr/>
          <p:nvPr/>
        </p:nvSpPr>
        <p:spPr>
          <a:xfrm>
            <a:off x="5426209" y="4023254"/>
            <a:ext cx="98861" cy="1293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11" name="object 11"/>
          <p:cNvSpPr/>
          <p:nvPr/>
        </p:nvSpPr>
        <p:spPr>
          <a:xfrm>
            <a:off x="6853029" y="4099595"/>
            <a:ext cx="98086" cy="1293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12" name="object 12"/>
          <p:cNvSpPr/>
          <p:nvPr/>
        </p:nvSpPr>
        <p:spPr>
          <a:xfrm>
            <a:off x="6920960" y="3585818"/>
            <a:ext cx="98861" cy="1293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13" name="object 13"/>
          <p:cNvSpPr/>
          <p:nvPr/>
        </p:nvSpPr>
        <p:spPr>
          <a:xfrm>
            <a:off x="7453823" y="3907215"/>
            <a:ext cx="98874" cy="1271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14" name="object 14"/>
          <p:cNvSpPr/>
          <p:nvPr/>
        </p:nvSpPr>
        <p:spPr>
          <a:xfrm>
            <a:off x="5725467" y="4497334"/>
            <a:ext cx="98086" cy="12863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15" name="object 15"/>
          <p:cNvSpPr/>
          <p:nvPr/>
        </p:nvSpPr>
        <p:spPr>
          <a:xfrm>
            <a:off x="6407183" y="5033250"/>
            <a:ext cx="98861" cy="1293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16" name="object 16"/>
          <p:cNvSpPr/>
          <p:nvPr/>
        </p:nvSpPr>
        <p:spPr>
          <a:xfrm>
            <a:off x="6501082" y="4861482"/>
            <a:ext cx="98861" cy="1293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17" name="object 17"/>
          <p:cNvSpPr/>
          <p:nvPr/>
        </p:nvSpPr>
        <p:spPr>
          <a:xfrm>
            <a:off x="5831569" y="4011039"/>
            <a:ext cx="98874" cy="12863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18" name="object 18"/>
          <p:cNvSpPr/>
          <p:nvPr/>
        </p:nvSpPr>
        <p:spPr>
          <a:xfrm>
            <a:off x="6224739" y="4793539"/>
            <a:ext cx="98086" cy="12863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19" name="object 19"/>
          <p:cNvSpPr/>
          <p:nvPr/>
        </p:nvSpPr>
        <p:spPr>
          <a:xfrm>
            <a:off x="5843033" y="3743845"/>
            <a:ext cx="98086" cy="12863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20" name="object 20"/>
          <p:cNvSpPr/>
          <p:nvPr/>
        </p:nvSpPr>
        <p:spPr>
          <a:xfrm>
            <a:off x="6641563" y="3350686"/>
            <a:ext cx="98086" cy="12710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21" name="object 21"/>
          <p:cNvSpPr/>
          <p:nvPr/>
        </p:nvSpPr>
        <p:spPr>
          <a:xfrm>
            <a:off x="6308703" y="4398853"/>
            <a:ext cx="98874" cy="12863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22" name="object 22"/>
          <p:cNvSpPr/>
          <p:nvPr/>
        </p:nvSpPr>
        <p:spPr>
          <a:xfrm>
            <a:off x="6559294" y="3239228"/>
            <a:ext cx="1064326" cy="1379870"/>
          </a:xfrm>
          <a:custGeom>
            <a:avLst/>
            <a:gdLst/>
            <a:ahLst/>
            <a:cxnLst/>
            <a:rect l="l" t="t" r="r" b="b"/>
            <a:pathLst>
              <a:path w="1062354" h="1377314">
                <a:moveTo>
                  <a:pt x="1025664" y="365950"/>
                </a:moveTo>
                <a:lnTo>
                  <a:pt x="1036626" y="414742"/>
                </a:lnTo>
                <a:lnTo>
                  <a:pt x="1045178" y="463498"/>
                </a:lnTo>
                <a:lnTo>
                  <a:pt x="1051831" y="512547"/>
                </a:lnTo>
                <a:lnTo>
                  <a:pt x="1057094" y="562217"/>
                </a:lnTo>
                <a:lnTo>
                  <a:pt x="1061478" y="612838"/>
                </a:lnTo>
                <a:lnTo>
                  <a:pt x="1060772" y="663288"/>
                </a:lnTo>
                <a:lnTo>
                  <a:pt x="1060973" y="713609"/>
                </a:lnTo>
                <a:lnTo>
                  <a:pt x="1061560" y="763702"/>
                </a:lnTo>
                <a:lnTo>
                  <a:pt x="1062012" y="813470"/>
                </a:lnTo>
                <a:lnTo>
                  <a:pt x="1061807" y="862814"/>
                </a:lnTo>
                <a:lnTo>
                  <a:pt x="1060426" y="911637"/>
                </a:lnTo>
                <a:lnTo>
                  <a:pt x="1057346" y="959841"/>
                </a:lnTo>
                <a:lnTo>
                  <a:pt x="1052046" y="1007328"/>
                </a:lnTo>
                <a:lnTo>
                  <a:pt x="1044006" y="1054000"/>
                </a:lnTo>
                <a:lnTo>
                  <a:pt x="1032705" y="1099760"/>
                </a:lnTo>
                <a:lnTo>
                  <a:pt x="1017620" y="1144508"/>
                </a:lnTo>
                <a:lnTo>
                  <a:pt x="998232" y="1188148"/>
                </a:lnTo>
                <a:lnTo>
                  <a:pt x="988038" y="1225843"/>
                </a:lnTo>
                <a:lnTo>
                  <a:pt x="974985" y="1265681"/>
                </a:lnTo>
                <a:lnTo>
                  <a:pt x="957931" y="1302377"/>
                </a:lnTo>
                <a:lnTo>
                  <a:pt x="912442" y="1346799"/>
                </a:lnTo>
                <a:lnTo>
                  <a:pt x="862126" y="1367397"/>
                </a:lnTo>
                <a:lnTo>
                  <a:pt x="836676" y="1377124"/>
                </a:lnTo>
                <a:lnTo>
                  <a:pt x="766028" y="1373258"/>
                </a:lnTo>
                <a:lnTo>
                  <a:pt x="718792" y="1370830"/>
                </a:lnTo>
                <a:lnTo>
                  <a:pt x="685992" y="1367599"/>
                </a:lnTo>
                <a:lnTo>
                  <a:pt x="627803" y="1349748"/>
                </a:lnTo>
                <a:lnTo>
                  <a:pt x="584466" y="1330642"/>
                </a:lnTo>
                <a:lnTo>
                  <a:pt x="531601" y="1300353"/>
                </a:lnTo>
                <a:lnTo>
                  <a:pt x="505487" y="1284993"/>
                </a:lnTo>
                <a:lnTo>
                  <a:pt x="468994" y="1267372"/>
                </a:lnTo>
                <a:lnTo>
                  <a:pt x="450354" y="1259014"/>
                </a:lnTo>
                <a:lnTo>
                  <a:pt x="418015" y="1220593"/>
                </a:lnTo>
                <a:lnTo>
                  <a:pt x="384246" y="1185386"/>
                </a:lnTo>
                <a:lnTo>
                  <a:pt x="349622" y="1151751"/>
                </a:lnTo>
                <a:lnTo>
                  <a:pt x="314718" y="1118044"/>
                </a:lnTo>
                <a:lnTo>
                  <a:pt x="291464" y="1091612"/>
                </a:lnTo>
                <a:lnTo>
                  <a:pt x="271565" y="1064895"/>
                </a:lnTo>
                <a:lnTo>
                  <a:pt x="250955" y="1041320"/>
                </a:lnTo>
                <a:lnTo>
                  <a:pt x="225564" y="1024318"/>
                </a:lnTo>
                <a:lnTo>
                  <a:pt x="194436" y="988599"/>
                </a:lnTo>
                <a:lnTo>
                  <a:pt x="158883" y="950595"/>
                </a:lnTo>
                <a:lnTo>
                  <a:pt x="125044" y="911161"/>
                </a:lnTo>
                <a:lnTo>
                  <a:pt x="99059" y="871156"/>
                </a:lnTo>
                <a:lnTo>
                  <a:pt x="76486" y="823337"/>
                </a:lnTo>
                <a:lnTo>
                  <a:pt x="56111" y="774862"/>
                </a:lnTo>
                <a:lnTo>
                  <a:pt x="38104" y="725328"/>
                </a:lnTo>
                <a:lnTo>
                  <a:pt x="22637" y="674334"/>
                </a:lnTo>
                <a:lnTo>
                  <a:pt x="9878" y="621478"/>
                </a:lnTo>
                <a:lnTo>
                  <a:pt x="0" y="566356"/>
                </a:lnTo>
                <a:lnTo>
                  <a:pt x="740" y="514888"/>
                </a:lnTo>
                <a:lnTo>
                  <a:pt x="900" y="463367"/>
                </a:lnTo>
                <a:lnTo>
                  <a:pt x="826" y="411810"/>
                </a:lnTo>
                <a:lnTo>
                  <a:pt x="868" y="360235"/>
                </a:lnTo>
                <a:lnTo>
                  <a:pt x="1373" y="308660"/>
                </a:lnTo>
                <a:lnTo>
                  <a:pt x="2691" y="257103"/>
                </a:lnTo>
                <a:lnTo>
                  <a:pt x="5169" y="205582"/>
                </a:lnTo>
                <a:lnTo>
                  <a:pt x="9156" y="154114"/>
                </a:lnTo>
                <a:lnTo>
                  <a:pt x="25658" y="106096"/>
                </a:lnTo>
                <a:lnTo>
                  <a:pt x="59463" y="69709"/>
                </a:lnTo>
                <a:lnTo>
                  <a:pt x="102087" y="43234"/>
                </a:lnTo>
                <a:lnTo>
                  <a:pt x="145042" y="24952"/>
                </a:lnTo>
                <a:lnTo>
                  <a:pt x="190578" y="9751"/>
                </a:lnTo>
                <a:lnTo>
                  <a:pt x="202318" y="6000"/>
                </a:lnTo>
                <a:lnTo>
                  <a:pt x="211775" y="2964"/>
                </a:lnTo>
                <a:lnTo>
                  <a:pt x="215658" y="1714"/>
                </a:lnTo>
                <a:lnTo>
                  <a:pt x="266224" y="1428"/>
                </a:lnTo>
                <a:lnTo>
                  <a:pt x="317290" y="0"/>
                </a:lnTo>
                <a:lnTo>
                  <a:pt x="367070" y="5143"/>
                </a:lnTo>
                <a:lnTo>
                  <a:pt x="413778" y="24574"/>
                </a:lnTo>
                <a:lnTo>
                  <a:pt x="451633" y="48768"/>
                </a:lnTo>
                <a:lnTo>
                  <a:pt x="489778" y="71818"/>
                </a:lnTo>
                <a:lnTo>
                  <a:pt x="528214" y="94869"/>
                </a:lnTo>
                <a:lnTo>
                  <a:pt x="566940" y="119062"/>
                </a:lnTo>
                <a:lnTo>
                  <a:pt x="625798" y="165449"/>
                </a:lnTo>
                <a:lnTo>
                  <a:pt x="654373" y="190107"/>
                </a:lnTo>
                <a:lnTo>
                  <a:pt x="683513" y="213550"/>
                </a:lnTo>
                <a:lnTo>
                  <a:pt x="701256" y="224063"/>
                </a:lnTo>
                <a:lnTo>
                  <a:pt x="719715" y="231933"/>
                </a:lnTo>
                <a:lnTo>
                  <a:pt x="738174" y="239375"/>
                </a:lnTo>
                <a:lnTo>
                  <a:pt x="755916" y="248602"/>
                </a:lnTo>
                <a:lnTo>
                  <a:pt x="795953" y="273699"/>
                </a:lnTo>
                <a:lnTo>
                  <a:pt x="840244" y="300023"/>
                </a:lnTo>
                <a:lnTo>
                  <a:pt x="887075" y="324993"/>
                </a:lnTo>
                <a:lnTo>
                  <a:pt x="934732" y="346025"/>
                </a:lnTo>
                <a:lnTo>
                  <a:pt x="981500" y="360538"/>
                </a:lnTo>
                <a:lnTo>
                  <a:pt x="1025664" y="36595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23" name="object 23"/>
          <p:cNvSpPr/>
          <p:nvPr/>
        </p:nvSpPr>
        <p:spPr>
          <a:xfrm>
            <a:off x="6054689" y="4195213"/>
            <a:ext cx="911006" cy="1238003"/>
          </a:xfrm>
          <a:custGeom>
            <a:avLst/>
            <a:gdLst/>
            <a:ahLst/>
            <a:cxnLst/>
            <a:rect l="l" t="t" r="r" b="b"/>
            <a:pathLst>
              <a:path w="909320" h="1235710">
                <a:moveTo>
                  <a:pt x="224777" y="1056131"/>
                </a:moveTo>
                <a:lnTo>
                  <a:pt x="202150" y="1047476"/>
                </a:lnTo>
                <a:lnTo>
                  <a:pt x="198023" y="1044606"/>
                </a:lnTo>
                <a:lnTo>
                  <a:pt x="198322" y="1035879"/>
                </a:lnTo>
                <a:lnTo>
                  <a:pt x="188975" y="1009650"/>
                </a:lnTo>
                <a:lnTo>
                  <a:pt x="175198" y="988706"/>
                </a:lnTo>
                <a:lnTo>
                  <a:pt x="157062" y="972978"/>
                </a:lnTo>
                <a:lnTo>
                  <a:pt x="136785" y="961108"/>
                </a:lnTo>
                <a:lnTo>
                  <a:pt x="116586" y="951738"/>
                </a:lnTo>
                <a:lnTo>
                  <a:pt x="107222" y="939736"/>
                </a:lnTo>
                <a:lnTo>
                  <a:pt x="80010" y="903731"/>
                </a:lnTo>
                <a:lnTo>
                  <a:pt x="57234" y="861060"/>
                </a:lnTo>
                <a:lnTo>
                  <a:pt x="34978" y="787517"/>
                </a:lnTo>
                <a:lnTo>
                  <a:pt x="25225" y="740865"/>
                </a:lnTo>
                <a:lnTo>
                  <a:pt x="15656" y="694102"/>
                </a:lnTo>
                <a:lnTo>
                  <a:pt x="7004" y="646901"/>
                </a:lnTo>
                <a:lnTo>
                  <a:pt x="0" y="598931"/>
                </a:lnTo>
                <a:lnTo>
                  <a:pt x="1024" y="550272"/>
                </a:lnTo>
                <a:lnTo>
                  <a:pt x="1661" y="501613"/>
                </a:lnTo>
                <a:lnTo>
                  <a:pt x="2178" y="452954"/>
                </a:lnTo>
                <a:lnTo>
                  <a:pt x="2841" y="404295"/>
                </a:lnTo>
                <a:lnTo>
                  <a:pt x="3916" y="355636"/>
                </a:lnTo>
                <a:lnTo>
                  <a:pt x="5670" y="306977"/>
                </a:lnTo>
                <a:lnTo>
                  <a:pt x="8369" y="258317"/>
                </a:lnTo>
                <a:lnTo>
                  <a:pt x="42475" y="206597"/>
                </a:lnTo>
                <a:lnTo>
                  <a:pt x="80010" y="176021"/>
                </a:lnTo>
                <a:lnTo>
                  <a:pt x="115526" y="149066"/>
                </a:lnTo>
                <a:lnTo>
                  <a:pt x="150534" y="116331"/>
                </a:lnTo>
                <a:lnTo>
                  <a:pt x="185161" y="81438"/>
                </a:lnTo>
                <a:lnTo>
                  <a:pt x="219535" y="48005"/>
                </a:lnTo>
                <a:lnTo>
                  <a:pt x="253783" y="19653"/>
                </a:lnTo>
                <a:lnTo>
                  <a:pt x="288036" y="0"/>
                </a:lnTo>
                <a:lnTo>
                  <a:pt x="309402" y="2940"/>
                </a:lnTo>
                <a:lnTo>
                  <a:pt x="336130" y="6953"/>
                </a:lnTo>
                <a:lnTo>
                  <a:pt x="363574" y="13394"/>
                </a:lnTo>
                <a:lnTo>
                  <a:pt x="387083" y="23621"/>
                </a:lnTo>
                <a:lnTo>
                  <a:pt x="412743" y="39683"/>
                </a:lnTo>
                <a:lnTo>
                  <a:pt x="434617" y="52101"/>
                </a:lnTo>
                <a:lnTo>
                  <a:pt x="457490" y="62091"/>
                </a:lnTo>
                <a:lnTo>
                  <a:pt x="486143" y="70865"/>
                </a:lnTo>
                <a:lnTo>
                  <a:pt x="525992" y="98986"/>
                </a:lnTo>
                <a:lnTo>
                  <a:pt x="568071" y="120816"/>
                </a:lnTo>
                <a:lnTo>
                  <a:pt x="610038" y="142682"/>
                </a:lnTo>
                <a:lnTo>
                  <a:pt x="649553" y="170913"/>
                </a:lnTo>
                <a:lnTo>
                  <a:pt x="684276" y="211835"/>
                </a:lnTo>
                <a:lnTo>
                  <a:pt x="709974" y="253865"/>
                </a:lnTo>
                <a:lnTo>
                  <a:pt x="708979" y="254243"/>
                </a:lnTo>
                <a:lnTo>
                  <a:pt x="703600" y="248602"/>
                </a:lnTo>
                <a:lnTo>
                  <a:pt x="697472" y="242747"/>
                </a:lnTo>
                <a:lnTo>
                  <a:pt x="710933" y="281939"/>
                </a:lnTo>
                <a:lnTo>
                  <a:pt x="731187" y="308621"/>
                </a:lnTo>
                <a:lnTo>
                  <a:pt x="737603" y="317753"/>
                </a:lnTo>
                <a:lnTo>
                  <a:pt x="754469" y="350424"/>
                </a:lnTo>
                <a:lnTo>
                  <a:pt x="769046" y="384809"/>
                </a:lnTo>
                <a:lnTo>
                  <a:pt x="783907" y="418052"/>
                </a:lnTo>
                <a:lnTo>
                  <a:pt x="801624" y="447293"/>
                </a:lnTo>
                <a:lnTo>
                  <a:pt x="811813" y="490501"/>
                </a:lnTo>
                <a:lnTo>
                  <a:pt x="816287" y="509492"/>
                </a:lnTo>
                <a:lnTo>
                  <a:pt x="822192" y="523482"/>
                </a:lnTo>
                <a:lnTo>
                  <a:pt x="836676" y="551688"/>
                </a:lnTo>
                <a:lnTo>
                  <a:pt x="841139" y="580953"/>
                </a:lnTo>
                <a:lnTo>
                  <a:pt x="845529" y="610361"/>
                </a:lnTo>
                <a:lnTo>
                  <a:pt x="850065" y="639770"/>
                </a:lnTo>
                <a:lnTo>
                  <a:pt x="854964" y="669035"/>
                </a:lnTo>
                <a:lnTo>
                  <a:pt x="861488" y="698837"/>
                </a:lnTo>
                <a:lnTo>
                  <a:pt x="868870" y="727995"/>
                </a:lnTo>
                <a:lnTo>
                  <a:pt x="875966" y="757011"/>
                </a:lnTo>
                <a:lnTo>
                  <a:pt x="881634" y="786383"/>
                </a:lnTo>
                <a:lnTo>
                  <a:pt x="888597" y="840700"/>
                </a:lnTo>
                <a:lnTo>
                  <a:pt x="893343" y="893444"/>
                </a:lnTo>
                <a:lnTo>
                  <a:pt x="899089" y="945618"/>
                </a:lnTo>
                <a:lnTo>
                  <a:pt x="909053" y="998219"/>
                </a:lnTo>
                <a:lnTo>
                  <a:pt x="904092" y="1051383"/>
                </a:lnTo>
                <a:lnTo>
                  <a:pt x="896061" y="1098730"/>
                </a:lnTo>
                <a:lnTo>
                  <a:pt x="881519" y="1139385"/>
                </a:lnTo>
                <a:lnTo>
                  <a:pt x="857029" y="1172468"/>
                </a:lnTo>
                <a:lnTo>
                  <a:pt x="819150" y="1197102"/>
                </a:lnTo>
                <a:lnTo>
                  <a:pt x="782950" y="1210437"/>
                </a:lnTo>
                <a:lnTo>
                  <a:pt x="764709" y="1215961"/>
                </a:lnTo>
                <a:lnTo>
                  <a:pt x="746760" y="1221485"/>
                </a:lnTo>
                <a:lnTo>
                  <a:pt x="736340" y="1224998"/>
                </a:lnTo>
                <a:lnTo>
                  <a:pt x="724560" y="1229010"/>
                </a:lnTo>
                <a:lnTo>
                  <a:pt x="714923" y="1232308"/>
                </a:lnTo>
                <a:lnTo>
                  <a:pt x="710933" y="1233677"/>
                </a:lnTo>
                <a:lnTo>
                  <a:pt x="680971" y="1233809"/>
                </a:lnTo>
                <a:lnTo>
                  <a:pt x="636481" y="1234726"/>
                </a:lnTo>
                <a:lnTo>
                  <a:pt x="581874" y="1235257"/>
                </a:lnTo>
                <a:lnTo>
                  <a:pt x="521562" y="1234228"/>
                </a:lnTo>
                <a:lnTo>
                  <a:pt x="459956" y="1230467"/>
                </a:lnTo>
                <a:lnTo>
                  <a:pt x="401467" y="1222801"/>
                </a:lnTo>
                <a:lnTo>
                  <a:pt x="350507" y="1210055"/>
                </a:lnTo>
                <a:lnTo>
                  <a:pt x="292409" y="1171098"/>
                </a:lnTo>
                <a:lnTo>
                  <a:pt x="265216" y="1143297"/>
                </a:lnTo>
                <a:lnTo>
                  <a:pt x="228856" y="1098887"/>
                </a:lnTo>
                <a:lnTo>
                  <a:pt x="210806" y="1062954"/>
                </a:lnTo>
                <a:lnTo>
                  <a:pt x="224777" y="1056131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24" name="object 24"/>
          <p:cNvSpPr/>
          <p:nvPr/>
        </p:nvSpPr>
        <p:spPr>
          <a:xfrm>
            <a:off x="5243180" y="3277590"/>
            <a:ext cx="856931" cy="1517921"/>
          </a:xfrm>
          <a:custGeom>
            <a:avLst/>
            <a:gdLst/>
            <a:ahLst/>
            <a:cxnLst/>
            <a:rect l="l" t="t" r="r" b="b"/>
            <a:pathLst>
              <a:path w="855345" h="1515110">
                <a:moveTo>
                  <a:pt x="746747" y="1021079"/>
                </a:moveTo>
                <a:lnTo>
                  <a:pt x="738180" y="1073693"/>
                </a:lnTo>
                <a:lnTo>
                  <a:pt x="727321" y="1124807"/>
                </a:lnTo>
                <a:lnTo>
                  <a:pt x="712459" y="1173777"/>
                </a:lnTo>
                <a:lnTo>
                  <a:pt x="691883" y="1219962"/>
                </a:lnTo>
                <a:lnTo>
                  <a:pt x="680912" y="1264300"/>
                </a:lnTo>
                <a:lnTo>
                  <a:pt x="669794" y="1308353"/>
                </a:lnTo>
                <a:lnTo>
                  <a:pt x="658672" y="1352407"/>
                </a:lnTo>
                <a:lnTo>
                  <a:pt x="647687" y="1396745"/>
                </a:lnTo>
                <a:lnTo>
                  <a:pt x="644098" y="1415093"/>
                </a:lnTo>
                <a:lnTo>
                  <a:pt x="641219" y="1433798"/>
                </a:lnTo>
                <a:lnTo>
                  <a:pt x="637193" y="1451502"/>
                </a:lnTo>
                <a:lnTo>
                  <a:pt x="630161" y="1466850"/>
                </a:lnTo>
                <a:lnTo>
                  <a:pt x="625917" y="1473124"/>
                </a:lnTo>
                <a:lnTo>
                  <a:pt x="621884" y="1479899"/>
                </a:lnTo>
                <a:lnTo>
                  <a:pt x="578542" y="1507331"/>
                </a:lnTo>
                <a:lnTo>
                  <a:pt x="557784" y="1514855"/>
                </a:lnTo>
                <a:lnTo>
                  <a:pt x="503023" y="1511491"/>
                </a:lnTo>
                <a:lnTo>
                  <a:pt x="448518" y="1508235"/>
                </a:lnTo>
                <a:lnTo>
                  <a:pt x="394341" y="1503005"/>
                </a:lnTo>
                <a:lnTo>
                  <a:pt x="340564" y="1493715"/>
                </a:lnTo>
                <a:lnTo>
                  <a:pt x="287261" y="1478279"/>
                </a:lnTo>
                <a:lnTo>
                  <a:pt x="244984" y="1459468"/>
                </a:lnTo>
                <a:lnTo>
                  <a:pt x="205066" y="1435798"/>
                </a:lnTo>
                <a:lnTo>
                  <a:pt x="165863" y="1410128"/>
                </a:lnTo>
                <a:lnTo>
                  <a:pt x="125730" y="1385315"/>
                </a:lnTo>
                <a:lnTo>
                  <a:pt x="77057" y="1351597"/>
                </a:lnTo>
                <a:lnTo>
                  <a:pt x="35814" y="1303019"/>
                </a:lnTo>
                <a:lnTo>
                  <a:pt x="13049" y="1259681"/>
                </a:lnTo>
                <a:lnTo>
                  <a:pt x="0" y="1232915"/>
                </a:lnTo>
                <a:lnTo>
                  <a:pt x="2913" y="1184248"/>
                </a:lnTo>
                <a:lnTo>
                  <a:pt x="6350" y="1135104"/>
                </a:lnTo>
                <a:lnTo>
                  <a:pt x="10358" y="1085611"/>
                </a:lnTo>
                <a:lnTo>
                  <a:pt x="14986" y="1035896"/>
                </a:lnTo>
                <a:lnTo>
                  <a:pt x="20280" y="986086"/>
                </a:lnTo>
                <a:lnTo>
                  <a:pt x="26288" y="936307"/>
                </a:lnTo>
                <a:lnTo>
                  <a:pt x="33059" y="886687"/>
                </a:lnTo>
                <a:lnTo>
                  <a:pt x="40639" y="837353"/>
                </a:lnTo>
                <a:lnTo>
                  <a:pt x="49077" y="788431"/>
                </a:lnTo>
                <a:lnTo>
                  <a:pt x="58419" y="740050"/>
                </a:lnTo>
                <a:lnTo>
                  <a:pt x="68714" y="692335"/>
                </a:lnTo>
                <a:lnTo>
                  <a:pt x="80010" y="645413"/>
                </a:lnTo>
                <a:lnTo>
                  <a:pt x="84650" y="596754"/>
                </a:lnTo>
                <a:lnTo>
                  <a:pt x="88865" y="548095"/>
                </a:lnTo>
                <a:lnTo>
                  <a:pt x="92786" y="499436"/>
                </a:lnTo>
                <a:lnTo>
                  <a:pt x="96547" y="450777"/>
                </a:lnTo>
                <a:lnTo>
                  <a:pt x="100281" y="402118"/>
                </a:lnTo>
                <a:lnTo>
                  <a:pt x="104122" y="353459"/>
                </a:lnTo>
                <a:lnTo>
                  <a:pt x="108204" y="304800"/>
                </a:lnTo>
                <a:lnTo>
                  <a:pt x="118300" y="245173"/>
                </a:lnTo>
                <a:lnTo>
                  <a:pt x="152400" y="211835"/>
                </a:lnTo>
                <a:lnTo>
                  <a:pt x="168544" y="188975"/>
                </a:lnTo>
                <a:lnTo>
                  <a:pt x="170116" y="187832"/>
                </a:lnTo>
                <a:lnTo>
                  <a:pt x="174259" y="189547"/>
                </a:lnTo>
                <a:lnTo>
                  <a:pt x="198120" y="175259"/>
                </a:lnTo>
                <a:lnTo>
                  <a:pt x="226061" y="153209"/>
                </a:lnTo>
                <a:lnTo>
                  <a:pt x="251358" y="130873"/>
                </a:lnTo>
                <a:lnTo>
                  <a:pt x="277083" y="110537"/>
                </a:lnTo>
                <a:lnTo>
                  <a:pt x="306311" y="94487"/>
                </a:lnTo>
                <a:lnTo>
                  <a:pt x="320932" y="73342"/>
                </a:lnTo>
                <a:lnTo>
                  <a:pt x="323837" y="69913"/>
                </a:lnTo>
                <a:lnTo>
                  <a:pt x="329028" y="69627"/>
                </a:lnTo>
                <a:lnTo>
                  <a:pt x="350507" y="57912"/>
                </a:lnTo>
                <a:lnTo>
                  <a:pt x="369535" y="42862"/>
                </a:lnTo>
                <a:lnTo>
                  <a:pt x="385565" y="27241"/>
                </a:lnTo>
                <a:lnTo>
                  <a:pt x="402167" y="12477"/>
                </a:lnTo>
                <a:lnTo>
                  <a:pt x="422910" y="0"/>
                </a:lnTo>
                <a:lnTo>
                  <a:pt x="469916" y="13402"/>
                </a:lnTo>
                <a:lnTo>
                  <a:pt x="518069" y="25428"/>
                </a:lnTo>
                <a:lnTo>
                  <a:pt x="566350" y="38385"/>
                </a:lnTo>
                <a:lnTo>
                  <a:pt x="613742" y="54581"/>
                </a:lnTo>
                <a:lnTo>
                  <a:pt x="659227" y="76323"/>
                </a:lnTo>
                <a:lnTo>
                  <a:pt x="701789" y="105917"/>
                </a:lnTo>
                <a:lnTo>
                  <a:pt x="723382" y="148054"/>
                </a:lnTo>
                <a:lnTo>
                  <a:pt x="745899" y="189261"/>
                </a:lnTo>
                <a:lnTo>
                  <a:pt x="771126" y="226897"/>
                </a:lnTo>
                <a:lnTo>
                  <a:pt x="800849" y="258317"/>
                </a:lnTo>
                <a:lnTo>
                  <a:pt x="810631" y="275284"/>
                </a:lnTo>
                <a:lnTo>
                  <a:pt x="820766" y="292322"/>
                </a:lnTo>
                <a:lnTo>
                  <a:pt x="829895" y="310074"/>
                </a:lnTo>
                <a:lnTo>
                  <a:pt x="836663" y="329183"/>
                </a:lnTo>
                <a:lnTo>
                  <a:pt x="842092" y="350103"/>
                </a:lnTo>
                <a:lnTo>
                  <a:pt x="848093" y="373094"/>
                </a:lnTo>
                <a:lnTo>
                  <a:pt x="852951" y="391656"/>
                </a:lnTo>
                <a:lnTo>
                  <a:pt x="854951" y="399288"/>
                </a:lnTo>
                <a:lnTo>
                  <a:pt x="853817" y="444949"/>
                </a:lnTo>
                <a:lnTo>
                  <a:pt x="853005" y="492258"/>
                </a:lnTo>
                <a:lnTo>
                  <a:pt x="852045" y="540750"/>
                </a:lnTo>
                <a:lnTo>
                  <a:pt x="850466" y="589956"/>
                </a:lnTo>
                <a:lnTo>
                  <a:pt x="847797" y="639409"/>
                </a:lnTo>
                <a:lnTo>
                  <a:pt x="843568" y="688643"/>
                </a:lnTo>
                <a:lnTo>
                  <a:pt x="837309" y="737189"/>
                </a:lnTo>
                <a:lnTo>
                  <a:pt x="828549" y="784581"/>
                </a:lnTo>
                <a:lnTo>
                  <a:pt x="816818" y="830352"/>
                </a:lnTo>
                <a:lnTo>
                  <a:pt x="801645" y="874035"/>
                </a:lnTo>
                <a:lnTo>
                  <a:pt x="782561" y="915162"/>
                </a:lnTo>
                <a:lnTo>
                  <a:pt x="778679" y="936212"/>
                </a:lnTo>
                <a:lnTo>
                  <a:pt x="771512" y="972121"/>
                </a:lnTo>
                <a:lnTo>
                  <a:pt x="760915" y="1006030"/>
                </a:lnTo>
                <a:lnTo>
                  <a:pt x="746747" y="1021079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25" name="object 25"/>
          <p:cNvSpPr txBox="1"/>
          <p:nvPr/>
        </p:nvSpPr>
        <p:spPr>
          <a:xfrm>
            <a:off x="1537818" y="1915914"/>
            <a:ext cx="2246391" cy="382950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sz="2405" spc="-5" dirty="0">
                <a:latin typeface="Times New Roman"/>
                <a:cs typeface="Times New Roman"/>
              </a:rPr>
              <a:t>Raw</a:t>
            </a:r>
            <a:r>
              <a:rPr sz="2405" spc="-70" dirty="0">
                <a:latin typeface="Times New Roman"/>
                <a:cs typeface="Times New Roman"/>
              </a:rPr>
              <a:t> </a:t>
            </a:r>
            <a:r>
              <a:rPr sz="2405" spc="-5" dirty="0">
                <a:latin typeface="Times New Roman"/>
                <a:cs typeface="Times New Roman"/>
              </a:rPr>
              <a:t>Data</a:t>
            </a:r>
            <a:endParaRPr sz="2405" dirty="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124336" y="1858657"/>
            <a:ext cx="3758538" cy="382950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sz="2405" spc="-5" dirty="0">
                <a:latin typeface="Times New Roman"/>
                <a:cs typeface="Times New Roman"/>
              </a:rPr>
              <a:t>Cluster/Stratified</a:t>
            </a:r>
            <a:r>
              <a:rPr sz="2405" spc="-65" dirty="0">
                <a:latin typeface="Times New Roman"/>
                <a:cs typeface="Times New Roman"/>
              </a:rPr>
              <a:t> </a:t>
            </a:r>
            <a:r>
              <a:rPr sz="2405" spc="-10" dirty="0">
                <a:latin typeface="Times New Roman"/>
                <a:cs typeface="Times New Roman"/>
              </a:rPr>
              <a:t>Sample</a:t>
            </a:r>
            <a:endParaRPr sz="2405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wip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705" y="6177035"/>
            <a:ext cx="8244868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87" y="0"/>
                </a:lnTo>
              </a:path>
            </a:pathLst>
          </a:custGeom>
          <a:ln w="19050">
            <a:solidFill>
              <a:srgbClr val="CC9901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7291" y="337582"/>
            <a:ext cx="5534192" cy="505291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sz="3200" spc="-5" dirty="0"/>
              <a:t>Hierarchical</a:t>
            </a:r>
            <a:r>
              <a:rPr sz="3200" spc="-85" dirty="0"/>
              <a:t> </a:t>
            </a:r>
            <a:r>
              <a:rPr sz="3200" dirty="0"/>
              <a:t>Reduction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247ECC-4B73-4155-9383-2023B589B54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0DFCC-64B3-429F-8B74-E382F6754EDA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6" name="object 6"/>
          <p:cNvSpPr txBox="1"/>
          <p:nvPr/>
        </p:nvSpPr>
        <p:spPr>
          <a:xfrm>
            <a:off x="467513" y="1199069"/>
            <a:ext cx="8232780" cy="4886482"/>
          </a:xfrm>
          <a:prstGeom prst="rect">
            <a:avLst/>
          </a:prstGeom>
        </p:spPr>
        <p:txBody>
          <a:bodyPr vert="horz" wrap="square" lIns="0" tIns="8906" rIns="0" bIns="0" rtlCol="0">
            <a:spAutoFit/>
          </a:bodyPr>
          <a:lstStyle/>
          <a:p>
            <a:pPr marL="355639" marR="782534" indent="-343552" algn="just">
              <a:lnSpc>
                <a:spcPct val="100899"/>
              </a:lnSpc>
              <a:spcBef>
                <a:spcPts val="70"/>
              </a:spcBef>
              <a:buClr>
                <a:srgbClr val="CC9A00"/>
              </a:buClr>
              <a:buSzPct val="65384"/>
              <a:buFont typeface="Wingdings"/>
              <a:buChar char=""/>
              <a:tabLst>
                <a:tab pos="355639" algn="l"/>
                <a:tab pos="356276" algn="l"/>
              </a:tabLst>
            </a:pPr>
            <a:r>
              <a:rPr sz="2400" spc="-5" dirty="0">
                <a:cs typeface="Garamond"/>
              </a:rPr>
              <a:t>Use multi-resolution structure with different degrees of  reduction</a:t>
            </a:r>
            <a:endParaRPr sz="2400" dirty="0">
              <a:cs typeface="Garamond"/>
            </a:endParaRPr>
          </a:p>
          <a:p>
            <a:pPr marL="355639" marR="5090" indent="-343552" algn="just">
              <a:lnSpc>
                <a:spcPct val="100899"/>
              </a:lnSpc>
              <a:spcBef>
                <a:spcPts val="581"/>
              </a:spcBef>
              <a:buClr>
                <a:srgbClr val="CC9A00"/>
              </a:buClr>
              <a:buSzPct val="65384"/>
              <a:buFont typeface="Wingdings"/>
              <a:buChar char=""/>
              <a:tabLst>
                <a:tab pos="355639" algn="l"/>
                <a:tab pos="356276" algn="l"/>
              </a:tabLst>
            </a:pPr>
            <a:r>
              <a:rPr sz="2400" spc="-5" dirty="0">
                <a:cs typeface="Garamond"/>
              </a:rPr>
              <a:t>Hierarchical </a:t>
            </a:r>
            <a:r>
              <a:rPr sz="2400" dirty="0">
                <a:cs typeface="Garamond"/>
              </a:rPr>
              <a:t>clustering </a:t>
            </a:r>
            <a:r>
              <a:rPr sz="2400" spc="-5" dirty="0">
                <a:cs typeface="Garamond"/>
              </a:rPr>
              <a:t>is often performed but tends to define  partitions of data sets rather than</a:t>
            </a:r>
            <a:r>
              <a:rPr sz="2400" spc="25" dirty="0">
                <a:cs typeface="Garamond"/>
              </a:rPr>
              <a:t> </a:t>
            </a:r>
            <a:r>
              <a:rPr sz="2400" spc="-5" dirty="0">
                <a:cs typeface="Garamond"/>
              </a:rPr>
              <a:t>“clusters”</a:t>
            </a:r>
            <a:endParaRPr sz="2400" dirty="0">
              <a:cs typeface="Garamond"/>
            </a:endParaRPr>
          </a:p>
          <a:p>
            <a:pPr marL="355639" marR="159688" indent="-343552" algn="just">
              <a:lnSpc>
                <a:spcPct val="100899"/>
              </a:lnSpc>
              <a:spcBef>
                <a:spcPts val="576"/>
              </a:spcBef>
              <a:buClr>
                <a:srgbClr val="CC9A00"/>
              </a:buClr>
              <a:buSzPct val="65384"/>
              <a:buFont typeface="Wingdings"/>
              <a:buChar char=""/>
              <a:tabLst>
                <a:tab pos="355639" algn="l"/>
                <a:tab pos="356276" algn="l"/>
              </a:tabLst>
            </a:pPr>
            <a:r>
              <a:rPr sz="2400" spc="-5" dirty="0">
                <a:cs typeface="Garamond"/>
              </a:rPr>
              <a:t>Parametric methods are usually not amenable to hierarchical  representation</a:t>
            </a:r>
            <a:endParaRPr sz="2400" dirty="0">
              <a:cs typeface="Garamond"/>
            </a:endParaRPr>
          </a:p>
          <a:p>
            <a:pPr marL="356276" indent="-343552" algn="just">
              <a:spcBef>
                <a:spcPts val="636"/>
              </a:spcBef>
              <a:buClr>
                <a:srgbClr val="CC9A00"/>
              </a:buClr>
              <a:buSzPct val="65384"/>
              <a:buFont typeface="Wingdings"/>
              <a:buChar char=""/>
              <a:tabLst>
                <a:tab pos="355639" algn="l"/>
                <a:tab pos="356276" algn="l"/>
              </a:tabLst>
            </a:pPr>
            <a:r>
              <a:rPr sz="2400" spc="-5" dirty="0">
                <a:cs typeface="Garamond"/>
              </a:rPr>
              <a:t>Hierarchical aggregation</a:t>
            </a:r>
            <a:endParaRPr sz="2400" dirty="0">
              <a:cs typeface="Garamond"/>
            </a:endParaRPr>
          </a:p>
          <a:p>
            <a:pPr marL="756450" marR="43898" lvl="1" indent="-286293" algn="just">
              <a:spcBef>
                <a:spcPts val="541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756450" algn="l"/>
                <a:tab pos="757086" algn="l"/>
              </a:tabLst>
            </a:pPr>
            <a:r>
              <a:rPr sz="2400" spc="-5" dirty="0">
                <a:cs typeface="Garamond"/>
              </a:rPr>
              <a:t>An index </a:t>
            </a:r>
            <a:r>
              <a:rPr sz="2400" dirty="0">
                <a:cs typeface="Garamond"/>
              </a:rPr>
              <a:t>tree </a:t>
            </a:r>
            <a:r>
              <a:rPr sz="2400" spc="-5" dirty="0">
                <a:cs typeface="Garamond"/>
              </a:rPr>
              <a:t>hierarchically divides </a:t>
            </a:r>
            <a:r>
              <a:rPr sz="2400" dirty="0">
                <a:cs typeface="Garamond"/>
              </a:rPr>
              <a:t>a </a:t>
            </a:r>
            <a:r>
              <a:rPr sz="2400" spc="-5" dirty="0">
                <a:cs typeface="Garamond"/>
              </a:rPr>
              <a:t>data set into partitions by value  range of </a:t>
            </a:r>
            <a:r>
              <a:rPr sz="2400" dirty="0">
                <a:cs typeface="Garamond"/>
              </a:rPr>
              <a:t>some </a:t>
            </a:r>
            <a:r>
              <a:rPr sz="2400" spc="-5" dirty="0">
                <a:cs typeface="Garamond"/>
              </a:rPr>
              <a:t>attributes</a:t>
            </a:r>
            <a:endParaRPr sz="2400" dirty="0">
              <a:cs typeface="Garamond"/>
            </a:endParaRPr>
          </a:p>
          <a:p>
            <a:pPr marL="757086" lvl="1" indent="-286929" algn="just">
              <a:spcBef>
                <a:spcPts val="531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756450" algn="l"/>
                <a:tab pos="757086" algn="l"/>
              </a:tabLst>
            </a:pPr>
            <a:r>
              <a:rPr sz="2400" spc="-5" dirty="0">
                <a:cs typeface="Garamond"/>
              </a:rPr>
              <a:t>Each partition </a:t>
            </a:r>
            <a:r>
              <a:rPr sz="2400" dirty="0">
                <a:cs typeface="Garamond"/>
              </a:rPr>
              <a:t>can </a:t>
            </a:r>
            <a:r>
              <a:rPr sz="2400" spc="-5" dirty="0">
                <a:cs typeface="Garamond"/>
              </a:rPr>
              <a:t>be </a:t>
            </a:r>
            <a:r>
              <a:rPr sz="2400" dirty="0">
                <a:cs typeface="Garamond"/>
              </a:rPr>
              <a:t>considered </a:t>
            </a:r>
            <a:r>
              <a:rPr sz="2400" spc="-5" dirty="0">
                <a:cs typeface="Garamond"/>
              </a:rPr>
              <a:t>as </a:t>
            </a:r>
            <a:r>
              <a:rPr sz="2400" dirty="0">
                <a:cs typeface="Garamond"/>
              </a:rPr>
              <a:t>a</a:t>
            </a:r>
            <a:r>
              <a:rPr sz="2400" spc="-15" dirty="0">
                <a:cs typeface="Garamond"/>
              </a:rPr>
              <a:t> </a:t>
            </a:r>
            <a:r>
              <a:rPr sz="2400" spc="-5" dirty="0">
                <a:cs typeface="Garamond"/>
              </a:rPr>
              <a:t>bucket</a:t>
            </a:r>
            <a:endParaRPr sz="2400" dirty="0">
              <a:cs typeface="Garamond"/>
            </a:endParaRPr>
          </a:p>
          <a:p>
            <a:pPr marL="756450" marR="1114634" lvl="1" indent="-286293" algn="just">
              <a:lnSpc>
                <a:spcPct val="100400"/>
              </a:lnSpc>
              <a:spcBef>
                <a:spcPts val="501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756450" algn="l"/>
                <a:tab pos="757086" algn="l"/>
              </a:tabLst>
            </a:pPr>
            <a:r>
              <a:rPr sz="2400" dirty="0">
                <a:cs typeface="Garamond"/>
              </a:rPr>
              <a:t>Thus </a:t>
            </a:r>
            <a:r>
              <a:rPr sz="2400" spc="-5" dirty="0">
                <a:cs typeface="Garamond"/>
              </a:rPr>
              <a:t>an index </a:t>
            </a:r>
            <a:r>
              <a:rPr sz="2400" dirty="0">
                <a:cs typeface="Garamond"/>
              </a:rPr>
              <a:t>tree with </a:t>
            </a:r>
            <a:r>
              <a:rPr sz="2400" spc="-10" dirty="0">
                <a:cs typeface="Garamond"/>
              </a:rPr>
              <a:t>aggregates </a:t>
            </a:r>
            <a:r>
              <a:rPr sz="2400" dirty="0">
                <a:cs typeface="Garamond"/>
              </a:rPr>
              <a:t>stored </a:t>
            </a:r>
            <a:r>
              <a:rPr sz="2400" spc="-5" dirty="0">
                <a:cs typeface="Garamond"/>
              </a:rPr>
              <a:t>at </a:t>
            </a:r>
            <a:r>
              <a:rPr sz="2400" dirty="0">
                <a:cs typeface="Garamond"/>
              </a:rPr>
              <a:t>each </a:t>
            </a:r>
            <a:r>
              <a:rPr sz="2400" spc="-5" dirty="0">
                <a:cs typeface="Garamond"/>
              </a:rPr>
              <a:t>node is </a:t>
            </a:r>
            <a:r>
              <a:rPr sz="2400" dirty="0">
                <a:cs typeface="Garamond"/>
              </a:rPr>
              <a:t>a  </a:t>
            </a:r>
            <a:r>
              <a:rPr sz="2400" spc="-5" dirty="0">
                <a:cs typeface="Garamond"/>
              </a:rPr>
              <a:t>hierarchical histogram</a:t>
            </a:r>
            <a:endParaRPr sz="2400" dirty="0">
              <a:cs typeface="Garamond"/>
            </a:endParaRPr>
          </a:p>
        </p:txBody>
      </p:sp>
    </p:spTree>
  </p:cSld>
  <p:clrMapOvr>
    <a:masterClrMapping/>
  </p:clrMapOvr>
  <p:transition>
    <p:wip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5751" y="502414"/>
            <a:ext cx="2136433" cy="505291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sz="3200" dirty="0"/>
              <a:t>Outline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sz="quarter" idx="1"/>
          </p:nvPr>
        </p:nvSpPr>
        <p:spPr>
          <a:xfrm>
            <a:off x="395752" y="999883"/>
            <a:ext cx="8244868" cy="4055135"/>
          </a:xfrm>
          <a:prstGeom prst="rect">
            <a:avLst/>
          </a:prstGeom>
        </p:spPr>
        <p:txBody>
          <a:bodyPr vert="horz" wrap="square" lIns="0" tIns="424357" rIns="0" bIns="0" rtlCol="0">
            <a:spAutoFit/>
          </a:bodyPr>
          <a:lstStyle/>
          <a:p>
            <a:pPr marL="753905" indent="-344188">
              <a:spcBef>
                <a:spcPts val="100"/>
              </a:spcBef>
              <a:buClr>
                <a:srgbClr val="CC9A00"/>
              </a:buClr>
              <a:buSzPct val="66666"/>
              <a:buFont typeface="Wingdings"/>
              <a:buChar char=""/>
              <a:tabLst>
                <a:tab pos="753905" algn="l"/>
                <a:tab pos="754541" algn="l"/>
              </a:tabLst>
            </a:pPr>
            <a:r>
              <a:rPr sz="2400" spc="-5" dirty="0"/>
              <a:t>Introduction</a:t>
            </a:r>
            <a:endParaRPr sz="2400" dirty="0"/>
          </a:p>
          <a:p>
            <a:pPr marL="753905" indent="-344188">
              <a:spcBef>
                <a:spcPts val="2164"/>
              </a:spcBef>
              <a:buClr>
                <a:srgbClr val="CC9A00"/>
              </a:buClr>
              <a:buSzPct val="66666"/>
              <a:buFont typeface="Wingdings"/>
              <a:buChar char=""/>
              <a:tabLst>
                <a:tab pos="753905" algn="l"/>
                <a:tab pos="754541" algn="l"/>
              </a:tabLst>
            </a:pPr>
            <a:r>
              <a:rPr sz="2400" dirty="0"/>
              <a:t>Data</a:t>
            </a:r>
            <a:r>
              <a:rPr sz="2400" spc="-5" dirty="0"/>
              <a:t> </a:t>
            </a:r>
            <a:r>
              <a:rPr sz="2400" dirty="0"/>
              <a:t>cleaning</a:t>
            </a:r>
          </a:p>
          <a:p>
            <a:pPr marL="753905" indent="-344188">
              <a:spcBef>
                <a:spcPts val="2169"/>
              </a:spcBef>
              <a:buClr>
                <a:srgbClr val="CC9A00"/>
              </a:buClr>
              <a:buSzPct val="66666"/>
              <a:buFont typeface="Wingdings"/>
              <a:buChar char=""/>
              <a:tabLst>
                <a:tab pos="753905" algn="l"/>
                <a:tab pos="754541" algn="l"/>
              </a:tabLst>
            </a:pPr>
            <a:r>
              <a:rPr sz="2400" spc="-5" dirty="0"/>
              <a:t>Data integration and</a:t>
            </a:r>
            <a:r>
              <a:rPr sz="2400" spc="-15" dirty="0"/>
              <a:t> </a:t>
            </a:r>
            <a:r>
              <a:rPr sz="2400" dirty="0"/>
              <a:t>transformation</a:t>
            </a:r>
          </a:p>
          <a:p>
            <a:pPr marL="753905" indent="-344188">
              <a:spcBef>
                <a:spcPts val="2164"/>
              </a:spcBef>
              <a:buClr>
                <a:srgbClr val="CC9A00"/>
              </a:buClr>
              <a:buSzPct val="66666"/>
              <a:buFont typeface="Wingdings"/>
              <a:buChar char=""/>
              <a:tabLst>
                <a:tab pos="753905" algn="l"/>
                <a:tab pos="754541" algn="l"/>
              </a:tabLst>
            </a:pPr>
            <a:r>
              <a:rPr sz="2400" dirty="0"/>
              <a:t>Data</a:t>
            </a:r>
            <a:r>
              <a:rPr sz="2400" spc="-5" dirty="0"/>
              <a:t> </a:t>
            </a:r>
            <a:r>
              <a:rPr sz="2400" dirty="0"/>
              <a:t>reduction</a:t>
            </a:r>
          </a:p>
          <a:p>
            <a:pPr marL="753905" indent="-344188">
              <a:spcBef>
                <a:spcPts val="2169"/>
              </a:spcBef>
              <a:buClr>
                <a:srgbClr val="CC9A00"/>
              </a:buClr>
              <a:buSzPct val="66666"/>
              <a:buFont typeface="Wingdings"/>
              <a:buChar char=""/>
              <a:tabLst>
                <a:tab pos="753905" algn="l"/>
                <a:tab pos="754541" algn="l"/>
              </a:tabLst>
            </a:pPr>
            <a:r>
              <a:rPr sz="2400" spc="-5" dirty="0">
                <a:solidFill>
                  <a:srgbClr val="9A6500"/>
                </a:solidFill>
              </a:rPr>
              <a:t>Discretization and </a:t>
            </a:r>
            <a:r>
              <a:rPr sz="2400" dirty="0">
                <a:solidFill>
                  <a:srgbClr val="9A6500"/>
                </a:solidFill>
              </a:rPr>
              <a:t>concept </a:t>
            </a:r>
            <a:r>
              <a:rPr sz="2400" spc="-5" dirty="0">
                <a:solidFill>
                  <a:srgbClr val="9A6500"/>
                </a:solidFill>
              </a:rPr>
              <a:t>hierarchy</a:t>
            </a:r>
            <a:r>
              <a:rPr sz="2400" spc="-50" dirty="0">
                <a:solidFill>
                  <a:srgbClr val="9A6500"/>
                </a:solidFill>
              </a:rPr>
              <a:t> </a:t>
            </a:r>
            <a:r>
              <a:rPr sz="2400" dirty="0">
                <a:solidFill>
                  <a:srgbClr val="9A6500"/>
                </a:solidFill>
              </a:rPr>
              <a:t>generation</a:t>
            </a:r>
            <a:endParaRPr lang="en-US" sz="2400" dirty="0">
              <a:solidFill>
                <a:srgbClr val="9A6500"/>
              </a:solidFill>
            </a:endParaRPr>
          </a:p>
          <a:p>
            <a:pPr marL="753905" indent="-344188">
              <a:spcBef>
                <a:spcPts val="2169"/>
              </a:spcBef>
              <a:buClr>
                <a:srgbClr val="CC9A00"/>
              </a:buClr>
              <a:buSzPct val="66666"/>
              <a:buFont typeface="Wingdings"/>
              <a:buChar char=""/>
              <a:tabLst>
                <a:tab pos="753905" algn="l"/>
                <a:tab pos="754541" algn="l"/>
              </a:tabLst>
            </a:pPr>
            <a:r>
              <a:rPr lang="en-IN" sz="2400" u="heavy" dirty="0" err="1">
                <a:uFill>
                  <a:solidFill>
                    <a:srgbClr val="CC9901"/>
                  </a:solidFill>
                </a:uFill>
              </a:rPr>
              <a:t>Su</a:t>
            </a:r>
            <a:r>
              <a:rPr sz="2400" u="heavy" dirty="0" err="1">
                <a:uFill>
                  <a:solidFill>
                    <a:srgbClr val="CC9901"/>
                  </a:solidFill>
                </a:uFill>
              </a:rPr>
              <a:t>mmary</a:t>
            </a:r>
            <a:r>
              <a:rPr sz="2400" u="heavy" dirty="0">
                <a:uFill>
                  <a:solidFill>
                    <a:srgbClr val="CC9901"/>
                  </a:solidFill>
                </a:uFill>
              </a:rPr>
              <a:t>	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A6B6BA-E65A-4A73-A51E-D185CE1511A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0DFCC-64B3-429F-8B74-E382F6754EDA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  <p:transition>
    <p:wip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705" y="6177035"/>
            <a:ext cx="8244868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87" y="0"/>
                </a:lnTo>
              </a:path>
            </a:pathLst>
          </a:custGeom>
          <a:ln w="19050">
            <a:solidFill>
              <a:srgbClr val="CC9901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9348" y="429891"/>
            <a:ext cx="3311132" cy="505291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sz="3200" dirty="0"/>
              <a:t>Discretization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A2E686-0DB4-4591-9E13-9CB22BCA2DC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0DFCC-64B3-429F-8B74-E382F6754EDA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6" name="object 6"/>
          <p:cNvSpPr txBox="1"/>
          <p:nvPr/>
        </p:nvSpPr>
        <p:spPr>
          <a:xfrm>
            <a:off x="605690" y="1553487"/>
            <a:ext cx="7704117" cy="4425030"/>
          </a:xfrm>
          <a:prstGeom prst="rect">
            <a:avLst/>
          </a:prstGeom>
        </p:spPr>
        <p:txBody>
          <a:bodyPr vert="horz" wrap="square" lIns="0" tIns="54075" rIns="0" bIns="0" rtlCol="0">
            <a:spAutoFit/>
          </a:bodyPr>
          <a:lstStyle/>
          <a:p>
            <a:pPr marL="356276" indent="-343552">
              <a:spcBef>
                <a:spcPts val="426"/>
              </a:spcBef>
              <a:buClr>
                <a:srgbClr val="CC9A00"/>
              </a:buClr>
              <a:buSzPct val="65384"/>
              <a:buFont typeface="Wingdings"/>
              <a:buChar char=""/>
              <a:tabLst>
                <a:tab pos="355639" algn="l"/>
                <a:tab pos="356276" algn="l"/>
              </a:tabLst>
            </a:pPr>
            <a:r>
              <a:rPr sz="2400" spc="-5" dirty="0">
                <a:cs typeface="Garamond"/>
              </a:rPr>
              <a:t>Three </a:t>
            </a:r>
            <a:r>
              <a:rPr sz="2400" dirty="0">
                <a:cs typeface="Garamond"/>
              </a:rPr>
              <a:t>types </a:t>
            </a:r>
            <a:r>
              <a:rPr sz="2400" spc="-5" dirty="0">
                <a:cs typeface="Garamond"/>
              </a:rPr>
              <a:t>of attributes:</a:t>
            </a:r>
            <a:endParaRPr sz="2400" dirty="0">
              <a:cs typeface="Garamond"/>
            </a:endParaRPr>
          </a:p>
          <a:p>
            <a:pPr marL="757086" lvl="1" indent="-286929">
              <a:spcBef>
                <a:spcPts val="281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756450" algn="l"/>
                <a:tab pos="757086" algn="l"/>
              </a:tabLst>
            </a:pPr>
            <a:r>
              <a:rPr sz="2400" spc="-5" dirty="0">
                <a:cs typeface="Garamond"/>
              </a:rPr>
              <a:t>Nominal </a:t>
            </a:r>
            <a:r>
              <a:rPr sz="2400" dirty="0">
                <a:cs typeface="Garamond"/>
              </a:rPr>
              <a:t>— </a:t>
            </a:r>
            <a:r>
              <a:rPr sz="2400" spc="-5" dirty="0">
                <a:cs typeface="Garamond"/>
              </a:rPr>
              <a:t>values </a:t>
            </a:r>
            <a:r>
              <a:rPr sz="2400" dirty="0">
                <a:cs typeface="Garamond"/>
              </a:rPr>
              <a:t>from </a:t>
            </a:r>
            <a:r>
              <a:rPr sz="2400" spc="-5" dirty="0">
                <a:cs typeface="Garamond"/>
              </a:rPr>
              <a:t>an </a:t>
            </a:r>
            <a:r>
              <a:rPr sz="2400" dirty="0">
                <a:cs typeface="Garamond"/>
              </a:rPr>
              <a:t>unordered</a:t>
            </a:r>
            <a:r>
              <a:rPr sz="2400" spc="-10" dirty="0">
                <a:cs typeface="Garamond"/>
              </a:rPr>
              <a:t> </a:t>
            </a:r>
            <a:r>
              <a:rPr sz="2400" dirty="0">
                <a:cs typeface="Garamond"/>
              </a:rPr>
              <a:t>set</a:t>
            </a:r>
          </a:p>
          <a:p>
            <a:pPr marL="757086" lvl="1" indent="-286293">
              <a:spcBef>
                <a:spcPts val="259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756450" algn="l"/>
                <a:tab pos="757086" algn="l"/>
              </a:tabLst>
            </a:pPr>
            <a:r>
              <a:rPr sz="2400" spc="-5" dirty="0">
                <a:cs typeface="Garamond"/>
              </a:rPr>
              <a:t>Ordinal </a:t>
            </a:r>
            <a:r>
              <a:rPr sz="2400" dirty="0">
                <a:cs typeface="Garamond"/>
              </a:rPr>
              <a:t>— values from </a:t>
            </a:r>
            <a:r>
              <a:rPr sz="2400" spc="-5" dirty="0">
                <a:cs typeface="Garamond"/>
              </a:rPr>
              <a:t>an ordered </a:t>
            </a:r>
            <a:r>
              <a:rPr sz="2400" dirty="0">
                <a:cs typeface="Garamond"/>
              </a:rPr>
              <a:t>set</a:t>
            </a:r>
          </a:p>
          <a:p>
            <a:pPr marL="757086" lvl="1" indent="-286293">
              <a:spcBef>
                <a:spcPts val="254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756450" algn="l"/>
                <a:tab pos="757086" algn="l"/>
              </a:tabLst>
            </a:pPr>
            <a:r>
              <a:rPr sz="2400" spc="-5" dirty="0">
                <a:cs typeface="Garamond"/>
              </a:rPr>
              <a:t>Continuous </a:t>
            </a:r>
            <a:r>
              <a:rPr sz="2400" dirty="0">
                <a:cs typeface="Garamond"/>
              </a:rPr>
              <a:t>— </a:t>
            </a:r>
            <a:r>
              <a:rPr sz="2400" spc="-5" dirty="0">
                <a:cs typeface="Garamond"/>
              </a:rPr>
              <a:t>real numbers</a:t>
            </a:r>
            <a:endParaRPr sz="2400" dirty="0">
              <a:cs typeface="Garamond"/>
            </a:endParaRPr>
          </a:p>
          <a:p>
            <a:pPr marL="356276" indent="-343552">
              <a:spcBef>
                <a:spcPts val="306"/>
              </a:spcBef>
              <a:buClr>
                <a:srgbClr val="CC9A00"/>
              </a:buClr>
              <a:buSzPct val="65384"/>
              <a:buFont typeface="Wingdings"/>
              <a:buChar char=""/>
              <a:tabLst>
                <a:tab pos="355639" algn="l"/>
                <a:tab pos="356276" algn="l"/>
              </a:tabLst>
            </a:pPr>
            <a:r>
              <a:rPr sz="2400" spc="-5" dirty="0">
                <a:cs typeface="Garamond"/>
              </a:rPr>
              <a:t>Discretization:</a:t>
            </a:r>
            <a:endParaRPr sz="2400" dirty="0">
              <a:cs typeface="Garamond"/>
            </a:endParaRPr>
          </a:p>
          <a:p>
            <a:pPr marL="470793">
              <a:spcBef>
                <a:spcPts val="271"/>
              </a:spcBef>
            </a:pPr>
            <a:r>
              <a:rPr sz="2400" spc="170" dirty="0">
                <a:solidFill>
                  <a:srgbClr val="3B822F"/>
                </a:solidFill>
                <a:cs typeface="Wingdings"/>
              </a:rPr>
              <a:t></a:t>
            </a:r>
            <a:r>
              <a:rPr sz="2400" spc="170" dirty="0">
                <a:solidFill>
                  <a:srgbClr val="3B822F"/>
                </a:solidFill>
                <a:cs typeface="Times New Roman"/>
              </a:rPr>
              <a:t> </a:t>
            </a:r>
            <a:r>
              <a:rPr sz="2400" spc="-5" dirty="0">
                <a:cs typeface="Garamond"/>
              </a:rPr>
              <a:t>divide </a:t>
            </a:r>
            <a:r>
              <a:rPr sz="2400" dirty="0">
                <a:cs typeface="Garamond"/>
              </a:rPr>
              <a:t>the </a:t>
            </a:r>
            <a:r>
              <a:rPr sz="2400" spc="-5" dirty="0">
                <a:cs typeface="Garamond"/>
              </a:rPr>
              <a:t>range of </a:t>
            </a:r>
            <a:r>
              <a:rPr sz="2400" dirty="0">
                <a:cs typeface="Garamond"/>
              </a:rPr>
              <a:t>a </a:t>
            </a:r>
            <a:r>
              <a:rPr sz="2400" spc="-5" dirty="0">
                <a:cs typeface="Garamond"/>
              </a:rPr>
              <a:t>continuous attribute into</a:t>
            </a:r>
            <a:r>
              <a:rPr sz="2400" spc="-220" dirty="0">
                <a:cs typeface="Garamond"/>
              </a:rPr>
              <a:t> </a:t>
            </a:r>
            <a:r>
              <a:rPr sz="2400" spc="-5" dirty="0">
                <a:cs typeface="Garamond"/>
              </a:rPr>
              <a:t>intervals</a:t>
            </a:r>
            <a:endParaRPr sz="2400" dirty="0">
              <a:cs typeface="Garamond"/>
            </a:endParaRPr>
          </a:p>
          <a:p>
            <a:pPr marL="757086" lvl="1" indent="-286293">
              <a:spcBef>
                <a:spcPts val="266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756450" algn="l"/>
                <a:tab pos="757086" algn="l"/>
              </a:tabLst>
            </a:pPr>
            <a:r>
              <a:rPr sz="2400" spc="-5" dirty="0">
                <a:cs typeface="Garamond"/>
              </a:rPr>
              <a:t>Some </a:t>
            </a:r>
            <a:r>
              <a:rPr sz="2400" dirty="0">
                <a:cs typeface="Garamond"/>
              </a:rPr>
              <a:t>classification </a:t>
            </a:r>
            <a:r>
              <a:rPr sz="2400" spc="-5" dirty="0">
                <a:cs typeface="Garamond"/>
              </a:rPr>
              <a:t>algorithms only accept </a:t>
            </a:r>
            <a:r>
              <a:rPr sz="2400" dirty="0">
                <a:cs typeface="Garamond"/>
              </a:rPr>
              <a:t>categorical</a:t>
            </a:r>
            <a:r>
              <a:rPr sz="2400" spc="-35" dirty="0">
                <a:cs typeface="Garamond"/>
              </a:rPr>
              <a:t> </a:t>
            </a:r>
            <a:r>
              <a:rPr sz="2400" spc="-5" dirty="0">
                <a:cs typeface="Garamond"/>
              </a:rPr>
              <a:t>attributes.</a:t>
            </a:r>
            <a:endParaRPr sz="2400" dirty="0">
              <a:cs typeface="Garamond"/>
            </a:endParaRPr>
          </a:p>
          <a:p>
            <a:pPr marL="757086" lvl="1" indent="-286293">
              <a:spcBef>
                <a:spcPts val="260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756450" algn="l"/>
                <a:tab pos="757086" algn="l"/>
              </a:tabLst>
            </a:pPr>
            <a:r>
              <a:rPr sz="2400" spc="-5" dirty="0">
                <a:cs typeface="Garamond"/>
              </a:rPr>
              <a:t>Reduce data size by</a:t>
            </a:r>
            <a:r>
              <a:rPr sz="2400" spc="-10" dirty="0">
                <a:cs typeface="Garamond"/>
              </a:rPr>
              <a:t> </a:t>
            </a:r>
            <a:r>
              <a:rPr sz="2400" spc="-5" dirty="0">
                <a:cs typeface="Garamond"/>
              </a:rPr>
              <a:t>discretization</a:t>
            </a:r>
            <a:endParaRPr sz="2400" dirty="0">
              <a:cs typeface="Garamond"/>
            </a:endParaRPr>
          </a:p>
          <a:p>
            <a:pPr marL="757086" lvl="1" indent="-286293">
              <a:spcBef>
                <a:spcPts val="254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756450" algn="l"/>
                <a:tab pos="757086" algn="l"/>
              </a:tabLst>
            </a:pPr>
            <a:r>
              <a:rPr sz="2400" dirty="0">
                <a:cs typeface="Garamond"/>
              </a:rPr>
              <a:t>Prepare for further</a:t>
            </a:r>
            <a:r>
              <a:rPr sz="2400" spc="-5" dirty="0">
                <a:cs typeface="Garamond"/>
              </a:rPr>
              <a:t> analysis</a:t>
            </a:r>
            <a:endParaRPr sz="2400" dirty="0">
              <a:cs typeface="Garamond"/>
            </a:endParaRPr>
          </a:p>
        </p:txBody>
      </p:sp>
    </p:spTree>
  </p:cSld>
  <p:clrMapOvr>
    <a:masterClrMapping/>
  </p:clrMapOvr>
  <p:transition>
    <p:wip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705" y="6177035"/>
            <a:ext cx="8244868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87" y="0"/>
                </a:lnTo>
              </a:path>
            </a:pathLst>
          </a:custGeom>
          <a:ln w="19050">
            <a:solidFill>
              <a:srgbClr val="CC9901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9349" y="429891"/>
            <a:ext cx="7911510" cy="505291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sz="3200" spc="-5" dirty="0"/>
              <a:t>Discretization and Concept</a:t>
            </a:r>
            <a:r>
              <a:rPr sz="3200" spc="-90" dirty="0"/>
              <a:t> </a:t>
            </a:r>
            <a:r>
              <a:rPr sz="3200" spc="-5" dirty="0"/>
              <a:t>hierachy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AA0123-96E1-4EAC-9B69-A10EAF1D0B0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0DFCC-64B3-429F-8B74-E382F6754EDA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6" name="object 6"/>
          <p:cNvSpPr txBox="1"/>
          <p:nvPr/>
        </p:nvSpPr>
        <p:spPr>
          <a:xfrm>
            <a:off x="529349" y="1146944"/>
            <a:ext cx="8244868" cy="4365614"/>
          </a:xfrm>
          <a:prstGeom prst="rect">
            <a:avLst/>
          </a:prstGeom>
        </p:spPr>
        <p:txBody>
          <a:bodyPr vert="horz" wrap="square" lIns="0" tIns="134234" rIns="0" bIns="0" rtlCol="0">
            <a:spAutoFit/>
          </a:bodyPr>
          <a:lstStyle/>
          <a:p>
            <a:pPr marL="356276" indent="-343552" algn="just">
              <a:spcBef>
                <a:spcPts val="1057"/>
              </a:spcBef>
              <a:buClr>
                <a:srgbClr val="CC9A00"/>
              </a:buClr>
              <a:buSzPct val="65384"/>
              <a:buFont typeface="Wingdings"/>
              <a:buChar char=""/>
              <a:tabLst>
                <a:tab pos="355639" algn="l"/>
                <a:tab pos="356276" algn="l"/>
              </a:tabLst>
            </a:pPr>
            <a:r>
              <a:rPr sz="2400" spc="-5" dirty="0">
                <a:solidFill>
                  <a:srgbClr val="006533"/>
                </a:solidFill>
                <a:cs typeface="Garamond"/>
              </a:rPr>
              <a:t>Discretization</a:t>
            </a:r>
            <a:endParaRPr sz="2400" dirty="0">
              <a:cs typeface="Garamond"/>
            </a:endParaRPr>
          </a:p>
          <a:p>
            <a:pPr marL="756450" marR="5090" lvl="1" indent="-286293" algn="just">
              <a:lnSpc>
                <a:spcPct val="110200"/>
              </a:lnSpc>
              <a:spcBef>
                <a:spcPts val="546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756450" algn="l"/>
                <a:tab pos="757086" algn="l"/>
              </a:tabLst>
            </a:pPr>
            <a:r>
              <a:rPr sz="2400" spc="-5" dirty="0">
                <a:cs typeface="Garamond"/>
              </a:rPr>
              <a:t>reduce </a:t>
            </a:r>
            <a:r>
              <a:rPr sz="2400" dirty="0">
                <a:cs typeface="Garamond"/>
              </a:rPr>
              <a:t>the </a:t>
            </a:r>
            <a:r>
              <a:rPr sz="2400" spc="-5" dirty="0">
                <a:cs typeface="Garamond"/>
              </a:rPr>
              <a:t>number of values for </a:t>
            </a:r>
            <a:r>
              <a:rPr sz="2400" dirty="0">
                <a:cs typeface="Garamond"/>
              </a:rPr>
              <a:t>a given continuous </a:t>
            </a:r>
            <a:r>
              <a:rPr sz="2400" spc="-5" dirty="0">
                <a:cs typeface="Garamond"/>
              </a:rPr>
              <a:t>attribute by  dividing </a:t>
            </a:r>
            <a:r>
              <a:rPr sz="2400" dirty="0">
                <a:cs typeface="Garamond"/>
              </a:rPr>
              <a:t>the </a:t>
            </a:r>
            <a:r>
              <a:rPr sz="2400" spc="-5" dirty="0">
                <a:cs typeface="Garamond"/>
              </a:rPr>
              <a:t>range of </a:t>
            </a:r>
            <a:r>
              <a:rPr sz="2400" dirty="0">
                <a:cs typeface="Garamond"/>
              </a:rPr>
              <a:t>the </a:t>
            </a:r>
            <a:r>
              <a:rPr sz="2400" spc="-5" dirty="0">
                <a:cs typeface="Garamond"/>
              </a:rPr>
              <a:t>attribute into intervals. Interval labels  </a:t>
            </a:r>
            <a:r>
              <a:rPr sz="2400" dirty="0">
                <a:cs typeface="Garamond"/>
              </a:rPr>
              <a:t>can then </a:t>
            </a:r>
            <a:r>
              <a:rPr sz="2400" spc="-5" dirty="0">
                <a:cs typeface="Garamond"/>
              </a:rPr>
              <a:t>be </a:t>
            </a:r>
            <a:r>
              <a:rPr sz="2400" dirty="0">
                <a:cs typeface="Garamond"/>
              </a:rPr>
              <a:t>used to </a:t>
            </a:r>
            <a:r>
              <a:rPr sz="2400" spc="-5" dirty="0">
                <a:cs typeface="Garamond"/>
              </a:rPr>
              <a:t>replace actual data</a:t>
            </a:r>
            <a:r>
              <a:rPr sz="2400" spc="-15" dirty="0">
                <a:cs typeface="Garamond"/>
              </a:rPr>
              <a:t> </a:t>
            </a:r>
            <a:r>
              <a:rPr sz="2400" spc="-5" dirty="0">
                <a:cs typeface="Garamond"/>
              </a:rPr>
              <a:t>values.</a:t>
            </a:r>
            <a:endParaRPr sz="2400" dirty="0">
              <a:cs typeface="Garamond"/>
            </a:endParaRPr>
          </a:p>
          <a:p>
            <a:pPr marL="356276" indent="-343552" algn="just">
              <a:spcBef>
                <a:spcPts val="896"/>
              </a:spcBef>
              <a:buClr>
                <a:srgbClr val="CC9A00"/>
              </a:buClr>
              <a:buSzPct val="65384"/>
              <a:buFont typeface="Wingdings"/>
              <a:buChar char=""/>
              <a:tabLst>
                <a:tab pos="355639" algn="l"/>
                <a:tab pos="356276" algn="l"/>
              </a:tabLst>
            </a:pPr>
            <a:r>
              <a:rPr sz="2400" spc="-5" dirty="0">
                <a:solidFill>
                  <a:srgbClr val="006533"/>
                </a:solidFill>
                <a:cs typeface="Garamond"/>
              </a:rPr>
              <a:t>Concept</a:t>
            </a:r>
            <a:r>
              <a:rPr sz="2400" spc="-10" dirty="0">
                <a:solidFill>
                  <a:srgbClr val="006533"/>
                </a:solidFill>
                <a:cs typeface="Garamond"/>
              </a:rPr>
              <a:t> </a:t>
            </a:r>
            <a:r>
              <a:rPr sz="2400" spc="-5" dirty="0">
                <a:solidFill>
                  <a:srgbClr val="006533"/>
                </a:solidFill>
                <a:cs typeface="Garamond"/>
              </a:rPr>
              <a:t>hierarchies</a:t>
            </a:r>
            <a:endParaRPr sz="2400" dirty="0">
              <a:cs typeface="Garamond"/>
            </a:endParaRPr>
          </a:p>
          <a:p>
            <a:pPr marL="757086" marR="262753" lvl="1" indent="-286293" algn="just">
              <a:lnSpc>
                <a:spcPct val="110100"/>
              </a:lnSpc>
              <a:spcBef>
                <a:spcPts val="551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756450" algn="l"/>
                <a:tab pos="757086" algn="l"/>
              </a:tabLst>
            </a:pPr>
            <a:r>
              <a:rPr sz="2400" spc="-5" dirty="0">
                <a:cs typeface="Garamond"/>
              </a:rPr>
              <a:t>reduce </a:t>
            </a:r>
            <a:r>
              <a:rPr sz="2400" dirty="0">
                <a:cs typeface="Garamond"/>
              </a:rPr>
              <a:t>the </a:t>
            </a:r>
            <a:r>
              <a:rPr sz="2400" spc="-5" dirty="0">
                <a:cs typeface="Garamond"/>
              </a:rPr>
              <a:t>data by </a:t>
            </a:r>
            <a:r>
              <a:rPr sz="2400" dirty="0">
                <a:cs typeface="Garamond"/>
              </a:rPr>
              <a:t>collecting </a:t>
            </a:r>
            <a:r>
              <a:rPr sz="2400" spc="-5" dirty="0">
                <a:cs typeface="Garamond"/>
              </a:rPr>
              <a:t>and replacing low level </a:t>
            </a:r>
            <a:r>
              <a:rPr sz="2400" dirty="0">
                <a:cs typeface="Garamond"/>
              </a:rPr>
              <a:t>concepts  (such </a:t>
            </a:r>
            <a:r>
              <a:rPr sz="2400" spc="-5" dirty="0">
                <a:cs typeface="Garamond"/>
              </a:rPr>
              <a:t>as numeric </a:t>
            </a:r>
            <a:r>
              <a:rPr sz="2400" dirty="0">
                <a:cs typeface="Garamond"/>
              </a:rPr>
              <a:t>values for the </a:t>
            </a:r>
            <a:r>
              <a:rPr sz="2400" spc="-5" dirty="0">
                <a:cs typeface="Garamond"/>
              </a:rPr>
              <a:t>attribute age) by higher level  </a:t>
            </a:r>
            <a:r>
              <a:rPr sz="2400" dirty="0">
                <a:cs typeface="Garamond"/>
              </a:rPr>
              <a:t>concepts (such </a:t>
            </a:r>
            <a:r>
              <a:rPr sz="2400" spc="-5" dirty="0">
                <a:cs typeface="Garamond"/>
              </a:rPr>
              <a:t>as </a:t>
            </a:r>
            <a:r>
              <a:rPr sz="2400" dirty="0">
                <a:cs typeface="Garamond"/>
              </a:rPr>
              <a:t>young, </a:t>
            </a:r>
            <a:r>
              <a:rPr sz="2400" spc="-5" dirty="0">
                <a:cs typeface="Garamond"/>
              </a:rPr>
              <a:t>middle-aged, or senior).</a:t>
            </a:r>
            <a:endParaRPr sz="2400" dirty="0">
              <a:cs typeface="Garamond"/>
            </a:endParaRPr>
          </a:p>
        </p:txBody>
      </p:sp>
    </p:spTree>
  </p:cSld>
  <p:clrMapOvr>
    <a:masterClrMapping/>
  </p:clrMapOvr>
  <p:transition>
    <p:wip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705" y="6177035"/>
            <a:ext cx="8244868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87" y="0"/>
                </a:lnTo>
              </a:path>
            </a:pathLst>
          </a:custGeom>
          <a:ln w="19050">
            <a:solidFill>
              <a:srgbClr val="CC9901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451077"/>
            <a:ext cx="8124091" cy="966561"/>
          </a:xfrm>
          <a:prstGeom prst="rect">
            <a:avLst/>
          </a:prstGeom>
        </p:spPr>
        <p:txBody>
          <a:bodyPr vert="horz" wrap="square" lIns="0" tIns="7634" rIns="0" bIns="0" rtlCol="0">
            <a:spAutoFit/>
          </a:bodyPr>
          <a:lstStyle/>
          <a:p>
            <a:pPr marL="12724" marR="5090">
              <a:lnSpc>
                <a:spcPct val="100800"/>
              </a:lnSpc>
              <a:spcBef>
                <a:spcPts val="60"/>
              </a:spcBef>
            </a:pPr>
            <a:r>
              <a:rPr sz="3200" spc="-5" dirty="0"/>
              <a:t>Discretization and </a:t>
            </a:r>
            <a:r>
              <a:rPr sz="3200" dirty="0"/>
              <a:t>concept </a:t>
            </a:r>
            <a:r>
              <a:rPr sz="3200" spc="-5" dirty="0"/>
              <a:t>hierarchy  </a:t>
            </a:r>
            <a:r>
              <a:rPr sz="3200" dirty="0"/>
              <a:t>generation for </a:t>
            </a:r>
            <a:r>
              <a:rPr sz="3200" spc="-5" dirty="0"/>
              <a:t>numeric</a:t>
            </a:r>
            <a:r>
              <a:rPr sz="3200" spc="-25" dirty="0"/>
              <a:t> </a:t>
            </a:r>
            <a:r>
              <a:rPr sz="3200" spc="-5" dirty="0"/>
              <a:t>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DFE7ED-3FF1-47F5-B3DD-A6D3A7F5E90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0DFCC-64B3-429F-8B74-E382F6754EDA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6" name="object 6"/>
          <p:cNvSpPr txBox="1"/>
          <p:nvPr/>
        </p:nvSpPr>
        <p:spPr>
          <a:xfrm>
            <a:off x="529349" y="1847969"/>
            <a:ext cx="6261265" cy="3336835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356276" indent="-343552">
              <a:spcBef>
                <a:spcPts val="100"/>
              </a:spcBef>
              <a:buClr>
                <a:srgbClr val="CC9A00"/>
              </a:buClr>
              <a:buSzPct val="66666"/>
              <a:buFont typeface="Wingdings"/>
              <a:buChar char=""/>
              <a:tabLst>
                <a:tab pos="355639" algn="l"/>
                <a:tab pos="356276" algn="l"/>
              </a:tabLst>
            </a:pPr>
            <a:r>
              <a:rPr sz="2400" dirty="0">
                <a:cs typeface="Garamond"/>
              </a:rPr>
              <a:t>Binning (see sections</a:t>
            </a:r>
            <a:r>
              <a:rPr sz="2400" spc="-15" dirty="0">
                <a:cs typeface="Garamond"/>
              </a:rPr>
              <a:t> </a:t>
            </a:r>
            <a:r>
              <a:rPr sz="2400" spc="-5" dirty="0">
                <a:cs typeface="Garamond"/>
              </a:rPr>
              <a:t>before)</a:t>
            </a:r>
            <a:endParaRPr sz="2400" dirty="0">
              <a:cs typeface="Garamond"/>
            </a:endParaRPr>
          </a:p>
          <a:p>
            <a:pPr>
              <a:spcBef>
                <a:spcPts val="30"/>
              </a:spcBef>
              <a:buClr>
                <a:srgbClr val="CC9A00"/>
              </a:buClr>
              <a:buFont typeface="Wingdings"/>
              <a:buChar char=""/>
            </a:pPr>
            <a:endParaRPr sz="2400" dirty="0">
              <a:cs typeface="Times New Roman"/>
            </a:endParaRPr>
          </a:p>
          <a:p>
            <a:pPr marL="356276" indent="-343552">
              <a:buClr>
                <a:srgbClr val="CC9A00"/>
              </a:buClr>
              <a:buSzPct val="66666"/>
              <a:buFont typeface="Wingdings"/>
              <a:buChar char=""/>
              <a:tabLst>
                <a:tab pos="355639" algn="l"/>
                <a:tab pos="356276" algn="l"/>
              </a:tabLst>
            </a:pPr>
            <a:r>
              <a:rPr sz="2400" spc="-5" dirty="0">
                <a:cs typeface="Garamond"/>
              </a:rPr>
              <a:t>Histogram analysis </a:t>
            </a:r>
            <a:r>
              <a:rPr sz="2400" dirty="0">
                <a:cs typeface="Garamond"/>
              </a:rPr>
              <a:t>(see sections</a:t>
            </a:r>
            <a:r>
              <a:rPr sz="2400" spc="-70" dirty="0">
                <a:cs typeface="Garamond"/>
              </a:rPr>
              <a:t> </a:t>
            </a:r>
            <a:r>
              <a:rPr sz="2400" spc="-5" dirty="0">
                <a:cs typeface="Garamond"/>
              </a:rPr>
              <a:t>before)</a:t>
            </a:r>
            <a:endParaRPr sz="2400" dirty="0">
              <a:cs typeface="Garamond"/>
            </a:endParaRPr>
          </a:p>
          <a:p>
            <a:pPr>
              <a:spcBef>
                <a:spcPts val="30"/>
              </a:spcBef>
              <a:buClr>
                <a:srgbClr val="CC9A00"/>
              </a:buClr>
              <a:buFont typeface="Wingdings"/>
              <a:buChar char=""/>
            </a:pPr>
            <a:endParaRPr sz="2400" dirty="0">
              <a:cs typeface="Times New Roman"/>
            </a:endParaRPr>
          </a:p>
          <a:p>
            <a:pPr marL="356276" indent="-343552">
              <a:spcBef>
                <a:spcPts val="5"/>
              </a:spcBef>
              <a:buClr>
                <a:srgbClr val="CC9A00"/>
              </a:buClr>
              <a:buSzPct val="66666"/>
              <a:buFont typeface="Wingdings"/>
              <a:buChar char=""/>
              <a:tabLst>
                <a:tab pos="355639" algn="l"/>
                <a:tab pos="356276" algn="l"/>
              </a:tabLst>
            </a:pPr>
            <a:r>
              <a:rPr sz="2400" spc="-5" dirty="0">
                <a:cs typeface="Garamond"/>
              </a:rPr>
              <a:t>Clustering analysis </a:t>
            </a:r>
            <a:r>
              <a:rPr sz="2400" dirty="0">
                <a:cs typeface="Garamond"/>
              </a:rPr>
              <a:t>(see sections</a:t>
            </a:r>
            <a:r>
              <a:rPr sz="2400" spc="-80" dirty="0">
                <a:cs typeface="Garamond"/>
              </a:rPr>
              <a:t> </a:t>
            </a:r>
            <a:r>
              <a:rPr sz="2400" spc="-5" dirty="0">
                <a:cs typeface="Garamond"/>
              </a:rPr>
              <a:t>before)</a:t>
            </a:r>
            <a:endParaRPr sz="2400" dirty="0">
              <a:cs typeface="Garamond"/>
            </a:endParaRPr>
          </a:p>
          <a:p>
            <a:pPr>
              <a:spcBef>
                <a:spcPts val="25"/>
              </a:spcBef>
              <a:buClr>
                <a:srgbClr val="CC9A00"/>
              </a:buClr>
              <a:buFont typeface="Wingdings"/>
              <a:buChar char=""/>
            </a:pPr>
            <a:endParaRPr sz="2400" dirty="0">
              <a:cs typeface="Times New Roman"/>
            </a:endParaRPr>
          </a:p>
          <a:p>
            <a:pPr marL="356276" indent="-343552">
              <a:buClr>
                <a:srgbClr val="CC9A00"/>
              </a:buClr>
              <a:buSzPct val="66666"/>
              <a:buFont typeface="Wingdings"/>
              <a:buChar char=""/>
              <a:tabLst>
                <a:tab pos="355639" algn="l"/>
                <a:tab pos="356276" algn="l"/>
              </a:tabLst>
            </a:pPr>
            <a:r>
              <a:rPr sz="2400" spc="-5" dirty="0">
                <a:cs typeface="Garamond"/>
              </a:rPr>
              <a:t>Entropy-based</a:t>
            </a:r>
            <a:r>
              <a:rPr sz="2400" spc="-15" dirty="0">
                <a:cs typeface="Garamond"/>
              </a:rPr>
              <a:t> </a:t>
            </a:r>
            <a:r>
              <a:rPr sz="2400" dirty="0">
                <a:cs typeface="Garamond"/>
              </a:rPr>
              <a:t>discretization</a:t>
            </a:r>
          </a:p>
          <a:p>
            <a:pPr>
              <a:spcBef>
                <a:spcPts val="30"/>
              </a:spcBef>
              <a:buClr>
                <a:srgbClr val="CC9A00"/>
              </a:buClr>
              <a:buFont typeface="Wingdings"/>
              <a:buChar char=""/>
            </a:pPr>
            <a:endParaRPr sz="2400" dirty="0">
              <a:cs typeface="Times New Roman"/>
            </a:endParaRPr>
          </a:p>
          <a:p>
            <a:pPr marL="356276" indent="-343552">
              <a:buClr>
                <a:srgbClr val="CC9A00"/>
              </a:buClr>
              <a:buSzPct val="66666"/>
              <a:buFont typeface="Wingdings"/>
              <a:buChar char=""/>
              <a:tabLst>
                <a:tab pos="355639" algn="l"/>
                <a:tab pos="356276" algn="l"/>
              </a:tabLst>
            </a:pPr>
            <a:r>
              <a:rPr sz="2400" spc="-5" dirty="0">
                <a:cs typeface="Garamond"/>
              </a:rPr>
              <a:t>Segmentation by natural</a:t>
            </a:r>
            <a:r>
              <a:rPr sz="2400" spc="-35" dirty="0">
                <a:cs typeface="Garamond"/>
              </a:rPr>
              <a:t> </a:t>
            </a:r>
            <a:r>
              <a:rPr sz="2400" spc="-5" dirty="0">
                <a:cs typeface="Garamond"/>
              </a:rPr>
              <a:t>partitioning</a:t>
            </a:r>
            <a:endParaRPr sz="2400" dirty="0">
              <a:cs typeface="Garamond"/>
            </a:endParaRPr>
          </a:p>
        </p:txBody>
      </p:sp>
    </p:spTree>
  </p:cSld>
  <p:clrMapOvr>
    <a:masterClrMapping/>
  </p:clrMapOvr>
  <p:transition>
    <p:wip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705" y="6177035"/>
            <a:ext cx="8244868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87" y="0"/>
                </a:lnTo>
              </a:path>
            </a:pathLst>
          </a:custGeom>
          <a:ln w="19050">
            <a:solidFill>
              <a:srgbClr val="CC9901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9349" y="429891"/>
            <a:ext cx="6181106" cy="505291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sz="3200" spc="-5" dirty="0"/>
              <a:t>Entropy-Based</a:t>
            </a:r>
            <a:r>
              <a:rPr sz="3200" spc="-90" dirty="0"/>
              <a:t> </a:t>
            </a:r>
            <a:r>
              <a:rPr sz="3200" dirty="0"/>
              <a:t>Discretization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61A5FB-4009-4550-A4C4-BA46A2850F0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0DFCC-64B3-429F-8B74-E382F6754EDA}" type="slidenum">
              <a:rPr lang="en-US" smtClean="0"/>
              <a:pPr/>
              <a:t>66</a:t>
            </a:fld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AFD8731-060F-4D62-BC07-B5C80F8BC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" y="1228725"/>
            <a:ext cx="8505825" cy="440055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705" y="6177035"/>
            <a:ext cx="8244868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87" y="0"/>
                </a:lnTo>
              </a:path>
            </a:pathLst>
          </a:custGeom>
          <a:ln w="19050">
            <a:solidFill>
              <a:srgbClr val="CC9901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9348" y="429891"/>
            <a:ext cx="8165225" cy="505291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sz="3200" spc="-5" dirty="0"/>
              <a:t>Segmentation by natural</a:t>
            </a:r>
            <a:r>
              <a:rPr sz="3200" spc="-80" dirty="0"/>
              <a:t> </a:t>
            </a:r>
            <a:r>
              <a:rPr sz="3200" spc="-5" dirty="0"/>
              <a:t>partitioning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F08BC-B518-4432-A656-928D8C67CD2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0DFCC-64B3-429F-8B74-E382F6754EDA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6" name="object 6"/>
          <p:cNvSpPr txBox="1"/>
          <p:nvPr/>
        </p:nvSpPr>
        <p:spPr>
          <a:xfrm>
            <a:off x="539971" y="1249149"/>
            <a:ext cx="7845985" cy="4360898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 marR="1159804" algn="just">
              <a:lnSpc>
                <a:spcPct val="140200"/>
              </a:lnSpc>
              <a:spcBef>
                <a:spcPts val="100"/>
              </a:spcBef>
            </a:pPr>
            <a:r>
              <a:rPr sz="2400" spc="-5" dirty="0">
                <a:solidFill>
                  <a:srgbClr val="006533"/>
                </a:solidFill>
                <a:cs typeface="Garamond"/>
              </a:rPr>
              <a:t>3-4-5 rule can be used to segment numeric data into  relatively uniform, “natural”</a:t>
            </a:r>
            <a:r>
              <a:rPr sz="2400" spc="15" dirty="0">
                <a:solidFill>
                  <a:srgbClr val="006533"/>
                </a:solidFill>
                <a:cs typeface="Garamond"/>
              </a:rPr>
              <a:t> </a:t>
            </a:r>
            <a:r>
              <a:rPr sz="2400" spc="-5" dirty="0">
                <a:solidFill>
                  <a:srgbClr val="006533"/>
                </a:solidFill>
                <a:cs typeface="Garamond"/>
              </a:rPr>
              <a:t>intervals.</a:t>
            </a:r>
            <a:endParaRPr sz="2400" dirty="0">
              <a:cs typeface="Garamond"/>
            </a:endParaRPr>
          </a:p>
          <a:p>
            <a:pPr marL="237941" marR="152053" indent="-237941" algn="just">
              <a:lnSpc>
                <a:spcPct val="120700"/>
              </a:lnSpc>
              <a:spcBef>
                <a:spcPts val="571"/>
              </a:spcBef>
              <a:buChar char="*"/>
              <a:tabLst>
                <a:tab pos="237941" algn="l"/>
              </a:tabLst>
            </a:pPr>
            <a:r>
              <a:rPr sz="2400" spc="-5" dirty="0">
                <a:cs typeface="Garamond"/>
              </a:rPr>
              <a:t>If an interval </a:t>
            </a:r>
            <a:r>
              <a:rPr sz="2400" dirty="0">
                <a:cs typeface="Garamond"/>
              </a:rPr>
              <a:t>covers </a:t>
            </a:r>
            <a:r>
              <a:rPr sz="2400" spc="-5" dirty="0">
                <a:cs typeface="Garamond"/>
              </a:rPr>
              <a:t>3, 6, 7 or 9 distinct values at </a:t>
            </a:r>
            <a:r>
              <a:rPr sz="2400" dirty="0">
                <a:cs typeface="Garamond"/>
              </a:rPr>
              <a:t>the </a:t>
            </a:r>
            <a:r>
              <a:rPr sz="2400" spc="-5" dirty="0">
                <a:cs typeface="Garamond"/>
              </a:rPr>
              <a:t>most  significant digit, partition the range into 3 equi-width  intervals</a:t>
            </a:r>
            <a:endParaRPr sz="2400" dirty="0">
              <a:cs typeface="Garamond"/>
            </a:endParaRPr>
          </a:p>
          <a:p>
            <a:pPr marL="237941" marR="163505" indent="-237941" algn="just">
              <a:lnSpc>
                <a:spcPct val="121300"/>
              </a:lnSpc>
              <a:spcBef>
                <a:spcPts val="556"/>
              </a:spcBef>
              <a:buChar char="*"/>
              <a:tabLst>
                <a:tab pos="237941" algn="l"/>
              </a:tabLst>
            </a:pPr>
            <a:r>
              <a:rPr sz="2400" spc="-5" dirty="0">
                <a:cs typeface="Garamond"/>
              </a:rPr>
              <a:t>If it </a:t>
            </a:r>
            <a:r>
              <a:rPr sz="2400" dirty="0">
                <a:cs typeface="Garamond"/>
              </a:rPr>
              <a:t>covers </a:t>
            </a:r>
            <a:r>
              <a:rPr sz="2400" spc="-5" dirty="0">
                <a:cs typeface="Garamond"/>
              </a:rPr>
              <a:t>2, 4, or 8 distinct values at </a:t>
            </a:r>
            <a:r>
              <a:rPr sz="2400" dirty="0">
                <a:cs typeface="Garamond"/>
              </a:rPr>
              <a:t>the </a:t>
            </a:r>
            <a:r>
              <a:rPr sz="2400" spc="-5" dirty="0">
                <a:cs typeface="Garamond"/>
              </a:rPr>
              <a:t>most significant  digit, partition </a:t>
            </a:r>
            <a:r>
              <a:rPr sz="2400" dirty="0">
                <a:cs typeface="Garamond"/>
              </a:rPr>
              <a:t>the </a:t>
            </a:r>
            <a:r>
              <a:rPr sz="2400" spc="-5" dirty="0">
                <a:cs typeface="Garamond"/>
              </a:rPr>
              <a:t>range into 4</a:t>
            </a:r>
            <a:r>
              <a:rPr sz="2400" spc="30" dirty="0">
                <a:cs typeface="Garamond"/>
              </a:rPr>
              <a:t> </a:t>
            </a:r>
            <a:r>
              <a:rPr sz="2400" spc="-5" dirty="0">
                <a:cs typeface="Garamond"/>
              </a:rPr>
              <a:t>intervals</a:t>
            </a:r>
            <a:endParaRPr sz="2400" dirty="0">
              <a:cs typeface="Garamond"/>
            </a:endParaRPr>
          </a:p>
          <a:p>
            <a:pPr marL="237304" marR="5090" indent="-237304" algn="just">
              <a:lnSpc>
                <a:spcPct val="121300"/>
              </a:lnSpc>
              <a:spcBef>
                <a:spcPts val="561"/>
              </a:spcBef>
              <a:buChar char="*"/>
              <a:tabLst>
                <a:tab pos="237304" algn="l"/>
              </a:tabLst>
            </a:pPr>
            <a:r>
              <a:rPr sz="2400" spc="-5" dirty="0">
                <a:cs typeface="Garamond"/>
              </a:rPr>
              <a:t>If it </a:t>
            </a:r>
            <a:r>
              <a:rPr sz="2400" dirty="0">
                <a:cs typeface="Garamond"/>
              </a:rPr>
              <a:t>covers </a:t>
            </a:r>
            <a:r>
              <a:rPr sz="2400" spc="-5" dirty="0">
                <a:cs typeface="Garamond"/>
              </a:rPr>
              <a:t>1, 5, or 10 distinct values at </a:t>
            </a:r>
            <a:r>
              <a:rPr sz="2400" dirty="0">
                <a:cs typeface="Garamond"/>
              </a:rPr>
              <a:t>the </a:t>
            </a:r>
            <a:r>
              <a:rPr sz="2400" spc="-5" dirty="0">
                <a:cs typeface="Garamond"/>
              </a:rPr>
              <a:t>most significant  digit, partition </a:t>
            </a:r>
            <a:r>
              <a:rPr sz="2400" dirty="0">
                <a:cs typeface="Garamond"/>
              </a:rPr>
              <a:t>the </a:t>
            </a:r>
            <a:r>
              <a:rPr sz="2400" spc="-5" dirty="0">
                <a:cs typeface="Garamond"/>
              </a:rPr>
              <a:t>range into 5</a:t>
            </a:r>
            <a:r>
              <a:rPr sz="2400" spc="30" dirty="0">
                <a:cs typeface="Garamond"/>
              </a:rPr>
              <a:t> </a:t>
            </a:r>
            <a:r>
              <a:rPr sz="2400" spc="-5" dirty="0">
                <a:cs typeface="Garamond"/>
              </a:rPr>
              <a:t>intervals</a:t>
            </a:r>
            <a:endParaRPr sz="2400" dirty="0">
              <a:cs typeface="Garamond"/>
            </a:endParaRPr>
          </a:p>
        </p:txBody>
      </p:sp>
    </p:spTree>
  </p:cSld>
  <p:clrMapOvr>
    <a:masterClrMapping/>
  </p:clrMapOvr>
  <p:transition>
    <p:wip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B511C-136D-471A-8412-29BAD9239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A847D-7614-44DE-AC1F-FB371BB2B82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DF4E5-CA7C-4FA8-A44A-FCA7B0E4A1F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0DFCC-64B3-429F-8B74-E382F6754EDA}" type="slidenum">
              <a:rPr lang="en-US" smtClean="0"/>
              <a:pPr/>
              <a:t>68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F09C41-A492-4D30-9FB2-C883C77F6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420345"/>
            <a:ext cx="8261941" cy="569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162544"/>
      </p:ext>
    </p:extLst>
  </p:cSld>
  <p:clrMapOvr>
    <a:masterClrMapping/>
  </p:clrMapOvr>
  <p:transition>
    <p:cover dir="rd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705" y="6177035"/>
            <a:ext cx="8244868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87" y="0"/>
                </a:lnTo>
              </a:path>
            </a:pathLst>
          </a:custGeom>
          <a:ln w="19050">
            <a:solidFill>
              <a:srgbClr val="CC9901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1" y="451077"/>
            <a:ext cx="8095956" cy="966561"/>
          </a:xfrm>
          <a:prstGeom prst="rect">
            <a:avLst/>
          </a:prstGeom>
        </p:spPr>
        <p:txBody>
          <a:bodyPr vert="horz" wrap="square" lIns="0" tIns="7634" rIns="0" bIns="0" rtlCol="0">
            <a:spAutoFit/>
          </a:bodyPr>
          <a:lstStyle/>
          <a:p>
            <a:pPr marL="12724" marR="5090">
              <a:lnSpc>
                <a:spcPct val="100800"/>
              </a:lnSpc>
              <a:spcBef>
                <a:spcPts val="60"/>
              </a:spcBef>
            </a:pPr>
            <a:r>
              <a:rPr sz="3200" spc="-5" dirty="0"/>
              <a:t>Concept hierarchy </a:t>
            </a:r>
            <a:r>
              <a:rPr sz="3200" dirty="0"/>
              <a:t>generation</a:t>
            </a:r>
            <a:r>
              <a:rPr sz="3200" spc="-105" dirty="0"/>
              <a:t> </a:t>
            </a:r>
            <a:r>
              <a:rPr sz="3200" dirty="0"/>
              <a:t>for  categorical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BF988E-2679-4E29-888C-DE2306672D8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0DFCC-64B3-429F-8B74-E382F6754EDA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6" name="object 6"/>
          <p:cNvSpPr txBox="1"/>
          <p:nvPr/>
        </p:nvSpPr>
        <p:spPr>
          <a:xfrm>
            <a:off x="529349" y="1602914"/>
            <a:ext cx="7814176" cy="3380429"/>
          </a:xfrm>
          <a:prstGeom prst="rect">
            <a:avLst/>
          </a:prstGeom>
        </p:spPr>
        <p:txBody>
          <a:bodyPr vert="horz" wrap="square" lIns="0" tIns="8906" rIns="0" bIns="0" rtlCol="0">
            <a:spAutoFit/>
          </a:bodyPr>
          <a:lstStyle/>
          <a:p>
            <a:pPr marL="355639" marR="5090" indent="-343552">
              <a:lnSpc>
                <a:spcPct val="100899"/>
              </a:lnSpc>
              <a:spcBef>
                <a:spcPts val="70"/>
              </a:spcBef>
              <a:buClr>
                <a:srgbClr val="CC9A00"/>
              </a:buClr>
              <a:buSzPct val="65384"/>
              <a:buFont typeface="Wingdings"/>
              <a:buChar char=""/>
              <a:tabLst>
                <a:tab pos="355639" algn="l"/>
                <a:tab pos="356276" algn="l"/>
              </a:tabLst>
            </a:pPr>
            <a:r>
              <a:rPr sz="2400" spc="-5" dirty="0">
                <a:cs typeface="Garamond"/>
              </a:rPr>
              <a:t>Specification of a partial ordering of attributes </a:t>
            </a:r>
            <a:r>
              <a:rPr sz="2400" dirty="0">
                <a:cs typeface="Garamond"/>
              </a:rPr>
              <a:t>explicitly </a:t>
            </a:r>
            <a:r>
              <a:rPr sz="2400" spc="-5" dirty="0">
                <a:cs typeface="Garamond"/>
              </a:rPr>
              <a:t>at  the schema level by users or</a:t>
            </a:r>
            <a:r>
              <a:rPr sz="2400" spc="40" dirty="0">
                <a:cs typeface="Garamond"/>
              </a:rPr>
              <a:t> </a:t>
            </a:r>
            <a:r>
              <a:rPr sz="2400" spc="-5" dirty="0">
                <a:cs typeface="Garamond"/>
              </a:rPr>
              <a:t>experts</a:t>
            </a:r>
            <a:endParaRPr sz="2400" dirty="0">
              <a:cs typeface="Garamond"/>
            </a:endParaRPr>
          </a:p>
          <a:p>
            <a:pPr marL="356276" marR="337826" indent="-343552">
              <a:lnSpc>
                <a:spcPct val="131300"/>
              </a:lnSpc>
              <a:spcBef>
                <a:spcPts val="346"/>
              </a:spcBef>
              <a:buClr>
                <a:srgbClr val="CC9A00"/>
              </a:buClr>
              <a:buSzPct val="65384"/>
              <a:buFont typeface="Wingdings"/>
              <a:buChar char=""/>
              <a:tabLst>
                <a:tab pos="355639" algn="l"/>
                <a:tab pos="356276" algn="l"/>
              </a:tabLst>
            </a:pPr>
            <a:r>
              <a:rPr sz="2400" spc="-5" dirty="0">
                <a:cs typeface="Garamond"/>
              </a:rPr>
              <a:t>Specification of a portion of a hierarchy by </a:t>
            </a:r>
            <a:r>
              <a:rPr sz="2400" dirty="0">
                <a:cs typeface="Garamond"/>
              </a:rPr>
              <a:t>explicit </a:t>
            </a:r>
            <a:r>
              <a:rPr sz="2400" spc="-5" dirty="0">
                <a:cs typeface="Garamond"/>
              </a:rPr>
              <a:t>data  grouping</a:t>
            </a:r>
            <a:endParaRPr sz="2400" dirty="0">
              <a:cs typeface="Garamond"/>
            </a:endParaRPr>
          </a:p>
          <a:p>
            <a:pPr marL="355639" marR="134240" indent="-343552">
              <a:lnSpc>
                <a:spcPct val="131300"/>
              </a:lnSpc>
              <a:spcBef>
                <a:spcPts val="561"/>
              </a:spcBef>
              <a:buClr>
                <a:srgbClr val="CC9A00"/>
              </a:buClr>
              <a:buSzPct val="65384"/>
              <a:buFont typeface="Wingdings"/>
              <a:buChar char=""/>
              <a:tabLst>
                <a:tab pos="355639" algn="l"/>
                <a:tab pos="356276" algn="l"/>
              </a:tabLst>
            </a:pPr>
            <a:r>
              <a:rPr sz="2400" spc="-5" dirty="0">
                <a:cs typeface="Garamond"/>
              </a:rPr>
              <a:t>Specification of a set of </a:t>
            </a:r>
            <a:r>
              <a:rPr sz="2400" dirty="0">
                <a:cs typeface="Garamond"/>
              </a:rPr>
              <a:t>attributes, </a:t>
            </a:r>
            <a:r>
              <a:rPr sz="2400" spc="-5" dirty="0">
                <a:cs typeface="Garamond"/>
              </a:rPr>
              <a:t>but not of </a:t>
            </a:r>
            <a:r>
              <a:rPr sz="2400" dirty="0">
                <a:cs typeface="Garamond"/>
              </a:rPr>
              <a:t>their </a:t>
            </a:r>
            <a:r>
              <a:rPr sz="2400" spc="-5" dirty="0">
                <a:cs typeface="Garamond"/>
              </a:rPr>
              <a:t>partial  </a:t>
            </a:r>
            <a:r>
              <a:rPr sz="2400" spc="-10" dirty="0">
                <a:cs typeface="Garamond"/>
              </a:rPr>
              <a:t>ordering</a:t>
            </a:r>
            <a:endParaRPr sz="2400" dirty="0">
              <a:cs typeface="Garamond"/>
            </a:endParaRPr>
          </a:p>
          <a:p>
            <a:pPr marL="356276" indent="-343552">
              <a:spcBef>
                <a:spcPts val="1568"/>
              </a:spcBef>
              <a:buClr>
                <a:srgbClr val="CC9A00"/>
              </a:buClr>
              <a:buSzPct val="65384"/>
              <a:buFont typeface="Wingdings"/>
              <a:buChar char=""/>
              <a:tabLst>
                <a:tab pos="355639" algn="l"/>
                <a:tab pos="356276" algn="l"/>
              </a:tabLst>
            </a:pPr>
            <a:r>
              <a:rPr sz="2400" spc="-5" dirty="0">
                <a:cs typeface="Garamond"/>
              </a:rPr>
              <a:t>Specification of only a partial set of</a:t>
            </a:r>
            <a:r>
              <a:rPr sz="2400" spc="50" dirty="0">
                <a:cs typeface="Garamond"/>
              </a:rPr>
              <a:t> </a:t>
            </a:r>
            <a:r>
              <a:rPr sz="2400" spc="-5" dirty="0">
                <a:cs typeface="Garamond"/>
              </a:rPr>
              <a:t>attributes</a:t>
            </a:r>
            <a:endParaRPr sz="2400" dirty="0">
              <a:cs typeface="Garamond"/>
            </a:endParaRPr>
          </a:p>
        </p:txBody>
      </p:sp>
    </p:spTree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92834" y="228600"/>
            <a:ext cx="6498809" cy="6096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Forms of data preprocessing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58833D-E784-4564-B9CC-320B6ECDE9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0DFCC-64B3-429F-8B74-E382F6754EDA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44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8200"/>
            <a:ext cx="91440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cover dir="rd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705" y="6177035"/>
            <a:ext cx="8244868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87" y="0"/>
                </a:lnTo>
              </a:path>
            </a:pathLst>
          </a:custGeom>
          <a:ln w="19050">
            <a:solidFill>
              <a:srgbClr val="CC9901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9349" y="429891"/>
            <a:ext cx="8165224" cy="505291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sz="3200" dirty="0"/>
              <a:t>Specification </a:t>
            </a:r>
            <a:r>
              <a:rPr sz="3200" spc="-5" dirty="0"/>
              <a:t>of </a:t>
            </a:r>
            <a:r>
              <a:rPr sz="3200" dirty="0"/>
              <a:t>a set </a:t>
            </a:r>
            <a:r>
              <a:rPr sz="3200" spc="-5" dirty="0"/>
              <a:t>of</a:t>
            </a:r>
            <a:r>
              <a:rPr sz="3200" spc="-105" dirty="0"/>
              <a:t> </a:t>
            </a:r>
            <a:r>
              <a:rPr sz="3200" spc="-5" dirty="0"/>
              <a:t>attributes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BE5162-EB85-467A-A3BF-E9D3CFBB7A8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0DFCC-64B3-429F-8B74-E382F6754EDA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6" name="object 6"/>
          <p:cNvSpPr txBox="1"/>
          <p:nvPr/>
        </p:nvSpPr>
        <p:spPr>
          <a:xfrm>
            <a:off x="449706" y="1241055"/>
            <a:ext cx="7930082" cy="1712742"/>
          </a:xfrm>
          <a:prstGeom prst="rect">
            <a:avLst/>
          </a:prstGeom>
        </p:spPr>
        <p:txBody>
          <a:bodyPr vert="horz" wrap="square" lIns="0" tIns="50258" rIns="0" bIns="0" rtlCol="0">
            <a:spAutoFit/>
          </a:bodyPr>
          <a:lstStyle/>
          <a:p>
            <a:pPr marL="355639" marR="5090" indent="-343552" algn="just">
              <a:lnSpc>
                <a:spcPct val="90400"/>
              </a:lnSpc>
              <a:spcBef>
                <a:spcPts val="396"/>
              </a:spcBef>
            </a:pPr>
            <a:r>
              <a:rPr sz="2400" spc="-5" dirty="0">
                <a:cs typeface="Garamond"/>
              </a:rPr>
              <a:t>Concept hierarchy can be </a:t>
            </a:r>
            <a:r>
              <a:rPr sz="2400" dirty="0">
                <a:cs typeface="Garamond"/>
              </a:rPr>
              <a:t>automatically </a:t>
            </a:r>
            <a:r>
              <a:rPr sz="2400" spc="-5" dirty="0">
                <a:cs typeface="Garamond"/>
              </a:rPr>
              <a:t>generated based on  </a:t>
            </a:r>
            <a:r>
              <a:rPr sz="2400" dirty="0">
                <a:cs typeface="Garamond"/>
              </a:rPr>
              <a:t>the </a:t>
            </a:r>
            <a:r>
              <a:rPr sz="2400" spc="-5" dirty="0">
                <a:cs typeface="Garamond"/>
              </a:rPr>
              <a:t>number of distinct values per attribute in the given  attribute set. The attribute </a:t>
            </a:r>
            <a:r>
              <a:rPr sz="2400" dirty="0">
                <a:cs typeface="Garamond"/>
              </a:rPr>
              <a:t>with the </a:t>
            </a:r>
            <a:r>
              <a:rPr sz="2400" spc="-5" dirty="0">
                <a:cs typeface="Garamond"/>
              </a:rPr>
              <a:t>most distinct values  is placed at </a:t>
            </a:r>
            <a:r>
              <a:rPr sz="2400" dirty="0">
                <a:cs typeface="Garamond"/>
              </a:rPr>
              <a:t>the </a:t>
            </a:r>
            <a:r>
              <a:rPr sz="2400" spc="-5" dirty="0">
                <a:cs typeface="Garamond"/>
              </a:rPr>
              <a:t>lowest level of </a:t>
            </a:r>
            <a:r>
              <a:rPr sz="2400" dirty="0">
                <a:cs typeface="Garamond"/>
              </a:rPr>
              <a:t>the</a:t>
            </a:r>
            <a:r>
              <a:rPr sz="2400" spc="55" dirty="0">
                <a:cs typeface="Garamond"/>
              </a:rPr>
              <a:t> </a:t>
            </a:r>
            <a:r>
              <a:rPr sz="2400" spc="-5" dirty="0">
                <a:cs typeface="Garamond"/>
              </a:rPr>
              <a:t>hierarchy.</a:t>
            </a:r>
            <a:endParaRPr sz="2400" dirty="0">
              <a:cs typeface="Garamond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60436" y="3478368"/>
            <a:ext cx="3588045" cy="343536"/>
          </a:xfrm>
          <a:custGeom>
            <a:avLst/>
            <a:gdLst/>
            <a:ahLst/>
            <a:cxnLst/>
            <a:rect l="l" t="t" r="r" b="b"/>
            <a:pathLst>
              <a:path w="3581400" h="342900">
                <a:moveTo>
                  <a:pt x="3581400" y="171450"/>
                </a:moveTo>
                <a:lnTo>
                  <a:pt x="3554069" y="141298"/>
                </a:lnTo>
                <a:lnTo>
                  <a:pt x="3499482" y="119821"/>
                </a:lnTo>
                <a:lnTo>
                  <a:pt x="3447949" y="106147"/>
                </a:lnTo>
                <a:lnTo>
                  <a:pt x="3384982" y="93050"/>
                </a:lnTo>
                <a:lnTo>
                  <a:pt x="3311162" y="80585"/>
                </a:lnTo>
                <a:lnTo>
                  <a:pt x="3270365" y="74606"/>
                </a:lnTo>
                <a:lnTo>
                  <a:pt x="3227072" y="68806"/>
                </a:lnTo>
                <a:lnTo>
                  <a:pt x="3181358" y="63190"/>
                </a:lnTo>
                <a:lnTo>
                  <a:pt x="3133294" y="57767"/>
                </a:lnTo>
                <a:lnTo>
                  <a:pt x="3082954" y="52542"/>
                </a:lnTo>
                <a:lnTo>
                  <a:pt x="3030410" y="47522"/>
                </a:lnTo>
                <a:lnTo>
                  <a:pt x="2975735" y="42714"/>
                </a:lnTo>
                <a:lnTo>
                  <a:pt x="2919001" y="38126"/>
                </a:lnTo>
                <a:lnTo>
                  <a:pt x="2860282" y="33763"/>
                </a:lnTo>
                <a:lnTo>
                  <a:pt x="2799651" y="29632"/>
                </a:lnTo>
                <a:lnTo>
                  <a:pt x="2737179" y="25741"/>
                </a:lnTo>
                <a:lnTo>
                  <a:pt x="2672939" y="22095"/>
                </a:lnTo>
                <a:lnTo>
                  <a:pt x="2607006" y="18703"/>
                </a:lnTo>
                <a:lnTo>
                  <a:pt x="2539450" y="15570"/>
                </a:lnTo>
                <a:lnTo>
                  <a:pt x="2470345" y="12703"/>
                </a:lnTo>
                <a:lnTo>
                  <a:pt x="2399764" y="10109"/>
                </a:lnTo>
                <a:lnTo>
                  <a:pt x="2327780" y="7795"/>
                </a:lnTo>
                <a:lnTo>
                  <a:pt x="2254465" y="5767"/>
                </a:lnTo>
                <a:lnTo>
                  <a:pt x="2179891" y="4033"/>
                </a:lnTo>
                <a:lnTo>
                  <a:pt x="2104132" y="2599"/>
                </a:lnTo>
                <a:lnTo>
                  <a:pt x="2027261" y="1472"/>
                </a:lnTo>
                <a:lnTo>
                  <a:pt x="1949350" y="658"/>
                </a:lnTo>
                <a:lnTo>
                  <a:pt x="1870472" y="165"/>
                </a:lnTo>
                <a:lnTo>
                  <a:pt x="1790700" y="0"/>
                </a:lnTo>
                <a:lnTo>
                  <a:pt x="1710927" y="165"/>
                </a:lnTo>
                <a:lnTo>
                  <a:pt x="1632049" y="658"/>
                </a:lnTo>
                <a:lnTo>
                  <a:pt x="1554138" y="1472"/>
                </a:lnTo>
                <a:lnTo>
                  <a:pt x="1477267" y="2599"/>
                </a:lnTo>
                <a:lnTo>
                  <a:pt x="1401508" y="4033"/>
                </a:lnTo>
                <a:lnTo>
                  <a:pt x="1326934" y="5767"/>
                </a:lnTo>
                <a:lnTo>
                  <a:pt x="1253619" y="7795"/>
                </a:lnTo>
                <a:lnTo>
                  <a:pt x="1181635" y="10109"/>
                </a:lnTo>
                <a:lnTo>
                  <a:pt x="1111054" y="12703"/>
                </a:lnTo>
                <a:lnTo>
                  <a:pt x="1041949" y="15570"/>
                </a:lnTo>
                <a:lnTo>
                  <a:pt x="974393" y="18703"/>
                </a:lnTo>
                <a:lnTo>
                  <a:pt x="908460" y="22095"/>
                </a:lnTo>
                <a:lnTo>
                  <a:pt x="844220" y="25741"/>
                </a:lnTo>
                <a:lnTo>
                  <a:pt x="781748" y="29632"/>
                </a:lnTo>
                <a:lnTo>
                  <a:pt x="721117" y="33763"/>
                </a:lnTo>
                <a:lnTo>
                  <a:pt x="662398" y="38126"/>
                </a:lnTo>
                <a:lnTo>
                  <a:pt x="605664" y="42714"/>
                </a:lnTo>
                <a:lnTo>
                  <a:pt x="550989" y="47522"/>
                </a:lnTo>
                <a:lnTo>
                  <a:pt x="498445" y="52542"/>
                </a:lnTo>
                <a:lnTo>
                  <a:pt x="448105" y="57767"/>
                </a:lnTo>
                <a:lnTo>
                  <a:pt x="400041" y="63190"/>
                </a:lnTo>
                <a:lnTo>
                  <a:pt x="354327" y="68806"/>
                </a:lnTo>
                <a:lnTo>
                  <a:pt x="311034" y="74606"/>
                </a:lnTo>
                <a:lnTo>
                  <a:pt x="270237" y="80585"/>
                </a:lnTo>
                <a:lnTo>
                  <a:pt x="232007" y="86735"/>
                </a:lnTo>
                <a:lnTo>
                  <a:pt x="163541" y="99523"/>
                </a:lnTo>
                <a:lnTo>
                  <a:pt x="106218" y="112915"/>
                </a:lnTo>
                <a:lnTo>
                  <a:pt x="60620" y="126858"/>
                </a:lnTo>
                <a:lnTo>
                  <a:pt x="15482" y="148687"/>
                </a:lnTo>
                <a:lnTo>
                  <a:pt x="0" y="171450"/>
                </a:lnTo>
                <a:lnTo>
                  <a:pt x="1744" y="179071"/>
                </a:lnTo>
                <a:lnTo>
                  <a:pt x="42400" y="208649"/>
                </a:lnTo>
                <a:lnTo>
                  <a:pt x="81917" y="222793"/>
                </a:lnTo>
                <a:lnTo>
                  <a:pt x="133450" y="236434"/>
                </a:lnTo>
                <a:lnTo>
                  <a:pt x="196417" y="249514"/>
                </a:lnTo>
                <a:lnTo>
                  <a:pt x="270237" y="261976"/>
                </a:lnTo>
                <a:lnTo>
                  <a:pt x="311034" y="267959"/>
                </a:lnTo>
                <a:lnTo>
                  <a:pt x="354327" y="273766"/>
                </a:lnTo>
                <a:lnTo>
                  <a:pt x="400041" y="279390"/>
                </a:lnTo>
                <a:lnTo>
                  <a:pt x="448105" y="284825"/>
                </a:lnTo>
                <a:lnTo>
                  <a:pt x="498445" y="290064"/>
                </a:lnTo>
                <a:lnTo>
                  <a:pt x="550989" y="295099"/>
                </a:lnTo>
                <a:lnTo>
                  <a:pt x="605664" y="299924"/>
                </a:lnTo>
                <a:lnTo>
                  <a:pt x="662398" y="304531"/>
                </a:lnTo>
                <a:lnTo>
                  <a:pt x="721117" y="308913"/>
                </a:lnTo>
                <a:lnTo>
                  <a:pt x="781748" y="313063"/>
                </a:lnTo>
                <a:lnTo>
                  <a:pt x="844220" y="316975"/>
                </a:lnTo>
                <a:lnTo>
                  <a:pt x="908460" y="320641"/>
                </a:lnTo>
                <a:lnTo>
                  <a:pt x="974393" y="324054"/>
                </a:lnTo>
                <a:lnTo>
                  <a:pt x="1041949" y="327208"/>
                </a:lnTo>
                <a:lnTo>
                  <a:pt x="1111054" y="330094"/>
                </a:lnTo>
                <a:lnTo>
                  <a:pt x="1181635" y="332706"/>
                </a:lnTo>
                <a:lnTo>
                  <a:pt x="1253619" y="335038"/>
                </a:lnTo>
                <a:lnTo>
                  <a:pt x="1326934" y="337081"/>
                </a:lnTo>
                <a:lnTo>
                  <a:pt x="1401508" y="338830"/>
                </a:lnTo>
                <a:lnTo>
                  <a:pt x="1477267" y="340276"/>
                </a:lnTo>
                <a:lnTo>
                  <a:pt x="1554138" y="341413"/>
                </a:lnTo>
                <a:lnTo>
                  <a:pt x="1632049" y="342234"/>
                </a:lnTo>
                <a:lnTo>
                  <a:pt x="1710927" y="342732"/>
                </a:lnTo>
                <a:lnTo>
                  <a:pt x="1790700" y="342900"/>
                </a:lnTo>
                <a:lnTo>
                  <a:pt x="1870472" y="342732"/>
                </a:lnTo>
                <a:lnTo>
                  <a:pt x="1949350" y="342234"/>
                </a:lnTo>
                <a:lnTo>
                  <a:pt x="2027261" y="341413"/>
                </a:lnTo>
                <a:lnTo>
                  <a:pt x="2104132" y="340276"/>
                </a:lnTo>
                <a:lnTo>
                  <a:pt x="2179891" y="338830"/>
                </a:lnTo>
                <a:lnTo>
                  <a:pt x="2254465" y="337081"/>
                </a:lnTo>
                <a:lnTo>
                  <a:pt x="2327780" y="335038"/>
                </a:lnTo>
                <a:lnTo>
                  <a:pt x="2399764" y="332706"/>
                </a:lnTo>
                <a:lnTo>
                  <a:pt x="2470345" y="330094"/>
                </a:lnTo>
                <a:lnTo>
                  <a:pt x="2539450" y="327208"/>
                </a:lnTo>
                <a:lnTo>
                  <a:pt x="2607006" y="324054"/>
                </a:lnTo>
                <a:lnTo>
                  <a:pt x="2672939" y="320641"/>
                </a:lnTo>
                <a:lnTo>
                  <a:pt x="2737179" y="316975"/>
                </a:lnTo>
                <a:lnTo>
                  <a:pt x="2799651" y="313063"/>
                </a:lnTo>
                <a:lnTo>
                  <a:pt x="2860282" y="308913"/>
                </a:lnTo>
                <a:lnTo>
                  <a:pt x="2919001" y="304531"/>
                </a:lnTo>
                <a:lnTo>
                  <a:pt x="2975735" y="299924"/>
                </a:lnTo>
                <a:lnTo>
                  <a:pt x="3030410" y="295099"/>
                </a:lnTo>
                <a:lnTo>
                  <a:pt x="3082954" y="290064"/>
                </a:lnTo>
                <a:lnTo>
                  <a:pt x="3133294" y="284825"/>
                </a:lnTo>
                <a:lnTo>
                  <a:pt x="3181358" y="279390"/>
                </a:lnTo>
                <a:lnTo>
                  <a:pt x="3227072" y="273766"/>
                </a:lnTo>
                <a:lnTo>
                  <a:pt x="3270365" y="267959"/>
                </a:lnTo>
                <a:lnTo>
                  <a:pt x="3311162" y="261976"/>
                </a:lnTo>
                <a:lnTo>
                  <a:pt x="3349392" y="255826"/>
                </a:lnTo>
                <a:lnTo>
                  <a:pt x="3417858" y="243047"/>
                </a:lnTo>
                <a:lnTo>
                  <a:pt x="3475181" y="229680"/>
                </a:lnTo>
                <a:lnTo>
                  <a:pt x="3520779" y="215781"/>
                </a:lnTo>
                <a:lnTo>
                  <a:pt x="3565917" y="194056"/>
                </a:lnTo>
                <a:lnTo>
                  <a:pt x="3581400" y="171450"/>
                </a:lnTo>
                <a:close/>
              </a:path>
            </a:pathLst>
          </a:custGeom>
          <a:solidFill>
            <a:srgbClr val="AFBF3A"/>
          </a:solidFill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8" name="object 8"/>
          <p:cNvSpPr/>
          <p:nvPr/>
        </p:nvSpPr>
        <p:spPr>
          <a:xfrm>
            <a:off x="1060436" y="3478368"/>
            <a:ext cx="3588045" cy="343536"/>
          </a:xfrm>
          <a:custGeom>
            <a:avLst/>
            <a:gdLst/>
            <a:ahLst/>
            <a:cxnLst/>
            <a:rect l="l" t="t" r="r" b="b"/>
            <a:pathLst>
              <a:path w="3581400" h="342900">
                <a:moveTo>
                  <a:pt x="1790700" y="0"/>
                </a:moveTo>
                <a:lnTo>
                  <a:pt x="1710927" y="165"/>
                </a:lnTo>
                <a:lnTo>
                  <a:pt x="1632049" y="658"/>
                </a:lnTo>
                <a:lnTo>
                  <a:pt x="1554138" y="1472"/>
                </a:lnTo>
                <a:lnTo>
                  <a:pt x="1477267" y="2599"/>
                </a:lnTo>
                <a:lnTo>
                  <a:pt x="1401508" y="4033"/>
                </a:lnTo>
                <a:lnTo>
                  <a:pt x="1326934" y="5767"/>
                </a:lnTo>
                <a:lnTo>
                  <a:pt x="1253619" y="7795"/>
                </a:lnTo>
                <a:lnTo>
                  <a:pt x="1181635" y="10109"/>
                </a:lnTo>
                <a:lnTo>
                  <a:pt x="1111054" y="12703"/>
                </a:lnTo>
                <a:lnTo>
                  <a:pt x="1041949" y="15570"/>
                </a:lnTo>
                <a:lnTo>
                  <a:pt x="974393" y="18703"/>
                </a:lnTo>
                <a:lnTo>
                  <a:pt x="908460" y="22095"/>
                </a:lnTo>
                <a:lnTo>
                  <a:pt x="844220" y="25741"/>
                </a:lnTo>
                <a:lnTo>
                  <a:pt x="781748" y="29632"/>
                </a:lnTo>
                <a:lnTo>
                  <a:pt x="721117" y="33763"/>
                </a:lnTo>
                <a:lnTo>
                  <a:pt x="662398" y="38126"/>
                </a:lnTo>
                <a:lnTo>
                  <a:pt x="605664" y="42714"/>
                </a:lnTo>
                <a:lnTo>
                  <a:pt x="550989" y="47522"/>
                </a:lnTo>
                <a:lnTo>
                  <a:pt x="498445" y="52542"/>
                </a:lnTo>
                <a:lnTo>
                  <a:pt x="448105" y="57767"/>
                </a:lnTo>
                <a:lnTo>
                  <a:pt x="400041" y="63190"/>
                </a:lnTo>
                <a:lnTo>
                  <a:pt x="354327" y="68806"/>
                </a:lnTo>
                <a:lnTo>
                  <a:pt x="311034" y="74606"/>
                </a:lnTo>
                <a:lnTo>
                  <a:pt x="270237" y="80585"/>
                </a:lnTo>
                <a:lnTo>
                  <a:pt x="232007" y="86735"/>
                </a:lnTo>
                <a:lnTo>
                  <a:pt x="163541" y="99523"/>
                </a:lnTo>
                <a:lnTo>
                  <a:pt x="106218" y="112915"/>
                </a:lnTo>
                <a:lnTo>
                  <a:pt x="60620" y="126858"/>
                </a:lnTo>
                <a:lnTo>
                  <a:pt x="15482" y="148687"/>
                </a:lnTo>
                <a:lnTo>
                  <a:pt x="0" y="171450"/>
                </a:lnTo>
                <a:lnTo>
                  <a:pt x="1744" y="179071"/>
                </a:lnTo>
                <a:lnTo>
                  <a:pt x="42400" y="208649"/>
                </a:lnTo>
                <a:lnTo>
                  <a:pt x="81917" y="222793"/>
                </a:lnTo>
                <a:lnTo>
                  <a:pt x="133450" y="236434"/>
                </a:lnTo>
                <a:lnTo>
                  <a:pt x="196417" y="249514"/>
                </a:lnTo>
                <a:lnTo>
                  <a:pt x="270237" y="261976"/>
                </a:lnTo>
                <a:lnTo>
                  <a:pt x="311034" y="267959"/>
                </a:lnTo>
                <a:lnTo>
                  <a:pt x="354327" y="273766"/>
                </a:lnTo>
                <a:lnTo>
                  <a:pt x="400041" y="279390"/>
                </a:lnTo>
                <a:lnTo>
                  <a:pt x="448105" y="284825"/>
                </a:lnTo>
                <a:lnTo>
                  <a:pt x="498445" y="290064"/>
                </a:lnTo>
                <a:lnTo>
                  <a:pt x="550989" y="295099"/>
                </a:lnTo>
                <a:lnTo>
                  <a:pt x="605664" y="299924"/>
                </a:lnTo>
                <a:lnTo>
                  <a:pt x="662398" y="304531"/>
                </a:lnTo>
                <a:lnTo>
                  <a:pt x="721117" y="308913"/>
                </a:lnTo>
                <a:lnTo>
                  <a:pt x="781748" y="313063"/>
                </a:lnTo>
                <a:lnTo>
                  <a:pt x="844220" y="316975"/>
                </a:lnTo>
                <a:lnTo>
                  <a:pt x="908460" y="320641"/>
                </a:lnTo>
                <a:lnTo>
                  <a:pt x="974393" y="324054"/>
                </a:lnTo>
                <a:lnTo>
                  <a:pt x="1041949" y="327208"/>
                </a:lnTo>
                <a:lnTo>
                  <a:pt x="1111054" y="330094"/>
                </a:lnTo>
                <a:lnTo>
                  <a:pt x="1181635" y="332706"/>
                </a:lnTo>
                <a:lnTo>
                  <a:pt x="1253619" y="335038"/>
                </a:lnTo>
                <a:lnTo>
                  <a:pt x="1326934" y="337081"/>
                </a:lnTo>
                <a:lnTo>
                  <a:pt x="1401508" y="338830"/>
                </a:lnTo>
                <a:lnTo>
                  <a:pt x="1477267" y="340276"/>
                </a:lnTo>
                <a:lnTo>
                  <a:pt x="1554138" y="341413"/>
                </a:lnTo>
                <a:lnTo>
                  <a:pt x="1632049" y="342234"/>
                </a:lnTo>
                <a:lnTo>
                  <a:pt x="1710927" y="342732"/>
                </a:lnTo>
                <a:lnTo>
                  <a:pt x="1790700" y="342900"/>
                </a:lnTo>
                <a:lnTo>
                  <a:pt x="1870472" y="342732"/>
                </a:lnTo>
                <a:lnTo>
                  <a:pt x="1949350" y="342234"/>
                </a:lnTo>
                <a:lnTo>
                  <a:pt x="2027261" y="341413"/>
                </a:lnTo>
                <a:lnTo>
                  <a:pt x="2104132" y="340276"/>
                </a:lnTo>
                <a:lnTo>
                  <a:pt x="2179891" y="338830"/>
                </a:lnTo>
                <a:lnTo>
                  <a:pt x="2254465" y="337081"/>
                </a:lnTo>
                <a:lnTo>
                  <a:pt x="2327780" y="335038"/>
                </a:lnTo>
                <a:lnTo>
                  <a:pt x="2399764" y="332706"/>
                </a:lnTo>
                <a:lnTo>
                  <a:pt x="2470345" y="330094"/>
                </a:lnTo>
                <a:lnTo>
                  <a:pt x="2539450" y="327208"/>
                </a:lnTo>
                <a:lnTo>
                  <a:pt x="2607006" y="324054"/>
                </a:lnTo>
                <a:lnTo>
                  <a:pt x="2672939" y="320641"/>
                </a:lnTo>
                <a:lnTo>
                  <a:pt x="2737179" y="316975"/>
                </a:lnTo>
                <a:lnTo>
                  <a:pt x="2799651" y="313063"/>
                </a:lnTo>
                <a:lnTo>
                  <a:pt x="2860282" y="308913"/>
                </a:lnTo>
                <a:lnTo>
                  <a:pt x="2919001" y="304531"/>
                </a:lnTo>
                <a:lnTo>
                  <a:pt x="2975735" y="299924"/>
                </a:lnTo>
                <a:lnTo>
                  <a:pt x="3030410" y="295099"/>
                </a:lnTo>
                <a:lnTo>
                  <a:pt x="3082954" y="290064"/>
                </a:lnTo>
                <a:lnTo>
                  <a:pt x="3133294" y="284825"/>
                </a:lnTo>
                <a:lnTo>
                  <a:pt x="3181358" y="279390"/>
                </a:lnTo>
                <a:lnTo>
                  <a:pt x="3227072" y="273766"/>
                </a:lnTo>
                <a:lnTo>
                  <a:pt x="3270365" y="267959"/>
                </a:lnTo>
                <a:lnTo>
                  <a:pt x="3311162" y="261976"/>
                </a:lnTo>
                <a:lnTo>
                  <a:pt x="3349392" y="255826"/>
                </a:lnTo>
                <a:lnTo>
                  <a:pt x="3417858" y="243047"/>
                </a:lnTo>
                <a:lnTo>
                  <a:pt x="3475181" y="229680"/>
                </a:lnTo>
                <a:lnTo>
                  <a:pt x="3520779" y="215781"/>
                </a:lnTo>
                <a:lnTo>
                  <a:pt x="3565917" y="194056"/>
                </a:lnTo>
                <a:lnTo>
                  <a:pt x="3581400" y="171450"/>
                </a:lnTo>
                <a:lnTo>
                  <a:pt x="3579655" y="163769"/>
                </a:lnTo>
                <a:lnTo>
                  <a:pt x="3538999" y="134019"/>
                </a:lnTo>
                <a:lnTo>
                  <a:pt x="3499482" y="119821"/>
                </a:lnTo>
                <a:lnTo>
                  <a:pt x="3447949" y="106147"/>
                </a:lnTo>
                <a:lnTo>
                  <a:pt x="3384982" y="93050"/>
                </a:lnTo>
                <a:lnTo>
                  <a:pt x="3311162" y="80585"/>
                </a:lnTo>
                <a:lnTo>
                  <a:pt x="3270365" y="74606"/>
                </a:lnTo>
                <a:lnTo>
                  <a:pt x="3227072" y="68806"/>
                </a:lnTo>
                <a:lnTo>
                  <a:pt x="3181358" y="63190"/>
                </a:lnTo>
                <a:lnTo>
                  <a:pt x="3133294" y="57767"/>
                </a:lnTo>
                <a:lnTo>
                  <a:pt x="3082954" y="52542"/>
                </a:lnTo>
                <a:lnTo>
                  <a:pt x="3030410" y="47522"/>
                </a:lnTo>
                <a:lnTo>
                  <a:pt x="2975735" y="42714"/>
                </a:lnTo>
                <a:lnTo>
                  <a:pt x="2919001" y="38126"/>
                </a:lnTo>
                <a:lnTo>
                  <a:pt x="2860282" y="33763"/>
                </a:lnTo>
                <a:lnTo>
                  <a:pt x="2799651" y="29632"/>
                </a:lnTo>
                <a:lnTo>
                  <a:pt x="2737179" y="25741"/>
                </a:lnTo>
                <a:lnTo>
                  <a:pt x="2672939" y="22095"/>
                </a:lnTo>
                <a:lnTo>
                  <a:pt x="2607006" y="18703"/>
                </a:lnTo>
                <a:lnTo>
                  <a:pt x="2539450" y="15570"/>
                </a:lnTo>
                <a:lnTo>
                  <a:pt x="2470345" y="12703"/>
                </a:lnTo>
                <a:lnTo>
                  <a:pt x="2399764" y="10109"/>
                </a:lnTo>
                <a:lnTo>
                  <a:pt x="2327780" y="7795"/>
                </a:lnTo>
                <a:lnTo>
                  <a:pt x="2254465" y="5767"/>
                </a:lnTo>
                <a:lnTo>
                  <a:pt x="2179891" y="4033"/>
                </a:lnTo>
                <a:lnTo>
                  <a:pt x="2104132" y="2599"/>
                </a:lnTo>
                <a:lnTo>
                  <a:pt x="2027261" y="1472"/>
                </a:lnTo>
                <a:lnTo>
                  <a:pt x="1949350" y="658"/>
                </a:lnTo>
                <a:lnTo>
                  <a:pt x="1870472" y="165"/>
                </a:lnTo>
                <a:lnTo>
                  <a:pt x="1790700" y="0"/>
                </a:lnTo>
                <a:close/>
              </a:path>
            </a:pathLst>
          </a:custGeom>
          <a:ln w="9525">
            <a:solidFill>
              <a:srgbClr val="AFBF3A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9" name="object 9"/>
          <p:cNvSpPr txBox="1"/>
          <p:nvPr/>
        </p:nvSpPr>
        <p:spPr>
          <a:xfrm>
            <a:off x="2376047" y="3442742"/>
            <a:ext cx="957448" cy="754424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sz="2405" spc="-5" dirty="0">
                <a:solidFill>
                  <a:srgbClr val="F6E6EA"/>
                </a:solidFill>
                <a:latin typeface="Times New Roman"/>
                <a:cs typeface="Times New Roman"/>
              </a:rPr>
              <a:t>country</a:t>
            </a:r>
            <a:endParaRPr sz="2405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17692" y="4203611"/>
            <a:ext cx="3588045" cy="343536"/>
          </a:xfrm>
          <a:custGeom>
            <a:avLst/>
            <a:gdLst/>
            <a:ahLst/>
            <a:cxnLst/>
            <a:rect l="l" t="t" r="r" b="b"/>
            <a:pathLst>
              <a:path w="3581400" h="342900">
                <a:moveTo>
                  <a:pt x="3581400" y="171450"/>
                </a:moveTo>
                <a:lnTo>
                  <a:pt x="3554069" y="141298"/>
                </a:lnTo>
                <a:lnTo>
                  <a:pt x="3499482" y="119821"/>
                </a:lnTo>
                <a:lnTo>
                  <a:pt x="3447949" y="106147"/>
                </a:lnTo>
                <a:lnTo>
                  <a:pt x="3384982" y="93050"/>
                </a:lnTo>
                <a:lnTo>
                  <a:pt x="3311162" y="80585"/>
                </a:lnTo>
                <a:lnTo>
                  <a:pt x="3270365" y="74606"/>
                </a:lnTo>
                <a:lnTo>
                  <a:pt x="3227072" y="68806"/>
                </a:lnTo>
                <a:lnTo>
                  <a:pt x="3181358" y="63190"/>
                </a:lnTo>
                <a:lnTo>
                  <a:pt x="3133294" y="57767"/>
                </a:lnTo>
                <a:lnTo>
                  <a:pt x="3082954" y="52542"/>
                </a:lnTo>
                <a:lnTo>
                  <a:pt x="3030410" y="47522"/>
                </a:lnTo>
                <a:lnTo>
                  <a:pt x="2975735" y="42714"/>
                </a:lnTo>
                <a:lnTo>
                  <a:pt x="2919001" y="38126"/>
                </a:lnTo>
                <a:lnTo>
                  <a:pt x="2860282" y="33763"/>
                </a:lnTo>
                <a:lnTo>
                  <a:pt x="2799651" y="29632"/>
                </a:lnTo>
                <a:lnTo>
                  <a:pt x="2737179" y="25741"/>
                </a:lnTo>
                <a:lnTo>
                  <a:pt x="2672939" y="22095"/>
                </a:lnTo>
                <a:lnTo>
                  <a:pt x="2607006" y="18703"/>
                </a:lnTo>
                <a:lnTo>
                  <a:pt x="2539450" y="15570"/>
                </a:lnTo>
                <a:lnTo>
                  <a:pt x="2470345" y="12703"/>
                </a:lnTo>
                <a:lnTo>
                  <a:pt x="2399764" y="10109"/>
                </a:lnTo>
                <a:lnTo>
                  <a:pt x="2327780" y="7795"/>
                </a:lnTo>
                <a:lnTo>
                  <a:pt x="2254465" y="5767"/>
                </a:lnTo>
                <a:lnTo>
                  <a:pt x="2179891" y="4033"/>
                </a:lnTo>
                <a:lnTo>
                  <a:pt x="2104132" y="2599"/>
                </a:lnTo>
                <a:lnTo>
                  <a:pt x="2027261" y="1472"/>
                </a:lnTo>
                <a:lnTo>
                  <a:pt x="1949350" y="658"/>
                </a:lnTo>
                <a:lnTo>
                  <a:pt x="1870472" y="165"/>
                </a:lnTo>
                <a:lnTo>
                  <a:pt x="1790700" y="0"/>
                </a:lnTo>
                <a:lnTo>
                  <a:pt x="1710927" y="165"/>
                </a:lnTo>
                <a:lnTo>
                  <a:pt x="1632049" y="658"/>
                </a:lnTo>
                <a:lnTo>
                  <a:pt x="1554138" y="1472"/>
                </a:lnTo>
                <a:lnTo>
                  <a:pt x="1477267" y="2599"/>
                </a:lnTo>
                <a:lnTo>
                  <a:pt x="1401508" y="4033"/>
                </a:lnTo>
                <a:lnTo>
                  <a:pt x="1326934" y="5767"/>
                </a:lnTo>
                <a:lnTo>
                  <a:pt x="1253619" y="7795"/>
                </a:lnTo>
                <a:lnTo>
                  <a:pt x="1181635" y="10109"/>
                </a:lnTo>
                <a:lnTo>
                  <a:pt x="1111054" y="12703"/>
                </a:lnTo>
                <a:lnTo>
                  <a:pt x="1041949" y="15570"/>
                </a:lnTo>
                <a:lnTo>
                  <a:pt x="974393" y="18703"/>
                </a:lnTo>
                <a:lnTo>
                  <a:pt x="908460" y="22095"/>
                </a:lnTo>
                <a:lnTo>
                  <a:pt x="844220" y="25741"/>
                </a:lnTo>
                <a:lnTo>
                  <a:pt x="781748" y="29632"/>
                </a:lnTo>
                <a:lnTo>
                  <a:pt x="721117" y="33763"/>
                </a:lnTo>
                <a:lnTo>
                  <a:pt x="662398" y="38126"/>
                </a:lnTo>
                <a:lnTo>
                  <a:pt x="605664" y="42714"/>
                </a:lnTo>
                <a:lnTo>
                  <a:pt x="550989" y="47522"/>
                </a:lnTo>
                <a:lnTo>
                  <a:pt x="498445" y="52542"/>
                </a:lnTo>
                <a:lnTo>
                  <a:pt x="448105" y="57767"/>
                </a:lnTo>
                <a:lnTo>
                  <a:pt x="400041" y="63190"/>
                </a:lnTo>
                <a:lnTo>
                  <a:pt x="354327" y="68806"/>
                </a:lnTo>
                <a:lnTo>
                  <a:pt x="311034" y="74606"/>
                </a:lnTo>
                <a:lnTo>
                  <a:pt x="270237" y="80585"/>
                </a:lnTo>
                <a:lnTo>
                  <a:pt x="232007" y="86735"/>
                </a:lnTo>
                <a:lnTo>
                  <a:pt x="163541" y="99523"/>
                </a:lnTo>
                <a:lnTo>
                  <a:pt x="106218" y="112915"/>
                </a:lnTo>
                <a:lnTo>
                  <a:pt x="60620" y="126858"/>
                </a:lnTo>
                <a:lnTo>
                  <a:pt x="15482" y="148687"/>
                </a:lnTo>
                <a:lnTo>
                  <a:pt x="0" y="171450"/>
                </a:lnTo>
                <a:lnTo>
                  <a:pt x="1744" y="179071"/>
                </a:lnTo>
                <a:lnTo>
                  <a:pt x="42400" y="208649"/>
                </a:lnTo>
                <a:lnTo>
                  <a:pt x="81917" y="222793"/>
                </a:lnTo>
                <a:lnTo>
                  <a:pt x="133450" y="236434"/>
                </a:lnTo>
                <a:lnTo>
                  <a:pt x="196417" y="249514"/>
                </a:lnTo>
                <a:lnTo>
                  <a:pt x="270237" y="261976"/>
                </a:lnTo>
                <a:lnTo>
                  <a:pt x="311034" y="267959"/>
                </a:lnTo>
                <a:lnTo>
                  <a:pt x="354327" y="273766"/>
                </a:lnTo>
                <a:lnTo>
                  <a:pt x="400041" y="279390"/>
                </a:lnTo>
                <a:lnTo>
                  <a:pt x="448105" y="284825"/>
                </a:lnTo>
                <a:lnTo>
                  <a:pt x="498445" y="290064"/>
                </a:lnTo>
                <a:lnTo>
                  <a:pt x="550989" y="295099"/>
                </a:lnTo>
                <a:lnTo>
                  <a:pt x="605664" y="299924"/>
                </a:lnTo>
                <a:lnTo>
                  <a:pt x="662398" y="304531"/>
                </a:lnTo>
                <a:lnTo>
                  <a:pt x="721117" y="308913"/>
                </a:lnTo>
                <a:lnTo>
                  <a:pt x="781748" y="313063"/>
                </a:lnTo>
                <a:lnTo>
                  <a:pt x="844220" y="316975"/>
                </a:lnTo>
                <a:lnTo>
                  <a:pt x="908460" y="320641"/>
                </a:lnTo>
                <a:lnTo>
                  <a:pt x="974393" y="324054"/>
                </a:lnTo>
                <a:lnTo>
                  <a:pt x="1041949" y="327208"/>
                </a:lnTo>
                <a:lnTo>
                  <a:pt x="1111054" y="330094"/>
                </a:lnTo>
                <a:lnTo>
                  <a:pt x="1181635" y="332706"/>
                </a:lnTo>
                <a:lnTo>
                  <a:pt x="1253619" y="335038"/>
                </a:lnTo>
                <a:lnTo>
                  <a:pt x="1326934" y="337081"/>
                </a:lnTo>
                <a:lnTo>
                  <a:pt x="1401508" y="338830"/>
                </a:lnTo>
                <a:lnTo>
                  <a:pt x="1477267" y="340276"/>
                </a:lnTo>
                <a:lnTo>
                  <a:pt x="1554138" y="341413"/>
                </a:lnTo>
                <a:lnTo>
                  <a:pt x="1632049" y="342234"/>
                </a:lnTo>
                <a:lnTo>
                  <a:pt x="1710927" y="342732"/>
                </a:lnTo>
                <a:lnTo>
                  <a:pt x="1790700" y="342900"/>
                </a:lnTo>
                <a:lnTo>
                  <a:pt x="1870472" y="342732"/>
                </a:lnTo>
                <a:lnTo>
                  <a:pt x="1949350" y="342234"/>
                </a:lnTo>
                <a:lnTo>
                  <a:pt x="2027261" y="341413"/>
                </a:lnTo>
                <a:lnTo>
                  <a:pt x="2104132" y="340276"/>
                </a:lnTo>
                <a:lnTo>
                  <a:pt x="2179891" y="338830"/>
                </a:lnTo>
                <a:lnTo>
                  <a:pt x="2254465" y="337081"/>
                </a:lnTo>
                <a:lnTo>
                  <a:pt x="2327780" y="335038"/>
                </a:lnTo>
                <a:lnTo>
                  <a:pt x="2399764" y="332706"/>
                </a:lnTo>
                <a:lnTo>
                  <a:pt x="2470345" y="330094"/>
                </a:lnTo>
                <a:lnTo>
                  <a:pt x="2539450" y="327208"/>
                </a:lnTo>
                <a:lnTo>
                  <a:pt x="2607006" y="324054"/>
                </a:lnTo>
                <a:lnTo>
                  <a:pt x="2672939" y="320641"/>
                </a:lnTo>
                <a:lnTo>
                  <a:pt x="2737179" y="316975"/>
                </a:lnTo>
                <a:lnTo>
                  <a:pt x="2799651" y="313063"/>
                </a:lnTo>
                <a:lnTo>
                  <a:pt x="2860282" y="308913"/>
                </a:lnTo>
                <a:lnTo>
                  <a:pt x="2919001" y="304531"/>
                </a:lnTo>
                <a:lnTo>
                  <a:pt x="2975735" y="299924"/>
                </a:lnTo>
                <a:lnTo>
                  <a:pt x="3030410" y="295099"/>
                </a:lnTo>
                <a:lnTo>
                  <a:pt x="3082954" y="290064"/>
                </a:lnTo>
                <a:lnTo>
                  <a:pt x="3133294" y="284825"/>
                </a:lnTo>
                <a:lnTo>
                  <a:pt x="3181358" y="279390"/>
                </a:lnTo>
                <a:lnTo>
                  <a:pt x="3227072" y="273766"/>
                </a:lnTo>
                <a:lnTo>
                  <a:pt x="3270365" y="267959"/>
                </a:lnTo>
                <a:lnTo>
                  <a:pt x="3311162" y="261976"/>
                </a:lnTo>
                <a:lnTo>
                  <a:pt x="3349392" y="255826"/>
                </a:lnTo>
                <a:lnTo>
                  <a:pt x="3417858" y="243047"/>
                </a:lnTo>
                <a:lnTo>
                  <a:pt x="3475181" y="229680"/>
                </a:lnTo>
                <a:lnTo>
                  <a:pt x="3520779" y="215781"/>
                </a:lnTo>
                <a:lnTo>
                  <a:pt x="3565917" y="194056"/>
                </a:lnTo>
                <a:lnTo>
                  <a:pt x="3581400" y="171450"/>
                </a:lnTo>
                <a:close/>
              </a:path>
            </a:pathLst>
          </a:custGeom>
          <a:solidFill>
            <a:srgbClr val="AFBF3A"/>
          </a:solidFill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11" name="object 11"/>
          <p:cNvSpPr/>
          <p:nvPr/>
        </p:nvSpPr>
        <p:spPr>
          <a:xfrm>
            <a:off x="1117692" y="4203611"/>
            <a:ext cx="3588045" cy="343536"/>
          </a:xfrm>
          <a:custGeom>
            <a:avLst/>
            <a:gdLst/>
            <a:ahLst/>
            <a:cxnLst/>
            <a:rect l="l" t="t" r="r" b="b"/>
            <a:pathLst>
              <a:path w="3581400" h="342900">
                <a:moveTo>
                  <a:pt x="1790700" y="0"/>
                </a:moveTo>
                <a:lnTo>
                  <a:pt x="1710927" y="165"/>
                </a:lnTo>
                <a:lnTo>
                  <a:pt x="1632049" y="658"/>
                </a:lnTo>
                <a:lnTo>
                  <a:pt x="1554138" y="1472"/>
                </a:lnTo>
                <a:lnTo>
                  <a:pt x="1477267" y="2599"/>
                </a:lnTo>
                <a:lnTo>
                  <a:pt x="1401508" y="4033"/>
                </a:lnTo>
                <a:lnTo>
                  <a:pt x="1326934" y="5767"/>
                </a:lnTo>
                <a:lnTo>
                  <a:pt x="1253619" y="7795"/>
                </a:lnTo>
                <a:lnTo>
                  <a:pt x="1181635" y="10109"/>
                </a:lnTo>
                <a:lnTo>
                  <a:pt x="1111054" y="12703"/>
                </a:lnTo>
                <a:lnTo>
                  <a:pt x="1041949" y="15570"/>
                </a:lnTo>
                <a:lnTo>
                  <a:pt x="974393" y="18703"/>
                </a:lnTo>
                <a:lnTo>
                  <a:pt x="908460" y="22095"/>
                </a:lnTo>
                <a:lnTo>
                  <a:pt x="844220" y="25741"/>
                </a:lnTo>
                <a:lnTo>
                  <a:pt x="781748" y="29632"/>
                </a:lnTo>
                <a:lnTo>
                  <a:pt x="721117" y="33763"/>
                </a:lnTo>
                <a:lnTo>
                  <a:pt x="662398" y="38126"/>
                </a:lnTo>
                <a:lnTo>
                  <a:pt x="605664" y="42714"/>
                </a:lnTo>
                <a:lnTo>
                  <a:pt x="550989" y="47522"/>
                </a:lnTo>
                <a:lnTo>
                  <a:pt x="498445" y="52542"/>
                </a:lnTo>
                <a:lnTo>
                  <a:pt x="448105" y="57767"/>
                </a:lnTo>
                <a:lnTo>
                  <a:pt x="400041" y="63190"/>
                </a:lnTo>
                <a:lnTo>
                  <a:pt x="354327" y="68806"/>
                </a:lnTo>
                <a:lnTo>
                  <a:pt x="311034" y="74606"/>
                </a:lnTo>
                <a:lnTo>
                  <a:pt x="270237" y="80585"/>
                </a:lnTo>
                <a:lnTo>
                  <a:pt x="232007" y="86735"/>
                </a:lnTo>
                <a:lnTo>
                  <a:pt x="163541" y="99523"/>
                </a:lnTo>
                <a:lnTo>
                  <a:pt x="106218" y="112915"/>
                </a:lnTo>
                <a:lnTo>
                  <a:pt x="60620" y="126858"/>
                </a:lnTo>
                <a:lnTo>
                  <a:pt x="15482" y="148687"/>
                </a:lnTo>
                <a:lnTo>
                  <a:pt x="0" y="171450"/>
                </a:lnTo>
                <a:lnTo>
                  <a:pt x="1744" y="179071"/>
                </a:lnTo>
                <a:lnTo>
                  <a:pt x="42400" y="208649"/>
                </a:lnTo>
                <a:lnTo>
                  <a:pt x="81917" y="222793"/>
                </a:lnTo>
                <a:lnTo>
                  <a:pt x="133450" y="236434"/>
                </a:lnTo>
                <a:lnTo>
                  <a:pt x="196417" y="249514"/>
                </a:lnTo>
                <a:lnTo>
                  <a:pt x="270237" y="261976"/>
                </a:lnTo>
                <a:lnTo>
                  <a:pt x="311034" y="267959"/>
                </a:lnTo>
                <a:lnTo>
                  <a:pt x="354327" y="273766"/>
                </a:lnTo>
                <a:lnTo>
                  <a:pt x="400041" y="279390"/>
                </a:lnTo>
                <a:lnTo>
                  <a:pt x="448105" y="284825"/>
                </a:lnTo>
                <a:lnTo>
                  <a:pt x="498445" y="290064"/>
                </a:lnTo>
                <a:lnTo>
                  <a:pt x="550989" y="295099"/>
                </a:lnTo>
                <a:lnTo>
                  <a:pt x="605664" y="299924"/>
                </a:lnTo>
                <a:lnTo>
                  <a:pt x="662398" y="304531"/>
                </a:lnTo>
                <a:lnTo>
                  <a:pt x="721117" y="308913"/>
                </a:lnTo>
                <a:lnTo>
                  <a:pt x="781748" y="313063"/>
                </a:lnTo>
                <a:lnTo>
                  <a:pt x="844220" y="316975"/>
                </a:lnTo>
                <a:lnTo>
                  <a:pt x="908460" y="320641"/>
                </a:lnTo>
                <a:lnTo>
                  <a:pt x="974393" y="324054"/>
                </a:lnTo>
                <a:lnTo>
                  <a:pt x="1041949" y="327208"/>
                </a:lnTo>
                <a:lnTo>
                  <a:pt x="1111054" y="330094"/>
                </a:lnTo>
                <a:lnTo>
                  <a:pt x="1181635" y="332706"/>
                </a:lnTo>
                <a:lnTo>
                  <a:pt x="1253619" y="335038"/>
                </a:lnTo>
                <a:lnTo>
                  <a:pt x="1326934" y="337081"/>
                </a:lnTo>
                <a:lnTo>
                  <a:pt x="1401508" y="338830"/>
                </a:lnTo>
                <a:lnTo>
                  <a:pt x="1477267" y="340276"/>
                </a:lnTo>
                <a:lnTo>
                  <a:pt x="1554138" y="341413"/>
                </a:lnTo>
                <a:lnTo>
                  <a:pt x="1632049" y="342234"/>
                </a:lnTo>
                <a:lnTo>
                  <a:pt x="1710927" y="342732"/>
                </a:lnTo>
                <a:lnTo>
                  <a:pt x="1790700" y="342900"/>
                </a:lnTo>
                <a:lnTo>
                  <a:pt x="1870472" y="342732"/>
                </a:lnTo>
                <a:lnTo>
                  <a:pt x="1949350" y="342234"/>
                </a:lnTo>
                <a:lnTo>
                  <a:pt x="2027261" y="341413"/>
                </a:lnTo>
                <a:lnTo>
                  <a:pt x="2104132" y="340276"/>
                </a:lnTo>
                <a:lnTo>
                  <a:pt x="2179891" y="338830"/>
                </a:lnTo>
                <a:lnTo>
                  <a:pt x="2254465" y="337081"/>
                </a:lnTo>
                <a:lnTo>
                  <a:pt x="2327780" y="335038"/>
                </a:lnTo>
                <a:lnTo>
                  <a:pt x="2399764" y="332706"/>
                </a:lnTo>
                <a:lnTo>
                  <a:pt x="2470345" y="330094"/>
                </a:lnTo>
                <a:lnTo>
                  <a:pt x="2539450" y="327208"/>
                </a:lnTo>
                <a:lnTo>
                  <a:pt x="2607006" y="324054"/>
                </a:lnTo>
                <a:lnTo>
                  <a:pt x="2672939" y="320641"/>
                </a:lnTo>
                <a:lnTo>
                  <a:pt x="2737179" y="316975"/>
                </a:lnTo>
                <a:lnTo>
                  <a:pt x="2799651" y="313063"/>
                </a:lnTo>
                <a:lnTo>
                  <a:pt x="2860282" y="308913"/>
                </a:lnTo>
                <a:lnTo>
                  <a:pt x="2919001" y="304531"/>
                </a:lnTo>
                <a:lnTo>
                  <a:pt x="2975735" y="299924"/>
                </a:lnTo>
                <a:lnTo>
                  <a:pt x="3030410" y="295099"/>
                </a:lnTo>
                <a:lnTo>
                  <a:pt x="3082954" y="290064"/>
                </a:lnTo>
                <a:lnTo>
                  <a:pt x="3133294" y="284825"/>
                </a:lnTo>
                <a:lnTo>
                  <a:pt x="3181358" y="279390"/>
                </a:lnTo>
                <a:lnTo>
                  <a:pt x="3227072" y="273766"/>
                </a:lnTo>
                <a:lnTo>
                  <a:pt x="3270365" y="267959"/>
                </a:lnTo>
                <a:lnTo>
                  <a:pt x="3311162" y="261976"/>
                </a:lnTo>
                <a:lnTo>
                  <a:pt x="3349392" y="255826"/>
                </a:lnTo>
                <a:lnTo>
                  <a:pt x="3417858" y="243047"/>
                </a:lnTo>
                <a:lnTo>
                  <a:pt x="3475181" y="229680"/>
                </a:lnTo>
                <a:lnTo>
                  <a:pt x="3520779" y="215781"/>
                </a:lnTo>
                <a:lnTo>
                  <a:pt x="3565917" y="194056"/>
                </a:lnTo>
                <a:lnTo>
                  <a:pt x="3581400" y="171450"/>
                </a:lnTo>
                <a:lnTo>
                  <a:pt x="3579655" y="163769"/>
                </a:lnTo>
                <a:lnTo>
                  <a:pt x="3538999" y="134019"/>
                </a:lnTo>
                <a:lnTo>
                  <a:pt x="3499482" y="119821"/>
                </a:lnTo>
                <a:lnTo>
                  <a:pt x="3447949" y="106147"/>
                </a:lnTo>
                <a:lnTo>
                  <a:pt x="3384982" y="93050"/>
                </a:lnTo>
                <a:lnTo>
                  <a:pt x="3311162" y="80585"/>
                </a:lnTo>
                <a:lnTo>
                  <a:pt x="3270365" y="74606"/>
                </a:lnTo>
                <a:lnTo>
                  <a:pt x="3227072" y="68806"/>
                </a:lnTo>
                <a:lnTo>
                  <a:pt x="3181358" y="63190"/>
                </a:lnTo>
                <a:lnTo>
                  <a:pt x="3133294" y="57767"/>
                </a:lnTo>
                <a:lnTo>
                  <a:pt x="3082954" y="52542"/>
                </a:lnTo>
                <a:lnTo>
                  <a:pt x="3030410" y="47522"/>
                </a:lnTo>
                <a:lnTo>
                  <a:pt x="2975735" y="42714"/>
                </a:lnTo>
                <a:lnTo>
                  <a:pt x="2919001" y="38126"/>
                </a:lnTo>
                <a:lnTo>
                  <a:pt x="2860282" y="33763"/>
                </a:lnTo>
                <a:lnTo>
                  <a:pt x="2799651" y="29632"/>
                </a:lnTo>
                <a:lnTo>
                  <a:pt x="2737179" y="25741"/>
                </a:lnTo>
                <a:lnTo>
                  <a:pt x="2672939" y="22095"/>
                </a:lnTo>
                <a:lnTo>
                  <a:pt x="2607006" y="18703"/>
                </a:lnTo>
                <a:lnTo>
                  <a:pt x="2539450" y="15570"/>
                </a:lnTo>
                <a:lnTo>
                  <a:pt x="2470345" y="12703"/>
                </a:lnTo>
                <a:lnTo>
                  <a:pt x="2399764" y="10109"/>
                </a:lnTo>
                <a:lnTo>
                  <a:pt x="2327780" y="7795"/>
                </a:lnTo>
                <a:lnTo>
                  <a:pt x="2254465" y="5767"/>
                </a:lnTo>
                <a:lnTo>
                  <a:pt x="2179891" y="4033"/>
                </a:lnTo>
                <a:lnTo>
                  <a:pt x="2104132" y="2599"/>
                </a:lnTo>
                <a:lnTo>
                  <a:pt x="2027261" y="1472"/>
                </a:lnTo>
                <a:lnTo>
                  <a:pt x="1949350" y="658"/>
                </a:lnTo>
                <a:lnTo>
                  <a:pt x="1870472" y="165"/>
                </a:lnTo>
                <a:lnTo>
                  <a:pt x="1790700" y="0"/>
                </a:lnTo>
                <a:close/>
              </a:path>
            </a:pathLst>
          </a:custGeom>
          <a:ln w="9525">
            <a:solidFill>
              <a:srgbClr val="AFBF3A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12" name="object 12"/>
          <p:cNvSpPr txBox="1"/>
          <p:nvPr/>
        </p:nvSpPr>
        <p:spPr>
          <a:xfrm>
            <a:off x="1768369" y="4167985"/>
            <a:ext cx="2288333" cy="754424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sz="2405" spc="-5" dirty="0">
                <a:solidFill>
                  <a:srgbClr val="FAE2F6"/>
                </a:solidFill>
                <a:latin typeface="Times New Roman"/>
                <a:cs typeface="Times New Roman"/>
              </a:rPr>
              <a:t>province_or_</a:t>
            </a:r>
            <a:r>
              <a:rPr sz="2405" spc="-80" dirty="0">
                <a:solidFill>
                  <a:srgbClr val="FAE2F6"/>
                </a:solidFill>
                <a:latin typeface="Times New Roman"/>
                <a:cs typeface="Times New Roman"/>
              </a:rPr>
              <a:t> </a:t>
            </a:r>
            <a:r>
              <a:rPr sz="2405" spc="-5" dirty="0">
                <a:solidFill>
                  <a:srgbClr val="FAE2F6"/>
                </a:solidFill>
                <a:latin typeface="Times New Roman"/>
                <a:cs typeface="Times New Roman"/>
              </a:rPr>
              <a:t>state</a:t>
            </a:r>
            <a:endParaRPr sz="2405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94033" y="5005195"/>
            <a:ext cx="3588045" cy="343536"/>
          </a:xfrm>
          <a:custGeom>
            <a:avLst/>
            <a:gdLst/>
            <a:ahLst/>
            <a:cxnLst/>
            <a:rect l="l" t="t" r="r" b="b"/>
            <a:pathLst>
              <a:path w="3581400" h="342900">
                <a:moveTo>
                  <a:pt x="3581400" y="171450"/>
                </a:moveTo>
                <a:lnTo>
                  <a:pt x="3554069" y="141298"/>
                </a:lnTo>
                <a:lnTo>
                  <a:pt x="3499482" y="119821"/>
                </a:lnTo>
                <a:lnTo>
                  <a:pt x="3447949" y="106147"/>
                </a:lnTo>
                <a:lnTo>
                  <a:pt x="3384982" y="93050"/>
                </a:lnTo>
                <a:lnTo>
                  <a:pt x="3311162" y="80585"/>
                </a:lnTo>
                <a:lnTo>
                  <a:pt x="3270365" y="74606"/>
                </a:lnTo>
                <a:lnTo>
                  <a:pt x="3227072" y="68806"/>
                </a:lnTo>
                <a:lnTo>
                  <a:pt x="3181358" y="63190"/>
                </a:lnTo>
                <a:lnTo>
                  <a:pt x="3133294" y="57767"/>
                </a:lnTo>
                <a:lnTo>
                  <a:pt x="3082954" y="52542"/>
                </a:lnTo>
                <a:lnTo>
                  <a:pt x="3030410" y="47522"/>
                </a:lnTo>
                <a:lnTo>
                  <a:pt x="2975735" y="42714"/>
                </a:lnTo>
                <a:lnTo>
                  <a:pt x="2919001" y="38126"/>
                </a:lnTo>
                <a:lnTo>
                  <a:pt x="2860282" y="33763"/>
                </a:lnTo>
                <a:lnTo>
                  <a:pt x="2799651" y="29632"/>
                </a:lnTo>
                <a:lnTo>
                  <a:pt x="2737179" y="25741"/>
                </a:lnTo>
                <a:lnTo>
                  <a:pt x="2672939" y="22095"/>
                </a:lnTo>
                <a:lnTo>
                  <a:pt x="2607006" y="18703"/>
                </a:lnTo>
                <a:lnTo>
                  <a:pt x="2539450" y="15570"/>
                </a:lnTo>
                <a:lnTo>
                  <a:pt x="2470345" y="12703"/>
                </a:lnTo>
                <a:lnTo>
                  <a:pt x="2399764" y="10109"/>
                </a:lnTo>
                <a:lnTo>
                  <a:pt x="2327780" y="7795"/>
                </a:lnTo>
                <a:lnTo>
                  <a:pt x="2254465" y="5767"/>
                </a:lnTo>
                <a:lnTo>
                  <a:pt x="2179891" y="4033"/>
                </a:lnTo>
                <a:lnTo>
                  <a:pt x="2104132" y="2599"/>
                </a:lnTo>
                <a:lnTo>
                  <a:pt x="2027261" y="1472"/>
                </a:lnTo>
                <a:lnTo>
                  <a:pt x="1949350" y="658"/>
                </a:lnTo>
                <a:lnTo>
                  <a:pt x="1870472" y="165"/>
                </a:lnTo>
                <a:lnTo>
                  <a:pt x="1790700" y="0"/>
                </a:lnTo>
                <a:lnTo>
                  <a:pt x="1710927" y="165"/>
                </a:lnTo>
                <a:lnTo>
                  <a:pt x="1632049" y="658"/>
                </a:lnTo>
                <a:lnTo>
                  <a:pt x="1554138" y="1472"/>
                </a:lnTo>
                <a:lnTo>
                  <a:pt x="1477267" y="2599"/>
                </a:lnTo>
                <a:lnTo>
                  <a:pt x="1401508" y="4033"/>
                </a:lnTo>
                <a:lnTo>
                  <a:pt x="1326934" y="5767"/>
                </a:lnTo>
                <a:lnTo>
                  <a:pt x="1253619" y="7795"/>
                </a:lnTo>
                <a:lnTo>
                  <a:pt x="1181635" y="10109"/>
                </a:lnTo>
                <a:lnTo>
                  <a:pt x="1111054" y="12703"/>
                </a:lnTo>
                <a:lnTo>
                  <a:pt x="1041949" y="15570"/>
                </a:lnTo>
                <a:lnTo>
                  <a:pt x="974393" y="18703"/>
                </a:lnTo>
                <a:lnTo>
                  <a:pt x="908460" y="22095"/>
                </a:lnTo>
                <a:lnTo>
                  <a:pt x="844220" y="25741"/>
                </a:lnTo>
                <a:lnTo>
                  <a:pt x="781748" y="29632"/>
                </a:lnTo>
                <a:lnTo>
                  <a:pt x="721117" y="33763"/>
                </a:lnTo>
                <a:lnTo>
                  <a:pt x="662398" y="38126"/>
                </a:lnTo>
                <a:lnTo>
                  <a:pt x="605664" y="42714"/>
                </a:lnTo>
                <a:lnTo>
                  <a:pt x="550989" y="47522"/>
                </a:lnTo>
                <a:lnTo>
                  <a:pt x="498445" y="52542"/>
                </a:lnTo>
                <a:lnTo>
                  <a:pt x="448105" y="57767"/>
                </a:lnTo>
                <a:lnTo>
                  <a:pt x="400041" y="63190"/>
                </a:lnTo>
                <a:lnTo>
                  <a:pt x="354327" y="68806"/>
                </a:lnTo>
                <a:lnTo>
                  <a:pt x="311034" y="74606"/>
                </a:lnTo>
                <a:lnTo>
                  <a:pt x="270237" y="80585"/>
                </a:lnTo>
                <a:lnTo>
                  <a:pt x="232007" y="86735"/>
                </a:lnTo>
                <a:lnTo>
                  <a:pt x="163541" y="99523"/>
                </a:lnTo>
                <a:lnTo>
                  <a:pt x="106218" y="112915"/>
                </a:lnTo>
                <a:lnTo>
                  <a:pt x="60620" y="126858"/>
                </a:lnTo>
                <a:lnTo>
                  <a:pt x="15482" y="148687"/>
                </a:lnTo>
                <a:lnTo>
                  <a:pt x="0" y="171450"/>
                </a:lnTo>
                <a:lnTo>
                  <a:pt x="1744" y="179071"/>
                </a:lnTo>
                <a:lnTo>
                  <a:pt x="42400" y="208649"/>
                </a:lnTo>
                <a:lnTo>
                  <a:pt x="81917" y="222793"/>
                </a:lnTo>
                <a:lnTo>
                  <a:pt x="133450" y="236434"/>
                </a:lnTo>
                <a:lnTo>
                  <a:pt x="196417" y="249514"/>
                </a:lnTo>
                <a:lnTo>
                  <a:pt x="270237" y="261976"/>
                </a:lnTo>
                <a:lnTo>
                  <a:pt x="311034" y="267959"/>
                </a:lnTo>
                <a:lnTo>
                  <a:pt x="354327" y="273766"/>
                </a:lnTo>
                <a:lnTo>
                  <a:pt x="400041" y="279390"/>
                </a:lnTo>
                <a:lnTo>
                  <a:pt x="448105" y="284825"/>
                </a:lnTo>
                <a:lnTo>
                  <a:pt x="498445" y="290064"/>
                </a:lnTo>
                <a:lnTo>
                  <a:pt x="550989" y="295099"/>
                </a:lnTo>
                <a:lnTo>
                  <a:pt x="605664" y="299924"/>
                </a:lnTo>
                <a:lnTo>
                  <a:pt x="662398" y="304531"/>
                </a:lnTo>
                <a:lnTo>
                  <a:pt x="721117" y="308913"/>
                </a:lnTo>
                <a:lnTo>
                  <a:pt x="781748" y="313063"/>
                </a:lnTo>
                <a:lnTo>
                  <a:pt x="844220" y="316975"/>
                </a:lnTo>
                <a:lnTo>
                  <a:pt x="908460" y="320641"/>
                </a:lnTo>
                <a:lnTo>
                  <a:pt x="974393" y="324054"/>
                </a:lnTo>
                <a:lnTo>
                  <a:pt x="1041949" y="327208"/>
                </a:lnTo>
                <a:lnTo>
                  <a:pt x="1111054" y="330094"/>
                </a:lnTo>
                <a:lnTo>
                  <a:pt x="1181635" y="332706"/>
                </a:lnTo>
                <a:lnTo>
                  <a:pt x="1253619" y="335038"/>
                </a:lnTo>
                <a:lnTo>
                  <a:pt x="1326934" y="337081"/>
                </a:lnTo>
                <a:lnTo>
                  <a:pt x="1401508" y="338830"/>
                </a:lnTo>
                <a:lnTo>
                  <a:pt x="1477267" y="340276"/>
                </a:lnTo>
                <a:lnTo>
                  <a:pt x="1554138" y="341413"/>
                </a:lnTo>
                <a:lnTo>
                  <a:pt x="1632049" y="342234"/>
                </a:lnTo>
                <a:lnTo>
                  <a:pt x="1710927" y="342732"/>
                </a:lnTo>
                <a:lnTo>
                  <a:pt x="1790700" y="342900"/>
                </a:lnTo>
                <a:lnTo>
                  <a:pt x="1870472" y="342732"/>
                </a:lnTo>
                <a:lnTo>
                  <a:pt x="1949350" y="342234"/>
                </a:lnTo>
                <a:lnTo>
                  <a:pt x="2027261" y="341413"/>
                </a:lnTo>
                <a:lnTo>
                  <a:pt x="2104132" y="340276"/>
                </a:lnTo>
                <a:lnTo>
                  <a:pt x="2179891" y="338830"/>
                </a:lnTo>
                <a:lnTo>
                  <a:pt x="2254465" y="337081"/>
                </a:lnTo>
                <a:lnTo>
                  <a:pt x="2327780" y="335038"/>
                </a:lnTo>
                <a:lnTo>
                  <a:pt x="2399764" y="332706"/>
                </a:lnTo>
                <a:lnTo>
                  <a:pt x="2470345" y="330094"/>
                </a:lnTo>
                <a:lnTo>
                  <a:pt x="2539450" y="327208"/>
                </a:lnTo>
                <a:lnTo>
                  <a:pt x="2607006" y="324054"/>
                </a:lnTo>
                <a:lnTo>
                  <a:pt x="2672939" y="320641"/>
                </a:lnTo>
                <a:lnTo>
                  <a:pt x="2737179" y="316975"/>
                </a:lnTo>
                <a:lnTo>
                  <a:pt x="2799651" y="313063"/>
                </a:lnTo>
                <a:lnTo>
                  <a:pt x="2860282" y="308913"/>
                </a:lnTo>
                <a:lnTo>
                  <a:pt x="2919001" y="304531"/>
                </a:lnTo>
                <a:lnTo>
                  <a:pt x="2975735" y="299924"/>
                </a:lnTo>
                <a:lnTo>
                  <a:pt x="3030410" y="295099"/>
                </a:lnTo>
                <a:lnTo>
                  <a:pt x="3082954" y="290064"/>
                </a:lnTo>
                <a:lnTo>
                  <a:pt x="3133294" y="284825"/>
                </a:lnTo>
                <a:lnTo>
                  <a:pt x="3181358" y="279390"/>
                </a:lnTo>
                <a:lnTo>
                  <a:pt x="3227072" y="273766"/>
                </a:lnTo>
                <a:lnTo>
                  <a:pt x="3270365" y="267959"/>
                </a:lnTo>
                <a:lnTo>
                  <a:pt x="3311162" y="261976"/>
                </a:lnTo>
                <a:lnTo>
                  <a:pt x="3349392" y="255826"/>
                </a:lnTo>
                <a:lnTo>
                  <a:pt x="3417858" y="243047"/>
                </a:lnTo>
                <a:lnTo>
                  <a:pt x="3475181" y="229680"/>
                </a:lnTo>
                <a:lnTo>
                  <a:pt x="3520779" y="215781"/>
                </a:lnTo>
                <a:lnTo>
                  <a:pt x="3565917" y="194056"/>
                </a:lnTo>
                <a:lnTo>
                  <a:pt x="3581400" y="171450"/>
                </a:lnTo>
                <a:close/>
              </a:path>
            </a:pathLst>
          </a:custGeom>
          <a:solidFill>
            <a:srgbClr val="AFBF3A"/>
          </a:solidFill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14" name="object 14"/>
          <p:cNvSpPr/>
          <p:nvPr/>
        </p:nvSpPr>
        <p:spPr>
          <a:xfrm>
            <a:off x="1194033" y="5005195"/>
            <a:ext cx="3588045" cy="343536"/>
          </a:xfrm>
          <a:custGeom>
            <a:avLst/>
            <a:gdLst/>
            <a:ahLst/>
            <a:cxnLst/>
            <a:rect l="l" t="t" r="r" b="b"/>
            <a:pathLst>
              <a:path w="3581400" h="342900">
                <a:moveTo>
                  <a:pt x="1790700" y="0"/>
                </a:moveTo>
                <a:lnTo>
                  <a:pt x="1710927" y="165"/>
                </a:lnTo>
                <a:lnTo>
                  <a:pt x="1632049" y="658"/>
                </a:lnTo>
                <a:lnTo>
                  <a:pt x="1554138" y="1472"/>
                </a:lnTo>
                <a:lnTo>
                  <a:pt x="1477267" y="2599"/>
                </a:lnTo>
                <a:lnTo>
                  <a:pt x="1401508" y="4033"/>
                </a:lnTo>
                <a:lnTo>
                  <a:pt x="1326934" y="5767"/>
                </a:lnTo>
                <a:lnTo>
                  <a:pt x="1253619" y="7795"/>
                </a:lnTo>
                <a:lnTo>
                  <a:pt x="1181635" y="10109"/>
                </a:lnTo>
                <a:lnTo>
                  <a:pt x="1111054" y="12703"/>
                </a:lnTo>
                <a:lnTo>
                  <a:pt x="1041949" y="15570"/>
                </a:lnTo>
                <a:lnTo>
                  <a:pt x="974393" y="18703"/>
                </a:lnTo>
                <a:lnTo>
                  <a:pt x="908460" y="22095"/>
                </a:lnTo>
                <a:lnTo>
                  <a:pt x="844220" y="25741"/>
                </a:lnTo>
                <a:lnTo>
                  <a:pt x="781748" y="29632"/>
                </a:lnTo>
                <a:lnTo>
                  <a:pt x="721117" y="33763"/>
                </a:lnTo>
                <a:lnTo>
                  <a:pt x="662398" y="38126"/>
                </a:lnTo>
                <a:lnTo>
                  <a:pt x="605664" y="42714"/>
                </a:lnTo>
                <a:lnTo>
                  <a:pt x="550989" y="47522"/>
                </a:lnTo>
                <a:lnTo>
                  <a:pt x="498445" y="52542"/>
                </a:lnTo>
                <a:lnTo>
                  <a:pt x="448105" y="57767"/>
                </a:lnTo>
                <a:lnTo>
                  <a:pt x="400041" y="63190"/>
                </a:lnTo>
                <a:lnTo>
                  <a:pt x="354327" y="68806"/>
                </a:lnTo>
                <a:lnTo>
                  <a:pt x="311034" y="74606"/>
                </a:lnTo>
                <a:lnTo>
                  <a:pt x="270237" y="80585"/>
                </a:lnTo>
                <a:lnTo>
                  <a:pt x="232007" y="86735"/>
                </a:lnTo>
                <a:lnTo>
                  <a:pt x="163541" y="99523"/>
                </a:lnTo>
                <a:lnTo>
                  <a:pt x="106218" y="112915"/>
                </a:lnTo>
                <a:lnTo>
                  <a:pt x="60620" y="126858"/>
                </a:lnTo>
                <a:lnTo>
                  <a:pt x="15482" y="148687"/>
                </a:lnTo>
                <a:lnTo>
                  <a:pt x="0" y="171450"/>
                </a:lnTo>
                <a:lnTo>
                  <a:pt x="1744" y="179071"/>
                </a:lnTo>
                <a:lnTo>
                  <a:pt x="42400" y="208649"/>
                </a:lnTo>
                <a:lnTo>
                  <a:pt x="81917" y="222793"/>
                </a:lnTo>
                <a:lnTo>
                  <a:pt x="133450" y="236434"/>
                </a:lnTo>
                <a:lnTo>
                  <a:pt x="196417" y="249514"/>
                </a:lnTo>
                <a:lnTo>
                  <a:pt x="270237" y="261976"/>
                </a:lnTo>
                <a:lnTo>
                  <a:pt x="311034" y="267959"/>
                </a:lnTo>
                <a:lnTo>
                  <a:pt x="354327" y="273766"/>
                </a:lnTo>
                <a:lnTo>
                  <a:pt x="400041" y="279390"/>
                </a:lnTo>
                <a:lnTo>
                  <a:pt x="448105" y="284825"/>
                </a:lnTo>
                <a:lnTo>
                  <a:pt x="498445" y="290064"/>
                </a:lnTo>
                <a:lnTo>
                  <a:pt x="550989" y="295099"/>
                </a:lnTo>
                <a:lnTo>
                  <a:pt x="605664" y="299924"/>
                </a:lnTo>
                <a:lnTo>
                  <a:pt x="662398" y="304531"/>
                </a:lnTo>
                <a:lnTo>
                  <a:pt x="721117" y="308913"/>
                </a:lnTo>
                <a:lnTo>
                  <a:pt x="781748" y="313063"/>
                </a:lnTo>
                <a:lnTo>
                  <a:pt x="844220" y="316975"/>
                </a:lnTo>
                <a:lnTo>
                  <a:pt x="908460" y="320641"/>
                </a:lnTo>
                <a:lnTo>
                  <a:pt x="974393" y="324054"/>
                </a:lnTo>
                <a:lnTo>
                  <a:pt x="1041949" y="327208"/>
                </a:lnTo>
                <a:lnTo>
                  <a:pt x="1111054" y="330094"/>
                </a:lnTo>
                <a:lnTo>
                  <a:pt x="1181635" y="332706"/>
                </a:lnTo>
                <a:lnTo>
                  <a:pt x="1253619" y="335038"/>
                </a:lnTo>
                <a:lnTo>
                  <a:pt x="1326934" y="337081"/>
                </a:lnTo>
                <a:lnTo>
                  <a:pt x="1401508" y="338830"/>
                </a:lnTo>
                <a:lnTo>
                  <a:pt x="1477267" y="340276"/>
                </a:lnTo>
                <a:lnTo>
                  <a:pt x="1554138" y="341413"/>
                </a:lnTo>
                <a:lnTo>
                  <a:pt x="1632049" y="342234"/>
                </a:lnTo>
                <a:lnTo>
                  <a:pt x="1710927" y="342732"/>
                </a:lnTo>
                <a:lnTo>
                  <a:pt x="1790700" y="342900"/>
                </a:lnTo>
                <a:lnTo>
                  <a:pt x="1870472" y="342732"/>
                </a:lnTo>
                <a:lnTo>
                  <a:pt x="1949350" y="342234"/>
                </a:lnTo>
                <a:lnTo>
                  <a:pt x="2027261" y="341413"/>
                </a:lnTo>
                <a:lnTo>
                  <a:pt x="2104132" y="340276"/>
                </a:lnTo>
                <a:lnTo>
                  <a:pt x="2179891" y="338830"/>
                </a:lnTo>
                <a:lnTo>
                  <a:pt x="2254465" y="337081"/>
                </a:lnTo>
                <a:lnTo>
                  <a:pt x="2327780" y="335038"/>
                </a:lnTo>
                <a:lnTo>
                  <a:pt x="2399764" y="332706"/>
                </a:lnTo>
                <a:lnTo>
                  <a:pt x="2470345" y="330094"/>
                </a:lnTo>
                <a:lnTo>
                  <a:pt x="2539450" y="327208"/>
                </a:lnTo>
                <a:lnTo>
                  <a:pt x="2607006" y="324054"/>
                </a:lnTo>
                <a:lnTo>
                  <a:pt x="2672939" y="320641"/>
                </a:lnTo>
                <a:lnTo>
                  <a:pt x="2737179" y="316975"/>
                </a:lnTo>
                <a:lnTo>
                  <a:pt x="2799651" y="313063"/>
                </a:lnTo>
                <a:lnTo>
                  <a:pt x="2860282" y="308913"/>
                </a:lnTo>
                <a:lnTo>
                  <a:pt x="2919001" y="304531"/>
                </a:lnTo>
                <a:lnTo>
                  <a:pt x="2975735" y="299924"/>
                </a:lnTo>
                <a:lnTo>
                  <a:pt x="3030410" y="295099"/>
                </a:lnTo>
                <a:lnTo>
                  <a:pt x="3082954" y="290064"/>
                </a:lnTo>
                <a:lnTo>
                  <a:pt x="3133294" y="284825"/>
                </a:lnTo>
                <a:lnTo>
                  <a:pt x="3181358" y="279390"/>
                </a:lnTo>
                <a:lnTo>
                  <a:pt x="3227072" y="273766"/>
                </a:lnTo>
                <a:lnTo>
                  <a:pt x="3270365" y="267959"/>
                </a:lnTo>
                <a:lnTo>
                  <a:pt x="3311162" y="261976"/>
                </a:lnTo>
                <a:lnTo>
                  <a:pt x="3349392" y="255826"/>
                </a:lnTo>
                <a:lnTo>
                  <a:pt x="3417858" y="243047"/>
                </a:lnTo>
                <a:lnTo>
                  <a:pt x="3475181" y="229680"/>
                </a:lnTo>
                <a:lnTo>
                  <a:pt x="3520779" y="215781"/>
                </a:lnTo>
                <a:lnTo>
                  <a:pt x="3565917" y="194056"/>
                </a:lnTo>
                <a:lnTo>
                  <a:pt x="3581400" y="171450"/>
                </a:lnTo>
                <a:lnTo>
                  <a:pt x="3579655" y="163769"/>
                </a:lnTo>
                <a:lnTo>
                  <a:pt x="3538999" y="134019"/>
                </a:lnTo>
                <a:lnTo>
                  <a:pt x="3499482" y="119821"/>
                </a:lnTo>
                <a:lnTo>
                  <a:pt x="3447949" y="106147"/>
                </a:lnTo>
                <a:lnTo>
                  <a:pt x="3384982" y="93050"/>
                </a:lnTo>
                <a:lnTo>
                  <a:pt x="3311162" y="80585"/>
                </a:lnTo>
                <a:lnTo>
                  <a:pt x="3270365" y="74606"/>
                </a:lnTo>
                <a:lnTo>
                  <a:pt x="3227072" y="68806"/>
                </a:lnTo>
                <a:lnTo>
                  <a:pt x="3181358" y="63190"/>
                </a:lnTo>
                <a:lnTo>
                  <a:pt x="3133294" y="57767"/>
                </a:lnTo>
                <a:lnTo>
                  <a:pt x="3082954" y="52542"/>
                </a:lnTo>
                <a:lnTo>
                  <a:pt x="3030410" y="47522"/>
                </a:lnTo>
                <a:lnTo>
                  <a:pt x="2975735" y="42714"/>
                </a:lnTo>
                <a:lnTo>
                  <a:pt x="2919001" y="38126"/>
                </a:lnTo>
                <a:lnTo>
                  <a:pt x="2860282" y="33763"/>
                </a:lnTo>
                <a:lnTo>
                  <a:pt x="2799651" y="29632"/>
                </a:lnTo>
                <a:lnTo>
                  <a:pt x="2737179" y="25741"/>
                </a:lnTo>
                <a:lnTo>
                  <a:pt x="2672939" y="22095"/>
                </a:lnTo>
                <a:lnTo>
                  <a:pt x="2607006" y="18703"/>
                </a:lnTo>
                <a:lnTo>
                  <a:pt x="2539450" y="15570"/>
                </a:lnTo>
                <a:lnTo>
                  <a:pt x="2470345" y="12703"/>
                </a:lnTo>
                <a:lnTo>
                  <a:pt x="2399764" y="10109"/>
                </a:lnTo>
                <a:lnTo>
                  <a:pt x="2327780" y="7795"/>
                </a:lnTo>
                <a:lnTo>
                  <a:pt x="2254465" y="5767"/>
                </a:lnTo>
                <a:lnTo>
                  <a:pt x="2179891" y="4033"/>
                </a:lnTo>
                <a:lnTo>
                  <a:pt x="2104132" y="2599"/>
                </a:lnTo>
                <a:lnTo>
                  <a:pt x="2027261" y="1472"/>
                </a:lnTo>
                <a:lnTo>
                  <a:pt x="1949350" y="658"/>
                </a:lnTo>
                <a:lnTo>
                  <a:pt x="1870472" y="165"/>
                </a:lnTo>
                <a:lnTo>
                  <a:pt x="1790700" y="0"/>
                </a:lnTo>
                <a:close/>
              </a:path>
            </a:pathLst>
          </a:custGeom>
          <a:ln w="9525">
            <a:solidFill>
              <a:srgbClr val="AFBF3A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15" name="object 15"/>
          <p:cNvSpPr txBox="1"/>
          <p:nvPr/>
        </p:nvSpPr>
        <p:spPr>
          <a:xfrm>
            <a:off x="2746303" y="4969569"/>
            <a:ext cx="482859" cy="754424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sz="2405" spc="-5" dirty="0">
                <a:solidFill>
                  <a:srgbClr val="FAE2F6"/>
                </a:solidFill>
                <a:latin typeface="Times New Roman"/>
                <a:cs typeface="Times New Roman"/>
              </a:rPr>
              <a:t>city</a:t>
            </a:r>
            <a:endParaRPr sz="2405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74948" y="5768609"/>
            <a:ext cx="3588045" cy="343536"/>
          </a:xfrm>
          <a:custGeom>
            <a:avLst/>
            <a:gdLst/>
            <a:ahLst/>
            <a:cxnLst/>
            <a:rect l="l" t="t" r="r" b="b"/>
            <a:pathLst>
              <a:path w="3581400" h="342900">
                <a:moveTo>
                  <a:pt x="3581400" y="171450"/>
                </a:moveTo>
                <a:lnTo>
                  <a:pt x="3554069" y="141298"/>
                </a:lnTo>
                <a:lnTo>
                  <a:pt x="3499482" y="119821"/>
                </a:lnTo>
                <a:lnTo>
                  <a:pt x="3447949" y="106147"/>
                </a:lnTo>
                <a:lnTo>
                  <a:pt x="3384982" y="93050"/>
                </a:lnTo>
                <a:lnTo>
                  <a:pt x="3311162" y="80585"/>
                </a:lnTo>
                <a:lnTo>
                  <a:pt x="3270365" y="74606"/>
                </a:lnTo>
                <a:lnTo>
                  <a:pt x="3227072" y="68806"/>
                </a:lnTo>
                <a:lnTo>
                  <a:pt x="3181358" y="63190"/>
                </a:lnTo>
                <a:lnTo>
                  <a:pt x="3133294" y="57767"/>
                </a:lnTo>
                <a:lnTo>
                  <a:pt x="3082954" y="52542"/>
                </a:lnTo>
                <a:lnTo>
                  <a:pt x="3030410" y="47522"/>
                </a:lnTo>
                <a:lnTo>
                  <a:pt x="2975735" y="42714"/>
                </a:lnTo>
                <a:lnTo>
                  <a:pt x="2919001" y="38126"/>
                </a:lnTo>
                <a:lnTo>
                  <a:pt x="2860282" y="33763"/>
                </a:lnTo>
                <a:lnTo>
                  <a:pt x="2799651" y="29632"/>
                </a:lnTo>
                <a:lnTo>
                  <a:pt x="2737179" y="25741"/>
                </a:lnTo>
                <a:lnTo>
                  <a:pt x="2672939" y="22095"/>
                </a:lnTo>
                <a:lnTo>
                  <a:pt x="2607006" y="18703"/>
                </a:lnTo>
                <a:lnTo>
                  <a:pt x="2539450" y="15570"/>
                </a:lnTo>
                <a:lnTo>
                  <a:pt x="2470345" y="12703"/>
                </a:lnTo>
                <a:lnTo>
                  <a:pt x="2399764" y="10109"/>
                </a:lnTo>
                <a:lnTo>
                  <a:pt x="2327780" y="7795"/>
                </a:lnTo>
                <a:lnTo>
                  <a:pt x="2254465" y="5767"/>
                </a:lnTo>
                <a:lnTo>
                  <a:pt x="2179891" y="4033"/>
                </a:lnTo>
                <a:lnTo>
                  <a:pt x="2104132" y="2599"/>
                </a:lnTo>
                <a:lnTo>
                  <a:pt x="2027261" y="1472"/>
                </a:lnTo>
                <a:lnTo>
                  <a:pt x="1949350" y="658"/>
                </a:lnTo>
                <a:lnTo>
                  <a:pt x="1870472" y="165"/>
                </a:lnTo>
                <a:lnTo>
                  <a:pt x="1790700" y="0"/>
                </a:lnTo>
                <a:lnTo>
                  <a:pt x="1710927" y="165"/>
                </a:lnTo>
                <a:lnTo>
                  <a:pt x="1632049" y="658"/>
                </a:lnTo>
                <a:lnTo>
                  <a:pt x="1554138" y="1472"/>
                </a:lnTo>
                <a:lnTo>
                  <a:pt x="1477267" y="2599"/>
                </a:lnTo>
                <a:lnTo>
                  <a:pt x="1401508" y="4033"/>
                </a:lnTo>
                <a:lnTo>
                  <a:pt x="1326934" y="5767"/>
                </a:lnTo>
                <a:lnTo>
                  <a:pt x="1253619" y="7795"/>
                </a:lnTo>
                <a:lnTo>
                  <a:pt x="1181635" y="10109"/>
                </a:lnTo>
                <a:lnTo>
                  <a:pt x="1111054" y="12703"/>
                </a:lnTo>
                <a:lnTo>
                  <a:pt x="1041949" y="15570"/>
                </a:lnTo>
                <a:lnTo>
                  <a:pt x="974393" y="18703"/>
                </a:lnTo>
                <a:lnTo>
                  <a:pt x="908460" y="22095"/>
                </a:lnTo>
                <a:lnTo>
                  <a:pt x="844220" y="25741"/>
                </a:lnTo>
                <a:lnTo>
                  <a:pt x="781748" y="29632"/>
                </a:lnTo>
                <a:lnTo>
                  <a:pt x="721117" y="33763"/>
                </a:lnTo>
                <a:lnTo>
                  <a:pt x="662398" y="38126"/>
                </a:lnTo>
                <a:lnTo>
                  <a:pt x="605664" y="42714"/>
                </a:lnTo>
                <a:lnTo>
                  <a:pt x="550989" y="47522"/>
                </a:lnTo>
                <a:lnTo>
                  <a:pt x="498445" y="52542"/>
                </a:lnTo>
                <a:lnTo>
                  <a:pt x="448105" y="57767"/>
                </a:lnTo>
                <a:lnTo>
                  <a:pt x="400041" y="63190"/>
                </a:lnTo>
                <a:lnTo>
                  <a:pt x="354327" y="68806"/>
                </a:lnTo>
                <a:lnTo>
                  <a:pt x="311034" y="74606"/>
                </a:lnTo>
                <a:lnTo>
                  <a:pt x="270237" y="80585"/>
                </a:lnTo>
                <a:lnTo>
                  <a:pt x="232007" y="86735"/>
                </a:lnTo>
                <a:lnTo>
                  <a:pt x="163541" y="99523"/>
                </a:lnTo>
                <a:lnTo>
                  <a:pt x="106218" y="112915"/>
                </a:lnTo>
                <a:lnTo>
                  <a:pt x="60620" y="126858"/>
                </a:lnTo>
                <a:lnTo>
                  <a:pt x="15482" y="148687"/>
                </a:lnTo>
                <a:lnTo>
                  <a:pt x="0" y="171450"/>
                </a:lnTo>
                <a:lnTo>
                  <a:pt x="1744" y="179071"/>
                </a:lnTo>
                <a:lnTo>
                  <a:pt x="42400" y="208649"/>
                </a:lnTo>
                <a:lnTo>
                  <a:pt x="81917" y="222793"/>
                </a:lnTo>
                <a:lnTo>
                  <a:pt x="133450" y="236434"/>
                </a:lnTo>
                <a:lnTo>
                  <a:pt x="196417" y="249514"/>
                </a:lnTo>
                <a:lnTo>
                  <a:pt x="270237" y="261976"/>
                </a:lnTo>
                <a:lnTo>
                  <a:pt x="311034" y="267959"/>
                </a:lnTo>
                <a:lnTo>
                  <a:pt x="354327" y="273766"/>
                </a:lnTo>
                <a:lnTo>
                  <a:pt x="400041" y="279390"/>
                </a:lnTo>
                <a:lnTo>
                  <a:pt x="448105" y="284825"/>
                </a:lnTo>
                <a:lnTo>
                  <a:pt x="498445" y="290064"/>
                </a:lnTo>
                <a:lnTo>
                  <a:pt x="550989" y="295099"/>
                </a:lnTo>
                <a:lnTo>
                  <a:pt x="605664" y="299924"/>
                </a:lnTo>
                <a:lnTo>
                  <a:pt x="662398" y="304531"/>
                </a:lnTo>
                <a:lnTo>
                  <a:pt x="721117" y="308913"/>
                </a:lnTo>
                <a:lnTo>
                  <a:pt x="781748" y="313063"/>
                </a:lnTo>
                <a:lnTo>
                  <a:pt x="844220" y="316975"/>
                </a:lnTo>
                <a:lnTo>
                  <a:pt x="908460" y="320641"/>
                </a:lnTo>
                <a:lnTo>
                  <a:pt x="974393" y="324054"/>
                </a:lnTo>
                <a:lnTo>
                  <a:pt x="1041949" y="327208"/>
                </a:lnTo>
                <a:lnTo>
                  <a:pt x="1111054" y="330094"/>
                </a:lnTo>
                <a:lnTo>
                  <a:pt x="1181635" y="332706"/>
                </a:lnTo>
                <a:lnTo>
                  <a:pt x="1253619" y="335038"/>
                </a:lnTo>
                <a:lnTo>
                  <a:pt x="1326934" y="337081"/>
                </a:lnTo>
                <a:lnTo>
                  <a:pt x="1401508" y="338830"/>
                </a:lnTo>
                <a:lnTo>
                  <a:pt x="1477267" y="340276"/>
                </a:lnTo>
                <a:lnTo>
                  <a:pt x="1554138" y="341413"/>
                </a:lnTo>
                <a:lnTo>
                  <a:pt x="1632049" y="342234"/>
                </a:lnTo>
                <a:lnTo>
                  <a:pt x="1710927" y="342732"/>
                </a:lnTo>
                <a:lnTo>
                  <a:pt x="1790700" y="342900"/>
                </a:lnTo>
                <a:lnTo>
                  <a:pt x="1870472" y="342732"/>
                </a:lnTo>
                <a:lnTo>
                  <a:pt x="1949350" y="342234"/>
                </a:lnTo>
                <a:lnTo>
                  <a:pt x="2027261" y="341413"/>
                </a:lnTo>
                <a:lnTo>
                  <a:pt x="2104132" y="340276"/>
                </a:lnTo>
                <a:lnTo>
                  <a:pt x="2179891" y="338830"/>
                </a:lnTo>
                <a:lnTo>
                  <a:pt x="2254465" y="337081"/>
                </a:lnTo>
                <a:lnTo>
                  <a:pt x="2327780" y="335038"/>
                </a:lnTo>
                <a:lnTo>
                  <a:pt x="2399764" y="332706"/>
                </a:lnTo>
                <a:lnTo>
                  <a:pt x="2470345" y="330094"/>
                </a:lnTo>
                <a:lnTo>
                  <a:pt x="2539450" y="327208"/>
                </a:lnTo>
                <a:lnTo>
                  <a:pt x="2607006" y="324054"/>
                </a:lnTo>
                <a:lnTo>
                  <a:pt x="2672939" y="320641"/>
                </a:lnTo>
                <a:lnTo>
                  <a:pt x="2737179" y="316975"/>
                </a:lnTo>
                <a:lnTo>
                  <a:pt x="2799651" y="313063"/>
                </a:lnTo>
                <a:lnTo>
                  <a:pt x="2860282" y="308913"/>
                </a:lnTo>
                <a:lnTo>
                  <a:pt x="2919001" y="304531"/>
                </a:lnTo>
                <a:lnTo>
                  <a:pt x="2975735" y="299924"/>
                </a:lnTo>
                <a:lnTo>
                  <a:pt x="3030410" y="295099"/>
                </a:lnTo>
                <a:lnTo>
                  <a:pt x="3082954" y="290064"/>
                </a:lnTo>
                <a:lnTo>
                  <a:pt x="3133294" y="284825"/>
                </a:lnTo>
                <a:lnTo>
                  <a:pt x="3181358" y="279390"/>
                </a:lnTo>
                <a:lnTo>
                  <a:pt x="3227072" y="273766"/>
                </a:lnTo>
                <a:lnTo>
                  <a:pt x="3270365" y="267959"/>
                </a:lnTo>
                <a:lnTo>
                  <a:pt x="3311162" y="261976"/>
                </a:lnTo>
                <a:lnTo>
                  <a:pt x="3349392" y="255826"/>
                </a:lnTo>
                <a:lnTo>
                  <a:pt x="3417858" y="243047"/>
                </a:lnTo>
                <a:lnTo>
                  <a:pt x="3475181" y="229680"/>
                </a:lnTo>
                <a:lnTo>
                  <a:pt x="3520779" y="215781"/>
                </a:lnTo>
                <a:lnTo>
                  <a:pt x="3565917" y="194056"/>
                </a:lnTo>
                <a:lnTo>
                  <a:pt x="3581400" y="171450"/>
                </a:lnTo>
                <a:close/>
              </a:path>
            </a:pathLst>
          </a:custGeom>
          <a:solidFill>
            <a:srgbClr val="AFBF3A"/>
          </a:solidFill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17" name="object 17"/>
          <p:cNvSpPr/>
          <p:nvPr/>
        </p:nvSpPr>
        <p:spPr>
          <a:xfrm>
            <a:off x="1174948" y="5768609"/>
            <a:ext cx="3588045" cy="343536"/>
          </a:xfrm>
          <a:custGeom>
            <a:avLst/>
            <a:gdLst/>
            <a:ahLst/>
            <a:cxnLst/>
            <a:rect l="l" t="t" r="r" b="b"/>
            <a:pathLst>
              <a:path w="3581400" h="342900">
                <a:moveTo>
                  <a:pt x="1790700" y="0"/>
                </a:moveTo>
                <a:lnTo>
                  <a:pt x="1710927" y="165"/>
                </a:lnTo>
                <a:lnTo>
                  <a:pt x="1632049" y="658"/>
                </a:lnTo>
                <a:lnTo>
                  <a:pt x="1554138" y="1472"/>
                </a:lnTo>
                <a:lnTo>
                  <a:pt x="1477267" y="2599"/>
                </a:lnTo>
                <a:lnTo>
                  <a:pt x="1401508" y="4033"/>
                </a:lnTo>
                <a:lnTo>
                  <a:pt x="1326934" y="5767"/>
                </a:lnTo>
                <a:lnTo>
                  <a:pt x="1253619" y="7795"/>
                </a:lnTo>
                <a:lnTo>
                  <a:pt x="1181635" y="10109"/>
                </a:lnTo>
                <a:lnTo>
                  <a:pt x="1111054" y="12703"/>
                </a:lnTo>
                <a:lnTo>
                  <a:pt x="1041949" y="15570"/>
                </a:lnTo>
                <a:lnTo>
                  <a:pt x="974393" y="18703"/>
                </a:lnTo>
                <a:lnTo>
                  <a:pt x="908460" y="22095"/>
                </a:lnTo>
                <a:lnTo>
                  <a:pt x="844220" y="25741"/>
                </a:lnTo>
                <a:lnTo>
                  <a:pt x="781748" y="29632"/>
                </a:lnTo>
                <a:lnTo>
                  <a:pt x="721117" y="33763"/>
                </a:lnTo>
                <a:lnTo>
                  <a:pt x="662398" y="38126"/>
                </a:lnTo>
                <a:lnTo>
                  <a:pt x="605664" y="42714"/>
                </a:lnTo>
                <a:lnTo>
                  <a:pt x="550989" y="47522"/>
                </a:lnTo>
                <a:lnTo>
                  <a:pt x="498445" y="52542"/>
                </a:lnTo>
                <a:lnTo>
                  <a:pt x="448105" y="57767"/>
                </a:lnTo>
                <a:lnTo>
                  <a:pt x="400041" y="63190"/>
                </a:lnTo>
                <a:lnTo>
                  <a:pt x="354327" y="68806"/>
                </a:lnTo>
                <a:lnTo>
                  <a:pt x="311034" y="74606"/>
                </a:lnTo>
                <a:lnTo>
                  <a:pt x="270237" y="80585"/>
                </a:lnTo>
                <a:lnTo>
                  <a:pt x="232007" y="86735"/>
                </a:lnTo>
                <a:lnTo>
                  <a:pt x="163541" y="99523"/>
                </a:lnTo>
                <a:lnTo>
                  <a:pt x="106218" y="112915"/>
                </a:lnTo>
                <a:lnTo>
                  <a:pt x="60620" y="126858"/>
                </a:lnTo>
                <a:lnTo>
                  <a:pt x="15482" y="148687"/>
                </a:lnTo>
                <a:lnTo>
                  <a:pt x="0" y="171450"/>
                </a:lnTo>
                <a:lnTo>
                  <a:pt x="1744" y="179071"/>
                </a:lnTo>
                <a:lnTo>
                  <a:pt x="42400" y="208649"/>
                </a:lnTo>
                <a:lnTo>
                  <a:pt x="81917" y="222793"/>
                </a:lnTo>
                <a:lnTo>
                  <a:pt x="133450" y="236434"/>
                </a:lnTo>
                <a:lnTo>
                  <a:pt x="196417" y="249514"/>
                </a:lnTo>
                <a:lnTo>
                  <a:pt x="270237" y="261976"/>
                </a:lnTo>
                <a:lnTo>
                  <a:pt x="311034" y="267959"/>
                </a:lnTo>
                <a:lnTo>
                  <a:pt x="354327" y="273766"/>
                </a:lnTo>
                <a:lnTo>
                  <a:pt x="400041" y="279390"/>
                </a:lnTo>
                <a:lnTo>
                  <a:pt x="448105" y="284825"/>
                </a:lnTo>
                <a:lnTo>
                  <a:pt x="498445" y="290064"/>
                </a:lnTo>
                <a:lnTo>
                  <a:pt x="550989" y="295099"/>
                </a:lnTo>
                <a:lnTo>
                  <a:pt x="605664" y="299924"/>
                </a:lnTo>
                <a:lnTo>
                  <a:pt x="662398" y="304531"/>
                </a:lnTo>
                <a:lnTo>
                  <a:pt x="721117" y="308913"/>
                </a:lnTo>
                <a:lnTo>
                  <a:pt x="781748" y="313063"/>
                </a:lnTo>
                <a:lnTo>
                  <a:pt x="844220" y="316975"/>
                </a:lnTo>
                <a:lnTo>
                  <a:pt x="908460" y="320641"/>
                </a:lnTo>
                <a:lnTo>
                  <a:pt x="974393" y="324054"/>
                </a:lnTo>
                <a:lnTo>
                  <a:pt x="1041949" y="327208"/>
                </a:lnTo>
                <a:lnTo>
                  <a:pt x="1111054" y="330094"/>
                </a:lnTo>
                <a:lnTo>
                  <a:pt x="1181635" y="332706"/>
                </a:lnTo>
                <a:lnTo>
                  <a:pt x="1253619" y="335038"/>
                </a:lnTo>
                <a:lnTo>
                  <a:pt x="1326934" y="337081"/>
                </a:lnTo>
                <a:lnTo>
                  <a:pt x="1401508" y="338830"/>
                </a:lnTo>
                <a:lnTo>
                  <a:pt x="1477267" y="340276"/>
                </a:lnTo>
                <a:lnTo>
                  <a:pt x="1554138" y="341413"/>
                </a:lnTo>
                <a:lnTo>
                  <a:pt x="1632049" y="342234"/>
                </a:lnTo>
                <a:lnTo>
                  <a:pt x="1710927" y="342732"/>
                </a:lnTo>
                <a:lnTo>
                  <a:pt x="1790700" y="342900"/>
                </a:lnTo>
                <a:lnTo>
                  <a:pt x="1870472" y="342732"/>
                </a:lnTo>
                <a:lnTo>
                  <a:pt x="1949350" y="342234"/>
                </a:lnTo>
                <a:lnTo>
                  <a:pt x="2027261" y="341413"/>
                </a:lnTo>
                <a:lnTo>
                  <a:pt x="2104132" y="340276"/>
                </a:lnTo>
                <a:lnTo>
                  <a:pt x="2179891" y="338830"/>
                </a:lnTo>
                <a:lnTo>
                  <a:pt x="2254465" y="337081"/>
                </a:lnTo>
                <a:lnTo>
                  <a:pt x="2327780" y="335038"/>
                </a:lnTo>
                <a:lnTo>
                  <a:pt x="2399764" y="332706"/>
                </a:lnTo>
                <a:lnTo>
                  <a:pt x="2470345" y="330094"/>
                </a:lnTo>
                <a:lnTo>
                  <a:pt x="2539450" y="327208"/>
                </a:lnTo>
                <a:lnTo>
                  <a:pt x="2607006" y="324054"/>
                </a:lnTo>
                <a:lnTo>
                  <a:pt x="2672939" y="320641"/>
                </a:lnTo>
                <a:lnTo>
                  <a:pt x="2737179" y="316975"/>
                </a:lnTo>
                <a:lnTo>
                  <a:pt x="2799651" y="313063"/>
                </a:lnTo>
                <a:lnTo>
                  <a:pt x="2860282" y="308913"/>
                </a:lnTo>
                <a:lnTo>
                  <a:pt x="2919001" y="304531"/>
                </a:lnTo>
                <a:lnTo>
                  <a:pt x="2975735" y="299924"/>
                </a:lnTo>
                <a:lnTo>
                  <a:pt x="3030410" y="295099"/>
                </a:lnTo>
                <a:lnTo>
                  <a:pt x="3082954" y="290064"/>
                </a:lnTo>
                <a:lnTo>
                  <a:pt x="3133294" y="284825"/>
                </a:lnTo>
                <a:lnTo>
                  <a:pt x="3181358" y="279390"/>
                </a:lnTo>
                <a:lnTo>
                  <a:pt x="3227072" y="273766"/>
                </a:lnTo>
                <a:lnTo>
                  <a:pt x="3270365" y="267959"/>
                </a:lnTo>
                <a:lnTo>
                  <a:pt x="3311162" y="261976"/>
                </a:lnTo>
                <a:lnTo>
                  <a:pt x="3349392" y="255826"/>
                </a:lnTo>
                <a:lnTo>
                  <a:pt x="3417858" y="243047"/>
                </a:lnTo>
                <a:lnTo>
                  <a:pt x="3475181" y="229680"/>
                </a:lnTo>
                <a:lnTo>
                  <a:pt x="3520779" y="215781"/>
                </a:lnTo>
                <a:lnTo>
                  <a:pt x="3565917" y="194056"/>
                </a:lnTo>
                <a:lnTo>
                  <a:pt x="3581400" y="171450"/>
                </a:lnTo>
                <a:lnTo>
                  <a:pt x="3579655" y="163769"/>
                </a:lnTo>
                <a:lnTo>
                  <a:pt x="3538999" y="134019"/>
                </a:lnTo>
                <a:lnTo>
                  <a:pt x="3499482" y="119821"/>
                </a:lnTo>
                <a:lnTo>
                  <a:pt x="3447949" y="106147"/>
                </a:lnTo>
                <a:lnTo>
                  <a:pt x="3384982" y="93050"/>
                </a:lnTo>
                <a:lnTo>
                  <a:pt x="3311162" y="80585"/>
                </a:lnTo>
                <a:lnTo>
                  <a:pt x="3270365" y="74606"/>
                </a:lnTo>
                <a:lnTo>
                  <a:pt x="3227072" y="68806"/>
                </a:lnTo>
                <a:lnTo>
                  <a:pt x="3181358" y="63190"/>
                </a:lnTo>
                <a:lnTo>
                  <a:pt x="3133294" y="57767"/>
                </a:lnTo>
                <a:lnTo>
                  <a:pt x="3082954" y="52542"/>
                </a:lnTo>
                <a:lnTo>
                  <a:pt x="3030410" y="47522"/>
                </a:lnTo>
                <a:lnTo>
                  <a:pt x="2975735" y="42714"/>
                </a:lnTo>
                <a:lnTo>
                  <a:pt x="2919001" y="38126"/>
                </a:lnTo>
                <a:lnTo>
                  <a:pt x="2860282" y="33763"/>
                </a:lnTo>
                <a:lnTo>
                  <a:pt x="2799651" y="29632"/>
                </a:lnTo>
                <a:lnTo>
                  <a:pt x="2737179" y="25741"/>
                </a:lnTo>
                <a:lnTo>
                  <a:pt x="2672939" y="22095"/>
                </a:lnTo>
                <a:lnTo>
                  <a:pt x="2607006" y="18703"/>
                </a:lnTo>
                <a:lnTo>
                  <a:pt x="2539450" y="15570"/>
                </a:lnTo>
                <a:lnTo>
                  <a:pt x="2470345" y="12703"/>
                </a:lnTo>
                <a:lnTo>
                  <a:pt x="2399764" y="10109"/>
                </a:lnTo>
                <a:lnTo>
                  <a:pt x="2327780" y="7795"/>
                </a:lnTo>
                <a:lnTo>
                  <a:pt x="2254465" y="5767"/>
                </a:lnTo>
                <a:lnTo>
                  <a:pt x="2179891" y="4033"/>
                </a:lnTo>
                <a:lnTo>
                  <a:pt x="2104132" y="2599"/>
                </a:lnTo>
                <a:lnTo>
                  <a:pt x="2027261" y="1472"/>
                </a:lnTo>
                <a:lnTo>
                  <a:pt x="1949350" y="658"/>
                </a:lnTo>
                <a:lnTo>
                  <a:pt x="1870472" y="165"/>
                </a:lnTo>
                <a:lnTo>
                  <a:pt x="1790700" y="0"/>
                </a:lnTo>
                <a:close/>
              </a:path>
            </a:pathLst>
          </a:custGeom>
          <a:ln w="9525">
            <a:solidFill>
              <a:srgbClr val="AFBF3A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18" name="object 18"/>
          <p:cNvSpPr txBox="1"/>
          <p:nvPr/>
        </p:nvSpPr>
        <p:spPr>
          <a:xfrm>
            <a:off x="2625683" y="5732983"/>
            <a:ext cx="687072" cy="754424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sz="2405" spc="-5" dirty="0">
                <a:solidFill>
                  <a:srgbClr val="FAE2F6"/>
                </a:solidFill>
                <a:latin typeface="Times New Roman"/>
                <a:cs typeface="Times New Roman"/>
              </a:rPr>
              <a:t>street</a:t>
            </a:r>
            <a:endParaRPr sz="2405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911714" y="3860074"/>
            <a:ext cx="0" cy="381707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9525">
            <a:solidFill>
              <a:srgbClr val="016734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20" name="object 20"/>
          <p:cNvSpPr/>
          <p:nvPr/>
        </p:nvSpPr>
        <p:spPr>
          <a:xfrm>
            <a:off x="2911714" y="4432634"/>
            <a:ext cx="0" cy="53439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9525">
            <a:solidFill>
              <a:srgbClr val="016734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21" name="object 21"/>
          <p:cNvSpPr/>
          <p:nvPr/>
        </p:nvSpPr>
        <p:spPr>
          <a:xfrm>
            <a:off x="2911714" y="5253304"/>
            <a:ext cx="0" cy="553475"/>
          </a:xfrm>
          <a:custGeom>
            <a:avLst/>
            <a:gdLst/>
            <a:ahLst/>
            <a:cxnLst/>
            <a:rect l="l" t="t" r="r" b="b"/>
            <a:pathLst>
              <a:path h="552450">
                <a:moveTo>
                  <a:pt x="0" y="0"/>
                </a:moveTo>
                <a:lnTo>
                  <a:pt x="0" y="552450"/>
                </a:lnTo>
              </a:path>
            </a:pathLst>
          </a:custGeom>
          <a:ln w="9525">
            <a:solidFill>
              <a:srgbClr val="016734"/>
            </a:solidFill>
          </a:ln>
        </p:spPr>
        <p:txBody>
          <a:bodyPr wrap="square" lIns="0" tIns="0" rIns="0" bIns="0" rtlCol="0"/>
          <a:lstStyle/>
          <a:p>
            <a:endParaRPr sz="3006"/>
          </a:p>
        </p:txBody>
      </p:sp>
      <p:sp>
        <p:nvSpPr>
          <p:cNvPr id="22" name="object 22"/>
          <p:cNvSpPr txBox="1"/>
          <p:nvPr/>
        </p:nvSpPr>
        <p:spPr>
          <a:xfrm>
            <a:off x="5704530" y="3407625"/>
            <a:ext cx="2567273" cy="382950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sz="2405" spc="-5" dirty="0">
                <a:latin typeface="Times New Roman"/>
                <a:cs typeface="Times New Roman"/>
              </a:rPr>
              <a:t>15 distinct</a:t>
            </a:r>
            <a:r>
              <a:rPr sz="2405" spc="-85" dirty="0">
                <a:latin typeface="Times New Roman"/>
                <a:cs typeface="Times New Roman"/>
              </a:rPr>
              <a:t> </a:t>
            </a:r>
            <a:r>
              <a:rPr sz="2405" spc="-5" dirty="0">
                <a:latin typeface="Times New Roman"/>
                <a:cs typeface="Times New Roman"/>
              </a:rPr>
              <a:t>values</a:t>
            </a:r>
            <a:endParaRPr sz="2405" dirty="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19042" y="4209209"/>
            <a:ext cx="2567268" cy="382950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sz="2405" spc="-5" dirty="0">
                <a:latin typeface="Times New Roman"/>
                <a:cs typeface="Times New Roman"/>
              </a:rPr>
              <a:t>65 distinct</a:t>
            </a:r>
            <a:r>
              <a:rPr sz="2405" spc="-85" dirty="0">
                <a:latin typeface="Times New Roman"/>
                <a:cs typeface="Times New Roman"/>
              </a:rPr>
              <a:t> </a:t>
            </a:r>
            <a:r>
              <a:rPr sz="2405" spc="-5" dirty="0">
                <a:latin typeface="Times New Roman"/>
                <a:cs typeface="Times New Roman"/>
              </a:rPr>
              <a:t>values</a:t>
            </a:r>
            <a:endParaRPr sz="2405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590018" y="4953538"/>
            <a:ext cx="2848166" cy="382950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sz="2405" spc="-5" dirty="0">
                <a:latin typeface="Times New Roman"/>
                <a:cs typeface="Times New Roman"/>
              </a:rPr>
              <a:t>3567 distinct</a:t>
            </a:r>
            <a:r>
              <a:rPr sz="2405" spc="-85" dirty="0">
                <a:latin typeface="Times New Roman"/>
                <a:cs typeface="Times New Roman"/>
              </a:rPr>
              <a:t> </a:t>
            </a:r>
            <a:r>
              <a:rPr sz="2405" spc="-5" dirty="0">
                <a:latin typeface="Times New Roman"/>
                <a:cs typeface="Times New Roman"/>
              </a:rPr>
              <a:t>values</a:t>
            </a:r>
            <a:endParaRPr sz="2405" dirty="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303739" y="5678781"/>
            <a:ext cx="3134438" cy="382950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sz="2405" spc="-5" dirty="0">
                <a:latin typeface="Times New Roman"/>
                <a:cs typeface="Times New Roman"/>
              </a:rPr>
              <a:t>674,339 distinct</a:t>
            </a:r>
            <a:r>
              <a:rPr sz="2405" spc="-85" dirty="0">
                <a:latin typeface="Times New Roman"/>
                <a:cs typeface="Times New Roman"/>
              </a:rPr>
              <a:t> </a:t>
            </a:r>
            <a:r>
              <a:rPr sz="2405" spc="-5" dirty="0">
                <a:latin typeface="Times New Roman"/>
                <a:cs typeface="Times New Roman"/>
              </a:rPr>
              <a:t>values</a:t>
            </a:r>
            <a:endParaRPr sz="2405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wip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5588" y="547456"/>
            <a:ext cx="2148435" cy="505291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sz="3200" dirty="0"/>
              <a:t>Outline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sz="quarter" idx="1"/>
          </p:nvPr>
        </p:nvSpPr>
        <p:spPr>
          <a:xfrm>
            <a:off x="536697" y="999882"/>
            <a:ext cx="8244868" cy="4055135"/>
          </a:xfrm>
          <a:prstGeom prst="rect">
            <a:avLst/>
          </a:prstGeom>
        </p:spPr>
        <p:txBody>
          <a:bodyPr vert="horz" wrap="square" lIns="0" tIns="424357" rIns="0" bIns="0" rtlCol="0">
            <a:spAutoFit/>
          </a:bodyPr>
          <a:lstStyle/>
          <a:p>
            <a:pPr marL="753905" indent="-344188">
              <a:spcBef>
                <a:spcPts val="100"/>
              </a:spcBef>
              <a:buClr>
                <a:srgbClr val="CC9A00"/>
              </a:buClr>
              <a:buSzPct val="66666"/>
              <a:buFont typeface="Wingdings"/>
              <a:buChar char=""/>
              <a:tabLst>
                <a:tab pos="753905" algn="l"/>
                <a:tab pos="754541" algn="l"/>
              </a:tabLst>
            </a:pPr>
            <a:r>
              <a:rPr sz="2400" spc="-5" dirty="0"/>
              <a:t>Introduction</a:t>
            </a:r>
            <a:endParaRPr sz="2400" dirty="0"/>
          </a:p>
          <a:p>
            <a:pPr marL="753905" indent="-344188">
              <a:spcBef>
                <a:spcPts val="2164"/>
              </a:spcBef>
              <a:buClr>
                <a:srgbClr val="CC9A00"/>
              </a:buClr>
              <a:buSzPct val="66666"/>
              <a:buFont typeface="Wingdings"/>
              <a:buChar char=""/>
              <a:tabLst>
                <a:tab pos="753905" algn="l"/>
                <a:tab pos="754541" algn="l"/>
              </a:tabLst>
            </a:pPr>
            <a:r>
              <a:rPr sz="2400" dirty="0"/>
              <a:t>Data</a:t>
            </a:r>
            <a:r>
              <a:rPr sz="2400" spc="-5" dirty="0"/>
              <a:t> </a:t>
            </a:r>
            <a:r>
              <a:rPr sz="2400" dirty="0"/>
              <a:t>cleaning</a:t>
            </a:r>
          </a:p>
          <a:p>
            <a:pPr marL="753905" indent="-344188">
              <a:spcBef>
                <a:spcPts val="2169"/>
              </a:spcBef>
              <a:buClr>
                <a:srgbClr val="CC9A00"/>
              </a:buClr>
              <a:buSzPct val="66666"/>
              <a:buFont typeface="Wingdings"/>
              <a:buChar char=""/>
              <a:tabLst>
                <a:tab pos="753905" algn="l"/>
                <a:tab pos="754541" algn="l"/>
              </a:tabLst>
            </a:pPr>
            <a:r>
              <a:rPr sz="2400" spc="-5" dirty="0"/>
              <a:t>Data integration and</a:t>
            </a:r>
            <a:r>
              <a:rPr sz="2400" spc="-15" dirty="0"/>
              <a:t> </a:t>
            </a:r>
            <a:r>
              <a:rPr sz="2400" dirty="0"/>
              <a:t>transformation</a:t>
            </a:r>
          </a:p>
          <a:p>
            <a:pPr marL="753905" indent="-344188">
              <a:spcBef>
                <a:spcPts val="2164"/>
              </a:spcBef>
              <a:buClr>
                <a:srgbClr val="CC9A00"/>
              </a:buClr>
              <a:buSzPct val="66666"/>
              <a:buFont typeface="Wingdings"/>
              <a:buChar char=""/>
              <a:tabLst>
                <a:tab pos="753905" algn="l"/>
                <a:tab pos="754541" algn="l"/>
              </a:tabLst>
            </a:pPr>
            <a:r>
              <a:rPr sz="2400" dirty="0"/>
              <a:t>Data</a:t>
            </a:r>
            <a:r>
              <a:rPr sz="2400" spc="-5" dirty="0"/>
              <a:t> </a:t>
            </a:r>
            <a:r>
              <a:rPr sz="2400" dirty="0"/>
              <a:t>reduction</a:t>
            </a:r>
          </a:p>
          <a:p>
            <a:pPr marL="753905" indent="-344188">
              <a:spcBef>
                <a:spcPts val="2169"/>
              </a:spcBef>
              <a:buClr>
                <a:srgbClr val="CC9A00"/>
              </a:buClr>
              <a:buSzPct val="66666"/>
              <a:buFont typeface="Wingdings"/>
              <a:buChar char=""/>
              <a:tabLst>
                <a:tab pos="753905" algn="l"/>
                <a:tab pos="754541" algn="l"/>
              </a:tabLst>
            </a:pPr>
            <a:r>
              <a:rPr sz="2400" spc="-5" dirty="0"/>
              <a:t>Discretization and </a:t>
            </a:r>
            <a:r>
              <a:rPr sz="2400" dirty="0"/>
              <a:t>concept </a:t>
            </a:r>
            <a:r>
              <a:rPr sz="2400" spc="-5" dirty="0"/>
              <a:t>hierarchy</a:t>
            </a:r>
            <a:r>
              <a:rPr sz="2400" spc="-50" dirty="0"/>
              <a:t> </a:t>
            </a:r>
            <a:r>
              <a:rPr sz="2400" dirty="0"/>
              <a:t>generation</a:t>
            </a:r>
            <a:endParaRPr lang="en-US" sz="2400" dirty="0"/>
          </a:p>
          <a:p>
            <a:pPr marL="753905" indent="-344188">
              <a:spcBef>
                <a:spcPts val="2169"/>
              </a:spcBef>
              <a:buClr>
                <a:srgbClr val="CC9A00"/>
              </a:buClr>
              <a:buSzPct val="66666"/>
              <a:buFont typeface="Wingdings"/>
              <a:buChar char=""/>
              <a:tabLst>
                <a:tab pos="753905" algn="l"/>
                <a:tab pos="754541" algn="l"/>
              </a:tabLst>
            </a:pPr>
            <a:r>
              <a:rPr sz="2400" u="heavy" dirty="0">
                <a:solidFill>
                  <a:srgbClr val="9A6500"/>
                </a:solidFill>
                <a:uFill>
                  <a:solidFill>
                    <a:srgbClr val="CC9901"/>
                  </a:solidFill>
                </a:uFill>
              </a:rPr>
              <a:t>Summary	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7FC17D-07AA-4466-A9C5-BA92823525E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0DFCC-64B3-429F-8B74-E382F6754EDA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  <p:transition>
    <p:wip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2587" y="417935"/>
            <a:ext cx="1986784" cy="505291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sz="3200" dirty="0"/>
              <a:t>Summary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sz="quarter" idx="1"/>
          </p:nvPr>
        </p:nvSpPr>
        <p:spPr>
          <a:xfrm>
            <a:off x="362435" y="1114584"/>
            <a:ext cx="8244868" cy="4373273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677560" marR="238577" indent="-343552">
              <a:lnSpc>
                <a:spcPct val="141300"/>
              </a:lnSpc>
              <a:spcBef>
                <a:spcPts val="100"/>
              </a:spcBef>
              <a:buClr>
                <a:srgbClr val="CC9A00"/>
              </a:buClr>
              <a:buSzPct val="65384"/>
              <a:buFont typeface="Wingdings"/>
              <a:buChar char=""/>
              <a:tabLst>
                <a:tab pos="677560" algn="l"/>
                <a:tab pos="678196" algn="l"/>
                <a:tab pos="1463911" algn="l"/>
              </a:tabLst>
            </a:pPr>
            <a:r>
              <a:rPr sz="2400" spc="-5" dirty="0"/>
              <a:t>Data	preparation is a big issue for both warehousing and  mining</a:t>
            </a:r>
          </a:p>
          <a:p>
            <a:pPr marL="677560" indent="-344188">
              <a:spcBef>
                <a:spcPts val="1884"/>
              </a:spcBef>
              <a:buClr>
                <a:srgbClr val="CC9A00"/>
              </a:buClr>
              <a:buSzPct val="65384"/>
              <a:buFont typeface="Wingdings"/>
              <a:buChar char=""/>
              <a:tabLst>
                <a:tab pos="677560" algn="l"/>
                <a:tab pos="678196" algn="l"/>
              </a:tabLst>
            </a:pPr>
            <a:r>
              <a:rPr sz="2400" spc="-5" dirty="0"/>
              <a:t>Data preparation</a:t>
            </a:r>
            <a:r>
              <a:rPr sz="2400" dirty="0"/>
              <a:t> </a:t>
            </a:r>
            <a:r>
              <a:rPr sz="2400" spc="-5" dirty="0"/>
              <a:t>includes</a:t>
            </a:r>
          </a:p>
          <a:p>
            <a:pPr marL="1078370" lvl="1" indent="-286929">
              <a:spcBef>
                <a:spcPts val="1653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1078370" algn="l"/>
                <a:tab pos="1079006" algn="l"/>
              </a:tabLst>
            </a:pPr>
            <a:r>
              <a:rPr sz="2400" dirty="0">
                <a:cs typeface="Garamond"/>
              </a:rPr>
              <a:t>Data cleaning </a:t>
            </a:r>
            <a:r>
              <a:rPr sz="2400" spc="-5" dirty="0">
                <a:cs typeface="Garamond"/>
              </a:rPr>
              <a:t>and </a:t>
            </a:r>
            <a:r>
              <a:rPr sz="2400" dirty="0">
                <a:cs typeface="Garamond"/>
              </a:rPr>
              <a:t>data integration</a:t>
            </a:r>
          </a:p>
          <a:p>
            <a:pPr marL="1078370" lvl="1" indent="-286929">
              <a:spcBef>
                <a:spcPts val="1578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1078370" algn="l"/>
                <a:tab pos="1079006" algn="l"/>
              </a:tabLst>
            </a:pPr>
            <a:r>
              <a:rPr sz="2400" spc="-5" dirty="0">
                <a:cs typeface="Garamond"/>
              </a:rPr>
              <a:t>Data reduction and feature</a:t>
            </a:r>
            <a:r>
              <a:rPr sz="2400" spc="10" dirty="0">
                <a:cs typeface="Garamond"/>
              </a:rPr>
              <a:t> </a:t>
            </a:r>
            <a:r>
              <a:rPr sz="2400" spc="-5" dirty="0">
                <a:cs typeface="Garamond"/>
              </a:rPr>
              <a:t>selection</a:t>
            </a:r>
            <a:endParaRPr sz="2400" dirty="0">
              <a:cs typeface="Garamond"/>
            </a:endParaRPr>
          </a:p>
          <a:p>
            <a:pPr marL="1078370" lvl="1" indent="-286929">
              <a:spcBef>
                <a:spcPts val="1573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1078370" algn="l"/>
                <a:tab pos="1079006" algn="l"/>
              </a:tabLst>
            </a:pPr>
            <a:r>
              <a:rPr sz="2400" spc="-5" dirty="0">
                <a:cs typeface="Garamond"/>
              </a:rPr>
              <a:t>Discretization</a:t>
            </a:r>
            <a:endParaRPr sz="2400" dirty="0">
              <a:cs typeface="Garamond"/>
            </a:endParaRPr>
          </a:p>
          <a:p>
            <a:pPr marL="677560" indent="-344188">
              <a:spcBef>
                <a:spcPts val="1767"/>
              </a:spcBef>
              <a:buClr>
                <a:srgbClr val="CC9A00"/>
              </a:buClr>
              <a:buSzPct val="65384"/>
              <a:buFont typeface="Wingdings"/>
              <a:buChar char=""/>
              <a:tabLst>
                <a:tab pos="677560" algn="l"/>
                <a:tab pos="678196" algn="l"/>
              </a:tabLst>
            </a:pPr>
            <a:r>
              <a:rPr sz="2400" spc="-5" dirty="0"/>
              <a:t>A lot a </a:t>
            </a:r>
            <a:r>
              <a:rPr lang="en-IN" sz="2400" spc="-5" dirty="0"/>
              <a:t>method</a:t>
            </a:r>
            <a:r>
              <a:rPr sz="2400" spc="-5" dirty="0"/>
              <a:t> have been developed but still an</a:t>
            </a:r>
            <a:r>
              <a:rPr sz="2400" spc="110" dirty="0"/>
              <a:t> </a:t>
            </a:r>
            <a:r>
              <a:rPr sz="2400" spc="-5" dirty="0"/>
              <a:t>active</a:t>
            </a:r>
            <a:r>
              <a:rPr lang="en-US" sz="2400" spc="-5" dirty="0"/>
              <a:t> </a:t>
            </a:r>
            <a:r>
              <a:rPr sz="2400" spc="-5" dirty="0"/>
              <a:t>area of</a:t>
            </a:r>
            <a:r>
              <a:rPr sz="2400" spc="-50" dirty="0"/>
              <a:t> </a:t>
            </a:r>
            <a:r>
              <a:rPr sz="2400" spc="-5" dirty="0"/>
              <a:t>research	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8B942-3568-41AF-B39F-1A83E5E31E2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0DFCC-64B3-429F-8B74-E382F6754EDA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  <p:transition>
    <p:wipe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9349" y="2033070"/>
            <a:ext cx="7855527" cy="2226270"/>
          </a:xfrm>
          <a:prstGeom prst="rect">
            <a:avLst/>
          </a:prstGeom>
        </p:spPr>
        <p:txBody>
          <a:bodyPr vert="horz" wrap="square" lIns="0" tIns="10179" rIns="0" bIns="0" rtlCol="0">
            <a:spAutoFit/>
          </a:bodyPr>
          <a:lstStyle/>
          <a:p>
            <a:pPr marL="238577" marR="5090" indent="-226490" algn="ctr">
              <a:lnSpc>
                <a:spcPct val="100299"/>
              </a:lnSpc>
              <a:spcBef>
                <a:spcPts val="80"/>
              </a:spcBef>
            </a:pPr>
            <a:r>
              <a:rPr sz="4800">
                <a:solidFill>
                  <a:srgbClr val="000000"/>
                </a:solidFill>
              </a:rPr>
              <a:t>Good data </a:t>
            </a:r>
            <a:r>
              <a:rPr sz="4800" spc="-5" dirty="0">
                <a:solidFill>
                  <a:srgbClr val="000000"/>
                </a:solidFill>
              </a:rPr>
              <a:t>preparation </a:t>
            </a:r>
            <a:r>
              <a:rPr sz="4800" dirty="0">
                <a:solidFill>
                  <a:srgbClr val="000000"/>
                </a:solidFill>
              </a:rPr>
              <a:t>is  key to </a:t>
            </a:r>
            <a:r>
              <a:rPr sz="4800" spc="-5" dirty="0">
                <a:solidFill>
                  <a:srgbClr val="000000"/>
                </a:solidFill>
              </a:rPr>
              <a:t>producing </a:t>
            </a:r>
            <a:r>
              <a:rPr sz="4800" dirty="0">
                <a:solidFill>
                  <a:srgbClr val="000000"/>
                </a:solidFill>
              </a:rPr>
              <a:t>valid</a:t>
            </a:r>
            <a:r>
              <a:rPr sz="4800" spc="-70" dirty="0">
                <a:solidFill>
                  <a:srgbClr val="000000"/>
                </a:solidFill>
              </a:rPr>
              <a:t> </a:t>
            </a:r>
            <a:r>
              <a:rPr sz="4800" spc="-5" dirty="0">
                <a:solidFill>
                  <a:srgbClr val="000000"/>
                </a:solidFill>
              </a:rPr>
              <a:t>and  </a:t>
            </a:r>
            <a:r>
              <a:rPr sz="4800" spc="-10" dirty="0">
                <a:solidFill>
                  <a:srgbClr val="000000"/>
                </a:solidFill>
              </a:rPr>
              <a:t>reliable</a:t>
            </a:r>
            <a:r>
              <a:rPr sz="4800" spc="-20" dirty="0">
                <a:solidFill>
                  <a:srgbClr val="000000"/>
                </a:solidFill>
              </a:rPr>
              <a:t> </a:t>
            </a:r>
            <a:r>
              <a:rPr sz="4800" spc="-5" dirty="0">
                <a:solidFill>
                  <a:srgbClr val="000000"/>
                </a:solidFill>
              </a:rPr>
              <a:t>models</a:t>
            </a:r>
            <a:endParaRPr sz="4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0C3CB7-9635-4884-902C-52E4C1A4BB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0DFCC-64B3-429F-8B74-E382F6754EDA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11222" y="6444297"/>
            <a:ext cx="175579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62" name="Data Preprocessing"/>
          <p:cNvSpPr txBox="1">
            <a:spLocks noGrp="1"/>
          </p:cNvSpPr>
          <p:nvPr>
            <p:ph type="title" idx="4294967295"/>
          </p:nvPr>
        </p:nvSpPr>
        <p:spPr>
          <a:xfrm>
            <a:off x="150055" y="248530"/>
            <a:ext cx="7924800" cy="914400"/>
          </a:xfrm>
          <a:prstGeom prst="rect">
            <a:avLst/>
          </a:prstGeom>
        </p:spPr>
        <p:txBody>
          <a:bodyPr lIns="46037" tIns="46037" rIns="46037" bIns="46037" anchor="ctr">
            <a:normAutofit/>
          </a:bodyPr>
          <a:lstStyle/>
          <a:p>
            <a:r>
              <a:rPr sz="3200" dirty="0"/>
              <a:t>Data Preprocessing</a:t>
            </a:r>
          </a:p>
        </p:txBody>
      </p:sp>
      <p:sp>
        <p:nvSpPr>
          <p:cNvPr id="63" name="Why preprocess the data?…"/>
          <p:cNvSpPr txBox="1">
            <a:spLocks noGrp="1"/>
          </p:cNvSpPr>
          <p:nvPr>
            <p:ph type="body" idx="4294967295"/>
          </p:nvPr>
        </p:nvSpPr>
        <p:spPr>
          <a:xfrm>
            <a:off x="307145" y="1346981"/>
            <a:ext cx="8077200" cy="4724400"/>
          </a:xfrm>
          <a:prstGeom prst="rect">
            <a:avLst/>
          </a:prstGeom>
        </p:spPr>
        <p:txBody>
          <a:bodyPr lIns="46037" tIns="46037" rIns="46037" bIns="46037">
            <a:normAutofit/>
          </a:bodyPr>
          <a:lstStyle/>
          <a:p>
            <a:pPr>
              <a:lnSpc>
                <a:spcPct val="140000"/>
              </a:lnSpc>
              <a:buChar char="■"/>
            </a:pPr>
            <a:r>
              <a:rPr sz="2400" dirty="0"/>
              <a:t>Why preprocess the data?</a:t>
            </a:r>
          </a:p>
          <a:p>
            <a:pPr>
              <a:lnSpc>
                <a:spcPct val="140000"/>
              </a:lnSpc>
              <a:buChar char="■"/>
              <a:defRPr>
                <a:solidFill>
                  <a:srgbClr val="FF0000"/>
                </a:solidFill>
              </a:defRPr>
            </a:pPr>
            <a:r>
              <a:rPr sz="2400" dirty="0"/>
              <a:t>Data cleaning</a:t>
            </a:r>
            <a:r>
              <a:rPr sz="2400" dirty="0">
                <a:solidFill>
                  <a:srgbClr val="996600"/>
                </a:solidFill>
              </a:rPr>
              <a:t> </a:t>
            </a:r>
          </a:p>
          <a:p>
            <a:pPr>
              <a:lnSpc>
                <a:spcPct val="140000"/>
              </a:lnSpc>
              <a:buChar char="■"/>
            </a:pPr>
            <a:r>
              <a:rPr sz="2400" dirty="0"/>
              <a:t>Data integration and transformation</a:t>
            </a:r>
          </a:p>
          <a:p>
            <a:pPr>
              <a:lnSpc>
                <a:spcPct val="140000"/>
              </a:lnSpc>
              <a:buChar char="■"/>
            </a:pPr>
            <a:r>
              <a:rPr sz="2400" dirty="0"/>
              <a:t>Data reduction</a:t>
            </a:r>
            <a:endParaRPr sz="2400" dirty="0">
              <a:solidFill>
                <a:srgbClr val="996600"/>
              </a:solidFill>
            </a:endParaRPr>
          </a:p>
          <a:p>
            <a:pPr>
              <a:lnSpc>
                <a:spcPct val="140000"/>
              </a:lnSpc>
              <a:buChar char="■"/>
            </a:pPr>
            <a:r>
              <a:rPr sz="2400" dirty="0"/>
              <a:t>Discretization</a:t>
            </a:r>
          </a:p>
          <a:p>
            <a:pPr>
              <a:lnSpc>
                <a:spcPct val="140000"/>
              </a:lnSpc>
              <a:buChar char="■"/>
            </a:pPr>
            <a:r>
              <a:rPr sz="2400" dirty="0"/>
              <a:t>Summary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checker dir="vert"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11222" y="6444297"/>
            <a:ext cx="175579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66" name="Data Cleaning"/>
          <p:cNvSpPr txBox="1">
            <a:spLocks noGrp="1"/>
          </p:cNvSpPr>
          <p:nvPr>
            <p:ph type="title" idx="4294967295"/>
          </p:nvPr>
        </p:nvSpPr>
        <p:spPr>
          <a:xfrm>
            <a:off x="464233" y="477618"/>
            <a:ext cx="7726363" cy="593725"/>
          </a:xfrm>
          <a:prstGeom prst="rect">
            <a:avLst/>
          </a:prstGeom>
        </p:spPr>
        <p:txBody>
          <a:bodyPr lIns="46037" tIns="46037" rIns="46037" bIns="46037" anchor="ctr">
            <a:normAutofit fontScale="90000"/>
          </a:bodyPr>
          <a:lstStyle>
            <a:lvl1pPr defTabSz="777240">
              <a:defRPr sz="3570"/>
            </a:lvl1pPr>
          </a:lstStyle>
          <a:p>
            <a:r>
              <a:rPr dirty="0"/>
              <a:t>Data Cleaning</a:t>
            </a:r>
          </a:p>
        </p:txBody>
      </p:sp>
      <p:sp>
        <p:nvSpPr>
          <p:cNvPr id="67" name="Importance…"/>
          <p:cNvSpPr txBox="1">
            <a:spLocks noGrp="1"/>
          </p:cNvSpPr>
          <p:nvPr>
            <p:ph type="body" idx="4294967295"/>
          </p:nvPr>
        </p:nvSpPr>
        <p:spPr>
          <a:xfrm>
            <a:off x="633045" y="1457325"/>
            <a:ext cx="7726363" cy="4191000"/>
          </a:xfrm>
          <a:prstGeom prst="rect">
            <a:avLst/>
          </a:prstGeom>
        </p:spPr>
        <p:txBody>
          <a:bodyPr lIns="46037" tIns="46037" rIns="46037" bIns="46037">
            <a:norm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buChar char="■"/>
              <a:defRPr sz="2600"/>
            </a:pPr>
            <a:r>
              <a:rPr sz="2400" dirty="0"/>
              <a:t>Importance</a:t>
            </a: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defRPr sz="2200"/>
            </a:pPr>
            <a:r>
              <a:rPr sz="2400" dirty="0"/>
              <a:t>“Data cleaning is the number one problem in data warehousing”</a:t>
            </a:r>
          </a:p>
          <a:p>
            <a:pPr>
              <a:lnSpc>
                <a:spcPct val="140000"/>
              </a:lnSpc>
              <a:spcBef>
                <a:spcPts val="600"/>
              </a:spcBef>
              <a:buChar char="■"/>
              <a:defRPr sz="2600"/>
            </a:pPr>
            <a:r>
              <a:rPr sz="2400" dirty="0"/>
              <a:t>Data cleaning tasks</a:t>
            </a:r>
          </a:p>
          <a:p>
            <a:pPr marL="742950" lvl="1" indent="-285750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defRPr sz="2200"/>
            </a:pPr>
            <a:r>
              <a:rPr sz="2400" dirty="0"/>
              <a:t>Fill in </a:t>
            </a:r>
            <a:r>
              <a:rPr sz="2400" dirty="0">
                <a:solidFill>
                  <a:srgbClr val="002060"/>
                </a:solidFill>
              </a:rPr>
              <a:t>missing values</a:t>
            </a:r>
          </a:p>
          <a:p>
            <a:pPr marL="742950" lvl="1" indent="-285750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defRPr sz="2200"/>
            </a:pPr>
            <a:r>
              <a:rPr sz="2400" dirty="0"/>
              <a:t>Identify outliers and smooth out </a:t>
            </a:r>
            <a:r>
              <a:rPr sz="2400" dirty="0">
                <a:solidFill>
                  <a:srgbClr val="002060"/>
                </a:solidFill>
              </a:rPr>
              <a:t>noisy data </a:t>
            </a:r>
          </a:p>
          <a:p>
            <a:pPr marL="742950" lvl="1" indent="-285750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defRPr sz="2200"/>
            </a:pPr>
            <a:r>
              <a:rPr sz="2400" dirty="0"/>
              <a:t>Correct inconsistent data</a:t>
            </a:r>
          </a:p>
          <a:p>
            <a:pPr marL="742950" lvl="1" indent="-285750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defRPr sz="2200"/>
            </a:pPr>
            <a:r>
              <a:rPr sz="2400" dirty="0"/>
              <a:t>Resolve redundancy caused by data integration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checker dir="vert"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dge">
  <a:themeElements>
    <a:clrScheme name="Edg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CC9900"/>
      </a:accent1>
      <a:accent2>
        <a:srgbClr val="3B812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Edg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Edg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700"/>
          </a:spcBef>
          <a:spcAft>
            <a:spcPts val="0"/>
          </a:spcAft>
          <a:buClr>
            <a:schemeClr val="accent1"/>
          </a:buClr>
          <a:buSzPct val="65000"/>
          <a:buFontTx/>
          <a:buChar char="■"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700"/>
          </a:spcBef>
          <a:spcAft>
            <a:spcPts val="0"/>
          </a:spcAft>
          <a:buClr>
            <a:schemeClr val="accent1"/>
          </a:buClr>
          <a:buSzPct val="65000"/>
          <a:buFontTx/>
          <a:buChar char="■"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2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D5CACCCA6A2F4B826633AF63C01814" ma:contentTypeVersion="4" ma:contentTypeDescription="Create a new document." ma:contentTypeScope="" ma:versionID="39b57c08188997e0595fa070e682dae2">
  <xsd:schema xmlns:xsd="http://www.w3.org/2001/XMLSchema" xmlns:xs="http://www.w3.org/2001/XMLSchema" xmlns:p="http://schemas.microsoft.com/office/2006/metadata/properties" xmlns:ns2="aa8502c3-c2ce-4a7c-b654-b20deb31b3a4" targetNamespace="http://schemas.microsoft.com/office/2006/metadata/properties" ma:root="true" ma:fieldsID="9abee85fb150d4124e3837f8663e840f" ns2:_="">
    <xsd:import namespace="aa8502c3-c2ce-4a7c-b654-b20deb31b3a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8502c3-c2ce-4a7c-b654-b20deb31b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B64915D-2123-4BC6-8678-A4D78C44ED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744CCB1-2EEE-488D-95C9-22DDE02F97CE}"/>
</file>

<file path=customXml/itemProps3.xml><?xml version="1.0" encoding="utf-8"?>
<ds:datastoreItem xmlns:ds="http://schemas.openxmlformats.org/officeDocument/2006/customXml" ds:itemID="{EC8ACBD3-A6B8-4918-8E29-7D0B4F1BF9A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1387</TotalTime>
  <Words>3333</Words>
  <Application>Microsoft Office PowerPoint</Application>
  <PresentationFormat>On-screen Show (4:3)</PresentationFormat>
  <Paragraphs>593</Paragraphs>
  <Slides>73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3" baseType="lpstr">
      <vt:lpstr>Arial</vt:lpstr>
      <vt:lpstr>Calibri</vt:lpstr>
      <vt:lpstr>Century Schoolbook</vt:lpstr>
      <vt:lpstr>Monotype Sorts</vt:lpstr>
      <vt:lpstr>Tahoma</vt:lpstr>
      <vt:lpstr>Times New Roman</vt:lpstr>
      <vt:lpstr>Wingdings</vt:lpstr>
      <vt:lpstr>Wingdings 2</vt:lpstr>
      <vt:lpstr>1_Oriel</vt:lpstr>
      <vt:lpstr>Equation</vt:lpstr>
      <vt:lpstr>19CSE305 MACHINE LEARNING Lecture 5</vt:lpstr>
      <vt:lpstr>Traditional ML Workflow</vt:lpstr>
      <vt:lpstr>Data Preprocessing</vt:lpstr>
      <vt:lpstr>Why Data Preprocessing?</vt:lpstr>
      <vt:lpstr>Why is Data Preprocessing Important?</vt:lpstr>
      <vt:lpstr>Major Tasks in Data Preprocessing</vt:lpstr>
      <vt:lpstr>Forms of data preprocessing </vt:lpstr>
      <vt:lpstr>Data Preprocessing</vt:lpstr>
      <vt:lpstr>Data Cleaning</vt:lpstr>
      <vt:lpstr>Missing Data</vt:lpstr>
      <vt:lpstr>Missing Data Example Bank Acct Totals - Historical</vt:lpstr>
      <vt:lpstr>How to Handle Missing Data?</vt:lpstr>
      <vt:lpstr>Noisy Data</vt:lpstr>
      <vt:lpstr>Noisy Data Example Bank Acct Totals - Historical</vt:lpstr>
      <vt:lpstr>How to Handle Noisy Data?</vt:lpstr>
      <vt:lpstr>Simple Discretization Methods: Binning</vt:lpstr>
      <vt:lpstr>Binning Methods for Data Smoothing</vt:lpstr>
      <vt:lpstr>Binning Methods for Data Smoothing (continued)</vt:lpstr>
      <vt:lpstr>Cluster Analysis</vt:lpstr>
      <vt:lpstr>Regression</vt:lpstr>
      <vt:lpstr>Data Preprocessing</vt:lpstr>
      <vt:lpstr>Data Integration</vt:lpstr>
      <vt:lpstr>Web information integration </vt:lpstr>
      <vt:lpstr>Handling Redundant Data in Data Integration</vt:lpstr>
      <vt:lpstr>Handling Redundant Data</vt:lpstr>
      <vt:lpstr>Chi-square Test</vt:lpstr>
      <vt:lpstr>Chi-square Test for Categorical Data</vt:lpstr>
      <vt:lpstr>Chi-square Test</vt:lpstr>
      <vt:lpstr>Table of Percentage Points of the χ2 Distribution</vt:lpstr>
      <vt:lpstr>PowerPoint Presentation</vt:lpstr>
      <vt:lpstr>Correlation Coefficient for Numeric Data</vt:lpstr>
      <vt:lpstr>Correlational Analysis Example</vt:lpstr>
      <vt:lpstr>Data Transformation</vt:lpstr>
      <vt:lpstr>Data Transformation: Normalization</vt:lpstr>
      <vt:lpstr>Data Transformation: Normalization</vt:lpstr>
      <vt:lpstr>Data Transformation: Normalization</vt:lpstr>
      <vt:lpstr>Attribution Construction</vt:lpstr>
      <vt:lpstr>Data Preprocessing</vt:lpstr>
      <vt:lpstr>Data Reduction Strategies</vt:lpstr>
      <vt:lpstr>Data Reduction Strategies</vt:lpstr>
      <vt:lpstr>Data Cube Aggregation</vt:lpstr>
      <vt:lpstr>Data Aggregation</vt:lpstr>
      <vt:lpstr>Data Cube</vt:lpstr>
      <vt:lpstr>Attribute Subset Selection</vt:lpstr>
      <vt:lpstr>Attribute Subset Selection</vt:lpstr>
      <vt:lpstr>Attribute Subset Selection</vt:lpstr>
      <vt:lpstr>Attribute Subset Selection</vt:lpstr>
      <vt:lpstr>Data Compression</vt:lpstr>
      <vt:lpstr>Data Compression</vt:lpstr>
      <vt:lpstr>Wavelet Transforms</vt:lpstr>
      <vt:lpstr>Principal Component Analysis</vt:lpstr>
      <vt:lpstr>Principal Component Analysis</vt:lpstr>
      <vt:lpstr>Numerosity Reduction</vt:lpstr>
      <vt:lpstr>Regression and Log-Linear Models</vt:lpstr>
      <vt:lpstr>Regress Analysis and Log-Linear Models</vt:lpstr>
      <vt:lpstr>PowerPoint Presentation</vt:lpstr>
      <vt:lpstr>Clustering</vt:lpstr>
      <vt:lpstr>Sampling</vt:lpstr>
      <vt:lpstr>Sampling</vt:lpstr>
      <vt:lpstr>Sampling</vt:lpstr>
      <vt:lpstr>Hierarchical Reduction</vt:lpstr>
      <vt:lpstr>Outline</vt:lpstr>
      <vt:lpstr>Discretization</vt:lpstr>
      <vt:lpstr>Discretization and Concept hierachy</vt:lpstr>
      <vt:lpstr>Discretization and concept hierarchy  generation for numeric data</vt:lpstr>
      <vt:lpstr>Entropy-Based Discretization</vt:lpstr>
      <vt:lpstr>Segmentation by natural partitioning</vt:lpstr>
      <vt:lpstr>PowerPoint Presentation</vt:lpstr>
      <vt:lpstr>Concept hierarchy generation for  categorical data</vt:lpstr>
      <vt:lpstr>Specification of a set of attributes</vt:lpstr>
      <vt:lpstr>Outline</vt:lpstr>
      <vt:lpstr>Summary</vt:lpstr>
      <vt:lpstr>Good data preparation is  key to producing valid and  reliable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Preprocessing</dc:title>
  <dc:creator>Selvi</dc:creator>
  <cp:lastModifiedBy>Selvi C (CSE)</cp:lastModifiedBy>
  <cp:revision>23</cp:revision>
  <dcterms:modified xsi:type="dcterms:W3CDTF">2021-08-03T18:58:58Z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0x01010016D5CACCCA6A2F4B826633AF63C01814</vt:lpwstr>
  </property>
</Properties>
</file>