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43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" userId="8b6caf5a244330c4" providerId="LiveId" clId="{CF87A7D8-C768-4B15-9245-400A25501F24}"/>
    <pc:docChg chg="modSld">
      <pc:chgData name="k v" userId="8b6caf5a244330c4" providerId="LiveId" clId="{CF87A7D8-C768-4B15-9245-400A25501F24}" dt="2020-02-13T18:02:34.089" v="101" actId="1036"/>
      <pc:docMkLst>
        <pc:docMk/>
      </pc:docMkLst>
      <pc:sldChg chg="modSp">
        <pc:chgData name="k v" userId="8b6caf5a244330c4" providerId="LiveId" clId="{CF87A7D8-C768-4B15-9245-400A25501F24}" dt="2020-02-13T18:02:34.089" v="101" actId="1036"/>
        <pc:sldMkLst>
          <pc:docMk/>
          <pc:sldMk cId="2825957247" sldId="256"/>
        </pc:sldMkLst>
        <pc:spChg chg="mod">
          <ac:chgData name="k v" userId="8b6caf5a244330c4" providerId="LiveId" clId="{CF87A7D8-C768-4B15-9245-400A25501F24}" dt="2020-02-13T18:02:34.089" v="101" actId="1036"/>
          <ac:spMkLst>
            <pc:docMk/>
            <pc:sldMk cId="2825957247" sldId="256"/>
            <ac:spMk id="2" creationId="{00000000-0000-0000-0000-000000000000}"/>
          </ac:spMkLst>
        </pc:spChg>
      </pc:sldChg>
      <pc:sldChg chg="addSp modSp">
        <pc:chgData name="k v" userId="8b6caf5a244330c4" providerId="LiveId" clId="{CF87A7D8-C768-4B15-9245-400A25501F24}" dt="2020-02-13T18:01:20.688" v="75" actId="1037"/>
        <pc:sldMkLst>
          <pc:docMk/>
          <pc:sldMk cId="2434554754" sldId="344"/>
        </pc:sldMkLst>
        <pc:picChg chg="mod">
          <ac:chgData name="k v" userId="8b6caf5a244330c4" providerId="LiveId" clId="{CF87A7D8-C768-4B15-9245-400A25501F24}" dt="2020-02-13T18:00:22.716" v="54" actId="1035"/>
          <ac:picMkLst>
            <pc:docMk/>
            <pc:sldMk cId="2434554754" sldId="344"/>
            <ac:picMk id="4" creationId="{00000000-0000-0000-0000-000000000000}"/>
          </ac:picMkLst>
        </pc:picChg>
        <pc:picChg chg="add mod modCrop">
          <ac:chgData name="k v" userId="8b6caf5a244330c4" providerId="LiveId" clId="{CF87A7D8-C768-4B15-9245-400A25501F24}" dt="2020-02-13T18:01:20.688" v="75" actId="1037"/>
          <ac:picMkLst>
            <pc:docMk/>
            <pc:sldMk cId="2434554754" sldId="344"/>
            <ac:picMk id="6" creationId="{F8F69580-1EDA-44E8-B78E-73882E6A094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9631-1ED2-4CAC-A07E-6D2EDBF4C17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FA36-2D66-42D8-A0D1-A26BD432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0395" y="27854"/>
            <a:ext cx="11942641" cy="715096"/>
            <a:chOff x="130395" y="27854"/>
            <a:chExt cx="11942641" cy="715096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74804" y="27854"/>
              <a:ext cx="426009" cy="60634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1288" y="144858"/>
              <a:ext cx="1941748" cy="48934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5" y="120810"/>
              <a:ext cx="2202265" cy="622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6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143" y="82511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6315" y="82511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30395" y="27854"/>
            <a:ext cx="11942641" cy="715096"/>
            <a:chOff x="130395" y="27854"/>
            <a:chExt cx="11942641" cy="715096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74804" y="27854"/>
              <a:ext cx="426009" cy="60634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1288" y="144858"/>
              <a:ext cx="1941748" cy="48934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5" y="120810"/>
              <a:ext cx="2202265" cy="622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2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33" y="105603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6314" y="103293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3579" y="100081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6705" y="0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6314" y="82511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6315" y="32578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6315" y="124075"/>
            <a:ext cx="99373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DA21-1A17-4B1B-BE0A-DAA0E6D1749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BF0-D42A-4E5C-9BB7-1FFE006F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0953"/>
            <a:ext cx="9144000" cy="2004491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</a:t>
            </a:r>
            <a:r>
              <a:rPr lang="en-US" sz="7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</a:t>
            </a:r>
            <a:r>
              <a:rPr lang="en-US" sz="6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Résumé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242" y="4289777"/>
            <a:ext cx="9721516" cy="151765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R. Krishnan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Head – Entrepreneurship Development, Compliance Monitoring &amp; Soft Skills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Amrita Centre for Entrepreneurship (ACE)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Corporate &amp; Industry Relations (CIR)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Amrita Vishwa Vidyapeetham</a:t>
            </a:r>
          </a:p>
        </p:txBody>
      </p:sp>
    </p:spTree>
    <p:extLst>
      <p:ext uri="{BB962C8B-B14F-4D97-AF65-F5344CB8AC3E}">
        <p14:creationId xmlns:p14="http://schemas.microsoft.com/office/powerpoint/2010/main" val="28259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6"/>
    </mc:Choice>
    <mc:Fallback xmlns="">
      <p:transition spd="slow" advTm="126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77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2</a:t>
            </a:r>
            <a:r>
              <a:rPr lang="en-GB" sz="1400" dirty="0"/>
              <a:t> </a:t>
            </a:r>
            <a:r>
              <a:rPr lang="en-GB" sz="1400" b="1" dirty="0"/>
              <a:t>(cont’d.)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45" y="1958109"/>
            <a:ext cx="10289310" cy="4195091"/>
          </a:xfrm>
        </p:spPr>
        <p:txBody>
          <a:bodyPr>
            <a:noAutofit/>
          </a:bodyPr>
          <a:lstStyle/>
          <a:p>
            <a:r>
              <a:rPr lang="en-GB" u="sng" dirty="0"/>
              <a:t>Example-2:</a:t>
            </a:r>
            <a:r>
              <a:rPr lang="en-GB" dirty="0"/>
              <a:t> </a:t>
            </a:r>
            <a:r>
              <a:rPr lang="en-GB" i="1" dirty="0"/>
              <a:t>To obtain an entry-level position as an enthusiastic engineer in the field of information technology with an emphasis on technology integration; special interests include software design, consulting, systems analysis, GIS, and related areas, that can enable the organisation to innovate its services and reach across new business horizons.</a:t>
            </a:r>
          </a:p>
          <a:p>
            <a:endParaRPr lang="en-GB" dirty="0"/>
          </a:p>
          <a:p>
            <a:r>
              <a:rPr lang="en-GB" dirty="0"/>
              <a:t>PLEASE NOTE: General objective statements really </a:t>
            </a:r>
            <a:r>
              <a:rPr lang="en-GB" b="1" dirty="0"/>
              <a:t>don’t tell the employer much </a:t>
            </a:r>
            <a:r>
              <a:rPr lang="en-GB" dirty="0"/>
              <a:t>about the candidate and do absolutely </a:t>
            </a:r>
            <a:r>
              <a:rPr lang="en-GB" b="1" dirty="0"/>
              <a:t>NOTHING</a:t>
            </a:r>
            <a:r>
              <a:rPr lang="en-GB" dirty="0"/>
              <a:t> for setting the person apart from anyone else applying for a job.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82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24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2</a:t>
            </a:r>
            <a:r>
              <a:rPr lang="en-GB" sz="1400" dirty="0"/>
              <a:t> </a:t>
            </a:r>
            <a:r>
              <a:rPr lang="en-GB" sz="1400" b="1" dirty="0"/>
              <a:t>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656290"/>
            <a:ext cx="10905066" cy="4351338"/>
          </a:xfrm>
        </p:spPr>
        <p:txBody>
          <a:bodyPr>
            <a:noAutofit/>
          </a:bodyPr>
          <a:lstStyle/>
          <a:p>
            <a:r>
              <a:rPr lang="en-US" dirty="0"/>
              <a:t>Here’s what you may like to write as: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i="1" dirty="0"/>
              <a:t>A budding _____________ engineer, seeking an entry level position in a dynamic organization, preferably in the field of _______________, with special interests in areas like __________, __________, _____________ and related fields, resulting in meaningful contribution towards organizational growth along with personal and professional development.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However, let it have your individual flair and not look like a ‘cut-copy-paste’ statement!</a:t>
            </a:r>
          </a:p>
        </p:txBody>
      </p:sp>
    </p:spTree>
    <p:extLst>
      <p:ext uri="{BB962C8B-B14F-4D97-AF65-F5344CB8AC3E}">
        <p14:creationId xmlns:p14="http://schemas.microsoft.com/office/powerpoint/2010/main" val="16073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1" y="1902686"/>
            <a:ext cx="10769600" cy="452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b="1" dirty="0">
                <a:solidFill>
                  <a:srgbClr val="FFC000"/>
                </a:solidFill>
              </a:rPr>
              <a:t>Education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dirty="0"/>
              <a:t>Tabular column style is out-dated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</a:t>
            </a:r>
            <a:r>
              <a:rPr lang="en-US" dirty="0"/>
              <a:t>the most recent degree first (reverse chronological order)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Inclusions </a:t>
            </a:r>
            <a:r>
              <a:rPr lang="en-US" dirty="0"/>
              <a:t>should be Degree and major field of study, Period of study, Institution/school name with city and Score.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Whenever </a:t>
            </a:r>
            <a:r>
              <a:rPr lang="en-US" dirty="0"/>
              <a:t>you </a:t>
            </a:r>
            <a:r>
              <a:rPr lang="en-US" dirty="0" smtClean="0"/>
              <a:t>indicate your CGPA</a:t>
            </a:r>
            <a:r>
              <a:rPr lang="en-US" dirty="0"/>
              <a:t>, always write the system </a:t>
            </a:r>
            <a:r>
              <a:rPr lang="en-US" dirty="0" smtClean="0"/>
              <a:t>base also,  </a:t>
            </a:r>
            <a:r>
              <a:rPr lang="en-US" dirty="0"/>
              <a:t>E.g.: 8.8 / 10.  If your course is still in </a:t>
            </a:r>
            <a:r>
              <a:rPr lang="en-US" dirty="0" smtClean="0"/>
              <a:t>progress, </a:t>
            </a:r>
            <a:r>
              <a:rPr lang="en-US" dirty="0"/>
              <a:t>mention </a:t>
            </a:r>
            <a:r>
              <a:rPr lang="en-US" dirty="0" smtClean="0"/>
              <a:t>up </a:t>
            </a:r>
            <a:r>
              <a:rPr lang="en-US" dirty="0"/>
              <a:t>to </a:t>
            </a:r>
            <a:r>
              <a:rPr lang="en-US" dirty="0" smtClean="0"/>
              <a:t>which semester</a:t>
            </a:r>
            <a:r>
              <a:rPr lang="en-US" dirty="0"/>
              <a:t>, in brackets. </a:t>
            </a:r>
            <a:r>
              <a:rPr lang="en-US" dirty="0" smtClean="0"/>
              <a:t>While stating marks</a:t>
            </a:r>
            <a:r>
              <a:rPr lang="en-US" dirty="0"/>
              <a:t>, indicate the base as well as percentage: E.g.: 440/500 (88%)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330" y="613448"/>
            <a:ext cx="927181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3</a:t>
            </a:r>
            <a:r>
              <a:rPr lang="en-GB" dirty="0"/>
              <a:t> </a:t>
            </a:r>
            <a:r>
              <a:rPr lang="en-GB" sz="1400" b="1" dirty="0"/>
              <a:t>(cont’d.)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702816"/>
            <a:ext cx="11382277" cy="4525963"/>
          </a:xfrm>
        </p:spPr>
        <p:txBody>
          <a:bodyPr>
            <a:noAutofit/>
          </a:bodyPr>
          <a:lstStyle/>
          <a:p>
            <a:r>
              <a:rPr lang="en-US" dirty="0"/>
              <a:t>List of professional certifications, study abroad, titles of courses relevant to the job you are seeking, minor courses of study and academic </a:t>
            </a:r>
            <a:r>
              <a:rPr lang="en-US" dirty="0" err="1"/>
              <a:t>honours</a:t>
            </a:r>
            <a:r>
              <a:rPr lang="en-US" dirty="0"/>
              <a:t> you earned (these may be listed in a separate section if there are many of them)</a:t>
            </a:r>
          </a:p>
          <a:p>
            <a:r>
              <a:rPr lang="en-US" dirty="0" smtClean="0"/>
              <a:t>Special </a:t>
            </a:r>
            <a:r>
              <a:rPr lang="en-US" dirty="0"/>
              <a:t>skills, technical skills and computer skills should be listed in a separate section.  </a:t>
            </a:r>
          </a:p>
          <a:p>
            <a:pPr marL="457200" lvl="1" indent="0">
              <a:buNone/>
            </a:pPr>
            <a:r>
              <a:rPr lang="en-GB" sz="2800" b="1" i="1" dirty="0" smtClean="0">
                <a:solidFill>
                  <a:srgbClr val="FFC000"/>
                </a:solidFill>
              </a:rPr>
              <a:t>Degree</a:t>
            </a:r>
            <a:r>
              <a:rPr lang="en-GB" sz="2800" b="1" i="1" dirty="0">
                <a:solidFill>
                  <a:srgbClr val="FFC000"/>
                </a:solidFill>
              </a:rPr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Course</a:t>
            </a:r>
            <a:r>
              <a:rPr lang="en-GB" sz="2800" i="1" dirty="0"/>
              <a:t>: B</a:t>
            </a:r>
            <a:r>
              <a:rPr lang="en-GB" sz="2800" i="1" dirty="0" smtClean="0"/>
              <a:t>. Tech</a:t>
            </a:r>
            <a:r>
              <a:rPr lang="en-GB" sz="2800" i="1" dirty="0"/>
              <a:t>. - Chemical Engineering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Institution &amp; University</a:t>
            </a:r>
            <a:r>
              <a:rPr lang="en-GB" sz="2800" i="1" dirty="0"/>
              <a:t>: Amrita School of Engineering, Amrita Vishwa Vidyapeetham, Coimbatore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Period</a:t>
            </a:r>
            <a:r>
              <a:rPr lang="en-GB" sz="2800" i="1" dirty="0"/>
              <a:t>: </a:t>
            </a:r>
            <a:r>
              <a:rPr lang="en-GB" sz="2800" i="1" dirty="0" smtClean="0"/>
              <a:t>2019-2023</a:t>
            </a:r>
            <a:endParaRPr lang="en-GB" sz="2800" i="1" dirty="0"/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CGPA</a:t>
            </a:r>
            <a:r>
              <a:rPr lang="en-GB" sz="2800" i="1" dirty="0"/>
              <a:t>: 8.8 / 10 (up to 4th semester</a:t>
            </a:r>
            <a:r>
              <a:rPr lang="en-GB" sz="2800" i="1" dirty="0" smtClean="0"/>
              <a:t>)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411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091" y="616522"/>
            <a:ext cx="891770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3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sz="1400" b="1" dirty="0"/>
              <a:t>(cont’d.)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117" y="1590296"/>
            <a:ext cx="10028902" cy="4525963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GB" sz="2800" b="1" i="1" dirty="0">
                <a:solidFill>
                  <a:srgbClr val="FFC000"/>
                </a:solidFill>
              </a:rPr>
              <a:t>Higher Secondary Education: 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Stream / Subjects</a:t>
            </a:r>
            <a:r>
              <a:rPr lang="en-GB" sz="2800" i="1" dirty="0"/>
              <a:t>: Physics, Chemistry, Mathematics and Computer Science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Institution</a:t>
            </a:r>
            <a:r>
              <a:rPr lang="en-GB" sz="2800" i="1" dirty="0"/>
              <a:t>: Amrita Vidyalayam, Ettimadai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Period</a:t>
            </a:r>
            <a:r>
              <a:rPr lang="en-GB" sz="2800" i="1" dirty="0"/>
              <a:t>: </a:t>
            </a:r>
            <a:r>
              <a:rPr lang="en-GB" sz="2800" i="1" dirty="0" smtClean="0"/>
              <a:t>2017-2019</a:t>
            </a:r>
            <a:endParaRPr lang="en-GB" sz="2800" i="1" dirty="0"/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Board</a:t>
            </a:r>
            <a:r>
              <a:rPr lang="en-GB" sz="2800" i="1" dirty="0"/>
              <a:t>: Central Board of Secondary Education (CBSE)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Marks / Grade</a:t>
            </a:r>
            <a:r>
              <a:rPr lang="en-GB" sz="2800" i="1" dirty="0"/>
              <a:t>: CGPA -  9.8 / </a:t>
            </a:r>
            <a:r>
              <a:rPr lang="en-GB" sz="2800" i="1" dirty="0" smtClean="0"/>
              <a:t>10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41018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091" y="651419"/>
            <a:ext cx="891770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3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sz="1400" b="1" dirty="0"/>
              <a:t>(cont’d.)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117" y="1724751"/>
            <a:ext cx="10028902" cy="4525963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GB" sz="2800" b="1" i="1" dirty="0">
                <a:solidFill>
                  <a:srgbClr val="FFC000"/>
                </a:solidFill>
              </a:rPr>
              <a:t>Secondary Education: 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Institution</a:t>
            </a:r>
            <a:r>
              <a:rPr lang="en-GB" sz="2800" i="1" dirty="0"/>
              <a:t>: Amrita Vidyalayam, Ettimadai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Period</a:t>
            </a:r>
            <a:r>
              <a:rPr lang="en-GB" sz="2800" i="1" dirty="0"/>
              <a:t>: </a:t>
            </a:r>
            <a:r>
              <a:rPr lang="en-GB" sz="2800" i="1" dirty="0" smtClean="0"/>
              <a:t>2016-17</a:t>
            </a:r>
            <a:endParaRPr lang="en-GB" sz="2800" i="1" dirty="0"/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Board</a:t>
            </a:r>
            <a:r>
              <a:rPr lang="en-GB" sz="2800" i="1" dirty="0"/>
              <a:t>: Central Board of Secondary Education (CBSE)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i="1" dirty="0">
                <a:solidFill>
                  <a:srgbClr val="FFC000"/>
                </a:solidFill>
              </a:rPr>
              <a:t>Marks / Grade</a:t>
            </a:r>
            <a:r>
              <a:rPr lang="en-GB" sz="2800" i="1" dirty="0"/>
              <a:t>: CGPA -  10 / </a:t>
            </a:r>
            <a:r>
              <a:rPr lang="en-GB" sz="2800" i="1" dirty="0" smtClean="0"/>
              <a:t>10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4744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sz="1400" b="1" dirty="0" smtClean="0">
                <a:solidFill>
                  <a:prstClr val="white"/>
                </a:solidFill>
              </a:rPr>
              <a:t>(optional)</a:t>
            </a:r>
            <a:endParaRPr lang="en-GB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182" y="1856500"/>
            <a:ext cx="1006763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Coursework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</a:p>
          <a:p>
            <a:r>
              <a:rPr lang="en-US" dirty="0"/>
              <a:t>The coursework should include all major subjects and special courses / certifications relating to the area of projects or internships applied for.</a:t>
            </a:r>
          </a:p>
          <a:p>
            <a:r>
              <a:rPr lang="en-US" dirty="0" smtClean="0"/>
              <a:t>The </a:t>
            </a:r>
            <a:r>
              <a:rPr lang="en-US" dirty="0"/>
              <a:t>details in this category should be preferably furnished while applying for internships or projects </a:t>
            </a:r>
          </a:p>
          <a:p>
            <a:r>
              <a:rPr lang="en-US" dirty="0" smtClean="0"/>
              <a:t>However</a:t>
            </a:r>
            <a:r>
              <a:rPr lang="en-US" dirty="0"/>
              <a:t>, it is not mandatory in a job resume.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7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13" y="1444978"/>
            <a:ext cx="9081911" cy="49471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Areas of Technical Interest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</a:p>
          <a:p>
            <a:r>
              <a:rPr lang="en-US" dirty="0"/>
              <a:t>Please mention only two / three topics in your core area</a:t>
            </a:r>
          </a:p>
          <a:p>
            <a:pPr>
              <a:buNone/>
            </a:pPr>
            <a:r>
              <a:rPr lang="en-GB" b="1" dirty="0" smtClean="0">
                <a:solidFill>
                  <a:srgbClr val="FFC000"/>
                </a:solidFill>
              </a:rPr>
              <a:t>Project </a:t>
            </a:r>
            <a:r>
              <a:rPr lang="en-GB" b="1" dirty="0">
                <a:solidFill>
                  <a:srgbClr val="FFC000"/>
                </a:solidFill>
              </a:rPr>
              <a:t>Summary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</a:p>
          <a:p>
            <a:r>
              <a:rPr lang="en-US" dirty="0"/>
              <a:t>Showcase the practical exposure / </a:t>
            </a:r>
            <a:r>
              <a:rPr lang="en-GB" dirty="0"/>
              <a:t>hands-on-experience</a:t>
            </a:r>
          </a:p>
          <a:p>
            <a:r>
              <a:rPr lang="en-GB" dirty="0"/>
              <a:t>Highlight the hard-skills (technical) part of one’s career:</a:t>
            </a:r>
          </a:p>
          <a:p>
            <a:pPr lvl="0"/>
            <a:r>
              <a:rPr lang="en-GB" dirty="0"/>
              <a:t>Try to provide the following details for each project: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Topic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Duration/Period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Objective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Tools or techniques used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39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622" y="1911927"/>
            <a:ext cx="7766756" cy="41380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Internship:</a:t>
            </a:r>
            <a:r>
              <a:rPr lang="en-US" b="1" dirty="0">
                <a:solidFill>
                  <a:srgbClr val="FFC000"/>
                </a:solidFill>
              </a:rPr>
              <a:t> </a:t>
            </a:r>
          </a:p>
          <a:p>
            <a:r>
              <a:rPr lang="en-US" dirty="0"/>
              <a:t>Another practical ingredient of the resume</a:t>
            </a:r>
            <a:r>
              <a:rPr lang="en-GB" dirty="0"/>
              <a:t>:</a:t>
            </a:r>
          </a:p>
          <a:p>
            <a:pPr lvl="0"/>
            <a:r>
              <a:rPr lang="en-GB" dirty="0"/>
              <a:t>Try to provide the following details for internship: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Organisation / Location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Duration / Period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Objective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Tools or techniques used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289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6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Parts 7 &amp;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963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Other Technical Qualifications &amp; Computer Literacy: </a:t>
            </a:r>
          </a:p>
          <a:p>
            <a:pPr lvl="1"/>
            <a:r>
              <a:rPr lang="en-US" sz="2800" dirty="0"/>
              <a:t>Course /Certification</a:t>
            </a:r>
          </a:p>
          <a:p>
            <a:pPr lvl="1"/>
            <a:r>
              <a:rPr lang="en-US" sz="2800" dirty="0"/>
              <a:t>Duration / Period</a:t>
            </a:r>
          </a:p>
          <a:p>
            <a:pPr lvl="1"/>
            <a:r>
              <a:rPr lang="en-US" sz="2800" dirty="0"/>
              <a:t>Skills / Areas</a:t>
            </a:r>
          </a:p>
          <a:p>
            <a:pPr lvl="1"/>
            <a:r>
              <a:rPr lang="en-US" sz="2800" dirty="0"/>
              <a:t>Level of Proficiency 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Scholarships</a:t>
            </a:r>
            <a:r>
              <a:rPr lang="en-US" b="1" dirty="0">
                <a:solidFill>
                  <a:srgbClr val="FFC000"/>
                </a:solidFill>
              </a:rPr>
              <a:t>, Honours, Achievements, Contribution …: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Area/Topic/Details</a:t>
            </a:r>
          </a:p>
          <a:p>
            <a:pPr lvl="1"/>
            <a:r>
              <a:rPr lang="en-US" sz="2800" dirty="0"/>
              <a:t>When and Where</a:t>
            </a:r>
          </a:p>
        </p:txBody>
      </p:sp>
    </p:spTree>
    <p:extLst>
      <p:ext uri="{BB962C8B-B14F-4D97-AF65-F5344CB8AC3E}">
        <p14:creationId xmlns:p14="http://schemas.microsoft.com/office/powerpoint/2010/main" val="35842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044" y="1539308"/>
            <a:ext cx="5779912" cy="5019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What is a Résumé?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Why do we need a Résumé?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Résumé versus CV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Types of Résumé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Prescribed Résumé format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 few </a:t>
            </a:r>
            <a:r>
              <a:rPr lang="en-US" sz="3200" dirty="0" smtClean="0"/>
              <a:t>checkpoints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Résumé </a:t>
            </a:r>
            <a:r>
              <a:rPr lang="en-US" sz="3200" dirty="0" smtClean="0"/>
              <a:t>Evaluation Rubric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5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9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Parts 9,10,11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0776"/>
            <a:ext cx="10601338" cy="46982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Extra-curricular activities: </a:t>
            </a:r>
            <a:r>
              <a:rPr lang="en-US" dirty="0"/>
              <a:t>(mention only ones </a:t>
            </a:r>
            <a:r>
              <a:rPr lang="en-US" dirty="0" smtClean="0"/>
              <a:t>with certificates)</a:t>
            </a:r>
            <a:endParaRPr lang="en-US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sz="1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Personal </a:t>
            </a:r>
            <a:r>
              <a:rPr lang="en-US" b="1" dirty="0">
                <a:solidFill>
                  <a:srgbClr val="FFC000"/>
                </a:solidFill>
              </a:rPr>
              <a:t>Details:</a:t>
            </a:r>
          </a:p>
          <a:p>
            <a:r>
              <a:rPr lang="en-US" dirty="0"/>
              <a:t>Date of Birth</a:t>
            </a:r>
          </a:p>
          <a:p>
            <a:r>
              <a:rPr lang="en-US" dirty="0"/>
              <a:t>Languages proficiency</a:t>
            </a:r>
          </a:p>
          <a:p>
            <a:r>
              <a:rPr lang="en-US" dirty="0"/>
              <a:t>Hobbies / Interests (mention only </a:t>
            </a:r>
            <a:r>
              <a:rPr lang="en-US" dirty="0" smtClean="0"/>
              <a:t>ones which </a:t>
            </a:r>
            <a:r>
              <a:rPr lang="en-US" dirty="0"/>
              <a:t>you </a:t>
            </a:r>
            <a:r>
              <a:rPr lang="en-US" dirty="0" smtClean="0"/>
              <a:t>know / </a:t>
            </a:r>
            <a:r>
              <a:rPr lang="en-US" dirty="0" err="1" smtClean="0"/>
              <a:t>practise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Contact Address</a:t>
            </a:r>
          </a:p>
          <a:p>
            <a:pPr>
              <a:buNone/>
            </a:pPr>
            <a:endParaRPr lang="en-US" sz="12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Reference:</a:t>
            </a:r>
          </a:p>
          <a:p>
            <a:r>
              <a:rPr lang="en-US" dirty="0"/>
              <a:t>Upon request</a:t>
            </a:r>
          </a:p>
        </p:txBody>
      </p:sp>
    </p:spTree>
    <p:extLst>
      <p:ext uri="{BB962C8B-B14F-4D97-AF65-F5344CB8AC3E}">
        <p14:creationId xmlns:p14="http://schemas.microsoft.com/office/powerpoint/2010/main" val="18435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02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GB" sz="1600" b="1" dirty="0">
                <a:solidFill>
                  <a:prstClr val="white"/>
                </a:solidFill>
              </a:rPr>
              <a:t>(optional)</a:t>
            </a:r>
            <a:endParaRPr lang="en-GB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89" y="1856506"/>
            <a:ext cx="912142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Work experience: </a:t>
            </a:r>
          </a:p>
          <a:p>
            <a:r>
              <a:rPr lang="en-GB" dirty="0" smtClean="0"/>
              <a:t>If </a:t>
            </a:r>
            <a:r>
              <a:rPr lang="en-GB" dirty="0"/>
              <a:t>work experience is to be included, the order should be after education </a:t>
            </a:r>
          </a:p>
          <a:p>
            <a:r>
              <a:rPr lang="en-GB" dirty="0" smtClean="0"/>
              <a:t>The </a:t>
            </a:r>
            <a:r>
              <a:rPr lang="en-GB" dirty="0"/>
              <a:t>format is as follows: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Company Name, Place, with duration of work </a:t>
            </a:r>
            <a:r>
              <a:rPr lang="en-GB" sz="2800" dirty="0" smtClean="0">
                <a:solidFill>
                  <a:srgbClr val="FFC000"/>
                </a:solidFill>
              </a:rPr>
              <a:t>from &amp; to</a:t>
            </a:r>
            <a:r>
              <a:rPr lang="en-GB" sz="2800" dirty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Key responsibilities handled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Additional responsibilities, if any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Key performance highlights</a:t>
            </a:r>
          </a:p>
          <a:p>
            <a:pPr lvl="1"/>
            <a:r>
              <a:rPr lang="en-GB" sz="2800" dirty="0">
                <a:solidFill>
                  <a:srgbClr val="FFC000"/>
                </a:solidFill>
              </a:rPr>
              <a:t>Other notable contribution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56" y="1617136"/>
            <a:ext cx="9527822" cy="4525963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Paper quality and print quality to be best </a:t>
            </a:r>
          </a:p>
          <a:p>
            <a:pPr lvl="1"/>
            <a:r>
              <a:rPr lang="en-US" sz="2800" dirty="0"/>
              <a:t>All copies should be original printouts, not photocopied</a:t>
            </a:r>
          </a:p>
          <a:p>
            <a:pPr lvl="1"/>
            <a:r>
              <a:rPr lang="en-US" sz="2800" dirty="0" smtClean="0"/>
              <a:t>Font: </a:t>
            </a:r>
            <a:r>
              <a:rPr lang="en-US" sz="2800" dirty="0"/>
              <a:t>Times New Roman or </a:t>
            </a:r>
            <a:r>
              <a:rPr lang="en-US" sz="2800" dirty="0" smtClean="0"/>
              <a:t>Arial; Font colour: </a:t>
            </a:r>
            <a:r>
              <a:rPr lang="en-US" sz="2800" dirty="0"/>
              <a:t>Black</a:t>
            </a:r>
          </a:p>
          <a:p>
            <a:pPr lvl="1"/>
            <a:r>
              <a:rPr lang="en-US" sz="2800" dirty="0" smtClean="0"/>
              <a:t>Font Size: – </a:t>
            </a:r>
            <a:r>
              <a:rPr lang="en-US" sz="2800" dirty="0"/>
              <a:t>14 </a:t>
            </a:r>
            <a:r>
              <a:rPr lang="en-US" sz="2800" dirty="0" smtClean="0"/>
              <a:t>for Title (Name); 11 </a:t>
            </a:r>
            <a:r>
              <a:rPr lang="en-US" sz="2800" dirty="0"/>
              <a:t>or </a:t>
            </a:r>
            <a:r>
              <a:rPr lang="en-US" sz="2800" dirty="0" smtClean="0"/>
              <a:t>12 for Contents </a:t>
            </a:r>
            <a:endParaRPr lang="en-US" sz="2800" dirty="0"/>
          </a:p>
          <a:p>
            <a:pPr lvl="1"/>
            <a:r>
              <a:rPr lang="en-US" sz="2800" dirty="0"/>
              <a:t>Remember to perform a spell-check </a:t>
            </a:r>
          </a:p>
          <a:p>
            <a:pPr lvl="1"/>
            <a:r>
              <a:rPr lang="en-US" sz="2800" dirty="0" smtClean="0"/>
              <a:t>Due </a:t>
            </a:r>
            <a:r>
              <a:rPr lang="en-US" sz="2800" dirty="0"/>
              <a:t>care </a:t>
            </a:r>
            <a:r>
              <a:rPr lang="en-US" sz="2800" dirty="0" smtClean="0"/>
              <a:t>to be taken on capitalization and punctuation</a:t>
            </a:r>
            <a:endParaRPr lang="en-US" sz="2800" dirty="0"/>
          </a:p>
          <a:p>
            <a:pPr lvl="1"/>
            <a:r>
              <a:rPr lang="en-US" sz="2800" dirty="0"/>
              <a:t>Avoid first person usage</a:t>
            </a:r>
          </a:p>
          <a:p>
            <a:pPr lvl="1"/>
            <a:r>
              <a:rPr lang="en-US" sz="2800" dirty="0"/>
              <a:t>Avoid too much of content </a:t>
            </a:r>
            <a:r>
              <a:rPr lang="en-US" sz="2800" dirty="0" smtClean="0"/>
              <a:t>and </a:t>
            </a:r>
            <a:r>
              <a:rPr lang="en-US" sz="2800" dirty="0"/>
              <a:t>bulleting</a:t>
            </a:r>
          </a:p>
          <a:p>
            <a:pPr lvl="1"/>
            <a:r>
              <a:rPr lang="en-US" sz="2800" dirty="0"/>
              <a:t>Proper use of grammar</a:t>
            </a:r>
          </a:p>
          <a:p>
            <a:pPr lvl="1"/>
            <a:r>
              <a:rPr lang="en-US" sz="2800" dirty="0" smtClean="0"/>
              <a:t>Do </a:t>
            </a:r>
            <a:r>
              <a:rPr lang="en-US" sz="2800" dirty="0"/>
              <a:t>not use emoticons, pointing symbols, arrows, etc.</a:t>
            </a:r>
          </a:p>
        </p:txBody>
      </p:sp>
    </p:spTree>
    <p:extLst>
      <p:ext uri="{BB962C8B-B14F-4D97-AF65-F5344CB8AC3E}">
        <p14:creationId xmlns:p14="http://schemas.microsoft.com/office/powerpoint/2010/main" val="25761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checkpoints</a:t>
            </a:r>
            <a:r>
              <a:rPr lang="en-GB" b="1" dirty="0"/>
              <a:t> </a:t>
            </a:r>
            <a:r>
              <a:rPr lang="en-GB" sz="1400" b="1" dirty="0"/>
              <a:t>(cont’d.)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48" y="1638301"/>
            <a:ext cx="11077904" cy="4525963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Avoid thick borders and highlighters</a:t>
            </a:r>
          </a:p>
          <a:p>
            <a:pPr lvl="1"/>
            <a:r>
              <a:rPr lang="en-US" sz="2800" dirty="0"/>
              <a:t>Arrange in a flow and align neatly</a:t>
            </a:r>
          </a:p>
          <a:p>
            <a:pPr lvl="1"/>
            <a:r>
              <a:rPr lang="en-US" sz="2800" dirty="0"/>
              <a:t>Don’t fold the resume.  Present it in an A4 folder/ file</a:t>
            </a:r>
          </a:p>
          <a:p>
            <a:pPr lvl="1"/>
            <a:r>
              <a:rPr lang="en-US" sz="2800" dirty="0"/>
              <a:t>Don’t write the title as resume / CV / Bio-data</a:t>
            </a:r>
          </a:p>
          <a:p>
            <a:pPr lvl="1"/>
            <a:r>
              <a:rPr lang="en-US" sz="2800" dirty="0"/>
              <a:t>Be empathetic while preparing a resume</a:t>
            </a:r>
          </a:p>
          <a:p>
            <a:pPr lvl="1"/>
            <a:r>
              <a:rPr lang="en-US" sz="2800" dirty="0"/>
              <a:t>Read it inside out and keep proof of work in hand</a:t>
            </a:r>
          </a:p>
          <a:p>
            <a:pPr lvl="1"/>
            <a:r>
              <a:rPr lang="en-US" sz="2800" dirty="0" smtClean="0"/>
              <a:t>Tailor-make </a:t>
            </a:r>
            <a:r>
              <a:rPr lang="en-US" sz="2800" dirty="0"/>
              <a:t>to suit the individual, company and </a:t>
            </a:r>
            <a:r>
              <a:rPr lang="en-US" sz="2800" dirty="0" smtClean="0"/>
              <a:t>position (version mgt.)</a:t>
            </a:r>
            <a:endParaRPr lang="en-US" sz="2800" dirty="0"/>
          </a:p>
          <a:p>
            <a:pPr lvl="1"/>
            <a:r>
              <a:rPr lang="en-US" sz="2800" dirty="0"/>
              <a:t>Don’t give fake </a:t>
            </a:r>
            <a:r>
              <a:rPr lang="en-US" sz="2800" dirty="0" smtClean="0"/>
              <a:t>details or </a:t>
            </a:r>
            <a:r>
              <a:rPr lang="en-US" sz="2800" dirty="0"/>
              <a:t>flattering </a:t>
            </a:r>
            <a:r>
              <a:rPr lang="en-US" sz="2800" dirty="0" smtClean="0"/>
              <a:t>information </a:t>
            </a:r>
            <a:r>
              <a:rPr lang="en-US" sz="2800" dirty="0"/>
              <a:t>without proof</a:t>
            </a:r>
          </a:p>
          <a:p>
            <a:pPr lvl="1"/>
            <a:r>
              <a:rPr lang="en-US" sz="2800" dirty="0"/>
              <a:t>Keep resume </a:t>
            </a:r>
            <a:r>
              <a:rPr lang="en-US" sz="2800" dirty="0" smtClean="0"/>
              <a:t>file-name </a:t>
            </a:r>
            <a:r>
              <a:rPr lang="en-US" sz="2800" dirty="0" smtClean="0"/>
              <a:t>short. , simple, and informational. Preferably, “Name-</a:t>
            </a:r>
            <a:r>
              <a:rPr lang="en-US" sz="2800" dirty="0" err="1" smtClean="0"/>
              <a:t>Resume.file</a:t>
            </a:r>
            <a:r>
              <a:rPr lang="en-US" sz="2800" dirty="0" smtClean="0"/>
              <a:t>-extension". E.g</a:t>
            </a:r>
            <a:r>
              <a:rPr lang="en-US" sz="2800" dirty="0"/>
              <a:t>.: </a:t>
            </a:r>
            <a:r>
              <a:rPr lang="en-US" sz="2800" dirty="0" smtClean="0"/>
              <a:t>R_Krishnan-Resume.docx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69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Evaluation Rubric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56656"/>
              </p:ext>
            </p:extLst>
          </p:nvPr>
        </p:nvGraphicFramePr>
        <p:xfrm>
          <a:off x="9330395" y="2253876"/>
          <a:ext cx="2426612" cy="31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6184063" imgH="8109458" progId="Word.Document.12">
                  <p:embed/>
                </p:oleObj>
              </mc:Choice>
              <mc:Fallback>
                <p:oleObj name="Document" r:id="rId3" imgW="6184063" imgH="81094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0395" y="2253876"/>
                        <a:ext cx="2426612" cy="318172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120" t="14889" r="18426" b="2741"/>
          <a:stretch/>
        </p:blipFill>
        <p:spPr>
          <a:xfrm>
            <a:off x="1625600" y="1463488"/>
            <a:ext cx="731790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Evaluation Rubric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49827"/>
              </p:ext>
            </p:extLst>
          </p:nvPr>
        </p:nvGraphicFramePr>
        <p:xfrm>
          <a:off x="9165295" y="2253876"/>
          <a:ext cx="2426612" cy="31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6184063" imgH="8109458" progId="Word.Document.12">
                  <p:embed/>
                </p:oleObj>
              </mc:Choice>
              <mc:Fallback>
                <p:oleObj name="Document" r:id="rId3" imgW="6184063" imgH="81094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5295" y="2253876"/>
                        <a:ext cx="2426612" cy="318172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597902" y="1365720"/>
            <a:ext cx="6987298" cy="5235817"/>
            <a:chOff x="1597902" y="1365720"/>
            <a:chExt cx="6987298" cy="52358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/>
            <a:srcRect l="1388" t="15926" r="24352" b="28371"/>
            <a:stretch/>
          </p:blipFill>
          <p:spPr>
            <a:xfrm>
              <a:off x="1597902" y="1365720"/>
              <a:ext cx="6974598" cy="326988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1297" t="30592" r="24259" b="35630"/>
            <a:stretch/>
          </p:blipFill>
          <p:spPr>
            <a:xfrm>
              <a:off x="1597902" y="4620065"/>
              <a:ext cx="6987298" cy="1981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0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Evaluation Rubric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72655"/>
              </p:ext>
            </p:extLst>
          </p:nvPr>
        </p:nvGraphicFramePr>
        <p:xfrm>
          <a:off x="9165295" y="2253876"/>
          <a:ext cx="2426612" cy="31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3" imgW="6184063" imgH="8109458" progId="Word.Document.12">
                  <p:embed/>
                </p:oleObj>
              </mc:Choice>
              <mc:Fallback>
                <p:oleObj name="Document" r:id="rId3" imgW="6184063" imgH="81094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5295" y="2253876"/>
                        <a:ext cx="2426612" cy="318172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148" t="15037" r="25371" b="1111"/>
          <a:stretch/>
        </p:blipFill>
        <p:spPr>
          <a:xfrm>
            <a:off x="1625600" y="1302794"/>
            <a:ext cx="6870700" cy="54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GB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51345" y="1699695"/>
            <a:ext cx="10289310" cy="4195091"/>
          </a:xfrm>
        </p:spPr>
        <p:txBody>
          <a:bodyPr>
            <a:noAutofit/>
          </a:bodyPr>
          <a:lstStyle/>
          <a:p>
            <a:r>
              <a:rPr lang="en-US" dirty="0" smtClean="0"/>
              <a:t>Create a simple</a:t>
            </a:r>
            <a:r>
              <a:rPr lang="en-US" dirty="0"/>
              <a:t>, </a:t>
            </a:r>
            <a:r>
              <a:rPr lang="en-US" dirty="0" smtClean="0"/>
              <a:t>standard résumé, as per the suggested format.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Get five peer reviews done using </a:t>
            </a:r>
            <a:r>
              <a:rPr lang="en-GB" dirty="0"/>
              <a:t>the Résumé Evaluation </a:t>
            </a:r>
            <a:r>
              <a:rPr lang="en-GB" dirty="0" smtClean="0"/>
              <a:t>Rubric.</a:t>
            </a:r>
          </a:p>
          <a:p>
            <a:endParaRPr lang="en-GB" dirty="0"/>
          </a:p>
          <a:p>
            <a:r>
              <a:rPr lang="en-GB" dirty="0" smtClean="0"/>
              <a:t>Suitably modify </a:t>
            </a:r>
            <a:r>
              <a:rPr lang="en-GB" dirty="0"/>
              <a:t>the </a:t>
            </a:r>
            <a:r>
              <a:rPr lang="en-GB" dirty="0" smtClean="0"/>
              <a:t>résumé till it is as perfect as you can make it.</a:t>
            </a:r>
          </a:p>
          <a:p>
            <a:endParaRPr lang="en-GB" dirty="0"/>
          </a:p>
          <a:p>
            <a:r>
              <a:rPr lang="en-US" dirty="0" smtClean="0"/>
              <a:t>Submit </a:t>
            </a:r>
            <a:r>
              <a:rPr lang="en-US" dirty="0"/>
              <a:t>the first version of </a:t>
            </a:r>
            <a:r>
              <a:rPr lang="en-US" dirty="0" smtClean="0"/>
              <a:t>your </a:t>
            </a:r>
            <a:r>
              <a:rPr lang="en-GB" dirty="0" smtClean="0"/>
              <a:t>résumé </a:t>
            </a:r>
            <a:r>
              <a:rPr lang="en-US" dirty="0" smtClean="0"/>
              <a:t>by </a:t>
            </a:r>
            <a:r>
              <a:rPr lang="en-US" dirty="0"/>
              <a:t>next week</a:t>
            </a:r>
            <a:r>
              <a:rPr lang="en-GB" dirty="0"/>
              <a:t>.</a:t>
            </a:r>
            <a:endParaRPr lang="en-GB" dirty="0" smtClean="0"/>
          </a:p>
          <a:p>
            <a:endParaRPr lang="en-GB" i="1" dirty="0"/>
          </a:p>
          <a:p>
            <a:r>
              <a:rPr lang="en-GB" i="1" dirty="0" smtClean="0"/>
              <a:t>Keep updating your resume regularly throughout your life!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64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82296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</a:t>
            </a:r>
          </a:p>
          <a:p>
            <a:pPr marL="0" indent="0" algn="ctr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  <a:cs typeface="Arial" pitchFamily="34" charset="0"/>
              </a:rPr>
              <a:t>Please share your feedback!</a:t>
            </a:r>
            <a:endParaRPr lang="en-US" sz="3600" dirty="0">
              <a:latin typeface="Arial Narrow" panose="020B0606020202030204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 Narrow" panose="020B0606020202030204" pitchFamily="34" charset="0"/>
              <a:cs typeface="Arial" pitchFamily="34" charset="0"/>
            </a:endParaRPr>
          </a:p>
          <a:p>
            <a:pPr marL="0" indent="0" algn="ctr">
              <a:buNone/>
              <a:defRPr/>
            </a:pPr>
            <a:r>
              <a:rPr lang="en-US" sz="2400" dirty="0">
                <a:solidFill>
                  <a:srgbClr val="FFFF00"/>
                </a:solidFill>
                <a:latin typeface="Arial Narrow" panose="020B0606020202030204" pitchFamily="34" charset="0"/>
                <a:cs typeface="Arial" pitchFamily="34" charset="0"/>
              </a:rPr>
              <a:t>r_krishnan1@cb.amrita.edu</a:t>
            </a:r>
          </a:p>
          <a:p>
            <a:pPr marL="0" indent="0" algn="ctr">
              <a:buNone/>
              <a:defRPr/>
            </a:pPr>
            <a:r>
              <a:rPr lang="en-US" sz="2400" dirty="0">
                <a:solidFill>
                  <a:srgbClr val="FFFF00"/>
                </a:solidFill>
                <a:latin typeface="Arial Narrow" panose="020B0606020202030204" pitchFamily="34" charset="0"/>
                <a:cs typeface="Arial" pitchFamily="34" charset="0"/>
              </a:rPr>
              <a:t>r.krishnan1.amrita@gmail.com</a:t>
            </a:r>
          </a:p>
          <a:p>
            <a:pPr marL="0" indent="0" algn="ctr">
              <a:buNone/>
              <a:defRPr/>
            </a:pPr>
            <a:r>
              <a:rPr lang="en-US" sz="2400" dirty="0">
                <a:solidFill>
                  <a:srgbClr val="FFFF00"/>
                </a:solidFill>
                <a:latin typeface="Arial Narrow" panose="020B0606020202030204" pitchFamily="34" charset="0"/>
                <a:cs typeface="Arial" pitchFamily="34" charset="0"/>
              </a:rPr>
              <a:t>9841319217</a:t>
            </a:r>
            <a:endParaRPr lang="en-US" sz="2400" dirty="0">
              <a:latin typeface="Arial Narrow" panose="020B0606020202030204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Résumé?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690688"/>
            <a:ext cx="10317017" cy="43799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French word that means </a:t>
            </a:r>
            <a:r>
              <a:rPr lang="en-US" sz="3200" dirty="0" smtClean="0"/>
              <a:t>summary 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short summary of your work, education and </a:t>
            </a:r>
            <a:r>
              <a:rPr lang="en-US" sz="3200" dirty="0" smtClean="0"/>
              <a:t>experience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 written </a:t>
            </a:r>
            <a:r>
              <a:rPr lang="en-US" sz="3200" dirty="0"/>
              <a:t>history about </a:t>
            </a:r>
            <a:r>
              <a:rPr lang="en-US" sz="3200" dirty="0" smtClean="0"/>
              <a:t>you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One </a:t>
            </a:r>
            <a:r>
              <a:rPr lang="en-US" sz="3200" dirty="0"/>
              <a:t>or two pages in </a:t>
            </a:r>
            <a:r>
              <a:rPr lang="en-US" sz="3200" dirty="0" smtClean="0"/>
              <a:t>length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Reflects </a:t>
            </a:r>
            <a:r>
              <a:rPr lang="en-US" sz="3200" dirty="0"/>
              <a:t>you as a unique person, distinct from </a:t>
            </a:r>
            <a:r>
              <a:rPr lang="en-US" sz="3200" dirty="0" smtClean="0"/>
              <a:t>others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best method to market yourself on </a:t>
            </a:r>
            <a:r>
              <a:rPr lang="en-US" sz="3200" dirty="0" smtClean="0"/>
              <a:t>paper</a:t>
            </a:r>
            <a:endParaRPr lang="en-US" sz="3200" dirty="0"/>
          </a:p>
        </p:txBody>
      </p:sp>
      <p:sp>
        <p:nvSpPr>
          <p:cNvPr id="4098" name="AutoShape 2" descr="https://sucareerservices.files.wordpress.com/2012/01/resumecv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 Résumé?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164" y="1791851"/>
            <a:ext cx="10363200" cy="4648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first step in the process of getting hired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An indicator to the employer about your seriousness for a job search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An easy tool that represents your education, experience, and skills to the employer even when you are not present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 first hand information to every employer about you</a:t>
            </a:r>
          </a:p>
        </p:txBody>
      </p:sp>
      <p:sp>
        <p:nvSpPr>
          <p:cNvPr id="4098" name="AutoShape 2" descr="https://sucareerservices.files.wordpress.com/2012/01/resumecv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Résumé versus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7" y="1587867"/>
            <a:ext cx="10900452" cy="47244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Commonly denote: </a:t>
            </a:r>
            <a:r>
              <a:rPr lang="en-GB" sz="3200" dirty="0"/>
              <a:t>Résumé </a:t>
            </a:r>
            <a:r>
              <a:rPr lang="en-GB" sz="3200" dirty="0" smtClean="0"/>
              <a:t>as resume</a:t>
            </a:r>
            <a:r>
              <a:rPr lang="en-GB" sz="3200" dirty="0"/>
              <a:t>; </a:t>
            </a:r>
            <a:r>
              <a:rPr lang="en-GB" sz="3200" dirty="0" smtClean="0"/>
              <a:t> CV as  </a:t>
            </a:r>
            <a:r>
              <a:rPr lang="en-GB" sz="3200" dirty="0"/>
              <a:t>curriculum vitae</a:t>
            </a:r>
          </a:p>
          <a:p>
            <a:endParaRPr lang="en-GB" sz="3200" dirty="0"/>
          </a:p>
          <a:p>
            <a:r>
              <a:rPr lang="en-GB" sz="3200" dirty="0" smtClean="0"/>
              <a:t>Popular usage: Résumé – in the US;  CV – in the UK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Size: Résumé</a:t>
            </a:r>
            <a:r>
              <a:rPr lang="en-GB" sz="3200" dirty="0"/>
              <a:t> – </a:t>
            </a:r>
            <a:r>
              <a:rPr lang="en-US" sz="3200" dirty="0" smtClean="0"/>
              <a:t>typically just </a:t>
            </a:r>
            <a:r>
              <a:rPr lang="en-US" sz="3200" dirty="0"/>
              <a:t>about a </a:t>
            </a:r>
            <a:r>
              <a:rPr lang="en-US" sz="3200" dirty="0" smtClean="0"/>
              <a:t>page or two; </a:t>
            </a:r>
            <a:endParaRPr lang="en-US" sz="3200" dirty="0"/>
          </a:p>
          <a:p>
            <a:pPr marL="1089025" lvl="1" indent="0">
              <a:buNone/>
            </a:pPr>
            <a:r>
              <a:rPr lang="en-GB" sz="3200" dirty="0"/>
              <a:t>CV – </a:t>
            </a:r>
            <a:r>
              <a:rPr lang="en-US" sz="3200" dirty="0"/>
              <a:t>a longer document - more detailed description of education, publications, awards, affiliations and other </a:t>
            </a:r>
            <a:r>
              <a:rPr lang="en-US" sz="3200" dirty="0" smtClean="0"/>
              <a:t>academic </a:t>
            </a:r>
            <a:r>
              <a:rPr lang="en-US" sz="3200" dirty="0"/>
              <a:t>accomplishments. </a:t>
            </a:r>
            <a:endParaRPr lang="en-GB" sz="3200" dirty="0"/>
          </a:p>
        </p:txBody>
      </p:sp>
      <p:sp>
        <p:nvSpPr>
          <p:cNvPr id="4098" name="AutoShape 2" descr="https://sucareerservices.files.wordpress.com/2012/01/resumecv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9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0" y="2158132"/>
            <a:ext cx="3860800" cy="2644777"/>
          </a:xfrm>
        </p:spPr>
        <p:txBody>
          <a:bodyPr>
            <a:normAutofit/>
          </a:bodyPr>
          <a:lstStyle/>
          <a:p>
            <a:r>
              <a:rPr lang="en-GB" sz="3200" dirty="0"/>
              <a:t>Chronological</a:t>
            </a:r>
          </a:p>
          <a:p>
            <a:r>
              <a:rPr lang="en-GB" sz="3200" dirty="0"/>
              <a:t>Functional</a:t>
            </a:r>
          </a:p>
          <a:p>
            <a:r>
              <a:rPr lang="en-GB" sz="3200" dirty="0"/>
              <a:t>Combined or </a:t>
            </a:r>
            <a:r>
              <a:rPr lang="en-GB" sz="3200" dirty="0" smtClean="0"/>
              <a:t>Hybrid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42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67680"/>
              </p:ext>
            </p:extLst>
          </p:nvPr>
        </p:nvGraphicFramePr>
        <p:xfrm>
          <a:off x="8340725" y="1651000"/>
          <a:ext cx="3446463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6275417" imgH="8414579" progId="Word.Document.12">
                  <p:embed/>
                </p:oleObj>
              </mc:Choice>
              <mc:Fallback>
                <p:oleObj name="Document" r:id="rId3" imgW="6275417" imgH="8414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0725" y="1651000"/>
                        <a:ext cx="3446463" cy="4627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6699" y="1615797"/>
            <a:ext cx="8003519" cy="4874253"/>
            <a:chOff x="266699" y="1615797"/>
            <a:chExt cx="8003519" cy="48742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9502" t="17704" r="8346" b="3926"/>
            <a:stretch/>
          </p:blipFill>
          <p:spPr>
            <a:xfrm>
              <a:off x="266699" y="1615797"/>
              <a:ext cx="3984535" cy="23757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/>
            <a:srcRect l="11572" t="19014" r="11387" b="3631"/>
            <a:stretch/>
          </p:blipFill>
          <p:spPr>
            <a:xfrm>
              <a:off x="266700" y="3989552"/>
              <a:ext cx="3984534" cy="250049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l="12374" t="19777" r="12005" b="3927"/>
            <a:stretch/>
          </p:blipFill>
          <p:spPr>
            <a:xfrm>
              <a:off x="4282556" y="1615797"/>
              <a:ext cx="3987662" cy="2514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/>
            <a:srcRect l="12945" t="20105" r="12945" b="6443"/>
            <a:stretch/>
          </p:blipFill>
          <p:spPr>
            <a:xfrm>
              <a:off x="4281892" y="4019548"/>
              <a:ext cx="3988326" cy="2470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11" y="1511680"/>
            <a:ext cx="10792178" cy="4525963"/>
          </a:xfrm>
        </p:spPr>
        <p:txBody>
          <a:bodyPr>
            <a:noAutofit/>
          </a:bodyPr>
          <a:lstStyle/>
          <a:p>
            <a:pPr marL="457200" lvl="1" indent="-457200">
              <a:buNone/>
            </a:pPr>
            <a:r>
              <a:rPr lang="en-US" sz="2800" b="1" dirty="0">
                <a:solidFill>
                  <a:srgbClr val="FFC000"/>
                </a:solidFill>
              </a:rPr>
              <a:t>Name:</a:t>
            </a:r>
            <a:r>
              <a:rPr lang="en-US" sz="2800" dirty="0"/>
              <a:t> 	Official full name with initials</a:t>
            </a:r>
          </a:p>
          <a:p>
            <a:pPr marL="457200" lvl="1" indent="0">
              <a:buNone/>
            </a:pPr>
            <a:r>
              <a:rPr lang="en-US" sz="2800" dirty="0"/>
              <a:t>              	Font: Type: Times New Roman or Arial.</a:t>
            </a:r>
          </a:p>
          <a:p>
            <a:pPr marL="457200" lvl="1" indent="0">
              <a:buNone/>
            </a:pPr>
            <a:r>
              <a:rPr lang="en-US" sz="2800" dirty="0"/>
              <a:t>              	Font Size be in the range of 14 to 16 max.</a:t>
            </a:r>
          </a:p>
          <a:p>
            <a:pPr marL="457200" lvl="1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Alignment </a:t>
            </a:r>
            <a:r>
              <a:rPr lang="en-US" sz="2800" dirty="0"/>
              <a:t>can be centre or right </a:t>
            </a:r>
            <a:r>
              <a:rPr lang="en-US" sz="2800" dirty="0" smtClean="0"/>
              <a:t>aligned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-45720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Telephone</a:t>
            </a:r>
            <a:r>
              <a:rPr lang="en-US" sz="2800" b="1" dirty="0">
                <a:solidFill>
                  <a:srgbClr val="FFC000"/>
                </a:solidFill>
              </a:rPr>
              <a:t>:   </a:t>
            </a:r>
            <a:r>
              <a:rPr lang="en-US" sz="2800" dirty="0" smtClean="0"/>
              <a:t>Ideally </a:t>
            </a:r>
            <a:r>
              <a:rPr lang="en-US" sz="2800" dirty="0"/>
              <a:t>one mobile + landline No. which is in use</a:t>
            </a:r>
          </a:p>
          <a:p>
            <a:pPr marL="457200" lvl="1" indent="0">
              <a:buNone/>
            </a:pPr>
            <a:r>
              <a:rPr lang="en-US" sz="2800" dirty="0"/>
              <a:t>	   	Font size should be same as that of </a:t>
            </a:r>
            <a:r>
              <a:rPr lang="en-US" sz="2800" dirty="0" smtClean="0"/>
              <a:t>email-id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-45720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Email </a:t>
            </a:r>
            <a:r>
              <a:rPr lang="en-US" sz="2800" b="1" dirty="0">
                <a:solidFill>
                  <a:srgbClr val="FFC000"/>
                </a:solidFill>
              </a:rPr>
              <a:t>ID: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sz="2800" dirty="0" smtClean="0"/>
              <a:t>No fancy or freaky mail id should be used </a:t>
            </a:r>
            <a:r>
              <a:rPr lang="en-US" dirty="0" smtClean="0"/>
              <a:t>					</a:t>
            </a:r>
            <a:r>
              <a:rPr lang="en-US" sz="2800" dirty="0" smtClean="0"/>
              <a:t>(e.g.: smarty@gmail.com / sporty@gmail.com)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Professional </a:t>
            </a:r>
            <a:r>
              <a:rPr lang="en-US" sz="2800" dirty="0"/>
              <a:t>mail id starting with official name or degree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Font </a:t>
            </a:r>
            <a:r>
              <a:rPr lang="en-US" sz="2800" dirty="0"/>
              <a:t>size should be less (say 12) </a:t>
            </a:r>
            <a:endParaRPr lang="en-US" sz="2800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8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Résumé Format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85" y="1519301"/>
            <a:ext cx="11066202" cy="4312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Objective Statement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/>
              <a:t>	</a:t>
            </a:r>
          </a:p>
          <a:p>
            <a:r>
              <a:rPr lang="en-GB" b="1" dirty="0">
                <a:solidFill>
                  <a:srgbClr val="FFFF00"/>
                </a:solidFill>
              </a:rPr>
              <a:t>Identify yourself</a:t>
            </a:r>
            <a:r>
              <a:rPr lang="en-GB" dirty="0"/>
              <a:t> (upcoming engineering professional, HR professional, accounting graduate), seeking </a:t>
            </a:r>
            <a:r>
              <a:rPr lang="en-GB" b="1" dirty="0">
                <a:solidFill>
                  <a:srgbClr val="FFFF00"/>
                </a:solidFill>
              </a:rPr>
              <a:t>role you are applying for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(entry-level position, junior accountant, international grassroots placements, etc.) in order to collect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/>
              <a:t>relevant</a:t>
            </a:r>
            <a:r>
              <a:rPr lang="en-GB" b="1" dirty="0">
                <a:solidFill>
                  <a:srgbClr val="FFFF00"/>
                </a:solidFill>
              </a:rPr>
              <a:t> experience/ skills/ knowledge in the field of …. and related </a:t>
            </a:r>
            <a:r>
              <a:rPr lang="en-GB" b="1" dirty="0" smtClean="0">
                <a:solidFill>
                  <a:srgbClr val="FFFF00"/>
                </a:solidFill>
              </a:rPr>
              <a:t>areas</a:t>
            </a:r>
            <a:r>
              <a:rPr lang="en-GB" dirty="0" smtClean="0"/>
              <a:t>, </a:t>
            </a:r>
            <a:r>
              <a:rPr lang="en-GB" dirty="0"/>
              <a:t>and provide outcomes that would </a:t>
            </a:r>
            <a:r>
              <a:rPr lang="en-GB" b="1" dirty="0">
                <a:solidFill>
                  <a:srgbClr val="FFFF00"/>
                </a:solidFill>
              </a:rPr>
              <a:t>enable mutual growth</a:t>
            </a:r>
            <a:r>
              <a:rPr lang="en-GB" dirty="0"/>
              <a:t>.</a:t>
            </a:r>
          </a:p>
          <a:p>
            <a:r>
              <a:rPr lang="en-GB" u="sng" dirty="0" smtClean="0"/>
              <a:t>Example-1</a:t>
            </a:r>
            <a:r>
              <a:rPr lang="en-GB" u="sng" dirty="0"/>
              <a:t>:</a:t>
            </a:r>
            <a:r>
              <a:rPr lang="en-GB" dirty="0"/>
              <a:t>  </a:t>
            </a:r>
            <a:r>
              <a:rPr lang="en-GB" i="1" dirty="0"/>
              <a:t>A fresh engineering graduate, seeking an opportunity as a product development trainee, in a challenging environment that focuses on the applications of technology to enterprise knowledge management, distributed computing, e-Business, and related areas, resulting in organisational and professional growth.</a:t>
            </a:r>
          </a:p>
        </p:txBody>
      </p:sp>
    </p:spTree>
    <p:extLst>
      <p:ext uri="{BB962C8B-B14F-4D97-AF65-F5344CB8AC3E}">
        <p14:creationId xmlns:p14="http://schemas.microsoft.com/office/powerpoint/2010/main" val="10524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1309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Microsoft Word Document</vt:lpstr>
      <vt:lpstr>Document</vt:lpstr>
      <vt:lpstr>Building a Simple, Standard Résumé </vt:lpstr>
      <vt:lpstr>Table of Contents</vt:lpstr>
      <vt:lpstr>What is a Résumé?</vt:lpstr>
      <vt:lpstr>Why do we need a Résumé?</vt:lpstr>
      <vt:lpstr>Résumé versus CV</vt:lpstr>
      <vt:lpstr>Types of Résumé</vt:lpstr>
      <vt:lpstr>Prescribed Résumé Format – Part 1</vt:lpstr>
      <vt:lpstr>Prescribed Résumé Format – Part 1</vt:lpstr>
      <vt:lpstr>Prescribed Résumé Format – Part 2</vt:lpstr>
      <vt:lpstr>Prescribed Résumé Format – Part 2 (cont’d.)</vt:lpstr>
      <vt:lpstr>Prescribed Résumé Format – Part 2 (cont’d.)</vt:lpstr>
      <vt:lpstr>Prescribed Résumé Format – Part 3</vt:lpstr>
      <vt:lpstr>Prescribed Résumé Format – Part 3 (cont’d.)</vt:lpstr>
      <vt:lpstr>Prescribed Résumé Format – Part 3 (cont’d.)</vt:lpstr>
      <vt:lpstr>Prescribed Résumé Format – Part 3 (cont’d.)</vt:lpstr>
      <vt:lpstr>Prescribed Résumé Format – Part 4 (optional)</vt:lpstr>
      <vt:lpstr>Prescribed Résumé Format – Part 5</vt:lpstr>
      <vt:lpstr>Prescribed Résumé Format – Part 6</vt:lpstr>
      <vt:lpstr>Prescribed Résumé Format – Parts 7 &amp; 8</vt:lpstr>
      <vt:lpstr>Prescribed Résumé Format – Parts 9,10,11</vt:lpstr>
      <vt:lpstr>Prescribed Résumé Format – Experience (optional)</vt:lpstr>
      <vt:lpstr>A few checkpoints</vt:lpstr>
      <vt:lpstr>A few checkpoints (cont’d.)</vt:lpstr>
      <vt:lpstr>Resume Evaluation Rubric</vt:lpstr>
      <vt:lpstr>Resume Evaluation Rubric</vt:lpstr>
      <vt:lpstr>Resume Evaluation Rubric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Krishnan</dc:creator>
  <cp:lastModifiedBy>R. Krishnan</cp:lastModifiedBy>
  <cp:revision>253</cp:revision>
  <dcterms:created xsi:type="dcterms:W3CDTF">2018-05-30T09:04:32Z</dcterms:created>
  <dcterms:modified xsi:type="dcterms:W3CDTF">2021-08-11T14:39:46Z</dcterms:modified>
</cp:coreProperties>
</file>