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4" r:id="rId3"/>
    <p:sldId id="262" r:id="rId4"/>
    <p:sldId id="263" r:id="rId5"/>
    <p:sldId id="264" r:id="rId6"/>
    <p:sldId id="290" r:id="rId7"/>
    <p:sldId id="285" r:id="rId8"/>
    <p:sldId id="265" r:id="rId9"/>
    <p:sldId id="266" r:id="rId10"/>
    <p:sldId id="269" r:id="rId11"/>
    <p:sldId id="282" r:id="rId12"/>
    <p:sldId id="283" r:id="rId13"/>
    <p:sldId id="268" r:id="rId14"/>
    <p:sldId id="286" r:id="rId15"/>
    <p:sldId id="289" r:id="rId16"/>
    <p:sldId id="272" r:id="rId17"/>
    <p:sldId id="271" r:id="rId18"/>
    <p:sldId id="270"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07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321F9D-2AA6-44E0-B29E-23C7335EC483}"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321F9D-2AA6-44E0-B29E-23C7335EC483}"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21F9D-2AA6-44E0-B29E-23C7335EC483}"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21F9D-2AA6-44E0-B29E-23C7335EC483}" type="datetimeFigureOut">
              <a:rPr lang="en-US" smtClean="0"/>
              <a:pPr/>
              <a:t>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676C-E85B-479A-81C9-BFC3C35AB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71546"/>
            <a:ext cx="8229600" cy="4011618"/>
          </a:xfrm>
        </p:spPr>
        <p:txBody>
          <a:bodyPr>
            <a:normAutofit/>
          </a:bodyPr>
          <a:lstStyle/>
          <a:p>
            <a:r>
              <a:rPr lang="en-IN" dirty="0" smtClean="0"/>
              <a:t>19CS211 </a:t>
            </a:r>
            <a:br>
              <a:rPr lang="en-IN" dirty="0" smtClean="0"/>
            </a:br>
            <a:r>
              <a:rPr lang="en-IN" dirty="0" smtClean="0"/>
              <a:t>Computer Organisation and Architecture</a:t>
            </a:r>
            <a:br>
              <a:rPr lang="en-IN" dirty="0" smtClean="0"/>
            </a:br>
            <a:r>
              <a:rPr lang="en-IN" dirty="0" smtClean="0"/>
              <a:t>Session 3 (08-01-2021)</a:t>
            </a:r>
            <a:br>
              <a:rPr lang="en-IN" dirty="0" smtClean="0"/>
            </a:br>
            <a:r>
              <a:rPr lang="en-IN" dirty="0" smtClean="0"/>
              <a:t>Dr V </a:t>
            </a:r>
            <a:r>
              <a:rPr lang="en-IN" dirty="0" err="1" smtClean="0"/>
              <a:t>Anantha</a:t>
            </a:r>
            <a:r>
              <a:rPr lang="en-IN" dirty="0" smtClean="0"/>
              <a:t> </a:t>
            </a:r>
            <a:r>
              <a:rPr lang="en-IN" dirty="0"/>
              <a:t>N</a:t>
            </a:r>
            <a:r>
              <a:rPr lang="en-IN" dirty="0" smtClean="0"/>
              <a:t>arayanan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358246" cy="6215106"/>
          </a:xfrm>
        </p:spPr>
        <p:txBody>
          <a:bodyPr>
            <a:noAutofit/>
          </a:bodyPr>
          <a:lstStyle/>
          <a:p>
            <a:pPr algn="just"/>
            <a:r>
              <a:rPr lang="en-US" sz="3800" b="1" dirty="0" smtClean="0">
                <a:solidFill>
                  <a:srgbClr val="00B050"/>
                </a:solidFill>
              </a:rPr>
              <a:t>Intel (CISC) </a:t>
            </a:r>
            <a:r>
              <a:rPr lang="en-US" sz="3800" dirty="0" smtClean="0"/>
              <a:t>believes in </a:t>
            </a:r>
            <a:r>
              <a:rPr lang="en-US" sz="3800" b="1" dirty="0" smtClean="0">
                <a:solidFill>
                  <a:srgbClr val="00B050"/>
                </a:solidFill>
              </a:rPr>
              <a:t>hardware </a:t>
            </a:r>
            <a:r>
              <a:rPr lang="en-US" sz="3800" dirty="0" smtClean="0"/>
              <a:t>bearing </a:t>
            </a:r>
            <a:r>
              <a:rPr lang="en-US" sz="3800" b="1" dirty="0" smtClean="0">
                <a:solidFill>
                  <a:srgbClr val="00B050"/>
                </a:solidFill>
              </a:rPr>
              <a:t>more responsibility</a:t>
            </a:r>
            <a:r>
              <a:rPr lang="en-US" sz="3800" dirty="0" smtClean="0"/>
              <a:t>, making the coding simple. I.e. the developers shall be writing minimal lines of code. </a:t>
            </a:r>
            <a:br>
              <a:rPr lang="en-US" sz="3800" dirty="0" smtClean="0"/>
            </a:br>
            <a:r>
              <a:rPr lang="en-US" sz="3800" b="1" dirty="0" smtClean="0">
                <a:solidFill>
                  <a:srgbClr val="0070C0"/>
                </a:solidFill>
              </a:rPr>
              <a:t>Apple (RISC) </a:t>
            </a:r>
            <a:r>
              <a:rPr lang="en-US" sz="3800" dirty="0" smtClean="0"/>
              <a:t>believes the other way round. The philosophy is, </a:t>
            </a:r>
            <a:r>
              <a:rPr lang="en-US" sz="3800" b="1" dirty="0" smtClean="0">
                <a:solidFill>
                  <a:srgbClr val="0070C0"/>
                </a:solidFill>
              </a:rPr>
              <a:t>hardware has to be simple</a:t>
            </a:r>
            <a:r>
              <a:rPr lang="en-US" sz="3800" b="1" dirty="0" smtClean="0"/>
              <a:t> </a:t>
            </a:r>
            <a:r>
              <a:rPr lang="en-US" sz="3800" dirty="0" smtClean="0"/>
              <a:t>and </a:t>
            </a:r>
            <a:r>
              <a:rPr lang="en-US" sz="3800" b="1" dirty="0" smtClean="0">
                <a:solidFill>
                  <a:srgbClr val="0070C0"/>
                </a:solidFill>
              </a:rPr>
              <a:t>software has to lift most of the responsibility</a:t>
            </a:r>
            <a:r>
              <a:rPr lang="en-US" sz="3800" dirty="0" smtClean="0"/>
              <a:t>. Means, the developers will have a tough job of writing more lines of code with this architectural approach</a:t>
            </a:r>
            <a:endParaRPr lang="en-US" sz="3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357158" y="142852"/>
            <a:ext cx="5572164" cy="6395897"/>
          </a:xfrm>
          <a:prstGeom prst="rect">
            <a:avLst/>
          </a:prstGeom>
          <a:noFill/>
          <a:ln w="9525">
            <a:noFill/>
            <a:miter lim="800000"/>
            <a:headEnd/>
            <a:tailEnd/>
          </a:ln>
          <a:effectLst/>
        </p:spPr>
      </p:pic>
      <p:sp>
        <p:nvSpPr>
          <p:cNvPr id="5" name="Rectangle 4"/>
          <p:cNvSpPr/>
          <p:nvPr/>
        </p:nvSpPr>
        <p:spPr>
          <a:xfrm>
            <a:off x="6215074" y="714356"/>
            <a:ext cx="1478995" cy="369332"/>
          </a:xfrm>
          <a:prstGeom prst="rect">
            <a:avLst/>
          </a:prstGeom>
        </p:spPr>
        <p:txBody>
          <a:bodyPr wrap="none">
            <a:spAutoFit/>
          </a:bodyPr>
          <a:lstStyle/>
          <a:p>
            <a:r>
              <a:rPr lang="en-US" b="1" dirty="0">
                <a:solidFill>
                  <a:srgbClr val="0070C0"/>
                </a:solidFill>
              </a:rPr>
              <a:t>MULT 2:3, 5:2</a:t>
            </a:r>
          </a:p>
        </p:txBody>
      </p:sp>
      <p:sp>
        <p:nvSpPr>
          <p:cNvPr id="6" name="Rectangle 5"/>
          <p:cNvSpPr/>
          <p:nvPr/>
        </p:nvSpPr>
        <p:spPr>
          <a:xfrm>
            <a:off x="6572264" y="3929066"/>
            <a:ext cx="1643074" cy="1200329"/>
          </a:xfrm>
          <a:prstGeom prst="rect">
            <a:avLst/>
          </a:prstGeom>
        </p:spPr>
        <p:txBody>
          <a:bodyPr wrap="square">
            <a:spAutoFit/>
          </a:bodyPr>
          <a:lstStyle/>
          <a:p>
            <a:r>
              <a:rPr lang="en-US" b="1" dirty="0">
                <a:solidFill>
                  <a:srgbClr val="0070C0"/>
                </a:solidFill>
              </a:rPr>
              <a:t>LOAD A, 2:3</a:t>
            </a:r>
            <a:r>
              <a:rPr lang="en-US" b="1" dirty="0" smtClean="0">
                <a:solidFill>
                  <a:srgbClr val="0070C0"/>
                </a:solidFill>
              </a:rPr>
              <a:t/>
            </a:r>
            <a:br>
              <a:rPr lang="en-US" b="1" dirty="0" smtClean="0">
                <a:solidFill>
                  <a:srgbClr val="0070C0"/>
                </a:solidFill>
              </a:rPr>
            </a:br>
            <a:r>
              <a:rPr lang="en-US" b="1" dirty="0">
                <a:solidFill>
                  <a:srgbClr val="0070C0"/>
                </a:solidFill>
              </a:rPr>
              <a:t>LOAD B, 5:2</a:t>
            </a:r>
            <a:r>
              <a:rPr lang="en-US" b="1" dirty="0" smtClean="0">
                <a:solidFill>
                  <a:srgbClr val="0070C0"/>
                </a:solidFill>
              </a:rPr>
              <a:t/>
            </a:r>
            <a:br>
              <a:rPr lang="en-US" b="1" dirty="0" smtClean="0">
                <a:solidFill>
                  <a:srgbClr val="0070C0"/>
                </a:solidFill>
              </a:rPr>
            </a:br>
            <a:r>
              <a:rPr lang="en-US" b="1" dirty="0">
                <a:solidFill>
                  <a:srgbClr val="0070C0"/>
                </a:solidFill>
              </a:rPr>
              <a:t>PROD A, B</a:t>
            </a:r>
            <a:r>
              <a:rPr lang="en-US" b="1" dirty="0" smtClean="0">
                <a:solidFill>
                  <a:srgbClr val="0070C0"/>
                </a:solidFill>
              </a:rPr>
              <a:t/>
            </a:r>
            <a:br>
              <a:rPr lang="en-US" b="1" dirty="0" smtClean="0">
                <a:solidFill>
                  <a:srgbClr val="0070C0"/>
                </a:solidFill>
              </a:rPr>
            </a:br>
            <a:r>
              <a:rPr lang="en-US" b="1" dirty="0">
                <a:solidFill>
                  <a:srgbClr val="0070C0"/>
                </a:solidFill>
              </a:rPr>
              <a:t>STORE 2:3, 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285720" y="214290"/>
            <a:ext cx="8649454" cy="257052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214282" y="2857496"/>
            <a:ext cx="8643998" cy="3562350"/>
          </a:xfrm>
          <a:prstGeom prst="rect">
            <a:avLst/>
          </a:prstGeom>
          <a:noFill/>
          <a:ln w="9525">
            <a:noFill/>
            <a:miter lim="800000"/>
            <a:headEnd/>
            <a:tailEnd/>
          </a:ln>
          <a:effectLst/>
        </p:spPr>
      </p:pic>
      <p:sp>
        <p:nvSpPr>
          <p:cNvPr id="6" name="TextBox 5"/>
          <p:cNvSpPr txBox="1"/>
          <p:nvPr/>
        </p:nvSpPr>
        <p:spPr>
          <a:xfrm>
            <a:off x="357158" y="3714752"/>
            <a:ext cx="1285884" cy="923330"/>
          </a:xfrm>
          <a:prstGeom prst="rect">
            <a:avLst/>
          </a:prstGeom>
          <a:noFill/>
        </p:spPr>
        <p:txBody>
          <a:bodyPr wrap="square" rtlCol="0">
            <a:spAutoFit/>
          </a:bodyPr>
          <a:lstStyle/>
          <a:p>
            <a:r>
              <a:rPr lang="en-IN" b="1" dirty="0" smtClean="0"/>
              <a:t>RISC</a:t>
            </a:r>
          </a:p>
          <a:p>
            <a:r>
              <a:rPr lang="en-IN" b="1" dirty="0" smtClean="0"/>
              <a:t>Approach</a:t>
            </a:r>
          </a:p>
          <a:p>
            <a:r>
              <a:rPr lang="en-IN" b="1" dirty="0" smtClean="0"/>
              <a:t>ARM CPU</a:t>
            </a:r>
            <a:endParaRPr lang="en-US" b="1" dirty="0"/>
          </a:p>
        </p:txBody>
      </p:sp>
      <p:sp>
        <p:nvSpPr>
          <p:cNvPr id="7" name="Rectangle 6"/>
          <p:cNvSpPr/>
          <p:nvPr/>
        </p:nvSpPr>
        <p:spPr>
          <a:xfrm>
            <a:off x="6715140" y="4429132"/>
            <a:ext cx="1643074" cy="1200329"/>
          </a:xfrm>
          <a:prstGeom prst="rect">
            <a:avLst/>
          </a:prstGeom>
        </p:spPr>
        <p:txBody>
          <a:bodyPr wrap="square">
            <a:spAutoFit/>
          </a:bodyPr>
          <a:lstStyle/>
          <a:p>
            <a:r>
              <a:rPr lang="en-US" b="1" dirty="0">
                <a:solidFill>
                  <a:srgbClr val="0070C0"/>
                </a:solidFill>
              </a:rPr>
              <a:t>LOAD A, 2:3</a:t>
            </a:r>
            <a:r>
              <a:rPr lang="en-US" b="1" dirty="0" smtClean="0">
                <a:solidFill>
                  <a:srgbClr val="0070C0"/>
                </a:solidFill>
              </a:rPr>
              <a:t/>
            </a:r>
            <a:br>
              <a:rPr lang="en-US" b="1" dirty="0" smtClean="0">
                <a:solidFill>
                  <a:srgbClr val="0070C0"/>
                </a:solidFill>
              </a:rPr>
            </a:br>
            <a:r>
              <a:rPr lang="en-US" b="1" dirty="0">
                <a:solidFill>
                  <a:srgbClr val="0070C0"/>
                </a:solidFill>
              </a:rPr>
              <a:t>LOAD B, 5:2</a:t>
            </a:r>
            <a:r>
              <a:rPr lang="en-US" b="1" dirty="0" smtClean="0">
                <a:solidFill>
                  <a:srgbClr val="0070C0"/>
                </a:solidFill>
              </a:rPr>
              <a:t/>
            </a:r>
            <a:br>
              <a:rPr lang="en-US" b="1" dirty="0" smtClean="0">
                <a:solidFill>
                  <a:srgbClr val="0070C0"/>
                </a:solidFill>
              </a:rPr>
            </a:br>
            <a:r>
              <a:rPr lang="en-US" b="1" dirty="0">
                <a:solidFill>
                  <a:srgbClr val="0070C0"/>
                </a:solidFill>
              </a:rPr>
              <a:t>PROD A, B</a:t>
            </a:r>
            <a:r>
              <a:rPr lang="en-US" b="1" dirty="0" smtClean="0">
                <a:solidFill>
                  <a:srgbClr val="0070C0"/>
                </a:solidFill>
              </a:rPr>
              <a:t/>
            </a:r>
            <a:br>
              <a:rPr lang="en-US" b="1" dirty="0" smtClean="0">
                <a:solidFill>
                  <a:srgbClr val="0070C0"/>
                </a:solidFill>
              </a:rPr>
            </a:br>
            <a:r>
              <a:rPr lang="en-US" b="1" dirty="0">
                <a:solidFill>
                  <a:srgbClr val="0070C0"/>
                </a:solidFill>
              </a:rPr>
              <a:t>STORE 2:3, A</a:t>
            </a:r>
          </a:p>
        </p:txBody>
      </p:sp>
      <p:sp>
        <p:nvSpPr>
          <p:cNvPr id="8" name="Rectangle 7"/>
          <p:cNvSpPr/>
          <p:nvPr/>
        </p:nvSpPr>
        <p:spPr>
          <a:xfrm>
            <a:off x="6215074" y="714356"/>
            <a:ext cx="1478995" cy="369332"/>
          </a:xfrm>
          <a:prstGeom prst="rect">
            <a:avLst/>
          </a:prstGeom>
        </p:spPr>
        <p:txBody>
          <a:bodyPr wrap="none">
            <a:spAutoFit/>
          </a:bodyPr>
          <a:lstStyle/>
          <a:p>
            <a:r>
              <a:rPr lang="en-US" b="1" dirty="0">
                <a:solidFill>
                  <a:srgbClr val="0070C0"/>
                </a:solidFill>
              </a:rPr>
              <a:t>MULT 2:3, 5:2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14282" y="62840"/>
            <a:ext cx="8786874" cy="6724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57430"/>
            <a:ext cx="8229600" cy="1143000"/>
          </a:xfrm>
        </p:spPr>
        <p:txBody>
          <a:bodyPr/>
          <a:lstStyle/>
          <a:p>
            <a:r>
              <a:rPr lang="en-IN" dirty="0" smtClean="0"/>
              <a:t>Basic Concepts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descr="data:image/png;base64,iVBORw0KGgoAAAANSUhEUgAAAOUAAADcCAMAAAC4YpZBAAAAkFBMVEX////m5uYAAADIyMj39/fNzc14eHjX19dDQ0OTk5NdXV37+/vz8/Pe3t7u7u69vb2wsLB0dHSrq6u2trZvb2/T09OampqhoaGFhYXBwcF+fn6np6fc3Nzo6OiMjIySkpJUVFQ9PT1iYmIYFhdKSkofHx9hYWE0NDQpKSkxMTE7OzsZFxgNDQ0eHh4nJydZWFlT6S33AAAU1UlEQVR4nO2dCXvbqBaGkUDGiiTAYEAILW6aLjPTO/n//+4ir1ptqbYbJ5Pv6dPW2sxr4HA4LALgU5/61Exxpt3fXlL/v2J0f1TrCFh3mI7f+K6kADY2tJxXBGS5ZjFXHERKIbCwAf9+42/D+MYPnCgFEqEzFugsB2lcaaSZjYgVUIag5OFNv8s8+eSmD5wsJZRXpVRXKQYZZcIqUSIUKhKlFvIK3eyLYv2X729u9riHVJ75/q+vfka8B9aVBQ199/2v/3z9+tV/aC2uzEokXmpOfxXAG4jZWzylq+DHtZROcu1+rfX1z3FK7mOplzegdK2v+p8f3+JBibzFU3q6DaUruAze4jEPTnkjfVJeoQej9B7Z+txKeZreBfOxKMGv25jqrh6M0lZ3eezNKRfZBS2iw6Vh/9rn5/71Zfcr6HqKVutTsbg55Qqgs4rSo+f82vCmi2LU0950v6KCZILitXc/yuzSBeWR8ul0kDNv6NqtXrsHwpaFogLU9yb9lDwaJVKgFFgYYg0NqMCM8WO5vkAZMBIsMPOeIQpEK8yzeDTKaM1wKaVIo7AEeqGSypzy5lJeLrAVodA6VqVpnvgjlJFgeJfUtj8zmJchAKnHtMVlVegyTEKTH0+ep5RBAKuS8lDDCqfN3vIfoYyt+xMIwpKMNaMvg/WS1H8SgrUlIPdIROJmicWq9RXtvMwTd2NCvBjHXqtyLwpS1WYWMvByN0q0EoXlGddJ6YnGBWUM8h1CgxJE2x8iGrJBm42/EbpxJuz5R1HU+rT7J332fc45C/1v/7tfXmoQV0qbPA0L1rig4k/fcI5xnm9OB2MtoMtNl74YWBRHUcMFeirCNUiC04EDJULAZbmngfs1sbsxjmiC3FP2nkWWi5f6keYZ3y8vowJEJM9JQIqoWV1Cu/yGt2pQUg9EIaNCaK7LgFvdsCOvde54fUpkM6qVECHQCKCKG/eb0pIJtqdcFLtsje5WL2Ocj11QIiB39bRRYiEGMIwqynQRWmHr0PhRW+szkJdEpSxRFVCAFZHgXggtk0KBcO8s3d/6cGmMjGFUBEQSSJIAH79y0PoAV32pJlpRwoxrGegEylgr4zGpBYi0Jszm0rW1MFFyXz/uTym4Nlx5LtVCQVamVBxj+cOUZzRGeUl/IC89kJgQVBoLYWWpJD52Nq6nrEZrQzsld6fMY+DaMB6LNEg8AWVBjqlsUL4+TdFLfW3T+uiXSff9LO5NeVDQj+ydKKPzvZejupRz7rsvZQparsAg5Rw1KefrXpSvmLkWIalczdRaKk2Omep8n8DOfuxjUlaKsbWwVMepyStMw2MOVvCHvxJsptRDUqoKM8WgawO580hkdBr6LuMkK53nOUstGztfd7U++/rvXCx4skJ1vZw/QvyYJXZc1W9ZnwfLy59pOwSXdj//9VsR1yZlXoVTpE7dsZtT0o6sMp0j0eWH9NXyfXgwQfJ12PeJp2leKr3bjO+0/NhrPLzk52pKNHczbw7NdWbjlLhbeetJOulm/GEoCwYQYiB2zRqK6rBKcuq7B++c8tQIFCKztOQCppyrwi4sP/lk8p1TNvJSVB5jK8q58UKiGdanVn0u5R2sz40oieEFdN62FIFHtXi23u/mZWHE+AjIDI1Tclro3UmiW79om5Jsz0HgjVmfqDX8MI8y9v3+OM1vaCCGt1NUhB4ogQw4MLAVnW5SPpd+Jl0b+uOvrEPpxcglEBUdj2xmiU2fZ10+piNlEnfyMtKIuvq08QCFunmiSbm2/5ZeknjLjepQioRYwwhdtQ9foOx4OkaV3SMXvIoYD8nwfPtvrv1y1aREWossAVhp53aNUmb7ob+8V2KFR2yJueazKP9ivCXW/fzjgh8rIJY9Ycp3R3GXEsQIEeJ6OWg72jJCOe4VSBOYMFdWdw6fpdx3JLv51fi8vkQ52C07lti8U2K99uWNTxN9HyzdMwqC20meQolChIFHmPQKQFAuWY5cWdl960XKwfNj1ifEKkriOI/iBCQojxoMV3l4UygjXUGWBswoS0KFhQgVFKXapv+mlAVDEDIVQlsJVkFeNuaYjFA+D1SIfg05P1nlQKljm5cioIyEJcAwDJFiu5bzppQoBDwVVsXhynDhfLXGhJJhynhS3zSszrpse8pgO8rvGUw4xTahEHMi5RV5OeYVJIxGDAYISl7InInGWNmi2A075cXNR2kbYawR3ZbyTLOUqaUfuNLH/NVfDcqJ8+vPxm2OlFzsW6Das2h2e29KyYQuHCmKXEsS1X2oho3N2PoXTpKE+1VzRvdyNUXrl0mUIVDOqci1MJTD0PnFh6jWTSl5Imzg/IKFlVozlmh7GhxxJXbbzLi/mhGR3mSMYZ0dqjpSpjo0uiyBVswlZcXtYdT9tpQmkYFypo4sMJXaZvx0bmRkb9N5csAY1DrvjHdEZ3+MRl6WkDlroFTAKVcG3oWSxoCoUsTPOtZWcsj0qT5NpAxNIRLJOh7eREoEoohEgaIRIiCOyNErua312Wtobd5EyghnjEPSGbq5QHmxC/KblBIkBxt2pMzFvpzVnnjRvaVDuc1k0q+XXNQNOZmVl+BfrVrS3c+Xos4jXoF69fcraoL1gVKDIIAGMIpzlq8DGLjCJ9mhcWlSroLNIiYEbdbBNOtzgbKzRChgunvkwvPpMKVQ32ixFTnO+tY8TUpdkdLZV8+GRVkPIh7vb1J+X/tr1wM0G3+xaT8YBaD2JLrLdS5Q9pI3N+4zTOnqZXQok8cSqyIVVILjUkmodEhKwWViD+5Pu8QW28LNSLfEEg0qaqV5brsB96Y0062Pcwg8Ly9sSgiMcg94eRyfHN5p1ie2QClUqfZUv9mUIpknO9fGRnh4oHCija0w16hUqv21cymtnDJ2cxrEUYNpvt18n03nsihxjVyM4vbXPlCJPa8Rylt4eD3dzvocdR3ly6QiBTdz0lwYMTMee29KpiaJDTxxVMT3Z8bW7015F82OOk+gfPt5eJ2ZPKLMunN7LkSdJ1BW2ydfmCEklvebhxf9oOKs6JcLfuxlymL7oMX4d7Bs+02nO5qUpJggrztu0qEcLqAzos6XKXc6Yx6i7hTAlo2dFBFZLc+lcd+/DJ33hWLqPC7X5BbYJK7PE++SfytKPnTZTugc5cT2cnPu5J5SVa7YQGtSRUIFLQ2VoOluU4+HoWRRSuqFVq5QkLp0t0dKNufSeKDUyAYVk4KRsAJShgqFlG3L+ltTbg7/CYISKqPN2nCaKckXrmuiU6972ZD2lNQgI3hOA8+ywGJKofUCOCnq/MfyEq1xKph2XoKzZywFZQjWBh5aqc25NF4fdb4X5bbnkniNerkGoac0q6gWhhmdCiX14uCpbc6l8RSpFKy2rNHWvOrdf3fPvgll5NlRnwph3jm3zOCmjrNj4a/PGk9uD63B5txljUilxtw1XVBryR2yzCZGnSfm5cYfH5X66Xcyc7mQzz5OEo/6aSNojiDEY+3i5lwaG5Q2FLoExmMlUCvKDibs9yh704aCM5tD2X87B+oSu4uztyMiiUI4gJB4JjKdx23OpfFI6Ry7RAvKodJSV8IGh3o0n7KeP3aihGanze4/tJk6TLfH2Hp/zcGUjLWXriUJK4t1aroj7n/c+kQZX9MjZewfJijs/rHLU8/OPrfPHXsKo5Q2qjQvwsyIrjHbnEvj9VHnHiVSieLFMS+7Pb/i5XAq7Q6mPx2M0FhEBCURTjyUeCbu9oI34Jy+lmlLZdk+UH4bp0QYewMlNggxatTLl04NijY7W/O9u36DH+Nyt/bwQI7z5jyd3LC8PXPnTOdQWrGQvbhPXOZF0/rI3rZQa4dDXkznKDm1GS1vfcK0AimDsw1OT3PiPp62FvejW6mFLRu76C2rqtJk2QsgPJ+ONCn5tIkFZ5yOoZTPmTlqVb/ERtCGpr3O60uvI86/9NoV2FgNcfeIyBxKWOd738ZKJtuPEb2tRfqKlvdczdbVHEqSlXmfkiitO77P98uRn7I5pPlIlAVUKhmwsQwGHUrvoqHMWy3aI1ECAssBSsRL3n2MumQcXlqDti3rM23NzbxlhXMog5LSId9H2J63vmxchbXrhhEDGgmz7SGs2S0JljNbkjk21nA0UGIpS3qPwY1GU6moBB4HjRnpndk6N/cKuipmtJcBVwN5GWuh+j9Wdmw00UqZsJ4YcLK8607jOTrmlextFOwNtG26B84pL9PpmKQ0Q9ZHr2SfEi0PjaZIQJnRRJ0CsKbr0I5S6gooTZx3jzWUquk9tS67qK8zdkWLUz3gx6LSebf9iAgdbTRbTeVWY5TRcypDLPSapyAMo6bFaV52WerigsyTAi1En9JzndOh6v00NpiW9mb/OMpoW4hxu166YpAqGYqVZrT+0zi1mZ5sUE9hnHGtZlGfUqRwoF66Gj+SkLzf+Vuu9c9VgnGy+Zs370L1tPcoKmIECkDDZt0aefgNlGR2qF6Ghg+upR1pNLs9M1BTKn/l+kbJ6ze72R+DvRxv7bez6Z7tyuP7srTNxjwGAYh7M6sGFAvGioG85CUebpCWQ6Ef3Y1tgF293GZUcCyxBnsyoEQYRhhELIEBNJy5I/uNpTYXEhuFwHi2EDbPqBRGFKACBeYi4nnAzw3rRczggZYk0dFgiW03mgcNluMB66NcIeWyCtJAGyZYWiK9YsbikLYuG1U9f6gEKnQd6DCHpiIgBDnjQolSs7Or25Ea6Hm53FFwZPV31t/A43looHrAKwiM1FpoWUnFbCmz0NMlp/WIwu785lxCa1VFpXIb5kKHhbWqACmRjHMLOT67Y3CRpkN9EpCUYoQSLYvOjoZicCHFkO+DJUgwij0EVYGCxAMSk8TDiEykjILI1QISIY8Ar94NLZFFHMfAPeH8jIAAk4GWZM316Ep+uN+TcrXcr3YuB6vEeQ9v8JbN2ZReJRYOWB+Pr0esT/POs2eblP1564vZo7RXqVDpACWojfWlXRnO98RaK/mnbOVJyF32sa3lvTA5FFuPHeWlvJxO+fai2YD14etR69O46OzZx6Ks1c9L62zSB8pL6HrpQyMIuf5IlEzpeCAvoXMsLpXYMzYWKnTzHRyvEQ6SAQ8PhWzEw2uorIe/djqt2919Dn3/nxndv7uLDEcqwzW9Zn8fmHkPVWJByAdKLLJxNC9I1tNDUUJmBjw8wDW8ISWZOH/+t7YhmqI4LUmf0nBlbkipUj1Bdu603unCWpL+vHWd2V5sfaZalNOS/+VelBGhrsvdo4w0umxjz+uRKIks7QAlgGVxA8rDara3poxSUQ6UWFTB/FrKlXzOIoSi7yu8pyQRAUHiOq7RLjxV78pM0PbE9vzdKGUAYjGQlxkfjMfO0PL12V9TIejGX+yns/NC8ERIkIn4eyRQYVlRsAR6ZB8CvBtlsi4z2KeUhl7uRZ/XMttvgcrJocSKHIauygMVmkrFpZWWC61pWV9S626UO/UoIeyUWPg86dUd61MkbcD6MEY0gRA491GFcamkaz10yLTrAW3P/2nKrZqU097cgUbe3LGn9DCIjHsoJh5GIvZoAWESGwyS3Y/zJpS/sWpmZD3JW9vYne69mu2TsqFPyhvo7pQhnyB2P299q3tTksHdy/q6W89rq3tTPob+05SH0fBAAvVhKb1wt+KRhv7L07RVpu+Q8jCIE/MlnfhexRHKiRsL3GR3zXGNUB5ErqyX6O9Ji7/Li2sprtMFSnAt5bR12vFtNhEd1WNQkgejzC2v+0r92X4fipLmSBsLM9hdxPehKE3u+vsl46LqjHudpxTI5FZHoPLQduNN7ArDdkVbsZ0S9nCUjMnKMVbdpVoHyu1by2K1nYK55t4++ZrQqp4em3KZGhuwlENhoRYg3s6zfTTKiMQAxVFv7xpHKbdrymBZvLz+7a+Z62ls/C8HSpiE9QQspbguQcZza7hN6xdyiXpO0t0pz7+8RCZtDy8mgBTRfq1uqx+RbvxfnFse+v6vDJjtTPY0OJRYzgG0CgFFjaYa6tSUGTfaAvlcz966O6WA56T8p+eGh+dpKrO8BAvhbUB7O9QFyVe7vIxfHs76RGe3viD8J296eCjVcYYVsVWxTtIz+60fb3gMygsq2vWyQLkNA85oSPmzaOflO6YEbUrERQwBZSAWiei8y3R4L+DH8PAu6zoPbznpzVr6fVNG3Rf8jOg2L6m4Qh8hInJZn5QNfVK+A11HWU56RejTm/8u11F+MVMi6/m8fSrvoCsppyzgAeDt28tpUcSRUdqJg1lvTqlfp8wqWP17Wh/1HimjaasIGovABijrt/MWSb1mD+zeHFhf3ujAvznlfC0zUGzXbwlyoJQGGhEIIFLwFEsSwZIgzAvXdc23zt17pHxa+M/1Ht1PfvbvnhLSOrYFaIYzEWiNqzC3NrSJ65DX9f49Ui6C10U9Q+35VR7yUkCRIAWoWHHt6TKuQmnDkiWg2m708eaUaMp+mk6nO+p6uf1YHOslCWJHGIGEBBgxSVggBU7qpaeBV1/65pTqdcqLOlffhndWfS829r/RXl7p+/w3KKe9yfmdUy7X2RTdb/3lRB0olYCUUaxtEgoGrC1sARp7wSwKENVeDer0L6e+VP2NdaDMiljjIpBEaVAKD4Qhxw2cTOq/iGsj6d/mPfeiU49oWQSKxlloWAyUVqyxRWe68H/Vs7i1/+PbO6ZcwEALaCSIlMtXV361oM337BHEa/dbwpu/m+1P6Gh9UAQa9adbk/7TcZ/3ok/Khu75HoQ/oGrSS3q85/dNCdNpOsU33iPlfH1Sfhx9Un4cfVJ+HL1HSruZNAL59/A4yXvRpx/b0CflO9B/kXK/hWZ/Vu2HocQUSi0MMBLkqIiiAhSnjkjmBd/rTzTz3nXcB+TGaAQqYDBQIdVKiPK0RWT6Ws915vzR9mqaqAalMMLbUypULowJTvsgL4ok2851VvH7zsuCFoBxAhJLjUE04AU/vRfpw9TLs/qkfAeaR1kHo2vKtx/fmacqiNBlgdV+AsHS4uUaq83bJnq2xOZ1ijb7PsnC93/98v15r8h5d0r8r//88/V/d9sQ9kG0+fX1qz+43/NHkvEd5Z1Xcz+Afvzy33wyxP2lff/cDugfRMT/+62T8Ce0mPeuo3eq5KM3I5+apP8DYEvttOeuyLs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29" name="Picture 5" descr="https://www.elprocus.com/wp-content/uploads/2013/08/2.jpg"/>
          <p:cNvPicPr>
            <a:picLocks noChangeAspect="1" noChangeArrowheads="1"/>
          </p:cNvPicPr>
          <p:nvPr/>
        </p:nvPicPr>
        <p:blipFill>
          <a:blip r:embed="rId2"/>
          <a:srcRect/>
          <a:stretch>
            <a:fillRect/>
          </a:stretch>
        </p:blipFill>
        <p:spPr bwMode="auto">
          <a:xfrm>
            <a:off x="108215" y="142852"/>
            <a:ext cx="8847288" cy="657229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01122" cy="6357982"/>
          </a:xfrm>
        </p:spPr>
        <p:txBody>
          <a:bodyPr>
            <a:normAutofit fontScale="55000" lnSpcReduction="20000"/>
          </a:bodyPr>
          <a:lstStyle/>
          <a:p>
            <a:pPr algn="just">
              <a:buNone/>
            </a:pPr>
            <a:r>
              <a:rPr lang="en-US" b="1" dirty="0" smtClean="0"/>
              <a:t>■ </a:t>
            </a:r>
            <a:r>
              <a:rPr lang="en-US" sz="4200" b="1" dirty="0" smtClean="0"/>
              <a:t>Program counter: </a:t>
            </a:r>
            <a:r>
              <a:rPr lang="en-US" sz="4200" dirty="0" smtClean="0"/>
              <a:t>A </a:t>
            </a:r>
            <a:r>
              <a:rPr lang="en-US" sz="4200" b="1" dirty="0" smtClean="0">
                <a:solidFill>
                  <a:srgbClr val="0070C0"/>
                </a:solidFill>
              </a:rPr>
              <a:t>register</a:t>
            </a:r>
            <a:r>
              <a:rPr lang="en-US" sz="4200" dirty="0" smtClean="0"/>
              <a:t> which holds the </a:t>
            </a:r>
            <a:r>
              <a:rPr lang="en-US" sz="4200" b="1" dirty="0" smtClean="0">
                <a:solidFill>
                  <a:srgbClr val="0070C0"/>
                </a:solidFill>
              </a:rPr>
              <a:t>address of the next instruction</a:t>
            </a:r>
            <a:r>
              <a:rPr lang="en-US" sz="4200" dirty="0" smtClean="0"/>
              <a:t> (subsequent instruction) to be executed. This enables faster execution. Program counter is a register and it cannot be accessed by the programmer. Or, the programmer does not know the address of the program counter. It is purposefully hidden from the programmers view.</a:t>
            </a:r>
          </a:p>
          <a:p>
            <a:pPr algn="just">
              <a:buNone/>
            </a:pPr>
            <a:r>
              <a:rPr lang="en-US" sz="4200" dirty="0" smtClean="0"/>
              <a:t> ■ </a:t>
            </a:r>
            <a:r>
              <a:rPr lang="en-US" sz="4200" b="1" dirty="0" smtClean="0"/>
              <a:t>Stack and Stack Pointer: </a:t>
            </a:r>
            <a:r>
              <a:rPr lang="en-US" sz="4200" b="1" dirty="0" smtClean="0">
                <a:solidFill>
                  <a:srgbClr val="0070C0"/>
                </a:solidFill>
              </a:rPr>
              <a:t>Stack is a temporary storage area </a:t>
            </a:r>
            <a:r>
              <a:rPr lang="en-US" sz="4200" dirty="0" smtClean="0"/>
              <a:t>where the values can be stored. For an instance when a function is called like  </a:t>
            </a:r>
            <a:r>
              <a:rPr lang="en-US" sz="4200" b="1" dirty="0" smtClean="0"/>
              <a:t>add (3,4), </a:t>
            </a:r>
            <a:r>
              <a:rPr lang="en-US" sz="4200" dirty="0" smtClean="0"/>
              <a:t>the arguments 3,4 would be kept in the stack (the operation is called </a:t>
            </a:r>
            <a:r>
              <a:rPr lang="en-US" sz="4200" b="1" dirty="0" smtClean="0"/>
              <a:t>pushing</a:t>
            </a:r>
            <a:r>
              <a:rPr lang="en-US" sz="4200" dirty="0" smtClean="0"/>
              <a:t>) and it is a temporary storage area. Once the function call is done and result is ready, the result will be again kept on the top of the stack. Once the execution is complete, the stack can be cleaned (the operation is referred to as </a:t>
            </a:r>
            <a:r>
              <a:rPr lang="en-US" sz="4200" b="1" dirty="0" smtClean="0"/>
              <a:t>popping</a:t>
            </a:r>
            <a:r>
              <a:rPr lang="en-US" sz="4200" dirty="0" smtClean="0"/>
              <a:t>). </a:t>
            </a:r>
            <a:r>
              <a:rPr lang="en-US" sz="4200" b="1" dirty="0" smtClean="0">
                <a:solidFill>
                  <a:srgbClr val="0070C0"/>
                </a:solidFill>
              </a:rPr>
              <a:t>Stack pointer is a register used to point the stack</a:t>
            </a:r>
            <a:r>
              <a:rPr lang="en-US" sz="4200" dirty="0" smtClean="0"/>
              <a:t>.</a:t>
            </a:r>
          </a:p>
          <a:p>
            <a:pPr algn="just">
              <a:buNone/>
            </a:pPr>
            <a:r>
              <a:rPr lang="en-US" sz="4200" dirty="0" smtClean="0"/>
              <a:t> ■ </a:t>
            </a:r>
            <a:r>
              <a:rPr lang="en-US" sz="4200" b="1" dirty="0" smtClean="0"/>
              <a:t>Bus: </a:t>
            </a:r>
            <a:r>
              <a:rPr lang="en-US" sz="4200" dirty="0" smtClean="0"/>
              <a:t>The </a:t>
            </a:r>
            <a:r>
              <a:rPr lang="en-US" sz="4200" b="1" dirty="0" smtClean="0">
                <a:solidFill>
                  <a:srgbClr val="0070C0"/>
                </a:solidFill>
              </a:rPr>
              <a:t>channel through with the information flows</a:t>
            </a:r>
            <a:r>
              <a:rPr lang="en-US" sz="4200" dirty="0" smtClean="0"/>
              <a:t>. The data could be the address or the data from a particular location. If the bus carries the data, it is called </a:t>
            </a:r>
            <a:r>
              <a:rPr lang="en-US" sz="4200" b="1" dirty="0" smtClean="0">
                <a:solidFill>
                  <a:srgbClr val="0070C0"/>
                </a:solidFill>
              </a:rPr>
              <a:t>data bus </a:t>
            </a:r>
            <a:r>
              <a:rPr lang="en-US" sz="4200" dirty="0" smtClean="0"/>
              <a:t>and in case addresses go through the bus, it is referred as </a:t>
            </a:r>
            <a:r>
              <a:rPr lang="en-US" sz="4200" dirty="0" smtClean="0">
                <a:solidFill>
                  <a:srgbClr val="0070C0"/>
                </a:solidFill>
              </a:rPr>
              <a:t>address bus</a:t>
            </a:r>
            <a:r>
              <a:rPr lang="en-US" sz="4200" dirty="0" smtClean="0"/>
              <a:t>. There are control signals to be sent for controlling actions and in that case, the bus is referred as </a:t>
            </a:r>
            <a:r>
              <a:rPr lang="en-US" sz="4200" b="1" dirty="0" smtClean="0">
                <a:solidFill>
                  <a:srgbClr val="0070C0"/>
                </a:solidFill>
              </a:rPr>
              <a:t>control bus</a:t>
            </a:r>
            <a:endParaRPr lang="en-US" sz="4200" b="1"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654032"/>
          </a:xfrm>
        </p:spPr>
        <p:txBody>
          <a:bodyPr>
            <a:normAutofit fontScale="90000"/>
          </a:bodyPr>
          <a:lstStyle/>
          <a:p>
            <a:r>
              <a:rPr lang="en-US" dirty="0" smtClean="0"/>
              <a:t/>
            </a:r>
            <a:br>
              <a:rPr lang="en-US" dirty="0" smtClean="0"/>
            </a:br>
            <a:r>
              <a:rPr lang="en-US" dirty="0" smtClean="0"/>
              <a:t>Instruction and Execution Cycle </a:t>
            </a:r>
            <a:br>
              <a:rPr lang="en-US" dirty="0" smtClean="0"/>
            </a:br>
            <a:endParaRPr lang="en-US" dirty="0"/>
          </a:p>
        </p:txBody>
      </p:sp>
      <p:sp>
        <p:nvSpPr>
          <p:cNvPr id="3" name="Content Placeholder 2"/>
          <p:cNvSpPr>
            <a:spLocks noGrp="1"/>
          </p:cNvSpPr>
          <p:nvPr>
            <p:ph idx="1"/>
          </p:nvPr>
        </p:nvSpPr>
        <p:spPr>
          <a:xfrm>
            <a:off x="357158" y="1071546"/>
            <a:ext cx="8501122" cy="5572164"/>
          </a:xfrm>
        </p:spPr>
        <p:txBody>
          <a:bodyPr>
            <a:normAutofit fontScale="92500" lnSpcReduction="10000"/>
          </a:bodyPr>
          <a:lstStyle/>
          <a:p>
            <a:pPr>
              <a:buNone/>
            </a:pPr>
            <a:r>
              <a:rPr lang="en-US" dirty="0" smtClean="0"/>
              <a:t>■ A program is nothing but collection of instructions and all the instructions gets pulled one after another from the memory (don’t worry which memory we are talking about, it is just memory).</a:t>
            </a:r>
          </a:p>
          <a:p>
            <a:pPr>
              <a:buNone/>
            </a:pPr>
            <a:r>
              <a:rPr lang="en-US" dirty="0" smtClean="0"/>
              <a:t> ■ Then, the process of understanding what the instruction is all about begins.</a:t>
            </a:r>
          </a:p>
          <a:p>
            <a:pPr>
              <a:buNone/>
            </a:pPr>
            <a:r>
              <a:rPr lang="en-US" dirty="0" smtClean="0"/>
              <a:t> ■ Followed by this, there would be computation and storing the result. </a:t>
            </a:r>
          </a:p>
          <a:p>
            <a:pPr>
              <a:buNone/>
            </a:pPr>
            <a:r>
              <a:rPr lang="en-US" dirty="0" smtClean="0"/>
              <a:t>■ One can simply call this as Fetch, Decode and Execute, which is more technical as well.</a:t>
            </a:r>
          </a:p>
          <a:p>
            <a:pPr>
              <a:buNone/>
            </a:pPr>
            <a:r>
              <a:rPr lang="en-US" dirty="0" smtClean="0"/>
              <a:t> ■ But, to establish a better understanding it is needed to go with a deeper flow.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49470" y="0"/>
            <a:ext cx="8851686" cy="67169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t>End of Session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428868"/>
            <a:ext cx="8229600" cy="1143000"/>
          </a:xfrm>
        </p:spPr>
        <p:txBody>
          <a:bodyPr>
            <a:normAutofit fontScale="90000"/>
          </a:bodyPr>
          <a:lstStyle/>
          <a:p>
            <a:r>
              <a:rPr lang="en-IN" dirty="0" smtClean="0"/>
              <a:t>Von-Neumann &amp; Harvard </a:t>
            </a:r>
            <a:r>
              <a:rPr lang="en-IN" dirty="0" err="1" smtClean="0"/>
              <a:t>Architecure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data:image/png;base64,iVBORw0KGgoAAAANSUhEUgAAAScAAACrCAMAAAATgapkAAAA3lBMVEX///9lqKH5ncsAAABnrKU7aWRlYmPt7e1jpJ5pr6hxbm49bGcJDg7/otG6ubkAFxNYkoyIjIr1msh6R2HThKwnARjCwsLm5uYwMDA2Nja4uLiWlpY3FScgNjTc3NyhoaFASEWwbY7z8/PNzc3/ptff39+urq5LS0vIyMjrlMDgjbeSkpJRUVHJf6RsRFh3d3eTXXheXl4mJiYdHR29d5qCUmqnp6eCgoI/Pz9jP1GeZIGMWHJBKTUXPDkoGSA2IixRM0IUIiAaAAkbERZLLz0AIR5Mf3k1WFQtS0gcLiy13OI4AAAKqUlEQVR4nO3dC3uayBoH8FnfVFIET2Nd8LKFw0Vu4l1QMdukp9lu9/t/ofMOGGtSsUM2JhHn/zwlIzfDrzADOhBCnj9d8XXTPcI2HSPVP2uvmT+rrw3AmGrt/cXr5X3tZJzeXfz2erl4x524E3fiTnnhTmzZOl2+bE7WCV42p+ukCS8X7YSdhBd8V4E7MYU7sYU7sYU7sYU7sYU7sYU7saUcTv1ldRfNuy+YExzok8nIzF+f4D54ufCIJmZFVzC17VxlcFoseyMgpEfLgkm6E2ISgagqbh1dYGSFuHE4t0q5etlMhFADVSBmjHOr6QQ61nWIB1jC2WIy2X4YXgonwE02ieuCoEsTMAEUSRIX7WnfTJ10sggtAC2cQp3MXFDj2azTA6StTqY6WoI7nZCwvaRzo5MlEQhxDOBC6uYtyuFE9xENrGo/npC24ohEUoigiGHqJAJMexbQzddAaRPNBCcGDfoKaYexqaKT1gPk0naccAwBU3Tu36IUTlOdeC0NvFjTReIqsUj3sKnuhPf7E1ZZU+LNMidPhbjjEEUHq9eptnAeUFMni86Nh1pnimMon1ktl1MPWuCQ5QQsvUra9Too6NSuui1zs+XoJBGybEOHSEtQu632lQULENwwXNDjrod7jwguzoNYdF3pGBAWcF+Rl8IJDzozG5gmrYx7ZlZPpy9I+iIt9TZz0SqepG1ZjxboNJNcabjP0Rm19GU2ulzt3bMEdzIrfyp3Ygt3Ygt3Ygt3Ygt3Ygt3Ygt3Ygt3YksZnDzlmMneowxOS/j9aPkfZO9RBqf/zm35SLGDMjkZcuVYaXIn7sSdCHdiDXdiC3diSxGnQbA75Ue5EeAg8LOftNjIW8M5OAVwDUO5IuPU9GRoFeAgLTYBf96O6c80N8F8vH8dZ+Ak343t4GPFHw4DOTJWgwEMm+NhMFhFldRplaCTvTZWc3kdfL4JztYJBnLFliExQIZx8tUHYw5GEwbDVfDDCSIDB83V0D9bp69zuTEPwLYhAJ+S+PNr27jFa5HMaWzTkU0fGYPojI+7RBoM0cCg+1PqNEenAJrRbeo0/jwYXm+dho1zdarIxu3Ql4MV1t9DP4jsZNVcy/L8NqoEQ7rEmk6OAn8ofwyad82zdaJNWzpMTwnShk/ejJS3k7MpuycN5+f0DOFO3Ik70XAntnAntnAntryok1wup0rjSCnV/rQ86v2u2XuUwUlQj3jD66YDeRmcXiLciS3ciS1HdlKLpnfgzqYsb97JaheNS4o3L8qvfo0376RISqdI6jG99aHg79MugVOr8LrJ9r4s1rTO0EnlTkx5ISft6pjZ3AlUAqc6fDxeoJ69SRmc/jhat0PZ/qNMTsf7+EnmTtzpTTmZ1i+b5T1OPz1wwXy0lrI5dWAJ/awYd3bGL3fKe5xAze7UJfde0qN7TcvmBBYxQXUsMlKlUOjHomAuiOU4sPM45X1OZhjOXDJ1oUqgp4IF0vM57f44QPd4krxbeLiqf+2UPhJhqlQdlFguTHC69B54Z6LBzv6x18nFRchMwSs/6kRm2sMZ/oWTb6RdTmTDl/2K8bg7ky8PBlkpCQYPmOabHmLyoCn7m68k0nU8g5MAJt2nqBOZdHBAtxudCOwssN9JoU4WTkmfpSA9m5M8BoP2tbAjP4lsCOysi+Gmp2EAtmGkr5rDZJV1z9j0RxwP5Kx8l8gDSM/FKpE/TjtEFXSqm4+ciBta9PkkVxaYk74JnXiKh6E4IbCz3Xud2nV0arUmMxKGEyDt5cOa/aBTOm+uE0Q3sn9zndw2AQbSEJLKzQoSWNlzuPFXECWJvIKVnBgJ7dXjXwPtn3l77X+cN+5gTTtsph3s7iKccIfraBZ36kvC4/au72Lb1Qv1kem5PeiHKtHDWCcj8aCTRp+1oBHJo4enZ2pEKFKPS/R/IcdJHnzGnagB8woEUSTDfABYWt9VwIcmtZOjtXFnr/1bf0w7t96NKzD4bDTAv51HUSVq3DvRrokyBMP1E/anLmC9c+D8CfaOzT9/crW9ozEtL28KZgZ4uZXntAKAqAIV1FqvcRCgU2VMj0AYRmM87qLxOrJ9Gezx0JZtaWCvDGja1OnWsH26hsQe0I6IQdrBLslxClUtL70F/g6Ol++0/0ESTznPXLpiNS8i/byzK+538nFnGuC+g07N8U0AQZM6rYcI8Xk8RKd5tG6CAcbKHn+Novn6JgE/uh6Cf2cYX7FckRMYfx5une6CvU61X34iq7cLbvNTnNojPTexRD8XznEKaEtlBAZt7/xxgAOjklSaAzlpNJIEx86xPBg3g6bcNIxkIM/HgdxMkHcepGXa8o3TxRtGto7ix50OMBMe7E/1ON7dieJ9H/8/clJxJTtnV97y5yV+fdxp+fV45UcPQnk7yF5u/t2fF22auoq8hpvrHxP3dEQsXD+5j+rx9mRxfz5Os9h3EfOTk9mDDlGV9FE5loC/gUILD2QO1uPQMp/3fFxu+IeXLdre0VbsoVOdnmvq6Od6pK25qjYDh4gwOuREV6TB1cwE0wmtFoERKPqyutNEHnZKZ3zL1y3p1j506uCiuOWjvjNJHynVqgt6vU1mO3vHHqfuaBHq0BOdpeUts5P6UXe3tSzb9V1bwf1Jg8UCz8irOj0b14gZTxeL/OsW6jR1rkQzNjW8rFOWOKLjtZ2es7Pe0jmFC0Aex62TEV7DgDoKR5IKivQQ5lE9joelMGuFyNGl9Tg29KoFs516rnROXqeDdbCg42YJ+K9jkg62eZq+ewKZc15g7i2W1IklL/c9wtGcSvU9wu9B81gJfi+Pk1K8s0fxfiElcHqRcCe2cCe2cCe2cCe2cCe2HNvpLPsdmoV68uPVLoFFt1D0Iv1Yf9k1+BljFnAqfpJGRoX/PG/uNwz3+eHk1F8uzun2s//yn2IB2Hnx118Fl/5ysk7vC6b2aefFuw9FFz9Zp4K5QKdt+RvA5ZNWc1ZOFx+w7vzytLWck9Nl2sh8esp6zsrpS9Ya//2EFZ2V0+Xlxafab/d/6pY75TlhW/mp9sS1cCfuxJ24U264E1u4E1u4E1u4E1u4E1u4E1u4E1u4E1u4E1u4E1u4E1u4E1ue5nRxQb9vubhflDvlbF6tVvv+5Vvt3SV3Orh5H7KPxLff/XGnnO37Rpm+39dQ3Ckv7/8G+Ge75Dk5XRTL++/wYxHqVDAn6/ShaL7tlP95V3Tpk3V6jt7hBXK6Tm+0n9gbyZvvd/hGwp3Ywp3Ywp3Ywp3Ywp3Ywp3Ywp3YwurkQIeIh+6vEYAQMU6L3pLoh9+1vE4xiATQSfGIqVme2cHT97qHJppiEdPLnKo6TlOIqmhw6MEupXaqzrRQMkVx0tWgD67YJi3RRbswBtIVN06xhdMcr63sPi1mT8rrpC/ciQ4CLEbQA+LWVfrDBBN1XGWqbZ0ksuhby5xHfW1TZqcuaOhkaR1NQqceJdJSJ6U1I/TS1iKzjjU9c6d4YdH7/xSAujYjodKT6GOsPOpEsqd8xgAhsVrkqmu5JKXLT3mdDqRefNGzdBJ/eTPkTzlLpyeEO7GFO7GFO7GFO7GFO7GFO7HllJ20I/2pyX3RTtiJfx98KFuny5fNyTq9SrgTd+JO3Ck/3Ikt3Ikt1VrRJxI9a2on4wTSawaO4fR/8tDy67Ujaa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6" name="Picture 4"/>
          <p:cNvPicPr>
            <a:picLocks noChangeAspect="1" noChangeArrowheads="1"/>
          </p:cNvPicPr>
          <p:nvPr/>
        </p:nvPicPr>
        <p:blipFill>
          <a:blip r:embed="rId2"/>
          <a:srcRect/>
          <a:stretch>
            <a:fillRect/>
          </a:stretch>
        </p:blipFill>
        <p:spPr bwMode="auto">
          <a:xfrm>
            <a:off x="0" y="1071546"/>
            <a:ext cx="6323902" cy="4357717"/>
          </a:xfrm>
          <a:prstGeom prst="rect">
            <a:avLst/>
          </a:prstGeom>
          <a:noFill/>
          <a:ln w="9525">
            <a:noFill/>
            <a:miter lim="800000"/>
            <a:headEnd/>
            <a:tailEnd/>
          </a:ln>
          <a:effectLst/>
        </p:spPr>
      </p:pic>
      <p:sp>
        <p:nvSpPr>
          <p:cNvPr id="7" name="Rectangle 6"/>
          <p:cNvSpPr/>
          <p:nvPr/>
        </p:nvSpPr>
        <p:spPr>
          <a:xfrm>
            <a:off x="142844" y="214290"/>
            <a:ext cx="5072098" cy="769441"/>
          </a:xfrm>
          <a:prstGeom prst="rect">
            <a:avLst/>
          </a:prstGeom>
        </p:spPr>
        <p:txBody>
          <a:bodyPr wrap="square">
            <a:spAutoFit/>
          </a:bodyPr>
          <a:lstStyle/>
          <a:p>
            <a:r>
              <a:rPr lang="en-US" sz="2200" b="1" dirty="0" smtClean="0"/>
              <a:t>Von Neumann architecture or </a:t>
            </a:r>
          </a:p>
          <a:p>
            <a:r>
              <a:rPr lang="en-US" sz="2200" b="1" dirty="0" smtClean="0"/>
              <a:t> Princeton architecture</a:t>
            </a:r>
            <a:endParaRPr lang="en-US" sz="2200" b="1" dirty="0"/>
          </a:p>
        </p:txBody>
      </p:sp>
      <p:sp>
        <p:nvSpPr>
          <p:cNvPr id="8" name="Rectangle 7"/>
          <p:cNvSpPr/>
          <p:nvPr/>
        </p:nvSpPr>
        <p:spPr>
          <a:xfrm>
            <a:off x="6357950" y="25360"/>
            <a:ext cx="2500330" cy="6832640"/>
          </a:xfrm>
          <a:prstGeom prst="rect">
            <a:avLst/>
          </a:prstGeom>
        </p:spPr>
        <p:txBody>
          <a:bodyPr wrap="square">
            <a:spAutoFit/>
          </a:bodyPr>
          <a:lstStyle/>
          <a:p>
            <a:r>
              <a:rPr lang="en-US" sz="2400" dirty="0" smtClean="0"/>
              <a:t>A </a:t>
            </a:r>
            <a:r>
              <a:rPr lang="en-US" sz="2400" b="1" dirty="0" smtClean="0"/>
              <a:t>Processing unit </a:t>
            </a:r>
            <a:r>
              <a:rPr lang="en-US" sz="2400" dirty="0" smtClean="0"/>
              <a:t>that contains an arithmetic logic unit and processor registers</a:t>
            </a:r>
          </a:p>
          <a:p>
            <a:r>
              <a:rPr lang="en-US" sz="2400" dirty="0" smtClean="0"/>
              <a:t>A </a:t>
            </a:r>
            <a:r>
              <a:rPr lang="en-US" sz="2400" b="1" dirty="0" smtClean="0"/>
              <a:t>control unit </a:t>
            </a:r>
            <a:r>
              <a:rPr lang="en-US" sz="2400" dirty="0" smtClean="0"/>
              <a:t>that contains an instruction register and program counter</a:t>
            </a:r>
          </a:p>
          <a:p>
            <a:r>
              <a:rPr lang="en-US" sz="2800" dirty="0" smtClean="0">
                <a:solidFill>
                  <a:srgbClr val="00B050"/>
                </a:solidFill>
              </a:rPr>
              <a:t>Memory that stores data and instructions</a:t>
            </a:r>
          </a:p>
          <a:p>
            <a:r>
              <a:rPr lang="en-US" sz="2400" b="1" dirty="0" smtClean="0"/>
              <a:t>External mass storage</a:t>
            </a:r>
          </a:p>
          <a:p>
            <a:r>
              <a:rPr lang="en-US" sz="2400" b="1" dirty="0" smtClean="0"/>
              <a:t>Input and output mechanisms</a:t>
            </a:r>
          </a:p>
          <a:p>
            <a:endParaRPr lang="en-US" dirty="0" smtClean="0"/>
          </a:p>
        </p:txBody>
      </p:sp>
      <p:sp>
        <p:nvSpPr>
          <p:cNvPr id="9" name="Rectangle 8"/>
          <p:cNvSpPr/>
          <p:nvPr/>
        </p:nvSpPr>
        <p:spPr>
          <a:xfrm>
            <a:off x="285720" y="5715016"/>
            <a:ext cx="5929354" cy="830997"/>
          </a:xfrm>
          <a:prstGeom prst="rect">
            <a:avLst/>
          </a:prstGeom>
        </p:spPr>
        <p:txBody>
          <a:bodyPr wrap="square">
            <a:spAutoFit/>
          </a:bodyPr>
          <a:lstStyle/>
          <a:p>
            <a:r>
              <a:rPr lang="en-US" sz="2400" b="1" dirty="0" smtClean="0"/>
              <a:t>Program instructions and data share the same memory and pathways.</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data:image/png;base64,iVBORw0KGgoAAAANSUhEUgAAAScAAACrCAMAAAATgapkAAAA3lBMVEX///9lqKH5ncsAAABnrKU7aWRlYmPt7e1jpJ5pr6hxbm49bGcJDg7/otG6ubkAFxNYkoyIjIr1msh6R2HThKwnARjCwsLm5uYwMDA2Nja4uLiWlpY3FScgNjTc3NyhoaFASEWwbY7z8/PNzc3/ptff39+urq5LS0vIyMjrlMDgjbeSkpJRUVHJf6RsRFh3d3eTXXheXl4mJiYdHR29d5qCUmqnp6eCgoI/Pz9jP1GeZIGMWHJBKTUXPDkoGSA2IixRM0IUIiAaAAkbERZLLz0AIR5Mf3k1WFQtS0gcLiy13OI4AAAKqUlEQVR4nO3dC3uayBoH8FnfVFIET2Nd8LKFw0Vu4l1QMdukp9lu9/t/ofMOGGtSsUM2JhHn/zwlIzfDrzADOhBCnj9d8XXTPcI2HSPVP2uvmT+rrw3AmGrt/cXr5X3tZJzeXfz2erl4x524E3fiTnnhTmzZOl2+bE7WCV42p+ukCS8X7YSdhBd8V4E7MYU7sYU7sYU7sYU7sYU7sYU7saUcTv1ldRfNuy+YExzok8nIzF+f4D54ufCIJmZFVzC17VxlcFoseyMgpEfLgkm6E2ISgagqbh1dYGSFuHE4t0q5etlMhFADVSBmjHOr6QQ61nWIB1jC2WIy2X4YXgonwE02ieuCoEsTMAEUSRIX7WnfTJ10sggtAC2cQp3MXFDj2azTA6StTqY6WoI7nZCwvaRzo5MlEQhxDOBC6uYtyuFE9xENrGo/npC24ohEUoigiGHqJAJMexbQzddAaRPNBCcGDfoKaYexqaKT1gPk0naccAwBU3Tu36IUTlOdeC0NvFjTReIqsUj3sKnuhPf7E1ZZU+LNMidPhbjjEEUHq9eptnAeUFMni86Nh1pnimMon1ktl1MPWuCQ5QQsvUra9Too6NSuui1zs+XoJBGybEOHSEtQu632lQULENwwXNDjrod7jwguzoNYdF3pGBAWcF+Rl8IJDzozG5gmrYx7ZlZPpy9I+iIt9TZz0SqepG1ZjxboNJNcabjP0Rm19GU2ulzt3bMEdzIrfyp3Ygt3Ygt3Ygt3Ygt3Ygt3Ygt3Ygt3YksZnDzlmMneowxOS/j9aPkfZO9RBqf/zm35SLGDMjkZcuVYaXIn7sSdCHdiDXdiC3diSxGnQbA75Ue5EeAg8LOftNjIW8M5OAVwDUO5IuPU9GRoFeAgLTYBf96O6c80N8F8vH8dZ+Ak343t4GPFHw4DOTJWgwEMm+NhMFhFldRplaCTvTZWc3kdfL4JztYJBnLFliExQIZx8tUHYw5GEwbDVfDDCSIDB83V0D9bp69zuTEPwLYhAJ+S+PNr27jFa5HMaWzTkU0fGYPojI+7RBoM0cCg+1PqNEenAJrRbeo0/jwYXm+dho1zdarIxu3Ql4MV1t9DP4jsZNVcy/L8NqoEQ7rEmk6OAn8ofwyad82zdaJNWzpMTwnShk/ejJS3k7MpuycN5+f0DOFO3Ik70XAntnAntnAntryok1wup0rjSCnV/rQ86v2u2XuUwUlQj3jD66YDeRmcXiLciS3ciS1HdlKLpnfgzqYsb97JaheNS4o3L8qvfo0376RISqdI6jG99aHg79MugVOr8LrJ9r4s1rTO0EnlTkx5ISft6pjZ3AlUAqc6fDxeoJ69SRmc/jhat0PZ/qNMTsf7+EnmTtzpTTmZ1i+b5T1OPz1wwXy0lrI5dWAJ/awYd3bGL3fKe5xAze7UJfde0qN7TcvmBBYxQXUsMlKlUOjHomAuiOU4sPM45X1OZhjOXDJ1oUqgp4IF0vM57f44QPd4krxbeLiqf+2UPhJhqlQdlFguTHC69B54Z6LBzv6x18nFRchMwSs/6kRm2sMZ/oWTb6RdTmTDl/2K8bg7ky8PBlkpCQYPmOabHmLyoCn7m68k0nU8g5MAJt2nqBOZdHBAtxudCOwssN9JoU4WTkmfpSA9m5M8BoP2tbAjP4lsCOysi+Gmp2EAtmGkr5rDZJV1z9j0RxwP5Kx8l8gDSM/FKpE/TjtEFXSqm4+ciBta9PkkVxaYk74JnXiKh6E4IbCz3Xud2nV0arUmMxKGEyDt5cOa/aBTOm+uE0Q3sn9zndw2AQbSEJLKzQoSWNlzuPFXECWJvIKVnBgJ7dXjXwPtn3l77X+cN+5gTTtsph3s7iKccIfraBZ36kvC4/au72Lb1Qv1kem5PeiHKtHDWCcj8aCTRp+1oBHJo4enZ2pEKFKPS/R/IcdJHnzGnagB8woEUSTDfABYWt9VwIcmtZOjtXFnr/1bf0w7t96NKzD4bDTAv51HUSVq3DvRrokyBMP1E/anLmC9c+D8CfaOzT9/crW9ozEtL28KZgZ4uZXntAKAqAIV1FqvcRCgU2VMj0AYRmM87qLxOrJ9Gezx0JZtaWCvDGja1OnWsH26hsQe0I6IQdrBLslxClUtL70F/g6Ol++0/0ESTznPXLpiNS8i/byzK+538nFnGuC+g07N8U0AQZM6rYcI8Xk8RKd5tG6CAcbKHn+Novn6JgE/uh6Cf2cYX7FckRMYfx5une6CvU61X34iq7cLbvNTnNojPTexRD8XznEKaEtlBAZt7/xxgAOjklSaAzlpNJIEx86xPBg3g6bcNIxkIM/HgdxMkHcepGXa8o3TxRtGto7ix50OMBMe7E/1ON7dieJ9H/8/clJxJTtnV97y5yV+fdxp+fV45UcPQnk7yF5u/t2fF22auoq8hpvrHxP3dEQsXD+5j+rx9mRxfz5Os9h3EfOTk9mDDlGV9FE5loC/gUILD2QO1uPQMp/3fFxu+IeXLdre0VbsoVOdnmvq6Od6pK25qjYDh4gwOuREV6TB1cwE0wmtFoERKPqyutNEHnZKZ3zL1y3p1j506uCiuOWjvjNJHynVqgt6vU1mO3vHHqfuaBHq0BOdpeUts5P6UXe3tSzb9V1bwf1Jg8UCz8irOj0b14gZTxeL/OsW6jR1rkQzNjW8rFOWOKLjtZ2es7Pe0jmFC0Aex62TEV7DgDoKR5IKivQQ5lE9joelMGuFyNGl9Tg29KoFs516rnROXqeDdbCg42YJ+K9jkg62eZq+ewKZc15g7i2W1IklL/c9wtGcSvU9wu9B81gJfi+Pk1K8s0fxfiElcHqRcCe2cCe2cCe2cCe2cCe2HNvpLPsdmoV68uPVLoFFt1D0Iv1Yf9k1+BljFnAqfpJGRoX/PG/uNwz3+eHk1F8uzun2s//yn2IB2Hnx118Fl/5ysk7vC6b2aefFuw9FFz9Zp4K5QKdt+RvA5ZNWc1ZOFx+w7vzytLWck9Nl2sh8esp6zsrpS9Ya//2EFZ2V0+Xlxafab/d/6pY75TlhW/mp9sS1cCfuxJ24U264E1u4E1u4E1u4E1u4E1u4E1u4E1u4E1u4E1u4E1u4E1u4E1ue5nRxQb9vubhflDvlbF6tVvv+5Vvt3SV3Orh5H7KPxLff/XGnnO37Rpm+39dQ3Ckv7/8G+Ge75Dk5XRTL++/wYxHqVDAn6/ShaL7tlP95V3Tpk3V6jt7hBXK6Tm+0n9gbyZvvd/hGwp3Ywp3Ywp3Ywp3Ywp3Ywp3Ywp3YwurkQIeIh+6vEYAQMU6L3pLoh9+1vE4xiATQSfGIqVme2cHT97qHJppiEdPLnKo6TlOIqmhw6MEupXaqzrRQMkVx0tWgD67YJi3RRbswBtIVN06xhdMcr63sPi1mT8rrpC/ciQ4CLEbQA+LWVfrDBBN1XGWqbZ0ksuhby5xHfW1TZqcuaOhkaR1NQqceJdJSJ6U1I/TS1iKzjjU9c6d4YdH7/xSAujYjodKT6GOsPOpEsqd8xgAhsVrkqmu5JKXLT3mdDqRefNGzdBJ/eTPkTzlLpyeEO7GFO7GFO7GFO7GFO7GFO7HllJ20I/2pyX3RTtiJfx98KFuny5fNyTq9SrgTd+JO3Ck/3Ikt3Ikt1VrRJxI9a2on4wTSawaO4fR/8tDy67Ujaa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214414" y="142852"/>
            <a:ext cx="2786082" cy="430887"/>
          </a:xfrm>
          <a:prstGeom prst="rect">
            <a:avLst/>
          </a:prstGeom>
        </p:spPr>
        <p:txBody>
          <a:bodyPr wrap="square">
            <a:spAutoFit/>
          </a:bodyPr>
          <a:lstStyle/>
          <a:p>
            <a:pPr algn="ctr"/>
            <a:r>
              <a:rPr lang="en-US" sz="2200" b="1" dirty="0" smtClean="0"/>
              <a:t>Harvard Architecture</a:t>
            </a:r>
            <a:endParaRPr lang="en-US" sz="2200" b="1" dirty="0"/>
          </a:p>
        </p:txBody>
      </p:sp>
      <p:pic>
        <p:nvPicPr>
          <p:cNvPr id="20482" name="Picture 2"/>
          <p:cNvPicPr>
            <a:picLocks noChangeAspect="1" noChangeArrowheads="1"/>
          </p:cNvPicPr>
          <p:nvPr/>
        </p:nvPicPr>
        <p:blipFill>
          <a:blip r:embed="rId2"/>
          <a:srcRect/>
          <a:stretch>
            <a:fillRect/>
          </a:stretch>
        </p:blipFill>
        <p:spPr bwMode="auto">
          <a:xfrm>
            <a:off x="500034" y="1714488"/>
            <a:ext cx="5172075" cy="3238500"/>
          </a:xfrm>
          <a:prstGeom prst="rect">
            <a:avLst/>
          </a:prstGeom>
          <a:noFill/>
          <a:ln w="9525">
            <a:noFill/>
            <a:miter lim="800000"/>
            <a:headEnd/>
            <a:tailEnd/>
          </a:ln>
          <a:effectLst/>
        </p:spPr>
      </p:pic>
      <p:sp>
        <p:nvSpPr>
          <p:cNvPr id="9" name="Rectangle 8"/>
          <p:cNvSpPr/>
          <p:nvPr/>
        </p:nvSpPr>
        <p:spPr>
          <a:xfrm>
            <a:off x="6072198" y="428604"/>
            <a:ext cx="2928926" cy="5262979"/>
          </a:xfrm>
          <a:prstGeom prst="rect">
            <a:avLst/>
          </a:prstGeom>
        </p:spPr>
        <p:txBody>
          <a:bodyPr wrap="square">
            <a:spAutoFit/>
          </a:bodyPr>
          <a:lstStyle/>
          <a:p>
            <a:r>
              <a:rPr lang="en-US" sz="2400" dirty="0" smtClean="0"/>
              <a:t>The </a:t>
            </a:r>
            <a:r>
              <a:rPr lang="en-US" sz="2400" b="1" dirty="0" smtClean="0"/>
              <a:t>Harvard architecture </a:t>
            </a:r>
            <a:r>
              <a:rPr lang="en-US" sz="2400" dirty="0" smtClean="0"/>
              <a:t>is a computer architecture with </a:t>
            </a:r>
            <a:r>
              <a:rPr lang="en-US" sz="2400" b="1" dirty="0" smtClean="0"/>
              <a:t>separate storage and signal pathways for instructions and data</a:t>
            </a:r>
            <a:r>
              <a:rPr lang="en-US" sz="2400" dirty="0" smtClean="0"/>
              <a:t>. It contrasts with the von Neumann architecture, where program instructions and data share the same memory and pathways.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785918" y="1214422"/>
            <a:ext cx="5433257" cy="4972812"/>
          </a:xfrm>
          <a:prstGeom prst="rect">
            <a:avLst/>
          </a:prstGeom>
          <a:noFill/>
          <a:ln w="9525">
            <a:noFill/>
            <a:miter lim="800000"/>
            <a:headEnd/>
            <a:tailEnd/>
          </a:ln>
          <a:effectLst/>
        </p:spPr>
      </p:pic>
      <p:sp>
        <p:nvSpPr>
          <p:cNvPr id="5" name="TextBox 4"/>
          <p:cNvSpPr txBox="1"/>
          <p:nvPr/>
        </p:nvSpPr>
        <p:spPr>
          <a:xfrm>
            <a:off x="3214678" y="428604"/>
            <a:ext cx="3500462" cy="461665"/>
          </a:xfrm>
          <a:prstGeom prst="rect">
            <a:avLst/>
          </a:prstGeom>
          <a:noFill/>
        </p:spPr>
        <p:txBody>
          <a:bodyPr wrap="square" rtlCol="0">
            <a:spAutoFit/>
          </a:bodyPr>
          <a:lstStyle/>
          <a:p>
            <a:r>
              <a:rPr lang="en-IN" sz="2400" dirty="0" err="1" smtClean="0"/>
              <a:t>ATMega</a:t>
            </a:r>
            <a:r>
              <a:rPr lang="en-IN" sz="2400" dirty="0" smtClean="0"/>
              <a:t> 328  </a:t>
            </a:r>
            <a:endParaRPr lang="en-US" sz="2400" dirty="0"/>
          </a:p>
        </p:txBody>
      </p:sp>
      <p:sp>
        <p:nvSpPr>
          <p:cNvPr id="6" name="TextBox 5"/>
          <p:cNvSpPr txBox="1"/>
          <p:nvPr/>
        </p:nvSpPr>
        <p:spPr>
          <a:xfrm>
            <a:off x="5357818" y="500042"/>
            <a:ext cx="3429024" cy="830997"/>
          </a:xfrm>
          <a:prstGeom prst="rect">
            <a:avLst/>
          </a:prstGeom>
          <a:noFill/>
        </p:spPr>
        <p:txBody>
          <a:bodyPr wrap="square" rtlCol="0">
            <a:spAutoFit/>
          </a:bodyPr>
          <a:lstStyle/>
          <a:p>
            <a:r>
              <a:rPr lang="en-IN" sz="2400" dirty="0" smtClean="0"/>
              <a:t>Which Architecture it belongs to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descr="data:image/png;base64,iVBORw0KGgoAAAANSUhEUgAAAOUAAADcCAMAAAC4YpZBAAAAkFBMVEX////m5uYAAADIyMj39/fNzc14eHjX19dDQ0OTk5NdXV37+/vz8/Pe3t7u7u69vb2wsLB0dHSrq6u2trZvb2/T09OampqhoaGFhYXBwcF+fn6np6fc3Nzo6OiMjIySkpJUVFQ9PT1iYmIYFhdKSkofHx9hYWE0NDQpKSkxMTE7OzsZFxgNDQ0eHh4nJydZWFlT6S33AAAU1UlEQVR4nO2dCXvbqBaGkUDGiiTAYEAILW6aLjPTO/n//+4ir1ptqbYbJ5Pv6dPW2sxr4HA4LALgU5/61Exxpt3fXlL/v2J0f1TrCFh3mI7f+K6kADY2tJxXBGS5ZjFXHERKIbCwAf9+42/D+MYPnCgFEqEzFugsB2lcaaSZjYgVUIag5OFNv8s8+eSmD5wsJZRXpVRXKQYZZcIqUSIUKhKlFvIK3eyLYv2X729u9riHVJ75/q+vfka8B9aVBQ199/2v/3z9+tV/aC2uzEokXmpOfxXAG4jZWzylq+DHtZROcu1+rfX1z3FK7mOplzegdK2v+p8f3+JBibzFU3q6DaUruAze4jEPTnkjfVJeoQej9B7Z+txKeZreBfOxKMGv25jqrh6M0lZ3eezNKRfZBS2iw6Vh/9rn5/71Zfcr6HqKVutTsbg55Qqgs4rSo+f82vCmi2LU0950v6KCZILitXc/yuzSBeWR8ul0kDNv6NqtXrsHwpaFogLU9yb9lDwaJVKgFFgYYg0NqMCM8WO5vkAZMBIsMPOeIQpEK8yzeDTKaM1wKaVIo7AEeqGSypzy5lJeLrAVodA6VqVpnvgjlJFgeJfUtj8zmJchAKnHtMVlVegyTEKTH0+ep5RBAKuS8lDDCqfN3vIfoYyt+xMIwpKMNaMvg/WS1H8SgrUlIPdIROJmicWq9RXtvMwTd2NCvBjHXqtyLwpS1WYWMvByN0q0EoXlGddJ6YnGBWUM8h1CgxJE2x8iGrJBm42/EbpxJuz5R1HU+rT7J332fc45C/1v/7tfXmoQV0qbPA0L1rig4k/fcI5xnm9OB2MtoMtNl74YWBRHUcMFeirCNUiC04EDJULAZbmngfs1sbsxjmiC3FP2nkWWi5f6keYZ3y8vowJEJM9JQIqoWV1Cu/yGt2pQUg9EIaNCaK7LgFvdsCOvde54fUpkM6qVECHQCKCKG/eb0pIJtqdcFLtsje5WL2Ocj11QIiB39bRRYiEGMIwqynQRWmHr0PhRW+szkJdEpSxRFVCAFZHgXggtk0KBcO8s3d/6cGmMjGFUBEQSSJIAH79y0PoAV32pJlpRwoxrGegEylgr4zGpBYi0Jszm0rW1MFFyXz/uTym4Nlx5LtVCQVamVBxj+cOUZzRGeUl/IC89kJgQVBoLYWWpJD52Nq6nrEZrQzsld6fMY+DaMB6LNEg8AWVBjqlsUL4+TdFLfW3T+uiXSff9LO5NeVDQj+ydKKPzvZejupRz7rsvZQparsAg5Rw1KefrXpSvmLkWIalczdRaKk2Omep8n8DOfuxjUlaKsbWwVMepyStMw2MOVvCHvxJsptRDUqoKM8WgawO580hkdBr6LuMkK53nOUstGztfd7U++/rvXCx4skJ1vZw/QvyYJXZc1W9ZnwfLy59pOwSXdj//9VsR1yZlXoVTpE7dsZtT0o6sMp0j0eWH9NXyfXgwQfJ12PeJp2leKr3bjO+0/NhrPLzk52pKNHczbw7NdWbjlLhbeetJOulm/GEoCwYQYiB2zRqK6rBKcuq7B++c8tQIFCKztOQCppyrwi4sP/lk8p1TNvJSVB5jK8q58UKiGdanVn0u5R2sz40oieEFdN62FIFHtXi23u/mZWHE+AjIDI1Tclro3UmiW79om5Jsz0HgjVmfqDX8MI8y9v3+OM1vaCCGt1NUhB4ogQw4MLAVnW5SPpd+Jl0b+uOvrEPpxcglEBUdj2xmiU2fZ10+piNlEnfyMtKIuvq08QCFunmiSbm2/5ZeknjLjepQioRYwwhdtQ9foOx4OkaV3SMXvIoYD8nwfPtvrv1y1aREWossAVhp53aNUmb7ob+8V2KFR2yJueazKP9ivCXW/fzjgh8rIJY9Ycp3R3GXEsQIEeJ6OWg72jJCOe4VSBOYMFdWdw6fpdx3JLv51fi8vkQ52C07lti8U2K99uWNTxN9HyzdMwqC20meQolChIFHmPQKQFAuWY5cWdl960XKwfNj1ifEKkriOI/iBCQojxoMV3l4UygjXUGWBswoS0KFhQgVFKXapv+mlAVDEDIVQlsJVkFeNuaYjFA+D1SIfg05P1nlQKljm5cioIyEJcAwDJFiu5bzppQoBDwVVsXhynDhfLXGhJJhynhS3zSszrpse8pgO8rvGUw4xTahEHMi5RV5OeYVJIxGDAYISl7InInGWNmi2A075cXNR2kbYawR3ZbyTLOUqaUfuNLH/NVfDcqJ8+vPxm2OlFzsW6Das2h2e29KyYQuHCmKXEsS1X2oho3N2PoXTpKE+1VzRvdyNUXrl0mUIVDOqci1MJTD0PnFh6jWTSl5Imzg/IKFlVozlmh7GhxxJXbbzLi/mhGR3mSMYZ0dqjpSpjo0uiyBVswlZcXtYdT9tpQmkYFypo4sMJXaZvx0bmRkb9N5csAY1DrvjHdEZ3+MRl6WkDlroFTAKVcG3oWSxoCoUsTPOtZWcsj0qT5NpAxNIRLJOh7eREoEoohEgaIRIiCOyNErua312Wtobd5EyghnjEPSGbq5QHmxC/KblBIkBxt2pMzFvpzVnnjRvaVDuc1k0q+XXNQNOZmVl+BfrVrS3c+Xos4jXoF69fcraoL1gVKDIIAGMIpzlq8DGLjCJ9mhcWlSroLNIiYEbdbBNOtzgbKzRChgunvkwvPpMKVQ32ixFTnO+tY8TUpdkdLZV8+GRVkPIh7vb1J+X/tr1wM0G3+xaT8YBaD2JLrLdS5Q9pI3N+4zTOnqZXQok8cSqyIVVILjUkmodEhKwWViD+5Pu8QW28LNSLfEEg0qaqV5brsB96Y0062Pcwg8Ly9sSgiMcg94eRyfHN5p1ie2QClUqfZUv9mUIpknO9fGRnh4oHCija0w16hUqv21cymtnDJ2cxrEUYNpvt18n03nsihxjVyM4vbXPlCJPa8Rylt4eD3dzvocdR3ly6QiBTdz0lwYMTMee29KpiaJDTxxVMT3Z8bW7015F82OOk+gfPt5eJ2ZPKLMunN7LkSdJ1BW2ydfmCEklvebhxf9oOKs6JcLfuxlymL7oMX4d7Bs+02nO5qUpJggrztu0qEcLqAzos6XKXc6Yx6i7hTAlo2dFBFZLc+lcd+/DJ33hWLqPC7X5BbYJK7PE++SfytKPnTZTugc5cT2cnPu5J5SVa7YQGtSRUIFLQ2VoOluU4+HoWRRSuqFVq5QkLp0t0dKNufSeKDUyAYVk4KRsAJShgqFlG3L+ltTbg7/CYISKqPN2nCaKckXrmuiU6972ZD2lNQgI3hOA8+ywGJKofUCOCnq/MfyEq1xKph2XoKzZywFZQjWBh5aqc25NF4fdb4X5bbnkniNerkGoac0q6gWhhmdCiX14uCpbc6l8RSpFKy2rNHWvOrdf3fPvgll5NlRnwph3jm3zOCmjrNj4a/PGk9uD63B5txljUilxtw1XVBryR2yzCZGnSfm5cYfH5X66Xcyc7mQzz5OEo/6aSNojiDEY+3i5lwaG5Q2FLoExmMlUCvKDibs9yh704aCM5tD2X87B+oSu4uztyMiiUI4gJB4JjKdx23OpfFI6Ry7RAvKodJSV8IGh3o0n7KeP3aihGanze4/tJk6TLfH2Hp/zcGUjLWXriUJK4t1aroj7n/c+kQZX9MjZewfJijs/rHLU8/OPrfPHXsKo5Q2qjQvwsyIrjHbnEvj9VHnHiVSieLFMS+7Pb/i5XAq7Q6mPx2M0FhEBCURTjyUeCbu9oI34Jy+lmlLZdk+UH4bp0QYewMlNggxatTLl04NijY7W/O9u36DH+Nyt/bwQI7z5jyd3LC8PXPnTOdQWrGQvbhPXOZF0/rI3rZQa4dDXkznKDm1GS1vfcK0AimDsw1OT3PiPp62FvejW6mFLRu76C2rqtJk2QsgPJ+ONCn5tIkFZ5yOoZTPmTlqVb/ERtCGpr3O60uvI86/9NoV2FgNcfeIyBxKWOd738ZKJtuPEb2tRfqKlvdczdbVHEqSlXmfkiitO77P98uRn7I5pPlIlAVUKhmwsQwGHUrvoqHMWy3aI1ECAssBSsRL3n2MumQcXlqDti3rM23NzbxlhXMog5LSId9H2J63vmxchbXrhhEDGgmz7SGs2S0JljNbkjk21nA0UGIpS3qPwY1GU6moBB4HjRnpndk6N/cKuipmtJcBVwN5GWuh+j9Wdmw00UqZsJ4YcLK8607jOTrmlextFOwNtG26B84pL9PpmKQ0Q9ZHr2SfEi0PjaZIQJnRRJ0CsKbr0I5S6gooTZx3jzWUquk9tS67qK8zdkWLUz3gx6LSebf9iAgdbTRbTeVWY5TRcypDLPSapyAMo6bFaV52WerigsyTAi1En9JzndOh6v00NpiW9mb/OMpoW4hxu166YpAqGYqVZrT+0zi1mZ5sUE9hnHGtZlGfUqRwoF66Gj+SkLzf+Vuu9c9VgnGy+Zs370L1tPcoKmIECkDDZt0aefgNlGR2qF6Ghg+upR1pNLs9M1BTKn/l+kbJ6ze72R+DvRxv7bez6Z7tyuP7srTNxjwGAYh7M6sGFAvGioG85CUebpCWQ6Ef3Y1tgF293GZUcCyxBnsyoEQYRhhELIEBNJy5I/uNpTYXEhuFwHi2EDbPqBRGFKACBeYi4nnAzw3rRczggZYk0dFgiW03mgcNluMB66NcIeWyCtJAGyZYWiK9YsbikLYuG1U9f6gEKnQd6DCHpiIgBDnjQolSs7Or25Ea6Hm53FFwZPV31t/A43looHrAKwiM1FpoWUnFbCmz0NMlp/WIwu785lxCa1VFpXIb5kKHhbWqACmRjHMLOT67Y3CRpkN9EpCUYoQSLYvOjoZicCHFkO+DJUgwij0EVYGCxAMSk8TDiEykjILI1QISIY8Ar94NLZFFHMfAPeH8jIAAk4GWZM316Ep+uN+TcrXcr3YuB6vEeQ9v8JbN2ZReJRYOWB+Pr0esT/POs2eblP1564vZo7RXqVDpACWojfWlXRnO98RaK/mnbOVJyF32sa3lvTA5FFuPHeWlvJxO+fai2YD14etR69O46OzZx6Ks1c9L62zSB8pL6HrpQyMIuf5IlEzpeCAvoXMsLpXYMzYWKnTzHRyvEQ6SAQ8PhWzEw2uorIe/djqt2919Dn3/nxndv7uLDEcqwzW9Zn8fmHkPVWJByAdKLLJxNC9I1tNDUUJmBjw8wDW8ISWZOH/+t7YhmqI4LUmf0nBlbkipUj1Bdu603unCWpL+vHWd2V5sfaZalNOS/+VelBGhrsvdo4w0umxjz+uRKIks7QAlgGVxA8rDara3poxSUQ6UWFTB/FrKlXzOIoSi7yu8pyQRAUHiOq7RLjxV78pM0PbE9vzdKGUAYjGQlxkfjMfO0PL12V9TIejGX+yns/NC8ERIkIn4eyRQYVlRsAR6ZB8CvBtlsi4z2KeUhl7uRZ/XMttvgcrJocSKHIauygMVmkrFpZWWC61pWV9S626UO/UoIeyUWPg86dUd61MkbcD6MEY0gRA491GFcamkaz10yLTrAW3P/2nKrZqU097cgUbe3LGn9DCIjHsoJh5GIvZoAWESGwyS3Y/zJpS/sWpmZD3JW9vYne69mu2TsqFPyhvo7pQhnyB2P299q3tTksHdy/q6W89rq3tTPob+05SH0fBAAvVhKb1wt+KRhv7L07RVpu+Q8jCIE/MlnfhexRHKiRsL3GR3zXGNUB5ErqyX6O9Ji7/Li2sprtMFSnAt5bR12vFtNhEd1WNQkgejzC2v+0r92X4fipLmSBsLM9hdxPehKE3u+vsl46LqjHudpxTI5FZHoPLQduNN7ArDdkVbsZ0S9nCUjMnKMVbdpVoHyu1by2K1nYK55t4++ZrQqp4em3KZGhuwlENhoRYg3s6zfTTKiMQAxVFv7xpHKbdrymBZvLz+7a+Z62ls/C8HSpiE9QQspbguQcZza7hN6xdyiXpO0t0pz7+8RCZtDy8mgBTRfq1uqx+RbvxfnFse+v6vDJjtTPY0OJRYzgG0CgFFjaYa6tSUGTfaAvlcz966O6WA56T8p+eGh+dpKrO8BAvhbUB7O9QFyVe7vIxfHs76RGe3viD8J296eCjVcYYVsVWxTtIz+60fb3gMygsq2vWyQLkNA85oSPmzaOflO6YEbUrERQwBZSAWiei8y3R4L+DH8PAu6zoPbznpzVr6fVNG3Rf8jOg2L6m4Qh8hInJZn5QNfVK+A11HWU56RejTm/8u11F+MVMi6/m8fSrvoCsppyzgAeDt28tpUcSRUdqJg1lvTqlfp8wqWP17Wh/1HimjaasIGovABijrt/MWSb1mD+zeHFhf3ujAvznlfC0zUGzXbwlyoJQGGhEIIFLwFEsSwZIgzAvXdc23zt17pHxa+M/1Ht1PfvbvnhLSOrYFaIYzEWiNqzC3NrSJ65DX9f49Ui6C10U9Q+35VR7yUkCRIAWoWHHt6TKuQmnDkiWg2m708eaUaMp+mk6nO+p6uf1YHOslCWJHGIGEBBgxSVggBU7qpaeBV1/65pTqdcqLOlffhndWfS829r/RXl7p+/w3KKe9yfmdUy7X2RTdb/3lRB0olYCUUaxtEgoGrC1sARp7wSwKENVeDer0L6e+VP2NdaDMiljjIpBEaVAKD4Qhxw2cTOq/iGsj6d/mPfeiU49oWQSKxlloWAyUVqyxRWe68H/Vs7i1/+PbO6ZcwEALaCSIlMtXV361oM337BHEa/dbwpu/m+1P6Gh9UAQa9adbk/7TcZ/3ok/Khu75HoQ/oGrSS3q85/dNCdNpOsU33iPlfH1Sfhx9Un4cfVJ+HL1HSruZNAL59/A4yXvRpx/b0CflO9B/kXK/hWZ/Vu2HocQUSi0MMBLkqIiiAhSnjkjmBd/rTzTz3nXcB+TGaAQqYDBQIdVKiPK0RWT6Ws915vzR9mqaqAalMMLbUypULowJTvsgL4ok2851VvH7zsuCFoBxAhJLjUE04AU/vRfpw9TLs/qkfAeaR1kHo2vKtx/fmacqiNBlgdV+AsHS4uUaq83bJnq2xOZ1ijb7PsnC93/98v15r8h5d0r8r//88/V/d9sQ9kG0+fX1qz+43/NHkvEd5Z1Xcz+Afvzy33wyxP2lff/cDugfRMT/+62T8Ce0mPeuo3eq5KM3I5+apP8DYEvttOeuyLs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29" name="Picture 5" descr="https://www.elprocus.com/wp-content/uploads/2013/08/2.jpg"/>
          <p:cNvPicPr>
            <a:picLocks noChangeAspect="1" noChangeArrowheads="1"/>
          </p:cNvPicPr>
          <p:nvPr/>
        </p:nvPicPr>
        <p:blipFill>
          <a:blip r:embed="rId2"/>
          <a:srcRect/>
          <a:stretch>
            <a:fillRect/>
          </a:stretch>
        </p:blipFill>
        <p:spPr bwMode="auto">
          <a:xfrm>
            <a:off x="108215" y="142852"/>
            <a:ext cx="8847288" cy="65722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28868"/>
            <a:ext cx="8229600" cy="1143000"/>
          </a:xfrm>
        </p:spPr>
        <p:txBody>
          <a:bodyPr/>
          <a:lstStyle/>
          <a:p>
            <a:r>
              <a:rPr lang="en-IN" dirty="0" smtClean="0"/>
              <a:t>CISC </a:t>
            </a:r>
            <a:r>
              <a:rPr lang="en-IN" dirty="0" err="1" smtClean="0"/>
              <a:t>vs</a:t>
            </a:r>
            <a:r>
              <a:rPr lang="en-IN" dirty="0" smtClean="0"/>
              <a:t> RISC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14290"/>
            <a:ext cx="8643998" cy="5447645"/>
          </a:xfrm>
          <a:prstGeom prst="rect">
            <a:avLst/>
          </a:prstGeom>
        </p:spPr>
        <p:txBody>
          <a:bodyPr wrap="square">
            <a:spAutoFit/>
          </a:bodyPr>
          <a:lstStyle/>
          <a:p>
            <a:pPr algn="ctr"/>
            <a:r>
              <a:rPr lang="en-US" sz="2800" b="1" dirty="0" smtClean="0"/>
              <a:t>CISC Processor</a:t>
            </a:r>
          </a:p>
          <a:p>
            <a:pPr algn="ctr"/>
            <a:endParaRPr lang="en-US" sz="3200" b="1" dirty="0" smtClean="0"/>
          </a:p>
          <a:p>
            <a:pPr>
              <a:buFont typeface="Arial" pitchFamily="34" charset="0"/>
              <a:buChar char="•"/>
            </a:pPr>
            <a:r>
              <a:rPr lang="en-US" sz="3200" dirty="0" smtClean="0"/>
              <a:t>It is known as </a:t>
            </a:r>
            <a:r>
              <a:rPr lang="en-US" sz="3200" b="1" dirty="0" smtClean="0"/>
              <a:t>Complex Instruction Set Computer</a:t>
            </a:r>
            <a:r>
              <a:rPr lang="en-US" sz="3200" dirty="0" smtClean="0"/>
              <a:t>.</a:t>
            </a:r>
          </a:p>
          <a:p>
            <a:pPr>
              <a:buFont typeface="Arial" pitchFamily="34" charset="0"/>
              <a:buChar char="•"/>
            </a:pPr>
            <a:r>
              <a:rPr lang="en-US" sz="3200" dirty="0" smtClean="0"/>
              <a:t>It was first developed by </a:t>
            </a:r>
            <a:r>
              <a:rPr lang="en-US" sz="3200" b="1" dirty="0" smtClean="0"/>
              <a:t>Intel</a:t>
            </a:r>
            <a:r>
              <a:rPr lang="en-US" sz="3200" dirty="0" smtClean="0"/>
              <a:t>.</a:t>
            </a:r>
          </a:p>
          <a:p>
            <a:pPr>
              <a:buFont typeface="Arial" pitchFamily="34" charset="0"/>
              <a:buChar char="•"/>
            </a:pPr>
            <a:r>
              <a:rPr lang="en-US" sz="3200" dirty="0" smtClean="0"/>
              <a:t>It contains </a:t>
            </a:r>
            <a:r>
              <a:rPr lang="en-US" sz="3200" b="1" dirty="0" smtClean="0"/>
              <a:t>large number of complex instructions</a:t>
            </a:r>
            <a:r>
              <a:rPr lang="en-US" sz="3200" dirty="0" smtClean="0"/>
              <a:t>.</a:t>
            </a:r>
          </a:p>
          <a:p>
            <a:pPr>
              <a:buFont typeface="Arial" pitchFamily="34" charset="0"/>
              <a:buChar char="•"/>
            </a:pPr>
            <a:r>
              <a:rPr lang="en-US" sz="3200" dirty="0" smtClean="0"/>
              <a:t>In this instructions are </a:t>
            </a:r>
            <a:r>
              <a:rPr lang="en-US" sz="3200" b="1" dirty="0" smtClean="0"/>
              <a:t>not register based</a:t>
            </a:r>
            <a:r>
              <a:rPr lang="en-US" sz="3200" dirty="0" smtClean="0"/>
              <a:t>.</a:t>
            </a:r>
          </a:p>
          <a:p>
            <a:pPr>
              <a:buFont typeface="Arial" pitchFamily="34" charset="0"/>
              <a:buChar char="•"/>
            </a:pPr>
            <a:r>
              <a:rPr lang="en-US" sz="3200" dirty="0" smtClean="0"/>
              <a:t>Instructions </a:t>
            </a:r>
            <a:r>
              <a:rPr lang="en-US" sz="3200" b="1" dirty="0" smtClean="0"/>
              <a:t>cannot be completed in one machine cycle.</a:t>
            </a:r>
          </a:p>
          <a:p>
            <a:pPr>
              <a:buFont typeface="Arial" pitchFamily="34" charset="0"/>
              <a:buChar char="•"/>
            </a:pPr>
            <a:r>
              <a:rPr lang="en-US" sz="3200" b="1" dirty="0" smtClean="0"/>
              <a:t>Data transfer is from memory to memory</a:t>
            </a:r>
            <a:r>
              <a:rPr lang="en-US" sz="3200" dirty="0" smtClean="0"/>
              <a:t>.</a:t>
            </a:r>
          </a:p>
          <a:p>
            <a:pPr>
              <a:buFont typeface="Arial" pitchFamily="34" charset="0"/>
              <a:buChar char="•"/>
            </a:pPr>
            <a:r>
              <a:rPr lang="en-US" sz="3200" b="1" dirty="0" smtClean="0"/>
              <a:t>Micro programmed control unit is found in CISC</a:t>
            </a:r>
            <a:r>
              <a:rPr lang="en-US" sz="3200" dirty="0" smtClean="0"/>
              <a:t>.</a:t>
            </a:r>
          </a:p>
          <a:p>
            <a:pPr>
              <a:buFont typeface="Arial" pitchFamily="34" charset="0"/>
              <a:buChar char="•"/>
            </a:pPr>
            <a:r>
              <a:rPr lang="en-US" sz="3200" dirty="0" smtClean="0"/>
              <a:t>Also they have </a:t>
            </a:r>
            <a:r>
              <a:rPr lang="en-US" sz="3200" b="1" dirty="0" smtClean="0"/>
              <a:t>variable instruction formats</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14290"/>
            <a:ext cx="8643998" cy="6286544"/>
          </a:xfrm>
          <a:prstGeom prst="rect">
            <a:avLst/>
          </a:prstGeom>
        </p:spPr>
        <p:txBody>
          <a:bodyPr wrap="square">
            <a:spAutoFit/>
          </a:bodyPr>
          <a:lstStyle/>
          <a:p>
            <a:pPr algn="ctr"/>
            <a:r>
              <a:rPr lang="en-IN" sz="2800" b="1" dirty="0" smtClean="0"/>
              <a:t>RISC - </a:t>
            </a:r>
            <a:r>
              <a:rPr lang="en-US" sz="2800" b="1" dirty="0" smtClean="0"/>
              <a:t>Reduced Instruction Set Computer </a:t>
            </a:r>
          </a:p>
          <a:p>
            <a:pPr algn="just"/>
            <a:r>
              <a:rPr lang="en-US" sz="2800" dirty="0" smtClean="0"/>
              <a:t>It </a:t>
            </a:r>
            <a:r>
              <a:rPr lang="en-US" sz="2800" dirty="0"/>
              <a:t>is a type of microprocessor that has a </a:t>
            </a:r>
            <a:r>
              <a:rPr lang="en-US" sz="2800" b="1" dirty="0"/>
              <a:t>limited number of instructions. </a:t>
            </a:r>
            <a:endParaRPr lang="en-US" sz="2800" b="1" dirty="0" smtClean="0"/>
          </a:p>
          <a:p>
            <a:pPr algn="just"/>
            <a:r>
              <a:rPr lang="en-US" sz="2800" dirty="0" smtClean="0"/>
              <a:t>They </a:t>
            </a:r>
            <a:r>
              <a:rPr lang="en-US" sz="2800" dirty="0"/>
              <a:t>can </a:t>
            </a:r>
            <a:r>
              <a:rPr lang="en-US" sz="2800" b="1" dirty="0"/>
              <a:t>execute</a:t>
            </a:r>
            <a:r>
              <a:rPr lang="en-US" sz="2800" dirty="0"/>
              <a:t> their instructions </a:t>
            </a:r>
            <a:r>
              <a:rPr lang="en-US" sz="2800" b="1" dirty="0"/>
              <a:t>very fast </a:t>
            </a:r>
            <a:r>
              <a:rPr lang="en-US" sz="2800" dirty="0"/>
              <a:t>because instructions are very small and simple</a:t>
            </a:r>
            <a:r>
              <a:rPr lang="en-US" sz="2800" dirty="0" smtClean="0"/>
              <a:t>.</a:t>
            </a:r>
          </a:p>
          <a:p>
            <a:pPr algn="just"/>
            <a:r>
              <a:rPr lang="en-US" sz="2800" dirty="0" smtClean="0"/>
              <a:t>RISC </a:t>
            </a:r>
            <a:r>
              <a:rPr lang="en-US" sz="2800" dirty="0"/>
              <a:t>chips require </a:t>
            </a:r>
            <a:r>
              <a:rPr lang="en-US" sz="2800" b="1" dirty="0"/>
              <a:t>fewer transistors</a:t>
            </a:r>
            <a:r>
              <a:rPr lang="en-US" sz="2800" dirty="0"/>
              <a:t> which make them cheaper to design and produce</a:t>
            </a:r>
            <a:r>
              <a:rPr lang="en-US" sz="2800" dirty="0" smtClean="0"/>
              <a:t>.</a:t>
            </a:r>
          </a:p>
          <a:p>
            <a:pPr algn="just"/>
            <a:r>
              <a:rPr lang="en-US" sz="2800" dirty="0" smtClean="0"/>
              <a:t> </a:t>
            </a:r>
            <a:r>
              <a:rPr lang="en-US" sz="2800" dirty="0"/>
              <a:t>In RISC, the instruction set contains </a:t>
            </a:r>
            <a:r>
              <a:rPr lang="en-US" sz="2800" b="1" dirty="0"/>
              <a:t>simple and basic instructions</a:t>
            </a:r>
            <a:r>
              <a:rPr lang="en-US" sz="2800" dirty="0"/>
              <a:t> from which more complex instruction can be produced. </a:t>
            </a:r>
            <a:endParaRPr lang="en-US" sz="2800" dirty="0" smtClean="0"/>
          </a:p>
          <a:p>
            <a:pPr algn="just"/>
            <a:r>
              <a:rPr lang="en-US" sz="2800" dirty="0" smtClean="0"/>
              <a:t>Most </a:t>
            </a:r>
            <a:r>
              <a:rPr lang="en-US" sz="2800" b="1" dirty="0"/>
              <a:t>instructions complete in one cycle</a:t>
            </a:r>
            <a:r>
              <a:rPr lang="en-US" sz="2800" dirty="0"/>
              <a:t>, which allows the processor to handle many instructions at same time</a:t>
            </a:r>
            <a:r>
              <a:rPr lang="en-US" sz="2800" dirty="0" smtClean="0"/>
              <a:t>.</a:t>
            </a:r>
          </a:p>
          <a:p>
            <a:pPr algn="just"/>
            <a:r>
              <a:rPr lang="en-US" sz="2800" dirty="0" smtClean="0"/>
              <a:t>In </a:t>
            </a:r>
            <a:r>
              <a:rPr lang="en-US" sz="2800" dirty="0"/>
              <a:t>this instructions are </a:t>
            </a:r>
            <a:r>
              <a:rPr lang="en-US" sz="2800" b="1" dirty="0"/>
              <a:t>register based and data transfer takes place from register to register</a:t>
            </a:r>
            <a:r>
              <a:rPr lang="en-US" sz="2800"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6ABCEEC495D44CBE19AA358B79B2BD" ma:contentTypeVersion="2" ma:contentTypeDescription="Create a new document." ma:contentTypeScope="" ma:versionID="f129877ba3e247f729aaff6936aa33a4">
  <xsd:schema xmlns:xsd="http://www.w3.org/2001/XMLSchema" xmlns:xs="http://www.w3.org/2001/XMLSchema" xmlns:p="http://schemas.microsoft.com/office/2006/metadata/properties" xmlns:ns2="cfbd0478-91ae-4c4c-a5f7-c272fabbb439" targetNamespace="http://schemas.microsoft.com/office/2006/metadata/properties" ma:root="true" ma:fieldsID="ea02fbd17b6d693436376413f8a6b3ba" ns2:_="">
    <xsd:import namespace="cfbd0478-91ae-4c4c-a5f7-c272fabbb43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bd0478-91ae-4c4c-a5f7-c272fabbb4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D4624A-37DF-4213-9BCE-8D8C8D40D082}"/>
</file>

<file path=customXml/itemProps2.xml><?xml version="1.0" encoding="utf-8"?>
<ds:datastoreItem xmlns:ds="http://schemas.openxmlformats.org/officeDocument/2006/customXml" ds:itemID="{8DE4701F-6708-4220-BB6B-004C325B93F6}"/>
</file>

<file path=customXml/itemProps3.xml><?xml version="1.0" encoding="utf-8"?>
<ds:datastoreItem xmlns:ds="http://schemas.openxmlformats.org/officeDocument/2006/customXml" ds:itemID="{AE6B861B-2579-44EF-8560-769AB56D6AF6}"/>
</file>

<file path=docProps/app.xml><?xml version="1.0" encoding="utf-8"?>
<Properties xmlns="http://schemas.openxmlformats.org/officeDocument/2006/extended-properties" xmlns:vt="http://schemas.openxmlformats.org/officeDocument/2006/docPropsVTypes">
  <TotalTime>157</TotalTime>
  <Words>694</Words>
  <Application>Microsoft Office PowerPoint</Application>
  <PresentationFormat>On-screen Show (4:3)</PresentationFormat>
  <Paragraphs>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19CS211  Computer Organisation and Architecture Session 3 (08-01-2021) Dr V Anantha Narayanan</vt:lpstr>
      <vt:lpstr>Von-Neumann &amp; Harvard Architecure</vt:lpstr>
      <vt:lpstr>Slide 3</vt:lpstr>
      <vt:lpstr>Slide 4</vt:lpstr>
      <vt:lpstr>Slide 5</vt:lpstr>
      <vt:lpstr>Slide 6</vt:lpstr>
      <vt:lpstr>CISC vs RISC</vt:lpstr>
      <vt:lpstr>Slide 8</vt:lpstr>
      <vt:lpstr>Slide 9</vt:lpstr>
      <vt:lpstr>Intel (CISC) believes in hardware bearing more responsibility, making the coding simple. I.e. the developers shall be writing minimal lines of code.  Apple (RISC) believes the other way round. The philosophy is, hardware has to be simple and software has to lift most of the responsibility. Means, the developers will have a tough job of writing more lines of code with this architectural approach</vt:lpstr>
      <vt:lpstr>Slide 11</vt:lpstr>
      <vt:lpstr>Slide 12</vt:lpstr>
      <vt:lpstr>Slide 13</vt:lpstr>
      <vt:lpstr>Basic Concepts</vt:lpstr>
      <vt:lpstr>Slide 15</vt:lpstr>
      <vt:lpstr>Slide 16</vt:lpstr>
      <vt:lpstr> Instruction and Execution Cycle  </vt:lpstr>
      <vt:lpstr>Slide 18</vt:lpstr>
      <vt:lpstr>End of Session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TBD</dc:creator>
  <cp:lastModifiedBy>TBD</cp:lastModifiedBy>
  <cp:revision>13</cp:revision>
  <dcterms:created xsi:type="dcterms:W3CDTF">2021-01-07T14:27:46Z</dcterms:created>
  <dcterms:modified xsi:type="dcterms:W3CDTF">2021-01-12T05:12:03Z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0x010100DE6ABCEEC495D44CBE19AA358B79B2BD</vt:lpwstr>
  </property>
</Properties>
</file>