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2"/>
  </p:notesMasterIdLst>
  <p:handoutMasterIdLst>
    <p:handoutMasterId r:id="rId63"/>
  </p:handoutMasterIdLst>
  <p:sldIdLst>
    <p:sldId id="331" r:id="rId2"/>
    <p:sldId id="332" r:id="rId3"/>
    <p:sldId id="333" r:id="rId4"/>
    <p:sldId id="420" r:id="rId5"/>
    <p:sldId id="424" r:id="rId6"/>
    <p:sldId id="338" r:id="rId7"/>
    <p:sldId id="339" r:id="rId8"/>
    <p:sldId id="441" r:id="rId9"/>
    <p:sldId id="446" r:id="rId10"/>
    <p:sldId id="453" r:id="rId11"/>
    <p:sldId id="459" r:id="rId12"/>
    <p:sldId id="460" r:id="rId13"/>
    <p:sldId id="476" r:id="rId14"/>
    <p:sldId id="457" r:id="rId15"/>
    <p:sldId id="407" r:id="rId16"/>
    <p:sldId id="477" r:id="rId17"/>
    <p:sldId id="427" r:id="rId18"/>
    <p:sldId id="447" r:id="rId19"/>
    <p:sldId id="487" r:id="rId20"/>
    <p:sldId id="456" r:id="rId21"/>
    <p:sldId id="343" r:id="rId22"/>
    <p:sldId id="486" r:id="rId23"/>
    <p:sldId id="464" r:id="rId24"/>
    <p:sldId id="433" r:id="rId25"/>
    <p:sldId id="448" r:id="rId26"/>
    <p:sldId id="346" r:id="rId27"/>
    <p:sldId id="449" r:id="rId28"/>
    <p:sldId id="348" r:id="rId29"/>
    <p:sldId id="349" r:id="rId30"/>
    <p:sldId id="434" r:id="rId31"/>
    <p:sldId id="435" r:id="rId32"/>
    <p:sldId id="450" r:id="rId33"/>
    <p:sldId id="432" r:id="rId34"/>
    <p:sldId id="352" r:id="rId35"/>
    <p:sldId id="451" r:id="rId36"/>
    <p:sldId id="472" r:id="rId37"/>
    <p:sldId id="478" r:id="rId38"/>
    <p:sldId id="479" r:id="rId39"/>
    <p:sldId id="481" r:id="rId40"/>
    <p:sldId id="485" r:id="rId41"/>
    <p:sldId id="482" r:id="rId42"/>
    <p:sldId id="418" r:id="rId43"/>
    <p:sldId id="369" r:id="rId44"/>
    <p:sldId id="370" r:id="rId45"/>
    <p:sldId id="371" r:id="rId46"/>
    <p:sldId id="372" r:id="rId47"/>
    <p:sldId id="373" r:id="rId48"/>
    <p:sldId id="377" r:id="rId49"/>
    <p:sldId id="378" r:id="rId50"/>
    <p:sldId id="379" r:id="rId51"/>
    <p:sldId id="380" r:id="rId52"/>
    <p:sldId id="419" r:id="rId53"/>
    <p:sldId id="381" r:id="rId54"/>
    <p:sldId id="475" r:id="rId55"/>
    <p:sldId id="438" r:id="rId56"/>
    <p:sldId id="437" r:id="rId57"/>
    <p:sldId id="439" r:id="rId58"/>
    <p:sldId id="404" r:id="rId59"/>
    <p:sldId id="440" r:id="rId60"/>
    <p:sldId id="474" r:id="rId6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82" d="100"/>
          <a:sy n="82" d="100"/>
        </p:scale>
        <p:origin x="1397" y="4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3193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67113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78001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16406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71101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43152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A87149DF-686D-445E-97F4-4CD904FBE7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29FBF5-A9C2-40BD-94E0-E52048AF826C}"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68610" name="Rectangle 2">
            <a:extLst>
              <a:ext uri="{FF2B5EF4-FFF2-40B4-BE49-F238E27FC236}">
                <a16:creationId xmlns:a16="http://schemas.microsoft.com/office/drawing/2014/main" id="{F31A20C2-5BF1-4E23-A70D-C7BC81FB360C}"/>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217267A0-FFF2-4749-9655-1C4F3F183A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06486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2144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9675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152524"/>
            <a:ext cx="8070980" cy="576262"/>
          </a:xfrm>
        </p:spPr>
        <p:txBody>
          <a:bodyPr/>
          <a:lstStyle/>
          <a:p>
            <a:pPr eaLnBrk="1" hangingPunct="1"/>
            <a:r>
              <a:rPr lang="en-US" altLang="ja-JP" dirty="0"/>
              <a:t>Software </a:t>
            </a:r>
            <a:r>
              <a:rPr kumimoji="1" lang="en-US" altLang="ja-JP" dirty="0"/>
              <a:t>Solution</a:t>
            </a:r>
            <a:r>
              <a:rPr lang="en-US" altLang="ja-JP" dirty="0"/>
              <a:t>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p>
          <a:p>
            <a:pPr>
              <a:lnSpc>
                <a:spcPct val="90000"/>
              </a:lnSpc>
              <a:tabLst>
                <a:tab pos="739775" algn="l"/>
                <a:tab pos="1020763" algn="l"/>
                <a:tab pos="1257300" algn="l"/>
              </a:tabLst>
            </a:pP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Initially </a:t>
            </a:r>
            <a:r>
              <a:rPr lang="en-US" altLang="en-US" sz="2000" b="1" dirty="0">
                <a:latin typeface="Courier New" panose="02070309020205020404" pitchFamily="49" charset="0"/>
              </a:rPr>
              <a:t>tu</a:t>
            </a:r>
            <a:r>
              <a:rPr lang="en-US" altLang="en-US" sz="1900" b="1" dirty="0">
                <a:latin typeface="Courier New" panose="02070309020205020404" pitchFamily="49" charset="0"/>
              </a:rPr>
              <a:t>rn</a:t>
            </a:r>
            <a:r>
              <a:rPr lang="en-US" altLang="en-US" sz="1800" b="1" dirty="0">
                <a:latin typeface="Courier New" panose="02070309020205020404" pitchFamily="49" charset="0"/>
              </a:rPr>
              <a:t> = 1</a:t>
            </a:r>
            <a:endParaRPr lang="en-US" altLang="en-US" dirty="0">
              <a:solidFill>
                <a:srgbClr val="000000"/>
              </a:solidFill>
            </a:endParaRP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i="1" baseline="-25000" dirty="0">
                <a:solidFill>
                  <a:srgbClr val="0000FF"/>
                </a:solidFill>
              </a:rPr>
              <a:t>i</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158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turn = </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1721420"/>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25327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1" y="1233488"/>
            <a:ext cx="7138670" cy="4547552"/>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if and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I</a:t>
            </a: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pPr lvl="1"/>
            <a:r>
              <a:rPr lang="en-US" altLang="en-US" dirty="0">
                <a:solidFill>
                  <a:srgbClr val="000000"/>
                </a:solidFill>
              </a:rPr>
              <a:t>If Process 1 wants to enter the critical section and Process 2 is not interested in entering the critical section, can Process 1 enter? </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1073020" y="152524"/>
            <a:ext cx="8070980" cy="576262"/>
          </a:xfrm>
        </p:spPr>
        <p:txBody>
          <a:bodyPr/>
          <a:lstStyle/>
          <a:p>
            <a:pPr eaLnBrk="1" hangingPunct="1"/>
            <a:r>
              <a:rPr lang="en-US" altLang="en-US" sz="2800" dirty="0"/>
              <a:t>Software Solution -- Peterson’</a:t>
            </a:r>
            <a:r>
              <a:rPr lang="en-US" altLang="ja-JP" sz="2800" dirty="0"/>
              <a:t>s Algorithm</a:t>
            </a:r>
            <a:endParaRPr lang="en-US" altLang="en-US" sz="2800"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178624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4545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p>
          <a:p>
            <a:pPr marL="0" indent="0">
              <a:lnSpc>
                <a:spcPct val="90000"/>
              </a:lnSpc>
              <a:buNone/>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454587" y="149090"/>
            <a:ext cx="7586662" cy="576262"/>
          </a:xfrm>
        </p:spPr>
        <p:txBody>
          <a:bodyPr/>
          <a:lstStyle/>
          <a:p>
            <a:pPr eaLnBrk="1" hangingPunct="1"/>
            <a:r>
              <a:rPr lang="en-US" altLang="en-US" dirty="0"/>
              <a:t>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1" y="1087120"/>
            <a:ext cx="7230110" cy="4572000"/>
          </a:xfrm>
        </p:spPr>
        <p:txBody>
          <a:bodyPr/>
          <a:lstStyle/>
          <a:p>
            <a:r>
              <a:rPr lang="en-US" altLang="en-US" dirty="0">
                <a:solidFill>
                  <a:srgbClr val="000000"/>
                </a:solidFill>
              </a:rPr>
              <a:t>Solution works for 2 process</a:t>
            </a:r>
            <a:r>
              <a:rPr lang="en-US" altLang="en-US" sz="1600" dirty="0">
                <a:solidFill>
                  <a:srgbClr val="000000"/>
                </a:solidFill>
              </a:rPr>
              <a:t>.</a:t>
            </a:r>
          </a:p>
          <a:p>
            <a:r>
              <a:rPr lang="en-US" altLang="en-US" dirty="0">
                <a:solidFill>
                  <a:srgbClr val="000000"/>
                </a:solidFill>
              </a:rPr>
              <a:t>What about modifying it to handle 10 processes?</a:t>
            </a:r>
          </a:p>
          <a:p>
            <a:r>
              <a:rPr lang="en-US" altLang="en-US" dirty="0">
                <a:solidFill>
                  <a:srgbClr val="000000"/>
                </a:solidFill>
              </a:rPr>
              <a:t>Solution requires </a:t>
            </a:r>
            <a:r>
              <a:rPr lang="en-US" altLang="en-US" b="1" dirty="0">
                <a:solidFill>
                  <a:srgbClr val="006699"/>
                </a:solidFill>
                <a:latin typeface="+mj-lt"/>
              </a:rPr>
              <a:t>busy waiting</a:t>
            </a:r>
          </a:p>
          <a:p>
            <a:pPr lvl="1"/>
            <a:r>
              <a:rPr lang="en-US" altLang="en-US" dirty="0">
                <a:solidFill>
                  <a:srgbClr val="000000"/>
                </a:solidFill>
              </a:rPr>
              <a:t>Processes waste CPU cycles to ask if they can enter the critical section</a:t>
            </a:r>
          </a:p>
          <a:p>
            <a:pPr>
              <a:lnSpc>
                <a:spcPct val="90000"/>
              </a:lnSpc>
            </a:pPr>
            <a:endParaRPr lang="en-US" altLang="en-US" dirty="0"/>
          </a:p>
        </p:txBody>
      </p:sp>
    </p:spTree>
    <p:extLst>
      <p:ext uri="{BB962C8B-B14F-4D97-AF65-F5344CB8AC3E}">
        <p14:creationId xmlns:p14="http://schemas.microsoft.com/office/powerpoint/2010/main" val="1365163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50" y="1076960"/>
            <a:ext cx="7275666" cy="4450735"/>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8"/>
            <a:ext cx="7636510" cy="3988751"/>
          </a:xfrm>
        </p:spPr>
        <p:txBody>
          <a:bodyPr/>
          <a:lstStyle/>
          <a:p>
            <a:r>
              <a:rPr lang="en-US" altLang="en-US" dirty="0"/>
              <a:t>Two threads share the data:</a:t>
            </a:r>
            <a:br>
              <a:rPr lang="en-US" altLang="en-US" dirty="0"/>
            </a:br>
            <a:r>
              <a:rPr lang="en-US" altLang="en-US" dirty="0"/>
              <a:t>      </a:t>
            </a:r>
            <a:r>
              <a:rPr lang="en-US" altLang="en-US" b="1" kern="1200" dirty="0" err="1">
                <a:solidFill>
                  <a:srgbClr val="000000"/>
                </a:solidFill>
                <a:latin typeface="Courier New" panose="02070309020205020404" pitchFamily="49" charset="0"/>
                <a:cs typeface="+mn-cs"/>
              </a:rPr>
              <a:t>boolean</a:t>
            </a:r>
            <a:r>
              <a:rPr lang="en-US" altLang="en-US" dirty="0">
                <a:latin typeface="Courier New" panose="02070309020205020404" pitchFamily="49" charset="0"/>
                <a:cs typeface="Courier New" panose="02070309020205020404" pitchFamily="49" charset="0"/>
              </a:rPr>
              <a:t> </a:t>
            </a:r>
            <a:r>
              <a:rPr lang="en-US" altLang="en-US" b="1" kern="1200" dirty="0">
                <a:solidFill>
                  <a:srgbClr val="000000"/>
                </a:solidFill>
                <a:latin typeface="Courier New" panose="02070309020205020404" pitchFamily="49" charset="0"/>
                <a:cs typeface="+mn-cs"/>
              </a:rPr>
              <a:t>flag</a:t>
            </a:r>
            <a:r>
              <a:rPr lang="en-US" altLang="en-US" dirty="0">
                <a:latin typeface="Courier New" panose="02070309020205020404" pitchFamily="49" charset="0"/>
                <a:cs typeface="Courier New" panose="02070309020205020404" pitchFamily="49" charset="0"/>
              </a:rPr>
              <a:t> </a:t>
            </a:r>
            <a:r>
              <a:rPr lang="en-US" altLang="en-US" b="1" kern="1200" dirty="0">
                <a:solidFill>
                  <a:srgbClr val="000000"/>
                </a:solidFill>
                <a:latin typeface="Courier New" panose="02070309020205020404" pitchFamily="49" charset="0"/>
                <a:cs typeface="+mn-cs"/>
              </a:rPr>
              <a:t>=</a:t>
            </a:r>
            <a:r>
              <a:rPr lang="en-US" altLang="en-US" dirty="0">
                <a:latin typeface="Courier New" panose="02070309020205020404" pitchFamily="49" charset="0"/>
                <a:cs typeface="Courier New" panose="02070309020205020404" pitchFamily="49" charset="0"/>
              </a:rPr>
              <a:t> </a:t>
            </a:r>
            <a:r>
              <a:rPr lang="en-US" altLang="en-US" b="1" kern="1200" dirty="0">
                <a:solidFill>
                  <a:srgbClr val="000000"/>
                </a:solidFill>
                <a:latin typeface="Courier New" panose="02070309020205020404" pitchFamily="49" charset="0"/>
                <a:cs typeface="+mn-cs"/>
              </a:rPr>
              <a:t>false</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b="1" kern="1200" dirty="0">
                <a:solidFill>
                  <a:srgbClr val="000000"/>
                </a:solidFill>
                <a:latin typeface="Courier New" panose="02070309020205020404" pitchFamily="49" charset="0"/>
                <a:cs typeface="+mn-cs"/>
              </a:rPr>
              <a:t>int x = 0;</a:t>
            </a:r>
          </a:p>
          <a:p>
            <a:r>
              <a:rPr lang="en-US" altLang="en-US" dirty="0"/>
              <a:t>Thread 1 performs</a:t>
            </a:r>
            <a:br>
              <a:rPr lang="en-US" altLang="en-US" dirty="0"/>
            </a:br>
            <a:r>
              <a:rPr lang="en-US" altLang="en-US" b="1" kern="1200" dirty="0">
                <a:solidFill>
                  <a:srgbClr val="000000"/>
                </a:solidFill>
                <a:latin typeface="Courier New" panose="02070309020205020404" pitchFamily="49" charset="0"/>
                <a:cs typeface="+mn-cs"/>
              </a:rPr>
              <a:t>   while (!flag)</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print x</a:t>
            </a:r>
          </a:p>
          <a:p>
            <a:r>
              <a:rPr lang="en-US" altLang="en-US" dirty="0"/>
              <a:t>Thread 2 performs</a:t>
            </a:r>
            <a:br>
              <a:rPr lang="en-US" altLang="en-US" dirty="0"/>
            </a:br>
            <a:r>
              <a:rPr lang="en-US" altLang="en-US" dirty="0"/>
              <a:t>       </a:t>
            </a:r>
            <a:r>
              <a:rPr lang="en-US" altLang="en-US" b="1" kern="1200" dirty="0">
                <a:solidFill>
                  <a:srgbClr val="000000"/>
                </a:solidFill>
                <a:latin typeface="Courier New" panose="02070309020205020404" pitchFamily="49" charset="0"/>
                <a:cs typeface="+mn-cs"/>
              </a:rPr>
              <a:t>x = 100;</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id="{4E9A5473-147F-4669-8110-D8DF8A3CF96B}"/>
              </a:ext>
            </a:extLst>
          </p:cNvPr>
          <p:cNvSpPr txBox="1"/>
          <p:nvPr/>
        </p:nvSpPr>
        <p:spPr>
          <a:xfrm>
            <a:off x="1595537" y="4667167"/>
            <a:ext cx="2733870" cy="369332"/>
          </a:xfrm>
          <a:prstGeom prst="rect">
            <a:avLst/>
          </a:prstGeom>
          <a:noFill/>
        </p:spPr>
        <p:txBody>
          <a:bodyPr wrap="square" rtlCol="0">
            <a:spAutoFit/>
          </a:bodyPr>
          <a:lstStyle/>
          <a:p>
            <a:r>
              <a:rPr kumimoji="1" lang="en-US" b="1" dirty="0">
                <a:solidFill>
                  <a:srgbClr val="000000"/>
                </a:solidFill>
                <a:latin typeface="Courier New" panose="02070309020205020404" pitchFamily="49" charset="0"/>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b="1" kern="1200" dirty="0">
                <a:solidFill>
                  <a:srgbClr val="000000"/>
                </a:solidFill>
                <a:latin typeface="Courier New" panose="02070309020205020404" pitchFamily="49" charset="0"/>
                <a:cs typeface="+mn-cs"/>
              </a:rPr>
              <a:t>flag</a:t>
            </a:r>
            <a:r>
              <a:rPr lang="en-US" altLang="en-US" dirty="0"/>
              <a:t> and</a:t>
            </a:r>
            <a:r>
              <a:rPr lang="en-US" altLang="en-US" sz="1700" dirty="0"/>
              <a:t> </a:t>
            </a:r>
            <a:r>
              <a:rPr lang="en-US" altLang="en-US" b="1" kern="1200" dirty="0">
                <a:solidFill>
                  <a:srgbClr val="000000"/>
                </a:solidFill>
                <a:latin typeface="Courier New" panose="02070309020205020404" pitchFamily="49" charset="0"/>
                <a:cs typeface="+mn-cs"/>
              </a:rPr>
              <a:t>x</a:t>
            </a:r>
            <a:r>
              <a:rPr lang="en-US" altLang="en-US" dirty="0"/>
              <a:t> are independent of each other, the instructions:</a:t>
            </a:r>
            <a:endParaRPr lang="en-US" altLang="en-US" sz="600" dirty="0"/>
          </a:p>
          <a:p>
            <a:pPr marL="0" indent="0">
              <a:buNone/>
            </a:pPr>
            <a:r>
              <a:rPr lang="en-US" altLang="en-US" sz="600" dirty="0"/>
              <a:t>	</a:t>
            </a:r>
            <a:br>
              <a:rPr lang="en-US" altLang="en-US" dirty="0"/>
            </a:br>
            <a:r>
              <a:rPr lang="en-US" altLang="en-US" dirty="0"/>
              <a:t>                   </a:t>
            </a:r>
            <a:r>
              <a:rPr lang="en-US" altLang="en-US" b="1" kern="1200" dirty="0">
                <a:solidFill>
                  <a:srgbClr val="000000"/>
                </a:solidFill>
                <a:latin typeface="Courier New" panose="02070309020205020404" pitchFamily="49" charset="0"/>
                <a:cs typeface="+mn-cs"/>
              </a:rPr>
              <a:t>flag = true;</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x = 100;</a:t>
            </a: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a:t>
            </a:r>
          </a:p>
          <a:p>
            <a:pPr marL="0" indent="0">
              <a:buNone/>
            </a:pPr>
            <a:r>
              <a:rPr lang="en-US" altLang="en-US" b="1" kern="1200" dirty="0">
                <a:solidFill>
                  <a:srgbClr val="000000"/>
                </a:solidFill>
                <a:latin typeface="Courier New" panose="02070309020205020404" pitchFamily="49" charset="0"/>
                <a:cs typeface="+mn-cs"/>
              </a:rPr>
              <a:t>       0</a:t>
            </a:r>
          </a:p>
          <a:p>
            <a:pPr marL="0" indent="0">
              <a:buNone/>
            </a:pPr>
            <a:br>
              <a:rPr lang="en-US" altLang="en-US" dirty="0"/>
            </a:br>
            <a:br>
              <a:rPr lang="en-US" altLang="en-US" dirty="0"/>
            </a:br>
            <a:br>
              <a:rPr lang="en-US" altLang="en-US" dirty="0"/>
            </a:b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 which </a:t>
            </a:r>
            <a:br>
              <a:rPr lang="en-US" altLang="en-US" dirty="0"/>
            </a:br>
            <a:br>
              <a:rPr lang="en-US" altLang="en-US" dirty="0"/>
            </a:br>
            <a:br>
              <a:rPr lang="en-US" altLang="en-US" dirty="0"/>
            </a:b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16086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2">
              <a:lnSpc>
                <a:spcPct val="90000"/>
              </a:lnSpc>
              <a:tabLst>
                <a:tab pos="739775" algn="l"/>
                <a:tab pos="1020763" algn="l"/>
                <a:tab pos="1257300" algn="l"/>
              </a:tabLst>
            </a:pPr>
            <a:r>
              <a:rPr lang="en-US" altLang="en-US" dirty="0"/>
              <a:t>Is this practical?</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p>
          <a:p>
            <a:pPr lvl="1">
              <a:lnSpc>
                <a:spcPct val="90000"/>
              </a:lnSpc>
              <a:tabLst>
                <a:tab pos="739775" algn="l"/>
                <a:tab pos="1020763" algn="l"/>
                <a:tab pos="1257300" algn="l"/>
              </a:tabLst>
            </a:pPr>
            <a:r>
              <a:rPr lang="en-US" altLang="en-US" dirty="0"/>
              <a:t>Memory Barriers</a:t>
            </a:r>
          </a:p>
          <a:p>
            <a:pPr lvl="1">
              <a:lnSpc>
                <a:spcPct val="90000"/>
              </a:lnSpc>
              <a:tabLst>
                <a:tab pos="739775" algn="l"/>
                <a:tab pos="1020763" algn="l"/>
                <a:tab pos="1257300" algn="l"/>
              </a:tabLst>
            </a:pPr>
            <a:r>
              <a:rPr lang="en-US" altLang="en-US" dirty="0"/>
              <a:t>Hardware instructions</a:t>
            </a:r>
          </a:p>
          <a:p>
            <a:pPr lvl="1">
              <a:lnSpc>
                <a:spcPct val="90000"/>
              </a:lnSpc>
              <a:tabLst>
                <a:tab pos="739775" algn="l"/>
                <a:tab pos="1020763" algn="l"/>
                <a:tab pos="1257300" algn="l"/>
              </a:tabLst>
            </a:pPr>
            <a:r>
              <a:rPr lang="en-US" altLang="en-US" dirty="0"/>
              <a:t>Atomic Variables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dirty="0"/>
              <a:t>A </a:t>
            </a:r>
            <a:r>
              <a:rPr lang="en-US" altLang="en-US" b="1" dirty="0"/>
              <a:t>memory barrier</a:t>
            </a:r>
            <a:r>
              <a:rPr lang="en-US" altLang="en-US" dirty="0"/>
              <a:t> instruction is used to ensure that all loads and stores instructions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286199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b="1" kern="1200" dirty="0">
                <a:solidFill>
                  <a:srgbClr val="000000"/>
                </a:solidFill>
                <a:latin typeface="Courier New" panose="02070309020205020404" pitchFamily="49" charset="0"/>
                <a:cs typeface="+mn-cs"/>
              </a:rPr>
              <a:t>while (!flag)</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memory_barrier</a:t>
            </a:r>
            <a:r>
              <a:rPr lang="en-US" altLang="en-US" b="1" kern="1200" dirty="0">
                <a:solidFill>
                  <a:srgbClr val="000000"/>
                </a:solidFill>
                <a:latin typeface="Courier New" panose="02070309020205020404" pitchFamily="49" charset="0"/>
                <a:cs typeface="+mn-cs"/>
              </a:rPr>
              <a:t>();</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print x</a:t>
            </a:r>
          </a:p>
          <a:p>
            <a:r>
              <a:rPr lang="en-US" altLang="en-US" dirty="0"/>
              <a:t>Thread 2 now performs</a:t>
            </a:r>
            <a:br>
              <a:rPr lang="en-US" altLang="en-US" dirty="0"/>
            </a:br>
            <a:r>
              <a:rPr lang="en-US" altLang="en-US" dirty="0"/>
              <a:t>     </a:t>
            </a:r>
            <a:r>
              <a:rPr lang="en-US" altLang="en-US" b="1" kern="1200" dirty="0">
                <a:solidFill>
                  <a:srgbClr val="000000"/>
                </a:solidFill>
                <a:latin typeface="Courier New" panose="02070309020205020404" pitchFamily="49" charset="0"/>
                <a:cs typeface="+mn-cs"/>
              </a:rPr>
              <a:t>x = 100;</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memory_barrier</a:t>
            </a:r>
            <a:r>
              <a:rPr lang="en-US" altLang="en-US" b="1" kern="1200" dirty="0">
                <a:solidFill>
                  <a:srgbClr val="000000"/>
                </a:solidFill>
                <a:latin typeface="Courier New" panose="02070309020205020404" pitchFamily="49" charset="0"/>
                <a:cs typeface="+mn-cs"/>
              </a:rPr>
              <a:t>();</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b="1" kern="1200" dirty="0">
                <a:solidFill>
                  <a:srgbClr val="000000"/>
                </a:solidFill>
                <a:latin typeface="Courier New" panose="02070309020205020404" pitchFamily="49" charset="0"/>
                <a:cs typeface="+mn-cs"/>
              </a:rPr>
              <a:t>flag</a:t>
            </a:r>
            <a:r>
              <a:rPr lang="en-US" altLang="en-US" dirty="0"/>
              <a:t> is loaded before the value of </a:t>
            </a:r>
            <a:r>
              <a:rPr lang="en-US" altLang="en-US" b="1" kern="1200" dirty="0">
                <a:solidFill>
                  <a:srgbClr val="000000"/>
                </a:solidFill>
                <a:latin typeface="Courier New" panose="02070309020205020404" pitchFamily="49" charset="0"/>
                <a:cs typeface="+mn-cs"/>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b="1" kern="1200" dirty="0">
                <a:solidFill>
                  <a:srgbClr val="000000"/>
                </a:solidFill>
                <a:latin typeface="Courier New" panose="02070309020205020404" pitchFamily="49" charset="0"/>
                <a:cs typeface="+mn-cs"/>
              </a:rPr>
              <a:t>flag</a:t>
            </a:r>
            <a:r>
              <a:rPr lang="en-US" altLang="en-US" dirty="0">
                <a:latin typeface="Courier New" panose="02070309020205020404" pitchFamily="49" charset="0"/>
                <a:cs typeface="Courier New" panose="02070309020205020404" pitchFamily="49" charset="0"/>
              </a:rPr>
              <a:t>.</a:t>
            </a:r>
          </a:p>
          <a:p>
            <a:pPr marL="0" indent="0">
              <a:buNone/>
            </a:pPr>
            <a:endParaRPr lang="en-US" altLang="en-US" dirty="0"/>
          </a:p>
        </p:txBody>
      </p:sp>
    </p:spTree>
    <p:extLst>
      <p:ext uri="{BB962C8B-B14F-4D97-AF65-F5344CB8AC3E}">
        <p14:creationId xmlns:p14="http://schemas.microsoft.com/office/powerpoint/2010/main" val="2286772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17252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a:t>
            </a:r>
            <a:r>
              <a:rPr lang="en-US" altLang="en-US"/>
              <a:t>or to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sz="2000" b="1" dirty="0">
                <a:solidFill>
                  <a:srgbClr val="000000"/>
                </a:solidFill>
                <a:latin typeface="Courier New" panose="02070309020205020404" pitchFamily="49" charset="0"/>
              </a:rPr>
              <a:t>true</a:t>
            </a:r>
            <a:endParaRPr lang="en-US" altLang="en-US" sz="2000"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Boolean variable </a:t>
            </a:r>
            <a:r>
              <a:rPr lang="en-US" altLang="en-US" sz="2000" b="1" dirty="0">
                <a:latin typeface="Courier New" panose="02070309020205020404" pitchFamily="49" charset="0"/>
                <a:cs typeface="Courier New" panose="02070309020205020404" pitchFamily="49" charset="0"/>
              </a:rPr>
              <a:t>lock</a:t>
            </a:r>
            <a:r>
              <a:rPr lang="en-US" altLang="en-US" dirty="0"/>
              <a:t>, initialized to </a:t>
            </a:r>
            <a:r>
              <a:rPr lang="en-US" altLang="en-US" sz="2000"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Based on busy waiting</a:t>
            </a: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compare_and_swap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sz="2000" b="1" dirty="0">
                <a:latin typeface="Courier New" panose="02070309020205020404" pitchFamily="49" charset="0"/>
                <a:cs typeface="Courier New" panose="02070309020205020404" pitchFamily="49" charset="0"/>
              </a:rPr>
              <a:t>value</a:t>
            </a:r>
            <a:endParaRPr lang="en-US" altLang="en-US" sz="2000" dirty="0"/>
          </a:p>
          <a:p>
            <a:pPr lvl="1"/>
            <a:r>
              <a:rPr lang="en-US" altLang="en-US" dirty="0"/>
              <a:t>Set  the variable </a:t>
            </a:r>
            <a:r>
              <a:rPr lang="en-US" altLang="en-US" sz="2000"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sz="2000" b="1" dirty="0" err="1">
                <a:latin typeface="Courier New" panose="02070309020205020404" pitchFamily="49" charset="0"/>
                <a:cs typeface="Courier New" panose="02070309020205020404" pitchFamily="49" charset="0"/>
              </a:rPr>
              <a:t>new_value</a:t>
            </a:r>
            <a:r>
              <a:rPr lang="en-US" altLang="en-US" sz="2000" dirty="0"/>
              <a:t> </a:t>
            </a:r>
            <a:r>
              <a:rPr lang="en-US" altLang="en-US" dirty="0"/>
              <a:t>but only if </a:t>
            </a:r>
            <a:r>
              <a:rPr lang="en-US" altLang="en-US" b="1" dirty="0">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47952" cy="4833937"/>
          </a:xfrm>
        </p:spPr>
        <p:txBody>
          <a:bodyPr/>
          <a:lstStyle/>
          <a:p>
            <a:pPr>
              <a:lnSpc>
                <a:spcPct val="90000"/>
              </a:lnSpc>
              <a:tabLst>
                <a:tab pos="741363" algn="l"/>
                <a:tab pos="1022350" algn="l"/>
                <a:tab pos="1258888" algn="l"/>
              </a:tabLst>
            </a:pPr>
            <a:r>
              <a:rPr lang="en-US" altLang="en-US" dirty="0"/>
              <a:t>Shared integer  </a:t>
            </a:r>
            <a:r>
              <a:rPr lang="en-US" altLang="ja-JP" sz="2000"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tabLst>
                <a:tab pos="741363" algn="l"/>
                <a:tab pos="1022350" algn="l"/>
                <a:tab pos="1258888" algn="l"/>
              </a:tabLst>
            </a:pPr>
            <a:r>
              <a:rPr lang="en-US" altLang="en-US" dirty="0"/>
              <a:t>Based on busy waiting</a:t>
            </a: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p>
          <a:p>
            <a:pPr marL="0" indent="0">
              <a:buFont typeface="Monotype Sorts" pitchFamily="-84" charset="2"/>
              <a:buNone/>
            </a:pP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6" y="1144589"/>
            <a:ext cx="6770084" cy="4209731"/>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16236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Booleans.</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br>
              <a:rPr lang="en-US" altLang="en-US" dirty="0"/>
            </a:b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br>
              <a:rPr lang="en-US" altLang="en-US" dirty="0"/>
            </a:b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Two operations:</a:t>
            </a:r>
          </a:p>
          <a:p>
            <a:pPr lvl="1">
              <a:lnSpc>
                <a:spcPct val="90000"/>
              </a:lnSpc>
            </a:pP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sz="2000" b="1" dirty="0">
                <a:latin typeface="Courier New" panose="02070309020205020404" pitchFamily="49" charset="0"/>
              </a:rPr>
              <a:t>release()</a:t>
            </a:r>
            <a:r>
              <a:rPr lang="en-US" altLang="en-US" sz="2000" dirty="0"/>
              <a:t> a</a:t>
            </a:r>
            <a:r>
              <a:rPr lang="en-US" altLang="en-US" dirty="0"/>
              <a:t> lock</a:t>
            </a:r>
          </a:p>
          <a:p>
            <a:pPr>
              <a:lnSpc>
                <a:spcPct val="90000"/>
              </a:lnSpc>
            </a:pPr>
            <a:r>
              <a:rPr lang="en-US" altLang="en-US" dirty="0"/>
              <a:t>The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dirty="0"/>
              <a:t>are executed  atomically</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a:t>
            </a:r>
            <a:r>
              <a:rPr lang="en-US" altLang="en-US" b="1" dirty="0">
                <a:solidFill>
                  <a:srgbClr val="3366FF"/>
                </a:solidFill>
              </a:rPr>
              <a:t> </a:t>
            </a:r>
            <a:r>
              <a:rPr lang="en-US" altLang="en-US" b="1" dirty="0">
                <a:solidFill>
                  <a:srgbClr val="006699"/>
                </a:solidFill>
                <a:latin typeface="+mj-lt"/>
              </a:rPr>
              <a:t>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025383"/>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120562"/>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1454754"/>
            <a:ext cx="4572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9" y="110267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a:t>
            </a:r>
            <a:r>
              <a:rPr lang="en-US" altLang="en-US" b="1" dirty="0">
                <a:solidFill>
                  <a:srgbClr val="3366FF"/>
                </a:solidFill>
              </a:rPr>
              <a:t> </a:t>
            </a:r>
            <a:r>
              <a:rPr lang="en-US" altLang="en-US" b="1" dirty="0">
                <a:solidFill>
                  <a:srgbClr val="006699"/>
                </a:solidFill>
                <a:latin typeface="+mj-lt"/>
              </a:rPr>
              <a:t>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a:t>
            </a:r>
            <a:r>
              <a:rPr lang="en-US" altLang="en-US" b="1" dirty="0">
                <a:solidFill>
                  <a:srgbClr val="3366FF"/>
                </a:solidFill>
              </a:rPr>
              <a:t> </a:t>
            </a:r>
            <a:r>
              <a:rPr lang="en-US" altLang="en-US" b="1" dirty="0">
                <a:solidFill>
                  <a:srgbClr val="006699"/>
                </a:solidFill>
                <a:latin typeface="+mj-lt"/>
              </a:rPr>
              <a:t>semaphore</a:t>
            </a:r>
            <a:r>
              <a:rPr lang="en-US" altLang="en-US" b="1" dirty="0">
                <a:solidFill>
                  <a:srgbClr val="3366FF"/>
                </a:solidFill>
              </a:rPr>
              <a:t>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a:t>
            </a:r>
            <a:r>
              <a:rPr lang="en-US" altLang="en-US" b="1" dirty="0">
                <a:solidFill>
                  <a:srgbClr val="3366FF"/>
                </a:solidFill>
                <a:sym typeface="MT Extra" panose="05050102010205020202" pitchFamily="18" charset="2"/>
              </a:rPr>
              <a:t> </a:t>
            </a:r>
            <a:r>
              <a:rPr lang="en-US" altLang="en-US" b="1" dirty="0">
                <a:solidFill>
                  <a:srgbClr val="006699"/>
                </a:solidFill>
                <a:latin typeface="+mj-lt"/>
                <a:sym typeface="MT Extra" panose="05050102010205020202" pitchFamily="18" charset="2"/>
              </a:rPr>
              <a:t>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using binary semaphores</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12891" cy="4524692"/>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sz="2000"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a:t>
            </a:r>
          </a:p>
          <a:p>
            <a:pPr lvl="1">
              <a:tabLst>
                <a:tab pos="2001838" algn="ctr"/>
                <a:tab pos="4513263" algn="ctr"/>
              </a:tabLst>
            </a:pPr>
            <a:r>
              <a:rPr lang="en-US" altLang="ja-JP" dirty="0">
                <a:sym typeface="MT Extra" panose="05050102010205020202" pitchFamily="18" charset="2"/>
              </a:rPr>
              <a:t>Code: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14375" y="251392"/>
            <a:ext cx="8534400" cy="457200"/>
          </a:xfrm>
        </p:spPr>
        <p:txBody>
          <a:bodyPr/>
          <a:lstStyle/>
          <a:p>
            <a:pPr eaLnBrk="1" hangingPunct="1"/>
            <a:r>
              <a:rPr lang="en-US" altLang="en-US" dirty="0"/>
              <a:t>Semaphore Usage Example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sz="2000"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Code: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944217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13638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Can be implemented using any of the critical sections solutions we discussed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a:t>
            </a:r>
            <a:r>
              <a:rPr lang="en-US" altLang="en-US" b="1" dirty="0">
                <a:solidFill>
                  <a:srgbClr val="3366FF"/>
                </a:solidFill>
              </a:rPr>
              <a:t> </a:t>
            </a:r>
            <a:r>
              <a:rPr lang="en-US" altLang="en-US" b="1" dirty="0">
                <a:solidFill>
                  <a:srgbClr val="006699"/>
                </a:solidFill>
                <a:latin typeface="+mj-lt"/>
              </a:rPr>
              <a:t>waiting</a:t>
            </a:r>
            <a:r>
              <a:rPr lang="en-US" altLang="en-US" dirty="0">
                <a:solidFill>
                  <a:srgbClr val="3366FF"/>
                </a:solidFill>
              </a:rPr>
              <a:t>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for “regular” applications, where the application may spend lots of time in critical sections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extLst>
      <p:ext uri="{BB962C8B-B14F-4D97-AF65-F5344CB8AC3E}">
        <p14:creationId xmlns:p14="http://schemas.microsoft.com/office/powerpoint/2010/main" val="2850497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r>
              <a:rPr lang="en-US" altLang="en-US" dirty="0"/>
              <a:t>With each semaphore there is an associated waiting queue. </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406831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of the wait operation</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1033780"/>
            <a:ext cx="6882447" cy="4493260"/>
          </a:xfrm>
        </p:spPr>
        <p:txBody>
          <a:bodyPr/>
          <a:lstStyle/>
          <a:p>
            <a:r>
              <a:rPr lang="en-US" altLang="en-US" dirty="0"/>
              <a:t>The  </a:t>
            </a:r>
            <a:r>
              <a:rPr lang="en-US" altLang="en-US" sz="2000" b="1" dirty="0">
                <a:latin typeface="Courier New" panose="02070309020205020404" pitchFamily="49" charset="0"/>
              </a:rPr>
              <a:t>wait </a:t>
            </a:r>
            <a:r>
              <a:rPr lang="en-US" altLang="en-US" dirty="0"/>
              <a:t>operation:</a:t>
            </a:r>
          </a:p>
          <a:p>
            <a:pPr marL="0" indent="0">
              <a:buFont typeface="Monotype Sorts" pitchFamily="-84" charset="2"/>
              <a:buNone/>
            </a:pPr>
            <a:r>
              <a:rPr lang="en-US" altLang="en-US" sz="1600" b="1" dirty="0">
                <a:latin typeface="Courier New" panose="02070309020205020404" pitchFamily="49" charset="0"/>
              </a:rPr>
              <a:t>     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sleep();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a:p>
            <a:r>
              <a:rPr lang="en-US" altLang="en-US" dirty="0"/>
              <a:t>The </a:t>
            </a:r>
            <a:r>
              <a:rPr lang="en-US" altLang="en-US" sz="2000" b="1" dirty="0">
                <a:latin typeface="Courier New" panose="02070309020205020404" pitchFamily="49" charset="0"/>
              </a:rPr>
              <a:t>sleep() </a:t>
            </a:r>
            <a:r>
              <a:rPr lang="en-US" altLang="en-US" dirty="0"/>
              <a:t>suspends the process that invoked it. </a:t>
            </a:r>
          </a:p>
          <a:p>
            <a:pPr marL="0" indent="0">
              <a:buNone/>
            </a:pPr>
            <a:endParaRPr lang="en-US" altLang="en-US" sz="1600" b="1" dirty="0">
              <a:latin typeface="Courier New" panose="02070309020205020404" pitchFamily="49" charset="0"/>
            </a:endParaRP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endParaRPr lang="en-US" altLang="en-US" sz="1600" b="1" dirty="0">
              <a:latin typeface="Courier New" panose="02070309020205020404" pitchFamily="49" charset="0"/>
            </a:endParaRPr>
          </a:p>
        </p:txBody>
      </p:sp>
    </p:spTree>
    <p:extLst>
      <p:ext uri="{BB962C8B-B14F-4D97-AF65-F5344CB8AC3E}">
        <p14:creationId xmlns:p14="http://schemas.microsoft.com/office/powerpoint/2010/main" val="4287188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of the signal operation</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1033780"/>
            <a:ext cx="7146607" cy="4462780"/>
          </a:xfrm>
        </p:spPr>
        <p:txBody>
          <a:bodyPr/>
          <a:lstStyle/>
          <a:p>
            <a:r>
              <a:rPr lang="en-US" altLang="en-US" dirty="0"/>
              <a:t>The  </a:t>
            </a:r>
            <a:r>
              <a:rPr lang="en-US" altLang="en-US" sz="2000" b="1" dirty="0">
                <a:latin typeface="Courier New" panose="02070309020205020404" pitchFamily="49" charset="0"/>
              </a:rPr>
              <a:t>signal </a:t>
            </a:r>
            <a:r>
              <a:rPr lang="en-US" altLang="en-US" dirty="0"/>
              <a:t>operation:</a:t>
            </a:r>
          </a:p>
          <a:p>
            <a:pPr marL="0" indent="0">
              <a:buFont typeface="Monotype Sorts" pitchFamily="-84" charset="2"/>
              <a:buNone/>
            </a:pPr>
            <a:r>
              <a:rPr lang="en-US" altLang="en-US" dirty="0"/>
              <a:t>            </a:t>
            </a:r>
            <a:r>
              <a:rPr lang="en-US" altLang="en-US" sz="1800" b="1" dirty="0">
                <a:latin typeface="Courier New" panose="02070309020205020404" pitchFamily="49" charset="0"/>
              </a:rPr>
              <a:t>signal(semaphore *S) { </a:t>
            </a:r>
          </a:p>
          <a:p>
            <a:pPr marL="0" indent="0">
              <a:buFont typeface="Monotype Sorts" pitchFamily="-84" charset="2"/>
              <a:buNone/>
            </a:pPr>
            <a:r>
              <a:rPr lang="en-US" altLang="en-US" sz="1800" b="1" dirty="0">
                <a:latin typeface="Courier New" panose="02070309020205020404" pitchFamily="49" charset="0"/>
              </a:rPr>
              <a:t>      S-&gt;value++; </a:t>
            </a:r>
          </a:p>
          <a:p>
            <a:pPr marL="0" indent="0">
              <a:buFont typeface="Monotype Sorts" pitchFamily="-84" charset="2"/>
              <a:buNone/>
            </a:pPr>
            <a:r>
              <a:rPr lang="en-US" altLang="en-US" sz="1800" b="1" dirty="0">
                <a:latin typeface="Courier New" panose="02070309020205020404" pitchFamily="49" charset="0"/>
              </a:rPr>
              <a:t>          if (S-&gt;value &lt;= 0) {</a:t>
            </a:r>
            <a:br>
              <a:rPr lang="en-US" altLang="en-US" sz="1800" b="1" dirty="0">
                <a:latin typeface="Courier New" panose="02070309020205020404" pitchFamily="49" charset="0"/>
              </a:rPr>
            </a:br>
            <a:r>
              <a:rPr lang="en-US" altLang="en-US" sz="1800" b="1" dirty="0">
                <a:latin typeface="Courier New" panose="02070309020205020404" pitchFamily="49" charset="0"/>
              </a:rPr>
              <a:t>          remove a process P from S-&gt;list; </a:t>
            </a:r>
          </a:p>
          <a:p>
            <a:pPr marL="0" indent="0">
              <a:buFont typeface="Monotype Sorts" pitchFamily="-84" charset="2"/>
              <a:buNone/>
            </a:pPr>
            <a:r>
              <a:rPr lang="en-US" altLang="en-US" sz="1800" b="1" dirty="0">
                <a:latin typeface="Courier New" panose="02070309020205020404" pitchFamily="49" charset="0"/>
              </a:rPr>
              <a:t>          wakeup(P); </a:t>
            </a:r>
          </a:p>
          <a:p>
            <a:pPr marL="0" indent="0">
              <a:buFont typeface="Monotype Sorts" pitchFamily="-84" charset="2"/>
              <a:buNone/>
            </a:pPr>
            <a:r>
              <a:rPr lang="en-US" altLang="en-US" sz="1800" b="1" dirty="0">
                <a:latin typeface="Courier New" panose="02070309020205020404" pitchFamily="49" charset="0"/>
              </a:rPr>
              <a:t>          } </a:t>
            </a:r>
          </a:p>
          <a:p>
            <a:pPr marL="0" indent="0">
              <a:buFont typeface="Monotype Sorts" pitchFamily="-84" charset="2"/>
              <a:buNone/>
            </a:pPr>
            <a:r>
              <a:rPr lang="en-US" altLang="en-US" sz="1800" b="1" dirty="0">
                <a:latin typeface="Courier New" panose="02070309020205020404" pitchFamily="49" charset="0"/>
              </a:rPr>
              <a:t>      }</a:t>
            </a:r>
            <a:endParaRPr lang="en-US" altLang="en-US" dirty="0"/>
          </a:p>
          <a:p>
            <a:r>
              <a:rPr lang="en-US" altLang="en-US" dirty="0"/>
              <a:t>The </a:t>
            </a:r>
            <a:r>
              <a:rPr lang="en-US" altLang="en-US" sz="2000" b="1" dirty="0">
                <a:latin typeface="Courier New" panose="02070309020205020404" pitchFamily="49" charset="0"/>
              </a:rPr>
              <a:t>wakeup(P)</a:t>
            </a:r>
            <a:r>
              <a:rPr lang="en-US" altLang="en-US" dirty="0"/>
              <a:t> operation resumes the execution of process P</a:t>
            </a:r>
          </a:p>
          <a:p>
            <a:pPr marL="0" indent="0">
              <a:buNone/>
            </a:pPr>
            <a:endParaRPr lang="en-US" altLang="en-US" dirty="0"/>
          </a:p>
          <a:p>
            <a:endParaRPr lang="en-US" altLang="en-US" dirty="0"/>
          </a:p>
          <a:p>
            <a:pPr marL="0" indent="0">
              <a:buNone/>
            </a:pPr>
            <a:endParaRPr lang="en-US" altLang="en-US" sz="1600" b="1" dirty="0">
              <a:latin typeface="Courier New" panose="02070309020205020404" pitchFamily="49" charset="0"/>
            </a:endParaRP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endParaRPr lang="en-US" altLang="en-US" sz="1600" b="1" dirty="0">
              <a:latin typeface="Courier New" panose="02070309020205020404" pitchFamily="49" charset="0"/>
            </a:endParaRPr>
          </a:p>
        </p:txBody>
      </p:sp>
    </p:spTree>
    <p:extLst>
      <p:ext uri="{BB962C8B-B14F-4D97-AF65-F5344CB8AC3E}">
        <p14:creationId xmlns:p14="http://schemas.microsoft.com/office/powerpoint/2010/main" val="3218657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4538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sz="2000" b="1" dirty="0">
                <a:latin typeface="Courier New" panose="02070309020205020404" pitchFamily="49" charset="0"/>
                <a:cs typeface="Courier New" panose="02070309020205020404" pitchFamily="49" charset="0"/>
              </a:rPr>
              <a:t>signal(mutex)  ….  wait(mutex)</a:t>
            </a:r>
          </a:p>
          <a:p>
            <a:pPr lvl="1"/>
            <a:r>
              <a:rPr lang="en-US" altLang="en-US" sz="2000" dirty="0"/>
              <a:t> </a:t>
            </a:r>
            <a:r>
              <a:rPr lang="en-US" altLang="en-US" sz="2000" b="1" dirty="0">
                <a:latin typeface="Courier New" panose="02070309020205020404" pitchFamily="49" charset="0"/>
                <a:cs typeface="Courier New" panose="02070309020205020404" pitchFamily="49" charset="0"/>
              </a:rPr>
              <a:t>wait(mutex)  …  wait(mutex)</a:t>
            </a:r>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sz="2000" b="1" dirty="0">
                <a:latin typeface="Courier New" panose="02070309020205020404" pitchFamily="49" charset="0"/>
                <a:cs typeface="Courier New" panose="02070309020205020404" pitchFamily="49" charset="0"/>
              </a:rPr>
              <a:t>wait(mutex) </a:t>
            </a:r>
            <a:r>
              <a:rPr lang="en-US" altLang="en-US" dirty="0"/>
              <a:t>and/or </a:t>
            </a:r>
            <a:r>
              <a:rPr lang="en-US" altLang="en-US" sz="2000" b="1" dirty="0">
                <a:latin typeface="Courier New" panose="02070309020205020404" pitchFamily="49" charset="0"/>
                <a:cs typeface="Courier New" panose="02070309020205020404" pitchFamily="49" charset="0"/>
              </a:rPr>
              <a:t>signal(mutex)</a:t>
            </a:r>
          </a:p>
          <a:p>
            <a:pPr marL="457200" lvl="1" indent="0">
              <a:buNone/>
            </a:pPr>
            <a:endParaRPr lang="en-US" altLang="en-US" sz="2000" dirty="0"/>
          </a:p>
          <a:p>
            <a:r>
              <a:rPr lang="en-US" altLang="en-US" dirty="0"/>
              <a:t>These – and others – are examples of what can occur when semaphores and other synchronization tools are used incorrectly.</a:t>
            </a:r>
          </a:p>
          <a:p>
            <a:r>
              <a:rPr lang="en-US" altLang="en-US" dirty="0"/>
              <a:t>Solution:  introduce high-level programming constructs</a:t>
            </a:r>
          </a:p>
          <a:p>
            <a:endParaRPr lang="en-US" altLang="en-US" dirty="0"/>
          </a:p>
          <a:p>
            <a:endParaRPr lang="en-US" altLang="en-US" dirty="0"/>
          </a:p>
          <a:p>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16190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137920"/>
            <a:ext cx="7691178" cy="4851400"/>
          </a:xfrm>
        </p:spPr>
        <p:txBody>
          <a:bodyPr/>
          <a:lstStyle/>
          <a:p>
            <a:pPr>
              <a:lnSpc>
                <a:spcPct val="80000"/>
              </a:lnSpc>
            </a:pPr>
            <a:r>
              <a:rPr lang="en-US" altLang="en-US" sz="1700" dirty="0"/>
              <a:t>A high-level abstraction that provides a convenient and effective mechanism for process synchronization</a:t>
            </a:r>
          </a:p>
          <a:p>
            <a:pPr>
              <a:lnSpc>
                <a:spcPct val="80000"/>
              </a:lnSpc>
            </a:pPr>
            <a:r>
              <a:rPr lang="en-US" altLang="en-US" sz="1700" i="1" dirty="0"/>
              <a:t>Abstract data type</a:t>
            </a:r>
            <a:r>
              <a:rPr lang="en-US" altLang="en-US" sz="1700" dirty="0"/>
              <a:t>, internal variables only accessible by code within the procedure</a:t>
            </a:r>
          </a:p>
          <a:p>
            <a:pPr>
              <a:lnSpc>
                <a:spcPct val="80000"/>
              </a:lnSpc>
            </a:pPr>
            <a:r>
              <a:rPr lang="en-US" altLang="en-US" sz="1700" dirty="0"/>
              <a:t>Only one process may be active within the monitor at a time</a:t>
            </a:r>
          </a:p>
          <a:p>
            <a:pPr>
              <a:lnSpc>
                <a:spcPct val="80000"/>
              </a:lnSpc>
            </a:pPr>
            <a:r>
              <a:rPr lang="en-US" altLang="en-US" sz="1700"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14679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sz="2000" b="1" dirty="0">
                <a:solidFill>
                  <a:srgbClr val="000000"/>
                </a:solidFill>
                <a:latin typeface="Courier New" panose="02070309020205020404" pitchFamily="49" charset="0"/>
              </a:rPr>
              <a:t>condition x, y;</a:t>
            </a:r>
            <a:endParaRPr lang="en-US" altLang="en-US" sz="2000" dirty="0">
              <a:solidFill>
                <a:srgbClr val="0000FF"/>
              </a:solidFill>
            </a:endParaRPr>
          </a:p>
          <a:p>
            <a:r>
              <a:rPr lang="en-US" altLang="en-US" sz="1700" dirty="0"/>
              <a:t>Two operations are allowed on a condition variable</a:t>
            </a:r>
            <a:r>
              <a:rPr lang="en-US" altLang="en-US" dirty="0"/>
              <a:t>:</a:t>
            </a:r>
          </a:p>
          <a:p>
            <a:pPr lvl="1"/>
            <a:r>
              <a:rPr lang="en-US" altLang="en-US" b="1" dirty="0" err="1">
                <a:solidFill>
                  <a:srgbClr val="000000"/>
                </a:solidFill>
                <a:latin typeface="Courier New" panose="02070309020205020404" pitchFamily="49" charset="0"/>
              </a:rPr>
              <a:t>x.wait</a:t>
            </a:r>
            <a:r>
              <a:rPr lang="en-US" altLang="en-US" b="1" dirty="0">
                <a:solidFill>
                  <a:srgbClr val="000000"/>
                </a:solidFill>
                <a:latin typeface="Courier New" panose="02070309020205020404" pitchFamily="49" charset="0"/>
              </a:rPr>
              <a:t>() </a:t>
            </a:r>
            <a:r>
              <a:rPr lang="en-US" altLang="en-US" dirty="0"/>
              <a:t>–  </a:t>
            </a:r>
            <a:r>
              <a:rPr lang="en-US" altLang="en-US" sz="1700" dirty="0"/>
              <a:t>a process that invokes the operation is suspended</a:t>
            </a:r>
            <a:r>
              <a:rPr lang="en-US" altLang="en-US" dirty="0"/>
              <a:t> </a:t>
            </a:r>
            <a:r>
              <a:rPr lang="en-US" altLang="en-US" sz="1700" dirty="0"/>
              <a:t>until</a:t>
            </a:r>
            <a:r>
              <a:rPr lang="en-US" altLang="en-US" dirty="0"/>
              <a:t> </a:t>
            </a:r>
            <a:r>
              <a:rPr lang="en-US" altLang="en-US" b="1" dirty="0" err="1">
                <a:solidFill>
                  <a:srgbClr val="000000"/>
                </a:solidFill>
                <a:latin typeface="Courier New" panose="02070309020205020404" pitchFamily="49" charset="0"/>
              </a:rPr>
              <a:t>x.signal</a:t>
            </a:r>
            <a:r>
              <a:rPr lang="en-US" altLang="en-US" b="1" dirty="0">
                <a:solidFill>
                  <a:srgbClr val="000000"/>
                </a:solidFill>
                <a:latin typeface="Courier New" panose="02070309020205020404" pitchFamily="49" charset="0"/>
              </a:rPr>
              <a:t>() </a:t>
            </a:r>
          </a:p>
          <a:p>
            <a:pPr lvl="1"/>
            <a:r>
              <a:rPr lang="en-US" altLang="en-US" b="1" dirty="0" err="1">
                <a:solidFill>
                  <a:srgbClr val="000000"/>
                </a:solidFill>
                <a:latin typeface="Courier New" panose="02070309020205020404" pitchFamily="49" charset="0"/>
              </a:rPr>
              <a:t>x.signal</a:t>
            </a:r>
            <a:r>
              <a:rPr lang="en-US" altLang="en-US"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sz="1700" dirty="0"/>
              <a:t>resumes one of processes</a:t>
            </a:r>
            <a:r>
              <a:rPr lang="en-US" altLang="en-US" sz="1700" dirty="0">
                <a:solidFill>
                  <a:srgbClr val="0000FF"/>
                </a:solidFill>
              </a:rPr>
              <a:t> </a:t>
            </a:r>
            <a:r>
              <a:rPr lang="en-US" altLang="en-US" sz="1700" dirty="0"/>
              <a:t>(if any)</a:t>
            </a:r>
            <a:r>
              <a:rPr lang="en-US" altLang="en-US" sz="1700" dirty="0">
                <a:solidFill>
                  <a:srgbClr val="0000FF"/>
                </a:solidFill>
              </a:rPr>
              <a:t> </a:t>
            </a:r>
            <a:r>
              <a:rPr lang="en-US" altLang="en-US" sz="1700" dirty="0"/>
              <a:t>that</a:t>
            </a:r>
            <a:r>
              <a:rPr lang="en-US" altLang="en-US" sz="1700" dirty="0">
                <a:solidFill>
                  <a:srgbClr val="0000FF"/>
                </a:solidFill>
              </a:rPr>
              <a:t> </a:t>
            </a:r>
            <a:r>
              <a:rPr lang="en-US" altLang="en-US" sz="1700" dirty="0"/>
              <a:t> invoked</a:t>
            </a:r>
            <a:r>
              <a:rPr lang="en-US" altLang="en-US" sz="1700" dirty="0">
                <a:solidFill>
                  <a:srgbClr val="0000FF"/>
                </a:solidFill>
              </a:rPr>
              <a:t> </a:t>
            </a:r>
            <a:r>
              <a:rPr lang="en-US" altLang="en-US" b="1" dirty="0" err="1">
                <a:solidFill>
                  <a:srgbClr val="000000"/>
                </a:solidFill>
                <a:latin typeface="Courier New" panose="02070309020205020404" pitchFamily="49" charset="0"/>
              </a:rPr>
              <a:t>x.wait</a:t>
            </a:r>
            <a:r>
              <a:rPr lang="en-US" altLang="en-US" b="1" dirty="0">
                <a:solidFill>
                  <a:srgbClr val="000000"/>
                </a:solidFill>
                <a:latin typeface="Courier New" panose="02070309020205020404" pitchFamily="49" charset="0"/>
              </a:rPr>
              <a:t>()</a:t>
            </a:r>
          </a:p>
          <a:p>
            <a:pPr lvl="2"/>
            <a:r>
              <a:rPr lang="en-US" altLang="en-US" sz="1700" dirty="0"/>
              <a:t>If no</a:t>
            </a:r>
            <a:r>
              <a:rPr lang="en-US" altLang="en-US" dirty="0"/>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sz="1700" dirty="0"/>
              <a:t>on the variable, then it has no effect on the variable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4">
            <a:extLst>
              <a:ext uri="{FF2B5EF4-FFF2-40B4-BE49-F238E27FC236}">
                <a16:creationId xmlns:a16="http://schemas.microsoft.com/office/drawing/2014/main" id="{1D1CC2A3-DB64-4C35-8827-E1A4D426D368}"/>
              </a:ext>
            </a:extLst>
          </p:cNvPr>
          <p:cNvSpPr>
            <a:spLocks noGrp="1" noChangeArrowheads="1"/>
          </p:cNvSpPr>
          <p:nvPr>
            <p:ph type="title"/>
          </p:nvPr>
        </p:nvSpPr>
        <p:spPr>
          <a:xfrm>
            <a:off x="1027113" y="214119"/>
            <a:ext cx="7659687" cy="576262"/>
          </a:xfrm>
        </p:spPr>
        <p:txBody>
          <a:bodyPr/>
          <a:lstStyle/>
          <a:p>
            <a:pPr eaLnBrk="1" hangingPunct="1"/>
            <a:r>
              <a:rPr lang="en-US" altLang="en-US" dirty="0"/>
              <a:t>Condition Variables Choices</a:t>
            </a:r>
          </a:p>
        </p:txBody>
      </p:sp>
      <p:sp>
        <p:nvSpPr>
          <p:cNvPr id="67586" name="Rectangle 5">
            <a:extLst>
              <a:ext uri="{FF2B5EF4-FFF2-40B4-BE49-F238E27FC236}">
                <a16:creationId xmlns:a16="http://schemas.microsoft.com/office/drawing/2014/main" id="{135A7B3E-AB00-4F45-B8DB-11B127E38177}"/>
              </a:ext>
            </a:extLst>
          </p:cNvPr>
          <p:cNvSpPr>
            <a:spLocks noGrp="1" noChangeArrowheads="1"/>
          </p:cNvSpPr>
          <p:nvPr>
            <p:ph idx="1"/>
          </p:nvPr>
        </p:nvSpPr>
        <p:spPr>
          <a:xfrm>
            <a:off x="869950" y="1179513"/>
            <a:ext cx="7659687" cy="4713287"/>
          </a:xfrm>
        </p:spPr>
        <p:txBody>
          <a:bodyPr/>
          <a:lstStyle/>
          <a:p>
            <a:r>
              <a:rPr lang="en-US" altLang="en-US" sz="1700" dirty="0"/>
              <a:t>If process P invokes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a:t>
            </a:r>
            <a:r>
              <a:rPr lang="en-US" altLang="en-US" sz="2000" dirty="0"/>
              <a:t> </a:t>
            </a:r>
            <a:r>
              <a:rPr lang="en-US" altLang="en-US" sz="1700" dirty="0"/>
              <a:t>and process Q is suspended in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dirty="0"/>
              <a:t>, </a:t>
            </a:r>
            <a:r>
              <a:rPr lang="en-US" altLang="en-US" sz="1700" dirty="0"/>
              <a:t>what should happen next?</a:t>
            </a:r>
          </a:p>
          <a:p>
            <a:pPr lvl="1"/>
            <a:r>
              <a:rPr lang="en-US" altLang="en-US" sz="1700" dirty="0"/>
              <a:t>Both Q and P cannot execute in parallel. If Q is resumed, then P must wait</a:t>
            </a:r>
          </a:p>
          <a:p>
            <a:r>
              <a:rPr lang="en-US" altLang="en-US" sz="1700" dirty="0"/>
              <a:t>Options include</a:t>
            </a:r>
          </a:p>
          <a:p>
            <a:pPr lvl="1"/>
            <a:r>
              <a:rPr lang="en-US" altLang="en-US" sz="1700" b="1" dirty="0"/>
              <a:t>Signal and wait </a:t>
            </a:r>
            <a:r>
              <a:rPr lang="en-US" altLang="en-US" dirty="0"/>
              <a:t>– </a:t>
            </a:r>
            <a:r>
              <a:rPr lang="en-US" altLang="en-US" sz="1700" dirty="0"/>
              <a:t>P waits until Q either leaves the monitor or it waits for another condition</a:t>
            </a:r>
          </a:p>
          <a:p>
            <a:pPr lvl="1"/>
            <a:r>
              <a:rPr lang="en-US" altLang="en-US" sz="1700" b="1" dirty="0"/>
              <a:t>Signal and continue </a:t>
            </a:r>
            <a:r>
              <a:rPr lang="en-US" altLang="en-US" dirty="0"/>
              <a:t>– </a:t>
            </a:r>
            <a:r>
              <a:rPr lang="en-US" altLang="en-US" sz="1700" dirty="0"/>
              <a:t>Q waits until P either leaves the monitor or it  waits for another condition</a:t>
            </a:r>
          </a:p>
          <a:p>
            <a:pPr lvl="1"/>
            <a:r>
              <a:rPr lang="en-US" altLang="en-US" sz="1700" dirty="0"/>
              <a:t>Both have pros and cons – language implementer can decide</a:t>
            </a:r>
          </a:p>
          <a:p>
            <a:pPr lvl="1"/>
            <a:r>
              <a:rPr lang="en-US" altLang="en-US" sz="1700" dirty="0"/>
              <a:t>Monitors implemented in Concurrent Pascal compromise</a:t>
            </a:r>
          </a:p>
          <a:p>
            <a:pPr lvl="2"/>
            <a:r>
              <a:rPr lang="en-US" altLang="en-US" sz="1700" dirty="0"/>
              <a:t>P executing signal immediately leaves the monitor, Q is resumed</a:t>
            </a:r>
          </a:p>
          <a:p>
            <a:pPr lvl="1"/>
            <a:r>
              <a:rPr lang="en-US" altLang="en-US" sz="1700" dirty="0"/>
              <a:t>Implemented in other languages including Mesa, C#, Java</a:t>
            </a:r>
          </a:p>
          <a:p>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F</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F;</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5"/>
            <a:ext cx="7684407" cy="5375141"/>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1037049" y="113064"/>
            <a:ext cx="8229600" cy="576262"/>
          </a:xfrm>
        </p:spPr>
        <p:txBody>
          <a:bodyPr/>
          <a:lstStyle/>
          <a:p>
            <a:r>
              <a:rPr lang="en-US" altLang="en-US" sz="2800" dirty="0"/>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6509291" cy="4618672"/>
          </a:xfrm>
        </p:spPr>
        <p:txBody>
          <a:bodyPr/>
          <a:lstStyle/>
          <a:p>
            <a:r>
              <a:rPr lang="en-US" altLang="en-US" sz="1700" dirty="0"/>
              <a:t>If several processes  are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t>
            </a:r>
            <a:r>
              <a:rPr lang="en-US" altLang="en-US" sz="1700" dirty="0"/>
              <a:t>and</a:t>
            </a:r>
            <a:r>
              <a:rPr lang="en-US" altLang="en-US" dirty="0"/>
              <a:t> </a:t>
            </a:r>
            <a:r>
              <a:rPr lang="en-US" altLang="en-US" sz="2000" b="1" dirty="0" err="1">
                <a:latin typeface="Courier New" panose="02070309020205020404" pitchFamily="49" charset="0"/>
                <a:cs typeface="Courier New" panose="02070309020205020404" pitchFamily="49" charset="0"/>
              </a:rPr>
              <a:t>x.signal</a:t>
            </a:r>
            <a:r>
              <a:rPr lang="en-US" altLang="en-US" sz="1700" b="1" dirty="0">
                <a:latin typeface="Courier New" panose="02070309020205020404" pitchFamily="49" charset="0"/>
                <a:cs typeface="Courier New" panose="02070309020205020404" pitchFamily="49" charset="0"/>
              </a:rPr>
              <a:t>() </a:t>
            </a:r>
            <a:r>
              <a:rPr lang="en-US" altLang="en-US" sz="1700" dirty="0"/>
              <a:t>is executed, which process should be resumed?</a:t>
            </a:r>
          </a:p>
          <a:p>
            <a:r>
              <a:rPr lang="en-US" altLang="en-US" sz="1700" dirty="0"/>
              <a:t>FCFS frequently not adequate </a:t>
            </a:r>
          </a:p>
          <a:p>
            <a:r>
              <a:rPr lang="en-US" altLang="en-US" sz="1700" b="1" dirty="0">
                <a:solidFill>
                  <a:srgbClr val="006699"/>
                </a:solidFill>
                <a:latin typeface="+mj-lt"/>
              </a:rPr>
              <a:t>conditional-wait</a:t>
            </a:r>
            <a:r>
              <a:rPr lang="en-US" altLang="en-US" sz="1700" b="1" dirty="0">
                <a:solidFill>
                  <a:srgbClr val="0000FF"/>
                </a:solidFill>
              </a:rPr>
              <a:t> </a:t>
            </a:r>
            <a:r>
              <a:rPr lang="en-US" altLang="en-US" sz="1700" dirty="0"/>
              <a:t>construct of the form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lvl="1"/>
            <a:r>
              <a:rPr lang="en-US" altLang="en-US" sz="1700" dirty="0"/>
              <a:t>Where </a:t>
            </a:r>
            <a:r>
              <a:rPr lang="en-US" altLang="en-US" sz="2000" b="1" dirty="0">
                <a:latin typeface="Courier New" panose="02070309020205020404" pitchFamily="49" charset="0"/>
                <a:cs typeface="Courier New" panose="02070309020205020404" pitchFamily="49" charset="0"/>
              </a:rPr>
              <a:t>c</a:t>
            </a:r>
            <a:r>
              <a:rPr lang="en-US" altLang="en-US" sz="1700" dirty="0"/>
              <a:t> is </a:t>
            </a:r>
            <a:r>
              <a:rPr lang="en-US" altLang="en-US" sz="1700" b="1" dirty="0">
                <a:solidFill>
                  <a:srgbClr val="006699"/>
                </a:solidFill>
                <a:latin typeface="+mj-lt"/>
              </a:rPr>
              <a:t>priority</a:t>
            </a:r>
            <a:r>
              <a:rPr lang="en-US" altLang="en-US" sz="1700" b="1" dirty="0">
                <a:solidFill>
                  <a:srgbClr val="0000FF"/>
                </a:solidFill>
              </a:rPr>
              <a:t> </a:t>
            </a:r>
            <a:r>
              <a:rPr lang="en-US" altLang="en-US" sz="1700" b="1" dirty="0">
                <a:solidFill>
                  <a:srgbClr val="006699"/>
                </a:solidFill>
                <a:latin typeface="+mj-lt"/>
              </a:rPr>
              <a:t>number</a:t>
            </a:r>
          </a:p>
          <a:p>
            <a:pPr lvl="1"/>
            <a:r>
              <a:rPr lang="en-US" altLang="en-US" sz="1700" dirty="0"/>
              <a:t>Process with lowest number (highest priority) is scheduled next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1079656"/>
            <a:ext cx="7709816" cy="5042062"/>
          </a:xfrm>
        </p:spPr>
        <p:txBody>
          <a:bodyPr/>
          <a:lstStyle/>
          <a:p>
            <a:pPr>
              <a:lnSpc>
                <a:spcPct val="80000"/>
              </a:lnSpc>
            </a:pPr>
            <a:r>
              <a:rPr lang="en-US" altLang="en-US" sz="1700" dirty="0"/>
              <a:t>Allocate a single resource among competing processes using priority numbers that specify the maximum amount of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sz="1700" dirty="0"/>
              <a:t>Where R is an instance of  type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sz="1700" dirty="0"/>
              <a:t>(shown in the next slides)</a:t>
            </a: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89447"/>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2800" b="1" dirty="0">
                <a:solidFill>
                  <a:srgbClr val="006699"/>
                </a:solidFill>
                <a:latin typeface="Arial" panose="020B0604020202020204" pitchFamily="34" charset="0"/>
              </a:rPr>
              <a:t>Single Resource allocation Example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sz="2800" dirty="0"/>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dirty="0"/>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ResourceAllocator</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x.wait</a:t>
            </a:r>
            <a:r>
              <a:rPr lang="en-US" altLang="en-US" sz="1600"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x.signal</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a:t>
            </a:r>
            <a:r>
              <a:rPr lang="en-US" altLang="en-US" sz="1600" b="1" dirty="0"/>
              <a:t>	</a:t>
            </a:r>
            <a:r>
              <a:rPr lang="en-US" altLang="en-US" sz="1400" b="1" dirty="0"/>
              <a:t>	</a:t>
            </a:r>
            <a:r>
              <a:rPr lang="en-US" altLang="en-US" sz="1400"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a:t>
            </a:r>
            <a:r>
              <a:rPr lang="en-US" altLang="en-US" sz="1700" dirty="0"/>
              <a:t>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sz="1700"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a:t>
            </a:r>
            <a:r>
              <a:rPr lang="en-US" altLang="en-US" sz="1700" dirty="0"/>
              <a:t>Omitting  of </a:t>
            </a:r>
            <a:r>
              <a:rPr lang="en-US" altLang="en-US" b="1" dirty="0">
                <a:latin typeface="Courier New" panose="02070309020205020404" pitchFamily="49" charset="0"/>
                <a:cs typeface="Courier New" panose="02070309020205020404" pitchFamily="49" charset="0"/>
              </a:rPr>
              <a:t>acquire() </a:t>
            </a:r>
            <a:r>
              <a:rPr lang="en-US" altLang="en-US" sz="1700"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a:xfrm>
            <a:off x="806450" y="1233489"/>
            <a:ext cx="7545070" cy="4486592"/>
          </a:xfrm>
        </p:spPr>
        <p:txBody>
          <a:bodyPr/>
          <a:lstStyle/>
          <a:p>
            <a:r>
              <a:rPr lang="en-US" altLang="en-US" sz="1700" dirty="0"/>
              <a:t>Processes may have to wait indefinitely while trying to acquire a synchronization tool such as a mutex lock or semaphore.</a:t>
            </a:r>
          </a:p>
          <a:p>
            <a:r>
              <a:rPr lang="en-US" altLang="en-US" sz="1700" dirty="0"/>
              <a:t>Waiting indefinitely violates the progress and bounded-waiting criteria discussed at the beginning of this chapter.</a:t>
            </a:r>
          </a:p>
          <a:p>
            <a:r>
              <a:rPr lang="en-US" altLang="en-US" sz="1700" b="1" dirty="0"/>
              <a:t>Liveness</a:t>
            </a:r>
            <a:r>
              <a:rPr lang="en-US" altLang="en-US" sz="1700" dirty="0"/>
              <a:t> refers to a set of properties that a system must satisfy to ensure processes make progress.</a:t>
            </a:r>
          </a:p>
          <a:p>
            <a:r>
              <a:rPr lang="en-US" altLang="en-US" sz="1700" dirty="0"/>
              <a:t>Indefinite waiting is an example of a liveness failure</a:t>
            </a:r>
            <a:r>
              <a:rPr lang="en-US" altLang="en-US" dirty="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1700" b="1" dirty="0">
                <a:solidFill>
                  <a:srgbClr val="006699"/>
                </a:solidFill>
                <a:latin typeface="+mj-lt"/>
              </a:rPr>
              <a:t>Deadlock</a:t>
            </a:r>
            <a:r>
              <a:rPr lang="en-US" altLang="en-US" sz="1700" b="1" dirty="0">
                <a:solidFill>
                  <a:srgbClr val="3366FF"/>
                </a:solidFill>
              </a:rPr>
              <a:t> </a:t>
            </a:r>
            <a:r>
              <a:rPr lang="en-US" altLang="en-US" sz="1700" dirty="0"/>
              <a:t>– two or more processes are waiting indefinitely for an event that can be caused by only one of the waiting processes</a:t>
            </a:r>
          </a:p>
          <a:p>
            <a:pPr>
              <a:lnSpc>
                <a:spcPct val="90000"/>
              </a:lnSpc>
              <a:tabLst>
                <a:tab pos="1882775" algn="ctr"/>
                <a:tab pos="4568825" algn="ctr"/>
              </a:tabLst>
            </a:pPr>
            <a:r>
              <a:rPr lang="en-US" altLang="en-US" sz="1700" dirty="0">
                <a:solidFill>
                  <a:srgbClr val="000000"/>
                </a:solidFill>
              </a:rPr>
              <a:t>Let </a:t>
            </a:r>
            <a:r>
              <a:rPr lang="en-US" altLang="en-US" sz="1700" b="1" i="1" dirty="0">
                <a:solidFill>
                  <a:srgbClr val="000000"/>
                </a:solidFill>
                <a:latin typeface="Courier New" panose="02070309020205020404" pitchFamily="49" charset="0"/>
              </a:rPr>
              <a:t>S</a:t>
            </a:r>
            <a:r>
              <a:rPr lang="en-US" altLang="en-US" sz="1700" dirty="0">
                <a:solidFill>
                  <a:srgbClr val="000000"/>
                </a:solidFill>
              </a:rPr>
              <a:t> and</a:t>
            </a:r>
            <a:r>
              <a:rPr lang="en-US" altLang="en-US" sz="1700" b="1" dirty="0">
                <a:solidFill>
                  <a:srgbClr val="000000"/>
                </a:solidFill>
                <a:latin typeface="Courier New" panose="02070309020205020404" pitchFamily="49" charset="0"/>
              </a:rPr>
              <a:t> </a:t>
            </a:r>
            <a:r>
              <a:rPr lang="en-US" altLang="en-US" sz="1700" b="1" i="1" dirty="0">
                <a:solidFill>
                  <a:srgbClr val="000000"/>
                </a:solidFill>
                <a:latin typeface="Courier New" panose="02070309020205020404" pitchFamily="49" charset="0"/>
              </a:rPr>
              <a:t>Q</a:t>
            </a:r>
            <a:r>
              <a:rPr lang="en-US" altLang="en-US" sz="1700" b="1" dirty="0">
                <a:solidFill>
                  <a:srgbClr val="000000"/>
                </a:solidFill>
                <a:latin typeface="Courier New" panose="02070309020205020404" pitchFamily="49" charset="0"/>
              </a:rPr>
              <a:t> </a:t>
            </a:r>
            <a:r>
              <a:rPr lang="en-US" altLang="en-US" sz="1700" dirty="0">
                <a:solidFill>
                  <a:srgbClr val="000000"/>
                </a:solidFill>
              </a:rPr>
              <a:t>be </a:t>
            </a:r>
            <a:r>
              <a:rPr lang="en-US" altLang="en-US" sz="1700"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sz="1700" dirty="0">
                <a:sym typeface="MT Extra" panose="05050102010205020202" pitchFamily="18" charset="2"/>
              </a:rPr>
              <a:t>Consider if </a:t>
            </a:r>
            <a:r>
              <a:rPr lang="en-US" altLang="en-US" sz="1700" i="1" dirty="0">
                <a:solidFill>
                  <a:srgbClr val="000000"/>
                </a:solidFill>
              </a:rPr>
              <a:t>P</a:t>
            </a:r>
            <a:r>
              <a:rPr lang="en-US" altLang="en-US" sz="1700" baseline="-25000" dirty="0">
                <a:solidFill>
                  <a:srgbClr val="000000"/>
                </a:solidFill>
              </a:rPr>
              <a:t>0</a:t>
            </a:r>
            <a:r>
              <a:rPr lang="en-US" altLang="en-US" sz="1700" dirty="0">
                <a:sym typeface="MT Extra" panose="05050102010205020202" pitchFamily="18" charset="2"/>
              </a:rPr>
              <a:t> executes wait(S) and </a:t>
            </a:r>
            <a:r>
              <a:rPr lang="en-US" altLang="en-US" sz="1700" i="1" dirty="0">
                <a:solidFill>
                  <a:srgbClr val="000000"/>
                </a:solidFill>
              </a:rPr>
              <a:t>P</a:t>
            </a:r>
            <a:r>
              <a:rPr lang="en-US" altLang="en-US" sz="1700" baseline="-25000" dirty="0">
                <a:solidFill>
                  <a:srgbClr val="000000"/>
                </a:solidFill>
              </a:rPr>
              <a:t>1 </a:t>
            </a:r>
            <a:r>
              <a:rPr lang="en-US" altLang="en-US" sz="1700" dirty="0">
                <a:sym typeface="MT Extra" panose="05050102010205020202" pitchFamily="18" charset="2"/>
              </a:rPr>
              <a:t>wait(Q). When </a:t>
            </a:r>
            <a:r>
              <a:rPr lang="en-US" altLang="en-US" sz="1700" i="1" dirty="0">
                <a:solidFill>
                  <a:srgbClr val="000000"/>
                </a:solidFill>
              </a:rPr>
              <a:t>P</a:t>
            </a:r>
            <a:r>
              <a:rPr lang="en-US" altLang="en-US" sz="1700" baseline="-25000" dirty="0">
                <a:solidFill>
                  <a:srgbClr val="000000"/>
                </a:solidFill>
              </a:rPr>
              <a:t>0</a:t>
            </a:r>
            <a:r>
              <a:rPr lang="en-US" altLang="en-US" sz="1700" dirty="0">
                <a:sym typeface="MT Extra" panose="05050102010205020202" pitchFamily="18" charset="2"/>
              </a:rPr>
              <a:t> executes wait(Q), it must wait until </a:t>
            </a:r>
            <a:r>
              <a:rPr lang="en-US" altLang="en-US" sz="1700" i="1" dirty="0">
                <a:solidFill>
                  <a:srgbClr val="000000"/>
                </a:solidFill>
              </a:rPr>
              <a:t>P</a:t>
            </a:r>
            <a:r>
              <a:rPr lang="en-US" altLang="en-US" sz="1700" baseline="-25000" dirty="0">
                <a:solidFill>
                  <a:srgbClr val="000000"/>
                </a:solidFill>
              </a:rPr>
              <a:t>1 </a:t>
            </a:r>
            <a:r>
              <a:rPr lang="en-US" altLang="en-US" sz="1700" dirty="0">
                <a:sym typeface="MT Extra" panose="05050102010205020202" pitchFamily="18" charset="2"/>
              </a:rPr>
              <a:t>executes signal(Q)</a:t>
            </a:r>
          </a:p>
          <a:p>
            <a:pPr>
              <a:lnSpc>
                <a:spcPct val="90000"/>
              </a:lnSpc>
              <a:tabLst>
                <a:tab pos="1882775" algn="ctr"/>
                <a:tab pos="4568825" algn="ctr"/>
              </a:tabLst>
            </a:pPr>
            <a:r>
              <a:rPr lang="en-US" altLang="en-US" sz="1700" dirty="0">
                <a:sym typeface="MT Extra" panose="05050102010205020202" pitchFamily="18" charset="2"/>
              </a:rPr>
              <a:t>However, </a:t>
            </a:r>
            <a:r>
              <a:rPr lang="en-US" altLang="en-US" sz="1700" i="1" dirty="0">
                <a:solidFill>
                  <a:srgbClr val="000000"/>
                </a:solidFill>
              </a:rPr>
              <a:t>P</a:t>
            </a:r>
            <a:r>
              <a:rPr lang="en-US" altLang="en-US" sz="1700" baseline="-25000" dirty="0">
                <a:solidFill>
                  <a:srgbClr val="000000"/>
                </a:solidFill>
              </a:rPr>
              <a:t>1 </a:t>
            </a:r>
            <a:r>
              <a:rPr lang="en-US" altLang="en-US" sz="1700" dirty="0">
                <a:sym typeface="MT Extra" panose="05050102010205020202" pitchFamily="18" charset="2"/>
              </a:rPr>
              <a:t>is waiting until </a:t>
            </a:r>
            <a:r>
              <a:rPr lang="en-US" altLang="en-US" sz="1700" i="1" dirty="0">
                <a:solidFill>
                  <a:srgbClr val="000000"/>
                </a:solidFill>
              </a:rPr>
              <a:t>P</a:t>
            </a:r>
            <a:r>
              <a:rPr lang="en-US" altLang="en-US" sz="1700" baseline="-25000" dirty="0">
                <a:solidFill>
                  <a:srgbClr val="000000"/>
                </a:solidFill>
              </a:rPr>
              <a:t>0</a:t>
            </a:r>
            <a:r>
              <a:rPr lang="en-US" altLang="en-US" sz="1700" dirty="0">
                <a:sym typeface="MT Extra" panose="05050102010205020202" pitchFamily="18" charset="2"/>
              </a:rPr>
              <a:t> execute signal(S).</a:t>
            </a:r>
          </a:p>
          <a:p>
            <a:pPr>
              <a:lnSpc>
                <a:spcPct val="90000"/>
              </a:lnSpc>
              <a:tabLst>
                <a:tab pos="1882775" algn="ctr"/>
                <a:tab pos="4568825" algn="ctr"/>
              </a:tabLst>
            </a:pPr>
            <a:r>
              <a:rPr lang="en-US" altLang="en-US" sz="1700" dirty="0">
                <a:sym typeface="MT Extra" panose="05050102010205020202" pitchFamily="18" charset="2"/>
              </a:rPr>
              <a:t>Since these signal() operations will never be executed, </a:t>
            </a:r>
            <a:r>
              <a:rPr lang="en-US" altLang="en-US" sz="1700" i="1" dirty="0">
                <a:solidFill>
                  <a:srgbClr val="000000"/>
                </a:solidFill>
              </a:rPr>
              <a:t>P</a:t>
            </a:r>
            <a:r>
              <a:rPr lang="en-US" altLang="en-US" sz="1700" baseline="-25000" dirty="0">
                <a:solidFill>
                  <a:srgbClr val="000000"/>
                </a:solidFill>
              </a:rPr>
              <a:t>0 </a:t>
            </a:r>
            <a:r>
              <a:rPr lang="en-US" altLang="en-US" sz="1700" dirty="0">
                <a:sym typeface="MT Extra" panose="05050102010205020202" pitchFamily="18" charset="2"/>
              </a:rPr>
              <a:t>and </a:t>
            </a:r>
            <a:r>
              <a:rPr lang="en-US" altLang="en-US" sz="1700" i="1" dirty="0">
                <a:solidFill>
                  <a:srgbClr val="000000"/>
                </a:solidFill>
              </a:rPr>
              <a:t>P</a:t>
            </a:r>
            <a:r>
              <a:rPr lang="en-US" altLang="en-US" sz="1700" baseline="-25000" dirty="0">
                <a:solidFill>
                  <a:srgbClr val="000000"/>
                </a:solidFill>
              </a:rPr>
              <a:t>1 </a:t>
            </a:r>
            <a:r>
              <a:rPr lang="en-US" altLang="en-US" sz="1700" dirty="0">
                <a:sym typeface="MT Extra" panose="05050102010205020202" pitchFamily="18" charset="2"/>
              </a:rPr>
              <a:t>are </a:t>
            </a:r>
            <a:r>
              <a:rPr lang="en-US" altLang="en-US" sz="1700" b="1" dirty="0">
                <a:sym typeface="MT Extra" panose="05050102010205020202" pitchFamily="18" charset="2"/>
              </a:rPr>
              <a:t>deadlocked</a:t>
            </a:r>
            <a:r>
              <a:rPr lang="en-US" altLang="en-US" sz="1700" dirty="0">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Deadlock</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1700" b="1" dirty="0">
                <a:sym typeface="MT Extra" panose="05050102010205020202" pitchFamily="18" charset="2"/>
              </a:rPr>
              <a:t>Starvation</a:t>
            </a:r>
            <a:r>
              <a:rPr lang="en-US" altLang="en-US" sz="1700" dirty="0">
                <a:sym typeface="MT Extra" panose="05050102010205020202" pitchFamily="18" charset="2"/>
              </a:rPr>
              <a:t> </a:t>
            </a:r>
            <a:r>
              <a:rPr lang="en-US" altLang="en-US" sz="1700" dirty="0"/>
              <a:t>– indefinite blocking  </a:t>
            </a:r>
          </a:p>
          <a:p>
            <a:pPr lvl="1">
              <a:lnSpc>
                <a:spcPct val="90000"/>
              </a:lnSpc>
              <a:tabLst>
                <a:tab pos="1882775" algn="ctr"/>
                <a:tab pos="4568825" algn="ctr"/>
              </a:tabLst>
            </a:pPr>
            <a:r>
              <a:rPr lang="en-US" altLang="en-US" sz="1700" dirty="0"/>
              <a:t>A process may never be removed from the semaphore queue in which it is suspended</a:t>
            </a:r>
          </a:p>
          <a:p>
            <a:pPr>
              <a:lnSpc>
                <a:spcPct val="90000"/>
              </a:lnSpc>
              <a:tabLst>
                <a:tab pos="1882775" algn="ctr"/>
                <a:tab pos="4568825" algn="ctr"/>
              </a:tabLst>
            </a:pPr>
            <a:r>
              <a:rPr lang="en-US" altLang="en-US" sz="1700" b="1" dirty="0"/>
              <a:t>Priority Inversion</a:t>
            </a:r>
            <a:r>
              <a:rPr lang="en-US" altLang="en-US" sz="1700" dirty="0"/>
              <a:t> – Scheduling problem when lower-priority process holds a lock needed by higher-priority process</a:t>
            </a:r>
          </a:p>
          <a:p>
            <a:pPr>
              <a:tabLst>
                <a:tab pos="1882775" algn="ctr"/>
                <a:tab pos="4568825" algn="ctr"/>
              </a:tabLst>
            </a:pPr>
            <a:r>
              <a:rPr lang="en-US" altLang="en-US" sz="1700" dirty="0"/>
              <a:t>Solved via </a:t>
            </a:r>
            <a:r>
              <a:rPr lang="en-US" altLang="en-US" sz="1700" b="1" dirty="0"/>
              <a:t>priority-inheritance protocol</a:t>
            </a:r>
            <a:br>
              <a:rPr lang="en-US" altLang="en-US" sz="1700" b="1" dirty="0"/>
            </a:br>
            <a:br>
              <a:rPr lang="en-US" altLang="en-US" sz="1600" b="1" dirty="0"/>
            </a:br>
            <a:endParaRPr lang="en-US" altLang="en-US" sz="1600"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Other Forms of Deadlock</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a resource </a:t>
            </a:r>
            <a:r>
              <a:rPr lang="en-US" altLang="en-US" b="1" dirty="0"/>
              <a:t>P3</a:t>
            </a:r>
            <a:r>
              <a:rPr lang="en-US" altLang="en-US" dirty="0"/>
              <a:t> is assigned a resource </a:t>
            </a:r>
            <a:r>
              <a:rPr lang="en-US" altLang="en-US" b="1" dirty="0"/>
              <a:t>R </a:t>
            </a:r>
            <a:r>
              <a:rPr lang="en-US" altLang="en-US" dirty="0"/>
              <a:t>that </a:t>
            </a:r>
            <a:r>
              <a:rPr lang="en-US" altLang="en-US" b="1" dirty="0"/>
              <a:t>P1</a:t>
            </a:r>
            <a:r>
              <a:rPr lang="en-US" altLang="en-US" dirty="0"/>
              <a:t> wants. </a:t>
            </a:r>
          </a:p>
          <a:p>
            <a:pPr lvl="1">
              <a:lnSpc>
                <a:spcPct val="90000"/>
              </a:lnSpc>
              <a:tabLst>
                <a:tab pos="1882775" algn="ctr"/>
                <a:tab pos="4568825" algn="ctr"/>
              </a:tabLst>
            </a:pPr>
            <a:r>
              <a:rPr lang="en-US" altLang="en-US" dirty="0"/>
              <a:t>Thus, </a:t>
            </a:r>
            <a:r>
              <a:rPr lang="en-US" altLang="en-US" b="1" dirty="0"/>
              <a:t>P1</a:t>
            </a:r>
            <a:r>
              <a:rPr lang="en-US" altLang="en-US" dirty="0"/>
              <a:t> must wait for </a:t>
            </a:r>
            <a:r>
              <a:rPr lang="en-US" altLang="en-US" b="1" dirty="0"/>
              <a:t>P3</a:t>
            </a:r>
            <a:r>
              <a:rPr lang="en-US" altLang="en-US" dirty="0"/>
              <a:t> to finish using the resource. However, </a:t>
            </a:r>
            <a:r>
              <a:rPr lang="en-US" altLang="en-US" b="1" dirty="0"/>
              <a:t>P2</a:t>
            </a:r>
            <a:r>
              <a:rPr lang="en-US" altLang="en-US" dirty="0"/>
              <a:t> becomes runnable and preempts </a:t>
            </a:r>
            <a:r>
              <a:rPr lang="en-US" altLang="en-US" b="1" dirty="0"/>
              <a:t>P3</a:t>
            </a:r>
            <a:r>
              <a:rPr lang="en-US" altLang="en-US" dirty="0"/>
              <a:t>. </a:t>
            </a:r>
          </a:p>
          <a:p>
            <a:pPr lvl="1">
              <a:lnSpc>
                <a:spcPct val="90000"/>
              </a:lnSpc>
              <a:tabLst>
                <a:tab pos="1882775" algn="ctr"/>
                <a:tab pos="4568825" algn="ctr"/>
              </a:tabLst>
            </a:pPr>
            <a:r>
              <a:rPr lang="en-US" altLang="en-US" dirty="0"/>
              <a:t>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78806"/>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438157" cy="4570359"/>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a:t>
            </a:r>
            <a:r>
              <a:rPr lang="en-US" altLang="en-US" b="1" dirty="0">
                <a:solidFill>
                  <a:srgbClr val="3366FF"/>
                </a:solidFill>
              </a:rPr>
              <a:t> </a:t>
            </a:r>
            <a:r>
              <a:rPr lang="en-US" altLang="en-US" b="1" dirty="0">
                <a:solidFill>
                  <a:srgbClr val="006699"/>
                </a:solidFill>
                <a:latin typeface="+mj-lt"/>
              </a:rPr>
              <a:t>section</a:t>
            </a:r>
            <a:r>
              <a:rPr lang="en-US" altLang="en-US" b="1" dirty="0">
                <a:solidFill>
                  <a:srgbClr val="3366FF"/>
                </a:solidFill>
              </a:rPr>
              <a:t>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a:t>
            </a:r>
            <a:r>
              <a:rPr lang="en-US" altLang="en-US" b="1" dirty="0">
                <a:solidFill>
                  <a:srgbClr val="3366FF"/>
                </a:solidFill>
              </a:rPr>
              <a:t> </a:t>
            </a:r>
            <a:r>
              <a:rPr lang="en-US" altLang="en-US" b="1" dirty="0">
                <a:solidFill>
                  <a:srgbClr val="006699"/>
                </a:solidFill>
                <a:latin typeface="+mj-lt"/>
              </a:rPr>
              <a:t>section</a:t>
            </a:r>
            <a:r>
              <a:rPr lang="en-US" altLang="en-US" dirty="0"/>
              <a:t>, then </a:t>
            </a:r>
            <a:r>
              <a:rPr lang="en-US" altLang="en-US" b="1" dirty="0">
                <a:solidFill>
                  <a:srgbClr val="006699"/>
                </a:solidFill>
                <a:latin typeface="+mj-lt"/>
              </a:rPr>
              <a:t>remainder</a:t>
            </a:r>
            <a:r>
              <a:rPr lang="en-US" altLang="en-US" b="1" dirty="0">
                <a:solidFill>
                  <a:srgbClr val="3366FF"/>
                </a:solidFill>
              </a:rPr>
              <a:t> </a:t>
            </a:r>
            <a:r>
              <a:rPr lang="en-US" altLang="en-US" b="1" dirty="0">
                <a:solidFill>
                  <a:srgbClr val="006699"/>
                </a:solidFill>
                <a:latin typeface="+mj-lt"/>
              </a:rPr>
              <a:t>section</a:t>
            </a:r>
          </a:p>
          <a:p>
            <a:endParaRPr lang="en-US" altLang="en-US" b="1" dirty="0">
              <a:solidFill>
                <a:srgbClr val="3366FF"/>
              </a:solidFill>
            </a:endParaRPr>
          </a:p>
          <a:p>
            <a:pPr>
              <a:buFont typeface="Monotype Sorts" pitchFamily="-84" charset="2"/>
              <a:buNone/>
            </a:pPr>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1700" dirty="0"/>
              <a:t>Consider the scenario with  three processes </a:t>
            </a:r>
            <a:r>
              <a:rPr lang="en-US" altLang="en-US" sz="1700" b="1" dirty="0"/>
              <a:t>P1, P2</a:t>
            </a:r>
            <a:r>
              <a:rPr lang="en-US" altLang="en-US" sz="1700" dirty="0"/>
              <a:t>, and </a:t>
            </a:r>
            <a:r>
              <a:rPr lang="en-US" altLang="en-US" sz="1700" b="1" dirty="0"/>
              <a:t>P3</a:t>
            </a:r>
            <a:r>
              <a:rPr lang="en-US" altLang="en-US" sz="1700" dirty="0"/>
              <a:t>. </a:t>
            </a:r>
            <a:r>
              <a:rPr lang="en-US" altLang="en-US" sz="1700" b="1" dirty="0"/>
              <a:t>P1</a:t>
            </a:r>
            <a:r>
              <a:rPr lang="en-US" altLang="en-US" sz="1700" dirty="0"/>
              <a:t> has the highest priority, </a:t>
            </a:r>
            <a:r>
              <a:rPr lang="en-US" altLang="en-US" sz="1700" b="1" dirty="0"/>
              <a:t>P2</a:t>
            </a:r>
            <a:r>
              <a:rPr lang="en-US" altLang="en-US" sz="1700" dirty="0"/>
              <a:t> the next highest, and </a:t>
            </a:r>
            <a:r>
              <a:rPr lang="en-US" altLang="en-US" sz="1700" b="1" dirty="0"/>
              <a:t>P3</a:t>
            </a:r>
            <a:r>
              <a:rPr lang="en-US" altLang="en-US" sz="1700" dirty="0"/>
              <a:t> the lowest. </a:t>
            </a:r>
          </a:p>
          <a:p>
            <a:pPr>
              <a:lnSpc>
                <a:spcPct val="90000"/>
              </a:lnSpc>
              <a:tabLst>
                <a:tab pos="1882775" algn="ctr"/>
                <a:tab pos="4568825" algn="ctr"/>
              </a:tabLst>
            </a:pPr>
            <a:r>
              <a:rPr lang="en-US" altLang="en-US" sz="1700" dirty="0"/>
              <a:t>Assume a resource </a:t>
            </a:r>
            <a:r>
              <a:rPr lang="en-US" altLang="en-US" sz="1700" b="1" dirty="0"/>
              <a:t>P3</a:t>
            </a:r>
            <a:r>
              <a:rPr lang="en-US" altLang="en-US" sz="1700" dirty="0"/>
              <a:t> is assigned a resource </a:t>
            </a:r>
            <a:r>
              <a:rPr lang="en-US" altLang="en-US" sz="1700" b="1" dirty="0"/>
              <a:t>R </a:t>
            </a:r>
            <a:r>
              <a:rPr lang="en-US" altLang="en-US" sz="1700" dirty="0"/>
              <a:t>that </a:t>
            </a:r>
            <a:r>
              <a:rPr lang="en-US" altLang="en-US" sz="1700" b="1" dirty="0"/>
              <a:t>P1</a:t>
            </a:r>
            <a:r>
              <a:rPr lang="en-US" altLang="en-US" sz="1700" dirty="0"/>
              <a:t> wants. Thus, </a:t>
            </a:r>
            <a:r>
              <a:rPr lang="en-US" altLang="en-US" sz="1700" b="1" dirty="0"/>
              <a:t>P1</a:t>
            </a:r>
            <a:r>
              <a:rPr lang="en-US" altLang="en-US" sz="1700" dirty="0"/>
              <a:t> must wait for </a:t>
            </a:r>
            <a:r>
              <a:rPr lang="en-US" altLang="en-US" sz="1700" b="1" dirty="0"/>
              <a:t>P3</a:t>
            </a:r>
            <a:r>
              <a:rPr lang="en-US" altLang="en-US" sz="1700" dirty="0"/>
              <a:t> to finish using the resource. However, </a:t>
            </a:r>
            <a:r>
              <a:rPr lang="en-US" altLang="en-US" sz="1700" b="1" dirty="0"/>
              <a:t>P2</a:t>
            </a:r>
            <a:r>
              <a:rPr lang="en-US" altLang="en-US" sz="1700" dirty="0"/>
              <a:t> becomes runnable and preempts </a:t>
            </a:r>
            <a:r>
              <a:rPr lang="en-US" altLang="en-US" sz="1700" b="1" dirty="0"/>
              <a:t>P3</a:t>
            </a:r>
            <a:r>
              <a:rPr lang="en-US" altLang="en-US" sz="1700" dirty="0"/>
              <a:t>. What has happened is that </a:t>
            </a:r>
            <a:r>
              <a:rPr lang="en-US" altLang="en-US" sz="1700" b="1" dirty="0"/>
              <a:t>P2</a:t>
            </a:r>
            <a:r>
              <a:rPr lang="en-US" altLang="en-US" sz="1700" dirty="0"/>
              <a:t> - a process with a lower priority than </a:t>
            </a:r>
            <a:r>
              <a:rPr lang="en-US" altLang="en-US" sz="1700" b="1" dirty="0"/>
              <a:t>P1</a:t>
            </a:r>
            <a:r>
              <a:rPr lang="en-US" altLang="en-US" sz="1700" dirty="0"/>
              <a:t> - has indirectly prevented </a:t>
            </a:r>
            <a:r>
              <a:rPr lang="en-US" altLang="en-US" sz="1700" b="1" dirty="0"/>
              <a:t>P3</a:t>
            </a:r>
            <a:r>
              <a:rPr lang="en-US" altLang="en-US" sz="1700" dirty="0"/>
              <a:t> from gaining access to the resource.</a:t>
            </a:r>
            <a:br>
              <a:rPr lang="en-US" altLang="en-US" sz="1700" dirty="0"/>
            </a:br>
            <a:endParaRPr lang="en-US" altLang="en-US" sz="1700" dirty="0"/>
          </a:p>
          <a:p>
            <a:pPr>
              <a:tabLst>
                <a:tab pos="1882775" algn="ctr"/>
                <a:tab pos="4568825" algn="ctr"/>
              </a:tabLst>
            </a:pPr>
            <a:r>
              <a:rPr lang="en-US" altLang="en-US" sz="1700" dirty="0"/>
              <a:t>To prevent this from occurring, a </a:t>
            </a:r>
            <a:r>
              <a:rPr lang="en-US" altLang="en-US" sz="1700" b="1" dirty="0"/>
              <a:t>priority inheritance protocol</a:t>
            </a:r>
            <a:r>
              <a:rPr lang="en-US" altLang="en-US" sz="1700"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extLst>
      <p:ext uri="{BB962C8B-B14F-4D97-AF65-F5344CB8AC3E}">
        <p14:creationId xmlns:p14="http://schemas.microsoft.com/office/powerpoint/2010/main" val="203087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1751013"/>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7"/>
            <a:ext cx="7453571" cy="4513604"/>
          </a:xfrm>
        </p:spPr>
        <p:txBody>
          <a:bodyPr/>
          <a:lstStyle/>
          <a:p>
            <a:pPr>
              <a:buFont typeface="Monotype Sorts" pitchFamily="-84" charset="2"/>
              <a:buNone/>
            </a:pPr>
            <a:r>
              <a:rPr lang="en-US" altLang="en-US" dirty="0">
                <a:solidFill>
                  <a:srgbClr val="993300"/>
                </a:solidFill>
              </a:rPr>
              <a:t>1.   </a:t>
            </a:r>
            <a:r>
              <a:rPr lang="en-US" altLang="en-US" b="1" dirty="0">
                <a:solidFill>
                  <a:srgbClr val="006699"/>
                </a:solidFill>
                <a:latin typeface="+mj-lt"/>
              </a:rPr>
              <a:t>Mutual</a:t>
            </a:r>
            <a:r>
              <a:rPr lang="en-US" altLang="en-US" b="1" dirty="0">
                <a:solidFill>
                  <a:srgbClr val="3366FF"/>
                </a:solidFill>
              </a:rPr>
              <a:t> </a:t>
            </a:r>
            <a:r>
              <a:rPr lang="en-US" altLang="en-US" b="1" dirty="0">
                <a:solidFill>
                  <a:srgbClr val="006699"/>
                </a:solidFill>
                <a:latin typeface="+mj-lt"/>
              </a:rPr>
              <a:t>Exclusion</a:t>
            </a:r>
            <a:r>
              <a:rPr lang="en-US" altLang="en-US" b="1" dirty="0">
                <a:solidFill>
                  <a:srgbClr val="3366FF"/>
                </a:solidFill>
              </a:rPr>
              <a:t>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a:buFont typeface="Monotype Sorts" pitchFamily="-84" charset="2"/>
              <a:buNone/>
            </a:pPr>
            <a:r>
              <a:rPr lang="en-US" altLang="en-US" dirty="0">
                <a:solidFill>
                  <a:srgbClr val="993300"/>
                </a:solidFill>
              </a:rPr>
              <a:t>2.   </a:t>
            </a: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a:buFont typeface="Monotype Sorts" pitchFamily="-84" charset="2"/>
              <a:buNone/>
            </a:pPr>
            <a:r>
              <a:rPr lang="en-US" altLang="en-US" dirty="0">
                <a:solidFill>
                  <a:srgbClr val="993300"/>
                </a:solidFill>
              </a:rPr>
              <a:t>3.  </a:t>
            </a:r>
            <a:r>
              <a:rPr lang="en-US" altLang="en-US" b="1" dirty="0">
                <a:solidFill>
                  <a:srgbClr val="006699"/>
                </a:solidFill>
                <a:latin typeface="+mj-lt"/>
              </a:rPr>
              <a:t>Bounded</a:t>
            </a:r>
            <a:r>
              <a:rPr lang="en-US" altLang="en-US" b="1" dirty="0">
                <a:solidFill>
                  <a:srgbClr val="3366FF"/>
                </a:solidFill>
              </a:rPr>
              <a:t> </a:t>
            </a:r>
            <a:r>
              <a:rPr lang="en-US" altLang="en-US" b="1" dirty="0">
                <a:solidFill>
                  <a:srgbClr val="006699"/>
                </a:solidFill>
                <a:latin typeface="+mj-lt"/>
              </a:rPr>
              <a:t>Waiting</a:t>
            </a:r>
            <a:r>
              <a:rPr lang="en-US" altLang="en-US" b="1" dirty="0">
                <a:solidFill>
                  <a:srgbClr val="3366FF"/>
                </a:solidFill>
              </a:rPr>
              <a:t> </a:t>
            </a:r>
            <a:r>
              <a:rPr lang="en-US" altLang="en-US" dirty="0"/>
              <a:t>-  A bound must exist on the number of times that other processes are allowed to enter their critical sections after a process has made a request to enter its critical section and before that request is granted</a:t>
            </a:r>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a:t>
            </a:r>
            <a:r>
              <a:rPr lang="en-US" altLang="en-US" b="1" dirty="0">
                <a:solidFill>
                  <a:srgbClr val="3366FF"/>
                </a:solidFill>
              </a:rPr>
              <a:t> </a:t>
            </a:r>
            <a:r>
              <a:rPr lang="en-US" altLang="en-US" b="1" dirty="0">
                <a:solidFill>
                  <a:srgbClr val="006699"/>
                </a:solidFill>
                <a:latin typeface="+mj-lt"/>
              </a:rPr>
              <a:t>speed</a:t>
            </a:r>
            <a:r>
              <a:rPr lang="en-US" altLang="en-US" b="1" dirty="0">
                <a:solidFill>
                  <a:srgbClr val="3366FF"/>
                </a:solidFill>
              </a:rPr>
              <a:t>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55517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22731</TotalTime>
  <Words>4137</Words>
  <Application>Microsoft Office PowerPoint</Application>
  <PresentationFormat>On-screen Show (4:3)</PresentationFormat>
  <Paragraphs>561</Paragraphs>
  <Slides>60</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Courier New</vt:lpstr>
      <vt:lpstr>Helvetica</vt:lpstr>
      <vt:lpstr>Monotype Sorts</vt:lpstr>
      <vt:lpstr>Times New Roman</vt:lpstr>
      <vt:lpstr>Verdana</vt:lpstr>
      <vt:lpstr>Webdings</vt:lpstr>
      <vt:lpstr>Wingdings</vt: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Software Solution -- Peterson’s Algorithm</vt:lpstr>
      <vt:lpstr>Algorithm for Process Pi</vt:lpstr>
      <vt:lpstr>Correctness of Peterson’s Solution </vt:lpstr>
      <vt:lpstr>Peterson’s Solution </vt:lpstr>
      <vt:lpstr>Peterson’s Solution and Modern Architecture</vt:lpstr>
      <vt:lpstr>Modern Architecture Example</vt:lpstr>
      <vt:lpstr>Modern Architecture Example (Cont.)</vt:lpstr>
      <vt:lpstr>Peterson’s Solution Revisited</vt:lpstr>
      <vt:lpstr>Synchronization Hardware</vt:lpstr>
      <vt:lpstr>Memory Barrier Instructions</vt:lpstr>
      <vt:lpstr>Memory Barrier Example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Usage Example (Cont.)</vt:lpstr>
      <vt:lpstr>Semaphore Implementation</vt:lpstr>
      <vt:lpstr>Implementation with no Busy waiting</vt:lpstr>
      <vt:lpstr>Implementation of the wait operation</vt:lpstr>
      <vt:lpstr>Implementation of the signal operation</vt:lpstr>
      <vt:lpstr>Problems with Semaphores</vt:lpstr>
      <vt:lpstr>Monitors</vt:lpstr>
      <vt:lpstr>Schematic view of a Monitor</vt:lpstr>
      <vt:lpstr>Condition Variables</vt:lpstr>
      <vt:lpstr> Monitor with Condition Variables</vt:lpstr>
      <vt:lpstr>Condition Variables Choices</vt:lpstr>
      <vt:lpstr>Monitor Implementation Using Semaphores</vt:lpstr>
      <vt:lpstr> Implementation – Condition Variables</vt:lpstr>
      <vt:lpstr>Implementation (Cont.)</vt:lpstr>
      <vt:lpstr>Resuming Processes within a Monitor</vt:lpstr>
      <vt:lpstr>PowerPoint Presentation</vt:lpstr>
      <vt:lpstr>A Monitor to Allocate Single Resource</vt:lpstr>
      <vt:lpstr>Single Resource Monitor (Cont.)</vt:lpstr>
      <vt:lpstr>Liveness</vt:lpstr>
      <vt:lpstr>Deadlock</vt:lpstr>
      <vt:lpstr>Other Forms of Deadlock</vt:lpstr>
      <vt:lpstr>End of Chapter 6</vt:lpstr>
      <vt:lpstr>Priority Inheritance Protocol</vt:lpstr>
      <vt:lpstr>Priority Inheritance Protocol</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Divesh Kosuri</cp:lastModifiedBy>
  <cp:revision>383</cp:revision>
  <cp:lastPrinted>2013-09-18T17:45:18Z</cp:lastPrinted>
  <dcterms:created xsi:type="dcterms:W3CDTF">2011-01-13T23:43:38Z</dcterms:created>
  <dcterms:modified xsi:type="dcterms:W3CDTF">2021-03-31T07:40:41Z</dcterms:modified>
</cp:coreProperties>
</file>