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2"/>
  </p:notesMasterIdLst>
  <p:handoutMasterIdLst>
    <p:handoutMasterId r:id="rId53"/>
  </p:handoutMasterIdLst>
  <p:sldIdLst>
    <p:sldId id="331" r:id="rId2"/>
    <p:sldId id="332" r:id="rId3"/>
    <p:sldId id="333" r:id="rId4"/>
    <p:sldId id="334" r:id="rId5"/>
    <p:sldId id="423" r:id="rId6"/>
    <p:sldId id="463" r:id="rId7"/>
    <p:sldId id="460" r:id="rId8"/>
    <p:sldId id="335" r:id="rId9"/>
    <p:sldId id="337" r:id="rId10"/>
    <p:sldId id="381" r:id="rId11"/>
    <p:sldId id="340" r:id="rId12"/>
    <p:sldId id="341" r:id="rId13"/>
    <p:sldId id="342" r:id="rId14"/>
    <p:sldId id="343" r:id="rId15"/>
    <p:sldId id="344" r:id="rId16"/>
    <p:sldId id="345" r:id="rId17"/>
    <p:sldId id="425" r:id="rId18"/>
    <p:sldId id="348" r:id="rId19"/>
    <p:sldId id="349" r:id="rId20"/>
    <p:sldId id="427" r:id="rId21"/>
    <p:sldId id="351" r:id="rId22"/>
    <p:sldId id="352" r:id="rId23"/>
    <p:sldId id="419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420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422" r:id="rId48"/>
    <p:sldId id="421" r:id="rId49"/>
    <p:sldId id="353" r:id="rId50"/>
    <p:sldId id="461" r:id="rId5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79" d="100"/>
          <a:sy n="79" d="100"/>
        </p:scale>
        <p:origin x="806" y="67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7T16:51:29.18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90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2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53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58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72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808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37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2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3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2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DD1E2D3-9878-4CEA-A6FC-EB0932BDC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66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66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66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66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FD7B67-295C-40E9-8B51-368B19B10E9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4F9FB4C-ABA7-408B-AA3D-B13D98690F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DA1E3A3-56DF-441C-A2C4-6DE7FB225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146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8.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253" y="215319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088014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</a:t>
            </a:r>
            <a:r>
              <a:rPr lang="en-US" altLang="en-US" i="1" dirty="0"/>
              <a:t>R</a:t>
            </a:r>
            <a:r>
              <a:rPr lang="en-US" altLang="en-US" baseline="-25000" dirty="0"/>
              <a:t>4</a:t>
            </a:r>
          </a:p>
          <a:p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</a:p>
          <a:p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</a:p>
          <a:p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25" y="1205341"/>
            <a:ext cx="2317146" cy="339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2459" y="123723"/>
            <a:ext cx="7648111" cy="576262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96" y="1206224"/>
            <a:ext cx="2323465" cy="343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8888" y="128348"/>
            <a:ext cx="7807911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797" y="1215957"/>
            <a:ext cx="2443535" cy="312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1687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059873"/>
            <a:ext cx="5018254" cy="402511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1618" y="131185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070261"/>
            <a:ext cx="6777991" cy="3430619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  <a:p>
            <a:pPr lvl="1"/>
            <a:r>
              <a:rPr lang="en-US" altLang="en-US" dirty="0"/>
              <a:t>What is the consequence?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172719"/>
            <a:ext cx="7800975" cy="54869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512973"/>
            <a:ext cx="6437347" cy="3922628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processes to request and be allocated all its resources before it begins execution, or </a:t>
            </a:r>
          </a:p>
          <a:p>
            <a:pPr lvl="1"/>
            <a:r>
              <a:rPr lang="en-US" altLang="en-US" dirty="0"/>
              <a:t>Allow processes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073742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15072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36319"/>
            <a:ext cx="7340600" cy="4419601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the resources currently being held by the process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4780"/>
            <a:ext cx="8229600" cy="576262"/>
          </a:xfrm>
        </p:spPr>
        <p:txBody>
          <a:bodyPr/>
          <a:lstStyle/>
          <a:p>
            <a:r>
              <a:rPr lang="en-US" altLang="en-US" dirty="0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11156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commonly used.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Example: two mutex locks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3808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32080"/>
            <a:ext cx="7762875" cy="57917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743393"/>
            <a:ext cx="6643189" cy="3671887"/>
          </a:xfrm>
        </p:spPr>
        <p:txBody>
          <a:bodyPr/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1727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82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012826"/>
            <a:ext cx="7086701" cy="4833498"/>
          </a:xfrm>
        </p:spPr>
        <p:txBody>
          <a:bodyPr/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</a:t>
            </a:r>
          </a:p>
          <a:p>
            <a:pPr marL="0" indent="0">
              <a:buNone/>
            </a:pPr>
            <a:r>
              <a:rPr lang="en-US" altLang="en-US" i="1" dirty="0"/>
              <a:t>	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endParaRPr lang="en-US" altLang="en-US" dirty="0"/>
          </a:p>
          <a:p>
            <a:pPr marL="400050" lvl="1" indent="0">
              <a:buNone/>
            </a:pPr>
            <a:r>
              <a:rPr lang="en-US" altLang="en-US" dirty="0"/>
              <a:t>of ALL the  processes  in the systems such that  for each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resources that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10985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61545"/>
            <a:ext cx="7588250" cy="4505081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026161"/>
            <a:ext cx="7652495" cy="4477702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Avoidance algorithm: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Ensure that a system will never enter an unsafe state.</a:t>
            </a:r>
          </a:p>
        </p:txBody>
      </p:sp>
    </p:spTree>
    <p:extLst>
      <p:ext uri="{BB962C8B-B14F-4D97-AF65-F5344CB8AC3E}">
        <p14:creationId xmlns:p14="http://schemas.microsoft.com/office/powerpoint/2010/main" val="155046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211" y="1769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20" y="1234283"/>
            <a:ext cx="2671553" cy="267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97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967289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modified resource-allocation graph</a:t>
            </a:r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658" y="139506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Modified 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988" y="998740"/>
            <a:ext cx="7144011" cy="4480092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--&gt;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</a:rPr>
              <a:t>Request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indicates that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requests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b="1" dirty="0">
                <a:solidFill>
                  <a:srgbClr val="006699"/>
                </a:solidFill>
              </a:rPr>
              <a:t>Assignment  edge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 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 indicates that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was allocated to process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Request edge converts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b="1" i="1" dirty="0">
                <a:sym typeface="Symbol" panose="05050102010706020507" pitchFamily="18" charset="2"/>
              </a:rPr>
              <a:t>a priori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83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8138" y="1088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Modified Resource-Allocation Graph Example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6" y="1313227"/>
            <a:ext cx="2646728" cy="2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1403" y="108892"/>
            <a:ext cx="7706412" cy="576262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379" y="1225679"/>
            <a:ext cx="2848911" cy="287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534" y="107000"/>
            <a:ext cx="7656512" cy="57225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002627"/>
            <a:ext cx="6632425" cy="4278630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369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9" y="1016000"/>
            <a:ext cx="6192202" cy="4358640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process must a priori claim maximum use</a:t>
            </a:r>
          </a:p>
          <a:p>
            <a:r>
              <a:rPr lang="en-US" altLang="en-US" dirty="0"/>
              <a:t>When a process requests a resource, it may have to wait  </a:t>
            </a:r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825" y="216765"/>
            <a:ext cx="8058802" cy="4318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Data Structures for the Banker</a:t>
            </a:r>
            <a:r>
              <a:rPr lang="ja-JP" altLang="en-US" sz="2600" dirty="0"/>
              <a:t>’</a:t>
            </a:r>
            <a:r>
              <a:rPr lang="en-US" altLang="ja-JP" sz="2600" dirty="0"/>
              <a:t>s Algorithm </a:t>
            </a:r>
            <a:endParaRPr lang="en-US" altLang="en-US" sz="26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416814"/>
            <a:ext cx="6692900" cy="4449845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991340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499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011370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570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01433"/>
            <a:ext cx="7772400" cy="4468271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698" y="231294"/>
            <a:ext cx="8245495" cy="4572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Resource-Request Algorithm for Process </a:t>
            </a:r>
            <a:r>
              <a:rPr lang="en-US" altLang="en-US" sz="2600" i="1" dirty="0"/>
              <a:t>P</a:t>
            </a:r>
            <a:r>
              <a:rPr lang="en-US" altLang="en-US" sz="2600" i="1" baseline="-25000" dirty="0"/>
              <a:t>i</a:t>
            </a:r>
            <a:endParaRPr lang="en-US" altLang="en-US" sz="26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6" y="1006567"/>
            <a:ext cx="7368364" cy="4664659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109915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954385"/>
            <a:ext cx="7406295" cy="4570925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092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213" y="1059547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 marL="0" indent="0"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altLang="en-US" dirty="0"/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</a:p>
        </p:txBody>
      </p:sp>
    </p:spTree>
    <p:extLst>
      <p:ext uri="{BB962C8B-B14F-4D97-AF65-F5344CB8AC3E}">
        <p14:creationId xmlns:p14="http://schemas.microsoft.com/office/powerpoint/2010/main" val="2682841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682" y="-124159"/>
            <a:ext cx="8616795" cy="84455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processes</a:t>
            </a:r>
          </a:p>
          <a:p>
            <a:pPr lvl="1"/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138907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74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126214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070284" cy="4526083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650" y="285173"/>
            <a:ext cx="8078538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lvl="1"/>
            <a:r>
              <a:rPr lang="en-US" altLang="en-US" dirty="0"/>
              <a:t>Priority of the process</a:t>
            </a:r>
          </a:p>
          <a:p>
            <a:pPr lvl="1"/>
            <a:r>
              <a:rPr lang="en-US" altLang="en-US" dirty="0"/>
              <a:t>How long process has computed, and how much longer to completion</a:t>
            </a:r>
          </a:p>
          <a:p>
            <a:pPr lvl="1"/>
            <a:r>
              <a:rPr lang="en-US" altLang="en-US" dirty="0"/>
              <a:t>Resources the process has used</a:t>
            </a:r>
          </a:p>
          <a:p>
            <a:pPr lvl="1"/>
            <a:r>
              <a:rPr lang="en-US" altLang="en-US" dirty="0"/>
              <a:t>Resources process needs to complete</a:t>
            </a:r>
          </a:p>
          <a:p>
            <a:pPr lvl="1"/>
            <a:r>
              <a:rPr lang="en-US" altLang="en-US" dirty="0"/>
              <a:t>How many processes will need to be terminated</a:t>
            </a:r>
          </a:p>
          <a:p>
            <a:pPr lvl="1"/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8839" y="28371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9" y="1150938"/>
            <a:ext cx="6143846" cy="4370186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process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6103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071122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 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   </a:t>
            </a:r>
            <a:r>
              <a:rPr lang="en-US" altLang="en-US" i="1" u="sng" dirty="0"/>
              <a:t>Max</a:t>
            </a:r>
            <a:r>
              <a:rPr lang="en-US" altLang="en-US" i="1" dirty="0"/>
              <a:t>	      </a:t>
            </a:r>
            <a:r>
              <a:rPr lang="en-US" altLang="en-US" i="1" u="sng" dirty="0"/>
              <a:t>Available     Need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    A B C        A B C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     	3 3 2         7 4 3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      3 2 2                        1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      9 0 2                        6 0 0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      2 2 2                        0 1 1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                      4 3 1	</a:t>
            </a:r>
          </a:p>
        </p:txBody>
      </p:sp>
    </p:spTree>
    <p:extLst>
      <p:ext uri="{BB962C8B-B14F-4D97-AF65-F5344CB8AC3E}">
        <p14:creationId xmlns:p14="http://schemas.microsoft.com/office/powerpoint/2010/main" val="4159882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14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34305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Deadlock Example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092345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P1 and P2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1244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34305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Deadlock Example with Car Crossing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96B0D79-FBD0-4B87-B68F-1C843019F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83630"/>
              </p:ext>
            </p:extLst>
          </p:nvPr>
        </p:nvGraphicFramePr>
        <p:xfrm>
          <a:off x="3998913" y="4213225"/>
          <a:ext cx="860425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60812" imgH="2201951" progId="Acrobat.Document.DC">
                  <p:embed/>
                </p:oleObj>
              </mc:Choice>
              <mc:Fallback>
                <p:oleObj name="Acrobat Document" r:id="rId3" imgW="860812" imgH="220195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8913" y="4213225"/>
                        <a:ext cx="860425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49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933" y="105121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Deadlock Example on a one-way Bridge 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AAC4AB2-31EE-484D-93F6-557AB2025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95674" y="146270"/>
            <a:ext cx="1698242" cy="43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35D27B4-EF09-4E16-8E65-6755461A4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134938"/>
            <a:ext cx="75739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Example with Cars</a:t>
            </a:r>
          </a:p>
        </p:txBody>
      </p:sp>
      <p:pic>
        <p:nvPicPr>
          <p:cNvPr id="6147" name="Picture 1">
            <a:extLst>
              <a:ext uri="{FF2B5EF4-FFF2-40B4-BE49-F238E27FC236}">
                <a16:creationId xmlns:a16="http://schemas.microsoft.com/office/drawing/2014/main" id="{D3CB48A2-1D36-4C93-9C66-5A63D3202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409700"/>
            <a:ext cx="4773613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498152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049973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138486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532952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09292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12158</TotalTime>
  <Words>3342</Words>
  <Application>Microsoft Office PowerPoint</Application>
  <PresentationFormat>On-screen Show (4:3)</PresentationFormat>
  <Paragraphs>377</Paragraphs>
  <Slides>50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Acrobat Document</vt:lpstr>
      <vt:lpstr>Chapter 8:  Deadlocks</vt:lpstr>
      <vt:lpstr>Outline</vt:lpstr>
      <vt:lpstr>Chapter Objectives</vt:lpstr>
      <vt:lpstr>System Model</vt:lpstr>
      <vt:lpstr>Deadlock Example with Semaphores</vt:lpstr>
      <vt:lpstr>Deadlock Example on a one-way Bridge </vt:lpstr>
      <vt:lpstr>Deadlock Example with Cars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Modified Resource-Allocation Graph Scheme</vt:lpstr>
      <vt:lpstr>Modified Resource-Allocation Graph Example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  <vt:lpstr>Example (Cont.)</vt:lpstr>
      <vt:lpstr>Example of Banker’s Algorithm</vt:lpstr>
      <vt:lpstr>Resource-Allocation Graph Scheme</vt:lpstr>
      <vt:lpstr>Deadlock Example with Car Crossing 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316</cp:revision>
  <cp:lastPrinted>2001-06-14T13:58:17Z</cp:lastPrinted>
  <dcterms:created xsi:type="dcterms:W3CDTF">2011-01-13T23:43:38Z</dcterms:created>
  <dcterms:modified xsi:type="dcterms:W3CDTF">2021-03-22T21:37:15Z</dcterms:modified>
</cp:coreProperties>
</file>