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60" r:id="rId4"/>
    <p:sldId id="257" r:id="rId5"/>
    <p:sldId id="261" r:id="rId6"/>
    <p:sldId id="258" r:id="rId7"/>
    <p:sldId id="262" r:id="rId8"/>
    <p:sldId id="259" r:id="rId9"/>
    <p:sldId id="263" r:id="rId10"/>
    <p:sldId id="264" r:id="rId11"/>
    <p:sldId id="265" r:id="rId12"/>
    <p:sldId id="287" r:id="rId13"/>
    <p:sldId id="267" r:id="rId14"/>
    <p:sldId id="269" r:id="rId15"/>
    <p:sldId id="271" r:id="rId16"/>
    <p:sldId id="272" r:id="rId17"/>
    <p:sldId id="273" r:id="rId18"/>
    <p:sldId id="275" r:id="rId19"/>
    <p:sldId id="276" r:id="rId20"/>
    <p:sldId id="279" r:id="rId21"/>
    <p:sldId id="280" r:id="rId22"/>
    <p:sldId id="281" r:id="rId23"/>
    <p:sldId id="282" r:id="rId24"/>
    <p:sldId id="288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8E519-C852-CE73-1F5B-D41D00B2FF2F}" v="91" dt="2020-08-25T16:51:34.018"/>
    <p1510:client id="{08DB8EEC-BF70-56DD-08D7-7F1A4DB916F7}" v="36" dt="2020-08-25T16:54:30.892"/>
    <p1510:client id="{4E586757-6ADD-1EF4-A569-93EA21344521}" v="2" dt="2021-02-10T14:07:41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thy P (CSE)" userId="S::p_malathy@cb.amrita.edu::0a15372c-5a65-436c-a3b9-3113e02b461c" providerId="AD" clId="Web-{0198E519-C852-CE73-1F5B-D41D00B2FF2F}"/>
    <pc:docChg chg="addSld modSld">
      <pc:chgData name="Malathy P (CSE)" userId="S::p_malathy@cb.amrita.edu::0a15372c-5a65-436c-a3b9-3113e02b461c" providerId="AD" clId="Web-{0198E519-C852-CE73-1F5B-D41D00B2FF2F}" dt="2020-08-25T16:51:34.018" v="89" actId="20577"/>
      <pc:docMkLst>
        <pc:docMk/>
      </pc:docMkLst>
      <pc:sldChg chg="modSp new">
        <pc:chgData name="Malathy P (CSE)" userId="S::p_malathy@cb.amrita.edu::0a15372c-5a65-436c-a3b9-3113e02b461c" providerId="AD" clId="Web-{0198E519-C852-CE73-1F5B-D41D00B2FF2F}" dt="2020-08-25T16:51:34.002" v="88" actId="20577"/>
        <pc:sldMkLst>
          <pc:docMk/>
          <pc:sldMk cId="136952080" sldId="288"/>
        </pc:sldMkLst>
        <pc:spChg chg="mod">
          <ac:chgData name="Malathy P (CSE)" userId="S::p_malathy@cb.amrita.edu::0a15372c-5a65-436c-a3b9-3113e02b461c" providerId="AD" clId="Web-{0198E519-C852-CE73-1F5B-D41D00B2FF2F}" dt="2020-08-25T16:50:20.438" v="21" actId="20577"/>
          <ac:spMkLst>
            <pc:docMk/>
            <pc:sldMk cId="136952080" sldId="288"/>
            <ac:spMk id="2" creationId="{E54D603F-8C3F-478E-B100-38984709E3A7}"/>
          </ac:spMkLst>
        </pc:spChg>
        <pc:spChg chg="mod">
          <ac:chgData name="Malathy P (CSE)" userId="S::p_malathy@cb.amrita.edu::0a15372c-5a65-436c-a3b9-3113e02b461c" providerId="AD" clId="Web-{0198E519-C852-CE73-1F5B-D41D00B2FF2F}" dt="2020-08-25T16:51:34.002" v="88" actId="20577"/>
          <ac:spMkLst>
            <pc:docMk/>
            <pc:sldMk cId="136952080" sldId="288"/>
            <ac:spMk id="3" creationId="{FA3D63FB-62BC-41EA-9E24-E385FFA9B7B7}"/>
          </ac:spMkLst>
        </pc:spChg>
      </pc:sldChg>
    </pc:docChg>
  </pc:docChgLst>
  <pc:docChgLst>
    <pc:chgData name="Malathy P (CSE)" userId="S::p_malathy@cb.amrita.edu::0a15372c-5a65-436c-a3b9-3113e02b461c" providerId="AD" clId="Web-{08DB8EEC-BF70-56DD-08D7-7F1A4DB916F7}"/>
    <pc:docChg chg="modSld">
      <pc:chgData name="Malathy P (CSE)" userId="S::p_malathy@cb.amrita.edu::0a15372c-5a65-436c-a3b9-3113e02b461c" providerId="AD" clId="Web-{08DB8EEC-BF70-56DD-08D7-7F1A4DB916F7}" dt="2020-08-25T16:54:29.438" v="34" actId="20577"/>
      <pc:docMkLst>
        <pc:docMk/>
      </pc:docMkLst>
      <pc:sldChg chg="modSp">
        <pc:chgData name="Malathy P (CSE)" userId="S::p_malathy@cb.amrita.edu::0a15372c-5a65-436c-a3b9-3113e02b461c" providerId="AD" clId="Web-{08DB8EEC-BF70-56DD-08D7-7F1A4DB916F7}" dt="2020-08-25T16:54:26.813" v="32" actId="20577"/>
        <pc:sldMkLst>
          <pc:docMk/>
          <pc:sldMk cId="136952080" sldId="288"/>
        </pc:sldMkLst>
        <pc:spChg chg="mod">
          <ac:chgData name="Malathy P (CSE)" userId="S::p_malathy@cb.amrita.edu::0a15372c-5a65-436c-a3b9-3113e02b461c" providerId="AD" clId="Web-{08DB8EEC-BF70-56DD-08D7-7F1A4DB916F7}" dt="2020-08-25T16:54:26.813" v="32" actId="20577"/>
          <ac:spMkLst>
            <pc:docMk/>
            <pc:sldMk cId="136952080" sldId="288"/>
            <ac:spMk id="3" creationId="{FA3D63FB-62BC-41EA-9E24-E385FFA9B7B7}"/>
          </ac:spMkLst>
        </pc:spChg>
      </pc:sldChg>
    </pc:docChg>
  </pc:docChgLst>
  <pc:docChgLst>
    <pc:chgData name="Dr. Shunmuga Velayutham C (CSE)" userId="S::cs_velayutham@cb.amrita.edu::673ae0ab-adfa-41c6-bcc1-180203ca2c43" providerId="AD" clId="Web-{4E586757-6ADD-1EF4-A569-93EA21344521}"/>
    <pc:docChg chg="modSld">
      <pc:chgData name="Dr. Shunmuga Velayutham C (CSE)" userId="S::cs_velayutham@cb.amrita.edu::673ae0ab-adfa-41c6-bcc1-180203ca2c43" providerId="AD" clId="Web-{4E586757-6ADD-1EF4-A569-93EA21344521}" dt="2021-02-10T14:07:41.565" v="1" actId="1076"/>
      <pc:docMkLst>
        <pc:docMk/>
      </pc:docMkLst>
      <pc:sldChg chg="modSp">
        <pc:chgData name="Dr. Shunmuga Velayutham C (CSE)" userId="S::cs_velayutham@cb.amrita.edu::673ae0ab-adfa-41c6-bcc1-180203ca2c43" providerId="AD" clId="Web-{4E586757-6ADD-1EF4-A569-93EA21344521}" dt="2021-02-10T14:05:06.143" v="0" actId="1076"/>
        <pc:sldMkLst>
          <pc:docMk/>
          <pc:sldMk cId="796880418" sldId="258"/>
        </pc:sldMkLst>
        <pc:picChg chg="mod">
          <ac:chgData name="Dr. Shunmuga Velayutham C (CSE)" userId="S::cs_velayutham@cb.amrita.edu::673ae0ab-adfa-41c6-bcc1-180203ca2c43" providerId="AD" clId="Web-{4E586757-6ADD-1EF4-A569-93EA21344521}" dt="2021-02-10T14:05:06.143" v="0" actId="1076"/>
          <ac:picMkLst>
            <pc:docMk/>
            <pc:sldMk cId="796880418" sldId="258"/>
            <ac:picMk id="1026" creationId="{00000000-0000-0000-0000-000000000000}"/>
          </ac:picMkLst>
        </pc:picChg>
      </pc:sldChg>
      <pc:sldChg chg="modSp">
        <pc:chgData name="Dr. Shunmuga Velayutham C (CSE)" userId="S::cs_velayutham@cb.amrita.edu::673ae0ab-adfa-41c6-bcc1-180203ca2c43" providerId="AD" clId="Web-{4E586757-6ADD-1EF4-A569-93EA21344521}" dt="2021-02-10T14:07:41.565" v="1" actId="1076"/>
        <pc:sldMkLst>
          <pc:docMk/>
          <pc:sldMk cId="4051072458" sldId="267"/>
        </pc:sldMkLst>
        <pc:picChg chg="mod">
          <ac:chgData name="Dr. Shunmuga Velayutham C (CSE)" userId="S::cs_velayutham@cb.amrita.edu::673ae0ab-adfa-41c6-bcc1-180203ca2c43" providerId="AD" clId="Web-{4E586757-6ADD-1EF4-A569-93EA21344521}" dt="2021-02-10T14:07:41.565" v="1" actId="1076"/>
          <ac:picMkLst>
            <pc:docMk/>
            <pc:sldMk cId="4051072458" sldId="267"/>
            <ac:picMk id="512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65A07-8471-4A6A-9C77-57A4A8FF147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6DD71-837B-4EBD-976F-7B0D7A433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6DD71-837B-4EBD-976F-7B0D7A433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73DB-DB1B-4CDB-9CA0-AD779959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107B-31D5-43D4-B73D-0E585F90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15B3-0E83-49EA-8D29-D029501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B4F3-AEBD-4FF4-85AC-1ED01C0D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390EE-6B32-469D-97D6-75F49CF6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4016-4401-4836-996A-6AA8DB3E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0FC4-3356-4ED3-B220-49CF4B03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3B85-E1BE-4D6D-B8FE-4AB327E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AF9C-CB35-42E8-809A-4F3D1F58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E983-4436-4C69-AE9C-401FBA9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B409-273C-4340-AE4D-4BB1DF24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4491-4218-4B80-9A83-2D03A89C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6644-95E3-44AE-867C-FADE49C3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66C8-26E9-4D33-8FD9-48E02B3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AB33-CD20-4012-96FF-C5D2F8D1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CDB9-3E2B-41BD-9B71-1CDB9406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1640-E6C7-4C96-A403-7CE2CF3B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0FD0A-145D-4A05-B099-F797A368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D6C3-AA88-4C3E-AE28-7345B567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0A67-94B0-4A90-9F53-1D8C4EB6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9A55-BA0B-4BF7-96A7-BA8426D4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3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DBFF-EE45-4093-906C-DC995C8C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7107C-C74C-4829-80B6-D11893E9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0FA97-3817-4D88-8DFF-91B20E3F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B3215-247E-40E0-A48B-982ACADF1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7A9D-E197-4195-8F05-9EB06EEB9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46EB4-CB15-46E1-B34E-90D80DC7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16EC-EB0E-4645-A053-5AC55B07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0D1D0-182F-4EA6-88D7-9BA02C8E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6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ED71-0C85-4846-A6EA-44720A5E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9EA13-E77F-4046-A45C-56095E35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1660-1ED8-4BEC-AED1-681F5FAC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8DC4-E7A5-4B66-A14F-1E2E5EC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54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21D0C-5D45-442E-946D-84195D0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A605E-11E4-447D-8A84-FC4F30A1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BF6BA-3B6B-48A7-889C-02C4E575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A9B8-2BA5-4E29-9CF3-B319AF94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3CD3-951C-4312-B9A5-4E3336FC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A6A89-7A2A-49D8-BA96-135E2879E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8756-5BE6-47B4-945B-8652763D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285E-F6DD-4316-95E9-8BEBCA80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A7BEE-70E4-4559-944B-1F8D5F2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74E2-9AEC-4DC9-975B-4F41951D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6293-8950-4C05-845F-6C0F1C25E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90AE-A9A9-4980-85EC-F3C5B139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87AF-31DC-4F01-A891-5F8B647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A7B7-29E4-4C01-B4F4-AE4757C7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E7A0-8176-4F4E-B969-490A891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9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D01-BF10-4964-A0AF-8D5BE94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6AF95-1E41-4C4F-BCF8-5544B739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FA78-D08B-428C-A919-139D8A43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B0AD-73D6-4CFB-B227-5F946CD0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6279-8116-41EE-8E71-254A7943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2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EEC39-B6A6-43EE-9C56-35A4B31CA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94C06-5240-49C5-924A-70C5EBCFF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3083-EDA5-40D5-BDE6-E2F286B6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910-E1B4-4AEB-91B2-0918D535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69A9-DE6F-4CEA-8FEA-50CE0510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DA98-2188-4CC3-AE71-F4AAAD0BB8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C048-1F75-4505-935C-71E11577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99A0E-15BF-46B0-96D8-73F27FEC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5D372-AD2A-46D0-82CD-057BF124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922E-0699-4194-AEC4-82FF3959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D503-9236-479D-81D5-C2C24B63C7F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7EA8-93FF-4AAB-AA95-3F2497FE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D2C7-9046-45ED-AB03-7BD120D8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1D17-7CDB-43A6-AEA2-337DB5C2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3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Minimization of Deterministic Finite Automata (DFA)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334000"/>
            <a:ext cx="4495800" cy="1447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P.Malathi</a:t>
            </a:r>
            <a:endParaRPr lang="en-US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Professor(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CSE </a:t>
            </a:r>
            <a:r>
              <a:rPr lang="en-US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ASE, CBE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3: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there are any Unmarked pairs (A, B) such that [δ(A, x),δ(B, x)] is marked, then mark [P, Q] where ‘x’ belongs to ∑ an alphabet set. Repeat this until no more marking can be made.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4E55BA3-05BF-44C8-B506-FF1ED0AB3E5E}"/>
              </a:ext>
            </a:extLst>
          </p:cNvPr>
          <p:cNvSpPr/>
          <p:nvPr/>
        </p:nvSpPr>
        <p:spPr>
          <a:xfrm>
            <a:off x="4118550" y="1329440"/>
            <a:ext cx="453446" cy="876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ED39CF-B721-49A1-AD18-DB900D5F7EAC}"/>
              </a:ext>
            </a:extLst>
          </p:cNvPr>
          <p:cNvSpPr/>
          <p:nvPr/>
        </p:nvSpPr>
        <p:spPr>
          <a:xfrm>
            <a:off x="2023673" y="1419381"/>
            <a:ext cx="337278" cy="697043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028700"/>
            <a:ext cx="6896100" cy="5524500"/>
          </a:xfrm>
        </p:spPr>
        <p:txBody>
          <a:bodyPr>
            <a:normAutofit/>
          </a:bodyPr>
          <a:lstStyle/>
          <a:p>
            <a:r>
              <a:rPr lang="en-US" dirty="0"/>
              <a:t>Consider the pair(B,A) for input 0 &amp; 1</a:t>
            </a:r>
          </a:p>
          <a:p>
            <a:pPr marL="0" indent="0">
              <a:buNone/>
            </a:pPr>
            <a:r>
              <a:rPr lang="en-US" dirty="0"/>
              <a:t>(B,0) = B		(B,1) = D</a:t>
            </a:r>
          </a:p>
          <a:p>
            <a:pPr marL="0" indent="0">
              <a:buNone/>
            </a:pPr>
            <a:r>
              <a:rPr lang="en-US" dirty="0"/>
              <a:t>(A,0) =B		(A,1) =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pair(D,C) for input 0 &amp; 1</a:t>
            </a:r>
          </a:p>
          <a:p>
            <a:pPr marL="0" indent="0">
              <a:buNone/>
            </a:pPr>
            <a:r>
              <a:rPr lang="en-US" dirty="0"/>
              <a:t>(D,0) =  B		(D,1) =  E</a:t>
            </a:r>
          </a:p>
          <a:p>
            <a:pPr marL="0" indent="0">
              <a:buNone/>
            </a:pPr>
            <a:r>
              <a:rPr lang="en-US" dirty="0"/>
              <a:t>(C,0) =  B		(C,1) = 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Since (E,C) are already marked distinguishable, therefore (D,C) as well as (B,A) are also  distinguishable.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2051F4-DC14-4327-86E3-AFA55B854E73}"/>
              </a:ext>
            </a:extLst>
          </p:cNvPr>
          <p:cNvCxnSpPr>
            <a:cxnSpLocks/>
          </p:cNvCxnSpPr>
          <p:nvPr/>
        </p:nvCxnSpPr>
        <p:spPr>
          <a:xfrm>
            <a:off x="2286000" y="2116424"/>
            <a:ext cx="0" cy="26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C9794C-ED6A-41FE-BFC3-21A9FF26E8B7}"/>
              </a:ext>
            </a:extLst>
          </p:cNvPr>
          <p:cNvSpPr txBox="1"/>
          <p:nvPr/>
        </p:nvSpPr>
        <p:spPr>
          <a:xfrm>
            <a:off x="1828800" y="2500825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Same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74C947-4E9B-469A-AFF3-BB71A8808CED}"/>
              </a:ext>
            </a:extLst>
          </p:cNvPr>
          <p:cNvCxnSpPr>
            <a:cxnSpLocks/>
          </p:cNvCxnSpPr>
          <p:nvPr/>
        </p:nvCxnSpPr>
        <p:spPr>
          <a:xfrm>
            <a:off x="4345273" y="2206364"/>
            <a:ext cx="0" cy="26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0036F1-1D86-4C24-B6FD-CF9F56C5E941}"/>
              </a:ext>
            </a:extLst>
          </p:cNvPr>
          <p:cNvSpPr txBox="1"/>
          <p:nvPr/>
        </p:nvSpPr>
        <p:spPr>
          <a:xfrm>
            <a:off x="3796078" y="2686050"/>
            <a:ext cx="209036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Different states so need to check those two states are distinguishable with step3</a:t>
            </a:r>
          </a:p>
        </p:txBody>
      </p:sp>
    </p:spTree>
    <p:extLst>
      <p:ext uri="{BB962C8B-B14F-4D97-AF65-F5344CB8AC3E}">
        <p14:creationId xmlns:p14="http://schemas.microsoft.com/office/powerpoint/2010/main" val="28395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36" y="1331343"/>
            <a:ext cx="6816247" cy="506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0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dirty="0"/>
              <a:t>Consider the pair(C,A) for input 0 &amp; 1</a:t>
            </a:r>
          </a:p>
          <a:p>
            <a:pPr marL="0" indent="0">
              <a:buNone/>
            </a:pPr>
            <a:r>
              <a:rPr lang="en-US" dirty="0"/>
              <a:t>(C,0) = B		(C,1) = C</a:t>
            </a:r>
          </a:p>
          <a:p>
            <a:pPr marL="0" indent="0">
              <a:buNone/>
            </a:pPr>
            <a:r>
              <a:rPr lang="en-US" dirty="0"/>
              <a:t>(A,0) =B		(A,1) = C</a:t>
            </a:r>
          </a:p>
          <a:p>
            <a:pPr marL="0" indent="0">
              <a:buNone/>
            </a:pPr>
            <a:r>
              <a:rPr lang="en-US" dirty="0"/>
              <a:t>Since both the pairs(B,B) and  (C,C)  are same state, therefore the pair(C,A) are not distinguishable. </a:t>
            </a:r>
          </a:p>
        </p:txBody>
      </p:sp>
    </p:spTree>
    <p:extLst>
      <p:ext uri="{BB962C8B-B14F-4D97-AF65-F5344CB8AC3E}">
        <p14:creationId xmlns:p14="http://schemas.microsoft.com/office/powerpoint/2010/main" val="37784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53" y="914400"/>
            <a:ext cx="6816247" cy="506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0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dirty="0"/>
              <a:t>Consider the pair(D,A) for input 0 &amp; 1</a:t>
            </a:r>
          </a:p>
          <a:p>
            <a:pPr marL="0" indent="0">
              <a:buNone/>
            </a:pPr>
            <a:r>
              <a:rPr lang="en-US" dirty="0"/>
              <a:t>(D,0) = B		(D,1) = E</a:t>
            </a:r>
          </a:p>
          <a:p>
            <a:pPr marL="0" indent="0">
              <a:buNone/>
            </a:pPr>
            <a:r>
              <a:rPr lang="en-US" dirty="0"/>
              <a:t>(A,0) =B		(A,1) = B</a:t>
            </a:r>
          </a:p>
          <a:p>
            <a:pPr marL="0" indent="0">
              <a:buNone/>
            </a:pPr>
            <a:r>
              <a:rPr lang="en-US" dirty="0"/>
              <a:t>Since the pair(B,B) are same state, consider the pair(E,B) which are already marked distinguishable, therefore (D,A) to be marked as distinguishable.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0" y="685801"/>
            <a:ext cx="7118489" cy="540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dirty="0"/>
              <a:t>Consider the pair(C,B) for input 0 &amp; 1</a:t>
            </a:r>
          </a:p>
          <a:p>
            <a:pPr marL="0" indent="0">
              <a:buNone/>
            </a:pPr>
            <a:r>
              <a:rPr lang="en-US" dirty="0"/>
              <a:t>(C,0) = B		(C,1) = C</a:t>
            </a:r>
          </a:p>
          <a:p>
            <a:pPr marL="0" indent="0">
              <a:buNone/>
            </a:pPr>
            <a:r>
              <a:rPr lang="en-US" dirty="0"/>
              <a:t>(B,0) =B		(B,1) = D</a:t>
            </a:r>
          </a:p>
          <a:p>
            <a:pPr marL="0" indent="0">
              <a:buNone/>
            </a:pPr>
            <a:r>
              <a:rPr lang="en-US" dirty="0"/>
              <a:t>Since the pair(B,B) are same state, consider the pair(C,D) which are already marked distinguishable, therefore (C,B) to be marked as distinguishable.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1" y="685800"/>
            <a:ext cx="7483929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7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dirty="0"/>
              <a:t>Consider the pair(D,B) for input 0 &amp; 1</a:t>
            </a:r>
          </a:p>
          <a:p>
            <a:pPr marL="0" indent="0">
              <a:buNone/>
            </a:pPr>
            <a:r>
              <a:rPr lang="en-US" dirty="0"/>
              <a:t>(D,0) = B		(D,1) = E</a:t>
            </a:r>
          </a:p>
          <a:p>
            <a:pPr marL="0" indent="0">
              <a:buNone/>
            </a:pPr>
            <a:r>
              <a:rPr lang="en-US" dirty="0"/>
              <a:t>(B,0) =B		(B,1) = D</a:t>
            </a:r>
          </a:p>
          <a:p>
            <a:pPr marL="0" indent="0">
              <a:buNone/>
            </a:pPr>
            <a:r>
              <a:rPr lang="en-US" dirty="0"/>
              <a:t>Since the pair(B,B) are same state, consider the pair(E,D) which are already marked distinguishable, therefore (D,B) to be marked as distinguishable.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Minimization of DFA (Table Filling Method or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Myhill-Nerode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Theorem)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25" y="762001"/>
            <a:ext cx="6754275" cy="517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9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610600" cy="20573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4: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Combine the indistinguishable pairs and make them a single state in the minimized DFA.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5973763"/>
          </a:xfrm>
        </p:spPr>
        <p:txBody>
          <a:bodyPr/>
          <a:lstStyle/>
          <a:p>
            <a:r>
              <a:rPr lang="en-US" b="1" dirty="0"/>
              <a:t>Step 4 :</a:t>
            </a:r>
            <a:r>
              <a:rPr lang="en-US" dirty="0"/>
              <a:t>(A, C), B, D, E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6691"/>
            <a:ext cx="8229600" cy="569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3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603F-8C3F-478E-B100-38984709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cs typeface="Calibri"/>
              </a:rPr>
              <a:t>Assignment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63FB-62BC-41EA-9E24-E385FFA9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Please refer</a:t>
            </a:r>
            <a:endParaRPr lang="en-US" dirty="0"/>
          </a:p>
          <a:p>
            <a:r>
              <a:rPr lang="en-GB" dirty="0">
                <a:cs typeface="Calibri"/>
              </a:rPr>
              <a:t> </a:t>
            </a:r>
            <a:r>
              <a:rPr lang="en-GB" dirty="0" err="1">
                <a:cs typeface="Calibri"/>
              </a:rPr>
              <a:t>PM_Assignment_minimization_DFA</a:t>
            </a:r>
            <a:r>
              <a:rPr lang="en-GB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9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172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Identify and remove the unreachable states. These are the states with no incoming transition, but only outgoing transition.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Draw a table for all pairs of states (P, Q)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all pairs where Pϵ F and Q∉F as distinguishable states and mark them as “+” in the table.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there are any Unmarked pairs (P, Q) such that [δ(P, x),δ(Q, x)] is marked, then mark [P, Q] where ‘x’ belongs to ∑ an alphabet set. Repeat this until no more marking can be made.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Combine the indistinguishable pairs and make them a single state in the minimized DFA.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Example: </a:t>
            </a:r>
            <a:r>
              <a:rPr lang="en-US" dirty="0"/>
              <a:t>Minimize the following DFA using Table Filling Method.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55" y="1226389"/>
            <a:ext cx="73152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8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Draw a table for all pairs of states.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657349"/>
            <a:ext cx="6654798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5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Mark all pairs  where Aϵ F and B∉F are distinguishable.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799"/>
            <a:ext cx="7065106" cy="551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0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90D64C-AD8A-4099-BDAB-440C230C5E86}"/>
</file>

<file path=customXml/itemProps2.xml><?xml version="1.0" encoding="utf-8"?>
<ds:datastoreItem xmlns:ds="http://schemas.openxmlformats.org/officeDocument/2006/customXml" ds:itemID="{E3367618-A067-4116-A936-580441E3DB51}"/>
</file>

<file path=customXml/itemProps3.xml><?xml version="1.0" encoding="utf-8"?>
<ds:datastoreItem xmlns:ds="http://schemas.openxmlformats.org/officeDocument/2006/customXml" ds:itemID="{3D534B51-7E32-454A-AE5A-8838EAF2746B}"/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767</Words>
  <Application>Microsoft Office PowerPoint</Application>
  <PresentationFormat>On-screen Show (4:3)</PresentationFormat>
  <Paragraphs>50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Minimization of Deterministic Finite Automata (DFA) </vt:lpstr>
      <vt:lpstr>Minimization of DFA (Table Filling Method or Myhill-Nerode Theorem)</vt:lpstr>
      <vt:lpstr>PowerPoint Presentation</vt:lpstr>
      <vt:lpstr>Example: Minimize the following DFA using Table Filling Method.</vt:lpstr>
      <vt:lpstr>PowerPoint Presentation</vt:lpstr>
      <vt:lpstr>Step 1: Draw a table for all pairs of states. </vt:lpstr>
      <vt:lpstr>PowerPoint Presentation</vt:lpstr>
      <vt:lpstr>Step 2: Mark all pairs  where Aϵ F and B∉F are distinguishable. </vt:lpstr>
      <vt:lpstr>PowerPoint Presentation</vt:lpstr>
      <vt:lpstr>  Step 3: If there are any Unmarked pairs (A, B) such that [δ(A, x),δ(B, x)] is marked, then mark [P, Q] where ‘x’ belongs to ∑ an alphabet set. Repeat this until no more marking can be made.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4:Combine the indistinguishable pairs and make them a single state in the minimized DFA. </vt:lpstr>
      <vt:lpstr>PowerPoint Presentation</vt:lpstr>
      <vt:lpstr>Assignment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 of Deterministic Finite Automata (DFA)</dc:title>
  <dc:creator>Malathi</dc:creator>
  <cp:lastModifiedBy>Malathy P (CSE)</cp:lastModifiedBy>
  <cp:revision>53</cp:revision>
  <dcterms:created xsi:type="dcterms:W3CDTF">2020-06-21T10:58:04Z</dcterms:created>
  <dcterms:modified xsi:type="dcterms:W3CDTF">2021-02-10T14:07:42Z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