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7" r:id="rId10"/>
    <p:sldId id="338" r:id="rId11"/>
    <p:sldId id="339" r:id="rId12"/>
    <p:sldId id="310" r:id="rId13"/>
    <p:sldId id="340" r:id="rId14"/>
    <p:sldId id="351" r:id="rId15"/>
    <p:sldId id="352" r:id="rId16"/>
    <p:sldId id="350" r:id="rId17"/>
    <p:sldId id="341" r:id="rId18"/>
    <p:sldId id="295" r:id="rId19"/>
    <p:sldId id="333" r:id="rId20"/>
    <p:sldId id="342" r:id="rId21"/>
    <p:sldId id="361" r:id="rId22"/>
    <p:sldId id="298" r:id="rId23"/>
    <p:sldId id="299" r:id="rId24"/>
    <p:sldId id="362" r:id="rId25"/>
    <p:sldId id="300" r:id="rId26"/>
    <p:sldId id="347" r:id="rId27"/>
    <p:sldId id="373" r:id="rId28"/>
    <p:sldId id="360" r:id="rId29"/>
    <p:sldId id="353" r:id="rId30"/>
    <p:sldId id="354" r:id="rId31"/>
    <p:sldId id="355" r:id="rId32"/>
    <p:sldId id="356" r:id="rId33"/>
    <p:sldId id="357" r:id="rId34"/>
    <p:sldId id="371" r:id="rId35"/>
    <p:sldId id="363" r:id="rId36"/>
    <p:sldId id="364" r:id="rId37"/>
    <p:sldId id="370" r:id="rId38"/>
    <p:sldId id="365" r:id="rId39"/>
    <p:sldId id="3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EB79F-7075-0000-8597-F093A43A63AA}" v="18" dt="2021-03-25T05:26:22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hunmuga Velayutham C (CSE)" userId="S::cs_velayutham@cb.amrita.edu::673ae0ab-adfa-41c6-bcc1-180203ca2c43" providerId="AD" clId="Web-{7F9EB79F-7075-0000-8597-F093A43A63AA}"/>
    <pc:docChg chg="modSld">
      <pc:chgData name="Dr. Shunmuga Velayutham C (CSE)" userId="S::cs_velayutham@cb.amrita.edu::673ae0ab-adfa-41c6-bcc1-180203ca2c43" providerId="AD" clId="Web-{7F9EB79F-7075-0000-8597-F093A43A63AA}" dt="2021-03-25T05:26:22.018" v="17" actId="1076"/>
      <pc:docMkLst>
        <pc:docMk/>
      </pc:docMkLst>
      <pc:sldChg chg="modSp">
        <pc:chgData name="Dr. Shunmuga Velayutham C (CSE)" userId="S::cs_velayutham@cb.amrita.edu::673ae0ab-adfa-41c6-bcc1-180203ca2c43" providerId="AD" clId="Web-{7F9EB79F-7075-0000-8597-F093A43A63AA}" dt="2021-03-25T05:07:42.066" v="1" actId="1076"/>
        <pc:sldMkLst>
          <pc:docMk/>
          <pc:sldMk cId="1571615723" sldId="360"/>
        </pc:sldMkLst>
        <pc:picChg chg="mod">
          <ac:chgData name="Dr. Shunmuga Velayutham C (CSE)" userId="S::cs_velayutham@cb.amrita.edu::673ae0ab-adfa-41c6-bcc1-180203ca2c43" providerId="AD" clId="Web-{7F9EB79F-7075-0000-8597-F093A43A63AA}" dt="2021-03-25T05:07:42.066" v="1" actId="1076"/>
          <ac:picMkLst>
            <pc:docMk/>
            <pc:sldMk cId="1571615723" sldId="360"/>
            <ac:picMk id="5" creationId="{79D11AE4-2353-413E-AB0F-1C6CE43910EE}"/>
          </ac:picMkLst>
        </pc:picChg>
      </pc:sldChg>
      <pc:sldChg chg="modSp">
        <pc:chgData name="Dr. Shunmuga Velayutham C (CSE)" userId="S::cs_velayutham@cb.amrita.edu::673ae0ab-adfa-41c6-bcc1-180203ca2c43" providerId="AD" clId="Web-{7F9EB79F-7075-0000-8597-F093A43A63AA}" dt="2021-03-25T05:19:59.222" v="9" actId="1076"/>
        <pc:sldMkLst>
          <pc:docMk/>
          <pc:sldMk cId="2659593981" sldId="363"/>
        </pc:sldMkLst>
        <pc:picChg chg="mod">
          <ac:chgData name="Dr. Shunmuga Velayutham C (CSE)" userId="S::cs_velayutham@cb.amrita.edu::673ae0ab-adfa-41c6-bcc1-180203ca2c43" providerId="AD" clId="Web-{7F9EB79F-7075-0000-8597-F093A43A63AA}" dt="2021-03-25T05:19:59.222" v="9" actId="1076"/>
          <ac:picMkLst>
            <pc:docMk/>
            <pc:sldMk cId="2659593981" sldId="363"/>
            <ac:picMk id="5" creationId="{4E4230B9-6001-4D59-8059-7B942BC89FE5}"/>
          </ac:picMkLst>
        </pc:picChg>
      </pc:sldChg>
      <pc:sldChg chg="modSp">
        <pc:chgData name="Dr. Shunmuga Velayutham C (CSE)" userId="S::cs_velayutham@cb.amrita.edu::673ae0ab-adfa-41c6-bcc1-180203ca2c43" providerId="AD" clId="Web-{7F9EB79F-7075-0000-8597-F093A43A63AA}" dt="2021-03-25T05:21:21.862" v="13" actId="1076"/>
        <pc:sldMkLst>
          <pc:docMk/>
          <pc:sldMk cId="851007096" sldId="364"/>
        </pc:sldMkLst>
        <pc:picChg chg="mod">
          <ac:chgData name="Dr. Shunmuga Velayutham C (CSE)" userId="S::cs_velayutham@cb.amrita.edu::673ae0ab-adfa-41c6-bcc1-180203ca2c43" providerId="AD" clId="Web-{7F9EB79F-7075-0000-8597-F093A43A63AA}" dt="2021-03-25T05:21:21.862" v="13" actId="1076"/>
          <ac:picMkLst>
            <pc:docMk/>
            <pc:sldMk cId="851007096" sldId="364"/>
            <ac:picMk id="5" creationId="{FC402328-11EF-49FE-AED0-EC126CDF01AA}"/>
          </ac:picMkLst>
        </pc:picChg>
      </pc:sldChg>
      <pc:sldChg chg="modSp">
        <pc:chgData name="Dr. Shunmuga Velayutham C (CSE)" userId="S::cs_velayutham@cb.amrita.edu::673ae0ab-adfa-41c6-bcc1-180203ca2c43" providerId="AD" clId="Web-{7F9EB79F-7075-0000-8597-F093A43A63AA}" dt="2021-03-25T05:26:22.018" v="17" actId="1076"/>
        <pc:sldMkLst>
          <pc:docMk/>
          <pc:sldMk cId="317845230" sldId="365"/>
        </pc:sldMkLst>
        <pc:picChg chg="mod">
          <ac:chgData name="Dr. Shunmuga Velayutham C (CSE)" userId="S::cs_velayutham@cb.amrita.edu::673ae0ab-adfa-41c6-bcc1-180203ca2c43" providerId="AD" clId="Web-{7F9EB79F-7075-0000-8597-F093A43A63AA}" dt="2021-03-25T05:26:22.018" v="17" actId="1076"/>
          <ac:picMkLst>
            <pc:docMk/>
            <pc:sldMk cId="317845230" sldId="365"/>
            <ac:picMk id="5" creationId="{0A744887-15D6-4744-A58E-4B4F1026E6B0}"/>
          </ac:picMkLst>
        </pc:picChg>
      </pc:sldChg>
      <pc:sldChg chg="modSp">
        <pc:chgData name="Dr. Shunmuga Velayutham C (CSE)" userId="S::cs_velayutham@cb.amrita.edu::673ae0ab-adfa-41c6-bcc1-180203ca2c43" providerId="AD" clId="Web-{7F9EB79F-7075-0000-8597-F093A43A63AA}" dt="2021-03-25T05:19:45.019" v="5" actId="1076"/>
        <pc:sldMkLst>
          <pc:docMk/>
          <pc:sldMk cId="1008572572" sldId="371"/>
        </pc:sldMkLst>
        <pc:picChg chg="mod">
          <ac:chgData name="Dr. Shunmuga Velayutham C (CSE)" userId="S::cs_velayutham@cb.amrita.edu::673ae0ab-adfa-41c6-bcc1-180203ca2c43" providerId="AD" clId="Web-{7F9EB79F-7075-0000-8597-F093A43A63AA}" dt="2021-03-25T05:19:45.019" v="5" actId="1076"/>
          <ac:picMkLst>
            <pc:docMk/>
            <pc:sldMk cId="1008572572" sldId="371"/>
            <ac:picMk id="5" creationId="{FF55D54C-933B-4AF4-B5EC-92152C2AC7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BB3B-4913-4591-B0D4-720072F67AAA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2B48D-01AB-4BE7-B14A-3E2C11CF6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6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3D3A6-EF3F-4F8B-AFDE-9584DF4B1E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84E9C-2738-4BFB-BE4B-0DEAD43232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2E499-8D91-45CD-9230-A282A5863E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5FC91-6C0D-446A-908B-9DB6A02CB9A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7F300-6367-41B6-85B2-FB5C3010361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F873A-CAFB-43F6-85BE-E6DF289F9F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01A51-E251-4B61-8DC0-12774C9CF2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DB8FF-9634-457B-B40D-E340944648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0E0B3-4291-40BA-9D15-2D4C861CAB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202AB-A6CF-4992-96B1-47357F3D6C2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E785-0904-40D0-A8BF-EBE27525848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D283-A3CB-4560-B155-75EC39E04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107D0-8830-487A-B111-5D06D469E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C7D7-D376-4F29-9D8A-BF267167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ECC8-7585-4E6E-9AC5-A5FA561E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871B-BE5B-4F29-94E8-67AC9E41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7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7C9F-51E4-4555-96F6-A7E19DE3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892A-7F8F-4E43-8722-3C33301B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A5FE-F686-4628-9733-63FC54E8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3965-18FF-4B62-A674-268241F6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765E-E6AE-46AD-9114-EA57D603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95070-76AA-454C-87D8-3FB24543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A9811-E190-4776-8399-62B62F18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215C-5AB6-44DF-BFC6-1B4CA5FC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300-5A89-4E05-9619-876971FE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85A3-6D6C-4D09-A29C-31E1A00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A0D-6828-44D8-9979-BC56AC26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56E6-BDDF-48B5-AA36-41A10F6D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C4D8-A196-43BF-8DA6-2E1D4241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A7F2-38DC-4EAB-BCA9-E78BAB4F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8656-F2B6-4681-9F7A-D0ABBE6B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0628-6DEE-44F7-A2E2-71B0A08C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885E-6697-473F-92AD-EF3BA9FD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9769-A2ED-4B73-9B7D-F186BC4B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CFF9-0663-4FE1-91D1-0D1D1994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16AC-A723-4298-A3DB-60825139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4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1FF8-C0B3-4DDF-B5D6-169ECAAD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3514-4A39-4464-BCEE-78D1322E9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A7AF7-95F5-43F8-A5C7-5044A38A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75D4A-C2DF-4917-A20E-C02D9E43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92F4-4262-4909-9936-E01CACC3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80B26-CF45-4AD3-B5AD-8FF00C02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658-FFE6-4D96-A8A8-F5BD3562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B76D-EF3F-4A41-AA7E-0CD7585A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C7FC-C326-404A-AE02-760059EDE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FEDBC-D52E-4A58-8E09-E1B348585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66D7-A6B2-49FF-8483-BA28C111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967E1-CAC5-43F1-A8C6-ED395774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3728C-576D-4FA1-A26D-40D1C371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800F0-7A35-4F24-8551-9EABCA25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7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BD48-3397-4151-8370-726D9FFF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1B8B2-0422-4DD7-B423-CC827F5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A6175-2396-4DB2-A2BA-58718BF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9C33-1E3D-4E40-BDF7-7A5C388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9CD86-0AD9-4D16-972F-A9A5ED88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24B0B-D9F1-49C7-9896-2797E81B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12DB4-CF3E-4D50-99F4-D168320D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5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E175-BFAB-4E9E-A099-CECC2410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6D6E-48B5-4CC9-A269-DC1B40FE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857BB-122D-483A-9001-4475AC3F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DFD4-D454-40FA-B795-AB278F26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491FD-559A-459E-9401-C77239D5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00C49-9B2E-454A-8B50-59542BC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72D7-D797-4119-8CA3-424F795E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5B0BD-1DC8-45D5-A970-D7811AB87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D7771-E1D3-4E49-9A89-8D5E2827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72489-A7AC-4BE3-8E1A-D24DEBDB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5634-84CF-4AF2-876B-6DC2BBF8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37D9-3B82-4160-8B8E-58F3DA5E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DB4F-0AF8-4FCA-98C8-6BFD1CCA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3F5A-19A2-4F31-94EC-E5724C5D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28B9-614D-4BC6-BD4C-E9C50F2F3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9CDD-BCEB-40C4-B5A3-BCC15E5BA9D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2795E-F518-4DBE-A782-03D5BDAE7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477D6-CAAA-41FB-98D1-12DDC557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F1DA-BB78-4A9F-A9EE-45B9879B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7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9ED4-7837-4303-ABA1-6218648DB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Properties of Regular Languages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3DC4-F665-4568-83A2-70683AD99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6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6B2-1BFE-4CF1-A287-FB518D3C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RL’s are closed under set difference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1B462-4EB6-4945-B6A1-9F615E1AC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We observe:</a:t>
            </a:r>
          </a:p>
          <a:p>
            <a:pPr lvl="1" eaLnBrk="1" hangingPunct="1"/>
            <a:r>
              <a:rPr lang="en-US" dirty="0"/>
              <a:t>L - M = L </a:t>
            </a:r>
            <a:r>
              <a:rPr lang="en-US" dirty="0">
                <a:cs typeface="Arial" charset="0"/>
              </a:rPr>
              <a:t>∩ M</a:t>
            </a:r>
            <a:r>
              <a:rPr lang="en-US" dirty="0"/>
              <a:t> 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Therefore, L - M is also regular</a:t>
            </a:r>
          </a:p>
        </p:txBody>
      </p:sp>
      <p:sp>
        <p:nvSpPr>
          <p:cNvPr id="5" name="Line Callout 2 5">
            <a:extLst>
              <a:ext uri="{FF2B5EF4-FFF2-40B4-BE49-F238E27FC236}">
                <a16:creationId xmlns:a16="http://schemas.microsoft.com/office/drawing/2014/main" id="{17FAD65E-F1F8-42D6-AD73-A517254913DE}"/>
              </a:ext>
            </a:extLst>
          </p:cNvPr>
          <p:cNvSpPr>
            <a:spLocks/>
          </p:cNvSpPr>
          <p:nvPr/>
        </p:nvSpPr>
        <p:spPr bwMode="auto">
          <a:xfrm>
            <a:off x="3822577" y="1635125"/>
            <a:ext cx="32004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787"/>
              <a:gd name="adj6" fmla="val -3225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Closed under intersection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24C5F7A5-9FD2-4058-B46A-C83C7FB88BC7}"/>
              </a:ext>
            </a:extLst>
          </p:cNvPr>
          <p:cNvSpPr>
            <a:spLocks/>
          </p:cNvSpPr>
          <p:nvPr/>
        </p:nvSpPr>
        <p:spPr bwMode="auto">
          <a:xfrm>
            <a:off x="4355977" y="2151062"/>
            <a:ext cx="2667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13"/>
              <a:gd name="adj6" fmla="val -38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Closed under complementation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AD0E7077-6D1E-455A-BB74-E5EF41D28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433" y="231189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43144-74C2-4661-B3B3-BA46238757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514383" y="2903737"/>
            <a:ext cx="685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6564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766D-FA51-411B-B08B-BB568829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RL’s are closed under reversal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011F-2183-4B74-987F-0197E172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Reversal of a string w is denoted by </a:t>
            </a:r>
            <a:r>
              <a:rPr lang="en-US" dirty="0" err="1"/>
              <a:t>w</a:t>
            </a:r>
            <a:r>
              <a:rPr lang="en-US" baseline="30000" dirty="0" err="1"/>
              <a:t>R</a:t>
            </a:r>
            <a:endParaRPr lang="en-US" baseline="300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E.g., w=00111, </a:t>
            </a:r>
            <a:r>
              <a:rPr lang="en-US" dirty="0" err="1"/>
              <a:t>w</a:t>
            </a:r>
            <a:r>
              <a:rPr lang="en-US" baseline="30000" dirty="0" err="1"/>
              <a:t>R</a:t>
            </a:r>
            <a:r>
              <a:rPr lang="en-US" dirty="0"/>
              <a:t>=11100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dirty="0"/>
              <a:t>Reversal of a language: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30000" dirty="0"/>
              <a:t>R</a:t>
            </a:r>
            <a:r>
              <a:rPr lang="en-US" dirty="0"/>
              <a:t> = The language generated by reversing </a:t>
            </a:r>
            <a:r>
              <a:rPr lang="en-US" u="sng" dirty="0"/>
              <a:t>all</a:t>
            </a:r>
            <a:r>
              <a:rPr lang="en-US" dirty="0"/>
              <a:t> strings in L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dirty="0"/>
              <a:t>Theorem:</a:t>
            </a:r>
            <a:r>
              <a:rPr lang="en-US" dirty="0"/>
              <a:t> If L is regular then L</a:t>
            </a:r>
            <a:r>
              <a:rPr lang="en-US" baseline="30000" dirty="0"/>
              <a:t>R</a:t>
            </a:r>
            <a:r>
              <a:rPr lang="en-US" dirty="0"/>
              <a:t> is also regular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86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4000">
                <a:ea typeface="ＭＳ Ｐゴシック" pitchFamily="28" charset="-128"/>
              </a:rPr>
              <a:t> </a:t>
            </a:r>
            <a:r>
              <a:rPr lang="en-US"/>
              <a:t>-NFA Construction for L</a:t>
            </a:r>
            <a:r>
              <a:rPr lang="en-US" baseline="30000"/>
              <a:t>R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114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69342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6858000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693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1752" name="Oval 12"/>
          <p:cNvSpPr>
            <a:spLocks noChangeArrowheads="1"/>
          </p:cNvSpPr>
          <p:nvPr/>
        </p:nvSpPr>
        <p:spPr bwMode="auto">
          <a:xfrm>
            <a:off x="6934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1753" name="Oval 13"/>
          <p:cNvSpPr>
            <a:spLocks noChangeArrowheads="1"/>
          </p:cNvSpPr>
          <p:nvPr/>
        </p:nvSpPr>
        <p:spPr bwMode="auto">
          <a:xfrm>
            <a:off x="6858000" y="3657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4"/>
          <p:cNvSpPr>
            <a:spLocks noChangeArrowheads="1"/>
          </p:cNvSpPr>
          <p:nvPr/>
        </p:nvSpPr>
        <p:spPr bwMode="auto">
          <a:xfrm>
            <a:off x="6858000" y="4800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 rot="5400000">
            <a:off x="6963867" y="4249094"/>
            <a:ext cx="397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1756" name="Freeform 17"/>
          <p:cNvSpPr>
            <a:spLocks/>
          </p:cNvSpPr>
          <p:nvPr/>
        </p:nvSpPr>
        <p:spPr bwMode="auto">
          <a:xfrm>
            <a:off x="4489451" y="3098801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19"/>
          <p:cNvSpPr>
            <a:spLocks/>
          </p:cNvSpPr>
          <p:nvPr/>
        </p:nvSpPr>
        <p:spPr bwMode="auto">
          <a:xfrm flipV="1">
            <a:off x="4419600" y="4114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20"/>
          <p:cNvSpPr>
            <a:spLocks noChangeArrowheads="1"/>
          </p:cNvSpPr>
          <p:nvPr/>
        </p:nvSpPr>
        <p:spPr bwMode="auto">
          <a:xfrm>
            <a:off x="5181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1759" name="Oval 21"/>
          <p:cNvSpPr>
            <a:spLocks noChangeArrowheads="1"/>
          </p:cNvSpPr>
          <p:nvPr/>
        </p:nvSpPr>
        <p:spPr bwMode="auto">
          <a:xfrm>
            <a:off x="5943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1760" name="Line 22"/>
          <p:cNvSpPr>
            <a:spLocks noChangeShapeType="1"/>
          </p:cNvSpPr>
          <p:nvPr/>
        </p:nvSpPr>
        <p:spPr bwMode="auto">
          <a:xfrm>
            <a:off x="55626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23"/>
          <p:cNvSpPr txBox="1">
            <a:spLocks noChangeArrowheads="1"/>
          </p:cNvSpPr>
          <p:nvPr/>
        </p:nvSpPr>
        <p:spPr bwMode="auto">
          <a:xfrm>
            <a:off x="5622925" y="3657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1762" name="Group 28"/>
          <p:cNvGrpSpPr>
            <a:grpSpLocks/>
          </p:cNvGrpSpPr>
          <p:nvPr/>
        </p:nvGrpSpPr>
        <p:grpSpPr bwMode="auto">
          <a:xfrm>
            <a:off x="3810000" y="2743200"/>
            <a:ext cx="3733800" cy="2667000"/>
            <a:chOff x="1152" y="1536"/>
            <a:chExt cx="2352" cy="1680"/>
          </a:xfrm>
        </p:grpSpPr>
        <p:sp>
          <p:nvSpPr>
            <p:cNvPr id="31796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7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8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3" name="Text Box 30"/>
          <p:cNvSpPr txBox="1">
            <a:spLocks noChangeArrowheads="1"/>
          </p:cNvSpPr>
          <p:nvPr/>
        </p:nvSpPr>
        <p:spPr bwMode="auto">
          <a:xfrm>
            <a:off x="3794125" y="2762250"/>
            <a:ext cx="102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1764" name="Line 31"/>
          <p:cNvSpPr>
            <a:spLocks noChangeShapeType="1"/>
          </p:cNvSpPr>
          <p:nvPr/>
        </p:nvSpPr>
        <p:spPr bwMode="auto">
          <a:xfrm>
            <a:off x="3810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581400" y="2068514"/>
            <a:ext cx="5600700" cy="3494087"/>
            <a:chOff x="1296" y="1303"/>
            <a:chExt cx="3528" cy="2201"/>
          </a:xfrm>
        </p:grpSpPr>
        <p:grpSp>
          <p:nvGrpSpPr>
            <p:cNvPr id="31790" name="Group 44"/>
            <p:cNvGrpSpPr>
              <a:grpSpLocks/>
            </p:cNvGrpSpPr>
            <p:nvPr/>
          </p:nvGrpSpPr>
          <p:grpSpPr bwMode="auto">
            <a:xfrm>
              <a:off x="1296" y="1536"/>
              <a:ext cx="3216" cy="1968"/>
              <a:chOff x="1296" y="1536"/>
              <a:chExt cx="3216" cy="1968"/>
            </a:xfrm>
          </p:grpSpPr>
          <p:sp>
            <p:nvSpPr>
              <p:cNvPr id="31792" name="Line 4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Line 4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4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Line 43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91" name="Text Box 45"/>
            <p:cNvSpPr txBox="1">
              <a:spLocks noChangeArrowheads="1"/>
            </p:cNvSpPr>
            <p:nvPr/>
          </p:nvSpPr>
          <p:spPr bwMode="auto">
            <a:xfrm>
              <a:off x="3711" y="1303"/>
              <a:ext cx="1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New </a:t>
              </a:r>
              <a:r>
                <a:rPr lang="en-US" dirty="0">
                  <a:sym typeface="Symbol" pitchFamily="28" charset="2"/>
                </a:rPr>
                <a:t></a:t>
              </a:r>
              <a:r>
                <a:rPr lang="en-US" dirty="0"/>
                <a:t>-NFA for L</a:t>
              </a:r>
              <a:r>
                <a:rPr lang="en-US" baseline="30000" dirty="0"/>
                <a:t>R</a:t>
              </a:r>
              <a:endParaRPr lang="en-US" dirty="0"/>
            </a:p>
          </p:txBody>
        </p:sp>
      </p:grp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8839201" y="3657601"/>
            <a:ext cx="1095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start</a:t>
            </a:r>
          </a:p>
          <a:p>
            <a:r>
              <a:rPr lang="en-US"/>
              <a:t>state</a:t>
            </a:r>
          </a:p>
        </p:txBody>
      </p:sp>
      <p:sp>
        <p:nvSpPr>
          <p:cNvPr id="30758" name="Freeform 36"/>
          <p:cNvSpPr>
            <a:spLocks/>
          </p:cNvSpPr>
          <p:nvPr/>
        </p:nvSpPr>
        <p:spPr bwMode="auto">
          <a:xfrm>
            <a:off x="5562600" y="4038600"/>
            <a:ext cx="381000" cy="76200"/>
          </a:xfrm>
          <a:custGeom>
            <a:avLst/>
            <a:gdLst>
              <a:gd name="T0" fmla="*/ 2147483647 w 240"/>
              <a:gd name="T1" fmla="*/ 0 h 48"/>
              <a:gd name="T2" fmla="*/ 2147483647 w 240"/>
              <a:gd name="T3" fmla="*/ 2147483647 h 48"/>
              <a:gd name="T4" fmla="*/ 0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Oval 37"/>
          <p:cNvSpPr>
            <a:spLocks noChangeArrowheads="1"/>
          </p:cNvSpPr>
          <p:nvPr/>
        </p:nvSpPr>
        <p:spPr bwMode="auto">
          <a:xfrm>
            <a:off x="4038600" y="3657600"/>
            <a:ext cx="533400" cy="533400"/>
          </a:xfrm>
          <a:prstGeom prst="ellipse">
            <a:avLst/>
          </a:prstGeom>
          <a:solidFill>
            <a:srgbClr val="FFCC99">
              <a:alpha val="10196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7391400" y="3151188"/>
            <a:ext cx="1524000" cy="1801812"/>
            <a:chOff x="5867400" y="3151188"/>
            <a:chExt cx="1524000" cy="1801812"/>
          </a:xfrm>
        </p:grpSpPr>
        <p:sp>
          <p:nvSpPr>
            <p:cNvPr id="31782" name="Oval 32"/>
            <p:cNvSpPr>
              <a:spLocks noChangeArrowheads="1"/>
            </p:cNvSpPr>
            <p:nvPr/>
          </p:nvSpPr>
          <p:spPr bwMode="auto"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q’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31783" name="Line 33"/>
            <p:cNvSpPr>
              <a:spLocks noChangeShapeType="1"/>
            </p:cNvSpPr>
            <p:nvPr/>
          </p:nvSpPr>
          <p:spPr bwMode="auto">
            <a:xfrm flipH="1" flipV="1">
              <a:off x="5867400" y="3200400"/>
              <a:ext cx="762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34"/>
            <p:cNvSpPr>
              <a:spLocks noChangeShapeType="1"/>
            </p:cNvSpPr>
            <p:nvPr/>
          </p:nvSpPr>
          <p:spPr bwMode="auto">
            <a:xfrm flipH="1" flipV="1">
              <a:off x="5867400" y="3886200"/>
              <a:ext cx="685800" cy="76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35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7620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38"/>
            <p:cNvSpPr>
              <a:spLocks noChangeShapeType="1"/>
            </p:cNvSpPr>
            <p:nvPr/>
          </p:nvSpPr>
          <p:spPr bwMode="auto">
            <a:xfrm flipH="1">
              <a:off x="6934200" y="3886200"/>
              <a:ext cx="457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47"/>
            <p:cNvSpPr txBox="1">
              <a:spLocks noChangeArrowheads="1"/>
            </p:cNvSpPr>
            <p:nvPr/>
          </p:nvSpPr>
          <p:spPr bwMode="auto">
            <a:xfrm>
              <a:off x="6172200" y="3151188"/>
              <a:ext cx="285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  <p:sp>
          <p:nvSpPr>
            <p:cNvPr id="31788" name="Text Box 48"/>
            <p:cNvSpPr txBox="1">
              <a:spLocks noChangeArrowheads="1"/>
            </p:cNvSpPr>
            <p:nvPr/>
          </p:nvSpPr>
          <p:spPr bwMode="auto">
            <a:xfrm>
              <a:off x="6096000" y="3668713"/>
              <a:ext cx="285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  <p:sp>
          <p:nvSpPr>
            <p:cNvPr id="31789" name="Text Box 49"/>
            <p:cNvSpPr txBox="1">
              <a:spLocks noChangeArrowheads="1"/>
            </p:cNvSpPr>
            <p:nvPr/>
          </p:nvSpPr>
          <p:spPr bwMode="auto">
            <a:xfrm>
              <a:off x="6096000" y="4202113"/>
              <a:ext cx="285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</p:grpSp>
      <p:sp>
        <p:nvSpPr>
          <p:cNvPr id="220210" name="Text Box 50"/>
          <p:cNvSpPr txBox="1">
            <a:spLocks noChangeArrowheads="1"/>
          </p:cNvSpPr>
          <p:nvPr/>
        </p:nvSpPr>
        <p:spPr bwMode="auto">
          <a:xfrm>
            <a:off x="1828801" y="4267201"/>
            <a:ext cx="17127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Make the</a:t>
            </a:r>
            <a:br>
              <a:rPr lang="en-US" dirty="0"/>
            </a:br>
            <a:r>
              <a:rPr lang="en-US" dirty="0"/>
              <a:t>old start state</a:t>
            </a:r>
            <a:br>
              <a:rPr lang="en-US" dirty="0"/>
            </a:br>
            <a:r>
              <a:rPr lang="en-US" dirty="0"/>
              <a:t>as the only new </a:t>
            </a:r>
            <a:br>
              <a:rPr lang="en-US" dirty="0"/>
            </a:br>
            <a:r>
              <a:rPr lang="en-US" dirty="0"/>
              <a:t>final state</a:t>
            </a:r>
          </a:p>
        </p:txBody>
      </p:sp>
      <p:sp>
        <p:nvSpPr>
          <p:cNvPr id="220211" name="Text Box 51"/>
          <p:cNvSpPr txBox="1">
            <a:spLocks noChangeArrowheads="1"/>
          </p:cNvSpPr>
          <p:nvPr/>
        </p:nvSpPr>
        <p:spPr bwMode="auto">
          <a:xfrm>
            <a:off x="4632326" y="5657850"/>
            <a:ext cx="22315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Reverse all transitions</a:t>
            </a:r>
          </a:p>
        </p:txBody>
      </p:sp>
      <p:sp>
        <p:nvSpPr>
          <p:cNvPr id="220212" name="Line 52"/>
          <p:cNvSpPr>
            <a:spLocks noChangeShapeType="1"/>
          </p:cNvSpPr>
          <p:nvPr/>
        </p:nvSpPr>
        <p:spPr bwMode="auto">
          <a:xfrm flipH="1">
            <a:off x="5486400" y="41148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537326" y="3352800"/>
            <a:ext cx="3281363" cy="3449638"/>
            <a:chOff x="3158" y="2112"/>
            <a:chExt cx="2067" cy="2173"/>
          </a:xfrm>
        </p:grpSpPr>
        <p:sp>
          <p:nvSpPr>
            <p:cNvPr id="31778" name="Text Box 55"/>
            <p:cNvSpPr txBox="1">
              <a:spLocks noChangeArrowheads="1"/>
            </p:cNvSpPr>
            <p:nvPr/>
          </p:nvSpPr>
          <p:spPr bwMode="auto">
            <a:xfrm>
              <a:off x="3158" y="3878"/>
              <a:ext cx="206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Convert the old set of final states</a:t>
              </a:r>
              <a:br>
                <a:rPr lang="en-US" dirty="0"/>
              </a:br>
              <a:r>
                <a:rPr lang="en-US" dirty="0"/>
                <a:t>into </a:t>
              </a:r>
              <a:r>
                <a:rPr lang="en-US" u="sng" dirty="0"/>
                <a:t>non-final</a:t>
              </a:r>
              <a:r>
                <a:rPr lang="en-US" dirty="0"/>
                <a:t> states </a:t>
              </a:r>
            </a:p>
          </p:txBody>
        </p:sp>
        <p:sp>
          <p:nvSpPr>
            <p:cNvPr id="31779" name="Line 56"/>
            <p:cNvSpPr>
              <a:spLocks noChangeShapeType="1"/>
            </p:cNvSpPr>
            <p:nvPr/>
          </p:nvSpPr>
          <p:spPr bwMode="auto">
            <a:xfrm>
              <a:off x="3600" y="264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57"/>
            <p:cNvSpPr>
              <a:spLocks noChangeShapeType="1"/>
            </p:cNvSpPr>
            <p:nvPr/>
          </p:nvSpPr>
          <p:spPr bwMode="auto">
            <a:xfrm>
              <a:off x="3648" y="2112"/>
              <a:ext cx="57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58"/>
            <p:cNvSpPr>
              <a:spLocks noChangeShapeType="1"/>
            </p:cNvSpPr>
            <p:nvPr/>
          </p:nvSpPr>
          <p:spPr bwMode="auto">
            <a:xfrm>
              <a:off x="3504" y="336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4" name="Freeform 52"/>
          <p:cNvSpPr>
            <a:spLocks/>
          </p:cNvSpPr>
          <p:nvPr/>
        </p:nvSpPr>
        <p:spPr bwMode="auto">
          <a:xfrm>
            <a:off x="6324600" y="3916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Freeform 53"/>
          <p:cNvSpPr>
            <a:spLocks/>
          </p:cNvSpPr>
          <p:nvPr/>
        </p:nvSpPr>
        <p:spPr bwMode="auto">
          <a:xfrm>
            <a:off x="4572000" y="3863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676401" y="5715000"/>
            <a:ext cx="2272995" cy="92333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What to do if q</a:t>
            </a:r>
            <a:r>
              <a:rPr lang="en-US" baseline="-25000" dirty="0"/>
              <a:t>0</a:t>
            </a:r>
            <a:r>
              <a:rPr lang="en-US" dirty="0"/>
              <a:t> was</a:t>
            </a:r>
            <a:br>
              <a:rPr lang="en-US" dirty="0"/>
            </a:br>
            <a:r>
              <a:rPr lang="en-US" dirty="0"/>
              <a:t> one of the final states</a:t>
            </a:r>
            <a:br>
              <a:rPr lang="en-US" dirty="0"/>
            </a:br>
            <a:r>
              <a:rPr lang="en-US" dirty="0"/>
              <a:t> in the input DFA? 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33528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50">
            <a:extLst>
              <a:ext uri="{FF2B5EF4-FFF2-40B4-BE49-F238E27FC236}">
                <a16:creationId xmlns:a16="http://schemas.microsoft.com/office/drawing/2014/main" id="{BEE61B1E-99F9-4395-845D-1E709E0E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50" y="6534331"/>
            <a:ext cx="3369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Add a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 </a:t>
            </a:r>
            <a:r>
              <a:rPr lang="en-US" dirty="0" err="1"/>
              <a:t>transistion</a:t>
            </a:r>
            <a:r>
              <a:rPr lang="en-US" dirty="0"/>
              <a:t> from q0’ to q0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6" grpId="0"/>
      <p:bldP spid="30758" grpId="0" animBg="1"/>
      <p:bldP spid="30759" grpId="0" animBg="1"/>
      <p:bldP spid="220210" grpId="0"/>
      <p:bldP spid="220211" grpId="0"/>
      <p:bldP spid="220212" grpId="0" animBg="1"/>
      <p:bldP spid="54" grpId="0" animBg="1"/>
      <p:bldP spid="55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6A8D-7DBF-4ECD-945E-0DAABA35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2.Homomorphisms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FEFF-9F07-489C-8414-27AF1A4B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Substitute each </a:t>
            </a:r>
            <a:r>
              <a:rPr lang="en-US" sz="2800" u="sng" dirty="0"/>
              <a:t>symbol</a:t>
            </a:r>
            <a:r>
              <a:rPr lang="en-US" sz="2800" dirty="0"/>
              <a:t> in ∑ (main alphabet) by a corresponding </a:t>
            </a:r>
            <a:r>
              <a:rPr lang="en-US" sz="2800" u="sng" dirty="0"/>
              <a:t>string</a:t>
            </a:r>
            <a:r>
              <a:rPr lang="en-US" sz="2800" dirty="0"/>
              <a:t> in T (another 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Example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Let ∑={0,1} and T={</a:t>
            </a:r>
            <a:r>
              <a:rPr lang="en-US" sz="2400" dirty="0" err="1"/>
              <a:t>a,b</a:t>
            </a:r>
            <a:r>
              <a:rPr lang="en-US" sz="2400" dirty="0"/>
              <a:t>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Let a homomorphic function h on ∑ be: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h(0)=ab, h(1)=</a:t>
            </a:r>
            <a:r>
              <a:rPr lang="en-US" sz="1800" dirty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w=10110, then h(w) =</a:t>
            </a:r>
            <a:r>
              <a:rPr lang="en-US" sz="2400" dirty="0">
                <a:ea typeface="ＭＳ Ｐゴシック" pitchFamily="28" charset="-128"/>
                <a:sym typeface="Symbol" pitchFamily="28" charset="2"/>
              </a:rPr>
              <a:t> abab </a:t>
            </a:r>
            <a:r>
              <a:rPr lang="en-US" sz="2400" dirty="0"/>
              <a:t>= </a:t>
            </a:r>
            <a:r>
              <a:rPr lang="en-US" sz="2400" dirty="0" err="1"/>
              <a:t>abab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general,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h(w) = h(a</a:t>
            </a:r>
            <a:r>
              <a:rPr lang="en-US" sz="2400" baseline="-25000" dirty="0"/>
              <a:t>1</a:t>
            </a:r>
            <a:r>
              <a:rPr lang="en-US" sz="2400" dirty="0"/>
              <a:t>) h(a</a:t>
            </a:r>
            <a:r>
              <a:rPr lang="en-US" sz="2400" baseline="-25000" dirty="0"/>
              <a:t>2</a:t>
            </a:r>
            <a:r>
              <a:rPr lang="en-US" sz="2400" dirty="0"/>
              <a:t>)… h(a</a:t>
            </a:r>
            <a:r>
              <a:rPr lang="en-US" sz="2400" baseline="-25000" dirty="0"/>
              <a:t>n</a:t>
            </a:r>
            <a:r>
              <a:rPr lang="en-US" sz="24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88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E08588-7F1A-4FDB-A744-87C8868D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881062"/>
            <a:ext cx="9277165" cy="53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5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CA39F-01D3-4AAF-BBED-E649768A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5" y="957262"/>
            <a:ext cx="779931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 Construction for h(L)</a:t>
            </a:r>
            <a:endParaRPr lang="en-US" baseline="30000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4267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086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7010400" y="2514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7086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6872" name="Oval 12"/>
          <p:cNvSpPr>
            <a:spLocks noChangeArrowheads="1"/>
          </p:cNvSpPr>
          <p:nvPr/>
        </p:nvSpPr>
        <p:spPr bwMode="auto">
          <a:xfrm>
            <a:off x="70866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6873" name="Oval 13"/>
          <p:cNvSpPr>
            <a:spLocks noChangeArrowheads="1"/>
          </p:cNvSpPr>
          <p:nvPr/>
        </p:nvSpPr>
        <p:spPr bwMode="auto">
          <a:xfrm>
            <a:off x="7010400" y="3276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4"/>
          <p:cNvSpPr>
            <a:spLocks noChangeArrowheads="1"/>
          </p:cNvSpPr>
          <p:nvPr/>
        </p:nvSpPr>
        <p:spPr bwMode="auto">
          <a:xfrm>
            <a:off x="7010400" y="4419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 rot="5400000">
            <a:off x="7116267" y="3868094"/>
            <a:ext cx="397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6876" name="Freeform 17"/>
          <p:cNvSpPr>
            <a:spLocks/>
          </p:cNvSpPr>
          <p:nvPr/>
        </p:nvSpPr>
        <p:spPr bwMode="auto">
          <a:xfrm>
            <a:off x="4641851" y="2717801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Freeform 19"/>
          <p:cNvSpPr>
            <a:spLocks/>
          </p:cNvSpPr>
          <p:nvPr/>
        </p:nvSpPr>
        <p:spPr bwMode="auto">
          <a:xfrm flipV="1">
            <a:off x="4572000" y="3733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20"/>
          <p:cNvSpPr>
            <a:spLocks noChangeArrowheads="1"/>
          </p:cNvSpPr>
          <p:nvPr/>
        </p:nvSpPr>
        <p:spPr bwMode="auto">
          <a:xfrm>
            <a:off x="5334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6879" name="Oval 21"/>
          <p:cNvSpPr>
            <a:spLocks noChangeArrowheads="1"/>
          </p:cNvSpPr>
          <p:nvPr/>
        </p:nvSpPr>
        <p:spPr bwMode="auto">
          <a:xfrm>
            <a:off x="6096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6880" name="Line 22"/>
          <p:cNvSpPr>
            <a:spLocks noChangeShapeType="1"/>
          </p:cNvSpPr>
          <p:nvPr/>
        </p:nvSpPr>
        <p:spPr bwMode="auto">
          <a:xfrm>
            <a:off x="57150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23"/>
          <p:cNvSpPr txBox="1">
            <a:spLocks noChangeArrowheads="1"/>
          </p:cNvSpPr>
          <p:nvPr/>
        </p:nvSpPr>
        <p:spPr bwMode="auto">
          <a:xfrm>
            <a:off x="5775325" y="3276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6882" name="Group 28"/>
          <p:cNvGrpSpPr>
            <a:grpSpLocks/>
          </p:cNvGrpSpPr>
          <p:nvPr/>
        </p:nvGrpSpPr>
        <p:grpSpPr bwMode="auto">
          <a:xfrm>
            <a:off x="3962400" y="2362200"/>
            <a:ext cx="3733800" cy="2667000"/>
            <a:chOff x="1152" y="1536"/>
            <a:chExt cx="2352" cy="1680"/>
          </a:xfrm>
        </p:grpSpPr>
        <p:sp>
          <p:nvSpPr>
            <p:cNvPr id="36893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3" name="Text Box 30"/>
          <p:cNvSpPr txBox="1">
            <a:spLocks noChangeArrowheads="1"/>
          </p:cNvSpPr>
          <p:nvPr/>
        </p:nvSpPr>
        <p:spPr bwMode="auto">
          <a:xfrm>
            <a:off x="3946525" y="2381250"/>
            <a:ext cx="102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6884" name="Line 31"/>
          <p:cNvSpPr>
            <a:spLocks noChangeShapeType="1"/>
          </p:cNvSpPr>
          <p:nvPr/>
        </p:nvSpPr>
        <p:spPr bwMode="auto">
          <a:xfrm>
            <a:off x="3962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Freeform 52"/>
          <p:cNvSpPr>
            <a:spLocks/>
          </p:cNvSpPr>
          <p:nvPr/>
        </p:nvSpPr>
        <p:spPr bwMode="auto">
          <a:xfrm>
            <a:off x="6477000" y="3535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53"/>
          <p:cNvSpPr>
            <a:spLocks/>
          </p:cNvSpPr>
          <p:nvPr/>
        </p:nvSpPr>
        <p:spPr bwMode="auto">
          <a:xfrm>
            <a:off x="4724400" y="3482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38401" y="5638800"/>
            <a:ext cx="649729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Build a new FA that simulates h(a) for every symbol a transition in </a:t>
            </a:r>
            <a:br>
              <a:rPr lang="en-US"/>
            </a:br>
            <a:r>
              <a:rPr lang="en-US"/>
              <a:t>		the above DFA</a:t>
            </a:r>
          </a:p>
          <a:p>
            <a:pPr>
              <a:buFontTx/>
              <a:buChar char="-"/>
            </a:pPr>
            <a:r>
              <a:rPr lang="en-US"/>
              <a:t> The resulting FA may or may not be a DFA, but will be a FA for h(L)</a:t>
            </a:r>
          </a:p>
        </p:txBody>
      </p:sp>
      <p:sp>
        <p:nvSpPr>
          <p:cNvPr id="56" name="Line Callout 2 55"/>
          <p:cNvSpPr>
            <a:spLocks/>
          </p:cNvSpPr>
          <p:nvPr/>
        </p:nvSpPr>
        <p:spPr bwMode="auto">
          <a:xfrm>
            <a:off x="7848599" y="1905000"/>
            <a:ext cx="2860663" cy="1676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630"/>
              <a:gd name="adj6" fmla="val -76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Replace every </a:t>
            </a:r>
            <a:r>
              <a:rPr lang="en-US" u="sng" dirty="0"/>
              <a:t>edge</a:t>
            </a:r>
            <a:r>
              <a:rPr lang="en-US" dirty="0"/>
              <a:t> “a” by </a:t>
            </a:r>
            <a:br>
              <a:rPr lang="en-US" dirty="0"/>
            </a:br>
            <a:r>
              <a:rPr lang="en-US" dirty="0"/>
              <a:t>a </a:t>
            </a:r>
            <a:r>
              <a:rPr lang="en-US" u="sng" dirty="0"/>
              <a:t>path </a:t>
            </a:r>
            <a:r>
              <a:rPr lang="en-US" dirty="0"/>
              <a:t>labeled h(a) </a:t>
            </a:r>
            <a:br>
              <a:rPr lang="en-US" dirty="0"/>
            </a:br>
            <a:r>
              <a:rPr lang="en-US" dirty="0"/>
              <a:t>in the new DFA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152400"/>
            <a:ext cx="53220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Given a DFA for L, how to convert it into an FA for h(L)?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726115" y="3592517"/>
            <a:ext cx="496817" cy="448293"/>
            <a:chOff x="4201886" y="3592286"/>
            <a:chExt cx="497010" cy="449294"/>
          </a:xfrm>
        </p:grpSpPr>
        <p:sp>
          <p:nvSpPr>
            <p:cNvPr id="36891" name="Freeform 29"/>
            <p:cNvSpPr>
              <a:spLocks/>
            </p:cNvSpPr>
            <p:nvPr/>
          </p:nvSpPr>
          <p:spPr bwMode="auto">
            <a:xfrm>
              <a:off x="4201886" y="3592286"/>
              <a:ext cx="402771" cy="184764"/>
            </a:xfrm>
            <a:custGeom>
              <a:avLst/>
              <a:gdLst>
                <a:gd name="T0" fmla="*/ 0 w 402771"/>
                <a:gd name="T1" fmla="*/ 0 h 184764"/>
                <a:gd name="T2" fmla="*/ 10885 w 402771"/>
                <a:gd name="T3" fmla="*/ 32657 h 184764"/>
                <a:gd name="T4" fmla="*/ 87085 w 402771"/>
                <a:gd name="T5" fmla="*/ 87085 h 184764"/>
                <a:gd name="T6" fmla="*/ 119743 w 402771"/>
                <a:gd name="T7" fmla="*/ 76200 h 184764"/>
                <a:gd name="T8" fmla="*/ 174171 w 402771"/>
                <a:gd name="T9" fmla="*/ 152400 h 184764"/>
                <a:gd name="T10" fmla="*/ 217714 w 402771"/>
                <a:gd name="T11" fmla="*/ 76200 h 184764"/>
                <a:gd name="T12" fmla="*/ 239485 w 402771"/>
                <a:gd name="T13" fmla="*/ 108857 h 184764"/>
                <a:gd name="T14" fmla="*/ 272143 w 402771"/>
                <a:gd name="T15" fmla="*/ 163285 h 184764"/>
                <a:gd name="T16" fmla="*/ 293914 w 402771"/>
                <a:gd name="T17" fmla="*/ 97971 h 184764"/>
                <a:gd name="T18" fmla="*/ 370114 w 402771"/>
                <a:gd name="T19" fmla="*/ 163285 h 184764"/>
                <a:gd name="T20" fmla="*/ 402771 w 402771"/>
                <a:gd name="T21" fmla="*/ 76200 h 1847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2771"/>
                <a:gd name="T34" fmla="*/ 0 h 184764"/>
                <a:gd name="T35" fmla="*/ 402771 w 402771"/>
                <a:gd name="T36" fmla="*/ 184764 h 1847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2771" h="184764">
                  <a:moveTo>
                    <a:pt x="0" y="0"/>
                  </a:moveTo>
                  <a:cubicBezTo>
                    <a:pt x="3628" y="10886"/>
                    <a:pt x="4216" y="23320"/>
                    <a:pt x="10885" y="32657"/>
                  </a:cubicBezTo>
                  <a:cubicBezTo>
                    <a:pt x="43170" y="77857"/>
                    <a:pt x="45784" y="73319"/>
                    <a:pt x="87085" y="87085"/>
                  </a:cubicBezTo>
                  <a:cubicBezTo>
                    <a:pt x="97971" y="83457"/>
                    <a:pt x="108710" y="79352"/>
                    <a:pt x="119743" y="76200"/>
                  </a:cubicBezTo>
                  <a:cubicBezTo>
                    <a:pt x="191356" y="55739"/>
                    <a:pt x="162035" y="55316"/>
                    <a:pt x="174171" y="152400"/>
                  </a:cubicBezTo>
                  <a:cubicBezTo>
                    <a:pt x="277567" y="117934"/>
                    <a:pt x="109150" y="184764"/>
                    <a:pt x="217714" y="76200"/>
                  </a:cubicBezTo>
                  <a:cubicBezTo>
                    <a:pt x="226965" y="66949"/>
                    <a:pt x="233634" y="97155"/>
                    <a:pt x="239485" y="108857"/>
                  </a:cubicBezTo>
                  <a:cubicBezTo>
                    <a:pt x="267746" y="165379"/>
                    <a:pt x="229619" y="120763"/>
                    <a:pt x="272143" y="163285"/>
                  </a:cubicBezTo>
                  <a:cubicBezTo>
                    <a:pt x="279400" y="141514"/>
                    <a:pt x="277687" y="81744"/>
                    <a:pt x="293914" y="97971"/>
                  </a:cubicBezTo>
                  <a:cubicBezTo>
                    <a:pt x="346708" y="150765"/>
                    <a:pt x="320378" y="130128"/>
                    <a:pt x="370114" y="163285"/>
                  </a:cubicBezTo>
                  <a:cubicBezTo>
                    <a:pt x="381900" y="68999"/>
                    <a:pt x="351746" y="76200"/>
                    <a:pt x="402771" y="76200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Text Box 23"/>
            <p:cNvSpPr txBox="1">
              <a:spLocks noChangeArrowheads="1"/>
            </p:cNvSpPr>
            <p:nvPr/>
          </p:nvSpPr>
          <p:spPr bwMode="auto">
            <a:xfrm>
              <a:off x="4267200" y="3763962"/>
              <a:ext cx="431696" cy="27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C00000"/>
                  </a:solidFill>
                </a:rPr>
                <a:t>h(a)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1222160" y="234596"/>
            <a:ext cx="9144000" cy="1549816"/>
          </a:xfrm>
        </p:spPr>
        <p:txBody>
          <a:bodyPr>
            <a:noAutofit/>
          </a:bodyPr>
          <a:lstStyle/>
          <a:p>
            <a:r>
              <a:rPr lang="en-US" sz="4000" b="1" dirty="0"/>
              <a:t>3. The Pumping Lemma for Regular Languages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630315" y="2006353"/>
            <a:ext cx="10005134" cy="317524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What it is? </a:t>
            </a:r>
            <a:br>
              <a:rPr lang="en-US" sz="3000" dirty="0"/>
            </a:br>
            <a:r>
              <a:rPr lang="en-US" sz="3000" dirty="0"/>
              <a:t>The Pumping Lemma is a property of all regular languages.</a:t>
            </a:r>
          </a:p>
          <a:p>
            <a:pPr algn="l"/>
            <a:r>
              <a:rPr lang="en-US" sz="3000" b="1" dirty="0"/>
              <a:t>How is it used? </a:t>
            </a:r>
            <a:br>
              <a:rPr lang="en-US" sz="3000" b="1" dirty="0"/>
            </a:br>
            <a:r>
              <a:rPr lang="en-US" sz="3000" dirty="0"/>
              <a:t>A technique that is used to show that a given language is not regular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Pumping Lemma for Regular Languages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7710"/>
            <a:ext cx="10515600" cy="4351338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Let L be a regular language</a:t>
            </a:r>
          </a:p>
          <a:p>
            <a:pPr marL="609600" indent="-609600"/>
            <a:endParaRPr lang="en-US" dirty="0"/>
          </a:p>
          <a:p>
            <a:pPr marL="609600" indent="-609600">
              <a:buNone/>
            </a:pPr>
            <a:r>
              <a:rPr lang="en-US" dirty="0"/>
              <a:t>Then </a:t>
            </a:r>
            <a:r>
              <a:rPr lang="en-US" i="1" u="sng" dirty="0"/>
              <a:t>there exists</a:t>
            </a:r>
            <a:r>
              <a:rPr lang="en-US" dirty="0"/>
              <a:t> some constant </a:t>
            </a:r>
            <a:r>
              <a:rPr lang="en-US" b="1" i="1" dirty="0"/>
              <a:t>N</a:t>
            </a:r>
            <a:r>
              <a:rPr lang="en-US" dirty="0"/>
              <a:t> such that </a:t>
            </a:r>
            <a:r>
              <a:rPr lang="en-US" i="1" u="sng" dirty="0"/>
              <a:t>for every</a:t>
            </a:r>
            <a:r>
              <a:rPr lang="en-US" dirty="0"/>
              <a:t> string </a:t>
            </a:r>
            <a:r>
              <a:rPr lang="en-US" i="1" dirty="0"/>
              <a:t>w </a:t>
            </a:r>
            <a:r>
              <a:rPr lang="en-US" i="1" dirty="0">
                <a:sym typeface="Symbol" pitchFamily="28" charset="2"/>
              </a:rPr>
              <a:t>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|w|≥N</a:t>
            </a:r>
            <a:r>
              <a:rPr lang="en-US" dirty="0"/>
              <a:t>, </a:t>
            </a:r>
            <a:r>
              <a:rPr lang="en-US" i="1" u="sng" dirty="0"/>
              <a:t>there exists</a:t>
            </a:r>
            <a:r>
              <a:rPr lang="en-US" dirty="0"/>
              <a:t> a way to break </a:t>
            </a:r>
            <a:r>
              <a:rPr lang="en-US" i="1" dirty="0"/>
              <a:t>w</a:t>
            </a:r>
            <a:r>
              <a:rPr lang="en-US" dirty="0"/>
              <a:t> into three parts, </a:t>
            </a:r>
            <a:r>
              <a:rPr lang="en-US" i="1" dirty="0"/>
              <a:t>w=</a:t>
            </a:r>
            <a:r>
              <a:rPr lang="en-US" i="1" dirty="0" err="1"/>
              <a:t>xyz</a:t>
            </a:r>
            <a:r>
              <a:rPr lang="en-US" dirty="0"/>
              <a:t>, such that: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i="1" dirty="0"/>
              <a:t>y≠ </a:t>
            </a:r>
            <a:r>
              <a:rPr lang="en-US" i="1" dirty="0">
                <a:sym typeface="Symbol" pitchFamily="28" charset="2"/>
              </a:rPr>
              <a:t></a:t>
            </a:r>
            <a:endParaRPr lang="en-US" i="1" dirty="0">
              <a:ea typeface="ＭＳ Ｐゴシック" pitchFamily="28" charset="-128"/>
            </a:endParaRPr>
          </a:p>
          <a:p>
            <a:pPr marL="990600" lvl="1" indent="-533400">
              <a:buFont typeface="Arial" charset="0"/>
              <a:buAutoNum type="arabicPeriod"/>
            </a:pPr>
            <a:r>
              <a:rPr lang="en-US" i="1" dirty="0">
                <a:ea typeface="ＭＳ Ｐゴシック" pitchFamily="28" charset="-128"/>
              </a:rPr>
              <a:t>|</a:t>
            </a:r>
            <a:r>
              <a:rPr lang="en-US" i="1" dirty="0" err="1">
                <a:ea typeface="ＭＳ Ｐゴシック" pitchFamily="28" charset="-128"/>
              </a:rPr>
              <a:t>xy</a:t>
            </a:r>
            <a:r>
              <a:rPr lang="en-US" i="1" dirty="0">
                <a:ea typeface="ＭＳ Ｐゴシック" pitchFamily="28" charset="-128"/>
              </a:rPr>
              <a:t>|≤N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>
                <a:ea typeface="ＭＳ Ｐゴシック" pitchFamily="28" charset="-128"/>
              </a:rPr>
              <a:t>For all </a:t>
            </a:r>
            <a:r>
              <a:rPr lang="en-US" i="1" dirty="0">
                <a:ea typeface="ＭＳ Ｐゴシック" pitchFamily="28" charset="-128"/>
              </a:rPr>
              <a:t>k</a:t>
            </a:r>
            <a:r>
              <a:rPr lang="en-US" i="1" dirty="0"/>
              <a:t>≥0</a:t>
            </a:r>
            <a:r>
              <a:rPr lang="en-US" dirty="0"/>
              <a:t>, all strings of the form </a:t>
            </a:r>
            <a:r>
              <a:rPr lang="en-US" i="1" dirty="0" err="1"/>
              <a:t>xy</a:t>
            </a:r>
            <a:r>
              <a:rPr lang="en-US" i="1" baseline="30000" dirty="0" err="1"/>
              <a:t>k</a:t>
            </a:r>
            <a:r>
              <a:rPr lang="en-US" i="1" dirty="0" err="1"/>
              <a:t>z</a:t>
            </a:r>
            <a:r>
              <a:rPr lang="en-US" dirty="0"/>
              <a:t> </a:t>
            </a:r>
            <a:r>
              <a:rPr lang="en-US" i="1" dirty="0">
                <a:sym typeface="Symbol" pitchFamily="2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9013" y="5499716"/>
            <a:ext cx="4946482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property should hold for </a:t>
            </a:r>
            <a:r>
              <a:rPr lang="en-US" u="sng" dirty="0"/>
              <a:t>all</a:t>
            </a:r>
            <a:r>
              <a:rPr lang="en-US" dirty="0"/>
              <a:t> regular languages.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9013" y="6008072"/>
            <a:ext cx="528555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is called the “Pumping Lemma 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the pumping lemma?	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Think of playing a 2 person game</a:t>
            </a:r>
          </a:p>
          <a:p>
            <a:pPr marL="1009650" lvl="1" indent="-609600"/>
            <a:r>
              <a:rPr lang="en-US" u="sng" dirty="0">
                <a:solidFill>
                  <a:srgbClr val="FF0000"/>
                </a:solidFill>
              </a:rPr>
              <a:t>Role 1:</a:t>
            </a: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b="1" i="1" dirty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claim that the language cannot be regular</a:t>
            </a:r>
          </a:p>
          <a:p>
            <a:pPr marL="1009650" lvl="1" indent="-609600"/>
            <a:endParaRPr lang="en-US" dirty="0"/>
          </a:p>
          <a:p>
            <a:pPr marL="1009650" lvl="1" indent="-609600"/>
            <a:r>
              <a:rPr lang="en-US" u="sng" dirty="0">
                <a:solidFill>
                  <a:srgbClr val="006600"/>
                </a:solidFill>
              </a:rPr>
              <a:t>Role 2:</a:t>
            </a:r>
            <a:r>
              <a:rPr lang="en-US" dirty="0">
                <a:solidFill>
                  <a:srgbClr val="006600"/>
                </a:solidFill>
              </a:rPr>
              <a:t> 	An </a:t>
            </a:r>
            <a:r>
              <a:rPr lang="en-US" b="1" i="1" dirty="0">
                <a:solidFill>
                  <a:srgbClr val="006600"/>
                </a:solidFill>
              </a:rPr>
              <a:t>adversary</a:t>
            </a:r>
            <a:r>
              <a:rPr lang="en-US" dirty="0">
                <a:solidFill>
                  <a:srgbClr val="006600"/>
                </a:solidFill>
              </a:rPr>
              <a:t> who claims the language is regular</a:t>
            </a:r>
            <a:r>
              <a:rPr lang="en-US" dirty="0"/>
              <a:t>		</a:t>
            </a:r>
          </a:p>
          <a:p>
            <a:pPr marL="1009650" lvl="1" indent="-609600"/>
            <a:endParaRPr lang="en-US" dirty="0"/>
          </a:p>
          <a:p>
            <a:pPr marL="1009650" lvl="1" indent="-609600"/>
            <a:r>
              <a:rPr lang="en-US" dirty="0"/>
              <a:t>We show that the adversary’s statement will lead to a contradiction that implies pumping lemma </a:t>
            </a:r>
            <a:r>
              <a:rPr lang="en-US" i="1" dirty="0"/>
              <a:t>cannot</a:t>
            </a:r>
            <a:r>
              <a:rPr lang="en-US" dirty="0"/>
              <a:t> hold for the language.</a:t>
            </a:r>
          </a:p>
          <a:p>
            <a:pPr marL="1009650" lvl="1" indent="-609600"/>
            <a:endParaRPr lang="en-US" dirty="0"/>
          </a:p>
          <a:p>
            <a:pPr marL="1009650" lvl="1" indent="-609600"/>
            <a:r>
              <a:rPr lang="en-US" dirty="0"/>
              <a:t>We win!!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5C68-A4D2-4212-ACAD-C7BF9A54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languages are </a:t>
            </a:r>
            <a:r>
              <a:rPr lang="en-US" i="1" dirty="0"/>
              <a:t>not </a:t>
            </a:r>
            <a:r>
              <a:rPr lang="en-US" dirty="0"/>
              <a:t>regular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CB6E-2022-4C10-82FC-C781E9C3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4" y="1399497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/>
              <a:t>When is a language is regular? </a:t>
            </a:r>
            <a:br>
              <a:rPr lang="en-US" sz="2800" dirty="0"/>
            </a:br>
            <a:r>
              <a:rPr lang="en-US" sz="2800" dirty="0"/>
              <a:t>if we are able to construct one of the following: </a:t>
            </a:r>
            <a:r>
              <a:rPr lang="en-US" sz="2400" dirty="0"/>
              <a:t>DFA </a:t>
            </a:r>
            <a:r>
              <a:rPr lang="en-US" sz="2400" i="1" dirty="0"/>
              <a:t>or</a:t>
            </a:r>
            <a:r>
              <a:rPr lang="en-US" sz="2400" dirty="0"/>
              <a:t> NFA </a:t>
            </a:r>
            <a:r>
              <a:rPr lang="en-US" sz="2400" i="1" dirty="0"/>
              <a:t>or</a:t>
            </a:r>
            <a:r>
              <a:rPr lang="en-US" sz="2400" dirty="0"/>
              <a:t> </a:t>
            </a:r>
            <a:r>
              <a:rPr lang="en-US" dirty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dirty="0">
                <a:ea typeface="ＭＳ Ｐゴシック" pitchFamily="28" charset="-128"/>
              </a:rPr>
              <a:t> -NFA </a:t>
            </a:r>
            <a:r>
              <a:rPr lang="en-US" sz="2400" i="1" dirty="0">
                <a:ea typeface="ＭＳ Ｐゴシック" pitchFamily="28" charset="-128"/>
              </a:rPr>
              <a:t>or</a:t>
            </a:r>
            <a:r>
              <a:rPr lang="en-US" sz="2400" dirty="0">
                <a:ea typeface="ＭＳ Ｐゴシック" pitchFamily="28" charset="-128"/>
              </a:rPr>
              <a:t> regular expression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>
                <a:ea typeface="ＭＳ Ｐゴシック" pitchFamily="28" charset="-128"/>
              </a:rPr>
              <a:t>When is it not?</a:t>
            </a:r>
            <a:br>
              <a:rPr lang="en-US" dirty="0">
                <a:ea typeface="ＭＳ Ｐゴシック" pitchFamily="28" charset="-128"/>
              </a:rPr>
            </a:br>
            <a:r>
              <a:rPr lang="en-US" sz="2800" dirty="0">
                <a:ea typeface="ＭＳ Ｐゴシック" pitchFamily="28" charset="-128"/>
              </a:rPr>
              <a:t>If we can show that no FA can be built for a language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L = {w | w is of the form 0</a:t>
            </a:r>
            <a:r>
              <a:rPr lang="en-US" sz="2800" baseline="30000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 , for all n≥0} 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4874C-4113-4CB8-ACFD-3161A96E5C51}"/>
              </a:ext>
            </a:extLst>
          </p:cNvPr>
          <p:cNvSpPr txBox="1">
            <a:spLocks/>
          </p:cNvSpPr>
          <p:nvPr/>
        </p:nvSpPr>
        <p:spPr>
          <a:xfrm>
            <a:off x="594368" y="4465468"/>
            <a:ext cx="7480177" cy="216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Properties of RL: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/>
              <a:t>Closure properties of Regular Languages(RL)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/>
              <a:t>Homomorphisms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/>
              <a:t>The Pumping Lemma for Regular Languages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77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use the pumping lemma?	(The Steps)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905000"/>
            <a:ext cx="7772400" cy="41148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Arial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(we) L is not regular.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(adv.) Claims that L is regular and gives you a value for N as its P/L constant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(we) Using N, choose a string w </a:t>
            </a:r>
            <a:r>
              <a:rPr lang="en-US" dirty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dirty="0">
                <a:solidFill>
                  <a:srgbClr val="FF0000"/>
                </a:solidFill>
              </a:rPr>
              <a:t> L </a:t>
            </a:r>
            <a:r>
              <a:rPr lang="en-US" dirty="0" err="1">
                <a:solidFill>
                  <a:srgbClr val="FF0000"/>
                </a:solidFill>
              </a:rPr>
              <a:t>s.t</a:t>
            </a:r>
            <a:r>
              <a:rPr lang="en-US" dirty="0">
                <a:solidFill>
                  <a:srgbClr val="FF0000"/>
                </a:solidFill>
              </a:rPr>
              <a:t>., 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|w| ≥ N, 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Using w as the template, construct other words w</a:t>
            </a:r>
            <a:r>
              <a:rPr lang="en-US" baseline="-25000" dirty="0">
                <a:solidFill>
                  <a:srgbClr val="7030A0"/>
                </a:solidFill>
              </a:rPr>
              <a:t>k</a:t>
            </a:r>
            <a:r>
              <a:rPr lang="en-US" dirty="0">
                <a:solidFill>
                  <a:srgbClr val="7030A0"/>
                </a:solidFill>
              </a:rPr>
              <a:t> of the form </a:t>
            </a:r>
            <a:r>
              <a:rPr lang="en-US" dirty="0" err="1">
                <a:solidFill>
                  <a:srgbClr val="7030A0"/>
                </a:solidFill>
              </a:rPr>
              <a:t>xy</a:t>
            </a:r>
            <a:r>
              <a:rPr lang="en-US" baseline="30000" dirty="0" err="1">
                <a:solidFill>
                  <a:srgbClr val="7030A0"/>
                </a:solidFill>
              </a:rPr>
              <a:t>k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dirty="0">
                <a:solidFill>
                  <a:srgbClr val="7030A0"/>
                </a:solidFill>
              </a:rPr>
              <a:t> and show that at least one such w</a:t>
            </a:r>
            <a:r>
              <a:rPr lang="en-US" baseline="-25000" dirty="0">
                <a:solidFill>
                  <a:srgbClr val="7030A0"/>
                </a:solidFill>
              </a:rPr>
              <a:t>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Symbol" pitchFamily="28" charset="2"/>
              </a:rPr>
              <a:t> </a:t>
            </a:r>
            <a:r>
              <a:rPr lang="en-US" dirty="0">
                <a:solidFill>
                  <a:srgbClr val="7030A0"/>
                </a:solidFill>
              </a:rPr>
              <a:t>L </a:t>
            </a:r>
          </a:p>
          <a:p>
            <a:pPr marL="990600" lvl="1" indent="-53340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sz="2000" dirty="0">
                <a:solidFill>
                  <a:srgbClr val="7030A0"/>
                </a:solidFill>
              </a:rPr>
              <a:t>=&gt; this implies we have successfully broken the pumping lemma for the language, and hence that the adversary is wrong.</a:t>
            </a:r>
          </a:p>
          <a:p>
            <a:pPr marL="990600" lvl="1" indent="-533400">
              <a:buNone/>
            </a:pPr>
            <a:r>
              <a:rPr lang="en-US" sz="2000" dirty="0">
                <a:solidFill>
                  <a:srgbClr val="FF0000"/>
                </a:solidFill>
              </a:rPr>
              <a:t>(Note: In this process, we may have to try many values of k, starting with k=0, and then 2, 3, .. so on, until w</a:t>
            </a:r>
            <a:r>
              <a:rPr lang="en-US" sz="2000" baseline="-25000" dirty="0">
                <a:solidFill>
                  <a:srgbClr val="FF0000"/>
                </a:solidFill>
              </a:rPr>
              <a:t>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itchFamily="28" charset="2"/>
              </a:rPr>
              <a:t> </a:t>
            </a:r>
            <a:r>
              <a:rPr lang="en-US" sz="2000" dirty="0">
                <a:solidFill>
                  <a:srgbClr val="FF0000"/>
                </a:solidFill>
              </a:rPr>
              <a:t>L )</a:t>
            </a:r>
          </a:p>
          <a:p>
            <a:pPr marL="990600" lvl="1" indent="-53340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330"/>
            <a:ext cx="10515600" cy="767358"/>
          </a:xfrm>
        </p:spPr>
        <p:txBody>
          <a:bodyPr/>
          <a:lstStyle/>
          <a:p>
            <a:r>
              <a:rPr lang="en-US" dirty="0"/>
              <a:t>Using the Pumping Lemma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What WE do?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200" dirty="0"/>
              <a:t>3. Using </a:t>
            </a:r>
            <a:r>
              <a:rPr lang="en-US" sz="2200" i="1" dirty="0"/>
              <a:t>N</a:t>
            </a:r>
            <a:r>
              <a:rPr lang="en-US" sz="2200" dirty="0"/>
              <a:t>, we construct our template string </a:t>
            </a:r>
            <a:r>
              <a:rPr lang="en-US" sz="2200" i="1" dirty="0"/>
              <a:t>w</a:t>
            </a:r>
          </a:p>
          <a:p>
            <a:pPr lvl="1">
              <a:buNone/>
            </a:pPr>
            <a:r>
              <a:rPr lang="en-US" sz="2200" dirty="0"/>
              <a:t>4. Demonstrate to the adversary, either through pumping up or down on </a:t>
            </a:r>
            <a:r>
              <a:rPr lang="en-US" sz="2200" i="1" dirty="0"/>
              <a:t>w</a:t>
            </a:r>
            <a:r>
              <a:rPr lang="en-US" sz="2200" dirty="0"/>
              <a:t>, that some string w</a:t>
            </a:r>
            <a:r>
              <a:rPr lang="en-US" sz="2200" baseline="-25000" dirty="0"/>
              <a:t>k</a:t>
            </a:r>
            <a:r>
              <a:rPr lang="en-US" sz="2200" dirty="0"/>
              <a:t> </a:t>
            </a:r>
            <a:r>
              <a:rPr lang="en-US" sz="2200" dirty="0">
                <a:sym typeface="Symbol" pitchFamily="28" charset="2"/>
              </a:rPr>
              <a:t> </a:t>
            </a:r>
            <a:r>
              <a:rPr lang="en-US" sz="2200" dirty="0"/>
              <a:t>L</a:t>
            </a:r>
            <a:br>
              <a:rPr lang="en-US" sz="2200" dirty="0"/>
            </a:br>
            <a:r>
              <a:rPr lang="en-US" sz="2200" dirty="0"/>
              <a:t>(this should happen regardless of w=xyz)</a:t>
            </a:r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endParaRPr lang="en-US" sz="22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u="sng" dirty="0"/>
              <a:t>What the Adversary does?</a:t>
            </a:r>
          </a:p>
          <a:p>
            <a:pPr marL="914400" lvl="1" indent="-457200">
              <a:buNone/>
            </a:pPr>
            <a:r>
              <a:rPr lang="en-US" sz="2200" dirty="0"/>
              <a:t>1. Claims L is regular</a:t>
            </a:r>
          </a:p>
          <a:p>
            <a:pPr marL="914400" lvl="1" indent="-457200">
              <a:buNone/>
            </a:pPr>
            <a:r>
              <a:rPr lang="en-US" sz="2200" dirty="0"/>
              <a:t>2. Provides </a:t>
            </a:r>
            <a:r>
              <a:rPr lang="en-US" sz="2200" i="1" dirty="0"/>
              <a:t>N</a:t>
            </a:r>
          </a:p>
          <a:p>
            <a:pPr lvl="1"/>
            <a:endParaRPr lang="en-US" sz="2200" i="1" dirty="0"/>
          </a:p>
          <a:p>
            <a:pPr lvl="1"/>
            <a:endParaRPr lang="en-US" sz="2200" i="1" dirty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1" y="0"/>
            <a:ext cx="6959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don’t have any control over N, except that it is positive.</a:t>
            </a:r>
            <a:br>
              <a:rPr lang="en-US" dirty="0"/>
            </a:br>
            <a:r>
              <a:rPr lang="en-US" dirty="0"/>
              <a:t>	We also don’t have any control over how to split w=xyz, </a:t>
            </a:r>
            <a:br>
              <a:rPr lang="en-US" dirty="0"/>
            </a:br>
            <a:r>
              <a:rPr lang="en-US" dirty="0"/>
              <a:t>		but xyz should respect the P/L conditions (1) and (2).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31838"/>
            <a:ext cx="10515600" cy="1325563"/>
          </a:xfrm>
        </p:spPr>
        <p:txBody>
          <a:bodyPr/>
          <a:lstStyle/>
          <a:p>
            <a:pPr eaLnBrk="1" hangingPunct="1"/>
            <a:r>
              <a:rPr lang="en-US" sz="3000" dirty="0"/>
              <a:t>Example of using the Pumping Lemma to prove that a language is not regular</a:t>
            </a:r>
            <a:endParaRPr 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8288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None/>
            </a:pPr>
            <a:r>
              <a:rPr lang="en-US" sz="2400" b="1" dirty="0">
                <a:solidFill>
                  <a:srgbClr val="FF0000"/>
                </a:solidFill>
              </a:rPr>
              <a:t>Let </a:t>
            </a:r>
            <a:r>
              <a:rPr lang="en-US" sz="2400" b="1" dirty="0" err="1">
                <a:solidFill>
                  <a:srgbClr val="FF0000"/>
                </a:solidFill>
              </a:rPr>
              <a:t>L</a:t>
            </a:r>
            <a:r>
              <a:rPr lang="en-US" sz="2400" b="1" baseline="-25000" dirty="0" err="1">
                <a:solidFill>
                  <a:srgbClr val="FF0000"/>
                </a:solidFill>
              </a:rPr>
              <a:t>eq</a:t>
            </a:r>
            <a:r>
              <a:rPr lang="en-US" sz="2400" b="1" dirty="0">
                <a:solidFill>
                  <a:srgbClr val="FF0000"/>
                </a:solidFill>
              </a:rPr>
              <a:t> = {w | w is a binary string with equal number of 1s and 0s} </a:t>
            </a:r>
          </a:p>
          <a:p>
            <a:pPr marL="533400" indent="-533400"/>
            <a:r>
              <a:rPr lang="en-US" sz="2400" u="sng" dirty="0"/>
              <a:t>Your Claim:</a:t>
            </a:r>
            <a:r>
              <a:rPr lang="en-US" sz="2400" dirty="0"/>
              <a:t> </a:t>
            </a:r>
            <a:r>
              <a:rPr lang="en-US" sz="2400" dirty="0" err="1"/>
              <a:t>L</a:t>
            </a:r>
            <a:r>
              <a:rPr lang="en-US" sz="2400" baseline="-25000" dirty="0" err="1"/>
              <a:t>eq</a:t>
            </a:r>
            <a:r>
              <a:rPr lang="en-US" sz="2400" dirty="0"/>
              <a:t> is not regular</a:t>
            </a:r>
          </a:p>
          <a:p>
            <a:pPr marL="533400" indent="-533400"/>
            <a:r>
              <a:rPr lang="en-US" sz="2400" u="sng" dirty="0"/>
              <a:t>Proof: </a:t>
            </a:r>
            <a:endParaRPr lang="en-US" sz="2400" dirty="0"/>
          </a:p>
          <a:p>
            <a:pPr marL="914400" lvl="1" indent="-457200">
              <a:buFont typeface="Wingdings" pitchFamily="28" charset="2"/>
              <a:buChar char="Ø"/>
            </a:pPr>
            <a:r>
              <a:rPr lang="en-US" sz="2200" dirty="0"/>
              <a:t>By contradiction, let </a:t>
            </a:r>
            <a:r>
              <a:rPr lang="en-US" sz="2200" dirty="0" err="1"/>
              <a:t>L</a:t>
            </a:r>
            <a:r>
              <a:rPr lang="en-US" sz="2200" baseline="-25000" dirty="0" err="1"/>
              <a:t>eq</a:t>
            </a:r>
            <a:r>
              <a:rPr lang="en-US" sz="2200" dirty="0"/>
              <a:t> be regular</a:t>
            </a:r>
          </a:p>
          <a:p>
            <a:pPr marL="914400" lvl="1" indent="-457200">
              <a:buFont typeface="Wingdings" pitchFamily="28" charset="2"/>
              <a:buChar char="Ø"/>
            </a:pPr>
            <a:r>
              <a:rPr lang="en-US" sz="2200" dirty="0"/>
              <a:t>P/L constant should exist</a:t>
            </a:r>
          </a:p>
          <a:p>
            <a:pPr marL="1295400" lvl="2" indent="-381000">
              <a:buFont typeface="Wingdings" pitchFamily="28" charset="2"/>
              <a:buChar char="Ø"/>
            </a:pP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= that P/L constant</a:t>
            </a:r>
          </a:p>
          <a:p>
            <a:pPr marL="914400" lvl="1" indent="-457200">
              <a:buFont typeface="Wingdings" pitchFamily="28" charset="2"/>
              <a:buChar char="Ø"/>
            </a:pPr>
            <a:r>
              <a:rPr lang="en-US" sz="2200" dirty="0"/>
              <a:t>Consider input w = 0</a:t>
            </a:r>
            <a:r>
              <a:rPr lang="en-US" sz="2200" baseline="30000" dirty="0"/>
              <a:t>N</a:t>
            </a:r>
            <a:r>
              <a:rPr lang="en-US" sz="2200" dirty="0"/>
              <a:t>1</a:t>
            </a:r>
            <a:r>
              <a:rPr lang="en-US" sz="2200" baseline="30000" dirty="0"/>
              <a:t>N</a:t>
            </a:r>
            <a:r>
              <a:rPr lang="en-US" sz="2200" dirty="0"/>
              <a:t>    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i="1" dirty="0"/>
              <a:t>(your choice for the template string)</a:t>
            </a:r>
          </a:p>
          <a:p>
            <a:pPr marL="914400" lvl="1" indent="-457200">
              <a:buFont typeface="Wingdings" pitchFamily="28" charset="2"/>
              <a:buChar char="Ø"/>
            </a:pPr>
            <a:r>
              <a:rPr lang="en-US" sz="2200" dirty="0"/>
              <a:t>By pumping lemma, we should be able to break w=</a:t>
            </a:r>
            <a:r>
              <a:rPr lang="en-US" sz="2200" dirty="0" err="1"/>
              <a:t>xyz</a:t>
            </a:r>
            <a:r>
              <a:rPr lang="en-US" sz="2200" dirty="0"/>
              <a:t>, such that:</a:t>
            </a:r>
            <a:endParaRPr lang="en-US" dirty="0"/>
          </a:p>
          <a:p>
            <a:pPr marL="1295400" lvl="2" indent="-381000">
              <a:buFont typeface="Arial" charset="0"/>
              <a:buAutoNum type="arabicParenR"/>
            </a:pPr>
            <a:r>
              <a:rPr lang="en-US" sz="1800" dirty="0"/>
              <a:t>y≠ </a:t>
            </a:r>
            <a:r>
              <a:rPr lang="en-US" i="1" dirty="0">
                <a:sym typeface="Symbol" pitchFamily="28" charset="2"/>
              </a:rPr>
              <a:t></a:t>
            </a:r>
            <a:endParaRPr lang="en-US" sz="1800" dirty="0">
              <a:ea typeface="ＭＳ Ｐゴシック" pitchFamily="28" charset="-128"/>
            </a:endParaRPr>
          </a:p>
          <a:p>
            <a:pPr marL="1295400" lvl="2" indent="-381000">
              <a:buFont typeface="Arial" charset="0"/>
              <a:buAutoNum type="arabicParenR"/>
            </a:pPr>
            <a:r>
              <a:rPr lang="en-US" sz="1800" dirty="0">
                <a:ea typeface="ＭＳ Ｐゴシック" pitchFamily="28" charset="-128"/>
              </a:rPr>
              <a:t>|</a:t>
            </a:r>
            <a:r>
              <a:rPr lang="en-US" sz="1800" dirty="0" err="1">
                <a:ea typeface="ＭＳ Ｐゴシック" pitchFamily="28" charset="-128"/>
              </a:rPr>
              <a:t>xy</a:t>
            </a:r>
            <a:r>
              <a:rPr lang="en-US" sz="1800" dirty="0">
                <a:ea typeface="ＭＳ Ｐゴシック" pitchFamily="28" charset="-128"/>
              </a:rPr>
              <a:t>|≤N</a:t>
            </a:r>
          </a:p>
          <a:p>
            <a:pPr marL="1295400" lvl="2" indent="-381000">
              <a:buFont typeface="Arial" charset="0"/>
              <a:buAutoNum type="arabicParenR"/>
            </a:pPr>
            <a:r>
              <a:rPr lang="en-US" sz="1800" dirty="0">
                <a:ea typeface="ＭＳ Ｐゴシック" pitchFamily="28" charset="-128"/>
              </a:rPr>
              <a:t>For all k</a:t>
            </a:r>
            <a:r>
              <a:rPr lang="en-US" sz="1800" dirty="0"/>
              <a:t>≥0, the string </a:t>
            </a:r>
            <a:r>
              <a:rPr lang="en-US" sz="1800" dirty="0" err="1"/>
              <a:t>xy</a:t>
            </a:r>
            <a:r>
              <a:rPr lang="en-US" sz="1800" baseline="30000" dirty="0" err="1"/>
              <a:t>k</a:t>
            </a:r>
            <a:r>
              <a:rPr lang="en-US" sz="1800" dirty="0" err="1"/>
              <a:t>z</a:t>
            </a:r>
            <a:r>
              <a:rPr lang="en-US" sz="1800" dirty="0"/>
              <a:t> is also in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56006" y="3232151"/>
            <a:ext cx="9604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94106" y="4431288"/>
            <a:ext cx="854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 dirty="0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94106" y="3747238"/>
            <a:ext cx="8842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995655" y="5055682"/>
            <a:ext cx="777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sym typeface="Wingdings" pitchFamily="28" charset="2"/>
              </a:rPr>
              <a:t></a:t>
            </a:r>
            <a:r>
              <a:rPr lang="en-US" sz="1600" b="1" u="sng" dirty="0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52401"/>
            <a:ext cx="7437934" cy="646331"/>
          </a:xfrm>
          <a:prstGeom prst="rect">
            <a:avLst/>
          </a:prstGeom>
          <a:solidFill>
            <a:schemeClr val="accent2"/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Note: </a:t>
            </a:r>
            <a:r>
              <a:rPr lang="en-US" dirty="0"/>
              <a:t>This N can be anything (need not necessarily be the #states in the DFA. </a:t>
            </a:r>
            <a:br>
              <a:rPr lang="en-US" dirty="0"/>
            </a:br>
            <a:r>
              <a:rPr lang="en-US" dirty="0"/>
              <a:t>		It’s the adversary’s choice.)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5" grpId="0"/>
      <p:bldP spid="6" grpId="0"/>
      <p:bldP spid="7" grpId="0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Proof…		</a:t>
            </a:r>
            <a:endParaRPr lang="en-US" sz="200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 typeface="Wingdings" pitchFamily="28" charset="2"/>
              <a:buChar char="Ø"/>
            </a:pPr>
            <a:r>
              <a:rPr lang="en-US" sz="2200"/>
              <a:t>Because </a:t>
            </a:r>
            <a:r>
              <a:rPr lang="en-US">
                <a:ea typeface="ＭＳ Ｐゴシック" pitchFamily="28" charset="-128"/>
              </a:rPr>
              <a:t>|</a:t>
            </a:r>
            <a:r>
              <a:rPr lang="en-US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>
                <a:ea typeface="ＭＳ Ｐゴシック" pitchFamily="28" charset="-128"/>
              </a:rPr>
              <a:t>|≤N</a:t>
            </a:r>
            <a:r>
              <a:rPr lang="en-US" sz="2200"/>
              <a:t>, </a:t>
            </a:r>
            <a:r>
              <a:rPr lang="en-US" sz="220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200"/>
              <a:t> should contain only 0s</a:t>
            </a:r>
          </a:p>
          <a:p>
            <a:pPr marL="1390650" lvl="2" indent="-533400">
              <a:buFont typeface="Wingdings" pitchFamily="28" charset="2"/>
              <a:buChar char="Ø"/>
            </a:pPr>
            <a:r>
              <a:rPr lang="en-US" sz="1800"/>
              <a:t>(This and because </a:t>
            </a:r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/>
              <a:t>≠ </a:t>
            </a:r>
            <a:r>
              <a:rPr lang="en-US" i="1">
                <a:sym typeface="Symbol" pitchFamily="28" charset="2"/>
              </a:rPr>
              <a:t></a:t>
            </a:r>
            <a:r>
              <a:rPr lang="en-US">
                <a:ea typeface="ＭＳ Ｐゴシック" pitchFamily="28" charset="-128"/>
                <a:sym typeface="Symbol" pitchFamily="28" charset="2"/>
              </a:rPr>
              <a:t>,</a:t>
            </a:r>
            <a:r>
              <a:rPr lang="en-US" sz="1800"/>
              <a:t>  implies</a:t>
            </a:r>
            <a:r>
              <a:rPr lang="en-US" sz="1800">
                <a:solidFill>
                  <a:srgbClr val="006600"/>
                </a:solidFill>
                <a:ea typeface="ＭＳ Ｐゴシック" pitchFamily="28" charset="-128"/>
              </a:rPr>
              <a:t> y=0</a:t>
            </a:r>
            <a:r>
              <a:rPr lang="en-US" sz="1800" baseline="30000">
                <a:solidFill>
                  <a:srgbClr val="006600"/>
                </a:solidFill>
                <a:ea typeface="ＭＳ Ｐゴシック" pitchFamily="28" charset="-128"/>
              </a:rPr>
              <a:t>+</a:t>
            </a:r>
            <a:r>
              <a:rPr lang="en-US" sz="1800"/>
              <a:t>)</a:t>
            </a:r>
          </a:p>
          <a:p>
            <a:pPr marL="990600" lvl="1" indent="-533400">
              <a:buFont typeface="Wingdings" pitchFamily="28" charset="2"/>
              <a:buChar char="Ø"/>
            </a:pPr>
            <a:r>
              <a:rPr lang="en-US" sz="2200"/>
              <a:t>Therefore </a:t>
            </a:r>
            <a:r>
              <a:rPr lang="en-US" sz="2200">
                <a:solidFill>
                  <a:schemeClr val="hlink"/>
                </a:solidFill>
                <a:ea typeface="ＭＳ Ｐゴシック" pitchFamily="28" charset="-128"/>
              </a:rPr>
              <a:t>x </a:t>
            </a:r>
            <a:r>
              <a:rPr lang="en-US" sz="2200"/>
              <a:t>can contain </a:t>
            </a:r>
            <a:r>
              <a:rPr lang="en-US" sz="2200" i="1"/>
              <a:t>at most</a:t>
            </a:r>
            <a:r>
              <a:rPr lang="en-US" sz="2200"/>
              <a:t> N-1 0s</a:t>
            </a:r>
          </a:p>
          <a:p>
            <a:pPr marL="990600" lvl="1" indent="-533400">
              <a:buFont typeface="Wingdings" pitchFamily="28" charset="2"/>
              <a:buChar char="Ø"/>
            </a:pPr>
            <a:r>
              <a:rPr lang="en-US" sz="2200"/>
              <a:t>Also, all the N 1s must be inside </a:t>
            </a:r>
            <a:r>
              <a:rPr lang="en-US" sz="2200">
                <a:solidFill>
                  <a:srgbClr val="993300"/>
                </a:solidFill>
              </a:rPr>
              <a:t>z</a:t>
            </a:r>
            <a:endParaRPr lang="en-US" sz="2200"/>
          </a:p>
          <a:p>
            <a:pPr marL="990600" lvl="1" indent="-533400">
              <a:buFont typeface="Wingdings" pitchFamily="28" charset="2"/>
              <a:buChar char="Ø"/>
            </a:pPr>
            <a:r>
              <a:rPr lang="en-US" sz="2200"/>
              <a:t>By (3), any string of the form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 baseline="30000">
                <a:solidFill>
                  <a:srgbClr val="006600"/>
                </a:solidFill>
              </a:rPr>
              <a:t>k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</a:t>
            </a:r>
            <a:r>
              <a:rPr lang="en-US" sz="2200">
                <a:sym typeface="Symbol" pitchFamily="28" charset="2"/>
              </a:rPr>
              <a:t></a:t>
            </a:r>
            <a:r>
              <a:rPr lang="en-US" sz="2200"/>
              <a:t> L</a:t>
            </a:r>
            <a:r>
              <a:rPr lang="en-US" sz="2200" baseline="-25000"/>
              <a:t>eq</a:t>
            </a:r>
            <a:r>
              <a:rPr lang="en-US" sz="2200"/>
              <a:t> for all </a:t>
            </a:r>
            <a:r>
              <a:rPr lang="en-US" sz="2200">
                <a:ea typeface="ＭＳ Ｐゴシック" pitchFamily="28" charset="-128"/>
              </a:rPr>
              <a:t>k</a:t>
            </a:r>
            <a:r>
              <a:rPr lang="en-US" sz="2200"/>
              <a:t>≥0 </a:t>
            </a:r>
          </a:p>
          <a:p>
            <a:pPr marL="990600" lvl="1" indent="-533400">
              <a:buFont typeface="Wingdings" pitchFamily="28" charset="2"/>
              <a:buChar char="Ø"/>
            </a:pPr>
            <a:r>
              <a:rPr lang="en-US" sz="2200" u="sng"/>
              <a:t>Case k=0:</a:t>
            </a:r>
            <a:r>
              <a:rPr lang="en-US" sz="2200"/>
              <a:t> </a:t>
            </a:r>
            <a:r>
              <a:rPr lang="en-US" sz="220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>
                <a:solidFill>
                  <a:srgbClr val="993300"/>
                </a:solidFill>
              </a:rPr>
              <a:t>z </a:t>
            </a:r>
            <a:r>
              <a:rPr lang="en-US" sz="2200"/>
              <a:t>has at most N-1 0s but has N 1s</a:t>
            </a:r>
          </a:p>
          <a:p>
            <a:pPr marL="990600" lvl="1" indent="-533400">
              <a:buFont typeface="Wingdings" pitchFamily="28" charset="2"/>
              <a:buChar char="Ø"/>
            </a:pPr>
            <a:r>
              <a:rPr lang="en-US" sz="2200"/>
              <a:t>Therefore,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 baseline="30000">
                <a:solidFill>
                  <a:srgbClr val="006600"/>
                </a:solidFill>
              </a:rPr>
              <a:t>0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</a:t>
            </a:r>
            <a:r>
              <a:rPr lang="en-US" sz="2200">
                <a:sym typeface="Symbol" pitchFamily="28" charset="2"/>
              </a:rPr>
              <a:t></a:t>
            </a:r>
            <a:r>
              <a:rPr lang="en-US" sz="2200"/>
              <a:t> L</a:t>
            </a:r>
            <a:r>
              <a:rPr lang="en-US" sz="2200" baseline="-25000"/>
              <a:t>eq</a:t>
            </a:r>
            <a:endParaRPr lang="en-US" sz="2200"/>
          </a:p>
          <a:p>
            <a:pPr marL="990600" lvl="1" indent="-533400">
              <a:buFont typeface="Wingdings" pitchFamily="28" charset="2"/>
              <a:buChar char="Ø"/>
            </a:pPr>
            <a:r>
              <a:rPr lang="en-US" sz="2200"/>
              <a:t>This violates the P/L (a contradiction)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20648" y="4411107"/>
            <a:ext cx="304800" cy="381000"/>
            <a:chOff x="3072" y="3840"/>
            <a:chExt cx="192" cy="240"/>
          </a:xfrm>
        </p:grpSpPr>
        <p:grpSp>
          <p:nvGrpSpPr>
            <p:cNvPr id="1845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1845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3200400" y="5562600"/>
            <a:ext cx="6400800" cy="92333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Another way of proving this will be to show that if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 #0s is arbitrarily pumped up (e.g., k=2),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then the #0s will become exceed the #1s </a:t>
            </a:r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9753600" y="2057400"/>
            <a:ext cx="767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cxnSp>
        <p:nvCxnSpPr>
          <p:cNvPr id="18440" name="Straight Arrow Connector 15"/>
          <p:cNvCxnSpPr>
            <a:cxnSpLocks noChangeShapeType="1"/>
          </p:cNvCxnSpPr>
          <p:nvPr/>
        </p:nvCxnSpPr>
        <p:spPr bwMode="auto">
          <a:xfrm flipH="1">
            <a:off x="10134600" y="2362200"/>
            <a:ext cx="31750" cy="2895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1" name="TextBox 14"/>
          <p:cNvSpPr txBox="1">
            <a:spLocks noChangeArrowheads="1"/>
          </p:cNvSpPr>
          <p:nvPr/>
        </p:nvSpPr>
        <p:spPr bwMode="auto">
          <a:xfrm>
            <a:off x="3733800" y="304800"/>
            <a:ext cx="4505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Template string w = 0</a:t>
            </a:r>
            <a:r>
              <a:rPr lang="en-US" baseline="30000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 baseline="30000">
                <a:solidFill>
                  <a:srgbClr val="C00000"/>
                </a:solidFill>
              </a:rPr>
              <a:t>N  </a:t>
            </a:r>
            <a:r>
              <a:rPr lang="en-US">
                <a:solidFill>
                  <a:srgbClr val="C00000"/>
                </a:solidFill>
              </a:rPr>
              <a:t>= 00  ….     011  …    1</a:t>
            </a:r>
          </a:p>
        </p:txBody>
      </p:sp>
      <p:cxnSp>
        <p:nvCxnSpPr>
          <p:cNvPr id="18442" name="Straight Arrow Connector 18"/>
          <p:cNvCxnSpPr>
            <a:cxnSpLocks noChangeShapeType="1"/>
          </p:cNvCxnSpPr>
          <p:nvPr/>
        </p:nvCxnSpPr>
        <p:spPr bwMode="auto">
          <a:xfrm flipH="1">
            <a:off x="6934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3" name="Straight Arrow Connector 20"/>
          <p:cNvCxnSpPr>
            <a:cxnSpLocks noChangeShapeType="1"/>
          </p:cNvCxnSpPr>
          <p:nvPr/>
        </p:nvCxnSpPr>
        <p:spPr bwMode="auto">
          <a:xfrm flipH="1">
            <a:off x="8153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4" name="Straight Arrow Connector 21"/>
          <p:cNvCxnSpPr>
            <a:cxnSpLocks noChangeShapeType="1"/>
          </p:cNvCxnSpPr>
          <p:nvPr/>
        </p:nvCxnSpPr>
        <p:spPr bwMode="auto">
          <a:xfrm flipH="1">
            <a:off x="8839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cxnSp>
        <p:nvCxnSpPr>
          <p:cNvPr id="18445" name="Straight Arrow Connector 22"/>
          <p:cNvCxnSpPr>
            <a:cxnSpLocks noChangeShapeType="1"/>
          </p:cNvCxnSpPr>
          <p:nvPr/>
        </p:nvCxnSpPr>
        <p:spPr bwMode="auto">
          <a:xfrm flipH="1">
            <a:off x="7772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8446" name="TextBox 23"/>
          <p:cNvSpPr txBox="1">
            <a:spLocks noChangeArrowheads="1"/>
          </p:cNvSpPr>
          <p:nvPr/>
        </p:nvSpPr>
        <p:spPr bwMode="auto">
          <a:xfrm>
            <a:off x="7391400" y="514350"/>
            <a:ext cx="317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8447" name="TextBox 24"/>
          <p:cNvSpPr txBox="1">
            <a:spLocks noChangeArrowheads="1"/>
          </p:cNvSpPr>
          <p:nvPr/>
        </p:nvSpPr>
        <p:spPr bwMode="auto">
          <a:xfrm>
            <a:off x="8534400" y="514350"/>
            <a:ext cx="317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859" y="4736068"/>
            <a:ext cx="1463542" cy="738664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k=0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down”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768" y="5917633"/>
            <a:ext cx="1234633" cy="738664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k&gt;1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7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dirty="0">
                <a:solidFill>
                  <a:srgbClr val="FF0000"/>
                </a:solidFill>
              </a:rPr>
              <a:t>Prove L = {0</a:t>
            </a:r>
            <a:r>
              <a:rPr lang="en-US" i="1" baseline="30000" dirty="0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10</a:t>
            </a:r>
            <a:r>
              <a:rPr lang="en-US" i="1" baseline="30000" dirty="0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 | n≥ 1} is not regular</a:t>
            </a:r>
          </a:p>
          <a:p>
            <a:pPr eaLnBrk="1" hangingPunct="1"/>
            <a:endParaRPr lang="en-US" sz="2600" u="sng" dirty="0"/>
          </a:p>
          <a:p>
            <a:pPr eaLnBrk="1" hangingPunct="1">
              <a:buFont typeface="Wingdings" pitchFamily="28" charset="2"/>
              <a:buNone/>
            </a:pPr>
            <a:r>
              <a:rPr lang="en-US" sz="2600" u="sng" dirty="0"/>
              <a:t>Note: </a:t>
            </a:r>
            <a:r>
              <a:rPr lang="en-US" sz="2600" dirty="0"/>
              <a:t>This n is not to be confused with the pumping lemma constant N. That </a:t>
            </a:r>
            <a:r>
              <a:rPr lang="en-US" sz="2600" i="1" dirty="0"/>
              <a:t>can</a:t>
            </a:r>
            <a:r>
              <a:rPr lang="en-US" sz="2600" dirty="0"/>
              <a:t> be different.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dirty="0">
              <a:sym typeface="Wingdings" pitchFamily="28" charset="2"/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600" dirty="0">
                <a:sym typeface="Wingdings" pitchFamily="28" charset="2"/>
              </a:rPr>
              <a:t>In other words, the above question is s</a:t>
            </a:r>
            <a:r>
              <a:rPr lang="en-US" sz="2600" dirty="0"/>
              <a:t>ame as proving:</a:t>
            </a:r>
          </a:p>
          <a:p>
            <a:pPr lvl="1" eaLnBrk="1" hangingPunct="1"/>
            <a:r>
              <a:rPr lang="en-US" sz="2600" dirty="0">
                <a:solidFill>
                  <a:srgbClr val="FF0000"/>
                </a:solidFill>
              </a:rPr>
              <a:t>L = {0</a:t>
            </a:r>
            <a:r>
              <a:rPr lang="en-US" sz="2600" baseline="30000" dirty="0">
                <a:solidFill>
                  <a:srgbClr val="FF0000"/>
                </a:solidFill>
              </a:rPr>
              <a:t>m</a:t>
            </a:r>
            <a:r>
              <a:rPr lang="en-US" sz="2600" dirty="0">
                <a:solidFill>
                  <a:srgbClr val="FF0000"/>
                </a:solidFill>
              </a:rPr>
              <a:t>10</a:t>
            </a:r>
            <a:r>
              <a:rPr lang="en-US" sz="2600" baseline="30000" dirty="0">
                <a:solidFill>
                  <a:srgbClr val="FF0000"/>
                </a:solidFill>
              </a:rPr>
              <a:t>m</a:t>
            </a:r>
            <a:r>
              <a:rPr lang="en-US" sz="2600" dirty="0">
                <a:solidFill>
                  <a:srgbClr val="FF0000"/>
                </a:solidFill>
              </a:rPr>
              <a:t> | m≥ 1} is not regular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7161"/>
            <a:ext cx="10515600" cy="52289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u="sng" dirty="0">
                <a:solidFill>
                  <a:schemeClr val="hlink"/>
                </a:solidFill>
              </a:rPr>
              <a:t>Claim: </a:t>
            </a:r>
            <a:r>
              <a:rPr lang="en-US" sz="2400" b="1" dirty="0">
                <a:solidFill>
                  <a:schemeClr val="hlink"/>
                </a:solidFill>
              </a:rPr>
              <a:t>L = { 0</a:t>
            </a:r>
            <a:r>
              <a:rPr lang="en-US" sz="2400" b="1" baseline="30000" dirty="0">
                <a:solidFill>
                  <a:schemeClr val="hlink"/>
                </a:solidFill>
              </a:rPr>
              <a:t>i</a:t>
            </a:r>
            <a:r>
              <a:rPr lang="en-US" sz="2400" b="1" dirty="0">
                <a:solidFill>
                  <a:schemeClr val="hlink"/>
                </a:solidFill>
              </a:rPr>
              <a:t> | </a:t>
            </a:r>
            <a:r>
              <a:rPr lang="en-US" sz="2400" b="1" dirty="0" err="1">
                <a:solidFill>
                  <a:schemeClr val="hlink"/>
                </a:solidFill>
              </a:rPr>
              <a:t>i</a:t>
            </a:r>
            <a:r>
              <a:rPr lang="en-US" sz="2400" b="1" dirty="0">
                <a:solidFill>
                  <a:schemeClr val="hlink"/>
                </a:solidFill>
              </a:rPr>
              <a:t> is a perfect square} is not regular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u="sng" dirty="0"/>
              <a:t>Proof:</a:t>
            </a:r>
            <a:r>
              <a:rPr lang="en-US" sz="2600" u="sng" dirty="0"/>
              <a:t> </a:t>
            </a:r>
            <a:endParaRPr lang="en-US" sz="26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By contradiction, let L be regular.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P/L should apply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Let </a:t>
            </a:r>
            <a:r>
              <a:rPr lang="en-US" sz="1800" i="1" dirty="0"/>
              <a:t>N</a:t>
            </a:r>
            <a:r>
              <a:rPr lang="en-US" sz="1800" dirty="0"/>
              <a:t> = P/L constant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Choose w=0</a:t>
            </a:r>
            <a:r>
              <a:rPr lang="en-US" sz="1800" baseline="30000" dirty="0"/>
              <a:t>N</a:t>
            </a:r>
            <a:r>
              <a:rPr lang="en-US" sz="1800" baseline="50000" dirty="0"/>
              <a:t>2</a:t>
            </a:r>
            <a:endParaRPr lang="en-US" sz="18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By pumping lemma, w=</a:t>
            </a:r>
            <a:r>
              <a:rPr lang="en-US" sz="1800" dirty="0" err="1"/>
              <a:t>xyz</a:t>
            </a:r>
            <a:r>
              <a:rPr lang="en-US" sz="1800" dirty="0"/>
              <a:t> satisfying all three rules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By rules (1) &amp; (2), y has between 1 and N 0s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By rule (3), any string of the form </a:t>
            </a:r>
            <a:r>
              <a:rPr lang="en-US" sz="1800" dirty="0" err="1"/>
              <a:t>xy</a:t>
            </a:r>
            <a:r>
              <a:rPr lang="en-US" sz="1800" baseline="30000" dirty="0" err="1"/>
              <a:t>k</a:t>
            </a:r>
            <a:r>
              <a:rPr lang="en-US" sz="1800" dirty="0" err="1"/>
              <a:t>z</a:t>
            </a:r>
            <a:r>
              <a:rPr lang="en-US" sz="1800" dirty="0"/>
              <a:t> is also in L for all </a:t>
            </a:r>
            <a:r>
              <a:rPr lang="en-US" sz="1800" dirty="0">
                <a:ea typeface="ＭＳ Ｐゴシック" pitchFamily="28" charset="-128"/>
              </a:rPr>
              <a:t>k</a:t>
            </a:r>
            <a:r>
              <a:rPr lang="en-US" sz="1800" dirty="0"/>
              <a:t>≥0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Case k=0: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dirty="0"/>
              <a:t>#zeros (xy</a:t>
            </a:r>
            <a:r>
              <a:rPr lang="en-US" sz="1400" baseline="30000" dirty="0"/>
              <a:t>0</a:t>
            </a:r>
            <a:r>
              <a:rPr lang="en-US" sz="1400" dirty="0"/>
              <a:t>z) 	= 	#zeros (</a:t>
            </a:r>
            <a:r>
              <a:rPr lang="en-US" sz="1400" dirty="0" err="1"/>
              <a:t>xyz</a:t>
            </a:r>
            <a:r>
              <a:rPr lang="en-US" sz="1400" dirty="0"/>
              <a:t>) - #zeros (y)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dirty="0"/>
              <a:t>                 N</a:t>
            </a:r>
            <a:r>
              <a:rPr lang="en-US" sz="1400" baseline="30000" dirty="0"/>
              <a:t>2</a:t>
            </a:r>
            <a:r>
              <a:rPr lang="en-US" sz="1400" dirty="0"/>
              <a:t> – N    ≤     #zeros (xy</a:t>
            </a:r>
            <a:r>
              <a:rPr lang="en-US" sz="1400" baseline="30000" dirty="0"/>
              <a:t>0</a:t>
            </a:r>
            <a:r>
              <a:rPr lang="en-US" sz="1400" dirty="0"/>
              <a:t>z)    ≤   N</a:t>
            </a:r>
            <a:r>
              <a:rPr lang="en-US" sz="1400" baseline="30000" dirty="0"/>
              <a:t>2</a:t>
            </a:r>
            <a:r>
              <a:rPr lang="en-US" sz="1400" dirty="0"/>
              <a:t> - 1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 dirty="0"/>
              <a:t>(N-1)</a:t>
            </a:r>
            <a:r>
              <a:rPr lang="en-US" sz="1400" b="1" baseline="30000" dirty="0"/>
              <a:t>2</a:t>
            </a:r>
            <a:r>
              <a:rPr lang="en-US" sz="1400" dirty="0"/>
              <a:t>   &lt;   N</a:t>
            </a:r>
            <a:r>
              <a:rPr lang="en-US" sz="1400" baseline="30000" dirty="0"/>
              <a:t>2</a:t>
            </a:r>
            <a:r>
              <a:rPr lang="en-US" sz="1400" dirty="0"/>
              <a:t> - N   ≤    #zeros (xy</a:t>
            </a:r>
            <a:r>
              <a:rPr lang="en-US" sz="1400" baseline="30000" dirty="0"/>
              <a:t>0</a:t>
            </a:r>
            <a:r>
              <a:rPr lang="en-US" sz="1400" dirty="0"/>
              <a:t>z)     ≤    N</a:t>
            </a:r>
            <a:r>
              <a:rPr lang="en-US" sz="1400" baseline="30000" dirty="0"/>
              <a:t>2</a:t>
            </a:r>
            <a:r>
              <a:rPr lang="en-US" sz="1400" dirty="0"/>
              <a:t> - 1   &lt;   </a:t>
            </a:r>
            <a:r>
              <a:rPr lang="en-US" sz="1400" b="1" dirty="0"/>
              <a:t>N</a:t>
            </a:r>
            <a:r>
              <a:rPr lang="en-US" sz="1400" b="1" baseline="30000" dirty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dirty="0"/>
              <a:t>xy</a:t>
            </a:r>
            <a:r>
              <a:rPr lang="en-US" sz="1400" baseline="30000" dirty="0"/>
              <a:t>0</a:t>
            </a:r>
            <a:r>
              <a:rPr lang="en-US" sz="1400" dirty="0"/>
              <a:t>z </a:t>
            </a:r>
            <a:r>
              <a:rPr lang="en-US" sz="1400" dirty="0">
                <a:sym typeface="Symbol" pitchFamily="28" charset="2"/>
              </a:rPr>
              <a:t> </a:t>
            </a:r>
            <a:r>
              <a:rPr lang="en-US" sz="1400" dirty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dirty="0"/>
              <a:t>But the above will complete the proof ONLY IF N&gt;1.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dirty="0"/>
              <a:t>… (proof contd.. Next slide)</a:t>
            </a:r>
            <a:endParaRPr lang="en-US" sz="22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dirty="0"/>
              <a:t>(proof 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If the adversary pick N=1, then </a:t>
            </a:r>
            <a:r>
              <a:rPr lang="en-US" sz="1800" b="1" dirty="0"/>
              <a:t>(N-1)</a:t>
            </a:r>
            <a:r>
              <a:rPr lang="en-US" sz="1800" b="1" baseline="30000" dirty="0"/>
              <a:t>2</a:t>
            </a:r>
            <a:r>
              <a:rPr lang="en-US" sz="1800" dirty="0"/>
              <a:t>   ≤   N</a:t>
            </a:r>
            <a:r>
              <a:rPr lang="en-US" sz="1800" baseline="30000" dirty="0"/>
              <a:t>2</a:t>
            </a:r>
            <a:r>
              <a:rPr lang="en-US" sz="1800" dirty="0"/>
              <a:t> – N, and therefore the #zeros(xy</a:t>
            </a:r>
            <a:r>
              <a:rPr lang="en-US" sz="1800" baseline="30000" dirty="0"/>
              <a:t>0</a:t>
            </a:r>
            <a:r>
              <a:rPr lang="en-US" sz="1800" dirty="0"/>
              <a:t>z) could end up being a perfect square!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This means that pumping down (i.e., setting k=0) is not giving us the proof!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So lets try pumping up next…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dirty="0"/>
              <a:t>Case k=2: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#zeros (xy</a:t>
            </a:r>
            <a:r>
              <a:rPr lang="en-US" sz="1800" baseline="30000" dirty="0"/>
              <a:t>2</a:t>
            </a:r>
            <a:r>
              <a:rPr lang="en-US" sz="1800" dirty="0"/>
              <a:t>z) 	=   #zeros (</a:t>
            </a:r>
            <a:r>
              <a:rPr lang="en-US" sz="1800" dirty="0" err="1"/>
              <a:t>xyz</a:t>
            </a:r>
            <a:r>
              <a:rPr lang="en-US" sz="1800" dirty="0"/>
              <a:t>) +  #zeros (y)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                 N</a:t>
            </a:r>
            <a:r>
              <a:rPr lang="en-US" sz="1800" baseline="30000" dirty="0"/>
              <a:t>2</a:t>
            </a:r>
            <a:r>
              <a:rPr lang="en-US" sz="1800" dirty="0"/>
              <a:t> + 1    ≤     #zeros (xy</a:t>
            </a:r>
            <a:r>
              <a:rPr lang="en-US" sz="1800" baseline="30000" dirty="0"/>
              <a:t>2</a:t>
            </a:r>
            <a:r>
              <a:rPr lang="en-US" sz="1800" dirty="0"/>
              <a:t>z)    ≤   N</a:t>
            </a:r>
            <a:r>
              <a:rPr lang="en-US" sz="1800" baseline="30000" dirty="0"/>
              <a:t>2</a:t>
            </a:r>
            <a:r>
              <a:rPr lang="en-US" sz="1800" dirty="0"/>
              <a:t> + N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b="1" dirty="0"/>
              <a:t>N</a:t>
            </a:r>
            <a:r>
              <a:rPr lang="en-US" sz="1800" b="1" baseline="30000" dirty="0"/>
              <a:t>2</a:t>
            </a:r>
            <a:r>
              <a:rPr lang="en-US" sz="1800" dirty="0"/>
              <a:t>   &lt;   N</a:t>
            </a:r>
            <a:r>
              <a:rPr lang="en-US" sz="1800" baseline="30000" dirty="0"/>
              <a:t>2</a:t>
            </a:r>
            <a:r>
              <a:rPr lang="en-US" sz="1800" dirty="0"/>
              <a:t> + 1 ≤    #zeros (xy</a:t>
            </a:r>
            <a:r>
              <a:rPr lang="en-US" sz="1800" baseline="30000" dirty="0"/>
              <a:t>2</a:t>
            </a:r>
            <a:r>
              <a:rPr lang="en-US" sz="1800" dirty="0"/>
              <a:t>z)     ≤    N</a:t>
            </a:r>
            <a:r>
              <a:rPr lang="en-US" sz="1800" baseline="30000" dirty="0"/>
              <a:t>2</a:t>
            </a:r>
            <a:r>
              <a:rPr lang="en-US" sz="1800" dirty="0"/>
              <a:t> + N   &lt;   (</a:t>
            </a:r>
            <a:r>
              <a:rPr lang="en-US" sz="1800" b="1" dirty="0"/>
              <a:t>N+1)</a:t>
            </a:r>
            <a:r>
              <a:rPr lang="en-US" sz="1800" b="1" baseline="30000" dirty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xy</a:t>
            </a:r>
            <a:r>
              <a:rPr lang="en-US" sz="1800" baseline="30000" dirty="0"/>
              <a:t>2</a:t>
            </a:r>
            <a:r>
              <a:rPr lang="en-US" sz="1800" dirty="0"/>
              <a:t>z </a:t>
            </a:r>
            <a:r>
              <a:rPr lang="en-US" sz="1800" dirty="0">
                <a:sym typeface="Symbol" pitchFamily="28" charset="2"/>
              </a:rPr>
              <a:t> </a:t>
            </a:r>
            <a:r>
              <a:rPr lang="en-US" sz="1800" dirty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800" dirty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800" dirty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dirty="0"/>
              <a:t>(Notice that the above should hold for all possible N values of N&gt;0. Therefore, this completes the proof.)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4528776"/>
            <a:ext cx="304800" cy="381000"/>
            <a:chOff x="3072" y="3840"/>
            <a:chExt cx="192" cy="240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2151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E5DB4-8F26-4C94-9BA5-7E3F184E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423987"/>
            <a:ext cx="5876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4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11AE4-2353-413E-AB0F-1C6CE439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5" y="912363"/>
            <a:ext cx="8684565" cy="50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15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E1C893-0D51-43E7-9359-D4EAC74D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8" y="798990"/>
            <a:ext cx="7878562" cy="46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3D57-1215-4661-A66E-5C205648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6037" cy="1325563"/>
          </a:xfrm>
        </p:spPr>
        <p:txBody>
          <a:bodyPr/>
          <a:lstStyle/>
          <a:p>
            <a:r>
              <a:rPr lang="en-US" b="1" dirty="0"/>
              <a:t>1. Closure properties of Regular Languages(RL)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43B8-7685-43A9-8BEB-DDCF2136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dirty="0"/>
              <a:t>Closure property: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a set of regular languages are combined using an operator, then the resulting language is also regular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Regular languages are </a:t>
            </a:r>
            <a:r>
              <a:rPr lang="en-US" sz="2800" i="1" u="sng" dirty="0"/>
              <a:t>closed</a:t>
            </a:r>
            <a:r>
              <a:rPr lang="en-US" sz="2800" dirty="0"/>
              <a:t>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Union, intersection, complement,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Kleene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Right Quotient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418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86FA39-2280-4268-9970-DDFAF44C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214437"/>
            <a:ext cx="56578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9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537CE-5004-4265-ACFA-A0F721DD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081087"/>
            <a:ext cx="58293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23E59-9C66-47F8-889C-E79BF82D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104900"/>
            <a:ext cx="5848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62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4A529-12C0-48EC-A2B0-FEEF97D0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76300"/>
            <a:ext cx="6858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20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5D54C-933B-4AF4-B5EC-92152C2A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1" y="255558"/>
            <a:ext cx="10019580" cy="77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2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230B9-6001-4D59-8059-7B942BC8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01" y="625236"/>
            <a:ext cx="9735987" cy="77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93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02328-11EF-49FE-AED0-EC126CDF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32" y="-625774"/>
            <a:ext cx="9463895" cy="76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7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277CA3-012A-4B5B-9FB1-4D48ADB2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247775"/>
            <a:ext cx="62769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9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44887-15D6-4744-A58E-4B4F1026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70" y="-1569828"/>
            <a:ext cx="12190561" cy="86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988A-6B97-4E99-A993-F9D3763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986" y="2766218"/>
            <a:ext cx="3103485" cy="1325563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48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95B8-BA80-4465-B1AA-AB428517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</a:t>
            </a:r>
            <a:r>
              <a:rPr lang="en-US" sz="4800" dirty="0"/>
              <a:t>. RL’s are closed under union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BE4B-67A6-4608-979F-07524BD7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IF L and M are two RLs THEN:</a:t>
            </a:r>
          </a:p>
          <a:p>
            <a:pPr eaLnBrk="1" hangingPunct="1"/>
            <a:endParaRPr lang="en-US" sz="2800" dirty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dirty="0"/>
              <a:t>T</a:t>
            </a:r>
            <a:r>
              <a:rPr lang="en-US" sz="2400" dirty="0"/>
              <a:t>hey both have two corresponding regular expressions, R and S respectively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dirty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/>
              <a:t>(L U M) can be represented using the regular expression R+S 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dirty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/>
              <a:t>Therefore, (L U M) is also regular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69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8C0F-B774-4646-BD05-76CF18C2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RL’s are closed under complementation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FE8D-64E9-4218-AEF0-0F29D1B0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062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 L is an RL over ∑, then L=∑*-L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To show L is also regular, consider the following construction</a:t>
            </a:r>
          </a:p>
          <a:p>
            <a:endParaRPr lang="en-IN" dirty="0"/>
          </a:p>
        </p:txBody>
      </p:sp>
      <p:sp>
        <p:nvSpPr>
          <p:cNvPr id="4" name="Line 73">
            <a:extLst>
              <a:ext uri="{FF2B5EF4-FFF2-40B4-BE49-F238E27FC236}">
                <a16:creationId xmlns:a16="http://schemas.microsoft.com/office/drawing/2014/main" id="{CC962F8D-A847-43AF-BCB8-B4175793C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812" y="18976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71">
            <a:extLst>
              <a:ext uri="{FF2B5EF4-FFF2-40B4-BE49-F238E27FC236}">
                <a16:creationId xmlns:a16="http://schemas.microsoft.com/office/drawing/2014/main" id="{860EBD11-7270-4D0C-BE2C-2481A39596EB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E3FD7370-4054-4738-BAF8-F337DAB1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8320C9C2-EFAB-4426-B1F7-D55DCD4FA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B7ECECF-C16F-4017-9F56-53164C78E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45156B37-1F8B-4FD3-985F-CA1BB38D1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31D6F565-B444-4895-99E0-81DD907B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2D3CB09-855A-4021-9EC3-D7BC41F8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C342A8F3-D731-4BDB-9244-99B6F2A7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A46B5A2B-D1D2-4FD9-8D1A-420866F7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294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B3240CE-9FE0-40AC-BDED-225828BC3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0149D1EE-EA34-4327-BB2A-B8788624B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FBFBAE5-7538-4564-827B-DEBB04577C1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20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FEACCB17-5646-452A-A4D1-17626A1A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1A26175E-AAE2-48A7-8775-84A0ABEB0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256"/>
              <a:ext cx="2352" cy="1680"/>
              <a:chOff x="1152" y="1536"/>
              <a:chExt cx="2352" cy="1680"/>
            </a:xfrm>
          </p:grpSpPr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4EB4ABFD-CF96-4328-AB04-A011E2791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E78B1FCF-6A6D-4E90-88A7-BC35E5107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8CB63DBA-3D6E-4C20-97FE-E4B36C451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3FB8C5CA-DAC5-4ED2-9A2F-DE9A78579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6A8694FF-724B-49C6-92DB-17BFD1C7B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DFA for L</a:t>
              </a:r>
              <a:endParaRPr lang="en-US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2B3DB4D6-CDD0-4E9E-BA8F-545CD25DB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6A38C9A-033B-4F21-81B7-9B9715FE7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4495800"/>
            <a:ext cx="4451350" cy="584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Convert every final state into non-final, and </a:t>
            </a:r>
          </a:p>
          <a:p>
            <a:r>
              <a:rPr lang="en-US" sz="1600" dirty="0"/>
              <a:t>	every non-final state into a final state</a:t>
            </a:r>
          </a:p>
        </p:txBody>
      </p:sp>
    </p:spTree>
    <p:extLst>
      <p:ext uri="{BB962C8B-B14F-4D97-AF65-F5344CB8AC3E}">
        <p14:creationId xmlns:p14="http://schemas.microsoft.com/office/powerpoint/2010/main" val="17115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979B-265F-4E6A-8E70-7BAEAE37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39E1CA3F-248F-4C3A-A64E-1A7167A599E5}"/>
              </a:ext>
            </a:extLst>
          </p:cNvPr>
          <p:cNvGrpSpPr>
            <a:grpSpLocks/>
          </p:cNvGrpSpPr>
          <p:nvPr/>
        </p:nvGrpSpPr>
        <p:grpSpPr bwMode="auto">
          <a:xfrm>
            <a:off x="2945907" y="2436180"/>
            <a:ext cx="4343400" cy="2667000"/>
            <a:chOff x="2784" y="2256"/>
            <a:chExt cx="2736" cy="1680"/>
          </a:xfrm>
        </p:grpSpPr>
        <p:sp>
          <p:nvSpPr>
            <p:cNvPr id="5" name="Oval 49">
              <a:extLst>
                <a:ext uri="{FF2B5EF4-FFF2-40B4-BE49-F238E27FC236}">
                  <a16:creationId xmlns:a16="http://schemas.microsoft.com/office/drawing/2014/main" id="{48DC82E0-4062-4D25-9F2B-C9032A923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6" name="Oval 50">
              <a:extLst>
                <a:ext uri="{FF2B5EF4-FFF2-40B4-BE49-F238E27FC236}">
                  <a16:creationId xmlns:a16="http://schemas.microsoft.com/office/drawing/2014/main" id="{2023037E-D913-4953-9C44-94C88DA04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7" name="Oval 51">
              <a:extLst>
                <a:ext uri="{FF2B5EF4-FFF2-40B4-BE49-F238E27FC236}">
                  <a16:creationId xmlns:a16="http://schemas.microsoft.com/office/drawing/2014/main" id="{7FDA987A-8779-49BC-94DF-C2379D2C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2">
              <a:extLst>
                <a:ext uri="{FF2B5EF4-FFF2-40B4-BE49-F238E27FC236}">
                  <a16:creationId xmlns:a16="http://schemas.microsoft.com/office/drawing/2014/main" id="{17D8E507-A91A-4296-8BDB-851250F4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9" name="Oval 53">
              <a:extLst>
                <a:ext uri="{FF2B5EF4-FFF2-40B4-BE49-F238E27FC236}">
                  <a16:creationId xmlns:a16="http://schemas.microsoft.com/office/drawing/2014/main" id="{54C40A5E-D353-463C-ACA6-1AA803E92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10" name="Oval 55">
              <a:extLst>
                <a:ext uri="{FF2B5EF4-FFF2-40B4-BE49-F238E27FC236}">
                  <a16:creationId xmlns:a16="http://schemas.microsoft.com/office/drawing/2014/main" id="{86FF5F44-1834-401C-B413-42F2A8B4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91A902C8-DC8A-423A-B7F1-EDC2BA407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26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76B25E85-8196-4C00-9C52-F88D7B316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38102A6E-1FF2-49CF-9CE3-C056ED0E5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5DCC29F2-9852-466E-B73A-58212F3FB07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52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60">
              <a:extLst>
                <a:ext uri="{FF2B5EF4-FFF2-40B4-BE49-F238E27FC236}">
                  <a16:creationId xmlns:a16="http://schemas.microsoft.com/office/drawing/2014/main" id="{A1AFD08E-7F07-471A-AF52-2EB6BBEDF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16" name="Group 61">
              <a:extLst>
                <a:ext uri="{FF2B5EF4-FFF2-40B4-BE49-F238E27FC236}">
                  <a16:creationId xmlns:a16="http://schemas.microsoft.com/office/drawing/2014/main" id="{D7D7F326-4DE5-4995-BD49-51F357772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256"/>
              <a:ext cx="2352" cy="1680"/>
              <a:chOff x="1152" y="1536"/>
              <a:chExt cx="2352" cy="1680"/>
            </a:xfrm>
          </p:grpSpPr>
          <p:sp>
            <p:nvSpPr>
              <p:cNvPr id="21" name="Line 62">
                <a:extLst>
                  <a:ext uri="{FF2B5EF4-FFF2-40B4-BE49-F238E27FC236}">
                    <a16:creationId xmlns:a16="http://schemas.microsoft.com/office/drawing/2014/main" id="{4FA563D0-DE4E-440B-B85A-95F96964C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63">
                <a:extLst>
                  <a:ext uri="{FF2B5EF4-FFF2-40B4-BE49-F238E27FC236}">
                    <a16:creationId xmlns:a16="http://schemas.microsoft.com/office/drawing/2014/main" id="{84EB1E0D-2D18-4A84-89CF-BE31D6AFB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4">
                <a:extLst>
                  <a:ext uri="{FF2B5EF4-FFF2-40B4-BE49-F238E27FC236}">
                    <a16:creationId xmlns:a16="http://schemas.microsoft.com/office/drawing/2014/main" id="{C4429B78-71D2-4630-8BE8-C9252FD07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5">
                <a:extLst>
                  <a:ext uri="{FF2B5EF4-FFF2-40B4-BE49-F238E27FC236}">
                    <a16:creationId xmlns:a16="http://schemas.microsoft.com/office/drawing/2014/main" id="{2C8FB9C7-88D9-427C-B415-4901828FE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66">
              <a:extLst>
                <a:ext uri="{FF2B5EF4-FFF2-40B4-BE49-F238E27FC236}">
                  <a16:creationId xmlns:a16="http://schemas.microsoft.com/office/drawing/2014/main" id="{4858520C-A06E-4BC0-9197-4ABC68562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DFA for L</a:t>
              </a:r>
            </a:p>
          </p:txBody>
        </p:sp>
        <p:sp>
          <p:nvSpPr>
            <p:cNvPr id="18" name="Line 67">
              <a:extLst>
                <a:ext uri="{FF2B5EF4-FFF2-40B4-BE49-F238E27FC236}">
                  <a16:creationId xmlns:a16="http://schemas.microsoft.com/office/drawing/2014/main" id="{8004236F-5756-40D5-8C1A-EF92DB0C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8">
              <a:extLst>
                <a:ext uri="{FF2B5EF4-FFF2-40B4-BE49-F238E27FC236}">
                  <a16:creationId xmlns:a16="http://schemas.microsoft.com/office/drawing/2014/main" id="{027D8652-6AE6-4D74-A5DE-CD28A23C8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04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69">
              <a:extLst>
                <a:ext uri="{FF2B5EF4-FFF2-40B4-BE49-F238E27FC236}">
                  <a16:creationId xmlns:a16="http://schemas.microsoft.com/office/drawing/2014/main" id="{56868D9B-6F14-4121-A053-54CA9536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1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636-EC92-43F4-A644-F6E722B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RL’s are closed under intersection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4DA5-3CCE-4DC2-9932-3A057DC8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quick, indirect way to prove:</a:t>
            </a:r>
          </a:p>
          <a:p>
            <a:pPr lvl="1" eaLnBrk="1" hangingPunct="1"/>
            <a:r>
              <a:rPr lang="en-US" dirty="0"/>
              <a:t>By </a:t>
            </a:r>
            <a:r>
              <a:rPr lang="en-US" dirty="0" err="1"/>
              <a:t>DeMorgan’s</a:t>
            </a:r>
            <a:r>
              <a:rPr lang="en-US" dirty="0"/>
              <a:t> law: </a:t>
            </a:r>
          </a:p>
          <a:p>
            <a:pPr lvl="1" eaLnBrk="1" hangingPunct="1"/>
            <a:r>
              <a:rPr lang="en-US" dirty="0">
                <a:cs typeface="Arial" charset="0"/>
              </a:rPr>
              <a:t>L ∩ M = (</a:t>
            </a:r>
            <a:r>
              <a:rPr lang="en-US" dirty="0"/>
              <a:t>L U M) </a:t>
            </a:r>
          </a:p>
          <a:p>
            <a:pPr lvl="1" eaLnBrk="1" hangingPunct="1"/>
            <a:r>
              <a:rPr lang="en-US" dirty="0"/>
              <a:t>Since we know RLs are closed under union and complementation, they are also closed under intersection</a:t>
            </a:r>
          </a:p>
          <a:p>
            <a:pPr eaLnBrk="1" hangingPunct="1"/>
            <a:r>
              <a:rPr lang="en-US" dirty="0"/>
              <a:t>A more direct way would be construct a finite automaton for </a:t>
            </a:r>
            <a:r>
              <a:rPr lang="en-US" dirty="0">
                <a:cs typeface="Arial" charset="0"/>
              </a:rPr>
              <a:t>L ∩ M</a:t>
            </a:r>
          </a:p>
          <a:p>
            <a:endParaRPr lang="en-IN" dirty="0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69877901-ABFD-4130-974A-543E77CA5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577" y="266256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F933DAF-748F-4489-8505-3F86BE665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577" y="272914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860D4763-6445-42AC-A3E3-E625A5A85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377" y="272914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EB7-D324-4039-B2BE-B8955C5B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construction for </a:t>
            </a:r>
            <a:r>
              <a:rPr lang="en-US" dirty="0">
                <a:cs typeface="Arial" charset="0"/>
              </a:rPr>
              <a:t>L ∩ 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C5AC-CBD7-451A-9B9B-FEB7BF1D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</a:t>
            </a:r>
            <a:r>
              <a:rPr lang="en-US" sz="2800" baseline="-25000" dirty="0"/>
              <a:t>L</a:t>
            </a:r>
            <a:r>
              <a:rPr lang="en-US" sz="2800" dirty="0"/>
              <a:t> = DFA for L = {Q</a:t>
            </a:r>
            <a:r>
              <a:rPr lang="en-US" sz="2800" baseline="-25000" dirty="0"/>
              <a:t>L</a:t>
            </a:r>
            <a:r>
              <a:rPr lang="en-US" sz="2800" dirty="0"/>
              <a:t>, ∑ , </a:t>
            </a:r>
            <a:r>
              <a:rPr lang="en-US" sz="2800" dirty="0" err="1"/>
              <a:t>q</a:t>
            </a:r>
            <a:r>
              <a:rPr lang="en-US" sz="2800" baseline="-25000" dirty="0" err="1"/>
              <a:t>L</a:t>
            </a:r>
            <a:r>
              <a:rPr lang="en-US" sz="2800" dirty="0" err="1"/>
              <a:t>,F</a:t>
            </a:r>
            <a:r>
              <a:rPr lang="en-US" sz="2800" baseline="-25000" dirty="0" err="1"/>
              <a:t>L</a:t>
            </a:r>
            <a:r>
              <a:rPr lang="en-US" sz="2800" dirty="0"/>
              <a:t>, </a:t>
            </a:r>
            <a:r>
              <a:rPr lang="el-GR" sz="28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/>
              <a:t>L</a:t>
            </a:r>
            <a:r>
              <a:rPr lang="en-US" sz="2800" dirty="0"/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</a:t>
            </a:r>
            <a:r>
              <a:rPr lang="en-US" sz="2800" baseline="-25000" dirty="0"/>
              <a:t>M</a:t>
            </a:r>
            <a:r>
              <a:rPr lang="en-US" sz="2800" dirty="0"/>
              <a:t> = DFA for M = {Q</a:t>
            </a:r>
            <a:r>
              <a:rPr lang="en-US" sz="2800" baseline="-25000" dirty="0"/>
              <a:t>M</a:t>
            </a:r>
            <a:r>
              <a:rPr lang="en-US" sz="2800" dirty="0"/>
              <a:t>, ∑ , </a:t>
            </a:r>
            <a:r>
              <a:rPr lang="en-US" sz="2800" dirty="0" err="1"/>
              <a:t>q</a:t>
            </a:r>
            <a:r>
              <a:rPr lang="en-US" sz="2800" baseline="-25000" dirty="0" err="1"/>
              <a:t>M</a:t>
            </a:r>
            <a:r>
              <a:rPr lang="en-US" sz="2800" dirty="0" err="1"/>
              <a:t>,F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  <a:r>
              <a:rPr lang="el-GR" sz="28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/>
              <a:t>M</a:t>
            </a:r>
            <a:r>
              <a:rPr lang="en-US" sz="2800" dirty="0"/>
              <a:t> }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Build A</a:t>
            </a:r>
            <a:r>
              <a:rPr lang="en-US" sz="2800" baseline="-25000" dirty="0">
                <a:cs typeface="Arial" charset="0"/>
              </a:rPr>
              <a:t>L ∩ M</a:t>
            </a:r>
            <a:r>
              <a:rPr lang="en-US" sz="2800" dirty="0"/>
              <a:t> = {</a:t>
            </a:r>
            <a:r>
              <a:rPr lang="en-US" sz="2800" dirty="0" err="1"/>
              <a:t>Q</a:t>
            </a:r>
            <a:r>
              <a:rPr lang="en-US" sz="2800" baseline="-25000" dirty="0" err="1"/>
              <a:t>L</a:t>
            </a:r>
            <a:r>
              <a:rPr lang="en-US" sz="2800" dirty="0" err="1"/>
              <a:t>x</a:t>
            </a:r>
            <a:r>
              <a:rPr lang="en-US" sz="2800" dirty="0"/>
              <a:t> Q</a:t>
            </a:r>
            <a:r>
              <a:rPr lang="en-US" sz="2800" baseline="-25000" dirty="0"/>
              <a:t>M</a:t>
            </a:r>
            <a:r>
              <a:rPr lang="en-US" sz="2800" dirty="0"/>
              <a:t>,∑, (</a:t>
            </a:r>
            <a:r>
              <a:rPr lang="en-US" sz="2800" dirty="0" err="1"/>
              <a:t>q</a:t>
            </a:r>
            <a:r>
              <a:rPr lang="en-US" sz="2800" baseline="-25000" dirty="0" err="1"/>
              <a:t>L</a:t>
            </a:r>
            <a:r>
              <a:rPr lang="en-US" sz="2800" dirty="0" err="1"/>
              <a:t>,q</a:t>
            </a:r>
            <a:r>
              <a:rPr lang="en-US" sz="2800" baseline="-25000" dirty="0" err="1"/>
              <a:t>M</a:t>
            </a:r>
            <a:r>
              <a:rPr lang="en-US" sz="2800" dirty="0"/>
              <a:t>), </a:t>
            </a:r>
            <a:r>
              <a:rPr lang="en-US" sz="2800" dirty="0" err="1"/>
              <a:t>F</a:t>
            </a:r>
            <a:r>
              <a:rPr lang="en-US" sz="2800" baseline="-25000" dirty="0" err="1"/>
              <a:t>L</a:t>
            </a:r>
            <a:r>
              <a:rPr lang="en-US" sz="2800" dirty="0" err="1"/>
              <a:t>x</a:t>
            </a:r>
            <a:r>
              <a:rPr lang="en-US" sz="2800" dirty="0"/>
              <a:t> F</a:t>
            </a:r>
            <a:r>
              <a:rPr lang="en-US" sz="2800" baseline="-25000" dirty="0"/>
              <a:t>M</a:t>
            </a:r>
            <a:r>
              <a:rPr lang="en-US" sz="2800" dirty="0"/>
              <a:t>,</a:t>
            </a:r>
            <a:r>
              <a:rPr lang="el-GR" sz="28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/>
              <a:t>} such that: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δ((p,q),a) </a:t>
            </a:r>
            <a:r>
              <a:rPr lang="en-US" sz="2400" dirty="0"/>
              <a:t>= (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>
                <a:latin typeface="Lucida Grande" pitchFamily="28" charset="0"/>
                <a:cs typeface="Tahoma" pitchFamily="28" charset="0"/>
              </a:rPr>
              <a:t>L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(p,a), δ</a:t>
            </a:r>
            <a:r>
              <a:rPr lang="en-US" sz="2400" baseline="-25000" dirty="0">
                <a:latin typeface="Lucida Grande" pitchFamily="28" charset="0"/>
                <a:cs typeface="Tahoma" pitchFamily="28" charset="0"/>
              </a:rPr>
              <a:t>M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(q,a)), where p in </a:t>
            </a:r>
            <a:r>
              <a:rPr lang="en-US" sz="2400" dirty="0"/>
              <a:t>Q</a:t>
            </a:r>
            <a:r>
              <a:rPr lang="en-US" sz="2400" baseline="-25000" dirty="0"/>
              <a:t>L</a:t>
            </a:r>
            <a:r>
              <a:rPr lang="en-US" sz="2400" dirty="0"/>
              <a:t>,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 and q in </a:t>
            </a:r>
            <a:r>
              <a:rPr lang="en-US" sz="2400" dirty="0"/>
              <a:t>Q</a:t>
            </a:r>
            <a:r>
              <a:rPr lang="en-US" sz="2400" baseline="-25000" dirty="0"/>
              <a:t>M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400" baseline="-25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This construction ensures that a string w will be accepted if and only if w reaches an accepting state in </a:t>
            </a:r>
            <a:r>
              <a:rPr lang="en-US" sz="2800" u="sng" dirty="0"/>
              <a:t>both</a:t>
            </a:r>
            <a:r>
              <a:rPr lang="en-US" sz="2800" dirty="0"/>
              <a:t> input DFAs.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19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DFA construction for </a:t>
            </a:r>
            <a:r>
              <a:rPr lang="en-US" dirty="0">
                <a:cs typeface="Arial" charset="0"/>
              </a:rPr>
              <a:t>L ∩ M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3780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197475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121275" y="2133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1974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5121275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 rot="5400000">
            <a:off x="5227142" y="3487094"/>
            <a:ext cx="397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82" name="Freeform 12"/>
          <p:cNvSpPr>
            <a:spLocks/>
          </p:cNvSpPr>
          <p:nvPr/>
        </p:nvSpPr>
        <p:spPr bwMode="auto">
          <a:xfrm>
            <a:off x="2752726" y="2336801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3"/>
          <p:cNvSpPr>
            <a:spLocks/>
          </p:cNvSpPr>
          <p:nvPr/>
        </p:nvSpPr>
        <p:spPr bwMode="auto">
          <a:xfrm>
            <a:off x="2759076" y="312578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5"/>
          <p:cNvSpPr>
            <a:spLocks noChangeArrowheads="1"/>
          </p:cNvSpPr>
          <p:nvPr/>
        </p:nvSpPr>
        <p:spPr bwMode="auto">
          <a:xfrm>
            <a:off x="34448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85" name="Group 16"/>
          <p:cNvGrpSpPr>
            <a:grpSpLocks/>
          </p:cNvGrpSpPr>
          <p:nvPr/>
        </p:nvGrpSpPr>
        <p:grpSpPr bwMode="auto">
          <a:xfrm>
            <a:off x="2073275" y="1981200"/>
            <a:ext cx="3733800" cy="2000250"/>
            <a:chOff x="1152" y="1536"/>
            <a:chExt cx="2352" cy="1680"/>
          </a:xfrm>
        </p:grpSpPr>
        <p:sp>
          <p:nvSpPr>
            <p:cNvPr id="28737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2057400" y="2000250"/>
            <a:ext cx="102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6600"/>
                </a:solidFill>
              </a:rPr>
              <a:t>DFA for L</a:t>
            </a:r>
            <a:endParaRPr lang="en-US" u="sng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>
            <a:off x="2073275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23"/>
          <p:cNvSpPr>
            <a:spLocks noChangeArrowheads="1"/>
          </p:cNvSpPr>
          <p:nvPr/>
        </p:nvSpPr>
        <p:spPr bwMode="auto">
          <a:xfrm>
            <a:off x="68738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89" name="Oval 24"/>
          <p:cNvSpPr>
            <a:spLocks noChangeArrowheads="1"/>
          </p:cNvSpPr>
          <p:nvPr/>
        </p:nvSpPr>
        <p:spPr bwMode="auto">
          <a:xfrm>
            <a:off x="9693275" y="2266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90" name="Oval 26"/>
          <p:cNvSpPr>
            <a:spLocks noChangeArrowheads="1"/>
          </p:cNvSpPr>
          <p:nvPr/>
        </p:nvSpPr>
        <p:spPr bwMode="auto">
          <a:xfrm>
            <a:off x="96932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91" name="Text Box 29"/>
          <p:cNvSpPr txBox="1">
            <a:spLocks noChangeArrowheads="1"/>
          </p:cNvSpPr>
          <p:nvPr/>
        </p:nvSpPr>
        <p:spPr bwMode="auto">
          <a:xfrm rot="5400000">
            <a:off x="9722942" y="3544244"/>
            <a:ext cx="397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92" name="Freeform 30"/>
          <p:cNvSpPr>
            <a:spLocks/>
          </p:cNvSpPr>
          <p:nvPr/>
        </p:nvSpPr>
        <p:spPr bwMode="auto">
          <a:xfrm>
            <a:off x="7248526" y="2393951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31"/>
          <p:cNvSpPr>
            <a:spLocks/>
          </p:cNvSpPr>
          <p:nvPr/>
        </p:nvSpPr>
        <p:spPr bwMode="auto">
          <a:xfrm>
            <a:off x="7254876" y="318293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79406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95" name="Group 34"/>
          <p:cNvGrpSpPr>
            <a:grpSpLocks/>
          </p:cNvGrpSpPr>
          <p:nvPr/>
        </p:nvGrpSpPr>
        <p:grpSpPr bwMode="auto">
          <a:xfrm>
            <a:off x="6553200" y="1905000"/>
            <a:ext cx="3733800" cy="2133600"/>
            <a:chOff x="1152" y="1536"/>
            <a:chExt cx="2352" cy="1680"/>
          </a:xfrm>
        </p:grpSpPr>
        <p:sp>
          <p:nvSpPr>
            <p:cNvPr id="28733" name="Line 35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Line 36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Line 38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6" name="Text Box 39"/>
          <p:cNvSpPr txBox="1">
            <a:spLocks noChangeArrowheads="1"/>
          </p:cNvSpPr>
          <p:nvPr/>
        </p:nvSpPr>
        <p:spPr bwMode="auto">
          <a:xfrm>
            <a:off x="6553200" y="2057400"/>
            <a:ext cx="1123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hlink"/>
                </a:solidFill>
              </a:rPr>
              <a:t>DFA for M</a:t>
            </a:r>
          </a:p>
        </p:txBody>
      </p:sp>
      <p:sp>
        <p:nvSpPr>
          <p:cNvPr id="28697" name="Line 40"/>
          <p:cNvSpPr>
            <a:spLocks noChangeShapeType="1"/>
          </p:cNvSpPr>
          <p:nvPr/>
        </p:nvSpPr>
        <p:spPr bwMode="auto">
          <a:xfrm>
            <a:off x="6492875" y="3181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43"/>
          <p:cNvSpPr>
            <a:spLocks noChangeArrowheads="1"/>
          </p:cNvSpPr>
          <p:nvPr/>
        </p:nvSpPr>
        <p:spPr bwMode="auto">
          <a:xfrm>
            <a:off x="4343400" y="29908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699" name="Line 44"/>
          <p:cNvSpPr>
            <a:spLocks noChangeShapeType="1"/>
          </p:cNvSpPr>
          <p:nvPr/>
        </p:nvSpPr>
        <p:spPr bwMode="auto">
          <a:xfrm>
            <a:off x="3810000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45"/>
          <p:cNvSpPr txBox="1">
            <a:spLocks noChangeArrowheads="1"/>
          </p:cNvSpPr>
          <p:nvPr/>
        </p:nvSpPr>
        <p:spPr bwMode="auto">
          <a:xfrm>
            <a:off x="3946525" y="2827338"/>
            <a:ext cx="282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1" name="Oval 46"/>
          <p:cNvSpPr>
            <a:spLocks noChangeArrowheads="1"/>
          </p:cNvSpPr>
          <p:nvPr/>
        </p:nvSpPr>
        <p:spPr bwMode="auto">
          <a:xfrm>
            <a:off x="8839200" y="30591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702" name="Line 47"/>
          <p:cNvSpPr>
            <a:spLocks noChangeShapeType="1"/>
          </p:cNvSpPr>
          <p:nvPr/>
        </p:nvSpPr>
        <p:spPr bwMode="auto">
          <a:xfrm>
            <a:off x="8305800" y="321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48"/>
          <p:cNvSpPr txBox="1">
            <a:spLocks noChangeArrowheads="1"/>
          </p:cNvSpPr>
          <p:nvPr/>
        </p:nvSpPr>
        <p:spPr bwMode="auto">
          <a:xfrm>
            <a:off x="8442325" y="2895600"/>
            <a:ext cx="282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4" name="Oval 68"/>
          <p:cNvSpPr>
            <a:spLocks noChangeArrowheads="1"/>
          </p:cNvSpPr>
          <p:nvPr/>
        </p:nvSpPr>
        <p:spPr bwMode="auto">
          <a:xfrm>
            <a:off x="9601200" y="2209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69"/>
          <p:cNvSpPr>
            <a:spLocks noChangeArrowheads="1"/>
          </p:cNvSpPr>
          <p:nvPr/>
        </p:nvSpPr>
        <p:spPr bwMode="auto">
          <a:xfrm>
            <a:off x="9601200" y="2971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3505200" y="3733800"/>
            <a:ext cx="5715000" cy="2971800"/>
            <a:chOff x="1981200" y="3733800"/>
            <a:chExt cx="5715000" cy="2971800"/>
          </a:xfrm>
        </p:grpSpPr>
        <p:sp>
          <p:nvSpPr>
            <p:cNvPr id="28715" name="Oval 50"/>
            <p:cNvSpPr>
              <a:spLocks noChangeArrowheads="1"/>
            </p:cNvSpPr>
            <p:nvPr/>
          </p:nvSpPr>
          <p:spPr bwMode="auto"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F1</a:t>
              </a:r>
              <a:r>
                <a:rPr lang="en-US" sz="1400"/>
                <a:t> ,p</a:t>
              </a:r>
              <a:r>
                <a:rPr lang="en-US" sz="1400" baseline="-25000"/>
                <a:t>F1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16" name="Oval 51"/>
            <p:cNvSpPr>
              <a:spLocks noChangeArrowheads="1"/>
            </p:cNvSpPr>
            <p:nvPr/>
          </p:nvSpPr>
          <p:spPr bwMode="auto"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Text Box 54"/>
            <p:cNvSpPr txBox="1">
              <a:spLocks noChangeArrowheads="1"/>
            </p:cNvSpPr>
            <p:nvPr/>
          </p:nvSpPr>
          <p:spPr bwMode="auto">
            <a:xfrm rot="5400000">
              <a:off x="6887667" y="5500043"/>
              <a:ext cx="3978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8718" name="Freeform 55"/>
            <p:cNvSpPr>
              <a:spLocks/>
            </p:cNvSpPr>
            <p:nvPr/>
          </p:nvSpPr>
          <p:spPr bwMode="auto">
            <a:xfrm>
              <a:off x="3194050" y="4908550"/>
              <a:ext cx="3130550" cy="733425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Freeform 56"/>
            <p:cNvSpPr>
              <a:spLocks/>
            </p:cNvSpPr>
            <p:nvPr/>
          </p:nvSpPr>
          <p:spPr bwMode="auto">
            <a:xfrm>
              <a:off x="3200400" y="5697538"/>
              <a:ext cx="669925" cy="74612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20" name="Group 58"/>
            <p:cNvGrpSpPr>
              <a:grpSpLocks/>
            </p:cNvGrpSpPr>
            <p:nvPr/>
          </p:nvGrpSpPr>
          <p:grpSpPr bwMode="auto">
            <a:xfrm>
              <a:off x="2133600" y="4552950"/>
              <a:ext cx="5562600" cy="2152650"/>
              <a:chOff x="1152" y="1536"/>
              <a:chExt cx="2352" cy="1680"/>
            </a:xfrm>
          </p:grpSpPr>
          <p:sp>
            <p:nvSpPr>
              <p:cNvPr id="28729" name="Line 5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6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6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Line 6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21" name="Text Box 63"/>
            <p:cNvSpPr txBox="1">
              <a:spLocks noChangeArrowheads="1"/>
            </p:cNvSpPr>
            <p:nvPr/>
          </p:nvSpPr>
          <p:spPr bwMode="auto">
            <a:xfrm>
              <a:off x="2498725" y="4583113"/>
              <a:ext cx="14216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tx2"/>
                  </a:solidFill>
                </a:rPr>
                <a:t>DFA for L</a:t>
              </a:r>
              <a:r>
                <a:rPr lang="en-US" b="1" u="sng">
                  <a:solidFill>
                    <a:schemeClr val="tx2"/>
                  </a:solidFill>
                  <a:sym typeface="Symbol" pitchFamily="28" charset="2"/>
                </a:rPr>
                <a:t>M</a:t>
              </a:r>
              <a:endParaRPr lang="en-US" b="1" u="sng">
                <a:solidFill>
                  <a:schemeClr val="tx2"/>
                </a:solidFill>
              </a:endParaRPr>
            </a:p>
          </p:txBody>
        </p:sp>
        <p:sp>
          <p:nvSpPr>
            <p:cNvPr id="28722" name="Line 64"/>
            <p:cNvSpPr>
              <a:spLocks noChangeShapeType="1"/>
            </p:cNvSpPr>
            <p:nvPr/>
          </p:nvSpPr>
          <p:spPr bwMode="auto">
            <a:xfrm>
              <a:off x="1981200" y="56959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66"/>
            <p:cNvSpPr>
              <a:spLocks noChangeShapeType="1"/>
            </p:cNvSpPr>
            <p:nvPr/>
          </p:nvSpPr>
          <p:spPr bwMode="auto">
            <a:xfrm>
              <a:off x="4800600" y="56499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Text Box 67"/>
            <p:cNvSpPr txBox="1">
              <a:spLocks noChangeArrowheads="1"/>
            </p:cNvSpPr>
            <p:nvPr/>
          </p:nvSpPr>
          <p:spPr bwMode="auto">
            <a:xfrm>
              <a:off x="4937125" y="5334000"/>
              <a:ext cx="2824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8725" name="Oval 70"/>
            <p:cNvSpPr>
              <a:spLocks noChangeArrowheads="1"/>
            </p:cNvSpPr>
            <p:nvPr/>
          </p:nvSpPr>
          <p:spPr bwMode="auto"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i</a:t>
              </a:r>
              <a:r>
                <a:rPr lang="en-US" sz="1400"/>
                <a:t> ,p</a:t>
              </a:r>
              <a:r>
                <a:rPr lang="en-US" sz="1400" baseline="-25000"/>
                <a:t>i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6" name="Oval 71"/>
            <p:cNvSpPr>
              <a:spLocks noChangeArrowheads="1"/>
            </p:cNvSpPr>
            <p:nvPr/>
          </p:nvSpPr>
          <p:spPr bwMode="auto"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j</a:t>
              </a:r>
              <a:r>
                <a:rPr lang="en-US" sz="1400"/>
                <a:t> ,p</a:t>
              </a:r>
              <a:r>
                <a:rPr lang="en-US" sz="1400" baseline="-25000"/>
                <a:t>j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7" name="Oval 72"/>
            <p:cNvSpPr>
              <a:spLocks noChangeArrowheads="1"/>
            </p:cNvSpPr>
            <p:nvPr/>
          </p:nvSpPr>
          <p:spPr bwMode="auto"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0</a:t>
              </a:r>
              <a:r>
                <a:rPr lang="en-US" sz="1400"/>
                <a:t> ,p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8" name="AutoShape 73"/>
            <p:cNvSpPr>
              <a:spLocks noChangeArrowheads="1"/>
            </p:cNvSpPr>
            <p:nvPr/>
          </p:nvSpPr>
          <p:spPr bwMode="auto">
            <a:xfrm>
              <a:off x="4191000" y="3733800"/>
              <a:ext cx="914400" cy="685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Arrow Connector 60"/>
          <p:cNvCxnSpPr>
            <a:stCxn id="28676" idx="5"/>
          </p:cNvCxnSpPr>
          <p:nvPr/>
        </p:nvCxnSpPr>
        <p:spPr bwMode="auto">
          <a:xfrm rot="16200000" flipH="1">
            <a:off x="2314576" y="3686176"/>
            <a:ext cx="2112962" cy="1335087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688" idx="4"/>
            <a:endCxn id="28727" idx="0"/>
          </p:cNvCxnSpPr>
          <p:nvPr/>
        </p:nvCxnSpPr>
        <p:spPr bwMode="auto">
          <a:xfrm rot="5400000">
            <a:off x="4665663" y="3011488"/>
            <a:ext cx="2000250" cy="27971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3657600" y="3429000"/>
            <a:ext cx="1981200" cy="19812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8725" idx="0"/>
          </p:cNvCxnSpPr>
          <p:nvPr/>
        </p:nvCxnSpPr>
        <p:spPr bwMode="auto">
          <a:xfrm rot="10800000" flipV="1">
            <a:off x="5943600" y="3429000"/>
            <a:ext cx="2057400" cy="196215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>
            <a:off x="4876800" y="3429000"/>
            <a:ext cx="2286000" cy="19050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701" idx="3"/>
          </p:cNvCxnSpPr>
          <p:nvPr/>
        </p:nvCxnSpPr>
        <p:spPr bwMode="auto">
          <a:xfrm rot="5400000">
            <a:off x="7130257" y="3569494"/>
            <a:ext cx="1949450" cy="157956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5638800" y="2590800"/>
            <a:ext cx="2667000" cy="20574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704" idx="3"/>
            <a:endCxn id="28716" idx="0"/>
          </p:cNvCxnSpPr>
          <p:nvPr/>
        </p:nvCxnSpPr>
        <p:spPr bwMode="auto">
          <a:xfrm rot="5400000">
            <a:off x="8039101" y="3084513"/>
            <a:ext cx="2058987" cy="1220788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87159C-A068-4E9F-AC3D-CDB99F49C5E6}"/>
</file>

<file path=customXml/itemProps2.xml><?xml version="1.0" encoding="utf-8"?>
<ds:datastoreItem xmlns:ds="http://schemas.openxmlformats.org/officeDocument/2006/customXml" ds:itemID="{ACA85E89-8B87-494E-A20F-1FFBC6EC3737}"/>
</file>

<file path=customXml/itemProps3.xml><?xml version="1.0" encoding="utf-8"?>
<ds:datastoreItem xmlns:ds="http://schemas.openxmlformats.org/officeDocument/2006/customXml" ds:itemID="{DAB0CD36-946B-4A3D-A9FD-96AEB1139B05}"/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2204</Words>
  <Application>Microsoft Office PowerPoint</Application>
  <PresentationFormat>Widescreen</PresentationFormat>
  <Paragraphs>292</Paragraphs>
  <Slides>39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Properties of Regular Languages</vt:lpstr>
      <vt:lpstr>Some languages are not regular</vt:lpstr>
      <vt:lpstr>1. Closure properties of Regular Languages(RL)</vt:lpstr>
      <vt:lpstr>i. RL’s are closed under union </vt:lpstr>
      <vt:lpstr>ii. RL’s are closed under complementation</vt:lpstr>
      <vt:lpstr>PowerPoint Presentation</vt:lpstr>
      <vt:lpstr>iii. RL’s are closed under intersection</vt:lpstr>
      <vt:lpstr>DFA construction for L ∩ M</vt:lpstr>
      <vt:lpstr>DFA construction for L ∩ M</vt:lpstr>
      <vt:lpstr>iv. RL’s are closed under set difference</vt:lpstr>
      <vt:lpstr>v. RL’s are closed under reversal</vt:lpstr>
      <vt:lpstr> -NFA Construction for LR</vt:lpstr>
      <vt:lpstr>2.Homomorphisms</vt:lpstr>
      <vt:lpstr>PowerPoint Presentation</vt:lpstr>
      <vt:lpstr>PowerPoint Presentation</vt:lpstr>
      <vt:lpstr>FA Construction for h(L)</vt:lpstr>
      <vt:lpstr>3. The Pumping Lemma for Regular Languages</vt:lpstr>
      <vt:lpstr>Pumping Lemma for Regular Languages</vt:lpstr>
      <vt:lpstr>How to use the pumping lemma? </vt:lpstr>
      <vt:lpstr>How to use the pumping lemma? (The Steps)</vt:lpstr>
      <vt:lpstr>Using the Pumping Lemma </vt:lpstr>
      <vt:lpstr>Example of using the Pumping Lemma to prove that a language is not regular</vt:lpstr>
      <vt:lpstr>Proof…  </vt:lpstr>
      <vt:lpstr>Exercise 2</vt:lpstr>
      <vt:lpstr>Example 3: Pumping Lemma</vt:lpstr>
      <vt:lpstr>Example 3: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Regular Languages</dc:title>
  <dc:creator>Sujee R (CSE)</dc:creator>
  <cp:lastModifiedBy>Sujee R (CSE)</cp:lastModifiedBy>
  <cp:revision>38</cp:revision>
  <dcterms:created xsi:type="dcterms:W3CDTF">2020-07-16T05:20:08Z</dcterms:created>
  <dcterms:modified xsi:type="dcterms:W3CDTF">2021-03-25T05:26:23Z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