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7" r:id="rId3"/>
    <p:sldId id="322" r:id="rId4"/>
    <p:sldId id="277" r:id="rId5"/>
    <p:sldId id="291" r:id="rId6"/>
    <p:sldId id="292" r:id="rId7"/>
    <p:sldId id="323" r:id="rId8"/>
    <p:sldId id="293" r:id="rId9"/>
    <p:sldId id="298" r:id="rId10"/>
    <p:sldId id="320" r:id="rId11"/>
    <p:sldId id="315" r:id="rId12"/>
    <p:sldId id="321" r:id="rId13"/>
    <p:sldId id="334" r:id="rId14"/>
    <p:sldId id="332" r:id="rId15"/>
    <p:sldId id="333" r:id="rId16"/>
    <p:sldId id="297" r:id="rId17"/>
    <p:sldId id="301" r:id="rId18"/>
    <p:sldId id="302" r:id="rId19"/>
    <p:sldId id="331" r:id="rId20"/>
    <p:sldId id="324" r:id="rId21"/>
    <p:sldId id="325" r:id="rId22"/>
    <p:sldId id="326" r:id="rId23"/>
    <p:sldId id="330" r:id="rId24"/>
    <p:sldId id="335" r:id="rId25"/>
    <p:sldId id="328" r:id="rId26"/>
    <p:sldId id="309" r:id="rId27"/>
    <p:sldId id="310" r:id="rId28"/>
    <p:sldId id="307" r:id="rId29"/>
    <p:sldId id="33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AAE8-B370-494A-9276-B4932D46C66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CE4A-FA17-4A55-BD48-D8BAB4AC5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DBB449-C6D5-A141-8D8F-E2470E7BBBBD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1710B5-004D-5F46-A6DB-BBA9684398CF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A2E715-855A-5543-B283-018186D3C85F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54591F-9E20-AA48-A07C-7209365DFA04}" type="slidenum">
              <a:rPr lang="en-US" altLang="x-none" sz="1300"/>
              <a:pPr/>
              <a:t>17</a:t>
            </a:fld>
            <a:endParaRPr lang="en-US" altLang="x-none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F79726-3EF3-B34F-895A-91002723985C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90C431-86A8-3A40-8319-F728B7E47395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7198D-EB6E-3E4A-BD34-E17B09446D39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0D5B25-1256-2948-A448-8C5135FFD9EA}" type="slidenum">
              <a:rPr lang="en-US" altLang="x-none" sz="1300"/>
              <a:pPr/>
              <a:t>22</a:t>
            </a:fld>
            <a:endParaRPr lang="en-US" altLang="x-none" sz="130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0AE534-6A1C-7947-B643-AD49F97959F3}" type="slidenum">
              <a:rPr lang="en-US" altLang="x-none" sz="1300"/>
              <a:pPr/>
              <a:t>26</a:t>
            </a:fld>
            <a:endParaRPr lang="en-US" altLang="x-none" sz="13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26F59-B3BE-164C-8369-6025148EDAC1}" type="slidenum">
              <a:rPr lang="en-US" altLang="x-none" sz="1300"/>
              <a:pPr/>
              <a:t>27</a:t>
            </a:fld>
            <a:endParaRPr lang="en-US" altLang="x-none" sz="13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F02A3F-38C5-5D40-B2DD-5EC64EF553B3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67F61A-077B-6540-83A0-2E0E5046714F}" type="slidenum">
              <a:rPr lang="en-US" altLang="x-none" sz="1300"/>
              <a:pPr/>
              <a:t>28</a:t>
            </a:fld>
            <a:endParaRPr lang="en-US" altLang="x-none" sz="130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1398D-3E21-1C40-9DD0-BC671A0F267A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F058BA-60B4-6149-9681-A30F60A40848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257074-9F85-AA4B-AACD-6796F0A44A7E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1AD87C-9C61-0B4A-B7BD-85FF053AFD69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67331E-D600-D748-8AC3-C3CED62AEB33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6E2BEA-232B-5B4A-BD37-32ED8FB65C8A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4AB4-FD88-4CE0-843A-D15F1D6EE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58B07-7222-441C-AE3D-5B7F965EC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4501-30E5-4F4A-AAB6-79DC989F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2296-5B4D-4330-8AD3-C97F8A78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68C2D-AFA8-42A9-B3F2-F0DFC01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1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FB5A-29EC-4D96-B49C-510257AE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4371B-A2BB-4873-8C5E-3438BD16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0BB4-CE52-47F7-B325-E3651B6C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EB7A-FD99-45D6-B19C-9551E51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FCEF-4D09-4955-A113-E37A7006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86D85-3FD6-45FD-97FD-434049DAC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DC57-742C-4A78-9133-0A08CB532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1E31-CEF9-4D06-BADA-F098A5C6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0A57-E1E9-4D21-BAA8-95433EFD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4B60-A2D1-4C24-92C0-73B6D66F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9068-B220-41D7-8253-70338A50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93D0-4DAE-426C-B752-E22E9711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C650-0897-47F0-A0D4-86F36CEE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83E1-37BD-4692-8C2E-8AFDF875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C54E-C07E-4D62-9E33-098A4FAC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B520-2D13-4FFC-B2A7-67CE3DE4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0C1E-7265-4807-8E07-4C896827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FF63-6112-4D2F-9A38-4AF34162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3EB0C-4B85-41A9-84FE-78D759FC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BA3E-E849-4BE6-9E1E-D6B57921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0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120C-3081-4E08-9901-C5EC2503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D6E0-155E-4F4D-893E-3C908654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94883-183A-4B22-BCF8-CB711F18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20B40-0ECB-4A1B-9A38-6CD95F2C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6DD7-2C61-49C0-9F6C-51AA6F7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F211-ABE3-4A65-A802-9ECBEB3A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9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6B8-B06D-4E96-8DDD-96B500E5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6286-C284-4953-866A-29B7CDE5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0178-A239-40F9-8838-ED87DDF53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AD94F-6F21-4E51-8239-8BDF2A23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71F36-83B0-4020-9FF6-6474BC863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8F624-64DB-46D4-8FEF-FB781FB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884EB-AD2E-495B-9D69-43385BAC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44F9A-AB10-4B87-9A2A-BB443D5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0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B09-FBA7-475B-B6A1-4C520AA2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26BD3-951B-4B23-B14D-A3275F33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68AF0-F799-4234-ABBF-8EDC91D6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37078-281B-4DAD-829C-6A19750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883BF-A9F7-4EA6-B256-7750E5C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46C75-8AB8-4CD2-9755-29333519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A46B9-CCA8-4F1B-A4FF-C70133AF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5E72-330E-4A9D-9555-75896EC8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532E-360E-42BA-90AE-C444AB06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35FB-8F65-43B1-9809-8B5A3FA5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DD86-9AB0-4864-A57A-9CEE2900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01CF-45A0-463D-A8CC-7870BA2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8B1-F8AC-4A9C-8D20-7CA84E12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3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C5F7-1130-4D57-861B-456E639C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A7C3F-CA4D-4593-84CF-9685EBFF8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7AE36-CC10-4E67-8330-9D7B3372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DC38-F9FC-4112-A3A3-D255C115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0A03-E437-4F8F-B1F8-6A0AE6D2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B10-0A37-464A-9D7A-DC0B80ED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B3590-0B4B-4F46-9FE5-2F1C11DF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76CE7-87DA-4F9A-8371-A300A6A81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AD8-7798-4CDE-900D-F2B7D7173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0365-6244-4B03-B71A-A9E4F8C5DC3F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8828-7166-49D2-9BF6-2F87ED3E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7B66-3199-48F4-8A9E-7F6B4710A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6BBB-1485-401B-A467-A61D497D7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1905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/>
              <a:t>Context-Free Languages &amp; </a:t>
            </a:r>
            <a:br>
              <a:rPr lang="en-US" altLang="x-none"/>
            </a:br>
            <a:r>
              <a:rPr lang="en-US" altLang="x-none"/>
              <a:t>Grammars</a:t>
            </a:r>
            <a:br>
              <a:rPr lang="en-US" altLang="x-none"/>
            </a:br>
            <a:r>
              <a:rPr lang="en-US" altLang="x-none"/>
              <a:t>(CFLs &amp; CFGs)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of balanced paranthesis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e.g., ()(((())))((()))….</a:t>
            </a:r>
          </a:p>
          <a:p>
            <a:pPr eaLnBrk="1" hangingPunct="1"/>
            <a:r>
              <a:rPr lang="en-US" altLang="x-none"/>
              <a:t>CFG?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581401"/>
            <a:ext cx="1715534" cy="646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(S) | SS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400" y="4419600"/>
            <a:ext cx="8045450" cy="400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How would you “interpret” the string “(((()))()())” 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 grammar for L = {0</a:t>
            </a:r>
            <a:r>
              <a:rPr lang="en-US" altLang="x-none" baseline="30000" dirty="0"/>
              <a:t>m</a:t>
            </a:r>
            <a:r>
              <a:rPr lang="en-US" altLang="x-none" dirty="0"/>
              <a:t>1</a:t>
            </a:r>
            <a:r>
              <a:rPr lang="en-US" altLang="x-none" baseline="30000" dirty="0"/>
              <a:t>n</a:t>
            </a:r>
            <a:r>
              <a:rPr lang="en-US" altLang="x-none" dirty="0"/>
              <a:t> | </a:t>
            </a:r>
            <a:r>
              <a:rPr lang="en-US" altLang="x-none" dirty="0" err="1"/>
              <a:t>m≥n</a:t>
            </a:r>
            <a:r>
              <a:rPr lang="en-US" altLang="x-none" dirty="0"/>
              <a:t>} 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CFG?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3276600"/>
            <a:ext cx="1375698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0S1 | A</a:t>
            </a:r>
          </a:p>
          <a:p>
            <a:pPr>
              <a:defRPr/>
            </a:pPr>
            <a:r>
              <a:rPr lang="en-US" dirty="0"/>
              <a:t> A =&gt;  0A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1" y="4800601"/>
            <a:ext cx="5643563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How would you interpret the string “00000111” </a:t>
            </a:r>
            <a:br>
              <a:rPr lang="en-US" altLang="x-none" dirty="0"/>
            </a:br>
            <a:r>
              <a:rPr lang="en-US" altLang="x-none" dirty="0"/>
              <a:t>	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#4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A program containing </a:t>
            </a:r>
            <a:r>
              <a:rPr lang="en-US" altLang="x-none" sz="2400" b="1"/>
              <a:t>if-then(-else) </a:t>
            </a:r>
            <a:r>
              <a:rPr lang="en-US" altLang="x-none" sz="2400"/>
              <a:t>statements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 </a:t>
            </a:r>
            <a:r>
              <a:rPr lang="en-US" altLang="x-none" i="1"/>
              <a:t>Statement</a:t>
            </a:r>
            <a:r>
              <a:rPr lang="en-US" altLang="x-none"/>
              <a:t> </a:t>
            </a:r>
            <a:r>
              <a:rPr lang="en-US" altLang="x-none" b="1"/>
              <a:t>else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  <a:endParaRPr lang="en-US" altLang="x-none"/>
          </a:p>
          <a:p>
            <a:pPr lvl="2" eaLnBrk="1" hangingPunct="1">
              <a:buFont typeface="Wingdings" charset="2"/>
              <a:buNone/>
            </a:pPr>
            <a:r>
              <a:rPr lang="en-US" altLang="x-none"/>
              <a:t>(Or)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</a:t>
            </a:r>
            <a:r>
              <a:rPr lang="en-US" altLang="x-none"/>
              <a:t>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CFG?</a:t>
            </a:r>
            <a:endParaRPr lang="en-US" altLang="x-none" sz="24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L</a:t>
            </a:r>
            <a:r>
              <a:rPr lang="en-US" altLang="x-none" baseline="-25000"/>
              <a:t>1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n≥0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2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n≥1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3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j=k, where i,j,k≥0}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4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i=k, where i,j,k≥1}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400"/>
              <a:t>Applications of CFLs &amp; CFGs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x-none" sz="2400"/>
              <a:t>Compilers use parsers for syntactic checking</a:t>
            </a:r>
          </a:p>
          <a:p>
            <a:pPr marL="533400" indent="-533400"/>
            <a:r>
              <a:rPr lang="en-US" altLang="x-none" sz="2400"/>
              <a:t>Parsers can be expressed as CFGs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Balancing paranthesis:</a:t>
            </a:r>
          </a:p>
          <a:p>
            <a:pPr marL="1295400" lvl="2" indent="-381000"/>
            <a:r>
              <a:rPr lang="en-US" altLang="x-none" sz="1600"/>
              <a:t>B ==&gt; BB | </a:t>
            </a:r>
            <a:r>
              <a:rPr lang="en-US" altLang="x-none" sz="1600">
                <a:solidFill>
                  <a:schemeClr val="folHlink"/>
                </a:solidFill>
              </a:rPr>
              <a:t>(</a:t>
            </a:r>
            <a:r>
              <a:rPr lang="en-US" altLang="x-none" sz="1600"/>
              <a:t>B</a:t>
            </a:r>
            <a:r>
              <a:rPr lang="en-US" altLang="x-none" sz="1600">
                <a:solidFill>
                  <a:schemeClr val="folHlink"/>
                </a:solidFill>
              </a:rPr>
              <a:t>)</a:t>
            </a:r>
            <a:r>
              <a:rPr lang="en-US" altLang="x-none" sz="1600"/>
              <a:t> | </a:t>
            </a:r>
            <a:r>
              <a:rPr lang="en-US" altLang="x-none" sz="1600" i="1"/>
              <a:t>Statement</a:t>
            </a:r>
          </a:p>
          <a:p>
            <a:pPr marL="1295400" lvl="2" indent="-381000"/>
            <a:r>
              <a:rPr lang="en-US" altLang="x-none" sz="1600" i="1"/>
              <a:t>Statement ==&gt; …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If-then-else:</a:t>
            </a:r>
          </a:p>
          <a:p>
            <a:pPr marL="1295400" lvl="2" indent="-381000"/>
            <a:r>
              <a:rPr lang="en-US" altLang="x-none" sz="1600"/>
              <a:t>S ==&gt; SS |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 </a:t>
            </a:r>
            <a:r>
              <a:rPr lang="en-US" altLang="x-none" sz="1600" i="1">
                <a:solidFill>
                  <a:schemeClr val="folHlink"/>
                </a:solidFill>
              </a:rPr>
              <a:t>else</a:t>
            </a:r>
            <a:r>
              <a:rPr lang="en-US" altLang="x-none" sz="1600" i="1"/>
              <a:t> Statement</a:t>
            </a:r>
            <a:r>
              <a:rPr lang="en-US" altLang="x-none" sz="1600"/>
              <a:t> | 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</a:t>
            </a:r>
            <a:r>
              <a:rPr lang="en-US" altLang="x-none" sz="1600"/>
              <a:t> | </a:t>
            </a:r>
            <a:r>
              <a:rPr lang="en-US" altLang="x-none" sz="1600" i="1"/>
              <a:t>Statement </a:t>
            </a:r>
          </a:p>
          <a:p>
            <a:pPr marL="1295400" lvl="2" indent="-381000"/>
            <a:r>
              <a:rPr lang="en-US" altLang="x-none" sz="1600" i="1"/>
              <a:t>Condition ==&gt; …</a:t>
            </a:r>
          </a:p>
          <a:p>
            <a:pPr marL="1295400" lvl="2" indent="-381000"/>
            <a:r>
              <a:rPr lang="en-US" altLang="x-none" sz="1600" i="1"/>
              <a:t>Statement ==&gt; …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C paranthesis matching { … }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Pascal </a:t>
            </a:r>
            <a:r>
              <a:rPr lang="en-US" altLang="x-none" sz="2000" i="1"/>
              <a:t>begin-end </a:t>
            </a:r>
            <a:r>
              <a:rPr lang="en-US" altLang="x-none" sz="2000"/>
              <a:t>matching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YACC (</a:t>
            </a:r>
            <a:r>
              <a:rPr lang="en-US" altLang="x-none" sz="2000" u="sng"/>
              <a:t>Y</a:t>
            </a:r>
            <a:r>
              <a:rPr lang="en-US" altLang="x-none" sz="2000"/>
              <a:t>et </a:t>
            </a:r>
            <a:r>
              <a:rPr lang="en-US" altLang="x-none" sz="2000" u="sng"/>
              <a:t>A</a:t>
            </a:r>
            <a:r>
              <a:rPr lang="en-US" altLang="x-none" sz="2000"/>
              <a:t>nother </a:t>
            </a:r>
            <a:r>
              <a:rPr lang="en-US" altLang="x-none" sz="2000" u="sng"/>
              <a:t>C</a:t>
            </a:r>
            <a:r>
              <a:rPr lang="en-US" altLang="x-none" sz="2000"/>
              <a:t>ompiler-</a:t>
            </a:r>
            <a:r>
              <a:rPr lang="en-US" altLang="x-none" sz="2000" u="sng"/>
              <a:t>C</a:t>
            </a:r>
            <a:r>
              <a:rPr lang="en-US" altLang="x-none" sz="2000"/>
              <a:t>ompiler)</a:t>
            </a:r>
            <a:endParaRPr lang="en-US" alt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Markup languages</a:t>
            </a:r>
          </a:p>
          <a:p>
            <a:pPr lvl="1" eaLnBrk="1" hangingPunct="1"/>
            <a:r>
              <a:rPr lang="en-US" altLang="x-none"/>
              <a:t>Nested Tag Matching</a:t>
            </a:r>
          </a:p>
          <a:p>
            <a:pPr lvl="2" eaLnBrk="1" hangingPunct="1"/>
            <a:r>
              <a:rPr lang="en-US" altLang="x-none"/>
              <a:t>HTML</a:t>
            </a:r>
          </a:p>
          <a:p>
            <a:pPr lvl="3" eaLnBrk="1" hangingPunct="1"/>
            <a:r>
              <a:rPr lang="en-US" altLang="x-none"/>
              <a:t>&lt;html&gt; …&lt;p&gt; … &lt;a href=…&gt; … &lt;/a&gt; &lt;/p&gt; … &lt;/html&gt;</a:t>
            </a:r>
          </a:p>
          <a:p>
            <a:pPr lvl="2" eaLnBrk="1" hangingPunct="1"/>
            <a:endParaRPr lang="en-US" altLang="x-none"/>
          </a:p>
          <a:p>
            <a:pPr lvl="2" eaLnBrk="1" hangingPunct="1"/>
            <a:r>
              <a:rPr lang="en-US" altLang="x-none"/>
              <a:t>XML</a:t>
            </a:r>
          </a:p>
          <a:p>
            <a:pPr lvl="3" eaLnBrk="1" hangingPunct="1"/>
            <a:r>
              <a:rPr lang="en-US" altLang="x-none"/>
              <a:t>&lt;PC&gt; … &lt;MODEL&gt; … &lt;/MODEL&gt; .. &lt;RAM&gt; … &lt;/RAM&gt; … &lt;/PC&gt;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Simple Expressions…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We can write a CFG for accepting simple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G = (V,T,P,S)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V = {E,F}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T = {0,1,a,b,+,*,(,)}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S = {E}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/>
              <a:t>E ==&gt; E+E | E*E | (E) | F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/>
              <a:t>F ==&gt; aF | bF | 0F | 1F | </a:t>
            </a:r>
            <a:r>
              <a:rPr lang="en-US" altLang="x-none">
                <a:sym typeface="Symbol" charset="2"/>
              </a:rPr>
              <a:t>a | b | 0 | 1</a:t>
            </a:r>
            <a:endParaRPr lang="en-US" altLang="x-none"/>
          </a:p>
          <a:p>
            <a:pPr lvl="1" eaLnBrk="1" hangingPunct="1">
              <a:lnSpc>
                <a:spcPct val="90000"/>
              </a:lnSpc>
            </a:pPr>
            <a:endParaRPr lang="en-US" altLang="x-none"/>
          </a:p>
          <a:p>
            <a:pPr lvl="1" eaLnBrk="1" hangingPunct="1">
              <a:lnSpc>
                <a:spcPct val="90000"/>
              </a:lnSpc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Language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97536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The language of a CFG, G=(V,T,P,S), denoted by L(G), is the set of terminal strings that have a derivation from the start variable S. </a:t>
            </a:r>
          </a:p>
          <a:p>
            <a:pPr lvl="1" eaLnBrk="1" hangingPunct="1"/>
            <a:r>
              <a:rPr lang="en-US" altLang="x-none" dirty="0"/>
              <a:t>L(G) = { w in T* | S ==&gt;*</a:t>
            </a:r>
            <a:r>
              <a:rPr lang="en-US" altLang="x-none" baseline="-25000" dirty="0"/>
              <a:t>G</a:t>
            </a:r>
            <a:r>
              <a:rPr lang="en-US" altLang="x-none" dirty="0"/>
              <a:t> w }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>
                <a:latin typeface="ヒラギノ角ゴ Pro W3" charset="-128"/>
              </a:rPr>
              <a:t>								</a:t>
            </a:r>
            <a:endParaRPr lang="en-US" altLang="x-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pPr eaLnBrk="1" hangingPunct="1"/>
            <a:r>
              <a:rPr lang="en-US" altLang="x-none" dirty="0"/>
              <a:t>Left-most &amp; Right-most Derivation Styles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4769"/>
            <a:ext cx="7772400" cy="11064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000" dirty="0"/>
              <a:t>Derive the string </a:t>
            </a:r>
            <a:r>
              <a:rPr lang="en-US" altLang="x-none" sz="2000" u="sng" dirty="0"/>
              <a:t>a*(ab+10) </a:t>
            </a:r>
            <a:r>
              <a:rPr lang="en-US" altLang="x-none" sz="2000" dirty="0"/>
              <a:t>from G:</a:t>
            </a:r>
            <a:endParaRPr lang="en-US" altLang="x-none" dirty="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4343400" y="2514601"/>
            <a:ext cx="1957388" cy="4105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*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086601" y="1981200"/>
            <a:ext cx="226377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</a:t>
            </a:r>
            <a:r>
              <a:rPr lang="en-US" altLang="x-none" baseline="30000"/>
              <a:t>*</a:t>
            </a:r>
            <a:r>
              <a:rPr lang="en-US" altLang="x-none"/>
              <a:t>=&gt;</a:t>
            </a:r>
            <a:r>
              <a:rPr lang="en-US" altLang="x-none" baseline="-25000"/>
              <a:t>G</a:t>
            </a:r>
            <a:r>
              <a:rPr lang="en-US" altLang="x-none"/>
              <a:t> a*(ab+10)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514600" y="3048000"/>
            <a:ext cx="1365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Left-most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6661150" y="2514601"/>
            <a:ext cx="1949450" cy="4100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E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F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8839200" y="3124200"/>
            <a:ext cx="1492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660525" y="565785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/>
          <p:nvPr/>
        </p:nvSpPr>
        <p:spPr>
          <a:xfrm>
            <a:off x="7315200" y="914400"/>
            <a:ext cx="2517036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1" y="3886201"/>
            <a:ext cx="112261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leftmost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1" y="3962401"/>
            <a:ext cx="112261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rightmost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98660" grpId="0" build="p" animBg="1"/>
      <p:bldP spid="21510" grpId="0" animBg="1"/>
      <p:bldP spid="198662" grpId="0" animBg="1"/>
      <p:bldP spid="198664" grpId="0" animBg="1"/>
      <p:bldP spid="198665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Parse trees</a:t>
            </a:r>
          </a:p>
        </p:txBody>
      </p:sp>
      <p:sp>
        <p:nvSpPr>
          <p:cNvPr id="2969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36D1-3274-48AB-96E7-0CA06415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ship among Formal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E5B9A-C02C-4C5F-9654-5E80D16B3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94" y="1825625"/>
            <a:ext cx="7442811" cy="4351338"/>
          </a:xfrm>
        </p:spPr>
      </p:pic>
    </p:spTree>
    <p:extLst>
      <p:ext uri="{BB962C8B-B14F-4D97-AF65-F5344CB8AC3E}">
        <p14:creationId xmlns:p14="http://schemas.microsoft.com/office/powerpoint/2010/main" val="42224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7496" y="1677989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/>
              <a:t>Each CFG can be represented using a </a:t>
            </a:r>
            <a:r>
              <a:rPr lang="en-US" altLang="x-none" sz="2000" i="1"/>
              <a:t>parse tree: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internal node</a:t>
            </a:r>
            <a:r>
              <a:rPr lang="en-US" altLang="x-none" sz="2000"/>
              <a:t> is labeled by a variable in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leaf</a:t>
            </a:r>
            <a:r>
              <a:rPr lang="en-US" altLang="x-none" sz="2000"/>
              <a:t> is terminal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For a production, A==&gt;X</a:t>
            </a:r>
            <a:r>
              <a:rPr lang="en-US" altLang="x-none" sz="2000" baseline="-25000"/>
              <a:t>1</a:t>
            </a:r>
            <a:r>
              <a:rPr lang="en-US" altLang="x-none" sz="2000"/>
              <a:t>X</a:t>
            </a:r>
            <a:r>
              <a:rPr lang="en-US" altLang="x-none" sz="2000" baseline="-25000"/>
              <a:t>2</a:t>
            </a:r>
            <a:r>
              <a:rPr lang="en-US" altLang="x-none" sz="2000"/>
              <a:t>…X</a:t>
            </a:r>
            <a:r>
              <a:rPr lang="en-US" altLang="x-none" sz="2000" baseline="-25000"/>
              <a:t>k</a:t>
            </a:r>
            <a:r>
              <a:rPr lang="en-US" altLang="x-none" sz="2000"/>
              <a:t>, then any internal node labeled A has k children which are labeled from X</a:t>
            </a:r>
            <a:r>
              <a:rPr lang="en-US" altLang="x-none" sz="2000" baseline="-25000"/>
              <a:t>1</a:t>
            </a:r>
            <a:r>
              <a:rPr lang="en-US" altLang="x-none" sz="2000"/>
              <a:t>,X</a:t>
            </a:r>
            <a:r>
              <a:rPr lang="en-US" altLang="x-none" sz="2000" baseline="-25000"/>
              <a:t>2</a:t>
            </a:r>
            <a:r>
              <a:rPr lang="en-US" altLang="x-none" sz="2000"/>
              <a:t>,…X</a:t>
            </a:r>
            <a:r>
              <a:rPr lang="en-US" altLang="x-none" sz="2000" baseline="-25000"/>
              <a:t>k</a:t>
            </a:r>
            <a:r>
              <a:rPr lang="en-US" altLang="x-none" sz="2000"/>
              <a:t> from left to right </a:t>
            </a:r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5334001" y="4705351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191000" y="5314950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1</a:t>
            </a:r>
            <a:endParaRPr lang="en-US" altLang="x-non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4495801" y="5067300"/>
            <a:ext cx="930275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502275" y="5067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578475" y="50673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421313" y="5314950"/>
            <a:ext cx="394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i</a:t>
            </a:r>
            <a:endParaRPr lang="en-US" altLang="x-non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411913" y="531495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4735513" y="53149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5886450" y="53149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38100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38100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43434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51054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51054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56388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61722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61722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67056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1752600" y="4343401"/>
            <a:ext cx="7346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Parse tree for production and all other subsequent productions:</a:t>
            </a:r>
          </a:p>
          <a:p>
            <a:r>
              <a:rPr lang="en-US" altLang="x-none"/>
              <a:t>	A ==&gt; X</a:t>
            </a:r>
            <a:r>
              <a:rPr lang="en-US" altLang="x-none" baseline="-25000"/>
              <a:t>1</a:t>
            </a:r>
            <a:r>
              <a:rPr lang="en-US" altLang="x-none"/>
              <a:t>..X</a:t>
            </a:r>
            <a:r>
              <a:rPr lang="en-US" altLang="x-none" baseline="-25000"/>
              <a:t>i</a:t>
            </a:r>
            <a:r>
              <a:rPr lang="en-US" altLang="x-none"/>
              <a:t>..X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cxnSp>
        <p:nvCxnSpPr>
          <p:cNvPr id="30744" name="Straight Connector 29"/>
          <p:cNvCxnSpPr>
            <a:cxnSpLocks noChangeShapeType="1"/>
          </p:cNvCxnSpPr>
          <p:nvPr/>
        </p:nvCxnSpPr>
        <p:spPr bwMode="auto">
          <a:xfrm>
            <a:off x="1752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892426" y="2381251"/>
            <a:ext cx="2365375" cy="3197225"/>
            <a:chOff x="1368425" y="2381250"/>
            <a:chExt cx="2365375" cy="3197225"/>
          </a:xfrm>
        </p:grpSpPr>
        <p:sp>
          <p:nvSpPr>
            <p:cNvPr id="31775" name="Text Box 4"/>
            <p:cNvSpPr txBox="1">
              <a:spLocks noChangeArrowheads="1"/>
            </p:cNvSpPr>
            <p:nvPr/>
          </p:nvSpPr>
          <p:spPr bwMode="auto">
            <a:xfrm>
              <a:off x="2190750" y="238125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6" name="Text Box 5"/>
            <p:cNvSpPr txBox="1">
              <a:spLocks noChangeArrowheads="1"/>
            </p:cNvSpPr>
            <p:nvPr/>
          </p:nvSpPr>
          <p:spPr bwMode="auto">
            <a:xfrm>
              <a:off x="1749425" y="2879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2343150" y="2879725"/>
              <a:ext cx="331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+</a:t>
              </a:r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2995613" y="2879725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9" name="Text Box 8"/>
            <p:cNvSpPr txBox="1">
              <a:spLocks noChangeArrowheads="1"/>
            </p:cNvSpPr>
            <p:nvPr/>
          </p:nvSpPr>
          <p:spPr bwMode="auto">
            <a:xfrm>
              <a:off x="1444625" y="341312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0" name="Text Box 10"/>
            <p:cNvSpPr txBox="1">
              <a:spLocks noChangeArrowheads="1"/>
            </p:cNvSpPr>
            <p:nvPr/>
          </p:nvSpPr>
          <p:spPr bwMode="auto">
            <a:xfrm>
              <a:off x="3044825" y="34290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1368425" y="3946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2816225" y="3962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H="1">
              <a:off x="2054225" y="2743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>
              <a:off x="2359025" y="2743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2435225" y="27432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 flipH="1">
              <a:off x="1673225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 flipH="1">
              <a:off x="1520825" y="3733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4"/>
            <p:cNvSpPr>
              <a:spLocks noChangeShapeType="1"/>
            </p:cNvSpPr>
            <p:nvPr/>
          </p:nvSpPr>
          <p:spPr bwMode="auto">
            <a:xfrm>
              <a:off x="3197225" y="3200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 flipH="1">
              <a:off x="2968625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Freeform 28"/>
            <p:cNvSpPr>
              <a:spLocks/>
            </p:cNvSpPr>
            <p:nvPr/>
          </p:nvSpPr>
          <p:spPr bwMode="auto">
            <a:xfrm>
              <a:off x="1444625" y="3048000"/>
              <a:ext cx="1981200" cy="2095500"/>
            </a:xfrm>
            <a:custGeom>
              <a:avLst/>
              <a:gdLst>
                <a:gd name="T0" fmla="*/ 0 w 1248"/>
                <a:gd name="T1" fmla="*/ 2147483647 h 1320"/>
                <a:gd name="T2" fmla="*/ 2147483647 w 1248"/>
                <a:gd name="T3" fmla="*/ 2147483647 h 1320"/>
                <a:gd name="T4" fmla="*/ 2147483647 w 1248"/>
                <a:gd name="T5" fmla="*/ 2147483647 h 1320"/>
                <a:gd name="T6" fmla="*/ 2147483647 w 1248"/>
                <a:gd name="T7" fmla="*/ 2147483647 h 1320"/>
                <a:gd name="T8" fmla="*/ 2147483647 w 1248"/>
                <a:gd name="T9" fmla="*/ 2147483647 h 1320"/>
                <a:gd name="T10" fmla="*/ 2147483647 w 1248"/>
                <a:gd name="T11" fmla="*/ 2147483647 h 1320"/>
                <a:gd name="T12" fmla="*/ 2147483647 w 1248"/>
                <a:gd name="T13" fmla="*/ 2147483647 h 1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320"/>
                <a:gd name="T23" fmla="*/ 1248 w 1248"/>
                <a:gd name="T24" fmla="*/ 1320 h 1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320">
                  <a:moveTo>
                    <a:pt x="0" y="816"/>
                  </a:moveTo>
                  <a:cubicBezTo>
                    <a:pt x="92" y="1064"/>
                    <a:pt x="184" y="1312"/>
                    <a:pt x="288" y="1200"/>
                  </a:cubicBezTo>
                  <a:cubicBezTo>
                    <a:pt x="392" y="1088"/>
                    <a:pt x="544" y="288"/>
                    <a:pt x="624" y="144"/>
                  </a:cubicBezTo>
                  <a:cubicBezTo>
                    <a:pt x="704" y="0"/>
                    <a:pt x="720" y="232"/>
                    <a:pt x="768" y="336"/>
                  </a:cubicBezTo>
                  <a:cubicBezTo>
                    <a:pt x="816" y="440"/>
                    <a:pt x="856" y="616"/>
                    <a:pt x="912" y="768"/>
                  </a:cubicBezTo>
                  <a:cubicBezTo>
                    <a:pt x="968" y="920"/>
                    <a:pt x="1048" y="1176"/>
                    <a:pt x="1104" y="1248"/>
                  </a:cubicBezTo>
                  <a:cubicBezTo>
                    <a:pt x="1160" y="1320"/>
                    <a:pt x="1204" y="1260"/>
                    <a:pt x="124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Text Box 29"/>
            <p:cNvSpPr txBox="1">
              <a:spLocks noChangeArrowheads="1"/>
            </p:cNvSpPr>
            <p:nvPr/>
          </p:nvSpPr>
          <p:spPr bwMode="auto">
            <a:xfrm>
              <a:off x="1368425" y="5181600"/>
              <a:ext cx="2365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Parse tree for </a:t>
              </a:r>
              <a:r>
                <a:rPr lang="en-US" altLang="x-none" i="1" u="sng"/>
                <a:t>a + 1</a:t>
              </a:r>
              <a:endParaRPr lang="en-US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969125" y="2743200"/>
            <a:ext cx="1676400" cy="2171700"/>
            <a:chOff x="5445125" y="2743200"/>
            <a:chExt cx="1676400" cy="2171700"/>
          </a:xfrm>
        </p:grpSpPr>
        <p:sp>
          <p:nvSpPr>
            <p:cNvPr id="31759" name="Text Box 30"/>
            <p:cNvSpPr txBox="1">
              <a:spLocks noChangeArrowheads="1"/>
            </p:cNvSpPr>
            <p:nvPr/>
          </p:nvSpPr>
          <p:spPr bwMode="auto">
            <a:xfrm>
              <a:off x="5927725" y="2743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0" name="Text Box 31"/>
            <p:cNvSpPr txBox="1">
              <a:spLocks noChangeArrowheads="1"/>
            </p:cNvSpPr>
            <p:nvPr/>
          </p:nvSpPr>
          <p:spPr bwMode="auto">
            <a:xfrm>
              <a:off x="5486400" y="32416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1" name="Text Box 32"/>
            <p:cNvSpPr txBox="1">
              <a:spLocks noChangeArrowheads="1"/>
            </p:cNvSpPr>
            <p:nvPr/>
          </p:nvSpPr>
          <p:spPr bwMode="auto">
            <a:xfrm>
              <a:off x="6054725" y="3260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2" name="Text Box 33"/>
            <p:cNvSpPr txBox="1">
              <a:spLocks noChangeArrowheads="1"/>
            </p:cNvSpPr>
            <p:nvPr/>
          </p:nvSpPr>
          <p:spPr bwMode="auto">
            <a:xfrm>
              <a:off x="6732588" y="3241675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 flipH="1">
              <a:off x="5791200" y="310515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6096000" y="3105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6172200" y="3105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40"/>
            <p:cNvSpPr txBox="1">
              <a:spLocks noChangeArrowheads="1"/>
            </p:cNvSpPr>
            <p:nvPr/>
          </p:nvSpPr>
          <p:spPr bwMode="auto">
            <a:xfrm>
              <a:off x="5673725" y="37179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7" name="Text Box 41"/>
            <p:cNvSpPr txBox="1">
              <a:spLocks noChangeArrowheads="1"/>
            </p:cNvSpPr>
            <p:nvPr/>
          </p:nvSpPr>
          <p:spPr bwMode="auto">
            <a:xfrm>
              <a:off x="6491288" y="3733800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6157913" y="3733800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6262688" y="43545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31770" name="Line 45"/>
            <p:cNvSpPr>
              <a:spLocks noChangeShapeType="1"/>
            </p:cNvSpPr>
            <p:nvPr/>
          </p:nvSpPr>
          <p:spPr bwMode="auto">
            <a:xfrm flipH="1">
              <a:off x="5902325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46"/>
            <p:cNvSpPr>
              <a:spLocks noChangeShapeType="1"/>
            </p:cNvSpPr>
            <p:nvPr/>
          </p:nvSpPr>
          <p:spPr bwMode="auto">
            <a:xfrm>
              <a:off x="6359525" y="35814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6283325" y="35814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6359525" y="4038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Freeform 50"/>
            <p:cNvSpPr>
              <a:spLocks/>
            </p:cNvSpPr>
            <p:nvPr/>
          </p:nvSpPr>
          <p:spPr bwMode="auto">
            <a:xfrm>
              <a:off x="5445125" y="3429000"/>
              <a:ext cx="1676400" cy="1485900"/>
            </a:xfrm>
            <a:custGeom>
              <a:avLst/>
              <a:gdLst>
                <a:gd name="T0" fmla="*/ 0 w 1056"/>
                <a:gd name="T1" fmla="*/ 0 h 936"/>
                <a:gd name="T2" fmla="*/ 2147483647 w 1056"/>
                <a:gd name="T3" fmla="*/ 2147483647 h 936"/>
                <a:gd name="T4" fmla="*/ 2147483647 w 1056"/>
                <a:gd name="T5" fmla="*/ 2147483647 h 936"/>
                <a:gd name="T6" fmla="*/ 2147483647 w 1056"/>
                <a:gd name="T7" fmla="*/ 0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36"/>
                <a:gd name="T14" fmla="*/ 1056 w 1056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36">
                  <a:moveTo>
                    <a:pt x="0" y="0"/>
                  </a:moveTo>
                  <a:cubicBezTo>
                    <a:pt x="172" y="348"/>
                    <a:pt x="344" y="696"/>
                    <a:pt x="480" y="816"/>
                  </a:cubicBezTo>
                  <a:cubicBezTo>
                    <a:pt x="616" y="936"/>
                    <a:pt x="720" y="856"/>
                    <a:pt x="816" y="720"/>
                  </a:cubicBezTo>
                  <a:cubicBezTo>
                    <a:pt x="912" y="584"/>
                    <a:pt x="984" y="292"/>
                    <a:pt x="1056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6965951" y="4876801"/>
            <a:ext cx="235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Parse tree for </a:t>
            </a:r>
            <a:r>
              <a:rPr lang="en-US" altLang="x-none" i="1" u="sng"/>
              <a:t>0110</a:t>
            </a:r>
            <a:endParaRPr lang="en-US" altLang="x-none"/>
          </a:p>
        </p:txBody>
      </p:sp>
      <p:sp>
        <p:nvSpPr>
          <p:cNvPr id="31751" name="Line 52"/>
          <p:cNvSpPr>
            <a:spLocks noChangeShapeType="1"/>
          </p:cNvSpPr>
          <p:nvPr/>
        </p:nvSpPr>
        <p:spPr bwMode="auto">
          <a:xfrm>
            <a:off x="5867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172200" y="2640014"/>
            <a:ext cx="3811618" cy="2465387"/>
            <a:chOff x="4648200" y="2640013"/>
            <a:chExt cx="3811618" cy="2465387"/>
          </a:xfrm>
        </p:grpSpPr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 flipV="1">
              <a:off x="5105400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54"/>
            <p:cNvSpPr txBox="1">
              <a:spLocks noChangeArrowheads="1"/>
            </p:cNvSpPr>
            <p:nvPr/>
          </p:nvSpPr>
          <p:spPr bwMode="auto">
            <a:xfrm rot="-5400000">
              <a:off x="3632200" y="3656013"/>
              <a:ext cx="2428875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inference</a:t>
              </a:r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7924800" y="2819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57"/>
            <p:cNvSpPr txBox="1">
              <a:spLocks noChangeArrowheads="1"/>
            </p:cNvSpPr>
            <p:nvPr/>
          </p:nvSpPr>
          <p:spPr bwMode="auto">
            <a:xfrm rot="16200000">
              <a:off x="7589547" y="4086195"/>
              <a:ext cx="1340432" cy="40011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76400" y="5638800"/>
            <a:ext cx="3517310" cy="923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0 | 1 | a |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77000" y="5715001"/>
            <a:ext cx="2675732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Trees, Derivations, and Recursive Inferences</a:t>
            </a:r>
          </a:p>
        </p:txBody>
      </p:sp>
      <p:sp>
        <p:nvSpPr>
          <p:cNvPr id="32772" name="Line 24"/>
          <p:cNvSpPr>
            <a:spLocks noChangeShapeType="1"/>
          </p:cNvSpPr>
          <p:nvPr/>
        </p:nvSpPr>
        <p:spPr bwMode="auto">
          <a:xfrm>
            <a:off x="2438400" y="4419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27"/>
          <p:cNvSpPr>
            <a:spLocks noChangeShapeType="1"/>
          </p:cNvSpPr>
          <p:nvPr/>
        </p:nvSpPr>
        <p:spPr bwMode="auto">
          <a:xfrm flipV="1">
            <a:off x="7848600" y="27432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4" name="Group 38"/>
          <p:cNvGrpSpPr>
            <a:grpSpLocks/>
          </p:cNvGrpSpPr>
          <p:nvPr/>
        </p:nvGrpSpPr>
        <p:grpSpPr bwMode="auto">
          <a:xfrm>
            <a:off x="3429000" y="1924050"/>
            <a:ext cx="6650038" cy="2343150"/>
            <a:chOff x="1905000" y="1924050"/>
            <a:chExt cx="6650038" cy="2343150"/>
          </a:xfrm>
        </p:grpSpPr>
        <p:sp>
          <p:nvSpPr>
            <p:cNvPr id="32786" name="Text Box 3"/>
            <p:cNvSpPr txBox="1">
              <a:spLocks noChangeArrowheads="1"/>
            </p:cNvSpPr>
            <p:nvPr/>
          </p:nvSpPr>
          <p:spPr bwMode="auto">
            <a:xfrm>
              <a:off x="4343400" y="2362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3200400" y="2971800"/>
              <a:ext cx="4507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1</a:t>
              </a:r>
              <a:endParaRPr lang="en-US" altLang="x-none"/>
            </a:p>
          </p:txBody>
        </p:sp>
        <p:sp>
          <p:nvSpPr>
            <p:cNvPr id="32788" name="Line 7"/>
            <p:cNvSpPr>
              <a:spLocks noChangeShapeType="1"/>
            </p:cNvSpPr>
            <p:nvPr/>
          </p:nvSpPr>
          <p:spPr bwMode="auto">
            <a:xfrm flipH="1">
              <a:off x="3505200" y="2724150"/>
              <a:ext cx="930275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8"/>
            <p:cNvSpPr>
              <a:spLocks noChangeShapeType="1"/>
            </p:cNvSpPr>
            <p:nvPr/>
          </p:nvSpPr>
          <p:spPr bwMode="auto">
            <a:xfrm>
              <a:off x="4511675" y="2724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9"/>
            <p:cNvSpPr>
              <a:spLocks noChangeShapeType="1"/>
            </p:cNvSpPr>
            <p:nvPr/>
          </p:nvSpPr>
          <p:spPr bwMode="auto">
            <a:xfrm>
              <a:off x="4587875" y="2724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4430713" y="2971800"/>
              <a:ext cx="3946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i</a:t>
              </a:r>
              <a:endParaRPr lang="en-US" altLang="x-none"/>
            </a:p>
          </p:txBody>
        </p:sp>
        <p:sp>
          <p:nvSpPr>
            <p:cNvPr id="32792" name="Text Box 12"/>
            <p:cNvSpPr txBox="1">
              <a:spLocks noChangeArrowheads="1"/>
            </p:cNvSpPr>
            <p:nvPr/>
          </p:nvSpPr>
          <p:spPr bwMode="auto">
            <a:xfrm>
              <a:off x="5421313" y="297180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  <p:sp>
          <p:nvSpPr>
            <p:cNvPr id="32793" name="Text Box 13"/>
            <p:cNvSpPr txBox="1">
              <a:spLocks noChangeArrowheads="1"/>
            </p:cNvSpPr>
            <p:nvPr/>
          </p:nvSpPr>
          <p:spPr bwMode="auto">
            <a:xfrm>
              <a:off x="3744913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4" name="Text Box 14"/>
            <p:cNvSpPr txBox="1">
              <a:spLocks noChangeArrowheads="1"/>
            </p:cNvSpPr>
            <p:nvPr/>
          </p:nvSpPr>
          <p:spPr bwMode="auto">
            <a:xfrm>
              <a:off x="4895850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 flipH="1">
              <a:off x="28194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>
              <a:off x="28194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33528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 flipH="1">
              <a:off x="41148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41148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46482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51816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57150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25"/>
            <p:cNvSpPr>
              <a:spLocks noChangeShapeType="1"/>
            </p:cNvSpPr>
            <p:nvPr/>
          </p:nvSpPr>
          <p:spPr bwMode="auto">
            <a:xfrm flipV="1">
              <a:off x="2743200" y="2590800"/>
              <a:ext cx="0" cy="16303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 rot="-5400000">
              <a:off x="1563688" y="3213100"/>
              <a:ext cx="1384300" cy="7016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</a:t>
              </a:r>
            </a:p>
            <a:p>
              <a:r>
                <a:rPr lang="en-US" altLang="x-none"/>
                <a:t>inference</a:t>
              </a:r>
            </a:p>
          </p:txBody>
        </p:sp>
        <p:sp>
          <p:nvSpPr>
            <p:cNvPr id="32806" name="Text Box 28"/>
            <p:cNvSpPr txBox="1">
              <a:spLocks noChangeArrowheads="1"/>
            </p:cNvSpPr>
            <p:nvPr/>
          </p:nvSpPr>
          <p:spPr bwMode="auto">
            <a:xfrm rot="16200000">
              <a:off x="5989347" y="3317845"/>
              <a:ext cx="1340432" cy="40011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  <p:sp>
          <p:nvSpPr>
            <p:cNvPr id="32807" name="Text Box 30"/>
            <p:cNvSpPr txBox="1">
              <a:spLocks noChangeArrowheads="1"/>
            </p:cNvSpPr>
            <p:nvPr/>
          </p:nvSpPr>
          <p:spPr bwMode="auto">
            <a:xfrm>
              <a:off x="5699125" y="1924050"/>
              <a:ext cx="28559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Production:</a:t>
              </a:r>
            </a:p>
            <a:p>
              <a:r>
                <a:rPr lang="en-US" altLang="x-none"/>
                <a:t>	A ==&gt; X</a:t>
              </a:r>
              <a:r>
                <a:rPr lang="en-US" altLang="x-none" baseline="-25000"/>
                <a:t>1</a:t>
              </a:r>
              <a:r>
                <a:rPr lang="en-US" altLang="x-none"/>
                <a:t>..X</a:t>
              </a:r>
              <a:r>
                <a:rPr lang="en-US" altLang="x-none" baseline="-25000"/>
                <a:t>i</a:t>
              </a:r>
              <a:r>
                <a:rPr lang="en-US" altLang="x-none"/>
                <a:t>..X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</p:grp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6918325" y="476726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Parse tree</a:t>
            </a:r>
          </a:p>
        </p:txBody>
      </p:sp>
      <p:sp>
        <p:nvSpPr>
          <p:cNvPr id="32776" name="Text Box 33"/>
          <p:cNvSpPr txBox="1">
            <a:spLocks noChangeArrowheads="1"/>
          </p:cNvSpPr>
          <p:nvPr/>
        </p:nvSpPr>
        <p:spPr bwMode="auto">
          <a:xfrm>
            <a:off x="5226050" y="48768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Left-most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7" name="Text Box 34"/>
          <p:cNvSpPr txBox="1">
            <a:spLocks noChangeArrowheads="1"/>
          </p:cNvSpPr>
          <p:nvPr/>
        </p:nvSpPr>
        <p:spPr bwMode="auto">
          <a:xfrm>
            <a:off x="5943600" y="5653088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Right-most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8" name="Text Box 35"/>
          <p:cNvSpPr txBox="1">
            <a:spLocks noChangeArrowheads="1"/>
          </p:cNvSpPr>
          <p:nvPr/>
        </p:nvSpPr>
        <p:spPr bwMode="auto">
          <a:xfrm>
            <a:off x="3581400" y="5638801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Derivation</a:t>
            </a:r>
          </a:p>
        </p:txBody>
      </p:sp>
      <p:sp>
        <p:nvSpPr>
          <p:cNvPr id="32779" name="Text Box 36"/>
          <p:cNvSpPr txBox="1">
            <a:spLocks noChangeArrowheads="1"/>
          </p:cNvSpPr>
          <p:nvPr/>
        </p:nvSpPr>
        <p:spPr bwMode="auto">
          <a:xfrm>
            <a:off x="7677150" y="5805488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Recursive</a:t>
            </a:r>
            <a:br>
              <a:rPr lang="en-US" altLang="x-none" sz="1800"/>
            </a:br>
            <a:r>
              <a:rPr lang="en-US" altLang="x-none" sz="1800"/>
              <a:t>inference</a:t>
            </a:r>
          </a:p>
        </p:txBody>
      </p:sp>
      <p:sp>
        <p:nvSpPr>
          <p:cNvPr id="32780" name="Line 37"/>
          <p:cNvSpPr>
            <a:spLocks noChangeShapeType="1"/>
          </p:cNvSpPr>
          <p:nvPr/>
        </p:nvSpPr>
        <p:spPr bwMode="auto">
          <a:xfrm flipH="1">
            <a:off x="6400800" y="4953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38"/>
          <p:cNvSpPr>
            <a:spLocks noChangeShapeType="1"/>
          </p:cNvSpPr>
          <p:nvPr/>
        </p:nvSpPr>
        <p:spPr bwMode="auto">
          <a:xfrm flipH="1">
            <a:off x="6934200" y="5105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39"/>
          <p:cNvSpPr>
            <a:spLocks noChangeShapeType="1"/>
          </p:cNvSpPr>
          <p:nvPr/>
        </p:nvSpPr>
        <p:spPr bwMode="auto">
          <a:xfrm flipH="1">
            <a:off x="45720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40"/>
          <p:cNvSpPr>
            <a:spLocks noChangeShapeType="1"/>
          </p:cNvSpPr>
          <p:nvPr/>
        </p:nvSpPr>
        <p:spPr bwMode="auto">
          <a:xfrm flipH="1">
            <a:off x="48006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Freeform 41"/>
          <p:cNvSpPr>
            <a:spLocks/>
          </p:cNvSpPr>
          <p:nvPr/>
        </p:nvSpPr>
        <p:spPr bwMode="auto">
          <a:xfrm>
            <a:off x="4114800" y="6019800"/>
            <a:ext cx="3581400" cy="482600"/>
          </a:xfrm>
          <a:custGeom>
            <a:avLst/>
            <a:gdLst>
              <a:gd name="T0" fmla="*/ 0 w 2256"/>
              <a:gd name="T1" fmla="*/ 0 h 304"/>
              <a:gd name="T2" fmla="*/ 2147483647 w 2256"/>
              <a:gd name="T3" fmla="*/ 2147483647 h 304"/>
              <a:gd name="T4" fmla="*/ 2147483647 w 2256"/>
              <a:gd name="T5" fmla="*/ 2147483647 h 304"/>
              <a:gd name="T6" fmla="*/ 0 60000 65536"/>
              <a:gd name="T7" fmla="*/ 0 60000 65536"/>
              <a:gd name="T8" fmla="*/ 0 60000 65536"/>
              <a:gd name="T9" fmla="*/ 0 w 2256"/>
              <a:gd name="T10" fmla="*/ 0 h 304"/>
              <a:gd name="T11" fmla="*/ 2256 w 225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04">
                <a:moveTo>
                  <a:pt x="0" y="0"/>
                </a:moveTo>
                <a:cubicBezTo>
                  <a:pt x="340" y="136"/>
                  <a:pt x="680" y="272"/>
                  <a:pt x="1056" y="288"/>
                </a:cubicBezTo>
                <a:cubicBezTo>
                  <a:pt x="1432" y="304"/>
                  <a:pt x="1844" y="200"/>
                  <a:pt x="225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42"/>
          <p:cNvSpPr>
            <a:spLocks noChangeShapeType="1"/>
          </p:cNvSpPr>
          <p:nvPr/>
        </p:nvSpPr>
        <p:spPr bwMode="auto">
          <a:xfrm flipH="1" flipV="1">
            <a:off x="7620000" y="5105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Connection between CFLs and RLs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Examples</a:t>
            </a:r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>
            <a:off x="1981200" y="274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2286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3124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3886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2374901" y="22844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4" name="Straight Arrow Connector 12"/>
          <p:cNvCxnSpPr>
            <a:cxnSpLocks noChangeShapeType="1"/>
            <a:stCxn id="36869" idx="6"/>
            <a:endCxn id="36870" idx="2"/>
          </p:cNvCxnSpPr>
          <p:nvPr/>
        </p:nvCxnSpPr>
        <p:spPr bwMode="auto">
          <a:xfrm>
            <a:off x="2667000" y="2781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4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35052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Freeform 15"/>
          <p:cNvSpPr>
            <a:spLocks/>
          </p:cNvSpPr>
          <p:nvPr/>
        </p:nvSpPr>
        <p:spPr bwMode="auto">
          <a:xfrm>
            <a:off x="3200401" y="2286001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4038601" y="2209801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Box 17"/>
          <p:cNvSpPr txBox="1">
            <a:spLocks noChangeArrowheads="1"/>
          </p:cNvSpPr>
          <p:nvPr/>
        </p:nvSpPr>
        <p:spPr bwMode="auto">
          <a:xfrm>
            <a:off x="2438401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>
            <a:off x="2667001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3505201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3254376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4191000" y="2133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0,1</a:t>
            </a:r>
          </a:p>
        </p:txBody>
      </p:sp>
      <p:cxnSp>
        <p:nvCxnSpPr>
          <p:cNvPr id="36883" name="Straight Arrow Connector 22"/>
          <p:cNvCxnSpPr>
            <a:cxnSpLocks noChangeShapeType="1"/>
          </p:cNvCxnSpPr>
          <p:nvPr/>
        </p:nvCxnSpPr>
        <p:spPr bwMode="auto">
          <a:xfrm>
            <a:off x="4953000" y="2895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85" name="Oval 24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86" name="Oval 25"/>
          <p:cNvSpPr>
            <a:spLocks noChangeArrowheads="1"/>
          </p:cNvSpPr>
          <p:nvPr/>
        </p:nvSpPr>
        <p:spPr bwMode="auto">
          <a:xfrm>
            <a:off x="6934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6858000" y="2667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8" name="Freeform 27"/>
          <p:cNvSpPr>
            <a:spLocks/>
          </p:cNvSpPr>
          <p:nvPr/>
        </p:nvSpPr>
        <p:spPr bwMode="auto">
          <a:xfrm>
            <a:off x="5346701" y="24368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9" name="Straight Arrow Connector 28"/>
          <p:cNvCxnSpPr>
            <a:cxnSpLocks noChangeShapeType="1"/>
            <a:stCxn id="36884" idx="6"/>
            <a:endCxn id="36885" idx="2"/>
          </p:cNvCxnSpPr>
          <p:nvPr/>
        </p:nvCxnSpPr>
        <p:spPr bwMode="auto">
          <a:xfrm>
            <a:off x="5638800" y="2933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Straight Arrow Connector 29"/>
          <p:cNvCxnSpPr>
            <a:cxnSpLocks noChangeShapeType="1"/>
            <a:stCxn id="36885" idx="6"/>
            <a:endCxn id="36887" idx="2"/>
          </p:cNvCxnSpPr>
          <p:nvPr/>
        </p:nvCxnSpPr>
        <p:spPr bwMode="auto">
          <a:xfrm>
            <a:off x="6477000" y="2933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Freeform 30"/>
          <p:cNvSpPr>
            <a:spLocks/>
          </p:cNvSpPr>
          <p:nvPr/>
        </p:nvSpPr>
        <p:spPr bwMode="auto">
          <a:xfrm>
            <a:off x="6172201" y="2438401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Box 32"/>
          <p:cNvSpPr txBox="1">
            <a:spLocks noChangeArrowheads="1"/>
          </p:cNvSpPr>
          <p:nvPr/>
        </p:nvSpPr>
        <p:spPr bwMode="auto">
          <a:xfrm>
            <a:off x="5410201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3" name="TextBox 33"/>
          <p:cNvSpPr txBox="1">
            <a:spLocks noChangeArrowheads="1"/>
          </p:cNvSpPr>
          <p:nvPr/>
        </p:nvSpPr>
        <p:spPr bwMode="auto">
          <a:xfrm>
            <a:off x="5638801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4" name="TextBox 34"/>
          <p:cNvSpPr txBox="1">
            <a:spLocks noChangeArrowheads="1"/>
          </p:cNvSpPr>
          <p:nvPr/>
        </p:nvSpPr>
        <p:spPr bwMode="auto">
          <a:xfrm>
            <a:off x="6477001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5" name="TextBox 35"/>
          <p:cNvSpPr txBox="1">
            <a:spLocks noChangeArrowheads="1"/>
          </p:cNvSpPr>
          <p:nvPr/>
        </p:nvSpPr>
        <p:spPr bwMode="auto">
          <a:xfrm>
            <a:off x="6226176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6" name="Freeform 37"/>
          <p:cNvSpPr>
            <a:spLocks/>
          </p:cNvSpPr>
          <p:nvPr/>
        </p:nvSpPr>
        <p:spPr bwMode="auto">
          <a:xfrm>
            <a:off x="6453189" y="3090864"/>
            <a:ext cx="511175" cy="180975"/>
          </a:xfrm>
          <a:custGeom>
            <a:avLst/>
            <a:gdLst>
              <a:gd name="T0" fmla="*/ 511175 w 512064"/>
              <a:gd name="T1" fmla="*/ 45624 h 181356"/>
              <a:gd name="T2" fmla="*/ 173434 w 512064"/>
              <a:gd name="T3" fmla="*/ 173371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8"/>
          <p:cNvSpPr>
            <a:spLocks/>
          </p:cNvSpPr>
          <p:nvPr/>
        </p:nvSpPr>
        <p:spPr bwMode="auto">
          <a:xfrm>
            <a:off x="5486401" y="3124200"/>
            <a:ext cx="1655763" cy="304800"/>
          </a:xfrm>
          <a:custGeom>
            <a:avLst/>
            <a:gdLst>
              <a:gd name="T0" fmla="*/ 5351663 w 512064"/>
              <a:gd name="T1" fmla="*/ 129143 h 181356"/>
              <a:gd name="T2" fmla="*/ 1815744 w 512064"/>
              <a:gd name="T3" fmla="*/ 490745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Box 39"/>
          <p:cNvSpPr txBox="1">
            <a:spLocks noChangeArrowheads="1"/>
          </p:cNvSpPr>
          <p:nvPr/>
        </p:nvSpPr>
        <p:spPr bwMode="auto">
          <a:xfrm>
            <a:off x="6477001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9" name="TextBox 40"/>
          <p:cNvSpPr txBox="1">
            <a:spLocks noChangeArrowheads="1"/>
          </p:cNvSpPr>
          <p:nvPr/>
        </p:nvSpPr>
        <p:spPr bwMode="auto">
          <a:xfrm>
            <a:off x="6096001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cxnSp>
        <p:nvCxnSpPr>
          <p:cNvPr id="36901" name="Straight Connector 43"/>
          <p:cNvCxnSpPr>
            <a:cxnSpLocks noChangeShapeType="1"/>
          </p:cNvCxnSpPr>
          <p:nvPr/>
        </p:nvCxnSpPr>
        <p:spPr bwMode="auto">
          <a:xfrm>
            <a:off x="48006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Box 45"/>
          <p:cNvSpPr txBox="1">
            <a:spLocks noChangeArrowheads="1"/>
          </p:cNvSpPr>
          <p:nvPr/>
        </p:nvSpPr>
        <p:spPr bwMode="auto">
          <a:xfrm>
            <a:off x="1828801" y="35052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4" name="TextBox 46"/>
          <p:cNvSpPr txBox="1">
            <a:spLocks noChangeArrowheads="1"/>
          </p:cNvSpPr>
          <p:nvPr/>
        </p:nvSpPr>
        <p:spPr bwMode="auto">
          <a:xfrm>
            <a:off x="4953001" y="35814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Ambiguity in CFGs and CFLs</a:t>
            </a:r>
          </a:p>
        </p:txBody>
      </p:sp>
      <p:sp>
        <p:nvSpPr>
          <p:cNvPr id="3789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Ambiguity in CFGs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020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A CFG is said to be </a:t>
            </a:r>
            <a:r>
              <a:rPr lang="en-US" altLang="x-none" i="1" dirty="0">
                <a:solidFill>
                  <a:schemeClr val="hlink"/>
                </a:solidFill>
              </a:rPr>
              <a:t>ambiguous</a:t>
            </a:r>
            <a:r>
              <a:rPr lang="en-US" altLang="x-none" i="1" dirty="0"/>
              <a:t> </a:t>
            </a:r>
            <a:r>
              <a:rPr lang="en-US" altLang="x-none" dirty="0"/>
              <a:t>if there exists a string which has more than one left/right-most derivation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5257800" y="4343401"/>
            <a:ext cx="2611438" cy="18780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#1: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S </a:t>
            </a:r>
            <a:br>
              <a:rPr lang="en-US" altLang="x-none"/>
            </a:br>
            <a:r>
              <a:rPr lang="en-US" altLang="x-none"/>
              <a:t>   =&gt;0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286000" y="4038601"/>
            <a:ext cx="2851150" cy="144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u="sng"/>
              <a:t>Example: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==&gt; AS | </a:t>
            </a:r>
            <a:r>
              <a:rPr lang="en-US" altLang="x-none">
                <a:sym typeface="Symbol" charset="2"/>
              </a:rPr>
              <a:t></a:t>
            </a:r>
            <a:endParaRPr lang="en-US" altLang="x-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A ==&gt; A1 | 0A1 | 01</a:t>
            </a:r>
          </a:p>
          <a:p>
            <a:endParaRPr lang="en-US" altLang="x-none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1752600" y="5867401"/>
            <a:ext cx="424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Input string: 00111</a:t>
            </a:r>
          </a:p>
          <a:p>
            <a:r>
              <a:rPr lang="en-US" altLang="x-none"/>
              <a:t>	Can be derived in two ways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924800" y="4343400"/>
            <a:ext cx="2611438" cy="1816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#2: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S 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4" grpId="0" animBg="1"/>
      <p:bldP spid="222215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Why does ambiguity matter?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1" y="2667000"/>
            <a:ext cx="2474913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400" i="1"/>
              <a:t>string = a * b + c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743200" y="2144713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727325" y="3213101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 dirty="0"/>
              <a:t> </a:t>
            </a:r>
            <a:r>
              <a:rPr lang="en-US" altLang="x-none" sz="1600" u="sng" dirty="0"/>
              <a:t>LM derivation #1:</a:t>
            </a:r>
            <a:endParaRPr lang="en-US" altLang="x-none" sz="1600" dirty="0"/>
          </a:p>
          <a:p>
            <a:pPr lvl="1">
              <a:buFontTx/>
              <a:buChar char="•"/>
            </a:pPr>
            <a:r>
              <a:rPr lang="en-US" altLang="x-none" sz="1600" dirty="0"/>
              <a:t>E =&gt; E + E =&gt; E * E + E </a:t>
            </a:r>
            <a:br>
              <a:rPr lang="en-US" altLang="x-none" sz="1600" dirty="0"/>
            </a:br>
            <a:r>
              <a:rPr lang="en-US" altLang="x-none" sz="1600" dirty="0"/>
              <a:t>     ==&gt;* a * b + 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700338" y="4813300"/>
            <a:ext cx="30908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#2</a:t>
            </a:r>
          </a:p>
          <a:p>
            <a:pPr lvl="1">
              <a:buFontTx/>
              <a:buChar char="•"/>
            </a:pPr>
            <a:r>
              <a:rPr lang="en-US" altLang="x-none" sz="1600"/>
              <a:t>E =&gt; E * E =&gt; a * E =&gt; </a:t>
            </a:r>
            <a:br>
              <a:rPr lang="en-US" altLang="x-none" sz="1600"/>
            </a:br>
            <a:r>
              <a:rPr lang="en-US" altLang="x-none" sz="1600"/>
              <a:t>   a * E + E ==&gt;* a * b + c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392988" y="29718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934201" y="34290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392989" y="3429000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8002588" y="34290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477001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934200" y="39624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7315201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6324601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7316789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8175625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H="1">
            <a:off x="7162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7543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7620000" y="3200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H="1">
            <a:off x="6705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7162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70866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H="1">
            <a:off x="64770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7"/>
          <p:cNvSpPr>
            <a:spLocks noChangeShapeType="1"/>
          </p:cNvSpPr>
          <p:nvPr/>
        </p:nvSpPr>
        <p:spPr bwMode="auto">
          <a:xfrm>
            <a:off x="74676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>
            <a:off x="8153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5791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4" name="AutoShape 30"/>
          <p:cNvSpPr>
            <a:spLocks noChangeArrowheads="1"/>
          </p:cNvSpPr>
          <p:nvPr/>
        </p:nvSpPr>
        <p:spPr bwMode="auto">
          <a:xfrm>
            <a:off x="8458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8975725" y="3436939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 (a*b)+c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7392988" y="46482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6934201" y="510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7442200" y="51816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69" name="Text Box 35"/>
          <p:cNvSpPr txBox="1">
            <a:spLocks noChangeArrowheads="1"/>
          </p:cNvSpPr>
          <p:nvPr/>
        </p:nvSpPr>
        <p:spPr bwMode="auto">
          <a:xfrm>
            <a:off x="8002588" y="51054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8231188" y="55626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7924800" y="5562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7620001" y="55626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3" name="Text Box 39"/>
          <p:cNvSpPr txBox="1">
            <a:spLocks noChangeArrowheads="1"/>
          </p:cNvSpPr>
          <p:nvPr/>
        </p:nvSpPr>
        <p:spPr bwMode="auto">
          <a:xfrm>
            <a:off x="6804026" y="5562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7620001" y="601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8229600" y="6019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H="1">
            <a:off x="71628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>
            <a:off x="7543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7620000" y="4876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7"/>
          <p:cNvSpPr>
            <a:spLocks noChangeShapeType="1"/>
          </p:cNvSpPr>
          <p:nvPr/>
        </p:nvSpPr>
        <p:spPr bwMode="auto">
          <a:xfrm>
            <a:off x="8382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 flipH="1">
            <a:off x="695642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>
            <a:off x="7770813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>
            <a:off x="81534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51"/>
          <p:cNvSpPr>
            <a:spLocks noChangeArrowheads="1"/>
          </p:cNvSpPr>
          <p:nvPr/>
        </p:nvSpPr>
        <p:spPr bwMode="auto">
          <a:xfrm>
            <a:off x="5791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4" name="AutoShape 52"/>
          <p:cNvSpPr>
            <a:spLocks noChangeArrowheads="1"/>
          </p:cNvSpPr>
          <p:nvPr/>
        </p:nvSpPr>
        <p:spPr bwMode="auto">
          <a:xfrm>
            <a:off x="8458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5" name="Text Box 53"/>
          <p:cNvSpPr txBox="1">
            <a:spLocks noChangeArrowheads="1"/>
          </p:cNvSpPr>
          <p:nvPr/>
        </p:nvSpPr>
        <p:spPr bwMode="auto">
          <a:xfrm>
            <a:off x="8975725" y="5113339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a*(b+c)</a:t>
            </a:r>
          </a:p>
        </p:txBody>
      </p:sp>
      <p:sp>
        <p:nvSpPr>
          <p:cNvPr id="39986" name="Line 54"/>
          <p:cNvSpPr>
            <a:spLocks noChangeShapeType="1"/>
          </p:cNvSpPr>
          <p:nvPr/>
        </p:nvSpPr>
        <p:spPr bwMode="auto">
          <a:xfrm flipH="1">
            <a:off x="7696200" y="5334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5"/>
          <p:cNvSpPr>
            <a:spLocks noChangeShapeType="1"/>
          </p:cNvSpPr>
          <p:nvPr/>
        </p:nvSpPr>
        <p:spPr bwMode="auto">
          <a:xfrm>
            <a:off x="8077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6"/>
          <p:cNvSpPr txBox="1">
            <a:spLocks noChangeArrowheads="1"/>
          </p:cNvSpPr>
          <p:nvPr/>
        </p:nvSpPr>
        <p:spPr bwMode="auto">
          <a:xfrm>
            <a:off x="8518525" y="1924051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Values are </a:t>
            </a:r>
            <a:br>
              <a:rPr lang="en-US" altLang="x-none">
                <a:solidFill>
                  <a:schemeClr val="hlink"/>
                </a:solidFill>
              </a:rPr>
            </a:br>
            <a:r>
              <a:rPr lang="en-US" altLang="x-none">
                <a:solidFill>
                  <a:schemeClr val="hlink"/>
                </a:solidFill>
              </a:rPr>
              <a:t>different !!!</a:t>
            </a:r>
          </a:p>
        </p:txBody>
      </p:sp>
      <p:cxnSp>
        <p:nvCxnSpPr>
          <p:cNvPr id="39989" name="Straight Connector 53"/>
          <p:cNvCxnSpPr>
            <a:cxnSpLocks noChangeShapeType="1"/>
          </p:cNvCxnSpPr>
          <p:nvPr/>
        </p:nvCxnSpPr>
        <p:spPr bwMode="auto">
          <a:xfrm>
            <a:off x="2819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90" name="TextBox 53"/>
          <p:cNvSpPr txBox="1">
            <a:spLocks noChangeArrowheads="1"/>
          </p:cNvSpPr>
          <p:nvPr/>
        </p:nvSpPr>
        <p:spPr bwMode="auto">
          <a:xfrm>
            <a:off x="1752601" y="5867401"/>
            <a:ext cx="474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The calculated value depends on which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of the two parse trees is actually used.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Inherently Ambiguous CFLs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However, for some languages, it may not be possible to remove ambiguity</a:t>
            </a:r>
          </a:p>
          <a:p>
            <a:pPr eaLnBrk="1" hangingPunct="1">
              <a:lnSpc>
                <a:spcPct val="90000"/>
              </a:lnSpc>
            </a:pPr>
            <a:endParaRPr lang="en-US" altLang="x-none"/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solidFill>
                  <a:schemeClr val="folHlink"/>
                </a:solidFill>
              </a:rPr>
              <a:t>A CFL is said to be </a:t>
            </a:r>
            <a:r>
              <a:rPr lang="en-US" altLang="x-none" i="1">
                <a:solidFill>
                  <a:schemeClr val="hlink"/>
                </a:solidFill>
              </a:rPr>
              <a:t>inherently ambiguous</a:t>
            </a:r>
            <a:r>
              <a:rPr lang="en-US" altLang="x-none" i="1">
                <a:solidFill>
                  <a:schemeClr val="folHlink"/>
                </a:solidFill>
              </a:rPr>
              <a:t> </a:t>
            </a:r>
            <a:r>
              <a:rPr lang="en-US" altLang="x-none">
                <a:solidFill>
                  <a:schemeClr val="folHlink"/>
                </a:solidFill>
              </a:rPr>
              <a:t>if every CFG that describes it is ambiguous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u="sng"/>
              <a:t>Example:</a:t>
            </a:r>
            <a:r>
              <a:rPr lang="en-US" altLang="x-none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L = { a</a:t>
            </a:r>
            <a:r>
              <a:rPr lang="en-US" altLang="x-none" baseline="30000">
                <a:solidFill>
                  <a:schemeClr val="hlink"/>
                </a:solidFill>
              </a:rPr>
              <a:t>n</a:t>
            </a:r>
            <a:r>
              <a:rPr lang="en-US" altLang="x-none"/>
              <a:t>b</a:t>
            </a:r>
            <a:r>
              <a:rPr lang="en-US" altLang="x-none" baseline="30000">
                <a:solidFill>
                  <a:schemeClr val="hlink"/>
                </a:solidFill>
              </a:rPr>
              <a:t>n</a:t>
            </a:r>
            <a:r>
              <a:rPr lang="en-US" altLang="x-none"/>
              <a:t>c</a:t>
            </a:r>
            <a:r>
              <a:rPr lang="en-US" altLang="x-none" baseline="30000">
                <a:solidFill>
                  <a:schemeClr val="folHlink"/>
                </a:solidFill>
              </a:rPr>
              <a:t>m</a:t>
            </a:r>
            <a:r>
              <a:rPr lang="en-US" altLang="x-none"/>
              <a:t>d</a:t>
            </a:r>
            <a:r>
              <a:rPr lang="en-US" altLang="x-none" baseline="30000">
                <a:solidFill>
                  <a:schemeClr val="folHlink"/>
                </a:solidFill>
              </a:rPr>
              <a:t>m</a:t>
            </a:r>
            <a:r>
              <a:rPr lang="en-US" altLang="x-none"/>
              <a:t> | </a:t>
            </a:r>
            <a:r>
              <a:rPr lang="en-US" altLang="x-none">
                <a:solidFill>
                  <a:schemeClr val="hlink"/>
                </a:solidFill>
              </a:rPr>
              <a:t>n</a:t>
            </a:r>
            <a:r>
              <a:rPr lang="en-US" altLang="x-none"/>
              <a:t>,</a:t>
            </a:r>
            <a:r>
              <a:rPr lang="en-US" altLang="x-none">
                <a:solidFill>
                  <a:schemeClr val="folHlink"/>
                </a:solidFill>
              </a:rPr>
              <a:t>m</a:t>
            </a:r>
            <a:r>
              <a:rPr lang="en-US" altLang="x-none"/>
              <a:t>≥ 1} U {a</a:t>
            </a:r>
            <a:r>
              <a:rPr lang="en-US" altLang="x-none" baseline="30000">
                <a:solidFill>
                  <a:schemeClr val="hlink"/>
                </a:solidFill>
              </a:rPr>
              <a:t>n</a:t>
            </a:r>
            <a:r>
              <a:rPr lang="en-US" altLang="x-none"/>
              <a:t>b</a:t>
            </a:r>
            <a:r>
              <a:rPr lang="en-US" altLang="x-none" baseline="30000">
                <a:solidFill>
                  <a:schemeClr val="folHlink"/>
                </a:solidFill>
              </a:rPr>
              <a:t>m</a:t>
            </a:r>
            <a:r>
              <a:rPr lang="en-US" altLang="x-none"/>
              <a:t>c</a:t>
            </a:r>
            <a:r>
              <a:rPr lang="en-US" altLang="x-none" baseline="30000">
                <a:solidFill>
                  <a:schemeClr val="folHlink"/>
                </a:solidFill>
              </a:rPr>
              <a:t>m</a:t>
            </a:r>
            <a:r>
              <a:rPr lang="en-US" altLang="x-none"/>
              <a:t>d</a:t>
            </a:r>
            <a:r>
              <a:rPr lang="en-US" altLang="x-none" baseline="30000">
                <a:solidFill>
                  <a:schemeClr val="hlink"/>
                </a:solidFill>
              </a:rPr>
              <a:t>n</a:t>
            </a:r>
            <a:r>
              <a:rPr lang="en-US" altLang="x-none"/>
              <a:t> | </a:t>
            </a:r>
            <a:r>
              <a:rPr lang="en-US" altLang="x-none">
                <a:solidFill>
                  <a:schemeClr val="hlink"/>
                </a:solidFill>
              </a:rPr>
              <a:t>n</a:t>
            </a:r>
            <a:r>
              <a:rPr lang="en-US" altLang="x-none"/>
              <a:t>,</a:t>
            </a:r>
            <a:r>
              <a:rPr lang="en-US" altLang="x-none">
                <a:solidFill>
                  <a:schemeClr val="folHlink"/>
                </a:solidFill>
              </a:rPr>
              <a:t>m</a:t>
            </a:r>
            <a:r>
              <a:rPr lang="en-US" altLang="x-none"/>
              <a:t>≥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L is inherently ambiguous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Why?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05400" y="5638800"/>
            <a:ext cx="269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Input string: </a:t>
            </a:r>
            <a:r>
              <a:rPr lang="en-US" altLang="x-none">
                <a:solidFill>
                  <a:schemeClr val="tx2"/>
                </a:solidFill>
              </a:rPr>
              <a:t>a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b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c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d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E94-F8B3-4E72-A7A5-6BF79762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80" y="2628931"/>
            <a:ext cx="3879541" cy="1325563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872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Not all languages are regular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So what happens to the languages which are not regular?</a:t>
            </a:r>
          </a:p>
          <a:p>
            <a:endParaRPr lang="en-US" altLang="x-none"/>
          </a:p>
          <a:p>
            <a:r>
              <a:rPr lang="en-US" altLang="x-none"/>
              <a:t>Can we still come up with a language recognizer?</a:t>
            </a:r>
          </a:p>
          <a:p>
            <a:pPr lvl="1"/>
            <a:r>
              <a:rPr lang="en-US" altLang="x-none"/>
              <a:t>i.e., something that will accept (or reject) strings that belong (or do not belong) to the language?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Context-Free Languages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language class larger than the class of regular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Supports natural, recursive notation called “context-free grammar”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Parse trees,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6705600" y="43434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Regular</a:t>
            </a:r>
          </a:p>
          <a:p>
            <a:pPr algn="ctr"/>
            <a:r>
              <a:rPr lang="en-US" altLang="x-none" sz="1800"/>
              <a:t>(FA/RE)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6400800" y="3657600"/>
            <a:ext cx="3581400" cy="27432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400"/>
              <a:t>Context-</a:t>
            </a:r>
            <a:br>
              <a:rPr lang="en-US" altLang="x-none" sz="2400"/>
            </a:br>
            <a:r>
              <a:rPr lang="en-US" altLang="x-none" sz="2400"/>
              <a:t>free</a:t>
            </a:r>
          </a:p>
          <a:p>
            <a:pPr algn="r"/>
            <a:r>
              <a:rPr lang="en-US" altLang="x-none" sz="2400"/>
              <a:t>         (PDA/CFG)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A palindrome is a word that reads identical from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dirty="0">
                <a:solidFill>
                  <a:schemeClr val="folHlink"/>
                </a:solidFill>
              </a:rPr>
              <a:t>E.g., madam, </a:t>
            </a:r>
            <a:r>
              <a:rPr lang="en-US" altLang="x-none" sz="2200" dirty="0" err="1">
                <a:solidFill>
                  <a:schemeClr val="folHlink"/>
                </a:solidFill>
              </a:rPr>
              <a:t>redivider</a:t>
            </a:r>
            <a:r>
              <a:rPr lang="en-US" altLang="x-none" sz="2200" dirty="0">
                <a:solidFill>
                  <a:schemeClr val="folHlink"/>
                </a:solidFill>
              </a:rPr>
              <a:t>, </a:t>
            </a:r>
            <a:r>
              <a:rPr lang="en-US" altLang="x-none" sz="2200" dirty="0" err="1">
                <a:solidFill>
                  <a:schemeClr val="folHlink"/>
                </a:solidFill>
              </a:rPr>
              <a:t>malayalam</a:t>
            </a:r>
            <a:r>
              <a:rPr lang="en-US" altLang="x-none" sz="2200" dirty="0">
                <a:solidFill>
                  <a:schemeClr val="folHlink"/>
                </a:solidFill>
              </a:rPr>
              <a:t>, 010010010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Let L = { w  | w is a binary palindrome}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Is L regular?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dirty="0"/>
              <a:t>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u="sng" dirty="0"/>
              <a:t>Proof: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 dirty="0"/>
              <a:t>Let w=0</a:t>
            </a:r>
            <a:r>
              <a:rPr lang="en-US" altLang="x-none" sz="1600" baseline="30000" dirty="0"/>
              <a:t>N</a:t>
            </a:r>
            <a:r>
              <a:rPr lang="en-US" altLang="x-none" sz="1600" dirty="0"/>
              <a:t>10</a:t>
            </a:r>
            <a:r>
              <a:rPr lang="en-US" altLang="x-none" sz="1600" baseline="30000" dirty="0"/>
              <a:t>N		(assuming N to be the p/l constant)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 dirty="0"/>
              <a:t>By Pumping lemma, w can be rewritten as </a:t>
            </a:r>
            <a:r>
              <a:rPr lang="en-US" altLang="x-none" sz="1600" dirty="0" err="1"/>
              <a:t>xyz</a:t>
            </a:r>
            <a:r>
              <a:rPr lang="en-US" altLang="x-none" sz="1600" dirty="0"/>
              <a:t>, such that </a:t>
            </a:r>
            <a:r>
              <a:rPr lang="en-US" altLang="x-none" sz="1600" dirty="0" err="1"/>
              <a:t>xy</a:t>
            </a:r>
            <a:r>
              <a:rPr lang="en-US" altLang="x-none" sz="1600" baseline="30000" dirty="0" err="1"/>
              <a:t>k</a:t>
            </a:r>
            <a:r>
              <a:rPr lang="en-US" altLang="x-none" sz="1600" dirty="0" err="1"/>
              <a:t>z</a:t>
            </a:r>
            <a:r>
              <a:rPr lang="en-US" altLang="x-none" sz="1600" dirty="0"/>
              <a:t> is also L (for any k≥0)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 dirty="0"/>
              <a:t>But |</a:t>
            </a:r>
            <a:r>
              <a:rPr lang="en-US" altLang="x-none" sz="1600" dirty="0" err="1"/>
              <a:t>xy</a:t>
            </a:r>
            <a:r>
              <a:rPr lang="en-US" altLang="x-none" sz="1600" dirty="0"/>
              <a:t>|≤N and y≠</a:t>
            </a:r>
            <a:r>
              <a:rPr lang="en-US" altLang="x-none" sz="1600" dirty="0">
                <a:sym typeface="Symbol" charset="2"/>
              </a:rPr>
              <a:t></a:t>
            </a:r>
            <a:endParaRPr lang="en-US" altLang="x-none" sz="1600" dirty="0"/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 dirty="0"/>
              <a:t>==&gt; y=0</a:t>
            </a:r>
            <a:r>
              <a:rPr lang="en-US" altLang="x-none" sz="1600" baseline="30000" dirty="0"/>
              <a:t>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 dirty="0"/>
              <a:t>==&gt; </a:t>
            </a:r>
            <a:r>
              <a:rPr lang="en-US" altLang="x-none" sz="1600" dirty="0" err="1"/>
              <a:t>xy</a:t>
            </a:r>
            <a:r>
              <a:rPr lang="en-US" altLang="x-none" sz="1600" baseline="30000" dirty="0" err="1"/>
              <a:t>k</a:t>
            </a:r>
            <a:r>
              <a:rPr lang="en-US" altLang="x-none" sz="1600" dirty="0" err="1"/>
              <a:t>z</a:t>
            </a:r>
            <a:r>
              <a:rPr lang="en-US" altLang="x-none" sz="1600" dirty="0"/>
              <a:t> </a:t>
            </a:r>
            <a:r>
              <a:rPr lang="en-US" altLang="x-none" sz="1600" i="1" dirty="0"/>
              <a:t>will NOT </a:t>
            </a:r>
            <a:r>
              <a:rPr lang="en-US" altLang="x-none" sz="1600" dirty="0"/>
              <a:t>be in L for k=0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 dirty="0"/>
              <a:t>==&gt; Contradiction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056660" y="2210540"/>
            <a:ext cx="5105400" cy="0"/>
            <a:chOff x="2743200" y="2743200"/>
            <a:chExt cx="5105400" cy="0"/>
          </a:xfrm>
        </p:grpSpPr>
        <p:cxnSp>
          <p:nvCxnSpPr>
            <p:cNvPr id="6150" name="Straight Arrow Connector 5"/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3200400" y="27432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" name="Straight Arrow Connector 10"/>
            <p:cNvCxnSpPr>
              <a:cxnSpLocks noChangeShapeType="1"/>
            </p:cNvCxnSpPr>
            <p:nvPr/>
          </p:nvCxnSpPr>
          <p:spPr bwMode="auto">
            <a:xfrm>
              <a:off x="37338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343400" y="2743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4" name="Straight Arrow Connector 13"/>
            <p:cNvCxnSpPr>
              <a:cxnSpLocks noChangeShapeType="1"/>
            </p:cNvCxnSpPr>
            <p:nvPr/>
          </p:nvCxnSpPr>
          <p:spPr bwMode="auto">
            <a:xfrm>
              <a:off x="5029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7150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Straight Arrow Connector 15"/>
            <p:cNvCxnSpPr>
              <a:cxnSpLocks noChangeShapeType="1"/>
            </p:cNvCxnSpPr>
            <p:nvPr/>
          </p:nvCxnSpPr>
          <p:spPr bwMode="auto">
            <a:xfrm>
              <a:off x="6553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72390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B02A7-0932-604D-AB9B-01FEA860CF6B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But the language of palindromes…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2316" y="1842587"/>
            <a:ext cx="10515600" cy="4351338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x-none" dirty="0"/>
              <a:t> </a:t>
            </a:r>
            <a:r>
              <a:rPr lang="en-US" altLang="x-none" u="sng" dirty="0"/>
              <a:t>is a CFL</a:t>
            </a:r>
            <a:r>
              <a:rPr lang="en-US" altLang="x-none" dirty="0"/>
              <a:t>, because it supports recursive substitution (in the form of a CFG)</a:t>
            </a:r>
          </a:p>
          <a:p>
            <a:pPr marL="609600" indent="-609600"/>
            <a:r>
              <a:rPr lang="en-US" altLang="x-none" dirty="0"/>
              <a:t>This is because we can construct a </a:t>
            </a:r>
            <a:r>
              <a:rPr lang="en-US" altLang="x-none" u="sng" dirty="0"/>
              <a:t>“</a:t>
            </a:r>
            <a:r>
              <a:rPr lang="en-US" altLang="x-none" i="1" u="sng" dirty="0"/>
              <a:t>grammar” </a:t>
            </a:r>
            <a:r>
              <a:rPr lang="en-US" altLang="x-none" dirty="0"/>
              <a:t>like this: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altLang="x-none" dirty="0"/>
              <a:t>A ==&gt; </a:t>
            </a:r>
            <a:r>
              <a:rPr lang="en-US" altLang="x-none" dirty="0">
                <a:sym typeface="Symbol" charset="2"/>
              </a:rPr>
              <a:t></a:t>
            </a:r>
            <a:endParaRPr lang="en-US" altLang="x-none" dirty="0"/>
          </a:p>
          <a:p>
            <a:pPr marL="990600" lvl="1" indent="-533400">
              <a:buFont typeface="Arial" charset="0"/>
              <a:buAutoNum type="arabicPeriod"/>
            </a:pPr>
            <a:r>
              <a:rPr lang="en-US" altLang="x-none" dirty="0"/>
              <a:t>A ==&gt; 0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altLang="x-none" dirty="0"/>
              <a:t>A ==&gt; 1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altLang="x-none" dirty="0"/>
              <a:t>A ==&gt; 0A0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altLang="x-none" dirty="0"/>
              <a:t>A ==&gt; 1A1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24225" y="3390900"/>
            <a:ext cx="1476375" cy="838200"/>
            <a:chOff x="2208" y="2400"/>
            <a:chExt cx="930" cy="528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2400" y="2448"/>
              <a:ext cx="73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chemeClr val="folHlink"/>
                  </a:solidFill>
                </a:rPr>
                <a:t>Terminal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H="1">
              <a:off x="2208" y="264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525" y="3180073"/>
            <a:ext cx="1676400" cy="2209800"/>
            <a:chOff x="0" y="2256"/>
            <a:chExt cx="1056" cy="1392"/>
          </a:xfrm>
        </p:grpSpPr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961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Productions</a:t>
              </a:r>
            </a:p>
          </p:txBody>
        </p:sp>
        <p:sp>
          <p:nvSpPr>
            <p:cNvPr id="7181" name="AutoShape 11"/>
            <p:cNvSpPr>
              <a:spLocks/>
            </p:cNvSpPr>
            <p:nvPr/>
          </p:nvSpPr>
          <p:spPr bwMode="auto">
            <a:xfrm>
              <a:off x="1008" y="2256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54288" y="4348559"/>
            <a:ext cx="4724400" cy="396875"/>
            <a:chOff x="1488" y="3168"/>
            <a:chExt cx="2976" cy="250"/>
          </a:xfrm>
        </p:grpSpPr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2640" y="3168"/>
              <a:ext cx="182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chemeClr val="folHlink"/>
                  </a:solidFill>
                </a:rPr>
                <a:t>Variable or non-terminal</a:t>
              </a:r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115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10400" y="3733801"/>
            <a:ext cx="2675732" cy="646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Same as: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does the CFG for palindromes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An input string belongs to the language (i.e., accepted) iff it can be generated by the CFG</a:t>
            </a:r>
          </a:p>
          <a:p>
            <a:pPr>
              <a:buFont typeface="Wingdings" charset="2"/>
              <a:buNone/>
            </a:pPr>
            <a:endParaRPr lang="en-US" altLang="x-none" sz="2000"/>
          </a:p>
          <a:p>
            <a:r>
              <a:rPr lang="en-US" altLang="x-none" sz="2000" u="sng"/>
              <a:t>Example:</a:t>
            </a:r>
            <a:r>
              <a:rPr lang="en-US" altLang="x-none" sz="2000"/>
              <a:t> w=01110</a:t>
            </a:r>
          </a:p>
          <a:p>
            <a:r>
              <a:rPr lang="en-US" altLang="x-none" sz="2000"/>
              <a:t>G can generate w as follows:</a:t>
            </a:r>
          </a:p>
          <a:p>
            <a:endParaRPr lang="en-US" altLang="x-none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A    =&gt; 0</a:t>
            </a:r>
            <a:r>
              <a:rPr lang="en-US" altLang="x-none" sz="2000">
                <a:solidFill>
                  <a:srgbClr val="FF0000"/>
                </a:solidFill>
              </a:rPr>
              <a:t>A</a:t>
            </a:r>
            <a:r>
              <a:rPr lang="en-US" altLang="x-none" sz="2000"/>
              <a:t>0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</a:t>
            </a:r>
            <a:r>
              <a:rPr lang="en-US" altLang="x-none" sz="2000">
                <a:solidFill>
                  <a:srgbClr val="FF0000"/>
                </a:solidFill>
              </a:rPr>
              <a:t>1A1</a:t>
            </a:r>
            <a:r>
              <a:rPr lang="en-US" altLang="x-none" sz="2000"/>
              <a:t>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01</a:t>
            </a:r>
            <a:r>
              <a:rPr lang="en-US" altLang="x-none" sz="2000">
                <a:solidFill>
                  <a:srgbClr val="FF0000"/>
                </a:solidFill>
              </a:rPr>
              <a:t>1</a:t>
            </a:r>
            <a:r>
              <a:rPr lang="en-US" altLang="x-none" sz="2000"/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2971801"/>
            <a:ext cx="2675732" cy="646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1" y="4114801"/>
            <a:ext cx="4130939" cy="20313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Generating a string from a grammar: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Pick and choose a sequence</a:t>
            </a:r>
            <a:br>
              <a:rPr lang="en-US" dirty="0"/>
            </a:br>
            <a:r>
              <a:rPr lang="en-US" dirty="0"/>
              <a:t>of productions that would </a:t>
            </a:r>
            <a:br>
              <a:rPr lang="en-US" dirty="0"/>
            </a:br>
            <a:r>
              <a:rPr lang="en-US" dirty="0"/>
              <a:t>allow us to generate the</a:t>
            </a:r>
            <a:br>
              <a:rPr lang="en-US" dirty="0"/>
            </a:br>
            <a:r>
              <a:rPr lang="en-US" dirty="0"/>
              <a:t>string.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At every step, substitute one variable</a:t>
            </a:r>
            <a:br>
              <a:rPr lang="en-US" dirty="0"/>
            </a:br>
            <a:r>
              <a:rPr lang="en-US" dirty="0"/>
              <a:t>with one of its productions.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V: set of variables or non-terminals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T: set of terminals (= alphabet U {</a:t>
            </a:r>
            <a:r>
              <a:rPr lang="en-US" altLang="x-none" sz="2000">
                <a:sym typeface="Symbol" charset="2"/>
              </a:rPr>
              <a:t></a:t>
            </a:r>
            <a:r>
              <a:rPr lang="en-US" altLang="x-none" sz="200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P: set of </a:t>
            </a:r>
            <a:r>
              <a:rPr lang="en-US" altLang="x-none" sz="2000" i="1"/>
              <a:t>productions,</a:t>
            </a:r>
            <a:r>
              <a:rPr lang="en-US" altLang="x-none" sz="2000"/>
              <a:t> each of which is of the form</a:t>
            </a:r>
            <a:br>
              <a:rPr lang="en-US" altLang="x-none" sz="2000"/>
            </a:br>
            <a:r>
              <a:rPr lang="en-US" altLang="x-none" sz="2000"/>
              <a:t>	 V ==&gt;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1</a:t>
            </a:r>
            <a:r>
              <a:rPr lang="en-US" altLang="x-none" sz="2000"/>
              <a:t> |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2</a:t>
            </a:r>
            <a:r>
              <a:rPr lang="en-US" altLang="x-none" sz="200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/>
              <a:t>Where each </a:t>
            </a:r>
            <a:r>
              <a:rPr lang="en-US" altLang="x-none">
                <a:ea typeface="ＭＳ Ｐゴシック" charset="-128"/>
                <a:sym typeface="Symbol" charset="2"/>
              </a:rPr>
              <a:t></a:t>
            </a:r>
            <a:r>
              <a:rPr lang="en-US" altLang="x-none" baseline="-25000">
                <a:ea typeface="ＭＳ Ｐゴシック" charset="-128"/>
              </a:rPr>
              <a:t>i</a:t>
            </a:r>
            <a:r>
              <a:rPr lang="en-US" altLang="x-none"/>
              <a:t> is an arbitrary string of variables and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S ==&gt; start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7574" y="4549263"/>
            <a:ext cx="6603026" cy="114492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P: 	</a:t>
            </a:r>
            <a:r>
              <a:rPr lang="en-US" dirty="0">
                <a:solidFill>
                  <a:schemeClr val="tx1"/>
                </a:solidFill>
              </a:rPr>
              <a:t>A ==&gt; 0 A 0 | 1 A 1 | 0 | 1 | </a:t>
            </a:r>
            <a:r>
              <a:rPr lang="en-US" dirty="0">
                <a:solidFill>
                  <a:schemeClr val="tx1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Parenthesis matching in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Syntax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In scenarios where there is a general need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Matching a symbol with another symbol,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Matching a count of one symbol with that of another symbol,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Recursively substituting one symbol with a string of other symbols</a:t>
            </a:r>
          </a:p>
          <a:p>
            <a:pPr eaLnBrk="1" hangingPunct="1">
              <a:lnSpc>
                <a:spcPct val="90000"/>
              </a:lnSpc>
            </a:pPr>
            <a:endParaRPr lang="en-US" alt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9CEFAC-CF6A-40D1-87D3-D687D8C96DC0}"/>
</file>

<file path=customXml/itemProps2.xml><?xml version="1.0" encoding="utf-8"?>
<ds:datastoreItem xmlns:ds="http://schemas.openxmlformats.org/officeDocument/2006/customXml" ds:itemID="{35196380-3024-4D7A-A627-DCDADABF31F8}"/>
</file>

<file path=customXml/itemProps3.xml><?xml version="1.0" encoding="utf-8"?>
<ds:datastoreItem xmlns:ds="http://schemas.openxmlformats.org/officeDocument/2006/customXml" ds:itemID="{BAA3619B-4934-4FDC-A86A-989E252592AA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2081</Words>
  <Application>Microsoft Office PowerPoint</Application>
  <PresentationFormat>Widescreen</PresentationFormat>
  <Paragraphs>363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ヒラギノ角ゴ Pro W3</vt:lpstr>
      <vt:lpstr>Office Theme</vt:lpstr>
      <vt:lpstr>Context-Free Languages &amp;  Grammars (CFLs &amp; CFGs)</vt:lpstr>
      <vt:lpstr>Relation ship among Formal Languages</vt:lpstr>
      <vt:lpstr>Not all languages are regular</vt:lpstr>
      <vt:lpstr>Context-Free Languages</vt:lpstr>
      <vt:lpstr>An Example</vt:lpstr>
      <vt:lpstr>But the language of palindromes…</vt:lpstr>
      <vt:lpstr>How does the CFG for palindromes work?</vt:lpstr>
      <vt:lpstr>Context-Free Grammar: Definition</vt:lpstr>
      <vt:lpstr>More examples</vt:lpstr>
      <vt:lpstr>Example #2</vt:lpstr>
      <vt:lpstr>Example #3</vt:lpstr>
      <vt:lpstr>Example #4</vt:lpstr>
      <vt:lpstr>More examples</vt:lpstr>
      <vt:lpstr>Applications of CFLs &amp; CFGs</vt:lpstr>
      <vt:lpstr>More applications</vt:lpstr>
      <vt:lpstr>Simple Expressions…</vt:lpstr>
      <vt:lpstr>Context-Free Language</vt:lpstr>
      <vt:lpstr>Left-most &amp; Right-most Derivation Styles</vt:lpstr>
      <vt:lpstr>Parse trees</vt:lpstr>
      <vt:lpstr>Parse Trees</vt:lpstr>
      <vt:lpstr>Examples</vt:lpstr>
      <vt:lpstr>Parse Trees, Derivations, and Recursive Inferences</vt:lpstr>
      <vt:lpstr>Connection between CFLs and RLs</vt:lpstr>
      <vt:lpstr>Some Examples</vt:lpstr>
      <vt:lpstr>Ambiguity in CFGs and CFLs</vt:lpstr>
      <vt:lpstr>Ambiguity in CFGs</vt:lpstr>
      <vt:lpstr>Why does ambiguity matter?</vt:lpstr>
      <vt:lpstr>Inherently Ambiguous CFLs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R (CSE)</dc:creator>
  <cp:lastModifiedBy>Sujee R (CSE)</cp:lastModifiedBy>
  <cp:revision>10</cp:revision>
  <dcterms:created xsi:type="dcterms:W3CDTF">2020-07-16T07:19:56Z</dcterms:created>
  <dcterms:modified xsi:type="dcterms:W3CDTF">2020-09-19T12:57:43Z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0x0101001A78108A978DEE4CAFB9359F827644D6</vt:lpwstr>
  </property>
</Properties>
</file>