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7" r:id="rId1"/>
    <p:sldMasterId id="2147483792" r:id="rId2"/>
  </p:sldMasterIdLst>
  <p:notesMasterIdLst>
    <p:notesMasterId r:id="rId14"/>
  </p:notesMasterIdLst>
  <p:handoutMasterIdLst>
    <p:handoutMasterId r:id="rId15"/>
  </p:handoutMasterIdLst>
  <p:sldIdLst>
    <p:sldId id="339" r:id="rId3"/>
    <p:sldId id="452" r:id="rId4"/>
    <p:sldId id="453" r:id="rId5"/>
    <p:sldId id="461" r:id="rId6"/>
    <p:sldId id="456" r:id="rId7"/>
    <p:sldId id="457" r:id="rId8"/>
    <p:sldId id="458" r:id="rId9"/>
    <p:sldId id="459" r:id="rId10"/>
    <p:sldId id="460" r:id="rId11"/>
    <p:sldId id="462" r:id="rId12"/>
    <p:sldId id="463" r:id="rId13"/>
  </p:sldIdLst>
  <p:sldSz cx="9144000" cy="6858000" type="screen4x3"/>
  <p:notesSz cx="6645275" cy="9777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Monospac821 BT" pitchFamily="49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7C80"/>
    <a:srgbClr val="DDDDDD"/>
    <a:srgbClr val="FF3300"/>
    <a:srgbClr val="A50021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4683" autoAdjust="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16"/>
    </p:cViewPr>
  </p:sorterViewPr>
  <p:notesViewPr>
    <p:cSldViewPr snapToGrid="0">
      <p:cViewPr varScale="1">
        <p:scale>
          <a:sx n="45" d="100"/>
          <a:sy n="45" d="100"/>
        </p:scale>
        <p:origin x="-811" y="-62"/>
      </p:cViewPr>
      <p:guideLst>
        <p:guide orient="horz" pos="308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B2CB937-F332-4C1C-BA62-B94F19FCDE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1BE50E9-8297-4AB5-B8EE-776FD6EA6D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3F5D473-22B7-42AC-8964-83350888E3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57AD1AF-AFFB-45A5-BA1C-E9167AED3D5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51B73CC-B799-400C-B297-719CBEB4CA06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FB8BE8-DAA7-4F05-A218-A93D47EADD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31FA9AC-117A-440D-8D64-6DCE19E6BB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-1588"/>
            <a:ext cx="2879725" cy="492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C515408-1234-4FA2-82C0-B6E7626DF8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55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87DBCFD-A1E7-489D-B79E-5AC77E675A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400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68C0A77-4D23-4F71-AFA5-BD089A970F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CD0C7E1-C780-438D-A3C2-8A4E3D6A7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56" tIns="49401" rIns="97156" bIns="49401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EB6158D-264E-4235-BA18-D6151E4CD120}" type="slidenum">
              <a:rPr lang="ar-SA" altLang="en-US"/>
              <a:pPr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848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E078C8-ADF2-4870-929B-75BF08AE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55FFF00A-3EEE-4DA3-8D2F-E9E91E9EF364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39CD14-22C9-4493-BCCB-B09D2446F9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1507DC-E1D2-48C8-B302-C35171481F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1F239FC-3FA5-4A72-8E21-15A41C6F56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14EF21D-163C-46EC-B2E0-2F3390DA45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19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6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019300" cy="647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905500" cy="647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83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44B337E5-7436-41E4-B6B3-31B15F59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2CDE3D49-6EB8-424B-995D-708E567650A5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DAB1A3A-9847-4639-952C-92A08BBD98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EC9CE60-21BE-4C31-A01F-7785356593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CED4DC7-CC45-420D-952E-E42D392F9A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6BE241A-196C-482A-BC45-80E935BCC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الرئيسي</a:t>
            </a:r>
            <a:endParaRPr lang="en-US" noProof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cs typeface="Times New Roman" pitchFamily="18" charset="0"/>
              </a:defRPr>
            </a:lvl1pPr>
          </a:lstStyle>
          <a:p>
            <a:pPr lvl="0"/>
            <a:r>
              <a:rPr lang="ar-SA" noProof="0"/>
              <a:t>انقر لتحرير نمط العنوان الثانوي الرئيسي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67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9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54113"/>
            <a:ext cx="39624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7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38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4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1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4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AE5C32-F357-4233-8B3A-F8D309E8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8047038" cy="7778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1748BAEA-57D6-4AF4-A793-9380F2B0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BE875FFB-6EFD-43B9-9D66-A343BCEEB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9AAF5321-AE95-44EC-83B7-92105C196A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647888C6-837A-41D8-BDDE-4C74B716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78CF56D9-C650-4DF4-8821-394D12FE1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621665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AD87CDB0-AD90-4D59-8FE3-7C0FEB88E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77250" y="0"/>
            <a:ext cx="6667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cs typeface="+mn-cs"/>
                <a:sym typeface="Webdings" pitchFamily="18" charset="2"/>
              </a:rPr>
              <a:t>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0AE589C-EF48-4E75-8EFC-89B3350A39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7200" y="6477000"/>
            <a:ext cx="1052513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lIns="87312" tIns="42862" rIns="87312" bIns="42862">
            <a:spAutoFit/>
          </a:bodyPr>
          <a:lstStyle>
            <a:lvl1pPr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1pPr>
            <a:lvl2pPr marL="742950" indent="-28575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2pPr>
            <a:lvl3pPr marL="11430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3pPr>
            <a:lvl4pPr marL="16002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4pPr>
            <a:lvl5pPr marL="2057400" indent="-228600" defTabSz="857250" eaLnBrk="0" hangingPunct="0"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5pPr>
            <a:lvl6pPr marL="25146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6pPr>
            <a:lvl7pPr marL="29718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7pPr>
            <a:lvl8pPr marL="34290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8pPr>
            <a:lvl9pPr marL="3886200" indent="-228600" algn="ctr" defTabSz="8572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onospac821 BT" pitchFamily="49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fld id="{FB25EE73-529A-480F-BD60-CAEC1C296483}" type="slidenum">
              <a:rPr lang="en-US" altLang="en-US" sz="1600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+mn-lt"/>
          <a:cs typeface="+mn-cs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+mn-lt"/>
          <a:cs typeface="+mn-cs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D8AAF3D6-F1A2-47BA-AAA7-35AE7F541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06291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3F5EB7D-F366-413C-85EC-9CD39E472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54113"/>
            <a:ext cx="8077200" cy="532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 asd gasd glak fdas af lkajds laksdjf hasldkf asdkj h</a:t>
            </a:r>
          </a:p>
          <a:p>
            <a:pPr lvl="1"/>
            <a:r>
              <a:rPr lang="en-US"/>
              <a:t>Second level asdf ias;df has;dlf as;df asd fasdf asdf asd  af sdfs  fdsasdf sa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523875" indent="-523875" algn="l" rtl="0" eaLnBrk="0" fontAlgn="base" hangingPunct="0">
        <a:lnSpc>
          <a:spcPct val="89000"/>
        </a:lnSpc>
        <a:spcBef>
          <a:spcPct val="1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tabLst>
          <a:tab pos="1025525" algn="l"/>
        </a:tabLs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1025525" indent="-3873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69000"/>
        <a:buFont typeface="Wingdings" panose="05000000000000000000" pitchFamily="2" charset="2"/>
        <a:buChar char="q"/>
        <a:tabLst>
          <a:tab pos="1025525" algn="l"/>
        </a:tabLst>
        <a:defRPr sz="2800">
          <a:solidFill>
            <a:schemeClr val="accent2"/>
          </a:solidFill>
          <a:latin typeface="Arial" charset="0"/>
        </a:defRPr>
      </a:lvl2pPr>
      <a:lvl3pPr marL="1477963" indent="-3381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tabLst>
          <a:tab pos="1025525" algn="l"/>
        </a:tabLst>
        <a:defRPr sz="2400">
          <a:solidFill>
            <a:srgbClr val="FF3300"/>
          </a:solidFill>
          <a:latin typeface="Arial" charset="0"/>
        </a:defRPr>
      </a:lvl3pPr>
      <a:lvl4pPr marL="1820863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4pPr>
      <a:lvl5pPr marL="21637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Arial" charset="0"/>
        </a:defRPr>
      </a:lvl5pPr>
      <a:lvl6pPr marL="26209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6pPr>
      <a:lvl7pPr marL="30781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7pPr>
      <a:lvl8pPr marL="35353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8pPr>
      <a:lvl9pPr marL="3992563" indent="-228600" algn="l" rtl="0" fontAlgn="base">
        <a:spcBef>
          <a:spcPct val="20000"/>
        </a:spcBef>
        <a:spcAft>
          <a:spcPct val="0"/>
        </a:spcAft>
        <a:buChar char="»"/>
        <a:tabLst>
          <a:tab pos="102552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9" name="Rectangle 7">
            <a:extLst>
              <a:ext uri="{FF2B5EF4-FFF2-40B4-BE49-F238E27FC236}">
                <a16:creationId xmlns:a16="http://schemas.microsoft.com/office/drawing/2014/main" id="{D7C31519-41AB-4B29-8930-A3942BC77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7100" y="1579563"/>
            <a:ext cx="7531100" cy="364331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i="1" dirty="0">
                <a:solidFill>
                  <a:srgbClr val="CC0000"/>
                </a:solidFill>
                <a:cs typeface="Arial" charset="0"/>
              </a:rPr>
              <a:t>Simplification </a:t>
            </a:r>
            <a:r>
              <a:rPr lang="en-US" sz="4400" i="1">
                <a:solidFill>
                  <a:srgbClr val="CC0000"/>
                </a:solidFill>
                <a:cs typeface="Arial" charset="0"/>
              </a:rPr>
              <a:t>of CFGs</a:t>
            </a:r>
            <a:br>
              <a:rPr lang="en-US" sz="4400" i="1">
                <a:solidFill>
                  <a:srgbClr val="CC0000"/>
                </a:solidFill>
                <a:cs typeface="Arial" charset="0"/>
              </a:rPr>
            </a:br>
            <a:r>
              <a:rPr lang="en-US" sz="4400"/>
              <a:t>Removing Useless Productions</a:t>
            </a:r>
            <a:endParaRPr lang="en-US" sz="4400" i="1" dirty="0">
              <a:solidFill>
                <a:srgbClr val="CC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3148853D-CBAB-4E72-9CA2-4BCE9DEBD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(9)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FD4D56D3-05E7-4152-97E3-49DE2903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ym typeface="Wingdings" pitchFamily="2" charset="2"/>
              </a:rPr>
              <a:t>Home exercise: </a:t>
            </a:r>
          </a:p>
          <a:p>
            <a:pPr eaLnBrk="1" hangingPunct="1">
              <a:defRPr/>
            </a:pPr>
            <a:r>
              <a:rPr lang="en-US" sz="2400" dirty="0">
                <a:sym typeface="Wingdings" pitchFamily="2" charset="2"/>
              </a:rPr>
              <a:t>Let </a:t>
            </a:r>
            <a:r>
              <a:rPr lang="en-US" sz="2400" i="1" dirty="0">
                <a:sym typeface="Wingdings" pitchFamily="2" charset="2"/>
              </a:rPr>
              <a:t>G = </a:t>
            </a:r>
            <a:r>
              <a:rPr lang="en-US" sz="2400" dirty="0">
                <a:sym typeface="Wingdings" pitchFamily="2" charset="2"/>
              </a:rPr>
              <a:t>({</a:t>
            </a:r>
            <a:r>
              <a:rPr lang="en-US" sz="2400" i="1" dirty="0">
                <a:sym typeface="Wingdings" pitchFamily="2" charset="2"/>
              </a:rPr>
              <a:t>S, A, B, C</a:t>
            </a:r>
            <a:r>
              <a:rPr lang="en-US" sz="2400" dirty="0">
                <a:sym typeface="Wingdings" pitchFamily="2" charset="2"/>
              </a:rPr>
              <a:t>}, {</a:t>
            </a:r>
            <a:r>
              <a:rPr lang="en-US" sz="2400" i="1" dirty="0">
                <a:sym typeface="Wingdings" pitchFamily="2" charset="2"/>
              </a:rPr>
              <a:t>a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i="1" dirty="0">
                <a:sym typeface="Wingdings" pitchFamily="2" charset="2"/>
              </a:rPr>
              <a:t>b</a:t>
            </a:r>
            <a:r>
              <a:rPr lang="en-US" sz="2400" dirty="0">
                <a:sym typeface="Wingdings" pitchFamily="2" charset="2"/>
              </a:rPr>
              <a:t>}, </a:t>
            </a:r>
            <a:r>
              <a:rPr lang="en-US" sz="2400" i="1" dirty="0">
                <a:sym typeface="Wingdings" pitchFamily="2" charset="2"/>
              </a:rPr>
              <a:t>S</a:t>
            </a:r>
            <a:r>
              <a:rPr lang="en-US" sz="2400" dirty="0">
                <a:sym typeface="Wingdings" pitchFamily="2" charset="2"/>
              </a:rPr>
              <a:t>, {</a:t>
            </a:r>
            <a:r>
              <a:rPr lang="en-US" sz="2400" i="1" dirty="0">
                <a:sym typeface="Wingdings" pitchFamily="2" charset="2"/>
              </a:rPr>
              <a:t>S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sz="2400" i="1" dirty="0" err="1">
                <a:sym typeface="Wingdings" pitchFamily="2" charset="2"/>
              </a:rPr>
              <a:t>aS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| </a:t>
            </a:r>
            <a:r>
              <a:rPr lang="en-US" sz="2400" i="1" dirty="0">
                <a:sym typeface="Wingdings" pitchFamily="2" charset="2"/>
              </a:rPr>
              <a:t>A </a:t>
            </a:r>
            <a:r>
              <a:rPr lang="en-US" sz="2400" dirty="0">
                <a:sym typeface="Wingdings" pitchFamily="2" charset="2"/>
              </a:rPr>
              <a:t>| </a:t>
            </a:r>
            <a:r>
              <a:rPr lang="en-US" sz="2400" i="1" dirty="0">
                <a:sym typeface="Wingdings" pitchFamily="2" charset="2"/>
              </a:rPr>
              <a:t>C,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A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sz="2400" i="1" dirty="0">
                <a:sym typeface="Wingdings" pitchFamily="2" charset="2"/>
              </a:rPr>
              <a:t>a</a:t>
            </a:r>
            <a:r>
              <a:rPr lang="en-US" sz="2400" dirty="0">
                <a:sym typeface="Wingdings" pitchFamily="2" charset="2"/>
              </a:rPr>
              <a:t>, 	</a:t>
            </a:r>
            <a:r>
              <a:rPr lang="en-US" sz="2400" i="1" dirty="0">
                <a:sym typeface="Wingdings" pitchFamily="2" charset="2"/>
              </a:rPr>
              <a:t>B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sz="2400" i="1" dirty="0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i="1" dirty="0">
                <a:sym typeface="Wingdings" pitchFamily="2" charset="2"/>
              </a:rPr>
              <a:t>C </a:t>
            </a:r>
            <a:r>
              <a:rPr lang="en-US" sz="2400" dirty="0">
                <a:sym typeface="Wingdings" pitchFamily="2" charset="2"/>
              </a:rPr>
              <a:t>→ </a:t>
            </a:r>
            <a:r>
              <a:rPr lang="en-US" sz="2400" i="1" dirty="0" err="1">
                <a:sym typeface="Wingdings" pitchFamily="2" charset="2"/>
              </a:rPr>
              <a:t>aCb</a:t>
            </a:r>
            <a:r>
              <a:rPr lang="en-US" sz="2400" dirty="0">
                <a:sym typeface="Wingdings" pitchFamily="2" charset="2"/>
              </a:rPr>
              <a:t>}) be a CFG.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63A4-CD6C-4F71-B8AE-A1408325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 algn="r">
              <a:defRPr/>
            </a:pPr>
            <a:r>
              <a:rPr lang="en-IN"/>
              <a:t>  Thank you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6AB677EC-30CD-4575-9F8C-C9B9D889A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157163"/>
            <a:ext cx="8505825" cy="7747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(1)</a:t>
            </a:r>
            <a:br>
              <a:rPr lang="en-US" sz="2800" dirty="0"/>
            </a:br>
            <a:r>
              <a:rPr lang="en-US" sz="2800" dirty="0"/>
              <a:t> A Useful Substitution Rule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8268658-7F62-4AB2-81A0-6907D1851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dirty="0"/>
              <a:t>Theorem 6.1</a:t>
            </a:r>
            <a:r>
              <a:rPr lang="en-US" sz="2400" dirty="0"/>
              <a:t>: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dirty="0"/>
              <a:t>This intuitive theorem allows us to simplify grammars.</a:t>
            </a:r>
          </a:p>
          <a:p>
            <a:pPr eaLnBrk="1" hangingPunct="1">
              <a:defRPr/>
            </a:pPr>
            <a:r>
              <a:rPr lang="en-US" sz="2400" dirty="0"/>
              <a:t>Let </a:t>
            </a:r>
            <a:r>
              <a:rPr lang="en-US" sz="2400" i="1" dirty="0"/>
              <a:t>G = </a:t>
            </a:r>
            <a:r>
              <a:rPr lang="en-US" sz="2400" dirty="0"/>
              <a:t>(</a:t>
            </a:r>
            <a:r>
              <a:rPr lang="en-US" sz="2400" i="1" dirty="0"/>
              <a:t>NT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dirty="0"/>
              <a:t>) be a context-free grammar. Suppose that </a:t>
            </a:r>
            <a:r>
              <a:rPr lang="en-US" sz="2400" i="1" dirty="0"/>
              <a:t>P </a:t>
            </a:r>
            <a:r>
              <a:rPr lang="en-US" sz="2400" dirty="0"/>
              <a:t>contains a production rule of the form </a:t>
            </a:r>
          </a:p>
          <a:p>
            <a:pPr lvl="1" eaLnBrk="1" hangingPunct="1">
              <a:defRPr/>
            </a:pPr>
            <a:r>
              <a:rPr lang="en-US" sz="2400" i="1" dirty="0"/>
              <a:t>A </a:t>
            </a:r>
            <a:r>
              <a:rPr lang="en-US" sz="2400" dirty="0"/>
              <a:t>→ </a:t>
            </a:r>
            <a:r>
              <a:rPr lang="en-US" sz="2400" i="1" dirty="0" err="1"/>
              <a:t>xBz</a:t>
            </a:r>
            <a:endParaRPr lang="en-US" sz="2400" baseline="-25000" dirty="0"/>
          </a:p>
          <a:p>
            <a:pPr lvl="1" eaLnBrk="1" hangingPunct="1">
              <a:defRPr/>
            </a:pPr>
            <a:r>
              <a:rPr lang="en-US" sz="2400" dirty="0"/>
              <a:t>Assume that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are different NT and that</a:t>
            </a:r>
          </a:p>
          <a:p>
            <a:pPr lvl="1" eaLnBrk="1" hangingPunct="1">
              <a:defRPr/>
            </a:pPr>
            <a:r>
              <a:rPr lang="en-US" sz="2400" i="1" dirty="0"/>
              <a:t>B </a:t>
            </a:r>
            <a:r>
              <a:rPr lang="en-US" sz="2400" dirty="0"/>
              <a:t>→ </a:t>
            </a:r>
            <a:r>
              <a:rPr lang="en-US" sz="2400" i="1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| ... |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n</a:t>
            </a:r>
            <a:r>
              <a:rPr lang="en-US" sz="2400" i="1" dirty="0"/>
              <a:t> </a:t>
            </a:r>
            <a:r>
              <a:rPr lang="en-US" sz="2400" dirty="0"/>
              <a:t>is the set of all productions in </a:t>
            </a:r>
            <a:r>
              <a:rPr lang="en-US" sz="2400" i="1" dirty="0"/>
              <a:t>P </a:t>
            </a:r>
            <a:r>
              <a:rPr lang="en-US" sz="2400" dirty="0"/>
              <a:t>which have </a:t>
            </a:r>
            <a:r>
              <a:rPr lang="en-US" sz="2400" i="1" dirty="0"/>
              <a:t>B </a:t>
            </a:r>
            <a:r>
              <a:rPr lang="en-US" sz="2400" dirty="0"/>
              <a:t>as the left side.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Let </a:t>
            </a:r>
            <a:r>
              <a:rPr lang="en-US" sz="2400" i="1" dirty="0"/>
              <a:t>G</a:t>
            </a:r>
            <a:r>
              <a:rPr lang="en-US" sz="2400" dirty="0"/>
              <a:t>’ =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NT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P’</a:t>
            </a:r>
            <a:r>
              <a:rPr lang="en-US" sz="2400" dirty="0"/>
              <a:t>) be the grammar in which </a:t>
            </a:r>
            <a:r>
              <a:rPr lang="en-US" sz="2400" i="1" dirty="0"/>
              <a:t>P</a:t>
            </a:r>
            <a:r>
              <a:rPr lang="en-US" sz="2400" dirty="0"/>
              <a:t>’ is constructed from </a:t>
            </a:r>
            <a:r>
              <a:rPr lang="en-US" sz="2400" i="1" dirty="0"/>
              <a:t>P </a:t>
            </a:r>
            <a:r>
              <a:rPr lang="en-US" sz="2400" dirty="0"/>
              <a:t>by replacing rule </a:t>
            </a:r>
          </a:p>
          <a:p>
            <a:pPr lvl="1" eaLnBrk="1" hangingPunct="1">
              <a:defRPr/>
            </a:pPr>
            <a:r>
              <a:rPr lang="en-US" sz="2400" i="1" dirty="0"/>
              <a:t>A </a:t>
            </a:r>
            <a:r>
              <a:rPr lang="en-US" sz="2400" dirty="0"/>
              <a:t>→ </a:t>
            </a:r>
            <a:r>
              <a:rPr lang="en-US" sz="2400" i="1" dirty="0" err="1"/>
              <a:t>xBz</a:t>
            </a:r>
            <a:r>
              <a:rPr lang="en-US" sz="2400" dirty="0"/>
              <a:t> 	with	 </a:t>
            </a:r>
            <a:r>
              <a:rPr lang="en-US" sz="2400" i="1" dirty="0"/>
              <a:t>A </a:t>
            </a:r>
            <a:r>
              <a:rPr lang="en-US" sz="2400" dirty="0"/>
              <a:t>→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baseline="-25000" dirty="0"/>
              <a:t>1</a:t>
            </a:r>
            <a:r>
              <a:rPr lang="en-US" sz="2400" i="1" dirty="0"/>
              <a:t>z</a:t>
            </a:r>
            <a:r>
              <a:rPr lang="en-US" sz="2400" dirty="0"/>
              <a:t> | </a:t>
            </a:r>
            <a:r>
              <a:rPr lang="en-US" sz="2400" i="1" dirty="0"/>
              <a:t>xy</a:t>
            </a:r>
            <a:r>
              <a:rPr lang="en-US" sz="2400" baseline="-25000" dirty="0"/>
              <a:t>2</a:t>
            </a:r>
            <a:r>
              <a:rPr lang="en-US" sz="2400" i="1" dirty="0"/>
              <a:t>z</a:t>
            </a:r>
            <a:r>
              <a:rPr lang="en-US" sz="2400" dirty="0"/>
              <a:t> | ... | </a:t>
            </a:r>
            <a:r>
              <a:rPr lang="en-US" sz="2400" i="1" dirty="0" err="1"/>
              <a:t>xy</a:t>
            </a:r>
            <a:r>
              <a:rPr lang="en-US" sz="2400" i="1" baseline="-25000" dirty="0" err="1"/>
              <a:t>n</a:t>
            </a:r>
            <a:r>
              <a:rPr lang="en-US" sz="2400" i="1" dirty="0" err="1"/>
              <a:t>z</a:t>
            </a: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Then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’)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FC806A61-26BA-4649-A427-ACD01F70C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100013"/>
            <a:ext cx="850582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(2)</a:t>
            </a:r>
            <a:br>
              <a:rPr lang="en-US" sz="2800" dirty="0"/>
            </a:br>
            <a:r>
              <a:rPr lang="en-US" sz="2800" dirty="0"/>
              <a:t> A Useful Substitution Rule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C101D3B-763A-432B-BD8A-771C8939D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Let </a:t>
            </a:r>
            <a:r>
              <a:rPr lang="en-US" i="1"/>
              <a:t>G </a:t>
            </a:r>
            <a:r>
              <a:rPr lang="en-US"/>
              <a:t>be </a:t>
            </a:r>
          </a:p>
          <a:p>
            <a:pPr lvl="1" eaLnBrk="1" hangingPunct="1">
              <a:defRPr/>
            </a:pPr>
            <a:r>
              <a:rPr lang="en-US" i="1"/>
              <a:t>S </a:t>
            </a:r>
            <a:r>
              <a:rPr lang="en-US"/>
              <a:t>→ </a:t>
            </a:r>
            <a:r>
              <a:rPr lang="en-US" i="1"/>
              <a:t>a </a:t>
            </a:r>
            <a:r>
              <a:rPr lang="en-US"/>
              <a:t>| </a:t>
            </a:r>
            <a:r>
              <a:rPr lang="en-US" i="1"/>
              <a:t>aaS </a:t>
            </a:r>
            <a:r>
              <a:rPr lang="en-US"/>
              <a:t>| </a:t>
            </a:r>
            <a:r>
              <a:rPr lang="en-US" i="1"/>
              <a:t>abBc</a:t>
            </a:r>
            <a:endParaRPr lang="en-US"/>
          </a:p>
          <a:p>
            <a:pPr lvl="1" eaLnBrk="1" hangingPunct="1">
              <a:defRPr/>
            </a:pPr>
            <a:r>
              <a:rPr lang="en-US" i="1"/>
              <a:t>B </a:t>
            </a:r>
            <a:r>
              <a:rPr lang="en-US"/>
              <a:t>→ </a:t>
            </a:r>
            <a:r>
              <a:rPr lang="en-US" i="1"/>
              <a:t>abbS </a:t>
            </a:r>
            <a:r>
              <a:rPr lang="en-US"/>
              <a:t>| </a:t>
            </a:r>
            <a:r>
              <a:rPr lang="en-US" i="1"/>
              <a:t>b</a:t>
            </a:r>
            <a:endParaRPr lang="en-US"/>
          </a:p>
          <a:p>
            <a:pPr eaLnBrk="1" hangingPunct="1">
              <a:defRPr/>
            </a:pPr>
            <a:r>
              <a:rPr lang="en-US"/>
              <a:t>Applying theorem 6.1 results in</a:t>
            </a:r>
          </a:p>
          <a:p>
            <a:pPr lvl="1" eaLnBrk="1" hangingPunct="1">
              <a:defRPr/>
            </a:pPr>
            <a:r>
              <a:rPr lang="en-US" i="1"/>
              <a:t>S </a:t>
            </a:r>
            <a:r>
              <a:rPr lang="en-US"/>
              <a:t>→ </a:t>
            </a:r>
            <a:r>
              <a:rPr lang="en-US" i="1"/>
              <a:t>a </a:t>
            </a:r>
            <a:r>
              <a:rPr lang="en-US"/>
              <a:t>| </a:t>
            </a:r>
            <a:r>
              <a:rPr lang="en-US" i="1"/>
              <a:t>aaS </a:t>
            </a:r>
            <a:r>
              <a:rPr lang="en-US"/>
              <a:t>| </a:t>
            </a:r>
            <a:r>
              <a:rPr lang="en-US" i="1"/>
              <a:t>ab</a:t>
            </a:r>
            <a:r>
              <a:rPr lang="en-US" i="1">
                <a:solidFill>
                  <a:srgbClr val="C00000"/>
                </a:solidFill>
              </a:rPr>
              <a:t>abbS</a:t>
            </a:r>
            <a:r>
              <a:rPr lang="en-US" i="1"/>
              <a:t>c</a:t>
            </a:r>
            <a:r>
              <a:rPr lang="en-US" i="1">
                <a:solidFill>
                  <a:srgbClr val="C00000"/>
                </a:solidFill>
              </a:rPr>
              <a:t> </a:t>
            </a:r>
            <a:r>
              <a:rPr lang="en-US" i="1"/>
              <a:t>| ab</a:t>
            </a:r>
            <a:r>
              <a:rPr lang="en-US" i="1">
                <a:solidFill>
                  <a:srgbClr val="C00000"/>
                </a:solidFill>
              </a:rPr>
              <a:t>b</a:t>
            </a:r>
            <a:r>
              <a:rPr lang="en-US" i="1"/>
              <a:t>c</a:t>
            </a:r>
          </a:p>
          <a:p>
            <a:pPr lvl="1" eaLnBrk="1" hangingPunct="1">
              <a:defRPr/>
            </a:pPr>
            <a:r>
              <a:rPr lang="en-US" i="1"/>
              <a:t>B </a:t>
            </a:r>
            <a:r>
              <a:rPr lang="en-US"/>
              <a:t>→ </a:t>
            </a:r>
            <a:r>
              <a:rPr lang="en-US" i="1"/>
              <a:t>abbS </a:t>
            </a:r>
            <a:r>
              <a:rPr lang="en-US"/>
              <a:t>| </a:t>
            </a:r>
            <a:r>
              <a:rPr lang="en-US" i="1"/>
              <a:t>b</a:t>
            </a: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The rules </a:t>
            </a:r>
            <a:r>
              <a:rPr lang="en-US" i="1"/>
              <a:t>B </a:t>
            </a:r>
            <a:r>
              <a:rPr lang="en-US"/>
              <a:t>→ </a:t>
            </a:r>
            <a:r>
              <a:rPr lang="en-US" i="1"/>
              <a:t>abbS </a:t>
            </a:r>
            <a:r>
              <a:rPr lang="en-US"/>
              <a:t>| </a:t>
            </a:r>
            <a:r>
              <a:rPr lang="en-US" i="1"/>
              <a:t>b</a:t>
            </a:r>
            <a:r>
              <a:rPr lang="en-US"/>
              <a:t>, which are still part of the grammar, no longer serve any purpose.</a:t>
            </a:r>
          </a:p>
          <a:p>
            <a:pPr lvl="1" eaLnBrk="1" hangingPunct="1">
              <a:defRPr/>
            </a:pPr>
            <a:r>
              <a:rPr lang="en-US"/>
              <a:t>Both of these useless rules may be deleted without effectively changing the grammar.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49AE6301-6898-46E9-A83F-9C8E6E03A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85725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(3)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9C4D083B-D2A3-472C-BA24-DC4486F1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154113"/>
            <a:ext cx="8132763" cy="5324475"/>
          </a:xfrm>
        </p:spPr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sz="2400" dirty="0"/>
              <a:t>A </a:t>
            </a:r>
            <a:r>
              <a:rPr lang="en-US" sz="2400" b="1" dirty="0"/>
              <a:t>non-terminal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is useful (it occurs in at least one derivation.) if: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/>
              <a:t>it is </a:t>
            </a:r>
            <a:r>
              <a:rPr lang="en-US" sz="2400" b="1" dirty="0"/>
              <a:t>reachable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occurs in a sentential form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baseline="30000" dirty="0"/>
              <a:t>*</a:t>
            </a:r>
            <a:r>
              <a:rPr lang="en-US" sz="2400" dirty="0"/>
              <a:t> </a:t>
            </a:r>
            <a:r>
              <a:rPr lang="en-US" sz="2400" dirty="0" err="1">
                <a:latin typeface="Symbol" pitchFamily="18" charset="2"/>
              </a:rPr>
              <a:t>a</a:t>
            </a:r>
            <a:r>
              <a:rPr lang="en-US" sz="2400" i="1" dirty="0" err="1">
                <a:solidFill>
                  <a:srgbClr val="A50021"/>
                </a:solidFill>
              </a:rPr>
              <a:t>A</a:t>
            </a:r>
            <a:r>
              <a:rPr lang="en-US" sz="2400" dirty="0" err="1">
                <a:latin typeface="Symbol" pitchFamily="18" charset="2"/>
              </a:rPr>
              <a:t>b</a:t>
            </a:r>
            <a:endParaRPr lang="en-US" altLang="zh-TW" sz="2400" dirty="0">
              <a:ea typeface="新細明體" pitchFamily="18" charset="-120"/>
              <a:sym typeface="Symbol" pitchFamily="18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it is </a:t>
            </a:r>
            <a:r>
              <a:rPr lang="en-US" altLang="zh-TW" sz="2400" b="1" dirty="0">
                <a:ea typeface="新細明體" pitchFamily="18" charset="-120"/>
                <a:sym typeface="Symbol" pitchFamily="18" charset="2"/>
              </a:rPr>
              <a:t>live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:</a:t>
            </a:r>
            <a:r>
              <a:rPr lang="en-US" altLang="zh-TW" sz="2400" b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sz="2400" dirty="0"/>
              <a:t>generates a terminal string </a:t>
            </a:r>
            <a:r>
              <a:rPr lang="en-US" sz="2400" i="1" dirty="0">
                <a:solidFill>
                  <a:srgbClr val="A50021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baseline="30000" dirty="0"/>
              <a:t>*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baseline="30000" dirty="0">
                <a:sym typeface="Symbol" pitchFamily="18" charset="2"/>
              </a:rPr>
              <a:t>*</a:t>
            </a:r>
            <a:endParaRPr lang="en-US" sz="2400" b="1" dirty="0"/>
          </a:p>
          <a:p>
            <a:pPr eaLnBrk="1" hangingPunct="1">
              <a:lnSpc>
                <a:spcPct val="79000"/>
              </a:lnSpc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79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A non-terminal </a:t>
            </a:r>
            <a:r>
              <a:rPr lang="en-US" sz="2400" i="1" dirty="0">
                <a:solidFill>
                  <a:srgbClr val="A50021"/>
                </a:solidFill>
                <a:effectLst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</a:t>
            </a:r>
            <a:r>
              <a:rPr lang="en-US" altLang="zh-TW" sz="2400" b="1" dirty="0">
                <a:ea typeface="新細明體" pitchFamily="18" charset="-120"/>
              </a:rPr>
              <a:t>useless</a:t>
            </a:r>
            <a:r>
              <a:rPr lang="en-US" altLang="zh-TW" sz="2400" dirty="0">
                <a:ea typeface="新細明體" pitchFamily="18" charset="-120"/>
              </a:rPr>
              <a:t> if: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i="1" dirty="0">
                <a:solidFill>
                  <a:srgbClr val="A50021"/>
                </a:solidFill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does not occur in any sentential form</a:t>
            </a:r>
          </a:p>
          <a:p>
            <a:pPr marL="1143000" lvl="2" indent="-2286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It cannot be reached from start symbol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solidFill>
                  <a:srgbClr val="A50021"/>
                </a:solidFill>
                <a:ea typeface="新細明體" pitchFamily="18" charset="-120"/>
              </a:rPr>
              <a:t>OR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i="1" dirty="0">
                <a:solidFill>
                  <a:srgbClr val="A50021"/>
                </a:solidFill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does not generate any string of terminals. </a:t>
            </a:r>
            <a:endParaRPr lang="en-US" sz="2400" dirty="0"/>
          </a:p>
          <a:p>
            <a:pPr marL="1143000" lvl="2" indent="-228600"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It cannot derive a terminal string</a:t>
            </a:r>
          </a:p>
          <a:p>
            <a:pPr eaLnBrk="1" hangingPunct="1">
              <a:lnSpc>
                <a:spcPct val="79000"/>
              </a:lnSpc>
              <a:defRPr/>
            </a:pPr>
            <a:endParaRPr lang="en-US" sz="2400" dirty="0"/>
          </a:p>
          <a:p>
            <a:pPr eaLnBrk="1" hangingPunct="1">
              <a:lnSpc>
                <a:spcPct val="79000"/>
              </a:lnSpc>
              <a:defRPr/>
            </a:pPr>
            <a:r>
              <a:rPr lang="en-US" sz="2400" dirty="0"/>
              <a:t>A </a:t>
            </a:r>
            <a:r>
              <a:rPr lang="en-US" sz="2400" b="1" dirty="0"/>
              <a:t>terminal</a:t>
            </a:r>
            <a:r>
              <a:rPr lang="en-US" sz="2400" dirty="0"/>
              <a:t> is useful if it occurs in a </a:t>
            </a:r>
            <a:r>
              <a:rPr lang="en-US" sz="2400" dirty="0">
                <a:solidFill>
                  <a:srgbClr val="A50021"/>
                </a:solidFill>
              </a:rPr>
              <a:t>sentence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79000"/>
              </a:lnSpc>
              <a:defRPr/>
            </a:pPr>
            <a:endParaRPr lang="en-US" sz="2400" dirty="0"/>
          </a:p>
          <a:p>
            <a:pPr eaLnBrk="1" hangingPunct="1">
              <a:lnSpc>
                <a:spcPct val="79000"/>
              </a:lnSpc>
              <a:defRPr/>
            </a:pPr>
            <a:r>
              <a:rPr lang="en-US" sz="2400" dirty="0"/>
              <a:t>Any production involving a useless symbol is a </a:t>
            </a:r>
            <a:r>
              <a:rPr lang="en-US" sz="2400" b="1" dirty="0"/>
              <a:t>useless production</a:t>
            </a:r>
            <a:r>
              <a:rPr lang="en-US" sz="2400" dirty="0"/>
              <a:t>.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0E2DDD52-D693-4942-ABAF-91E6CAEDA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(4)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446191E9-BF72-43FA-BB72-A3A3B33A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 eliminate useless symbols: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A50021"/>
                </a:solidFill>
              </a:rPr>
              <a:t>First</a:t>
            </a:r>
            <a:r>
              <a:rPr lang="en-US"/>
              <a:t>: Find the set </a:t>
            </a:r>
            <a:r>
              <a:rPr lang="en-US">
                <a:solidFill>
                  <a:srgbClr val="A50021"/>
                </a:solidFill>
              </a:rPr>
              <a:t>TERM</a:t>
            </a:r>
            <a:r>
              <a:rPr lang="en-US"/>
              <a:t> that contains all non-terminals that </a:t>
            </a:r>
            <a:r>
              <a:rPr lang="en-US">
                <a:solidFill>
                  <a:srgbClr val="A50021"/>
                </a:solidFill>
              </a:rPr>
              <a:t>derive</a:t>
            </a:r>
            <a:r>
              <a:rPr lang="en-US"/>
              <a:t> a terminal string</a:t>
            </a:r>
          </a:p>
          <a:p>
            <a:pPr lvl="2" eaLnBrk="1" hangingPunct="1">
              <a:defRPr/>
            </a:pP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*</a:t>
            </a:r>
            <a:r>
              <a:rPr lang="en-US"/>
              <a:t> </a:t>
            </a:r>
            <a:r>
              <a:rPr lang="en-US" i="1"/>
              <a:t>w</a:t>
            </a:r>
            <a:r>
              <a:rPr lang="en-US"/>
              <a:t>, where </a:t>
            </a:r>
            <a:r>
              <a:rPr lang="en-US" i="1">
                <a:sym typeface="Symbol" pitchFamily="18" charset="2"/>
              </a:rPr>
              <a:t>w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30000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Non-terminals NOT in TERM are useless, they cannot contribute to generate strings in </a:t>
            </a: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>
                <a:solidFill>
                  <a:srgbClr val="A50021"/>
                </a:solidFill>
              </a:rPr>
              <a:t>Second</a:t>
            </a:r>
            <a:r>
              <a:rPr lang="en-US"/>
              <a:t>: Find the set </a:t>
            </a:r>
            <a:r>
              <a:rPr lang="en-US">
                <a:solidFill>
                  <a:srgbClr val="A50021"/>
                </a:solidFill>
              </a:rPr>
              <a:t>REACH</a:t>
            </a:r>
            <a:r>
              <a:rPr lang="en-US"/>
              <a:t> that contains all non-terminals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>
                <a:solidFill>
                  <a:srgbClr val="A50021"/>
                </a:solidFill>
              </a:rPr>
              <a:t>TERM</a:t>
            </a:r>
            <a:r>
              <a:rPr lang="en-US"/>
              <a:t> that are </a:t>
            </a:r>
            <a:r>
              <a:rPr lang="en-US">
                <a:solidFill>
                  <a:srgbClr val="A50021"/>
                </a:solidFill>
              </a:rPr>
              <a:t>reachable</a:t>
            </a:r>
            <a:r>
              <a:rPr lang="en-US"/>
              <a:t> from </a:t>
            </a:r>
            <a:r>
              <a:rPr lang="en-US" i="1"/>
              <a:t>S</a:t>
            </a:r>
          </a:p>
          <a:p>
            <a:pPr lvl="2" eaLnBrk="1" hangingPunct="1">
              <a:defRPr/>
            </a:pP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*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a</a:t>
            </a:r>
            <a:r>
              <a:rPr lang="en-US" i="1"/>
              <a:t>A</a:t>
            </a:r>
            <a:r>
              <a:rPr lang="en-US">
                <a:latin typeface="Symbol" pitchFamily="18" charset="2"/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D6A015C2-F5AE-4B54-B814-BD5FA7085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(5)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4B01C61F-71D0-4A56-876E-A13DD4716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b="1" u="sng"/>
              <a:t>Example 1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/>
              <a:t>G</a:t>
            </a:r>
            <a:r>
              <a:rPr lang="en-US"/>
              <a:t>:	</a:t>
            </a:r>
            <a:r>
              <a:rPr lang="en-US" i="1"/>
              <a:t>S</a:t>
            </a:r>
            <a:r>
              <a:rPr lang="en-US"/>
              <a:t> 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AC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BS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aF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CF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			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C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>
                <a:solidFill>
                  <a:schemeClr val="accent1"/>
                </a:solidFill>
              </a:rPr>
              <a:t>→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cC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|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D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D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>
                <a:solidFill>
                  <a:schemeClr val="accent1"/>
                </a:solidFill>
              </a:rPr>
              <a:t>→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aD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|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BD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 | </a:t>
            </a:r>
            <a:r>
              <a:rPr lang="en-US" i="1">
                <a:solidFill>
                  <a:schemeClr val="accent1"/>
                </a:solidFill>
                <a:sym typeface="Wingdings" pitchFamily="2" charset="2"/>
              </a:rPr>
              <a:t>C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BSA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bB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	</a:t>
            </a:r>
            <a:r>
              <a:rPr lang="en-US" b="1">
                <a:sym typeface="Wingdings" pitchFamily="2" charset="2"/>
              </a:rPr>
              <a:t>		</a:t>
            </a:r>
            <a:endParaRPr lang="en-US"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(</a:t>
            </a:r>
            <a:r>
              <a:rPr lang="en-US" i="1">
                <a:sym typeface="Wingdings" pitchFamily="2" charset="2"/>
              </a:rPr>
              <a:t>G</a:t>
            </a:r>
            <a:r>
              <a:rPr lang="en-US">
                <a:sym typeface="Wingdings" pitchFamily="2" charset="2"/>
              </a:rPr>
              <a:t>) is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 baseline="30000">
                <a:sym typeface="Wingdings" pitchFamily="2" charset="2"/>
              </a:rPr>
              <a:t>+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, 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>
                <a:sym typeface="Wingdings" pitchFamily="2" charset="2"/>
              </a:rPr>
              <a:t>TERM, since both generate terminals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>
                <a:sym typeface="Wingdings" pitchFamily="2" charset="2"/>
              </a:rPr>
              <a:t>S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TERM, since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and hence </a:t>
            </a:r>
            <a:r>
              <a:rPr lang="en-US" i="1">
                <a:sym typeface="Wingdings" pitchFamily="2" charset="2"/>
              </a:rPr>
              <a:t>S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*</a:t>
            </a:r>
            <a:r>
              <a:rPr lang="en-US"/>
              <a:t> </a:t>
            </a:r>
            <a:r>
              <a:rPr lang="en-US" i="1"/>
              <a:t>b</a:t>
            </a:r>
            <a:endParaRPr lang="en-US" i="1"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TERM, since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aF</a:t>
            </a:r>
            <a:r>
              <a:rPr lang="en-US">
                <a:sym typeface="Wingdings" pitchFamily="2" charset="2"/>
              </a:rPr>
              <a:t> and hence 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*</a:t>
            </a:r>
            <a:r>
              <a:rPr lang="en-US"/>
              <a:t> </a:t>
            </a:r>
            <a:r>
              <a:rPr lang="en-US" i="1"/>
              <a:t>ab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TERM, since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and hence 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 baseline="30000"/>
              <a:t>*</a:t>
            </a:r>
            <a:r>
              <a:rPr lang="en-US"/>
              <a:t> </a:t>
            </a:r>
            <a:r>
              <a:rPr lang="en-US" i="1"/>
              <a:t>aab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F1275D4F-E5E1-46CB-920F-F62E00A1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(6)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C59CC4EE-7778-44FD-8E61-C014BB17B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9000"/>
              </a:lnSpc>
              <a:defRPr/>
            </a:pPr>
            <a:r>
              <a:rPr lang="en-US" i="1"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and </a:t>
            </a:r>
            <a:r>
              <a:rPr lang="en-US" i="1"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do not belong to </a:t>
            </a:r>
            <a:r>
              <a:rPr lang="en-US" b="1">
                <a:sym typeface="Wingdings" pitchFamily="2" charset="2"/>
              </a:rPr>
              <a:t>TERM</a:t>
            </a:r>
            <a:r>
              <a:rPr lang="en-US">
                <a:sym typeface="Wingdings" pitchFamily="2" charset="2"/>
              </a:rPr>
              <a:t>, so all rules containing </a:t>
            </a:r>
            <a:r>
              <a:rPr lang="en-US" i="1"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and </a:t>
            </a:r>
            <a:r>
              <a:rPr lang="en-US" i="1"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are </a:t>
            </a:r>
            <a:r>
              <a:rPr lang="en-US" b="1">
                <a:sym typeface="Wingdings" pitchFamily="2" charset="2"/>
              </a:rPr>
              <a:t>removed</a:t>
            </a:r>
          </a:p>
          <a:p>
            <a:pPr eaLnBrk="1" hangingPunct="1">
              <a:lnSpc>
                <a:spcPct val="79000"/>
              </a:lnSpc>
              <a:defRPr/>
            </a:pPr>
            <a:r>
              <a:rPr lang="en-US">
                <a:sym typeface="Wingdings" pitchFamily="2" charset="2"/>
              </a:rPr>
              <a:t>The new grammar is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i="1"/>
              <a:t>G</a:t>
            </a:r>
            <a:r>
              <a:rPr lang="en-US" i="1" baseline="-25000"/>
              <a:t>T</a:t>
            </a:r>
            <a:r>
              <a:rPr lang="en-US"/>
              <a:t>:	</a:t>
            </a:r>
            <a:r>
              <a:rPr lang="en-US" i="1"/>
              <a:t>S</a:t>
            </a:r>
            <a:r>
              <a:rPr lang="en-US"/>
              <a:t> 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BS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aF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endParaRPr lang="en-US">
              <a:sym typeface="Wingdings" pitchFamily="2" charset="2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BSA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bB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	</a:t>
            </a:r>
          </a:p>
          <a:p>
            <a:pPr eaLnBrk="1" hangingPunct="1">
              <a:lnSpc>
                <a:spcPct val="79000"/>
              </a:lnSpc>
              <a:defRPr/>
            </a:pPr>
            <a:r>
              <a:rPr lang="en-US">
                <a:sym typeface="Wingdings" pitchFamily="2" charset="2"/>
              </a:rPr>
              <a:t>All non-terminals in </a:t>
            </a:r>
            <a:r>
              <a:rPr lang="en-US" b="1" i="1">
                <a:sym typeface="Wingdings" pitchFamily="2" charset="2"/>
              </a:rPr>
              <a:t>G</a:t>
            </a:r>
            <a:r>
              <a:rPr lang="en-US" b="1" i="1" baseline="-25000">
                <a:sym typeface="Wingdings" pitchFamily="2" charset="2"/>
              </a:rPr>
              <a:t>T</a:t>
            </a:r>
            <a:r>
              <a:rPr lang="en-US">
                <a:sym typeface="Wingdings" pitchFamily="2" charset="2"/>
              </a:rPr>
              <a:t> derive terminal strings</a:t>
            </a:r>
          </a:p>
          <a:p>
            <a:pPr eaLnBrk="1" hangingPunct="1">
              <a:lnSpc>
                <a:spcPct val="79000"/>
              </a:lnSpc>
              <a:defRPr/>
            </a:pPr>
            <a:r>
              <a:rPr lang="en-US">
                <a:sym typeface="Wingdings" pitchFamily="2" charset="2"/>
              </a:rPr>
              <a:t>Now, we must remove the non-terminals that do not occur in sentential forms of the grammar</a:t>
            </a:r>
          </a:p>
          <a:p>
            <a:pPr eaLnBrk="1" hangingPunct="1">
              <a:lnSpc>
                <a:spcPct val="79000"/>
              </a:lnSpc>
              <a:defRPr/>
            </a:pPr>
            <a:r>
              <a:rPr lang="en-US">
                <a:sym typeface="Wingdings" pitchFamily="2" charset="2"/>
              </a:rPr>
              <a:t>A set </a:t>
            </a:r>
            <a:r>
              <a:rPr lang="en-US" b="1">
                <a:sym typeface="Wingdings" pitchFamily="2" charset="2"/>
              </a:rPr>
              <a:t>REACH</a:t>
            </a:r>
            <a:r>
              <a:rPr lang="en-US">
                <a:sym typeface="Wingdings" pitchFamily="2" charset="2"/>
              </a:rPr>
              <a:t> is built that contains all non-terminals </a:t>
            </a:r>
            <a:r>
              <a:rPr lang="en-US">
                <a:effectLst/>
                <a:sym typeface="Symbol" pitchFamily="18" charset="2"/>
              </a:rPr>
              <a:t></a:t>
            </a:r>
            <a:r>
              <a:rPr lang="en-US">
                <a:effectLst/>
              </a:rPr>
              <a:t> </a:t>
            </a:r>
            <a:r>
              <a:rPr lang="en-US">
                <a:solidFill>
                  <a:srgbClr val="A50021"/>
                </a:solidFill>
                <a:effectLst/>
              </a:rPr>
              <a:t>TERM</a:t>
            </a:r>
            <a:r>
              <a:rPr lang="en-US">
                <a:effectLst/>
              </a:rPr>
              <a:t> </a:t>
            </a:r>
            <a:r>
              <a:rPr lang="en-US">
                <a:sym typeface="Wingdings" pitchFamily="2" charset="2"/>
              </a:rPr>
              <a:t>derivable from </a:t>
            </a:r>
            <a:r>
              <a:rPr lang="en-US" i="1">
                <a:sym typeface="Wingdings" pitchFamily="2" charset="2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6193026B-A3A8-479D-929B-7D94B6508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575" y="107950"/>
            <a:ext cx="8062913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(7)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C16EB227-FA8E-4139-8FD6-5D265D5B8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i="1"/>
              <a:t>G</a:t>
            </a:r>
            <a:r>
              <a:rPr lang="en-US" i="1" baseline="-25000"/>
              <a:t>T</a:t>
            </a:r>
            <a:r>
              <a:rPr lang="en-US"/>
              <a:t>:	</a:t>
            </a:r>
            <a:r>
              <a:rPr lang="en-US" i="1"/>
              <a:t>S</a:t>
            </a:r>
            <a:r>
              <a:rPr lang="en-US"/>
              <a:t> 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BS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aF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endParaRPr lang="en-US">
              <a:sym typeface="Wingdings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aA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ym typeface="Wingdings" pitchFamily="2" charset="2"/>
              </a:rPr>
              <a:t>BSA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	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bB</a:t>
            </a:r>
            <a:r>
              <a:rPr lang="en-US">
                <a:sym typeface="Wingdings" pitchFamily="2" charset="2"/>
              </a:rPr>
              <a:t> | </a:t>
            </a:r>
            <a:r>
              <a:rPr lang="en-US" i="1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	</a:t>
            </a:r>
          </a:p>
          <a:p>
            <a:pPr eaLnBrk="1" hangingPunct="1">
              <a:defRPr/>
            </a:pPr>
            <a:endParaRPr lang="en-US" i="1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i="1">
                <a:sym typeface="Wingdings" pitchFamily="2" charset="2"/>
              </a:rPr>
              <a:t>S</a:t>
            </a:r>
            <a:r>
              <a:rPr lang="en-US" b="1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b="1">
                <a:sym typeface="Symbol" pitchFamily="18" charset="2"/>
              </a:rPr>
              <a:t>REACH</a:t>
            </a:r>
            <a:r>
              <a:rPr lang="en-US">
                <a:sym typeface="Wingdings" pitchFamily="2" charset="2"/>
              </a:rPr>
              <a:t>, since it is the start symbol</a:t>
            </a:r>
          </a:p>
          <a:p>
            <a:pPr lvl="1" eaLnBrk="1" hangingPunct="1">
              <a:defRPr/>
            </a:pPr>
            <a:r>
              <a:rPr lang="en-US" i="1">
                <a:sym typeface="Wingdings" pitchFamily="2" charset="2"/>
              </a:rPr>
              <a:t>B</a:t>
            </a:r>
            <a:r>
              <a:rPr lang="en-US" b="1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 REACH</a:t>
            </a:r>
            <a:r>
              <a:rPr lang="en-US">
                <a:sym typeface="Wingdings" pitchFamily="2" charset="2"/>
              </a:rPr>
              <a:t>, since </a:t>
            </a:r>
            <a:r>
              <a:rPr lang="en-US" i="1">
                <a:sym typeface="Wingdings" pitchFamily="2" charset="2"/>
              </a:rPr>
              <a:t>S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→</a:t>
            </a:r>
            <a:r>
              <a:rPr lang="en-US">
                <a:sym typeface="Wingdings" pitchFamily="2" charset="2"/>
              </a:rPr>
              <a:t> </a:t>
            </a:r>
            <a:r>
              <a:rPr lang="en-US" i="1">
                <a:sym typeface="Wingdings" pitchFamily="2" charset="2"/>
              </a:rPr>
              <a:t>SB</a:t>
            </a:r>
            <a:r>
              <a:rPr lang="en-US">
                <a:sym typeface="Wingdings" pitchFamily="2" charset="2"/>
              </a:rPr>
              <a:t>, and hence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is derivable from </a:t>
            </a:r>
            <a:r>
              <a:rPr lang="en-US" i="1">
                <a:sym typeface="Wingdings" pitchFamily="2" charset="2"/>
              </a:rPr>
              <a:t>S</a:t>
            </a:r>
            <a:endParaRPr lang="en-US">
              <a:sym typeface="Wingdings" pitchFamily="2" charset="2"/>
            </a:endParaRPr>
          </a:p>
          <a:p>
            <a:pPr lvl="1" eaLnBrk="1" hangingPunct="1">
              <a:defRPr/>
            </a:pPr>
            <a:endParaRPr lang="en-US" i="1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, 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, and 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can not be derived from </a:t>
            </a:r>
            <a:r>
              <a:rPr lang="en-US" i="1">
                <a:sym typeface="Wingdings" pitchFamily="2" charset="2"/>
              </a:rPr>
              <a:t>S</a:t>
            </a:r>
            <a:r>
              <a:rPr lang="en-US">
                <a:sym typeface="Wingdings" pitchFamily="2" charset="2"/>
              </a:rPr>
              <a:t> or </a:t>
            </a:r>
            <a:r>
              <a:rPr lang="en-US" i="1"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, so all rules containing </a:t>
            </a:r>
            <a:r>
              <a:rPr lang="en-US" i="1">
                <a:sym typeface="Wingdings" pitchFamily="2" charset="2"/>
              </a:rPr>
              <a:t>A</a:t>
            </a:r>
            <a:r>
              <a:rPr lang="en-US">
                <a:sym typeface="Wingdings" pitchFamily="2" charset="2"/>
              </a:rPr>
              <a:t>, </a:t>
            </a:r>
            <a:r>
              <a:rPr lang="en-US" i="1">
                <a:sym typeface="Wingdings" pitchFamily="2" charset="2"/>
              </a:rPr>
              <a:t>E</a:t>
            </a:r>
            <a:r>
              <a:rPr lang="en-US">
                <a:sym typeface="Wingdings" pitchFamily="2" charset="2"/>
              </a:rPr>
              <a:t> and </a:t>
            </a:r>
            <a:r>
              <a:rPr lang="en-US" i="1"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are removed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CCCF8094-8B7E-4946-B23B-8E1846EAB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100013"/>
            <a:ext cx="80629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Methods for Transforming Grammars (8)</a:t>
            </a:r>
            <a:br>
              <a:rPr lang="en-US" sz="2800" dirty="0"/>
            </a:br>
            <a:r>
              <a:rPr lang="en-US" sz="2800" dirty="0"/>
              <a:t> Removing Useless Productions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0CED11AF-24AF-4743-92A2-173CA8574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The new grammar is</a:t>
            </a:r>
          </a:p>
          <a:p>
            <a:pPr lvl="1" eaLnBrk="1" hangingPunct="1">
              <a:defRPr/>
            </a:pPr>
            <a:r>
              <a:rPr lang="en-US" i="1" dirty="0"/>
              <a:t>G</a:t>
            </a:r>
            <a:r>
              <a:rPr lang="en-US" i="1" baseline="-25000" dirty="0"/>
              <a:t>U</a:t>
            </a:r>
            <a:r>
              <a:rPr lang="en-US" dirty="0"/>
              <a:t>:	</a:t>
            </a:r>
            <a:r>
              <a:rPr lang="en-US" i="1" dirty="0"/>
              <a:t>S</a:t>
            </a:r>
            <a:r>
              <a:rPr lang="en-US" dirty="0"/>
              <a:t> 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BS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i="1" dirty="0">
                <a:sym typeface="Wingdings" pitchFamily="2" charset="2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		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olidFill>
                  <a:srgbClr val="A50021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	</a:t>
            </a:r>
          </a:p>
          <a:p>
            <a:pPr lvl="1" eaLnBrk="1" hangingPunct="1">
              <a:defRPr/>
            </a:pPr>
            <a:r>
              <a:rPr lang="en-US" i="1" dirty="0">
                <a:sym typeface="Wingdings" pitchFamily="2" charset="2"/>
              </a:rPr>
              <a:t>L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i="1" baseline="-25000" dirty="0"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b="1" baseline="30000" dirty="0">
                <a:sym typeface="Wingdings" pitchFamily="2" charset="2"/>
              </a:rPr>
              <a:t>+</a:t>
            </a:r>
            <a:endParaRPr lang="en-US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The set of terminals of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i="1" baseline="-25000" dirty="0"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is {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},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is removed since </a:t>
            </a:r>
            <a:r>
              <a:rPr lang="en-US" dirty="0"/>
              <a:t>it does not occur in any string in the language of </a:t>
            </a:r>
            <a:r>
              <a:rPr lang="en-US" i="1" dirty="0"/>
              <a:t>G</a:t>
            </a:r>
            <a:r>
              <a:rPr lang="en-US" i="1" baseline="-25000" dirty="0"/>
              <a:t>U</a:t>
            </a:r>
            <a:endParaRPr lang="en-US" i="1" baseline="-25000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b="1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The order is important:</a:t>
            </a:r>
          </a:p>
          <a:p>
            <a:pPr lvl="1" eaLnBrk="1" hangingPunct="1">
              <a:defRPr/>
            </a:pPr>
            <a:r>
              <a:rPr lang="en-US" dirty="0">
                <a:sym typeface="Symbol" pitchFamily="18" charset="2"/>
              </a:rPr>
              <a:t>Applying Second step (REACH) before First Step (TERM) may not remove all useless symbols.</a:t>
            </a:r>
            <a:endParaRPr lang="en-US" b="1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lank Presentatio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tx1"/>
          </a:solidFill>
          <a:prstDash val="sysDot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spac821 BT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12690</TotalTime>
  <Words>929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2_Blank Presentation</vt:lpstr>
      <vt:lpstr>4_Blank Presentation</vt:lpstr>
      <vt:lpstr>Simplification of CFGs Removing Useless Productions</vt:lpstr>
      <vt:lpstr>Methods for Transforming Grammars (1)  A Useful Substitution Rule</vt:lpstr>
      <vt:lpstr>Methods for Transforming Grammars (2)  A Useful Substitution Rule</vt:lpstr>
      <vt:lpstr>Methods for Transforming Grammars (3)  Removing Useless Productions</vt:lpstr>
      <vt:lpstr>Methods for Transforming Grammars (4)  Removing Useless Productions</vt:lpstr>
      <vt:lpstr>Methods for Transforming Grammars (5)  Removing Useless Productions</vt:lpstr>
      <vt:lpstr>Methods for Transforming Grammars (6)  Removing Useless Productions</vt:lpstr>
      <vt:lpstr>Methods for Transforming Grammars (7)  Removing Useless Productions</vt:lpstr>
      <vt:lpstr>Methods for Transforming Grammars (8)  Removing Useless Productions</vt:lpstr>
      <vt:lpstr>Methods for Transforming Grammars (9)  Removing Useless Productions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Functions</dc:title>
  <dc:creator>M SIVARAMAKRISHNAN</dc:creator>
  <cp:lastModifiedBy>snbscbe Coimbatore</cp:lastModifiedBy>
  <cp:revision>785</cp:revision>
  <cp:lastPrinted>1998-11-17T21:42:12Z</cp:lastPrinted>
  <dcterms:created xsi:type="dcterms:W3CDTF">1997-11-12T07:36:58Z</dcterms:created>
  <dcterms:modified xsi:type="dcterms:W3CDTF">2020-10-22T16:21:15Z</dcterms:modified>
</cp:coreProperties>
</file>