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7" r:id="rId1"/>
    <p:sldMasterId id="2147483792" r:id="rId2"/>
  </p:sldMasterIdLst>
  <p:notesMasterIdLst>
    <p:notesMasterId r:id="rId15"/>
  </p:notesMasterIdLst>
  <p:handoutMasterIdLst>
    <p:handoutMasterId r:id="rId16"/>
  </p:handoutMasterIdLst>
  <p:sldIdLst>
    <p:sldId id="339" r:id="rId3"/>
    <p:sldId id="463" r:id="rId4"/>
    <p:sldId id="466" r:id="rId5"/>
    <p:sldId id="467" r:id="rId6"/>
    <p:sldId id="468" r:id="rId7"/>
    <p:sldId id="419" r:id="rId8"/>
    <p:sldId id="469" r:id="rId9"/>
    <p:sldId id="470" r:id="rId10"/>
    <p:sldId id="421" r:id="rId11"/>
    <p:sldId id="422" r:id="rId12"/>
    <p:sldId id="423" r:id="rId13"/>
    <p:sldId id="471" r:id="rId14"/>
  </p:sldIdLst>
  <p:sldSz cx="9144000" cy="6858000" type="screen4x3"/>
  <p:notesSz cx="6645275" cy="9777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7C80"/>
    <a:srgbClr val="DDDDDD"/>
    <a:srgbClr val="FF3300"/>
    <a:srgbClr val="A50021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88" autoAdjust="0"/>
    <p:restoredTop sz="94683" autoAdjust="0"/>
  </p:normalViewPr>
  <p:slideViewPr>
    <p:cSldViewPr snapToGrid="0">
      <p:cViewPr varScale="1">
        <p:scale>
          <a:sx n="69" d="100"/>
          <a:sy n="69" d="100"/>
        </p:scale>
        <p:origin x="7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16"/>
    </p:cViewPr>
  </p:sorterViewPr>
  <p:notesViewPr>
    <p:cSldViewPr snapToGrid="0">
      <p:cViewPr varScale="1">
        <p:scale>
          <a:sx n="45" d="100"/>
          <a:sy n="45" d="100"/>
        </p:scale>
        <p:origin x="-811" y="-62"/>
      </p:cViewPr>
      <p:guideLst>
        <p:guide orient="horz" pos="3080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86004F2-654B-40AD-ADD9-CEAD05A89C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6E20A1-1C43-42CA-ABD4-9E32FDD93E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6A2DF2E-33D0-445F-AE56-5EEC145F48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75A1646-A5FE-4CF9-9DD1-72782C2672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983D017-703E-4C38-A568-8D379917BC01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93E9A5A-BE15-47A0-8981-31A547DAFE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EA5465E-5D9A-439E-BB82-14822BA695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05A265A-6F93-40DE-8D5C-35094EC8B0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55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2D76F-D366-4706-8DED-380C17F53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400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3AAD65A-53A8-4842-B474-F7318CE33D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0A42590-93D8-4853-9B2C-7F866520F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C18834F-C78F-4357-AA97-527CFFEA9126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848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99DC1-EF6F-4DAD-BEE8-8C6AFB51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70096909-10FE-4CC7-9D7D-D25CB1EE08C1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1BEB362-9117-4AF3-8986-7DBD7E9E5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627D2E6-8C48-4F3B-BA2B-F8E72472AE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D270AD4-A30A-4B51-B04D-F09BD89C03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EE0DA84-D977-41A7-B92D-F9F49D1AF2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الرئيسي</a:t>
            </a:r>
            <a:endParaRPr lang="en-US" noProof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الثانوي الرئيسي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6486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9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019300" cy="647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905500" cy="647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15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0B94CB2-EA06-48EF-8557-9A1DAC9B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F5E16FD4-A8F7-4C7F-B663-9086CF566594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A63BB73-831F-475C-88B3-80D26C6978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F4FED80-ACB4-4420-B9F6-9D8BB59DE3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C5B0A7C-DA6C-4292-B9C7-F2BBE6FD67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EFE54C5-7C0F-4E29-B8EE-CA2EF559D2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الرئيسي</a:t>
            </a:r>
            <a:endParaRPr lang="en-US" noProof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الثانوي الرئيسي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97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12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17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1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0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195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5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6F3A3E-307C-4CF2-874F-3540C108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8047038" cy="7778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0EBEB46-3635-4880-B492-0A0814BFD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DB90DDEF-BD76-4835-8A82-6ABA6D40E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asd gasd glak fdas af lkajds laksdjf hasldkf asdkj h</a:t>
            </a:r>
          </a:p>
          <a:p>
            <a:pPr lvl="1"/>
            <a:r>
              <a:rPr lang="en-US"/>
              <a:t>Second level asdf ias;df has;dlf as;df asd fasdf asdf asd  af sdfs  fdsasdf sa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9887BE0C-9931-43ED-9E2C-C54208D65B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A3B23B7C-297F-4B08-9A2A-A76CC937E1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3" name="Text Box 7">
            <a:extLst>
              <a:ext uri="{FF2B5EF4-FFF2-40B4-BE49-F238E27FC236}">
                <a16:creationId xmlns:a16="http://schemas.microsoft.com/office/drawing/2014/main" id="{9D946A8C-94EA-4E88-8CAC-1DFC8F6368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id="{A8ABC0D8-1EC8-4970-866F-1EE8387763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3D27F23-0B63-422B-9CE9-60DA089319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BD11C5D2-91A1-41E9-B28A-CFF6FE29FFCE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anose="05000000000000000000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+mn-lt"/>
          <a:cs typeface="+mn-cs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+mn-lt"/>
          <a:cs typeface="+mn-cs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572C934D-840D-40D1-A00E-8DCA37B24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BDB6832-BC8C-4C5E-98AD-522605FBA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asd gasd glak fdas af lkajds laksdjf hasldkf asdkj h</a:t>
            </a:r>
          </a:p>
          <a:p>
            <a:pPr lvl="1"/>
            <a:r>
              <a:rPr lang="en-US"/>
              <a:t>Second level asdf ias;df has;dlf as;df asd fasdf asdf asd  af sdfs  fdsasdf sa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anose="05000000000000000000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Arial" charset="0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Arial" charset="0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Arial" charset="0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Arial" charset="0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9" name="Rectangle 7">
            <a:extLst>
              <a:ext uri="{FF2B5EF4-FFF2-40B4-BE49-F238E27FC236}">
                <a16:creationId xmlns:a16="http://schemas.microsoft.com/office/drawing/2014/main" id="{13C91B08-BC69-4EE0-AE1C-239817EE81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7100" y="1579563"/>
            <a:ext cx="7531100" cy="3643312"/>
          </a:xfrm>
        </p:spPr>
        <p:txBody>
          <a:bodyPr/>
          <a:lstStyle/>
          <a:p>
            <a:pPr eaLnBrk="1" hangingPunct="1">
              <a:defRPr/>
            </a:pPr>
            <a:br>
              <a:rPr lang="en-US" sz="4400" i="1" dirty="0">
                <a:solidFill>
                  <a:srgbClr val="CC0000"/>
                </a:solidFill>
                <a:cs typeface="Arial" charset="0"/>
              </a:rPr>
            </a:br>
            <a:r>
              <a:rPr lang="en-US" sz="4400" i="1" dirty="0">
                <a:solidFill>
                  <a:srgbClr val="CC0000"/>
                </a:solidFill>
                <a:cs typeface="Arial" charset="0"/>
              </a:rPr>
              <a:t>Simplification of CFGs - </a:t>
            </a:r>
            <a:r>
              <a:rPr lang="en-US" sz="4400" dirty="0"/>
              <a:t> Removing </a:t>
            </a:r>
            <a:r>
              <a:rPr lang="en-US" sz="4800" dirty="0">
                <a:latin typeface="Symbol" pitchFamily="18" charset="2"/>
              </a:rPr>
              <a:t>e</a:t>
            </a:r>
            <a:r>
              <a:rPr lang="en-US" sz="4800" dirty="0"/>
              <a:t>-</a:t>
            </a:r>
            <a:r>
              <a:rPr lang="en-US" sz="4400" dirty="0"/>
              <a:t>Productions</a:t>
            </a:r>
            <a:endParaRPr lang="en-US" sz="4400" i="1" dirty="0">
              <a:solidFill>
                <a:srgbClr val="CC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A5DFD6DA-1847-4827-8F93-3A11E9DB6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(9)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F03DA35-9003-4B19-A4F4-77894B6E8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54113"/>
            <a:ext cx="7848600" cy="5324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  <a:sym typeface="Wingdings" pitchFamily="2" charset="2"/>
              </a:rPr>
              <a:t>The new grammar:</a:t>
            </a: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bA</a:t>
            </a: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BB</a:t>
            </a:r>
            <a:endParaRPr lang="en-US" altLang="zh-TW" i="1">
              <a:ea typeface="新細明體" pitchFamily="18" charset="-120"/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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ab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aAb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</a:p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We eliminate </a:t>
            </a:r>
            <a:r>
              <a:rPr lang="en-US" altLang="zh-TW" i="1">
                <a:ea typeface="新細明體" pitchFamily="18" charset="-120"/>
              </a:rPr>
              <a:t>B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>
                <a:effectLst/>
                <a:sym typeface="Wingdings" pitchFamily="2" charset="2"/>
              </a:rPr>
              <a:t>→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 by replacing</a:t>
            </a: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BB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	into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A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BB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, </a:t>
            </a:r>
            <a:r>
              <a:rPr lang="en-US" altLang="zh-TW" i="1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A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, and </a:t>
            </a:r>
            <a:r>
              <a:rPr lang="en-US" altLang="zh-TW" i="1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A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solidFill>
                  <a:srgbClr val="A50021"/>
                </a:solidFill>
                <a:ea typeface="新細明體" pitchFamily="18" charset="-120"/>
                <a:sym typeface="Symbol" pitchFamily="18" charset="2"/>
              </a:rPr>
              <a:t></a:t>
            </a:r>
          </a:p>
          <a:p>
            <a:pPr eaLnBrk="1" hangingPunct="1">
              <a:defRPr/>
            </a:pPr>
            <a:r>
              <a:rPr lang="en-US" altLang="zh-TW">
                <a:ea typeface="新細明體" pitchFamily="18" charset="-120"/>
                <a:sym typeface="Symbol" pitchFamily="18" charset="2"/>
              </a:rPr>
              <a:t>Since there are other 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productions, these are all retained</a:t>
            </a:r>
          </a:p>
          <a:p>
            <a:pPr eaLnBrk="1" hangingPunct="1">
              <a:defRPr/>
            </a:pPr>
            <a:r>
              <a:rPr lang="en-US" altLang="zh-TW">
                <a:ea typeface="新細明體" pitchFamily="18" charset="-120"/>
                <a:sym typeface="Symbol" pitchFamily="18" charset="2"/>
              </a:rPr>
              <a:t>The new grammar:</a:t>
            </a: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bA</a:t>
            </a: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BB 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</a:t>
            </a:r>
            <a:endParaRPr lang="en-US" altLang="zh-TW" i="1">
              <a:ea typeface="新細明體" pitchFamily="18" charset="-120"/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zh-TW" i="1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ab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aAb</a:t>
            </a:r>
            <a:endParaRPr lang="en-US" altLang="zh-TW">
              <a:solidFill>
                <a:srgbClr val="FF3300"/>
              </a:solidFill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3EC1EA8B-8DAF-4F9A-A48D-54168487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(10)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3FA3329D-572D-4668-A9AD-64A833ADE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The new grammar: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bA</a:t>
            </a:r>
            <a:endParaRPr lang="en-US" altLang="zh-TW" i="1" dirty="0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BB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| 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</a:t>
            </a:r>
            <a:endParaRPr lang="en-US" altLang="zh-TW" i="1" dirty="0">
              <a:ea typeface="新細明體" pitchFamily="18" charset="-120"/>
              <a:sym typeface="Symbol" pitchFamily="18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ab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i="1" dirty="0" err="1">
                <a:ea typeface="新細明體" pitchFamily="18" charset="-120"/>
                <a:sym typeface="Symbol" pitchFamily="18" charset="2"/>
              </a:rPr>
              <a:t>aAb</a:t>
            </a:r>
            <a:endParaRPr lang="en-US" altLang="zh-TW" dirty="0">
              <a:solidFill>
                <a:srgbClr val="FF3300"/>
              </a:solidFill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79000"/>
              </a:lnSpc>
              <a:defRPr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Finally we eliminate </a:t>
            </a:r>
            <a:r>
              <a:rPr lang="en-US" altLang="zh-TW" i="1" dirty="0">
                <a:ea typeface="新細明體" pitchFamily="18" charset="-120"/>
              </a:rPr>
              <a:t>A </a:t>
            </a:r>
            <a:r>
              <a:rPr lang="en-US" dirty="0">
                <a:effectLst/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 by replacing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aAb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	into 	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aAb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, </a:t>
            </a:r>
            <a:r>
              <a:rPr lang="en-US" altLang="zh-TW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ab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S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bA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	into 	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S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bA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</a:p>
          <a:p>
            <a:pPr eaLnBrk="1" hangingPunct="1">
              <a:lnSpc>
                <a:spcPct val="79000"/>
              </a:lnSpc>
              <a:defRPr/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The final CFG is: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 dirty="0" err="1">
                <a:ea typeface="新細明體" pitchFamily="18" charset="-120"/>
                <a:sym typeface="Wingdings" pitchFamily="2" charset="2"/>
              </a:rPr>
              <a:t>bA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| </a:t>
            </a:r>
            <a:r>
              <a:rPr lang="en-US" altLang="zh-TW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  <a:endParaRPr lang="en-US" altLang="zh-TW" i="1" dirty="0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BB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| </a:t>
            </a:r>
            <a:r>
              <a:rPr lang="en-US" altLang="zh-TW" i="1" dirty="0">
                <a:ea typeface="新細明體" pitchFamily="18" charset="-120"/>
                <a:sym typeface="Wingdings" pitchFamily="2" charset="2"/>
              </a:rPr>
              <a:t>B</a:t>
            </a:r>
            <a:endParaRPr lang="en-US" altLang="zh-TW" i="1" dirty="0">
              <a:ea typeface="新細明體" pitchFamily="18" charset="-120"/>
              <a:sym typeface="Symbol" pitchFamily="18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ab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i="1" dirty="0" err="1">
                <a:ea typeface="新細明體" pitchFamily="18" charset="-120"/>
                <a:sym typeface="Symbol" pitchFamily="18" charset="2"/>
              </a:rPr>
              <a:t>aAb</a:t>
            </a:r>
            <a:endParaRPr lang="en-US" altLang="zh-TW" dirty="0">
              <a:solidFill>
                <a:srgbClr val="A50021"/>
              </a:solidFill>
              <a:ea typeface="新細明體" pitchFamily="18" charset="-12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021-D199-4BFB-837A-E39B0615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 algn="r">
              <a:defRPr/>
            </a:pPr>
            <a:r>
              <a:rPr lang="en-IN"/>
              <a:t>  Thank you 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3AC6E27F-6D18-445D-A188-80AD87117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(1)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D583D16C-5394-4D9E-B369-54EE63155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/>
              <a:t>Let </a:t>
            </a:r>
            <a:r>
              <a:rPr lang="en-US" i="1"/>
              <a:t>G</a:t>
            </a:r>
            <a:r>
              <a:rPr lang="en-US"/>
              <a:t> be		</a:t>
            </a:r>
            <a:r>
              <a:rPr lang="en-US" i="1">
                <a:effectLst/>
              </a:rPr>
              <a:t>S</a:t>
            </a:r>
            <a:r>
              <a:rPr lang="en-US">
                <a:effectLst/>
              </a:rPr>
              <a:t> </a:t>
            </a:r>
            <a:r>
              <a:rPr lang="en-US">
                <a:effectLst/>
                <a:sym typeface="Wingdings" pitchFamily="2" charset="2"/>
              </a:rPr>
              <a:t>→ </a:t>
            </a:r>
            <a:r>
              <a:rPr lang="en-US" i="1">
                <a:effectLst/>
                <a:sym typeface="Wingdings" pitchFamily="2" charset="2"/>
              </a:rPr>
              <a:t>SaB</a:t>
            </a:r>
            <a:r>
              <a:rPr lang="en-US">
                <a:effectLst/>
                <a:sym typeface="Wingdings" pitchFamily="2" charset="2"/>
              </a:rPr>
              <a:t> | </a:t>
            </a:r>
            <a:r>
              <a:rPr lang="en-US" i="1">
                <a:effectLst/>
                <a:sym typeface="Wingdings" pitchFamily="2" charset="2"/>
              </a:rPr>
              <a:t>aB	</a:t>
            </a:r>
            <a:r>
              <a:rPr lang="en-US" i="1">
                <a:effectLst/>
              </a:rPr>
              <a:t>B</a:t>
            </a:r>
            <a:r>
              <a:rPr lang="en-US">
                <a:effectLst/>
              </a:rPr>
              <a:t> </a:t>
            </a:r>
            <a:r>
              <a:rPr lang="en-US">
                <a:effectLst/>
                <a:sym typeface="Wingdings" pitchFamily="2" charset="2"/>
              </a:rPr>
              <a:t>→ </a:t>
            </a:r>
            <a:r>
              <a:rPr lang="en-US" i="1">
                <a:effectLst/>
                <a:sym typeface="Wingdings" pitchFamily="2" charset="2"/>
              </a:rPr>
              <a:t>bB</a:t>
            </a:r>
            <a:r>
              <a:rPr lang="en-US">
                <a:effectLst/>
                <a:sym typeface="Wingdings" pitchFamily="2" charset="2"/>
              </a:rPr>
              <a:t> | </a:t>
            </a:r>
            <a:r>
              <a:rPr lang="en-US">
                <a:effectLst/>
                <a:latin typeface="Symbol" pitchFamily="18" charset="2"/>
                <a:sym typeface="Wingdings" pitchFamily="2" charset="2"/>
              </a:rPr>
              <a:t>e</a:t>
            </a:r>
            <a:endParaRPr lang="en-US">
              <a:effectLst/>
            </a:endParaRPr>
          </a:p>
          <a:p>
            <a:pPr eaLnBrk="1" hangingPunct="1">
              <a:lnSpc>
                <a:spcPct val="79000"/>
              </a:lnSpc>
              <a:defRPr/>
            </a:pPr>
            <a:endParaRPr lang="en-US"/>
          </a:p>
          <a:p>
            <a:pPr eaLnBrk="1" hangingPunct="1">
              <a:lnSpc>
                <a:spcPct val="79000"/>
              </a:lnSpc>
              <a:defRPr/>
            </a:pPr>
            <a:r>
              <a:rPr lang="en-US"/>
              <a:t>A non-terminal symbol that can </a:t>
            </a:r>
            <a:r>
              <a:rPr lang="en-US" b="1"/>
              <a:t>derive</a:t>
            </a:r>
            <a:r>
              <a:rPr lang="en-US"/>
              <a:t> the </a:t>
            </a:r>
            <a:r>
              <a:rPr lang="en-US" i="1"/>
              <a:t>null string</a:t>
            </a:r>
            <a:r>
              <a:rPr lang="en-US"/>
              <a:t> (</a:t>
            </a:r>
            <a:r>
              <a:rPr lang="en-US">
                <a:latin typeface="Symbol" pitchFamily="18" charset="2"/>
              </a:rPr>
              <a:t>e) </a:t>
            </a:r>
            <a:r>
              <a:rPr lang="en-US"/>
              <a:t>is called </a:t>
            </a:r>
            <a:r>
              <a:rPr lang="en-US" b="1"/>
              <a:t>nullable</a:t>
            </a:r>
            <a:r>
              <a:rPr lang="en-US"/>
              <a:t>. </a:t>
            </a:r>
          </a:p>
          <a:p>
            <a:pPr eaLnBrk="1" hangingPunct="1">
              <a:lnSpc>
                <a:spcPct val="79000"/>
              </a:lnSpc>
              <a:defRPr/>
            </a:pPr>
            <a:endParaRPr lang="en-US"/>
          </a:p>
          <a:p>
            <a:pPr eaLnBrk="1" hangingPunct="1">
              <a:lnSpc>
                <a:spcPct val="79000"/>
              </a:lnSpc>
              <a:defRPr/>
            </a:pPr>
            <a:r>
              <a:rPr lang="en-US"/>
              <a:t>For example, in </a:t>
            </a:r>
            <a:r>
              <a:rPr lang="en-US" i="1"/>
              <a:t>G</a:t>
            </a:r>
            <a:r>
              <a:rPr lang="en-US"/>
              <a:t> above,  </a:t>
            </a:r>
            <a:r>
              <a:rPr lang="en-US" i="1"/>
              <a:t>B</a:t>
            </a:r>
            <a:r>
              <a:rPr lang="en-US"/>
              <a:t> is nullable since B </a:t>
            </a:r>
            <a:r>
              <a:rPr lang="en-US">
                <a:effectLst/>
                <a:sym typeface="Wingdings" pitchFamily="2" charset="2"/>
              </a:rPr>
              <a:t>→ </a:t>
            </a:r>
            <a:r>
              <a:rPr lang="en-US">
                <a:latin typeface="Symbol" pitchFamily="18" charset="2"/>
              </a:rPr>
              <a:t>e</a:t>
            </a:r>
            <a:endParaRPr lang="en-US"/>
          </a:p>
          <a:p>
            <a:pPr eaLnBrk="1" hangingPunct="1">
              <a:lnSpc>
                <a:spcPct val="79000"/>
              </a:lnSpc>
              <a:defRPr/>
            </a:pPr>
            <a:endParaRPr lang="en-US"/>
          </a:p>
          <a:p>
            <a:pPr eaLnBrk="1" hangingPunct="1">
              <a:lnSpc>
                <a:spcPct val="79000"/>
              </a:lnSpc>
              <a:defRPr/>
            </a:pPr>
            <a:r>
              <a:rPr lang="en-US"/>
              <a:t>A grammar </a:t>
            </a:r>
            <a:r>
              <a:rPr lang="en-US" i="1"/>
              <a:t>without</a:t>
            </a:r>
            <a:r>
              <a:rPr lang="en-US"/>
              <a:t> </a:t>
            </a:r>
            <a:r>
              <a:rPr lang="en-US" b="1"/>
              <a:t>nullable</a:t>
            </a:r>
            <a:r>
              <a:rPr lang="en-US"/>
              <a:t> non-terminals is called </a:t>
            </a:r>
            <a:r>
              <a:rPr lang="en-US" b="1">
                <a:solidFill>
                  <a:srgbClr val="A50021"/>
                </a:solidFill>
              </a:rPr>
              <a:t>non-contracting</a:t>
            </a:r>
          </a:p>
          <a:p>
            <a:pPr eaLnBrk="1" hangingPunct="1">
              <a:lnSpc>
                <a:spcPct val="79000"/>
              </a:lnSpc>
              <a:defRPr/>
            </a:pPr>
            <a:endParaRPr lang="en-US" i="1"/>
          </a:p>
          <a:p>
            <a:pPr eaLnBrk="1" hangingPunct="1">
              <a:lnSpc>
                <a:spcPct val="79000"/>
              </a:lnSpc>
              <a:defRPr/>
            </a:pPr>
            <a:r>
              <a:rPr lang="en-US" i="1"/>
              <a:t>G</a:t>
            </a:r>
            <a:r>
              <a:rPr lang="en-US"/>
              <a:t>, above, is not non-contracting, since it has one nullable non-terminal, which is </a:t>
            </a:r>
            <a:r>
              <a:rPr lang="en-US" i="1"/>
              <a:t>B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219B21D8-B51A-413F-ABD0-4D79157248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(2)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C0B5F4D4-4B73-4DB1-B4FF-7B768D99BF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a typeface="新細明體" pitchFamily="18" charset="-120"/>
              </a:rPr>
              <a:t>How to find </a:t>
            </a:r>
            <a:r>
              <a:rPr lang="en-US" altLang="zh-TW" b="1" dirty="0" err="1">
                <a:ea typeface="新細明體" pitchFamily="18" charset="-120"/>
              </a:rPr>
              <a:t>nullable</a:t>
            </a:r>
            <a:r>
              <a:rPr lang="en-US" altLang="zh-TW" b="1" dirty="0">
                <a:ea typeface="新細明體" pitchFamily="18" charset="-120"/>
              </a:rPr>
              <a:t> non-terminals?</a:t>
            </a:r>
          </a:p>
          <a:p>
            <a:pPr marL="742950" lvl="1" indent="-28575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742950" lvl="1" indent="-28575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Mark all non-terminals </a:t>
            </a:r>
            <a:r>
              <a:rPr lang="en-US" altLang="zh-TW" i="1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 for which there exists a production of the form  </a:t>
            </a:r>
            <a:r>
              <a:rPr lang="en-US" altLang="zh-TW" i="1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</a:t>
            </a:r>
          </a:p>
          <a:p>
            <a:pPr marL="742950" lvl="1" indent="-285750" eaLnBrk="1" hangingPunct="1">
              <a:defRPr/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marL="742950" lvl="1" indent="-285750" eaLnBrk="1" hangingPunct="1">
              <a:defRPr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Repeat</a:t>
            </a:r>
          </a:p>
          <a:p>
            <a:pPr marL="1143000" lvl="2" indent="-228600" eaLnBrk="1" hangingPunct="1">
              <a:defRPr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Mark non-terminal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for which there exists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 and all symbols in  have been marked as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nullable</a:t>
            </a: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marL="742950" lvl="1" indent="-285750" eaLnBrk="1" hangingPunct="1">
              <a:defRPr/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marL="742950" lvl="1" indent="-285750" eaLnBrk="1" hangingPunct="1">
              <a:defRPr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Until no new non-terminal is marked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B6514930-93EC-42C7-B237-51BF011FDE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(3)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3F06CC80-5468-4B48-AF16-E5333EF9A7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set of nullable non-terminals of the grammar</a:t>
            </a:r>
          </a:p>
          <a:p>
            <a:pPr marL="742950" lvl="1" indent="-285750" eaLnBrk="1" hangingPunct="1">
              <a:defRPr/>
            </a:pPr>
            <a:r>
              <a:rPr lang="en-US"/>
              <a:t>	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i="1">
                <a:sym typeface="Wingdings" pitchFamily="2" charset="2"/>
              </a:rPr>
              <a:t>ACA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	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i="1">
                <a:sym typeface="Wingdings" pitchFamily="2" charset="2"/>
              </a:rPr>
              <a:t>aAa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C</a:t>
            </a:r>
            <a:endParaRPr lang="en-US" i="1"/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	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i="1">
                <a:sym typeface="Wingdings" pitchFamily="2" charset="2"/>
              </a:rPr>
              <a:t>bB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	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i="1">
                <a:sym typeface="Wingdings" pitchFamily="2" charset="2"/>
              </a:rPr>
              <a:t>cC</a:t>
            </a:r>
            <a:r>
              <a:rPr lang="en-US">
                <a:sym typeface="Wingdings" pitchFamily="2" charset="2"/>
              </a:rPr>
              <a:t> | </a:t>
            </a:r>
            <a:r>
              <a:rPr lang="en-US">
                <a:latin typeface="Symbol" pitchFamily="18" charset="2"/>
                <a:sym typeface="Wingdings" pitchFamily="2" charset="2"/>
              </a:rPr>
              <a:t>e</a:t>
            </a:r>
          </a:p>
          <a:p>
            <a:pPr marL="742950" lvl="1" indent="-285750" eaLnBrk="1" hangingPunct="1">
              <a:defRPr/>
            </a:pPr>
            <a:r>
              <a:rPr lang="en-US"/>
              <a:t>is {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}</a:t>
            </a:r>
          </a:p>
          <a:p>
            <a:pPr marL="742950" lvl="1" indent="-285750" eaLnBrk="1" hangingPunct="1">
              <a:defRPr/>
            </a:pPr>
            <a:r>
              <a:rPr lang="en-US" i="1"/>
              <a:t>C</a:t>
            </a:r>
            <a:r>
              <a:rPr lang="en-US"/>
              <a:t> is nullable</a:t>
            </a:r>
          </a:p>
          <a:p>
            <a:pPr marL="1143000" lvl="2" indent="-228600" eaLnBrk="1" hangingPunct="1">
              <a:defRPr/>
            </a:pPr>
            <a:r>
              <a:rPr lang="en-US"/>
              <a:t>since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b="1">
                <a:latin typeface="Symbol" pitchFamily="18" charset="2"/>
                <a:sym typeface="Wingdings" pitchFamily="2" charset="2"/>
              </a:rPr>
              <a:t>e</a:t>
            </a:r>
            <a:r>
              <a:rPr lang="en-US"/>
              <a:t>  and hence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>
                <a:sym typeface="Symbol" pitchFamily="18" charset="2"/>
              </a:rPr>
              <a:t>*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latin typeface="Symbol" pitchFamily="18" charset="2"/>
                <a:sym typeface="Wingdings" pitchFamily="2" charset="2"/>
              </a:rPr>
              <a:t>e</a:t>
            </a:r>
            <a:endParaRPr lang="en-US"/>
          </a:p>
          <a:p>
            <a:pPr marL="742950" lvl="1" indent="-285750" eaLnBrk="1" hangingPunct="1">
              <a:defRPr/>
            </a:pPr>
            <a:r>
              <a:rPr lang="en-US" i="1"/>
              <a:t>A</a:t>
            </a:r>
            <a:r>
              <a:rPr lang="en-US"/>
              <a:t> is nullable</a:t>
            </a:r>
          </a:p>
          <a:p>
            <a:pPr marL="1143000" lvl="2" indent="-228600" eaLnBrk="1" hangingPunct="1">
              <a:defRPr/>
            </a:pPr>
            <a:r>
              <a:rPr lang="en-US"/>
              <a:t>since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i="1"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, and </a:t>
            </a:r>
            <a:r>
              <a:rPr lang="en-US" i="1"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is nullable</a:t>
            </a:r>
            <a:r>
              <a:rPr lang="en-US"/>
              <a:t> </a:t>
            </a:r>
            <a:endParaRPr lang="en-US" b="1"/>
          </a:p>
          <a:p>
            <a:pPr marL="742950" lvl="1" indent="-285750" eaLnBrk="1" hangingPunct="1">
              <a:defRPr/>
            </a:pPr>
            <a:r>
              <a:rPr lang="en-US" i="1"/>
              <a:t>S</a:t>
            </a:r>
            <a:r>
              <a:rPr lang="en-US"/>
              <a:t> is nullable</a:t>
            </a:r>
          </a:p>
          <a:p>
            <a:pPr marL="1143000" lvl="2" indent="-228600" eaLnBrk="1" hangingPunct="1">
              <a:defRPr/>
            </a:pPr>
            <a:r>
              <a:rPr lang="en-US"/>
              <a:t>since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i="1">
                <a:sym typeface="Wingdings" pitchFamily="2" charset="2"/>
              </a:rPr>
              <a:t>ACA</a:t>
            </a:r>
            <a:r>
              <a:rPr lang="en-US">
                <a:sym typeface="Wingdings" pitchFamily="2" charset="2"/>
              </a:rPr>
              <a:t>, and </a:t>
            </a: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 and </a:t>
            </a:r>
            <a:r>
              <a:rPr lang="en-US" i="1"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are nullable</a:t>
            </a:r>
            <a:r>
              <a:rPr lang="en-US"/>
              <a:t>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4E210467-BE6F-4E95-AFCB-F6913A9916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(4)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59C1D846-5B49-4D21-8DAE-5646C7055E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Find nullable </a:t>
            </a:r>
            <a:r>
              <a:rPr lang="en-US"/>
              <a:t>non-terminals</a:t>
            </a:r>
            <a:r>
              <a:rPr lang="en-US" altLang="zh-TW">
                <a:ea typeface="新細明體" pitchFamily="18" charset="-120"/>
              </a:rPr>
              <a:t>.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 altLang="zh-TW">
                <a:ea typeface="新細明體" pitchFamily="18" charset="-120"/>
              </a:rPr>
              <a:t> 	</a:t>
            </a:r>
            <a:r>
              <a:rPr lang="en-US" altLang="zh-TW" i="1">
                <a:ea typeface="新細明體" pitchFamily="18" charset="-120"/>
              </a:rPr>
              <a:t>S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>
                <a:sym typeface="Wingdings" pitchFamily="2" charset="2"/>
              </a:rPr>
              <a:t>→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bA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>
                <a:ea typeface="新細明體" pitchFamily="18" charset="-120"/>
                <a:sym typeface="Wingdings" pitchFamily="2" charset="2"/>
              </a:rPr>
              <a:t>	A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BB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>
                <a:ea typeface="新細明體" pitchFamily="18" charset="-120"/>
                <a:sym typeface="Wingdings" pitchFamily="2" charset="2"/>
              </a:rPr>
              <a:t>	B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 CC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ab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i="1">
                <a:ea typeface="新細明體" pitchFamily="18" charset="-120"/>
                <a:sym typeface="Wingdings" pitchFamily="2" charset="2"/>
              </a:rPr>
              <a:t>aAbC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>
                <a:ea typeface="新細明體" pitchFamily="18" charset="-120"/>
                <a:sym typeface="Wingdings" pitchFamily="2" charset="2"/>
              </a:rPr>
              <a:t>	C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→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</a:t>
            </a:r>
          </a:p>
          <a:p>
            <a:pPr eaLnBrk="1" hangingPunct="1">
              <a:defRPr/>
            </a:pPr>
            <a:endParaRPr lang="en-US" altLang="zh-TW"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5CF2EBB4-B17B-401F-8D3A-B4586098A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(5)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7297189D-604F-4AF1-BDA6-EA4536134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If </a:t>
            </a:r>
            <a:r>
              <a:rPr lang="en-US" sz="2400">
                <a:sym typeface="Symbol" pitchFamily="18" charset="2"/>
              </a:rPr>
              <a:t>  </a:t>
            </a:r>
            <a:r>
              <a:rPr lang="en-US" sz="2400" i="1"/>
              <a:t>L</a:t>
            </a:r>
            <a:r>
              <a:rPr lang="en-US" sz="2400"/>
              <a:t>(</a:t>
            </a:r>
            <a:r>
              <a:rPr lang="en-US" sz="2400" i="1"/>
              <a:t>G</a:t>
            </a:r>
            <a:r>
              <a:rPr lang="en-US" sz="2400"/>
              <a:t>), we can eliminate all productions </a:t>
            </a:r>
            <a:r>
              <a:rPr lang="en-US" sz="2400" i="1"/>
              <a:t>A </a:t>
            </a:r>
            <a:r>
              <a:rPr lang="en-US" sz="2400">
                <a:effectLst/>
                <a:sym typeface="Wingdings" pitchFamily="2" charset="2"/>
              </a:rPr>
              <a:t>→</a:t>
            </a:r>
            <a:r>
              <a:rPr lang="en-US" sz="2400">
                <a:sym typeface="Symbol" pitchFamily="18" charset="2"/>
              </a:rPr>
              <a:t> </a:t>
            </a:r>
          </a:p>
          <a:p>
            <a:pPr eaLnBrk="1" hangingPunct="1">
              <a:defRPr/>
            </a:pPr>
            <a:endParaRPr lang="en-US" sz="240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2400"/>
              <a:t>For every </a:t>
            </a:r>
            <a:r>
              <a:rPr lang="en-US" sz="2400" i="1"/>
              <a:t>B</a:t>
            </a:r>
            <a:r>
              <a:rPr lang="en-US" sz="2400"/>
              <a:t> referring to </a:t>
            </a:r>
            <a:r>
              <a:rPr lang="en-US" sz="2400" i="1"/>
              <a:t>A</a:t>
            </a:r>
            <a:r>
              <a:rPr lang="en-US" sz="2400"/>
              <a:t>: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For example, if </a:t>
            </a:r>
            <a:r>
              <a:rPr lang="en-US" sz="2400" i="1"/>
              <a:t>B</a:t>
            </a:r>
            <a:r>
              <a:rPr lang="en-US" sz="2400"/>
              <a:t> </a:t>
            </a:r>
            <a:r>
              <a:rPr lang="en-US" sz="2400">
                <a:effectLst/>
                <a:sym typeface="Wingdings" pitchFamily="2" charset="2"/>
              </a:rPr>
              <a:t>→ </a:t>
            </a:r>
            <a:r>
              <a:rPr lang="en-US" sz="2400">
                <a:latin typeface="Symbol" pitchFamily="18" charset="2"/>
                <a:sym typeface="Wingdings" pitchFamily="2" charset="2"/>
              </a:rPr>
              <a:t>e</a:t>
            </a:r>
            <a:r>
              <a:rPr lang="en-US" sz="2400">
                <a:sym typeface="Wingdings" pitchFamily="2" charset="2"/>
              </a:rPr>
              <a:t> and </a:t>
            </a:r>
            <a:r>
              <a:rPr lang="en-US" sz="2400" i="1">
                <a:sym typeface="Wingdings" pitchFamily="2" charset="2"/>
              </a:rPr>
              <a:t>A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 </a:t>
            </a:r>
            <a:r>
              <a:rPr lang="en-US" sz="2400" i="1">
                <a:sym typeface="Wingdings" pitchFamily="2" charset="2"/>
              </a:rPr>
              <a:t>BABa</a:t>
            </a:r>
          </a:p>
          <a:p>
            <a:pPr eaLnBrk="1" hangingPunct="1">
              <a:defRPr/>
            </a:pPr>
            <a:r>
              <a:rPr lang="en-US" sz="2400">
                <a:sym typeface="Wingdings" pitchFamily="2" charset="2"/>
              </a:rPr>
              <a:t>Then after eliminating the rule </a:t>
            </a:r>
            <a:r>
              <a:rPr lang="en-US" sz="2400" i="1">
                <a:sym typeface="Wingdings" pitchFamily="2" charset="2"/>
              </a:rPr>
              <a:t>B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>
                <a:sym typeface="Wingdings" pitchFamily="2" charset="2"/>
              </a:rPr>
              <a:t>, new rules for </a:t>
            </a:r>
            <a:r>
              <a:rPr lang="en-US" sz="2400" i="1">
                <a:sym typeface="Wingdings" pitchFamily="2" charset="2"/>
              </a:rPr>
              <a:t>A</a:t>
            </a:r>
            <a:r>
              <a:rPr lang="en-US" sz="2400">
                <a:sym typeface="Wingdings" pitchFamily="2" charset="2"/>
              </a:rPr>
              <a:t> will be added</a:t>
            </a:r>
          </a:p>
          <a:p>
            <a:pPr lvl="1" eaLnBrk="1" hangingPunct="1">
              <a:defRPr/>
            </a:pPr>
            <a:r>
              <a:rPr lang="en-US" sz="2400" i="1"/>
              <a:t>A </a:t>
            </a:r>
            <a:r>
              <a:rPr lang="en-US" sz="2400">
                <a:sym typeface="Wingdings" pitchFamily="2" charset="2"/>
              </a:rPr>
              <a:t>→</a:t>
            </a:r>
            <a:r>
              <a:rPr lang="en-US" sz="2400" i="1">
                <a:sym typeface="Wingdings" pitchFamily="2" charset="2"/>
              </a:rPr>
              <a:t> BABa</a:t>
            </a:r>
          </a:p>
          <a:p>
            <a:pPr lvl="1" eaLnBrk="1" hangingPunct="1">
              <a:defRPr/>
            </a:pP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A </a:t>
            </a:r>
            <a:r>
              <a:rPr lang="en-US" sz="2400">
                <a:sym typeface="Wingdings" pitchFamily="2" charset="2"/>
              </a:rPr>
              <a:t>→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 ABa</a:t>
            </a:r>
          </a:p>
          <a:p>
            <a:pPr lvl="1" eaLnBrk="1" hangingPunct="1">
              <a:defRPr/>
            </a:pPr>
            <a:r>
              <a:rPr lang="en-US" sz="2400" i="1">
                <a:solidFill>
                  <a:srgbClr val="A50021"/>
                </a:solidFill>
              </a:rPr>
              <a:t>A </a:t>
            </a:r>
            <a:r>
              <a:rPr lang="en-US" sz="2400">
                <a:sym typeface="Wingdings" pitchFamily="2" charset="2"/>
              </a:rPr>
              <a:t>→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 BAa</a:t>
            </a:r>
          </a:p>
          <a:p>
            <a:pPr lvl="1" eaLnBrk="1" hangingPunct="1">
              <a:defRPr/>
            </a:pP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A </a:t>
            </a:r>
            <a:r>
              <a:rPr lang="en-US" sz="2400">
                <a:sym typeface="Wingdings" pitchFamily="2" charset="2"/>
              </a:rPr>
              <a:t>→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 Aa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36C6B32D-C188-4567-A242-B12C76D5F872}"/>
              </a:ext>
            </a:extLst>
          </p:cNvPr>
          <p:cNvGrpSpPr>
            <a:grpSpLocks/>
          </p:cNvGrpSpPr>
          <p:nvPr/>
        </p:nvGrpSpPr>
        <p:grpSpPr bwMode="auto">
          <a:xfrm>
            <a:off x="1974850" y="2511425"/>
            <a:ext cx="6742113" cy="946150"/>
            <a:chOff x="960" y="2544"/>
            <a:chExt cx="4247" cy="596"/>
          </a:xfrm>
        </p:grpSpPr>
        <p:sp>
          <p:nvSpPr>
            <p:cNvPr id="12293" name="Text Box 5">
              <a:extLst>
                <a:ext uri="{FF2B5EF4-FFF2-40B4-BE49-F238E27FC236}">
                  <a16:creationId xmlns:a16="http://schemas.microsoft.com/office/drawing/2014/main" id="{577D9591-B1A7-4EAD-AC21-9201B63C2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44"/>
              <a:ext cx="136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9000"/>
                </a:lnSpc>
                <a:spcBef>
                  <a:spcPct val="1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SzPct val="69000"/>
                <a:buFont typeface="Wingdings" panose="05000000000000000000" pitchFamily="2" charset="2"/>
                <a:buChar char="q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 </a:t>
              </a:r>
              <a:r>
                <a:rPr lang="en-US" altLang="en-US" sz="2400" b="0">
                  <a:latin typeface="Symbol" panose="05050102010706020507" pitchFamily="18" charset="2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sz="2400" b="0" i="1">
                  <a:latin typeface="Tahoma" panose="020B0604030504040204" pitchFamily="34" charset="0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sz="2400" b="0">
                  <a:latin typeface="Symbol" panose="05050102010706020507" pitchFamily="18" charset="2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| …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 </a:t>
              </a:r>
              <a:r>
                <a:rPr lang="en-US" altLang="en-US" sz="2400" b="0">
                  <a:solidFill>
                    <a:srgbClr val="A50021"/>
                  </a:solidFill>
                  <a:latin typeface="Symbol" panose="05050102010706020507" pitchFamily="18" charset="2"/>
                </a:rPr>
                <a:t>e</a:t>
              </a:r>
              <a:r>
                <a:rPr lang="en-US" altLang="en-US" sz="2400" b="0">
                  <a:latin typeface="Tahoma" panose="020B0604030504040204" pitchFamily="34" charset="0"/>
                </a:rPr>
                <a:t> | …</a:t>
              </a:r>
            </a:p>
          </p:txBody>
        </p:sp>
        <p:sp>
          <p:nvSpPr>
            <p:cNvPr id="12294" name="AutoShape 6">
              <a:extLst>
                <a:ext uri="{FF2B5EF4-FFF2-40B4-BE49-F238E27FC236}">
                  <a16:creationId xmlns:a16="http://schemas.microsoft.com/office/drawing/2014/main" id="{7572364E-F01F-4D8C-B44A-C2A1D7BF7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9000"/>
                </a:lnSpc>
                <a:spcBef>
                  <a:spcPct val="1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SzPct val="69000"/>
                <a:buFont typeface="Wingdings" panose="05000000000000000000" pitchFamily="2" charset="2"/>
                <a:buChar char="q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Monospac821 BT" pitchFamily="49" charset="0"/>
              </a:endParaRPr>
            </a:p>
          </p:txBody>
        </p:sp>
        <p:sp>
          <p:nvSpPr>
            <p:cNvPr id="12295" name="Text Box 7">
              <a:extLst>
                <a:ext uri="{FF2B5EF4-FFF2-40B4-BE49-F238E27FC236}">
                  <a16:creationId xmlns:a16="http://schemas.microsoft.com/office/drawing/2014/main" id="{B1910BF7-B5BE-459F-9CD2-87081DF45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44"/>
              <a:ext cx="18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9000"/>
                </a:lnSpc>
                <a:spcBef>
                  <a:spcPct val="1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SzPct val="69000"/>
                <a:buFont typeface="Wingdings" panose="05000000000000000000" pitchFamily="2" charset="2"/>
                <a:buChar char="q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 </a:t>
              </a:r>
              <a:r>
                <a:rPr lang="en-US" altLang="en-US" sz="2400" b="0">
                  <a:solidFill>
                    <a:srgbClr val="A50021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en-US" sz="2400" b="0">
                  <a:solidFill>
                    <a:srgbClr val="A5002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2400" b="0">
                  <a:solidFill>
                    <a:srgbClr val="A50021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| </a:t>
              </a:r>
              <a:r>
                <a:rPr lang="en-US" altLang="en-US" sz="2400" b="0">
                  <a:latin typeface="Symbol" panose="05050102010706020507" pitchFamily="18" charset="2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sz="2400" b="0" i="1">
                  <a:latin typeface="Tahoma" panose="020B0604030504040204" pitchFamily="34" charset="0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sz="2400" b="0">
                  <a:latin typeface="Symbol" panose="05050102010706020507" pitchFamily="18" charset="2"/>
                </a:rPr>
                <a:t>b</a:t>
              </a:r>
              <a:r>
                <a:rPr lang="en-US" altLang="en-US" sz="2400" b="0">
                  <a:latin typeface="Tahoma" panose="020B0604030504040204" pitchFamily="34" charset="0"/>
                </a:rPr>
                <a:t> | …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latin typeface="Tahoma" panose="020B0604030504040204" pitchFamily="34" charset="0"/>
                </a:rPr>
                <a:t>A</a:t>
              </a:r>
              <a:r>
                <a:rPr lang="en-US" altLang="en-US" sz="2400" b="0">
                  <a:latin typeface="Tahoma" panose="020B0604030504040204" pitchFamily="34" charset="0"/>
                </a:rPr>
                <a:t> </a:t>
              </a:r>
              <a:r>
                <a:rPr lang="en-US" altLang="en-US" b="0">
                  <a:latin typeface="Monospac821 BT" pitchFamily="49" charset="0"/>
                  <a:sym typeface="Wingdings" panose="05000000000000000000" pitchFamily="2" charset="2"/>
                </a:rPr>
                <a:t>→ </a:t>
              </a:r>
              <a:r>
                <a:rPr lang="en-US" altLang="en-US" sz="2400" b="0">
                  <a:latin typeface="Tahoma" panose="020B0604030504040204" pitchFamily="34" charset="0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EC14BCC6-E086-4B28-AD88-63D49AEDD6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(6)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B94395BF-E64F-48BB-9DFD-8505B9E1F7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dirty="0"/>
              <a:t>Let </a:t>
            </a:r>
            <a:r>
              <a:rPr lang="en-US" i="1" dirty="0"/>
              <a:t>G</a:t>
            </a:r>
            <a:r>
              <a:rPr lang="en-US" dirty="0"/>
              <a:t> be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/>
              <a:t>	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SaB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 err="1">
                <a:sym typeface="Wingdings" pitchFamily="2" charset="2"/>
              </a:rPr>
              <a:t>aB</a:t>
            </a:r>
            <a:endParaRPr lang="en-US" i="1" dirty="0"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	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>
                <a:latin typeface="Symbol" pitchFamily="18" charset="2"/>
                <a:sym typeface="Wingdings" pitchFamily="2" charset="2"/>
              </a:rPr>
              <a:t>e</a:t>
            </a:r>
            <a:endParaRPr lang="en-US" dirty="0"/>
          </a:p>
          <a:p>
            <a:pPr eaLnBrk="1" hangingPunct="1">
              <a:lnSpc>
                <a:spcPct val="79000"/>
              </a:lnSpc>
              <a:defRPr/>
            </a:pPr>
            <a:r>
              <a:rPr lang="en-US" dirty="0"/>
              <a:t>After removing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-productions, the new grammar will be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dirty="0"/>
              <a:t>	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SaB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Sa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 err="1">
                <a:sym typeface="Wingdings" pitchFamily="2" charset="2"/>
              </a:rPr>
              <a:t>aB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a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	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b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9000"/>
              </a:lnSpc>
              <a:defRPr/>
            </a:pPr>
            <a:endParaRPr lang="en-US" dirty="0">
              <a:sym typeface="Wingdings" pitchFamily="2" charset="2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dirty="0">
                <a:sym typeface="Wingdings" pitchFamily="2" charset="2"/>
              </a:rPr>
              <a:t>The removal of </a:t>
            </a:r>
            <a:r>
              <a:rPr lang="en-US" dirty="0">
                <a:latin typeface="Symbol" pitchFamily="18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-productions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increases the number of rules</a:t>
            </a:r>
            <a:r>
              <a:rPr lang="en-US" dirty="0">
                <a:sym typeface="Wingdings" pitchFamily="2" charset="2"/>
              </a:rPr>
              <a:t> but </a:t>
            </a:r>
            <a:r>
              <a:rPr lang="en-US" i="1" dirty="0">
                <a:solidFill>
                  <a:srgbClr val="FF3300"/>
                </a:solidFill>
                <a:sym typeface="Wingdings" pitchFamily="2" charset="2"/>
              </a:rPr>
              <a:t>reduces the length of derivations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5F856DBF-D462-4A6A-895F-94BF85AE4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(7)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6A7B6A9-9569-41D7-8488-7C694E1D68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54113"/>
            <a:ext cx="7924800" cy="5324475"/>
          </a:xfrm>
        </p:spPr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sz="2400"/>
              <a:t>Let </a:t>
            </a:r>
            <a:r>
              <a:rPr lang="en-US" sz="2400" i="1"/>
              <a:t>G</a:t>
            </a:r>
            <a:r>
              <a:rPr lang="en-US" sz="2400"/>
              <a:t> 	</a:t>
            </a:r>
            <a:r>
              <a:rPr lang="en-US" sz="2400" i="1">
                <a:effectLst/>
              </a:rPr>
              <a:t>S</a:t>
            </a:r>
            <a:r>
              <a:rPr lang="en-US" sz="2400">
                <a:effectLst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</a:t>
            </a:r>
            <a:r>
              <a:rPr lang="en-US" sz="2400" i="1">
                <a:effectLst/>
                <a:sym typeface="Wingdings" pitchFamily="2" charset="2"/>
              </a:rPr>
              <a:t> ACA</a:t>
            </a:r>
          </a:p>
          <a:p>
            <a:pPr eaLnBrk="1" hangingPunct="1">
              <a:lnSpc>
                <a:spcPct val="79000"/>
              </a:lnSpc>
              <a:buFont typeface="Wingdings" panose="05000000000000000000" pitchFamily="2" charset="2"/>
              <a:buNone/>
              <a:defRPr/>
            </a:pPr>
            <a:r>
              <a:rPr lang="en-US" sz="2400" i="1">
                <a:effectLst/>
              </a:rPr>
              <a:t>			A</a:t>
            </a:r>
            <a:r>
              <a:rPr lang="en-US" sz="2400">
                <a:effectLst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 </a:t>
            </a:r>
            <a:r>
              <a:rPr lang="en-US" sz="2400" i="1">
                <a:effectLst/>
                <a:sym typeface="Wingdings" pitchFamily="2" charset="2"/>
              </a:rPr>
              <a:t>aAa</a:t>
            </a:r>
            <a:r>
              <a:rPr lang="en-US" sz="2400">
                <a:effectLst/>
                <a:sym typeface="Wingdings" pitchFamily="2" charset="2"/>
              </a:rPr>
              <a:t> | </a:t>
            </a:r>
            <a:r>
              <a:rPr lang="en-US" sz="2400" i="1">
                <a:effectLst/>
                <a:sym typeface="Wingdings" pitchFamily="2" charset="2"/>
              </a:rPr>
              <a:t>B</a:t>
            </a:r>
            <a:r>
              <a:rPr lang="en-US" sz="2400">
                <a:effectLst/>
                <a:sym typeface="Wingdings" pitchFamily="2" charset="2"/>
              </a:rPr>
              <a:t> | </a:t>
            </a:r>
            <a:r>
              <a:rPr lang="en-US" sz="2400" i="1">
                <a:effectLst/>
                <a:sym typeface="Wingdings" pitchFamily="2" charset="2"/>
              </a:rPr>
              <a:t>C</a:t>
            </a:r>
          </a:p>
          <a:p>
            <a:pPr eaLnBrk="1" hangingPunct="1">
              <a:lnSpc>
                <a:spcPct val="79000"/>
              </a:lnSpc>
              <a:buFont typeface="Wingdings" panose="05000000000000000000" pitchFamily="2" charset="2"/>
              <a:buNone/>
              <a:defRPr/>
            </a:pPr>
            <a:r>
              <a:rPr lang="en-US" sz="2400" i="1">
                <a:effectLst/>
              </a:rPr>
              <a:t>			B</a:t>
            </a:r>
            <a:r>
              <a:rPr lang="en-US" sz="2400">
                <a:effectLst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 </a:t>
            </a:r>
            <a:r>
              <a:rPr lang="en-US" sz="2400" i="1">
                <a:effectLst/>
                <a:sym typeface="Wingdings" pitchFamily="2" charset="2"/>
              </a:rPr>
              <a:t>bB</a:t>
            </a:r>
            <a:r>
              <a:rPr lang="en-US" sz="2400">
                <a:effectLst/>
                <a:sym typeface="Wingdings" pitchFamily="2" charset="2"/>
              </a:rPr>
              <a:t> | </a:t>
            </a:r>
            <a:r>
              <a:rPr lang="en-US" sz="2400" i="1">
                <a:effectLst/>
                <a:sym typeface="Wingdings" pitchFamily="2" charset="2"/>
              </a:rPr>
              <a:t>b</a:t>
            </a:r>
          </a:p>
          <a:p>
            <a:pPr eaLnBrk="1" hangingPunct="1">
              <a:lnSpc>
                <a:spcPct val="79000"/>
              </a:lnSpc>
              <a:buFont typeface="Wingdings" panose="05000000000000000000" pitchFamily="2" charset="2"/>
              <a:buNone/>
              <a:defRPr/>
            </a:pPr>
            <a:r>
              <a:rPr lang="en-US" sz="2400" i="1">
                <a:effectLst/>
              </a:rPr>
              <a:t>			C</a:t>
            </a:r>
            <a:r>
              <a:rPr lang="en-US" sz="2400">
                <a:effectLst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 </a:t>
            </a:r>
            <a:r>
              <a:rPr lang="en-US" sz="2400" i="1">
                <a:effectLst/>
                <a:sym typeface="Wingdings" pitchFamily="2" charset="2"/>
              </a:rPr>
              <a:t>cC</a:t>
            </a:r>
            <a:r>
              <a:rPr lang="en-US" sz="2400">
                <a:effectLst/>
                <a:sym typeface="Wingdings" pitchFamily="2" charset="2"/>
              </a:rPr>
              <a:t> | </a:t>
            </a:r>
            <a:r>
              <a:rPr lang="en-US" sz="2400" b="1">
                <a:solidFill>
                  <a:srgbClr val="FF3300"/>
                </a:solidFill>
                <a:effectLst/>
                <a:latin typeface="Symbol" pitchFamily="18" charset="2"/>
                <a:sym typeface="Wingdings" pitchFamily="2" charset="2"/>
              </a:rPr>
              <a:t>e</a:t>
            </a:r>
            <a:endParaRPr lang="en-US" sz="2400" b="1">
              <a:solidFill>
                <a:srgbClr val="FF3300"/>
              </a:solidFill>
              <a:effectLst/>
            </a:endParaRPr>
          </a:p>
          <a:p>
            <a:pPr eaLnBrk="1" hangingPunct="1">
              <a:lnSpc>
                <a:spcPct val="79000"/>
              </a:lnSpc>
              <a:defRPr/>
            </a:pPr>
            <a:endParaRPr lang="en-US" sz="2400"/>
          </a:p>
          <a:p>
            <a:pPr eaLnBrk="1" hangingPunct="1">
              <a:lnSpc>
                <a:spcPct val="79000"/>
              </a:lnSpc>
              <a:defRPr/>
            </a:pPr>
            <a:r>
              <a:rPr lang="en-US" sz="2400"/>
              <a:t>The equivalent essentially </a:t>
            </a:r>
            <a:r>
              <a:rPr lang="en-US" sz="2400" b="1"/>
              <a:t>non-contracting</a:t>
            </a:r>
            <a:r>
              <a:rPr lang="en-US" sz="2400"/>
              <a:t> grammar </a:t>
            </a:r>
            <a:r>
              <a:rPr lang="en-US" sz="2400" i="1"/>
              <a:t>G</a:t>
            </a:r>
            <a:r>
              <a:rPr lang="en-US" sz="2400" i="1" baseline="-25000"/>
              <a:t>L</a:t>
            </a:r>
            <a:r>
              <a:rPr lang="en-US" sz="2400"/>
              <a:t> is 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i="1"/>
              <a:t>G</a:t>
            </a:r>
            <a:r>
              <a:rPr lang="en-US" sz="2400" i="1" baseline="-25000"/>
              <a:t>L</a:t>
            </a:r>
            <a:r>
              <a:rPr lang="en-US" sz="2400"/>
              <a:t>:	</a:t>
            </a:r>
            <a:r>
              <a:rPr lang="en-US" sz="2400" i="1"/>
              <a:t>S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→ </a:t>
            </a:r>
            <a:r>
              <a:rPr lang="en-US" sz="2400" i="1">
                <a:sym typeface="Wingdings" pitchFamily="2" charset="2"/>
              </a:rPr>
              <a:t>ACA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CA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AA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AC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A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C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>
                <a:solidFill>
                  <a:srgbClr val="A50021"/>
                </a:solidFill>
                <a:latin typeface="Symbol" pitchFamily="18" charset="2"/>
                <a:sym typeface="Wingdings" pitchFamily="2" charset="2"/>
              </a:rPr>
              <a:t>e</a:t>
            </a:r>
            <a:endParaRPr lang="en-US" sz="2400">
              <a:solidFill>
                <a:srgbClr val="A50021"/>
              </a:solidFill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</a:t>
            </a:r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→ </a:t>
            </a:r>
            <a:r>
              <a:rPr lang="en-US" sz="2400" i="1">
                <a:sym typeface="Wingdings" pitchFamily="2" charset="2"/>
              </a:rPr>
              <a:t>aAa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aa</a:t>
            </a:r>
            <a:r>
              <a:rPr lang="en-US" sz="2400" i="1">
                <a:sym typeface="Wingdings" pitchFamily="2" charset="2"/>
              </a:rPr>
              <a:t> | B | C</a:t>
            </a:r>
            <a:endParaRPr lang="en-US" sz="2400" i="1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</a:t>
            </a:r>
            <a:r>
              <a:rPr lang="en-US" sz="2400" i="1"/>
              <a:t>B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→ </a:t>
            </a:r>
            <a:r>
              <a:rPr lang="en-US" sz="2400" i="1">
                <a:sym typeface="Wingdings" pitchFamily="2" charset="2"/>
              </a:rPr>
              <a:t>bB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ym typeface="Wingdings" pitchFamily="2" charset="2"/>
              </a:rPr>
              <a:t>b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</a:t>
            </a:r>
            <a:r>
              <a:rPr lang="en-US" sz="2400" i="1"/>
              <a:t>C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→ </a:t>
            </a:r>
            <a:r>
              <a:rPr lang="en-US" sz="2400" i="1">
                <a:sym typeface="Wingdings" pitchFamily="2" charset="2"/>
              </a:rPr>
              <a:t>cC</a:t>
            </a:r>
            <a:r>
              <a:rPr lang="en-US" sz="2400">
                <a:sym typeface="Wingdings" pitchFamily="2" charset="2"/>
              </a:rPr>
              <a:t> | </a:t>
            </a:r>
            <a:r>
              <a:rPr lang="en-US" sz="2400" i="1">
                <a:solidFill>
                  <a:srgbClr val="A50021"/>
                </a:solidFill>
                <a:sym typeface="Wingdings" pitchFamily="2" charset="2"/>
              </a:rPr>
              <a:t>c</a:t>
            </a:r>
          </a:p>
          <a:p>
            <a:pPr eaLnBrk="1" hangingPunct="1">
              <a:lnSpc>
                <a:spcPct val="79000"/>
              </a:lnSpc>
              <a:defRPr/>
            </a:pPr>
            <a:endParaRPr lang="en-US" sz="2400">
              <a:sym typeface="Wingdings" pitchFamily="2" charset="2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sz="2400">
                <a:sym typeface="Wingdings" pitchFamily="2" charset="2"/>
              </a:rPr>
              <a:t>Since </a:t>
            </a:r>
            <a:r>
              <a:rPr lang="en-US" sz="2400" i="1">
                <a:sym typeface="Wingdings" pitchFamily="2" charset="2"/>
              </a:rPr>
              <a:t>S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 baseline="30000">
                <a:sym typeface="Symbol" pitchFamily="18" charset="2"/>
              </a:rPr>
              <a:t>*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>
                <a:latin typeface="Symbol" pitchFamily="18" charset="2"/>
                <a:sym typeface="Wingdings" pitchFamily="2" charset="2"/>
              </a:rPr>
              <a:t>e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 in G, the rule </a:t>
            </a:r>
            <a:r>
              <a:rPr lang="en-US" sz="2400" i="1"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>
                <a:effectLst/>
                <a:sym typeface="Wingdings" pitchFamily="2" charset="2"/>
              </a:rPr>
              <a:t>→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>
                <a:latin typeface="Symbol" pitchFamily="18" charset="2"/>
                <a:sym typeface="Wingdings" pitchFamily="2" charset="2"/>
              </a:rPr>
              <a:t>e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 is allowed in </a:t>
            </a:r>
            <a:r>
              <a:rPr lang="en-US" sz="2400" i="1">
                <a:cs typeface="Times New Roman" pitchFamily="18" charset="0"/>
                <a:sym typeface="Wingdings" pitchFamily="2" charset="2"/>
              </a:rPr>
              <a:t>G</a:t>
            </a:r>
            <a:r>
              <a:rPr lang="en-US" sz="2400" i="1" baseline="-25000">
                <a:cs typeface="Times New Roman" pitchFamily="18" charset="0"/>
                <a:sym typeface="Wingdings" pitchFamily="2" charset="2"/>
              </a:rPr>
              <a:t>L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, but all other </a:t>
            </a:r>
            <a:r>
              <a:rPr lang="en-US" sz="2400">
                <a:latin typeface="Symbol" pitchFamily="18" charset="2"/>
                <a:sym typeface="Wingdings" pitchFamily="2" charset="2"/>
              </a:rPr>
              <a:t>e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-productions are replaced</a:t>
            </a:r>
          </a:p>
          <a:p>
            <a:pPr eaLnBrk="1" hangingPunct="1">
              <a:lnSpc>
                <a:spcPct val="79000"/>
              </a:lnSpc>
              <a:defRPr/>
            </a:pPr>
            <a:endParaRPr lang="en-US" sz="240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sz="2400">
                <a:cs typeface="Times New Roman" pitchFamily="18" charset="0"/>
                <a:sym typeface="Wingdings" pitchFamily="2" charset="2"/>
              </a:rPr>
              <a:t>A grammar satisfying these conditions is called </a:t>
            </a:r>
            <a:r>
              <a:rPr lang="en-US" sz="2400" b="1" i="1">
                <a:cs typeface="Times New Roman" pitchFamily="18" charset="0"/>
                <a:sym typeface="Wingdings" pitchFamily="2" charset="2"/>
              </a:rPr>
              <a:t>essentially non-contracting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 (only start symbol is nullable)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A89A7F47-2E35-43C6-A42A-B1F8D314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(8)</a:t>
            </a:r>
            <a:br>
              <a:rPr lang="en-US" sz="2800" dirty="0"/>
            </a:br>
            <a:r>
              <a:rPr lang="en-US" sz="2800" dirty="0"/>
              <a:t> Removing </a:t>
            </a:r>
            <a:r>
              <a:rPr lang="en-US" sz="3200" dirty="0">
                <a:latin typeface="Symbol" pitchFamily="18" charset="2"/>
              </a:rPr>
              <a:t>e</a:t>
            </a:r>
            <a:r>
              <a:rPr lang="en-US" sz="3200" dirty="0"/>
              <a:t>-</a:t>
            </a:r>
            <a:r>
              <a:rPr lang="en-US" sz="2800" dirty="0"/>
              <a:t>Productions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F9039707-7E20-4C04-BE24-4B15380E9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54113"/>
            <a:ext cx="7772400" cy="5324475"/>
          </a:xfrm>
        </p:spPr>
        <p:txBody>
          <a:bodyPr/>
          <a:lstStyle/>
          <a:p>
            <a:pPr eaLnBrk="1" hangingPunct="1">
              <a:lnSpc>
                <a:spcPct val="69000"/>
              </a:lnSpc>
              <a:defRPr/>
            </a:pP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Let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be</a:t>
            </a: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 err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sz="2400" i="1" dirty="0" err="1">
                <a:ea typeface="新細明體" pitchFamily="18" charset="-120"/>
                <a:sym typeface="Wingdings" pitchFamily="2" charset="2"/>
              </a:rPr>
              <a:t>bA</a:t>
            </a:r>
            <a:endParaRPr lang="en-US" altLang="zh-TW" sz="2400" i="1" dirty="0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BB</a:t>
            </a: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ab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sz="2400" i="1" dirty="0" err="1">
                <a:ea typeface="新細明體" pitchFamily="18" charset="-120"/>
                <a:sym typeface="Symbol" pitchFamily="18" charset="2"/>
              </a:rPr>
              <a:t>aAbC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sz="2400" i="1" dirty="0" err="1">
                <a:ea typeface="新細明體" pitchFamily="18" charset="-120"/>
                <a:sym typeface="Symbol" pitchFamily="18" charset="2"/>
              </a:rPr>
              <a:t>aAb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CC</a:t>
            </a: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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69000"/>
              </a:lnSpc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69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We eliminate </a:t>
            </a:r>
            <a:r>
              <a:rPr lang="en-US" altLang="zh-TW" sz="2400" i="1" dirty="0">
                <a:ea typeface="新細明體" pitchFamily="18" charset="-120"/>
              </a:rPr>
              <a:t>C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sz="2400" dirty="0">
                <a:effectLst/>
                <a:sym typeface="Wingdings" pitchFamily="2" charset="2"/>
              </a:rPr>
              <a:t>→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 by replacing:</a:t>
            </a: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CC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	into 	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CC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, </a:t>
            </a:r>
            <a:r>
              <a:rPr lang="en-US" altLang="zh-TW" sz="2400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C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, and </a:t>
            </a:r>
            <a:r>
              <a:rPr lang="en-US" altLang="zh-TW" sz="2400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dirty="0">
                <a:solidFill>
                  <a:srgbClr val="A50021"/>
                </a:solidFill>
                <a:ea typeface="新細明體" pitchFamily="18" charset="-120"/>
                <a:sym typeface="Symbol" pitchFamily="18" charset="2"/>
              </a:rPr>
              <a:t>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endParaRPr lang="en-US" altLang="zh-TW" sz="2400" dirty="0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 err="1">
                <a:ea typeface="新細明體" pitchFamily="18" charset="-120"/>
                <a:sym typeface="Wingdings" pitchFamily="2" charset="2"/>
              </a:rPr>
              <a:t>aAbC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	into 	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 err="1">
                <a:ea typeface="新細明體" pitchFamily="18" charset="-120"/>
                <a:sym typeface="Wingdings" pitchFamily="2" charset="2"/>
              </a:rPr>
              <a:t>aAbC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and </a:t>
            </a:r>
            <a:r>
              <a:rPr lang="en-US" altLang="zh-TW" sz="2400" i="1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dirty="0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 err="1">
                <a:solidFill>
                  <a:srgbClr val="A50021"/>
                </a:solidFill>
                <a:ea typeface="新細明體" pitchFamily="18" charset="-120"/>
                <a:sym typeface="Wingdings" pitchFamily="2" charset="2"/>
              </a:rPr>
              <a:t>aAb</a:t>
            </a:r>
            <a:endParaRPr lang="en-US" altLang="zh-TW" sz="2400" i="1" dirty="0">
              <a:solidFill>
                <a:srgbClr val="A50021"/>
              </a:solidFill>
              <a:ea typeface="新細明體" pitchFamily="18" charset="-120"/>
              <a:sym typeface="Wingdings" pitchFamily="2" charset="2"/>
            </a:endParaRPr>
          </a:p>
          <a:p>
            <a:pPr eaLnBrk="1" hangingPunct="1">
              <a:lnSpc>
                <a:spcPct val="69000"/>
              </a:lnSpc>
              <a:defRPr/>
            </a:pPr>
            <a:endParaRPr lang="en-US" altLang="zh-TW" sz="2400" dirty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69000"/>
              </a:lnSpc>
              <a:defRPr/>
            </a:pP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Since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C </a:t>
            </a:r>
            <a:r>
              <a:rPr lang="en-US" sz="2400" dirty="0">
                <a:effectLst/>
                <a:sym typeface="Wingdings" pitchFamily="2" charset="2"/>
              </a:rPr>
              <a:t>→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 is only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production</a:t>
            </a: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Symbol" pitchFamily="18" charset="2"/>
              </a:rPr>
              <a:t>only </a:t>
            </a:r>
            <a:r>
              <a:rPr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Symbol" pitchFamily="18" charset="2"/>
              </a:rPr>
              <a:t>B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Symbol" pitchFamily="18" charset="2"/>
              </a:rPr>
              <a:t> and </a:t>
            </a:r>
            <a:r>
              <a:rPr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Symbol" pitchFamily="18" charset="2"/>
              </a:rPr>
              <a:t>B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Wingdings" pitchFamily="2" charset="2"/>
              </a:rPr>
              <a:t>aAb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Wingdings" pitchFamily="2" charset="2"/>
              </a:rPr>
              <a:t> retained.</a:t>
            </a:r>
          </a:p>
          <a:p>
            <a:pPr eaLnBrk="1" hangingPunct="1">
              <a:lnSpc>
                <a:spcPct val="69000"/>
              </a:lnSpc>
              <a:defRPr/>
            </a:pPr>
            <a:endParaRPr lang="en-US" altLang="zh-TW" sz="2400" dirty="0">
              <a:ea typeface="新細明體" pitchFamily="18" charset="-120"/>
              <a:sym typeface="Wingdings" pitchFamily="2" charset="2"/>
            </a:endParaRPr>
          </a:p>
          <a:p>
            <a:pPr eaLnBrk="1" hangingPunct="1">
              <a:lnSpc>
                <a:spcPct val="69000"/>
              </a:lnSpc>
              <a:defRPr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The new grammar:</a:t>
            </a: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 err="1">
                <a:ea typeface="新細明體" pitchFamily="18" charset="-120"/>
                <a:sym typeface="Wingdings" pitchFamily="2" charset="2"/>
              </a:rPr>
              <a:t>aS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SS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| </a:t>
            </a:r>
            <a:r>
              <a:rPr lang="en-US" altLang="zh-TW" sz="2400" i="1" dirty="0" err="1">
                <a:ea typeface="新細明體" pitchFamily="18" charset="-120"/>
                <a:sym typeface="Wingdings" pitchFamily="2" charset="2"/>
              </a:rPr>
              <a:t>bA</a:t>
            </a:r>
            <a:endParaRPr lang="en-US" altLang="zh-TW" sz="2400" i="1" dirty="0">
              <a:ea typeface="新細明體" pitchFamily="18" charset="-120"/>
              <a:sym typeface="Wingdings" pitchFamily="2" charset="2"/>
            </a:endParaRP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i="1" dirty="0">
                <a:ea typeface="新細明體" pitchFamily="18" charset="-120"/>
                <a:sym typeface="Wingdings" pitchFamily="2" charset="2"/>
              </a:rPr>
              <a:t>BB</a:t>
            </a:r>
            <a:endParaRPr lang="en-US" altLang="zh-TW" sz="2400" i="1" dirty="0">
              <a:ea typeface="新細明體" pitchFamily="18" charset="-120"/>
              <a:sym typeface="Symbol" pitchFamily="18" charset="2"/>
            </a:endParaRPr>
          </a:p>
          <a:p>
            <a:pPr lvl="1" eaLnBrk="1" hangingPunct="1">
              <a:lnSpc>
                <a:spcPct val="60000"/>
              </a:lnSpc>
              <a:defRPr/>
            </a:pP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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sz="2400" i="1" dirty="0">
                <a:ea typeface="新細明體" pitchFamily="18" charset="-120"/>
                <a:sym typeface="Symbol" pitchFamily="18" charset="2"/>
              </a:rPr>
              <a:t>ab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| </a:t>
            </a:r>
            <a:r>
              <a:rPr lang="en-US" altLang="zh-TW" sz="2400" i="1" dirty="0" err="1">
                <a:ea typeface="新細明體" pitchFamily="18" charset="-120"/>
                <a:sym typeface="Symbol" pitchFamily="18" charset="2"/>
              </a:rPr>
              <a:t>aAb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lank Presentatio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12674</TotalTime>
  <Words>881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2_Blank Presentation</vt:lpstr>
      <vt:lpstr>4_Blank Presentation</vt:lpstr>
      <vt:lpstr> Simplification of CFGs -  Removing e-Productions</vt:lpstr>
      <vt:lpstr>Methods for Transforming Grammars (1)  Removing e-Productions</vt:lpstr>
      <vt:lpstr>Methods for Transforming Grammars (2)  Removing e-Productions</vt:lpstr>
      <vt:lpstr>Methods for Transforming Grammars (3)  Removing e-Productions</vt:lpstr>
      <vt:lpstr>Methods for Transforming Grammars (4)  Removing e-Productions</vt:lpstr>
      <vt:lpstr>Methods for Transforming Grammars (5)  Removing e-Productions</vt:lpstr>
      <vt:lpstr>Methods for Transforming Grammars (6)  Removing e-Productions</vt:lpstr>
      <vt:lpstr>Methods for Transforming Grammars (7)  Removing e-Productions</vt:lpstr>
      <vt:lpstr>Methods for Transforming Grammars (8)  Removing e-Productions</vt:lpstr>
      <vt:lpstr>Methods for Transforming Grammars (9)  Removing e-Productions</vt:lpstr>
      <vt:lpstr>Methods for Transforming Grammars (10)  Removing e-Productions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of Functions</dc:title>
  <dc:creator>M SIVARAMAKRISHNAN</dc:creator>
  <cp:lastModifiedBy>snbscbe Coimbatore</cp:lastModifiedBy>
  <cp:revision>785</cp:revision>
  <cp:lastPrinted>1998-11-17T21:42:12Z</cp:lastPrinted>
  <dcterms:created xsi:type="dcterms:W3CDTF">1997-11-12T07:36:58Z</dcterms:created>
  <dcterms:modified xsi:type="dcterms:W3CDTF">2020-10-22T16:23:16Z</dcterms:modified>
</cp:coreProperties>
</file>