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57" r:id="rId7"/>
    <p:sldId id="258"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94660"/>
  </p:normalViewPr>
  <p:slideViewPr>
    <p:cSldViewPr snapToGrid="0">
      <p:cViewPr varScale="1">
        <p:scale>
          <a:sx n="67" d="100"/>
          <a:sy n="67" d="100"/>
        </p:scale>
        <p:origin x="1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F77CA-09C9-4603-9C80-A575AC7969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B3AEE9-5571-40A8-8B88-47055FC0DF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FE2A79-68F7-4DCC-8DEF-A86CB4DFCC15}"/>
              </a:ext>
            </a:extLst>
          </p:cNvPr>
          <p:cNvSpPr>
            <a:spLocks noGrp="1"/>
          </p:cNvSpPr>
          <p:nvPr>
            <p:ph type="dt" sz="half" idx="10"/>
          </p:nvPr>
        </p:nvSpPr>
        <p:spPr/>
        <p:txBody>
          <a:bodyPr/>
          <a:lstStyle/>
          <a:p>
            <a:fld id="{CEFE49CC-8141-4060-8E1B-995616CE176A}" type="datetimeFigureOut">
              <a:rPr lang="en-US" smtClean="0"/>
              <a:t>5/6/2021</a:t>
            </a:fld>
            <a:endParaRPr lang="en-US"/>
          </a:p>
        </p:txBody>
      </p:sp>
      <p:sp>
        <p:nvSpPr>
          <p:cNvPr id="5" name="Footer Placeholder 4">
            <a:extLst>
              <a:ext uri="{FF2B5EF4-FFF2-40B4-BE49-F238E27FC236}">
                <a16:creationId xmlns:a16="http://schemas.microsoft.com/office/drawing/2014/main" id="{B68EED11-231A-4FD9-A5A4-CC3CCADDFF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D9A798-9C6F-4207-ACE5-677EC47A9EAB}"/>
              </a:ext>
            </a:extLst>
          </p:cNvPr>
          <p:cNvSpPr>
            <a:spLocks noGrp="1"/>
          </p:cNvSpPr>
          <p:nvPr>
            <p:ph type="sldNum" sz="quarter" idx="12"/>
          </p:nvPr>
        </p:nvSpPr>
        <p:spPr/>
        <p:txBody>
          <a:bodyPr/>
          <a:lstStyle/>
          <a:p>
            <a:fld id="{2A51AF91-DA91-4D99-BC2B-E8DBE13EEBE0}" type="slidenum">
              <a:rPr lang="en-US" smtClean="0"/>
              <a:t>‹#›</a:t>
            </a:fld>
            <a:endParaRPr lang="en-US"/>
          </a:p>
        </p:txBody>
      </p:sp>
    </p:spTree>
    <p:extLst>
      <p:ext uri="{BB962C8B-B14F-4D97-AF65-F5344CB8AC3E}">
        <p14:creationId xmlns:p14="http://schemas.microsoft.com/office/powerpoint/2010/main" val="3261121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1DBE0-88D5-424F-9FA3-EF9F2AE02A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A1419E-F813-4F70-B9D5-B261209B5A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0805C9-DB6D-45EE-AC7E-DA7AC3B0D506}"/>
              </a:ext>
            </a:extLst>
          </p:cNvPr>
          <p:cNvSpPr>
            <a:spLocks noGrp="1"/>
          </p:cNvSpPr>
          <p:nvPr>
            <p:ph type="dt" sz="half" idx="10"/>
          </p:nvPr>
        </p:nvSpPr>
        <p:spPr/>
        <p:txBody>
          <a:bodyPr/>
          <a:lstStyle/>
          <a:p>
            <a:fld id="{CEFE49CC-8141-4060-8E1B-995616CE176A}" type="datetimeFigureOut">
              <a:rPr lang="en-US" smtClean="0"/>
              <a:t>5/6/2021</a:t>
            </a:fld>
            <a:endParaRPr lang="en-US"/>
          </a:p>
        </p:txBody>
      </p:sp>
      <p:sp>
        <p:nvSpPr>
          <p:cNvPr id="5" name="Footer Placeholder 4">
            <a:extLst>
              <a:ext uri="{FF2B5EF4-FFF2-40B4-BE49-F238E27FC236}">
                <a16:creationId xmlns:a16="http://schemas.microsoft.com/office/drawing/2014/main" id="{A9CF48AA-8D7F-4DA0-8F69-599CBCD893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083CD1-A022-4CCE-8AFA-10096F1C806C}"/>
              </a:ext>
            </a:extLst>
          </p:cNvPr>
          <p:cNvSpPr>
            <a:spLocks noGrp="1"/>
          </p:cNvSpPr>
          <p:nvPr>
            <p:ph type="sldNum" sz="quarter" idx="12"/>
          </p:nvPr>
        </p:nvSpPr>
        <p:spPr/>
        <p:txBody>
          <a:bodyPr/>
          <a:lstStyle/>
          <a:p>
            <a:fld id="{2A51AF91-DA91-4D99-BC2B-E8DBE13EEBE0}" type="slidenum">
              <a:rPr lang="en-US" smtClean="0"/>
              <a:t>‹#›</a:t>
            </a:fld>
            <a:endParaRPr lang="en-US"/>
          </a:p>
        </p:txBody>
      </p:sp>
    </p:spTree>
    <p:extLst>
      <p:ext uri="{BB962C8B-B14F-4D97-AF65-F5344CB8AC3E}">
        <p14:creationId xmlns:p14="http://schemas.microsoft.com/office/powerpoint/2010/main" val="1956802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447944-430F-4826-BDD1-AECDE65C39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917093-28CC-4EE2-8E69-A686C090D4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BC8F5F-D14A-4016-BCE2-E70361778591}"/>
              </a:ext>
            </a:extLst>
          </p:cNvPr>
          <p:cNvSpPr>
            <a:spLocks noGrp="1"/>
          </p:cNvSpPr>
          <p:nvPr>
            <p:ph type="dt" sz="half" idx="10"/>
          </p:nvPr>
        </p:nvSpPr>
        <p:spPr/>
        <p:txBody>
          <a:bodyPr/>
          <a:lstStyle/>
          <a:p>
            <a:fld id="{CEFE49CC-8141-4060-8E1B-995616CE176A}" type="datetimeFigureOut">
              <a:rPr lang="en-US" smtClean="0"/>
              <a:t>5/6/2021</a:t>
            </a:fld>
            <a:endParaRPr lang="en-US"/>
          </a:p>
        </p:txBody>
      </p:sp>
      <p:sp>
        <p:nvSpPr>
          <p:cNvPr id="5" name="Footer Placeholder 4">
            <a:extLst>
              <a:ext uri="{FF2B5EF4-FFF2-40B4-BE49-F238E27FC236}">
                <a16:creationId xmlns:a16="http://schemas.microsoft.com/office/drawing/2014/main" id="{72C38D36-910B-4CE2-8A89-AD2016D41D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D029C8-89CF-47F6-8508-C7156EC607E4}"/>
              </a:ext>
            </a:extLst>
          </p:cNvPr>
          <p:cNvSpPr>
            <a:spLocks noGrp="1"/>
          </p:cNvSpPr>
          <p:nvPr>
            <p:ph type="sldNum" sz="quarter" idx="12"/>
          </p:nvPr>
        </p:nvSpPr>
        <p:spPr/>
        <p:txBody>
          <a:bodyPr/>
          <a:lstStyle/>
          <a:p>
            <a:fld id="{2A51AF91-DA91-4D99-BC2B-E8DBE13EEBE0}" type="slidenum">
              <a:rPr lang="en-US" smtClean="0"/>
              <a:t>‹#›</a:t>
            </a:fld>
            <a:endParaRPr lang="en-US"/>
          </a:p>
        </p:txBody>
      </p:sp>
    </p:spTree>
    <p:extLst>
      <p:ext uri="{BB962C8B-B14F-4D97-AF65-F5344CB8AC3E}">
        <p14:creationId xmlns:p14="http://schemas.microsoft.com/office/powerpoint/2010/main" val="1482917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8995E-E770-479F-B750-DCD6DF046D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507513-0949-4DF2-9275-052FE657D8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0AB57D-BA69-44EF-9246-D6329D897739}"/>
              </a:ext>
            </a:extLst>
          </p:cNvPr>
          <p:cNvSpPr>
            <a:spLocks noGrp="1"/>
          </p:cNvSpPr>
          <p:nvPr>
            <p:ph type="dt" sz="half" idx="10"/>
          </p:nvPr>
        </p:nvSpPr>
        <p:spPr/>
        <p:txBody>
          <a:bodyPr/>
          <a:lstStyle/>
          <a:p>
            <a:fld id="{CEFE49CC-8141-4060-8E1B-995616CE176A}" type="datetimeFigureOut">
              <a:rPr lang="en-US" smtClean="0"/>
              <a:t>5/6/2021</a:t>
            </a:fld>
            <a:endParaRPr lang="en-US"/>
          </a:p>
        </p:txBody>
      </p:sp>
      <p:sp>
        <p:nvSpPr>
          <p:cNvPr id="5" name="Footer Placeholder 4">
            <a:extLst>
              <a:ext uri="{FF2B5EF4-FFF2-40B4-BE49-F238E27FC236}">
                <a16:creationId xmlns:a16="http://schemas.microsoft.com/office/drawing/2014/main" id="{C97E53F3-78FB-4E3D-AF9B-F16C68C94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63BC7E-82C0-4D69-AF17-5BDC28153108}"/>
              </a:ext>
            </a:extLst>
          </p:cNvPr>
          <p:cNvSpPr>
            <a:spLocks noGrp="1"/>
          </p:cNvSpPr>
          <p:nvPr>
            <p:ph type="sldNum" sz="quarter" idx="12"/>
          </p:nvPr>
        </p:nvSpPr>
        <p:spPr/>
        <p:txBody>
          <a:bodyPr/>
          <a:lstStyle/>
          <a:p>
            <a:fld id="{2A51AF91-DA91-4D99-BC2B-E8DBE13EEBE0}" type="slidenum">
              <a:rPr lang="en-US" smtClean="0"/>
              <a:t>‹#›</a:t>
            </a:fld>
            <a:endParaRPr lang="en-US"/>
          </a:p>
        </p:txBody>
      </p:sp>
    </p:spTree>
    <p:extLst>
      <p:ext uri="{BB962C8B-B14F-4D97-AF65-F5344CB8AC3E}">
        <p14:creationId xmlns:p14="http://schemas.microsoft.com/office/powerpoint/2010/main" val="836635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244A-9269-420E-9B32-B74F48D41C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37B405-F7C5-4AF0-999F-9D1A06BE4D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094BA2-FB71-4A9B-80B4-7D96D220F160}"/>
              </a:ext>
            </a:extLst>
          </p:cNvPr>
          <p:cNvSpPr>
            <a:spLocks noGrp="1"/>
          </p:cNvSpPr>
          <p:nvPr>
            <p:ph type="dt" sz="half" idx="10"/>
          </p:nvPr>
        </p:nvSpPr>
        <p:spPr/>
        <p:txBody>
          <a:bodyPr/>
          <a:lstStyle/>
          <a:p>
            <a:fld id="{CEFE49CC-8141-4060-8E1B-995616CE176A}" type="datetimeFigureOut">
              <a:rPr lang="en-US" smtClean="0"/>
              <a:t>5/6/2021</a:t>
            </a:fld>
            <a:endParaRPr lang="en-US"/>
          </a:p>
        </p:txBody>
      </p:sp>
      <p:sp>
        <p:nvSpPr>
          <p:cNvPr id="5" name="Footer Placeholder 4">
            <a:extLst>
              <a:ext uri="{FF2B5EF4-FFF2-40B4-BE49-F238E27FC236}">
                <a16:creationId xmlns:a16="http://schemas.microsoft.com/office/drawing/2014/main" id="{DEDD7D89-D99F-4DC5-A864-E2C9B77C5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2EDBDE-58EC-40E0-B38C-9F163E31E9BC}"/>
              </a:ext>
            </a:extLst>
          </p:cNvPr>
          <p:cNvSpPr>
            <a:spLocks noGrp="1"/>
          </p:cNvSpPr>
          <p:nvPr>
            <p:ph type="sldNum" sz="quarter" idx="12"/>
          </p:nvPr>
        </p:nvSpPr>
        <p:spPr/>
        <p:txBody>
          <a:bodyPr/>
          <a:lstStyle/>
          <a:p>
            <a:fld id="{2A51AF91-DA91-4D99-BC2B-E8DBE13EEBE0}" type="slidenum">
              <a:rPr lang="en-US" smtClean="0"/>
              <a:t>‹#›</a:t>
            </a:fld>
            <a:endParaRPr lang="en-US"/>
          </a:p>
        </p:txBody>
      </p:sp>
    </p:spTree>
    <p:extLst>
      <p:ext uri="{BB962C8B-B14F-4D97-AF65-F5344CB8AC3E}">
        <p14:creationId xmlns:p14="http://schemas.microsoft.com/office/powerpoint/2010/main" val="2583460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A5569-B947-4592-82DA-447ABD2479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8FCB77-EAD5-493F-9DB1-1160A06A0E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411C6B-6A57-4C57-8912-31CD90FD7C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369232-621B-4612-8EC8-0DC6DD4D6BAF}"/>
              </a:ext>
            </a:extLst>
          </p:cNvPr>
          <p:cNvSpPr>
            <a:spLocks noGrp="1"/>
          </p:cNvSpPr>
          <p:nvPr>
            <p:ph type="dt" sz="half" idx="10"/>
          </p:nvPr>
        </p:nvSpPr>
        <p:spPr/>
        <p:txBody>
          <a:bodyPr/>
          <a:lstStyle/>
          <a:p>
            <a:fld id="{CEFE49CC-8141-4060-8E1B-995616CE176A}" type="datetimeFigureOut">
              <a:rPr lang="en-US" smtClean="0"/>
              <a:t>5/6/2021</a:t>
            </a:fld>
            <a:endParaRPr lang="en-US"/>
          </a:p>
        </p:txBody>
      </p:sp>
      <p:sp>
        <p:nvSpPr>
          <p:cNvPr id="6" name="Footer Placeholder 5">
            <a:extLst>
              <a:ext uri="{FF2B5EF4-FFF2-40B4-BE49-F238E27FC236}">
                <a16:creationId xmlns:a16="http://schemas.microsoft.com/office/drawing/2014/main" id="{63D704D4-B251-4F30-8377-5EBA144FA7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390C97-D045-438C-AE60-D2822CB61F81}"/>
              </a:ext>
            </a:extLst>
          </p:cNvPr>
          <p:cNvSpPr>
            <a:spLocks noGrp="1"/>
          </p:cNvSpPr>
          <p:nvPr>
            <p:ph type="sldNum" sz="quarter" idx="12"/>
          </p:nvPr>
        </p:nvSpPr>
        <p:spPr/>
        <p:txBody>
          <a:bodyPr/>
          <a:lstStyle/>
          <a:p>
            <a:fld id="{2A51AF91-DA91-4D99-BC2B-E8DBE13EEBE0}" type="slidenum">
              <a:rPr lang="en-US" smtClean="0"/>
              <a:t>‹#›</a:t>
            </a:fld>
            <a:endParaRPr lang="en-US"/>
          </a:p>
        </p:txBody>
      </p:sp>
    </p:spTree>
    <p:extLst>
      <p:ext uri="{BB962C8B-B14F-4D97-AF65-F5344CB8AC3E}">
        <p14:creationId xmlns:p14="http://schemas.microsoft.com/office/powerpoint/2010/main" val="4163730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4475-A3D9-4B60-9D30-83B22AA03D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5228AD-3DA4-4629-BA8E-3167FBAB56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6BB407-0AD3-45C9-9925-B557FE5CEC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C341F5-66EC-45DC-8051-922BC9A153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7D376E-C48F-4564-9649-304158FF8E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9A415E-9F5C-4604-9A23-4859141D3F22}"/>
              </a:ext>
            </a:extLst>
          </p:cNvPr>
          <p:cNvSpPr>
            <a:spLocks noGrp="1"/>
          </p:cNvSpPr>
          <p:nvPr>
            <p:ph type="dt" sz="half" idx="10"/>
          </p:nvPr>
        </p:nvSpPr>
        <p:spPr/>
        <p:txBody>
          <a:bodyPr/>
          <a:lstStyle/>
          <a:p>
            <a:fld id="{CEFE49CC-8141-4060-8E1B-995616CE176A}" type="datetimeFigureOut">
              <a:rPr lang="en-US" smtClean="0"/>
              <a:t>5/6/2021</a:t>
            </a:fld>
            <a:endParaRPr lang="en-US"/>
          </a:p>
        </p:txBody>
      </p:sp>
      <p:sp>
        <p:nvSpPr>
          <p:cNvPr id="8" name="Footer Placeholder 7">
            <a:extLst>
              <a:ext uri="{FF2B5EF4-FFF2-40B4-BE49-F238E27FC236}">
                <a16:creationId xmlns:a16="http://schemas.microsoft.com/office/drawing/2014/main" id="{69751E74-7F34-4DD9-A102-D6A8742CF7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46BFAD-F60A-4D99-9E97-948E2ADF75E3}"/>
              </a:ext>
            </a:extLst>
          </p:cNvPr>
          <p:cNvSpPr>
            <a:spLocks noGrp="1"/>
          </p:cNvSpPr>
          <p:nvPr>
            <p:ph type="sldNum" sz="quarter" idx="12"/>
          </p:nvPr>
        </p:nvSpPr>
        <p:spPr/>
        <p:txBody>
          <a:bodyPr/>
          <a:lstStyle/>
          <a:p>
            <a:fld id="{2A51AF91-DA91-4D99-BC2B-E8DBE13EEBE0}" type="slidenum">
              <a:rPr lang="en-US" smtClean="0"/>
              <a:t>‹#›</a:t>
            </a:fld>
            <a:endParaRPr lang="en-US"/>
          </a:p>
        </p:txBody>
      </p:sp>
    </p:spTree>
    <p:extLst>
      <p:ext uri="{BB962C8B-B14F-4D97-AF65-F5344CB8AC3E}">
        <p14:creationId xmlns:p14="http://schemas.microsoft.com/office/powerpoint/2010/main" val="989418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26632-B8A3-4C86-AB0A-C2EC12E420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9356E8-B739-48F2-9CFC-87D3F8042963}"/>
              </a:ext>
            </a:extLst>
          </p:cNvPr>
          <p:cNvSpPr>
            <a:spLocks noGrp="1"/>
          </p:cNvSpPr>
          <p:nvPr>
            <p:ph type="dt" sz="half" idx="10"/>
          </p:nvPr>
        </p:nvSpPr>
        <p:spPr/>
        <p:txBody>
          <a:bodyPr/>
          <a:lstStyle/>
          <a:p>
            <a:fld id="{CEFE49CC-8141-4060-8E1B-995616CE176A}" type="datetimeFigureOut">
              <a:rPr lang="en-US" smtClean="0"/>
              <a:t>5/6/2021</a:t>
            </a:fld>
            <a:endParaRPr lang="en-US"/>
          </a:p>
        </p:txBody>
      </p:sp>
      <p:sp>
        <p:nvSpPr>
          <p:cNvPr id="4" name="Footer Placeholder 3">
            <a:extLst>
              <a:ext uri="{FF2B5EF4-FFF2-40B4-BE49-F238E27FC236}">
                <a16:creationId xmlns:a16="http://schemas.microsoft.com/office/drawing/2014/main" id="{64D2E656-3034-409C-B677-5A40914C3D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EA3BF3-A5B2-4B3D-8F19-021F58A70E03}"/>
              </a:ext>
            </a:extLst>
          </p:cNvPr>
          <p:cNvSpPr>
            <a:spLocks noGrp="1"/>
          </p:cNvSpPr>
          <p:nvPr>
            <p:ph type="sldNum" sz="quarter" idx="12"/>
          </p:nvPr>
        </p:nvSpPr>
        <p:spPr/>
        <p:txBody>
          <a:bodyPr/>
          <a:lstStyle/>
          <a:p>
            <a:fld id="{2A51AF91-DA91-4D99-BC2B-E8DBE13EEBE0}" type="slidenum">
              <a:rPr lang="en-US" smtClean="0"/>
              <a:t>‹#›</a:t>
            </a:fld>
            <a:endParaRPr lang="en-US"/>
          </a:p>
        </p:txBody>
      </p:sp>
    </p:spTree>
    <p:extLst>
      <p:ext uri="{BB962C8B-B14F-4D97-AF65-F5344CB8AC3E}">
        <p14:creationId xmlns:p14="http://schemas.microsoft.com/office/powerpoint/2010/main" val="1629174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02D719-004A-4E21-AAFA-2288CABF7E79}"/>
              </a:ext>
            </a:extLst>
          </p:cNvPr>
          <p:cNvSpPr>
            <a:spLocks noGrp="1"/>
          </p:cNvSpPr>
          <p:nvPr>
            <p:ph type="dt" sz="half" idx="10"/>
          </p:nvPr>
        </p:nvSpPr>
        <p:spPr/>
        <p:txBody>
          <a:bodyPr/>
          <a:lstStyle/>
          <a:p>
            <a:fld id="{CEFE49CC-8141-4060-8E1B-995616CE176A}" type="datetimeFigureOut">
              <a:rPr lang="en-US" smtClean="0"/>
              <a:t>5/6/2021</a:t>
            </a:fld>
            <a:endParaRPr lang="en-US"/>
          </a:p>
        </p:txBody>
      </p:sp>
      <p:sp>
        <p:nvSpPr>
          <p:cNvPr id="3" name="Footer Placeholder 2">
            <a:extLst>
              <a:ext uri="{FF2B5EF4-FFF2-40B4-BE49-F238E27FC236}">
                <a16:creationId xmlns:a16="http://schemas.microsoft.com/office/drawing/2014/main" id="{75237182-C0B8-4CB6-91E9-92568571A2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3FF9BB-DFE9-4993-AF41-722F8022A9E5}"/>
              </a:ext>
            </a:extLst>
          </p:cNvPr>
          <p:cNvSpPr>
            <a:spLocks noGrp="1"/>
          </p:cNvSpPr>
          <p:nvPr>
            <p:ph type="sldNum" sz="quarter" idx="12"/>
          </p:nvPr>
        </p:nvSpPr>
        <p:spPr/>
        <p:txBody>
          <a:bodyPr/>
          <a:lstStyle/>
          <a:p>
            <a:fld id="{2A51AF91-DA91-4D99-BC2B-E8DBE13EEBE0}" type="slidenum">
              <a:rPr lang="en-US" smtClean="0"/>
              <a:t>‹#›</a:t>
            </a:fld>
            <a:endParaRPr lang="en-US"/>
          </a:p>
        </p:txBody>
      </p:sp>
    </p:spTree>
    <p:extLst>
      <p:ext uri="{BB962C8B-B14F-4D97-AF65-F5344CB8AC3E}">
        <p14:creationId xmlns:p14="http://schemas.microsoft.com/office/powerpoint/2010/main" val="589840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82CEE-983D-4C27-9301-841E9BFE71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00FA2F-89CE-42A8-BAE8-64DF82C9FC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C59512-DF81-4BA2-955C-1682EB74B2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AD5A94-BF1D-4944-A72A-030AD34F52A1}"/>
              </a:ext>
            </a:extLst>
          </p:cNvPr>
          <p:cNvSpPr>
            <a:spLocks noGrp="1"/>
          </p:cNvSpPr>
          <p:nvPr>
            <p:ph type="dt" sz="half" idx="10"/>
          </p:nvPr>
        </p:nvSpPr>
        <p:spPr/>
        <p:txBody>
          <a:bodyPr/>
          <a:lstStyle/>
          <a:p>
            <a:fld id="{CEFE49CC-8141-4060-8E1B-995616CE176A}" type="datetimeFigureOut">
              <a:rPr lang="en-US" smtClean="0"/>
              <a:t>5/6/2021</a:t>
            </a:fld>
            <a:endParaRPr lang="en-US"/>
          </a:p>
        </p:txBody>
      </p:sp>
      <p:sp>
        <p:nvSpPr>
          <p:cNvPr id="6" name="Footer Placeholder 5">
            <a:extLst>
              <a:ext uri="{FF2B5EF4-FFF2-40B4-BE49-F238E27FC236}">
                <a16:creationId xmlns:a16="http://schemas.microsoft.com/office/drawing/2014/main" id="{9A78C6F6-A45D-4129-97A2-BD9E49B9C6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4D5368-CDFB-481C-B421-2C6E36A7254E}"/>
              </a:ext>
            </a:extLst>
          </p:cNvPr>
          <p:cNvSpPr>
            <a:spLocks noGrp="1"/>
          </p:cNvSpPr>
          <p:nvPr>
            <p:ph type="sldNum" sz="quarter" idx="12"/>
          </p:nvPr>
        </p:nvSpPr>
        <p:spPr/>
        <p:txBody>
          <a:bodyPr/>
          <a:lstStyle/>
          <a:p>
            <a:fld id="{2A51AF91-DA91-4D99-BC2B-E8DBE13EEBE0}" type="slidenum">
              <a:rPr lang="en-US" smtClean="0"/>
              <a:t>‹#›</a:t>
            </a:fld>
            <a:endParaRPr lang="en-US"/>
          </a:p>
        </p:txBody>
      </p:sp>
    </p:spTree>
    <p:extLst>
      <p:ext uri="{BB962C8B-B14F-4D97-AF65-F5344CB8AC3E}">
        <p14:creationId xmlns:p14="http://schemas.microsoft.com/office/powerpoint/2010/main" val="244153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0FA32-E17C-4DF9-A11C-8E0E1CE5A5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AB0047-DF7C-4459-8844-77191CB152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56352C-86C6-416D-B82D-ED0594A07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72FD56-65AD-475B-9A98-319D671F5983}"/>
              </a:ext>
            </a:extLst>
          </p:cNvPr>
          <p:cNvSpPr>
            <a:spLocks noGrp="1"/>
          </p:cNvSpPr>
          <p:nvPr>
            <p:ph type="dt" sz="half" idx="10"/>
          </p:nvPr>
        </p:nvSpPr>
        <p:spPr/>
        <p:txBody>
          <a:bodyPr/>
          <a:lstStyle/>
          <a:p>
            <a:fld id="{CEFE49CC-8141-4060-8E1B-995616CE176A}" type="datetimeFigureOut">
              <a:rPr lang="en-US" smtClean="0"/>
              <a:t>5/6/2021</a:t>
            </a:fld>
            <a:endParaRPr lang="en-US"/>
          </a:p>
        </p:txBody>
      </p:sp>
      <p:sp>
        <p:nvSpPr>
          <p:cNvPr id="6" name="Footer Placeholder 5">
            <a:extLst>
              <a:ext uri="{FF2B5EF4-FFF2-40B4-BE49-F238E27FC236}">
                <a16:creationId xmlns:a16="http://schemas.microsoft.com/office/drawing/2014/main" id="{C2D5EE61-8D9E-4D61-81A3-FFFCDB6985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C70200-5918-4B63-A051-DC7701E5A0E1}"/>
              </a:ext>
            </a:extLst>
          </p:cNvPr>
          <p:cNvSpPr>
            <a:spLocks noGrp="1"/>
          </p:cNvSpPr>
          <p:nvPr>
            <p:ph type="sldNum" sz="quarter" idx="12"/>
          </p:nvPr>
        </p:nvSpPr>
        <p:spPr/>
        <p:txBody>
          <a:bodyPr/>
          <a:lstStyle/>
          <a:p>
            <a:fld id="{2A51AF91-DA91-4D99-BC2B-E8DBE13EEBE0}" type="slidenum">
              <a:rPr lang="en-US" smtClean="0"/>
              <a:t>‹#›</a:t>
            </a:fld>
            <a:endParaRPr lang="en-US"/>
          </a:p>
        </p:txBody>
      </p:sp>
    </p:spTree>
    <p:extLst>
      <p:ext uri="{BB962C8B-B14F-4D97-AF65-F5344CB8AC3E}">
        <p14:creationId xmlns:p14="http://schemas.microsoft.com/office/powerpoint/2010/main" val="147773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3920E6-D0CC-423F-A67B-533E5A0899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D04C8C-0AA3-4A17-9A72-18D8DE7660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C36BDE-45C2-4D34-94E6-76BEC02465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FE49CC-8141-4060-8E1B-995616CE176A}" type="datetimeFigureOut">
              <a:rPr lang="en-US" smtClean="0"/>
              <a:t>5/6/2021</a:t>
            </a:fld>
            <a:endParaRPr lang="en-US"/>
          </a:p>
        </p:txBody>
      </p:sp>
      <p:sp>
        <p:nvSpPr>
          <p:cNvPr id="5" name="Footer Placeholder 4">
            <a:extLst>
              <a:ext uri="{FF2B5EF4-FFF2-40B4-BE49-F238E27FC236}">
                <a16:creationId xmlns:a16="http://schemas.microsoft.com/office/drawing/2014/main" id="{3E97956B-8E7C-42E3-B205-A661D55FC2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039404-5E62-486B-B63F-0BAC6E988F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51AF91-DA91-4D99-BC2B-E8DBE13EEBE0}" type="slidenum">
              <a:rPr lang="en-US" smtClean="0"/>
              <a:t>‹#›</a:t>
            </a:fld>
            <a:endParaRPr lang="en-US"/>
          </a:p>
        </p:txBody>
      </p:sp>
    </p:spTree>
    <p:extLst>
      <p:ext uri="{BB962C8B-B14F-4D97-AF65-F5344CB8AC3E}">
        <p14:creationId xmlns:p14="http://schemas.microsoft.com/office/powerpoint/2010/main" val="1747330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5055E-504E-4981-A176-CAB63BA973C0}"/>
              </a:ext>
            </a:extLst>
          </p:cNvPr>
          <p:cNvSpPr>
            <a:spLocks noGrp="1"/>
          </p:cNvSpPr>
          <p:nvPr>
            <p:ph type="ctrTitle"/>
          </p:nvPr>
        </p:nvSpPr>
        <p:spPr/>
        <p:txBody>
          <a:bodyPr/>
          <a:lstStyle/>
          <a:p>
            <a:r>
              <a:rPr lang="en-US" dirty="0"/>
              <a:t>Understanding the problem </a:t>
            </a:r>
            <a:r>
              <a:rPr lang="en-US" dirty="0" err="1"/>
              <a:t>decideability</a:t>
            </a:r>
            <a:endParaRPr lang="en-US" dirty="0"/>
          </a:p>
        </p:txBody>
      </p:sp>
      <p:sp>
        <p:nvSpPr>
          <p:cNvPr id="3" name="Subtitle 2">
            <a:extLst>
              <a:ext uri="{FF2B5EF4-FFF2-40B4-BE49-F238E27FC236}">
                <a16:creationId xmlns:a16="http://schemas.microsoft.com/office/drawing/2014/main" id="{5BD0C9E8-FF38-4A65-A822-6154169B444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45775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3A9D-9ABB-49DB-98F3-61CCD191EDF2}"/>
              </a:ext>
            </a:extLst>
          </p:cNvPr>
          <p:cNvSpPr>
            <a:spLocks noGrp="1"/>
          </p:cNvSpPr>
          <p:nvPr>
            <p:ph type="title"/>
          </p:nvPr>
        </p:nvSpPr>
        <p:spPr/>
        <p:txBody>
          <a:bodyPr/>
          <a:lstStyle/>
          <a:p>
            <a:r>
              <a:rPr lang="en-US" b="1" i="0" dirty="0">
                <a:solidFill>
                  <a:srgbClr val="40424E"/>
                </a:solidFill>
                <a:effectLst/>
                <a:latin typeface="urw-din"/>
              </a:rPr>
              <a:t>Decidable Problems</a:t>
            </a:r>
            <a:endParaRPr lang="en-US" dirty="0"/>
          </a:p>
        </p:txBody>
      </p:sp>
      <p:sp>
        <p:nvSpPr>
          <p:cNvPr id="3" name="Content Placeholder 2">
            <a:extLst>
              <a:ext uri="{FF2B5EF4-FFF2-40B4-BE49-F238E27FC236}">
                <a16:creationId xmlns:a16="http://schemas.microsoft.com/office/drawing/2014/main" id="{EB0CC9B2-CF9B-4F2E-A76C-952064C8BA19}"/>
              </a:ext>
            </a:extLst>
          </p:cNvPr>
          <p:cNvSpPr>
            <a:spLocks noGrp="1"/>
          </p:cNvSpPr>
          <p:nvPr>
            <p:ph idx="1"/>
          </p:nvPr>
        </p:nvSpPr>
        <p:spPr/>
        <p:txBody>
          <a:bodyPr>
            <a:normAutofit fontScale="92500"/>
          </a:bodyPr>
          <a:lstStyle/>
          <a:p>
            <a:r>
              <a:rPr lang="en-US" b="0" i="0" dirty="0">
                <a:solidFill>
                  <a:srgbClr val="40424E"/>
                </a:solidFill>
                <a:effectLst/>
                <a:latin typeface="urw-din"/>
              </a:rPr>
              <a:t>A problem is decidable if we can construct a Turing machine which will halt in finite amount of time for every input and give answer as ‘yes’ or ‘no’. A decidable problem has an algorithm to determine the answer for a given input.</a:t>
            </a:r>
          </a:p>
          <a:p>
            <a:pPr algn="l" fontAlgn="base"/>
            <a:r>
              <a:rPr lang="en-US" b="1" i="0" dirty="0">
                <a:solidFill>
                  <a:srgbClr val="40424E"/>
                </a:solidFill>
                <a:effectLst/>
                <a:latin typeface="urw-din"/>
              </a:rPr>
              <a:t>Examples</a:t>
            </a:r>
            <a:endParaRPr lang="en-US" b="0" i="0" dirty="0">
              <a:solidFill>
                <a:srgbClr val="40424E"/>
              </a:solidFill>
              <a:effectLst/>
              <a:latin typeface="urw-din"/>
            </a:endParaRPr>
          </a:p>
          <a:p>
            <a:pPr lvl="1" fontAlgn="base"/>
            <a:r>
              <a:rPr lang="en-US" b="1" i="0" dirty="0">
                <a:solidFill>
                  <a:srgbClr val="40424E"/>
                </a:solidFill>
                <a:effectLst/>
                <a:latin typeface="urw-din"/>
              </a:rPr>
              <a:t>Equivalence of two regular languages:</a:t>
            </a:r>
            <a:r>
              <a:rPr lang="en-US" b="0" i="0" dirty="0">
                <a:solidFill>
                  <a:srgbClr val="40424E"/>
                </a:solidFill>
                <a:effectLst/>
                <a:latin typeface="urw-din"/>
              </a:rPr>
              <a:t> Given two regular languages, there is an algorithm and Turing machine to decide whether two regular languages are equal or not.</a:t>
            </a:r>
          </a:p>
          <a:p>
            <a:pPr lvl="1" fontAlgn="base"/>
            <a:r>
              <a:rPr lang="en-US" b="1" i="0" dirty="0">
                <a:solidFill>
                  <a:srgbClr val="40424E"/>
                </a:solidFill>
                <a:effectLst/>
                <a:latin typeface="urw-din"/>
              </a:rPr>
              <a:t>Finiteness of regular language:</a:t>
            </a:r>
            <a:r>
              <a:rPr lang="en-US" b="0" i="0" dirty="0">
                <a:solidFill>
                  <a:srgbClr val="40424E"/>
                </a:solidFill>
                <a:effectLst/>
                <a:latin typeface="urw-din"/>
              </a:rPr>
              <a:t> Given a regular language, there is an algorithm and Turing machine to decide whether regular language is finite or not.</a:t>
            </a:r>
          </a:p>
          <a:p>
            <a:pPr lvl="1" fontAlgn="base"/>
            <a:r>
              <a:rPr lang="en-US" b="1" i="0" dirty="0">
                <a:solidFill>
                  <a:srgbClr val="40424E"/>
                </a:solidFill>
                <a:effectLst/>
                <a:latin typeface="urw-din"/>
              </a:rPr>
              <a:t>Emptiness of context free language:</a:t>
            </a:r>
            <a:r>
              <a:rPr lang="en-US" b="0" i="0" dirty="0">
                <a:solidFill>
                  <a:srgbClr val="40424E"/>
                </a:solidFill>
                <a:effectLst/>
                <a:latin typeface="urw-din"/>
              </a:rPr>
              <a:t> Given a context free language, there is an algorithm whether CFL is empty or not.</a:t>
            </a:r>
          </a:p>
          <a:p>
            <a:endParaRPr lang="en-US" dirty="0"/>
          </a:p>
        </p:txBody>
      </p:sp>
    </p:spTree>
    <p:extLst>
      <p:ext uri="{BB962C8B-B14F-4D97-AF65-F5344CB8AC3E}">
        <p14:creationId xmlns:p14="http://schemas.microsoft.com/office/powerpoint/2010/main" val="2953035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3EA77-95BC-4B98-B4BB-DED7F3E8D123}"/>
              </a:ext>
            </a:extLst>
          </p:cNvPr>
          <p:cNvSpPr>
            <a:spLocks noGrp="1"/>
          </p:cNvSpPr>
          <p:nvPr>
            <p:ph type="title"/>
          </p:nvPr>
        </p:nvSpPr>
        <p:spPr/>
        <p:txBody>
          <a:bodyPr/>
          <a:lstStyle/>
          <a:p>
            <a:r>
              <a:rPr lang="en-US" b="1" i="0" dirty="0">
                <a:solidFill>
                  <a:srgbClr val="40424E"/>
                </a:solidFill>
                <a:effectLst/>
                <a:latin typeface="urw-din"/>
              </a:rPr>
              <a:t>Undecidable Problems</a:t>
            </a:r>
            <a:endParaRPr lang="en-US" dirty="0"/>
          </a:p>
        </p:txBody>
      </p:sp>
      <p:sp>
        <p:nvSpPr>
          <p:cNvPr id="3" name="Content Placeholder 2">
            <a:extLst>
              <a:ext uri="{FF2B5EF4-FFF2-40B4-BE49-F238E27FC236}">
                <a16:creationId xmlns:a16="http://schemas.microsoft.com/office/drawing/2014/main" id="{237F8823-D350-46A2-8B61-882E649E9F10}"/>
              </a:ext>
            </a:extLst>
          </p:cNvPr>
          <p:cNvSpPr>
            <a:spLocks noGrp="1"/>
          </p:cNvSpPr>
          <p:nvPr>
            <p:ph idx="1"/>
          </p:nvPr>
        </p:nvSpPr>
        <p:spPr/>
        <p:txBody>
          <a:bodyPr>
            <a:normAutofit fontScale="92500"/>
          </a:bodyPr>
          <a:lstStyle/>
          <a:p>
            <a:r>
              <a:rPr lang="en-US" b="0" i="0" dirty="0">
                <a:solidFill>
                  <a:srgbClr val="40424E"/>
                </a:solidFill>
                <a:effectLst/>
                <a:latin typeface="urw-din"/>
              </a:rPr>
              <a:t>A problem is undecidable if there is no Turing machine which will always halt in finite amount of time to give answer as ‘yes’ or ‘no’. An undecidable problem has no algorithm to determine the answer for a given input.</a:t>
            </a:r>
          </a:p>
          <a:p>
            <a:r>
              <a:rPr lang="en-US" b="1" dirty="0">
                <a:solidFill>
                  <a:srgbClr val="40424E"/>
                </a:solidFill>
                <a:latin typeface="urw-din"/>
              </a:rPr>
              <a:t>Examples</a:t>
            </a:r>
            <a:endParaRPr lang="en-US" b="1" i="0" dirty="0">
              <a:solidFill>
                <a:srgbClr val="40424E"/>
              </a:solidFill>
              <a:effectLst/>
              <a:latin typeface="urw-din"/>
            </a:endParaRPr>
          </a:p>
          <a:p>
            <a:pPr lvl="1" fontAlgn="base"/>
            <a:r>
              <a:rPr lang="en-US" b="1" i="0" dirty="0">
                <a:solidFill>
                  <a:srgbClr val="40424E"/>
                </a:solidFill>
                <a:effectLst/>
                <a:latin typeface="urw-din"/>
              </a:rPr>
              <a:t>Ambiguity of context-free languages:</a:t>
            </a:r>
            <a:r>
              <a:rPr lang="en-US" b="0" i="0" dirty="0">
                <a:solidFill>
                  <a:srgbClr val="40424E"/>
                </a:solidFill>
                <a:effectLst/>
                <a:latin typeface="urw-din"/>
              </a:rPr>
              <a:t> Given a context-free language, there is no Turing machine which will always halt in finite amount of time and give answer whether language is ambiguous or not.</a:t>
            </a:r>
          </a:p>
          <a:p>
            <a:pPr lvl="1" fontAlgn="base"/>
            <a:r>
              <a:rPr lang="en-US" b="1" i="0" dirty="0">
                <a:solidFill>
                  <a:srgbClr val="40424E"/>
                </a:solidFill>
                <a:effectLst/>
                <a:latin typeface="urw-din"/>
              </a:rPr>
              <a:t>Equivalence of two context-free languages:</a:t>
            </a:r>
            <a:r>
              <a:rPr lang="en-US" b="0" i="0" dirty="0">
                <a:solidFill>
                  <a:srgbClr val="40424E"/>
                </a:solidFill>
                <a:effectLst/>
                <a:latin typeface="urw-din"/>
              </a:rPr>
              <a:t> Given two context-free languages, there is no Turing machine which will always halt in finite amount of time and give answer whether two context free languages are equal or not.</a:t>
            </a:r>
          </a:p>
          <a:p>
            <a:pPr lvl="1" fontAlgn="base"/>
            <a:r>
              <a:rPr lang="en-US" b="1" i="0" dirty="0">
                <a:solidFill>
                  <a:srgbClr val="40424E"/>
                </a:solidFill>
                <a:effectLst/>
                <a:latin typeface="urw-din"/>
              </a:rPr>
              <a:t>Everything or completeness of CFG:</a:t>
            </a:r>
            <a:r>
              <a:rPr lang="en-US" b="0" i="0" dirty="0">
                <a:solidFill>
                  <a:srgbClr val="40424E"/>
                </a:solidFill>
                <a:effectLst/>
                <a:latin typeface="urw-din"/>
              </a:rPr>
              <a:t> Given a CFG and input alphabet, whether CFG will generate all possible strings of input alphabet (∑*)is undecidable.</a:t>
            </a:r>
          </a:p>
          <a:p>
            <a:endParaRPr lang="en-US" dirty="0"/>
          </a:p>
        </p:txBody>
      </p:sp>
    </p:spTree>
    <p:extLst>
      <p:ext uri="{BB962C8B-B14F-4D97-AF65-F5344CB8AC3E}">
        <p14:creationId xmlns:p14="http://schemas.microsoft.com/office/powerpoint/2010/main" val="2075781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96BC1-DC08-456E-87DF-07C7351C7EB0}"/>
              </a:ext>
            </a:extLst>
          </p:cNvPr>
          <p:cNvSpPr>
            <a:spLocks noGrp="1"/>
          </p:cNvSpPr>
          <p:nvPr>
            <p:ph type="title"/>
          </p:nvPr>
        </p:nvSpPr>
        <p:spPr/>
        <p:txBody>
          <a:bodyPr/>
          <a:lstStyle/>
          <a:p>
            <a:r>
              <a:rPr lang="en-US" dirty="0"/>
              <a:t>Popular Undecidable Problems</a:t>
            </a:r>
          </a:p>
        </p:txBody>
      </p:sp>
      <p:sp>
        <p:nvSpPr>
          <p:cNvPr id="3" name="Content Placeholder 2">
            <a:extLst>
              <a:ext uri="{FF2B5EF4-FFF2-40B4-BE49-F238E27FC236}">
                <a16:creationId xmlns:a16="http://schemas.microsoft.com/office/drawing/2014/main" id="{A181E722-4BDF-4614-B067-14E1BA98DBA6}"/>
              </a:ext>
            </a:extLst>
          </p:cNvPr>
          <p:cNvSpPr>
            <a:spLocks noGrp="1"/>
          </p:cNvSpPr>
          <p:nvPr>
            <p:ph idx="1"/>
          </p:nvPr>
        </p:nvSpPr>
        <p:spPr>
          <a:xfrm>
            <a:off x="838200" y="1825625"/>
            <a:ext cx="10515600" cy="4903788"/>
          </a:xfrm>
        </p:spPr>
        <p:txBody>
          <a:bodyPr/>
          <a:lstStyle/>
          <a:p>
            <a:r>
              <a:rPr lang="en-US" b="0" i="1" dirty="0">
                <a:solidFill>
                  <a:srgbClr val="40424E"/>
                </a:solidFill>
                <a:effectLst/>
                <a:latin typeface="urw-din"/>
              </a:rPr>
              <a:t>Note: Two popular undecidable problems are halting problem of TM and PCP (Post Correspondence Problem). Semi-decidable Problems</a:t>
            </a:r>
          </a:p>
          <a:p>
            <a:r>
              <a:rPr lang="en-US" b="0" i="0" dirty="0">
                <a:solidFill>
                  <a:srgbClr val="40424E"/>
                </a:solidFill>
                <a:effectLst/>
                <a:latin typeface="urw-din"/>
              </a:rPr>
              <a:t>A semi-decidable problem is subset of undecidable problems for which Turing machine will always halt in finite amount of time for answer as ‘yes’ and may or may not halt for answer as ‘no’.</a:t>
            </a:r>
          </a:p>
          <a:p>
            <a:r>
              <a:rPr lang="en-US" b="0" i="0" dirty="0">
                <a:solidFill>
                  <a:srgbClr val="40424E"/>
                </a:solidFill>
                <a:effectLst/>
                <a:latin typeface="urw-din"/>
              </a:rPr>
              <a:t>Relationship between semi-decidable and decidable problem has been shown in Figure 1 as:</a:t>
            </a:r>
            <a:endParaRPr lang="en-US" dirty="0"/>
          </a:p>
        </p:txBody>
      </p:sp>
    </p:spTree>
    <p:extLst>
      <p:ext uri="{BB962C8B-B14F-4D97-AF65-F5344CB8AC3E}">
        <p14:creationId xmlns:p14="http://schemas.microsoft.com/office/powerpoint/2010/main" val="277062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7772-8F4A-464B-81DA-11F60B4706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503971-D7EC-491F-B45A-184A89DEB44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1325C27-06FF-4C51-A62D-EB4B005A98A2}"/>
              </a:ext>
            </a:extLst>
          </p:cNvPr>
          <p:cNvPicPr>
            <a:picLocks noChangeAspect="1"/>
          </p:cNvPicPr>
          <p:nvPr/>
        </p:nvPicPr>
        <p:blipFill>
          <a:blip r:embed="rId2"/>
          <a:stretch>
            <a:fillRect/>
          </a:stretch>
        </p:blipFill>
        <p:spPr>
          <a:xfrm>
            <a:off x="3052762" y="2036743"/>
            <a:ext cx="5362575" cy="3929101"/>
          </a:xfrm>
          <a:prstGeom prst="rect">
            <a:avLst/>
          </a:prstGeom>
        </p:spPr>
      </p:pic>
    </p:spTree>
    <p:extLst>
      <p:ext uri="{BB962C8B-B14F-4D97-AF65-F5344CB8AC3E}">
        <p14:creationId xmlns:p14="http://schemas.microsoft.com/office/powerpoint/2010/main" val="3913584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BC5C-2286-40D1-9E9B-95105122A91B}"/>
              </a:ext>
            </a:extLst>
          </p:cNvPr>
          <p:cNvSpPr>
            <a:spLocks noGrp="1"/>
          </p:cNvSpPr>
          <p:nvPr>
            <p:ph type="title"/>
          </p:nvPr>
        </p:nvSpPr>
        <p:spPr/>
        <p:txBody>
          <a:bodyPr/>
          <a:lstStyle/>
          <a:p>
            <a:r>
              <a:rPr lang="en-US" b="0" i="0" dirty="0">
                <a:solidFill>
                  <a:srgbClr val="000000"/>
                </a:solidFill>
                <a:effectLst/>
                <a:latin typeface="Arial" panose="020B0604020202020204" pitchFamily="34" charset="0"/>
              </a:rPr>
              <a:t>Post Correspondence Problem (PCP)</a:t>
            </a:r>
            <a:endParaRPr lang="en-US" dirty="0"/>
          </a:p>
        </p:txBody>
      </p:sp>
      <p:sp>
        <p:nvSpPr>
          <p:cNvPr id="3" name="Content Placeholder 2">
            <a:extLst>
              <a:ext uri="{FF2B5EF4-FFF2-40B4-BE49-F238E27FC236}">
                <a16:creationId xmlns:a16="http://schemas.microsoft.com/office/drawing/2014/main" id="{958DC494-6C1E-4870-B922-1D61F96AC215}"/>
              </a:ext>
            </a:extLst>
          </p:cNvPr>
          <p:cNvSpPr>
            <a:spLocks noGrp="1"/>
          </p:cNvSpPr>
          <p:nvPr>
            <p:ph idx="1"/>
          </p:nvPr>
        </p:nvSpPr>
        <p:spPr/>
        <p:txBody>
          <a:bodyPr>
            <a:normAutofit/>
          </a:bodyPr>
          <a:lstStyle/>
          <a:p>
            <a:pPr algn="just"/>
            <a:r>
              <a:rPr lang="en-US" b="0" i="0" dirty="0">
                <a:solidFill>
                  <a:srgbClr val="000000"/>
                </a:solidFill>
                <a:effectLst/>
                <a:latin typeface="Arial" panose="020B0604020202020204" pitchFamily="34" charset="0"/>
              </a:rPr>
              <a:t>The Post Correspondence Problem (PCP), introduced by Emil Post in 1946, is an undecidable decision problem. The PCP problem over an alphabet ∑ is stated as follows −</a:t>
            </a:r>
          </a:p>
          <a:p>
            <a:pPr algn="just"/>
            <a:r>
              <a:rPr lang="en-US" b="0" i="0" dirty="0">
                <a:solidFill>
                  <a:srgbClr val="000000"/>
                </a:solidFill>
                <a:effectLst/>
                <a:latin typeface="Arial" panose="020B0604020202020204" pitchFamily="34" charset="0"/>
              </a:rPr>
              <a:t>Given the following two lists, </a:t>
            </a:r>
            <a:r>
              <a:rPr lang="en-US" b="1" i="0" dirty="0">
                <a:solidFill>
                  <a:srgbClr val="000000"/>
                </a:solidFill>
                <a:effectLst/>
                <a:latin typeface="Arial" panose="020B0604020202020204" pitchFamily="34" charset="0"/>
              </a:rPr>
              <a:t>M</a:t>
            </a:r>
            <a:r>
              <a:rPr lang="en-US" b="0" i="0" dirty="0">
                <a:solidFill>
                  <a:srgbClr val="000000"/>
                </a:solidFill>
                <a:effectLst/>
                <a:latin typeface="Arial" panose="020B0604020202020204" pitchFamily="34" charset="0"/>
              </a:rPr>
              <a:t> and </a:t>
            </a:r>
            <a:r>
              <a:rPr lang="en-US" b="1" i="0" dirty="0">
                <a:solidFill>
                  <a:srgbClr val="000000"/>
                </a:solidFill>
                <a:effectLst/>
                <a:latin typeface="Arial" panose="020B0604020202020204" pitchFamily="34" charset="0"/>
              </a:rPr>
              <a:t>N</a:t>
            </a:r>
            <a:r>
              <a:rPr lang="en-US" b="0" i="0" dirty="0">
                <a:solidFill>
                  <a:srgbClr val="000000"/>
                </a:solidFill>
                <a:effectLst/>
                <a:latin typeface="Arial" panose="020B0604020202020204" pitchFamily="34" charset="0"/>
              </a:rPr>
              <a:t> of non-empty strings over ∑ −</a:t>
            </a:r>
          </a:p>
          <a:p>
            <a:pPr lvl="1" algn="just"/>
            <a:r>
              <a:rPr lang="en-US" b="0" i="0" dirty="0">
                <a:solidFill>
                  <a:srgbClr val="000000"/>
                </a:solidFill>
                <a:effectLst/>
                <a:latin typeface="Arial" panose="020B0604020202020204" pitchFamily="34" charset="0"/>
              </a:rPr>
              <a:t>M = (x</a:t>
            </a:r>
            <a:r>
              <a:rPr lang="en-US" b="0" i="0" baseline="-25000" dirty="0">
                <a:solidFill>
                  <a:srgbClr val="000000"/>
                </a:solidFill>
                <a:effectLst/>
                <a:latin typeface="Arial" panose="020B0604020202020204" pitchFamily="34" charset="0"/>
              </a:rPr>
              <a:t>1</a:t>
            </a:r>
            <a:r>
              <a:rPr lang="en-US" b="0" i="0" dirty="0">
                <a:solidFill>
                  <a:srgbClr val="000000"/>
                </a:solidFill>
                <a:effectLst/>
                <a:latin typeface="Arial" panose="020B0604020202020204" pitchFamily="34" charset="0"/>
              </a:rPr>
              <a:t>, x</a:t>
            </a:r>
            <a:r>
              <a:rPr lang="en-US" b="0" i="0" baseline="-25000" dirty="0">
                <a:solidFill>
                  <a:srgbClr val="000000"/>
                </a:solidFill>
                <a:effectLst/>
                <a:latin typeface="Arial" panose="020B0604020202020204" pitchFamily="34" charset="0"/>
              </a:rPr>
              <a:t>2</a:t>
            </a:r>
            <a:r>
              <a:rPr lang="en-US" b="0" i="0" dirty="0">
                <a:solidFill>
                  <a:srgbClr val="000000"/>
                </a:solidFill>
                <a:effectLst/>
                <a:latin typeface="Arial" panose="020B0604020202020204" pitchFamily="34" charset="0"/>
              </a:rPr>
              <a:t>, x</a:t>
            </a:r>
            <a:r>
              <a:rPr lang="en-US" b="0" i="0" baseline="-25000" dirty="0">
                <a:solidFill>
                  <a:srgbClr val="000000"/>
                </a:solidFill>
                <a:effectLst/>
                <a:latin typeface="Arial" panose="020B0604020202020204" pitchFamily="34" charset="0"/>
              </a:rPr>
              <a:t>3</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x</a:t>
            </a:r>
            <a:r>
              <a:rPr lang="en-US" b="0" i="0" baseline="-25000" dirty="0" err="1">
                <a:solidFill>
                  <a:srgbClr val="000000"/>
                </a:solidFill>
                <a:effectLst/>
                <a:latin typeface="Arial" panose="020B0604020202020204" pitchFamily="34" charset="0"/>
              </a:rPr>
              <a:t>n</a:t>
            </a:r>
            <a:r>
              <a:rPr lang="en-US" b="0" i="0" dirty="0">
                <a:solidFill>
                  <a:srgbClr val="000000"/>
                </a:solidFill>
                <a:effectLst/>
                <a:latin typeface="Arial" panose="020B0604020202020204" pitchFamily="34" charset="0"/>
              </a:rPr>
              <a:t>)</a:t>
            </a:r>
          </a:p>
          <a:p>
            <a:pPr lvl="1" algn="just"/>
            <a:r>
              <a:rPr lang="en-US" b="0" i="0" dirty="0">
                <a:solidFill>
                  <a:srgbClr val="000000"/>
                </a:solidFill>
                <a:effectLst/>
                <a:latin typeface="Arial" panose="020B0604020202020204" pitchFamily="34" charset="0"/>
              </a:rPr>
              <a:t>N = (y</a:t>
            </a:r>
            <a:r>
              <a:rPr lang="en-US" b="0" i="0" baseline="-25000" dirty="0">
                <a:solidFill>
                  <a:srgbClr val="000000"/>
                </a:solidFill>
                <a:effectLst/>
                <a:latin typeface="Arial" panose="020B0604020202020204" pitchFamily="34" charset="0"/>
              </a:rPr>
              <a:t>1</a:t>
            </a:r>
            <a:r>
              <a:rPr lang="en-US" b="0" i="0" dirty="0">
                <a:solidFill>
                  <a:srgbClr val="000000"/>
                </a:solidFill>
                <a:effectLst/>
                <a:latin typeface="Arial" panose="020B0604020202020204" pitchFamily="34" charset="0"/>
              </a:rPr>
              <a:t>, y</a:t>
            </a:r>
            <a:r>
              <a:rPr lang="en-US" b="0" i="0" baseline="-25000" dirty="0">
                <a:solidFill>
                  <a:srgbClr val="000000"/>
                </a:solidFill>
                <a:effectLst/>
                <a:latin typeface="Arial" panose="020B0604020202020204" pitchFamily="34" charset="0"/>
              </a:rPr>
              <a:t>2</a:t>
            </a:r>
            <a:r>
              <a:rPr lang="en-US" b="0" i="0" dirty="0">
                <a:solidFill>
                  <a:srgbClr val="000000"/>
                </a:solidFill>
                <a:effectLst/>
                <a:latin typeface="Arial" panose="020B0604020202020204" pitchFamily="34" charset="0"/>
              </a:rPr>
              <a:t>, y</a:t>
            </a:r>
            <a:r>
              <a:rPr lang="en-US" b="0" i="0" baseline="-25000" dirty="0">
                <a:solidFill>
                  <a:srgbClr val="000000"/>
                </a:solidFill>
                <a:effectLst/>
                <a:latin typeface="Arial" panose="020B0604020202020204" pitchFamily="34" charset="0"/>
              </a:rPr>
              <a:t>3</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y</a:t>
            </a:r>
            <a:r>
              <a:rPr lang="en-US" b="0" i="0" baseline="-25000" dirty="0" err="1">
                <a:solidFill>
                  <a:srgbClr val="000000"/>
                </a:solidFill>
                <a:effectLst/>
                <a:latin typeface="Arial" panose="020B0604020202020204" pitchFamily="34" charset="0"/>
              </a:rPr>
              <a:t>n</a:t>
            </a:r>
            <a:r>
              <a:rPr lang="en-US" b="0" i="0" dirty="0">
                <a:solidFill>
                  <a:srgbClr val="000000"/>
                </a:solidFill>
                <a:effectLst/>
                <a:latin typeface="Arial" panose="020B0604020202020204" pitchFamily="34" charset="0"/>
              </a:rPr>
              <a:t>)</a:t>
            </a:r>
          </a:p>
          <a:p>
            <a:pPr algn="just"/>
            <a:r>
              <a:rPr lang="en-US" b="0" i="0" dirty="0">
                <a:solidFill>
                  <a:srgbClr val="000000"/>
                </a:solidFill>
                <a:effectLst/>
                <a:latin typeface="Arial" panose="020B0604020202020204" pitchFamily="34" charset="0"/>
              </a:rPr>
              <a:t>We can say that there is a Post Correspondence Solution, if for some i</a:t>
            </a:r>
            <a:r>
              <a:rPr lang="en-US" b="0" i="0" baseline="-25000" dirty="0">
                <a:solidFill>
                  <a:srgbClr val="000000"/>
                </a:solidFill>
                <a:effectLst/>
                <a:latin typeface="Arial" panose="020B0604020202020204" pitchFamily="34" charset="0"/>
              </a:rPr>
              <a:t>1</a:t>
            </a:r>
            <a:r>
              <a:rPr lang="en-US" b="0" i="0" dirty="0">
                <a:solidFill>
                  <a:srgbClr val="000000"/>
                </a:solidFill>
                <a:effectLst/>
                <a:latin typeface="Arial" panose="020B0604020202020204" pitchFamily="34" charset="0"/>
              </a:rPr>
              <a:t>,i</a:t>
            </a:r>
            <a:r>
              <a:rPr lang="en-US" b="0" i="0" baseline="-25000" dirty="0">
                <a:solidFill>
                  <a:srgbClr val="000000"/>
                </a:solidFill>
                <a:effectLst/>
                <a:latin typeface="Arial" panose="020B0604020202020204" pitchFamily="34" charset="0"/>
              </a:rPr>
              <a:t>2</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i</a:t>
            </a:r>
            <a:r>
              <a:rPr lang="en-US" b="0" i="0" baseline="-25000" dirty="0" err="1">
                <a:solidFill>
                  <a:srgbClr val="000000"/>
                </a:solidFill>
                <a:effectLst/>
                <a:latin typeface="Arial" panose="020B0604020202020204" pitchFamily="34" charset="0"/>
              </a:rPr>
              <a:t>k</a:t>
            </a:r>
            <a:r>
              <a:rPr lang="en-US" b="0" i="0" dirty="0">
                <a:solidFill>
                  <a:srgbClr val="000000"/>
                </a:solidFill>
                <a:effectLst/>
                <a:latin typeface="Arial" panose="020B0604020202020204" pitchFamily="34" charset="0"/>
              </a:rPr>
              <a:t>, where 1 ≤ </a:t>
            </a:r>
            <a:r>
              <a:rPr lang="en-US" b="0" i="0" dirty="0" err="1">
                <a:solidFill>
                  <a:srgbClr val="000000"/>
                </a:solidFill>
                <a:effectLst/>
                <a:latin typeface="Arial" panose="020B0604020202020204" pitchFamily="34" charset="0"/>
              </a:rPr>
              <a:t>i</a:t>
            </a:r>
            <a:r>
              <a:rPr lang="en-US" b="0" i="0" baseline="-25000" dirty="0" err="1">
                <a:solidFill>
                  <a:srgbClr val="000000"/>
                </a:solidFill>
                <a:effectLst/>
                <a:latin typeface="Arial" panose="020B0604020202020204" pitchFamily="34" charset="0"/>
              </a:rPr>
              <a:t>j</a:t>
            </a:r>
            <a:r>
              <a:rPr lang="en-US" b="0" i="0" dirty="0">
                <a:solidFill>
                  <a:srgbClr val="000000"/>
                </a:solidFill>
                <a:effectLst/>
                <a:latin typeface="Arial" panose="020B0604020202020204" pitchFamily="34" charset="0"/>
              </a:rPr>
              <a:t> ≤ n, the condition x</a:t>
            </a:r>
            <a:r>
              <a:rPr lang="en-US" b="0" i="0" baseline="-25000" dirty="0">
                <a:solidFill>
                  <a:srgbClr val="000000"/>
                </a:solidFill>
                <a:effectLst/>
                <a:latin typeface="Arial" panose="020B0604020202020204" pitchFamily="34" charset="0"/>
              </a:rPr>
              <a:t>i1</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x</a:t>
            </a:r>
            <a:r>
              <a:rPr lang="en-US" b="0" i="0" baseline="-25000" dirty="0" err="1">
                <a:solidFill>
                  <a:srgbClr val="000000"/>
                </a:solidFill>
                <a:effectLst/>
                <a:latin typeface="Arial" panose="020B0604020202020204" pitchFamily="34" charset="0"/>
              </a:rPr>
              <a:t>ik</a:t>
            </a:r>
            <a:r>
              <a:rPr lang="en-US" b="0" i="0" dirty="0">
                <a:solidFill>
                  <a:srgbClr val="000000"/>
                </a:solidFill>
                <a:effectLst/>
                <a:latin typeface="Arial" panose="020B0604020202020204" pitchFamily="34" charset="0"/>
              </a:rPr>
              <a:t> = y</a:t>
            </a:r>
            <a:r>
              <a:rPr lang="en-US" b="0" i="0" baseline="-25000" dirty="0">
                <a:solidFill>
                  <a:srgbClr val="000000"/>
                </a:solidFill>
                <a:effectLst/>
                <a:latin typeface="Arial" panose="020B0604020202020204" pitchFamily="34" charset="0"/>
              </a:rPr>
              <a:t>i1</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y</a:t>
            </a:r>
            <a:r>
              <a:rPr lang="en-US" b="0" i="0" baseline="-25000" dirty="0" err="1">
                <a:solidFill>
                  <a:srgbClr val="000000"/>
                </a:solidFill>
                <a:effectLst/>
                <a:latin typeface="Arial" panose="020B0604020202020204" pitchFamily="34" charset="0"/>
              </a:rPr>
              <a:t>ik</a:t>
            </a:r>
            <a:r>
              <a:rPr lang="en-US" b="0" i="0" dirty="0">
                <a:solidFill>
                  <a:srgbClr val="000000"/>
                </a:solidFill>
                <a:effectLst/>
                <a:latin typeface="Arial" panose="020B0604020202020204" pitchFamily="34" charset="0"/>
              </a:rPr>
              <a:t> satisfies.</a:t>
            </a:r>
          </a:p>
          <a:p>
            <a:endParaRPr lang="en-US" dirty="0"/>
          </a:p>
        </p:txBody>
      </p:sp>
    </p:spTree>
    <p:extLst>
      <p:ext uri="{BB962C8B-B14F-4D97-AF65-F5344CB8AC3E}">
        <p14:creationId xmlns:p14="http://schemas.microsoft.com/office/powerpoint/2010/main" val="4217267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1BB06-C3FD-4237-A5EA-67252D178ABA}"/>
              </a:ext>
            </a:extLst>
          </p:cNvPr>
          <p:cNvSpPr>
            <a:spLocks noGrp="1"/>
          </p:cNvSpPr>
          <p:nvPr>
            <p:ph type="title"/>
          </p:nvPr>
        </p:nvSpPr>
        <p:spPr/>
        <p:txBody>
          <a:bodyPr/>
          <a:lstStyle/>
          <a:p>
            <a:r>
              <a:rPr lang="en-US" b="0" i="0" dirty="0">
                <a:effectLst/>
                <a:latin typeface="Arial" panose="020B0604020202020204" pitchFamily="34" charset="0"/>
              </a:rPr>
              <a:t>Example 1</a:t>
            </a:r>
            <a:br>
              <a:rPr lang="en-US" b="0" i="0" dirty="0">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A4CCDC35-90CE-48AA-A560-FBE764F35BD7}"/>
              </a:ext>
            </a:extLst>
          </p:cNvPr>
          <p:cNvSpPr>
            <a:spLocks noGrp="1"/>
          </p:cNvSpPr>
          <p:nvPr>
            <p:ph idx="1"/>
          </p:nvPr>
        </p:nvSpPr>
        <p:spPr>
          <a:xfrm>
            <a:off x="738187" y="1146175"/>
            <a:ext cx="10515600" cy="5346700"/>
          </a:xfrm>
        </p:spPr>
        <p:txBody>
          <a:bodyPr>
            <a:normAutofit fontScale="92500" lnSpcReduction="10000"/>
          </a:bodyPr>
          <a:lstStyle/>
          <a:p>
            <a:pPr algn="just"/>
            <a:r>
              <a:rPr lang="en-US" b="0" i="0" dirty="0">
                <a:solidFill>
                  <a:srgbClr val="000000"/>
                </a:solidFill>
                <a:effectLst/>
                <a:latin typeface="Arial" panose="020B0604020202020204" pitchFamily="34" charset="0"/>
              </a:rPr>
              <a:t>Find whether the lists M = (abb, aa, </a:t>
            </a:r>
            <a:r>
              <a:rPr lang="en-US" b="0" i="0" dirty="0" err="1">
                <a:solidFill>
                  <a:srgbClr val="000000"/>
                </a:solidFill>
                <a:effectLst/>
                <a:latin typeface="Arial" panose="020B0604020202020204" pitchFamily="34" charset="0"/>
              </a:rPr>
              <a:t>aaa</a:t>
            </a:r>
            <a:r>
              <a:rPr lang="en-US" b="0" i="0" dirty="0">
                <a:solidFill>
                  <a:srgbClr val="000000"/>
                </a:solidFill>
                <a:effectLst/>
                <a:latin typeface="Arial" panose="020B0604020202020204" pitchFamily="34" charset="0"/>
              </a:rPr>
              <a:t>) and N = (</a:t>
            </a:r>
            <a:r>
              <a:rPr lang="en-US" b="0" i="0" dirty="0" err="1">
                <a:solidFill>
                  <a:srgbClr val="000000"/>
                </a:solidFill>
                <a:effectLst/>
                <a:latin typeface="Arial" panose="020B0604020202020204" pitchFamily="34" charset="0"/>
              </a:rPr>
              <a:t>bba</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aaa</a:t>
            </a:r>
            <a:r>
              <a:rPr lang="en-US" b="0" i="0" dirty="0">
                <a:solidFill>
                  <a:srgbClr val="000000"/>
                </a:solidFill>
                <a:effectLst/>
                <a:latin typeface="Arial" panose="020B0604020202020204" pitchFamily="34" charset="0"/>
              </a:rPr>
              <a:t>, aa)</a:t>
            </a:r>
          </a:p>
          <a:p>
            <a:pPr marL="0" indent="0" algn="just">
              <a:buNone/>
            </a:pPr>
            <a:r>
              <a:rPr lang="en-US" b="0" i="0" dirty="0">
                <a:solidFill>
                  <a:srgbClr val="000000"/>
                </a:solidFill>
                <a:effectLst/>
                <a:latin typeface="Arial" panose="020B0604020202020204" pitchFamily="34" charset="0"/>
              </a:rPr>
              <a:t>have a Post Correspondence Solution?</a:t>
            </a:r>
          </a:p>
          <a:p>
            <a:pPr marL="0" indent="0" algn="just">
              <a:buNone/>
            </a:pPr>
            <a:r>
              <a:rPr lang="en-US" dirty="0">
                <a:solidFill>
                  <a:srgbClr val="000000"/>
                </a:solidFill>
                <a:latin typeface="Arial" panose="020B0604020202020204" pitchFamily="34" charset="0"/>
              </a:rPr>
              <a:t>Solution</a:t>
            </a:r>
          </a:p>
          <a:p>
            <a:pPr marL="0" indent="0" algn="just">
              <a:buNone/>
            </a:pPr>
            <a:r>
              <a:rPr lang="fi-FI" b="0" i="0" dirty="0">
                <a:solidFill>
                  <a:srgbClr val="000000"/>
                </a:solidFill>
                <a:effectLst/>
                <a:latin typeface="Arial" panose="020B0604020202020204" pitchFamily="34" charset="0"/>
              </a:rPr>
              <a:t>	x1	x2	x3</a:t>
            </a:r>
          </a:p>
          <a:p>
            <a:pPr marL="0" indent="0" algn="just">
              <a:buNone/>
            </a:pPr>
            <a:r>
              <a:rPr lang="fi-FI" b="0" i="0" dirty="0">
                <a:solidFill>
                  <a:srgbClr val="000000"/>
                </a:solidFill>
                <a:effectLst/>
                <a:latin typeface="Arial" panose="020B0604020202020204" pitchFamily="34" charset="0"/>
              </a:rPr>
              <a:t>M	Abb	aa	aaa</a:t>
            </a:r>
          </a:p>
          <a:p>
            <a:pPr marL="0" indent="0" algn="just">
              <a:buNone/>
            </a:pPr>
            <a:r>
              <a:rPr lang="fi-FI" b="0" i="0" dirty="0">
                <a:solidFill>
                  <a:srgbClr val="000000"/>
                </a:solidFill>
                <a:effectLst/>
                <a:latin typeface="Arial" panose="020B0604020202020204" pitchFamily="34" charset="0"/>
              </a:rPr>
              <a:t>N	Bba	aaa	aa</a:t>
            </a:r>
          </a:p>
          <a:p>
            <a:pPr marL="0" indent="0" algn="just">
              <a:buNone/>
            </a:pPr>
            <a:r>
              <a:rPr lang="en-US" b="0" i="0" dirty="0">
                <a:solidFill>
                  <a:srgbClr val="000000"/>
                </a:solidFill>
                <a:effectLst/>
                <a:latin typeface="Arial" panose="020B0604020202020204" pitchFamily="34" charset="0"/>
              </a:rPr>
              <a:t>Here,</a:t>
            </a:r>
          </a:p>
          <a:p>
            <a:pPr marL="0" indent="0" algn="just">
              <a:buNone/>
            </a:pPr>
            <a:r>
              <a:rPr lang="en-US" b="1" i="0" dirty="0">
                <a:solidFill>
                  <a:srgbClr val="000000"/>
                </a:solidFill>
                <a:effectLst/>
                <a:latin typeface="Arial" panose="020B0604020202020204" pitchFamily="34" charset="0"/>
              </a:rPr>
              <a:t>x</a:t>
            </a:r>
            <a:r>
              <a:rPr lang="en-US" b="1" i="0" baseline="-25000" dirty="0">
                <a:solidFill>
                  <a:srgbClr val="000000"/>
                </a:solidFill>
                <a:effectLst/>
                <a:latin typeface="Arial" panose="020B0604020202020204" pitchFamily="34" charset="0"/>
              </a:rPr>
              <a:t>2</a:t>
            </a:r>
            <a:r>
              <a:rPr lang="en-US" b="1" i="0" dirty="0">
                <a:solidFill>
                  <a:srgbClr val="000000"/>
                </a:solidFill>
                <a:effectLst/>
                <a:latin typeface="Arial" panose="020B0604020202020204" pitchFamily="34" charset="0"/>
              </a:rPr>
              <a:t>x</a:t>
            </a:r>
            <a:r>
              <a:rPr lang="en-US" b="1" i="0" baseline="-25000" dirty="0">
                <a:solidFill>
                  <a:srgbClr val="000000"/>
                </a:solidFill>
                <a:effectLst/>
                <a:latin typeface="Arial" panose="020B0604020202020204" pitchFamily="34" charset="0"/>
              </a:rPr>
              <a:t>1</a:t>
            </a:r>
            <a:r>
              <a:rPr lang="en-US" b="1" i="0" dirty="0">
                <a:solidFill>
                  <a:srgbClr val="000000"/>
                </a:solidFill>
                <a:effectLst/>
                <a:latin typeface="Arial" panose="020B0604020202020204" pitchFamily="34" charset="0"/>
              </a:rPr>
              <a:t>x</a:t>
            </a:r>
            <a:r>
              <a:rPr lang="en-US" b="1" i="0" baseline="-25000" dirty="0">
                <a:solidFill>
                  <a:srgbClr val="000000"/>
                </a:solidFill>
                <a:effectLst/>
                <a:latin typeface="Arial" panose="020B0604020202020204" pitchFamily="34" charset="0"/>
              </a:rPr>
              <a:t>3</a:t>
            </a:r>
            <a:r>
              <a:rPr lang="en-US" b="1" i="0" dirty="0">
                <a:solidFill>
                  <a:srgbClr val="000000"/>
                </a:solidFill>
                <a:effectLst/>
                <a:latin typeface="Arial" panose="020B0604020202020204" pitchFamily="34" charset="0"/>
              </a:rPr>
              <a:t> = ‘</a:t>
            </a:r>
            <a:r>
              <a:rPr lang="en-US" b="1" i="0" dirty="0" err="1">
                <a:solidFill>
                  <a:srgbClr val="000000"/>
                </a:solidFill>
                <a:effectLst/>
                <a:latin typeface="Arial" panose="020B0604020202020204" pitchFamily="34" charset="0"/>
              </a:rPr>
              <a:t>aaabbaaa</a:t>
            </a:r>
            <a:r>
              <a:rPr lang="en-US" b="1" i="0" dirty="0">
                <a:solidFill>
                  <a:srgbClr val="000000"/>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marL="0" indent="0" algn="just">
              <a:buNone/>
            </a:pPr>
            <a:r>
              <a:rPr lang="en-US" b="0" i="0" dirty="0">
                <a:solidFill>
                  <a:srgbClr val="000000"/>
                </a:solidFill>
                <a:effectLst/>
                <a:latin typeface="Arial" panose="020B0604020202020204" pitchFamily="34" charset="0"/>
              </a:rPr>
              <a:t>and </a:t>
            </a:r>
            <a:r>
              <a:rPr lang="en-US" b="1" i="0" dirty="0">
                <a:solidFill>
                  <a:srgbClr val="000000"/>
                </a:solidFill>
                <a:effectLst/>
                <a:latin typeface="Arial" panose="020B0604020202020204" pitchFamily="34" charset="0"/>
              </a:rPr>
              <a:t>y</a:t>
            </a:r>
            <a:r>
              <a:rPr lang="en-US" b="1" i="0" baseline="-25000" dirty="0">
                <a:solidFill>
                  <a:srgbClr val="000000"/>
                </a:solidFill>
                <a:effectLst/>
                <a:latin typeface="Arial" panose="020B0604020202020204" pitchFamily="34" charset="0"/>
              </a:rPr>
              <a:t>2</a:t>
            </a:r>
            <a:r>
              <a:rPr lang="en-US" b="1" i="0" dirty="0">
                <a:solidFill>
                  <a:srgbClr val="000000"/>
                </a:solidFill>
                <a:effectLst/>
                <a:latin typeface="Arial" panose="020B0604020202020204" pitchFamily="34" charset="0"/>
              </a:rPr>
              <a:t>y</a:t>
            </a:r>
            <a:r>
              <a:rPr lang="en-US" b="1" i="0" baseline="-25000" dirty="0">
                <a:solidFill>
                  <a:srgbClr val="000000"/>
                </a:solidFill>
                <a:effectLst/>
                <a:latin typeface="Arial" panose="020B0604020202020204" pitchFamily="34" charset="0"/>
              </a:rPr>
              <a:t>1</a:t>
            </a:r>
            <a:r>
              <a:rPr lang="en-US" b="1" i="0" dirty="0">
                <a:solidFill>
                  <a:srgbClr val="000000"/>
                </a:solidFill>
                <a:effectLst/>
                <a:latin typeface="Arial" panose="020B0604020202020204" pitchFamily="34" charset="0"/>
              </a:rPr>
              <a:t>y</a:t>
            </a:r>
            <a:r>
              <a:rPr lang="en-US" b="1" i="0" baseline="-25000" dirty="0">
                <a:solidFill>
                  <a:srgbClr val="000000"/>
                </a:solidFill>
                <a:effectLst/>
                <a:latin typeface="Arial" panose="020B0604020202020204" pitchFamily="34" charset="0"/>
              </a:rPr>
              <a:t>3</a:t>
            </a:r>
            <a:r>
              <a:rPr lang="en-US" b="1" i="0" dirty="0">
                <a:solidFill>
                  <a:srgbClr val="000000"/>
                </a:solidFill>
                <a:effectLst/>
                <a:latin typeface="Arial" panose="020B0604020202020204" pitchFamily="34" charset="0"/>
              </a:rPr>
              <a:t> = ‘</a:t>
            </a:r>
            <a:r>
              <a:rPr lang="en-US" b="1" i="0" dirty="0" err="1">
                <a:solidFill>
                  <a:srgbClr val="000000"/>
                </a:solidFill>
                <a:effectLst/>
                <a:latin typeface="Arial" panose="020B0604020202020204" pitchFamily="34" charset="0"/>
              </a:rPr>
              <a:t>aaabbaaa</a:t>
            </a:r>
            <a:r>
              <a:rPr lang="en-US" b="1" i="0" dirty="0">
                <a:solidFill>
                  <a:srgbClr val="000000"/>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marL="0" indent="0" algn="just">
              <a:buNone/>
            </a:pPr>
            <a:r>
              <a:rPr lang="en-US" b="0" i="0" dirty="0">
                <a:solidFill>
                  <a:srgbClr val="000000"/>
                </a:solidFill>
                <a:effectLst/>
                <a:latin typeface="Arial" panose="020B0604020202020204" pitchFamily="34" charset="0"/>
              </a:rPr>
              <a:t>We can see that</a:t>
            </a:r>
          </a:p>
          <a:p>
            <a:pPr marL="0" indent="0" algn="just">
              <a:buNone/>
            </a:pPr>
            <a:r>
              <a:rPr lang="en-US" b="1" i="0" dirty="0">
                <a:solidFill>
                  <a:srgbClr val="000000"/>
                </a:solidFill>
                <a:effectLst/>
                <a:latin typeface="Arial" panose="020B0604020202020204" pitchFamily="34" charset="0"/>
              </a:rPr>
              <a:t>x</a:t>
            </a:r>
            <a:r>
              <a:rPr lang="en-US" b="1" i="0" baseline="-25000" dirty="0">
                <a:solidFill>
                  <a:srgbClr val="000000"/>
                </a:solidFill>
                <a:effectLst/>
                <a:latin typeface="Arial" panose="020B0604020202020204" pitchFamily="34" charset="0"/>
              </a:rPr>
              <a:t>2</a:t>
            </a:r>
            <a:r>
              <a:rPr lang="en-US" b="1" i="0" dirty="0">
                <a:solidFill>
                  <a:srgbClr val="000000"/>
                </a:solidFill>
                <a:effectLst/>
                <a:latin typeface="Arial" panose="020B0604020202020204" pitchFamily="34" charset="0"/>
              </a:rPr>
              <a:t>x</a:t>
            </a:r>
            <a:r>
              <a:rPr lang="en-US" b="1" i="0" baseline="-25000" dirty="0">
                <a:solidFill>
                  <a:srgbClr val="000000"/>
                </a:solidFill>
                <a:effectLst/>
                <a:latin typeface="Arial" panose="020B0604020202020204" pitchFamily="34" charset="0"/>
              </a:rPr>
              <a:t>1</a:t>
            </a:r>
            <a:r>
              <a:rPr lang="en-US" b="1" i="0" dirty="0">
                <a:solidFill>
                  <a:srgbClr val="000000"/>
                </a:solidFill>
                <a:effectLst/>
                <a:latin typeface="Arial" panose="020B0604020202020204" pitchFamily="34" charset="0"/>
              </a:rPr>
              <a:t>x</a:t>
            </a:r>
            <a:r>
              <a:rPr lang="en-US" b="1" i="0" baseline="-25000" dirty="0">
                <a:solidFill>
                  <a:srgbClr val="000000"/>
                </a:solidFill>
                <a:effectLst/>
                <a:latin typeface="Arial" panose="020B0604020202020204" pitchFamily="34" charset="0"/>
              </a:rPr>
              <a:t>3</a:t>
            </a:r>
            <a:r>
              <a:rPr lang="en-US" b="1" i="0" dirty="0">
                <a:solidFill>
                  <a:srgbClr val="000000"/>
                </a:solidFill>
                <a:effectLst/>
                <a:latin typeface="Arial" panose="020B0604020202020204" pitchFamily="34" charset="0"/>
              </a:rPr>
              <a:t> = y</a:t>
            </a:r>
            <a:r>
              <a:rPr lang="en-US" b="1" i="0" baseline="-25000" dirty="0">
                <a:solidFill>
                  <a:srgbClr val="000000"/>
                </a:solidFill>
                <a:effectLst/>
                <a:latin typeface="Arial" panose="020B0604020202020204" pitchFamily="34" charset="0"/>
              </a:rPr>
              <a:t>2</a:t>
            </a:r>
            <a:r>
              <a:rPr lang="en-US" b="1" i="0" dirty="0">
                <a:solidFill>
                  <a:srgbClr val="000000"/>
                </a:solidFill>
                <a:effectLst/>
                <a:latin typeface="Arial" panose="020B0604020202020204" pitchFamily="34" charset="0"/>
              </a:rPr>
              <a:t>y</a:t>
            </a:r>
            <a:r>
              <a:rPr lang="en-US" b="1" i="0" baseline="-25000" dirty="0">
                <a:solidFill>
                  <a:srgbClr val="000000"/>
                </a:solidFill>
                <a:effectLst/>
                <a:latin typeface="Arial" panose="020B0604020202020204" pitchFamily="34" charset="0"/>
              </a:rPr>
              <a:t>1</a:t>
            </a:r>
            <a:r>
              <a:rPr lang="en-US" b="1" i="0" dirty="0">
                <a:solidFill>
                  <a:srgbClr val="000000"/>
                </a:solidFill>
                <a:effectLst/>
                <a:latin typeface="Arial" panose="020B0604020202020204" pitchFamily="34" charset="0"/>
              </a:rPr>
              <a:t>y</a:t>
            </a:r>
            <a:r>
              <a:rPr lang="en-US" b="1" i="0" baseline="-25000" dirty="0">
                <a:solidFill>
                  <a:srgbClr val="000000"/>
                </a:solidFill>
                <a:effectLst/>
                <a:latin typeface="Arial" panose="020B0604020202020204" pitchFamily="34" charset="0"/>
              </a:rPr>
              <a:t>3</a:t>
            </a:r>
            <a:endParaRPr lang="en-US" b="0" i="0" dirty="0">
              <a:solidFill>
                <a:srgbClr val="000000"/>
              </a:solidFill>
              <a:effectLst/>
              <a:latin typeface="Arial" panose="020B0604020202020204" pitchFamily="34" charset="0"/>
            </a:endParaRPr>
          </a:p>
          <a:p>
            <a:pPr marL="0" indent="0" algn="just">
              <a:buNone/>
            </a:pPr>
            <a:r>
              <a:rPr lang="en-US" b="0" i="0" dirty="0">
                <a:solidFill>
                  <a:srgbClr val="000000"/>
                </a:solidFill>
                <a:effectLst/>
                <a:latin typeface="Arial" panose="020B0604020202020204" pitchFamily="34" charset="0"/>
              </a:rPr>
              <a:t>Hence, the solution is </a:t>
            </a:r>
            <a:r>
              <a:rPr lang="en-US" b="1" i="0" dirty="0" err="1">
                <a:solidFill>
                  <a:srgbClr val="000000"/>
                </a:solidFill>
                <a:effectLst/>
                <a:latin typeface="Arial" panose="020B0604020202020204" pitchFamily="34" charset="0"/>
              </a:rPr>
              <a:t>i</a:t>
            </a:r>
            <a:r>
              <a:rPr lang="en-US" b="1" i="0" dirty="0">
                <a:solidFill>
                  <a:srgbClr val="000000"/>
                </a:solidFill>
                <a:effectLst/>
                <a:latin typeface="Arial" panose="020B0604020202020204" pitchFamily="34" charset="0"/>
              </a:rPr>
              <a:t> = 2, j = 1, and k = 3.</a:t>
            </a:r>
            <a:endParaRPr lang="en-US" b="0" i="0" dirty="0">
              <a:solidFill>
                <a:srgbClr val="000000"/>
              </a:solidFill>
              <a:effectLst/>
              <a:latin typeface="Arial" panose="020B0604020202020204" pitchFamily="34" charset="0"/>
            </a:endParaRPr>
          </a:p>
          <a:p>
            <a:pPr marL="0" indent="0" algn="just">
              <a:buNone/>
            </a:pPr>
            <a:endParaRPr lang="en-US" b="0" i="0" dirty="0">
              <a:solidFill>
                <a:srgbClr val="000000"/>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3184325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0A9BD-2036-42AF-B09F-0DFBF248F340}"/>
              </a:ext>
            </a:extLst>
          </p:cNvPr>
          <p:cNvSpPr>
            <a:spLocks noGrp="1"/>
          </p:cNvSpPr>
          <p:nvPr>
            <p:ph type="title"/>
          </p:nvPr>
        </p:nvSpPr>
        <p:spPr/>
        <p:txBody>
          <a:bodyPr/>
          <a:lstStyle/>
          <a:p>
            <a:r>
              <a:rPr lang="en-US" b="0" i="0" dirty="0">
                <a:effectLst/>
                <a:latin typeface="Arial" panose="020B0604020202020204" pitchFamily="34" charset="0"/>
              </a:rPr>
              <a:t>Example 2</a:t>
            </a:r>
            <a:br>
              <a:rPr lang="en-US" b="0" i="0" dirty="0">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EC657A35-E7AB-4BE8-AF79-37DF37CA769C}"/>
              </a:ext>
            </a:extLst>
          </p:cNvPr>
          <p:cNvSpPr>
            <a:spLocks noGrp="1"/>
          </p:cNvSpPr>
          <p:nvPr>
            <p:ph idx="1"/>
          </p:nvPr>
        </p:nvSpPr>
        <p:spPr>
          <a:xfrm>
            <a:off x="838200" y="1825625"/>
            <a:ext cx="10515600" cy="4667250"/>
          </a:xfrm>
        </p:spPr>
        <p:txBody>
          <a:bodyPr>
            <a:normAutofit fontScale="92500" lnSpcReduction="20000"/>
          </a:bodyPr>
          <a:lstStyle/>
          <a:p>
            <a:r>
              <a:rPr lang="en-US" b="0" i="0" dirty="0">
                <a:solidFill>
                  <a:srgbClr val="000000"/>
                </a:solidFill>
                <a:effectLst/>
                <a:latin typeface="Arial" panose="020B0604020202020204" pitchFamily="34" charset="0"/>
              </a:rPr>
              <a:t>Find whether the lists </a:t>
            </a:r>
            <a:r>
              <a:rPr lang="en-US" b="1" i="0" dirty="0">
                <a:solidFill>
                  <a:srgbClr val="000000"/>
                </a:solidFill>
                <a:effectLst/>
                <a:latin typeface="Arial" panose="020B0604020202020204" pitchFamily="34" charset="0"/>
              </a:rPr>
              <a:t>M = (ab, </a:t>
            </a:r>
            <a:r>
              <a:rPr lang="en-US" b="1" i="0" dirty="0" err="1">
                <a:solidFill>
                  <a:srgbClr val="000000"/>
                </a:solidFill>
                <a:effectLst/>
                <a:latin typeface="Arial" panose="020B0604020202020204" pitchFamily="34" charset="0"/>
              </a:rPr>
              <a:t>bab</a:t>
            </a:r>
            <a:r>
              <a:rPr lang="en-US" b="1" i="0" dirty="0">
                <a:solidFill>
                  <a:srgbClr val="000000"/>
                </a:solidFill>
                <a:effectLst/>
                <a:latin typeface="Arial" panose="020B0604020202020204" pitchFamily="34" charset="0"/>
              </a:rPr>
              <a:t>, </a:t>
            </a:r>
            <a:r>
              <a:rPr lang="en-US" b="1" i="0" dirty="0" err="1">
                <a:solidFill>
                  <a:srgbClr val="000000"/>
                </a:solidFill>
                <a:effectLst/>
                <a:latin typeface="Arial" panose="020B0604020202020204" pitchFamily="34" charset="0"/>
              </a:rPr>
              <a:t>bbaaa</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and </a:t>
            </a:r>
            <a:r>
              <a:rPr lang="en-US" b="1" i="0" dirty="0">
                <a:solidFill>
                  <a:srgbClr val="000000"/>
                </a:solidFill>
                <a:effectLst/>
                <a:latin typeface="Arial" panose="020B0604020202020204" pitchFamily="34" charset="0"/>
              </a:rPr>
              <a:t>N = (a, </a:t>
            </a:r>
            <a:r>
              <a:rPr lang="en-US" b="1" i="0" dirty="0" err="1">
                <a:solidFill>
                  <a:srgbClr val="000000"/>
                </a:solidFill>
                <a:effectLst/>
                <a:latin typeface="Arial" panose="020B0604020202020204" pitchFamily="34" charset="0"/>
              </a:rPr>
              <a:t>ba</a:t>
            </a:r>
            <a:r>
              <a:rPr lang="en-US" b="1" i="0" dirty="0">
                <a:solidFill>
                  <a:srgbClr val="000000"/>
                </a:solidFill>
                <a:effectLst/>
                <a:latin typeface="Arial" panose="020B0604020202020204" pitchFamily="34" charset="0"/>
              </a:rPr>
              <a:t>, </a:t>
            </a:r>
            <a:r>
              <a:rPr lang="en-US" b="1" i="0" dirty="0" err="1">
                <a:solidFill>
                  <a:srgbClr val="000000"/>
                </a:solidFill>
                <a:effectLst/>
                <a:latin typeface="Arial" panose="020B0604020202020204" pitchFamily="34" charset="0"/>
              </a:rPr>
              <a:t>bab</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have a Post Correspondence Solution?</a:t>
            </a:r>
          </a:p>
          <a:p>
            <a:r>
              <a:rPr lang="en-US" dirty="0">
                <a:solidFill>
                  <a:srgbClr val="000000"/>
                </a:solidFill>
                <a:latin typeface="Arial" panose="020B0604020202020204" pitchFamily="34" charset="0"/>
              </a:rPr>
              <a:t>Solution:</a:t>
            </a:r>
          </a:p>
          <a:p>
            <a:pPr marL="0" indent="0">
              <a:buNone/>
            </a:pPr>
            <a:r>
              <a:rPr lang="en-US" dirty="0"/>
              <a:t>	x1	x2	x3</a:t>
            </a:r>
          </a:p>
          <a:p>
            <a:pPr marL="0" indent="0">
              <a:buNone/>
            </a:pPr>
            <a:r>
              <a:rPr lang="en-US" dirty="0"/>
              <a:t>M	ab	</a:t>
            </a:r>
            <a:r>
              <a:rPr lang="en-US" dirty="0" err="1"/>
              <a:t>bab</a:t>
            </a:r>
            <a:r>
              <a:rPr lang="en-US" dirty="0"/>
              <a:t>	</a:t>
            </a:r>
            <a:r>
              <a:rPr lang="en-US" dirty="0" err="1"/>
              <a:t>bbaaa</a:t>
            </a:r>
            <a:endParaRPr lang="en-US" dirty="0"/>
          </a:p>
          <a:p>
            <a:pPr marL="0" indent="0">
              <a:buNone/>
            </a:pPr>
            <a:r>
              <a:rPr lang="en-US" dirty="0"/>
              <a:t>N	a	</a:t>
            </a:r>
            <a:r>
              <a:rPr lang="en-US" dirty="0" err="1"/>
              <a:t>ba</a:t>
            </a:r>
            <a:r>
              <a:rPr lang="en-US" dirty="0"/>
              <a:t>	</a:t>
            </a:r>
            <a:r>
              <a:rPr lang="en-US" dirty="0" err="1"/>
              <a:t>bab</a:t>
            </a:r>
            <a:endParaRPr lang="en-US" dirty="0"/>
          </a:p>
          <a:p>
            <a:pPr marL="0" indent="0" algn="just">
              <a:buNone/>
            </a:pPr>
            <a:r>
              <a:rPr lang="en-US" b="0" i="0" dirty="0">
                <a:solidFill>
                  <a:srgbClr val="000000"/>
                </a:solidFill>
                <a:effectLst/>
                <a:latin typeface="Arial" panose="020B0604020202020204" pitchFamily="34" charset="0"/>
              </a:rPr>
              <a:t>In this case, there is no solution because −</a:t>
            </a:r>
          </a:p>
          <a:p>
            <a:pPr marL="0" indent="0" algn="just">
              <a:buNone/>
            </a:pPr>
            <a:r>
              <a:rPr lang="en-US" b="1" i="0" dirty="0">
                <a:solidFill>
                  <a:srgbClr val="000000"/>
                </a:solidFill>
                <a:effectLst/>
                <a:latin typeface="Arial" panose="020B0604020202020204" pitchFamily="34" charset="0"/>
              </a:rPr>
              <a:t>| x</a:t>
            </a:r>
            <a:r>
              <a:rPr lang="en-US" b="1" i="0" baseline="-25000" dirty="0">
                <a:solidFill>
                  <a:srgbClr val="000000"/>
                </a:solidFill>
                <a:effectLst/>
                <a:latin typeface="Arial" panose="020B0604020202020204" pitchFamily="34" charset="0"/>
              </a:rPr>
              <a:t>2</a:t>
            </a:r>
            <a:r>
              <a:rPr lang="en-US" b="1" i="0" dirty="0">
                <a:solidFill>
                  <a:srgbClr val="000000"/>
                </a:solidFill>
                <a:effectLst/>
                <a:latin typeface="Arial" panose="020B0604020202020204" pitchFamily="34" charset="0"/>
              </a:rPr>
              <a:t>x</a:t>
            </a:r>
            <a:r>
              <a:rPr lang="en-US" b="1" i="0" baseline="-25000" dirty="0">
                <a:solidFill>
                  <a:srgbClr val="000000"/>
                </a:solidFill>
                <a:effectLst/>
                <a:latin typeface="Arial" panose="020B0604020202020204" pitchFamily="34" charset="0"/>
              </a:rPr>
              <a:t>1</a:t>
            </a:r>
            <a:r>
              <a:rPr lang="en-US" b="1" i="0" dirty="0">
                <a:solidFill>
                  <a:srgbClr val="000000"/>
                </a:solidFill>
                <a:effectLst/>
                <a:latin typeface="Arial" panose="020B0604020202020204" pitchFamily="34" charset="0"/>
              </a:rPr>
              <a:t>x</a:t>
            </a:r>
            <a:r>
              <a:rPr lang="en-US" b="1" i="0" baseline="-25000" dirty="0">
                <a:solidFill>
                  <a:srgbClr val="000000"/>
                </a:solidFill>
                <a:effectLst/>
                <a:latin typeface="Arial" panose="020B0604020202020204" pitchFamily="34" charset="0"/>
              </a:rPr>
              <a:t>3</a:t>
            </a:r>
            <a:r>
              <a:rPr lang="en-US" b="1" i="0" dirty="0">
                <a:solidFill>
                  <a:srgbClr val="000000"/>
                </a:solidFill>
                <a:effectLst/>
                <a:latin typeface="Arial" panose="020B0604020202020204" pitchFamily="34" charset="0"/>
              </a:rPr>
              <a:t> | ≠ | y</a:t>
            </a:r>
            <a:r>
              <a:rPr lang="en-US" b="1" i="0" baseline="-25000" dirty="0">
                <a:solidFill>
                  <a:srgbClr val="000000"/>
                </a:solidFill>
                <a:effectLst/>
                <a:latin typeface="Arial" panose="020B0604020202020204" pitchFamily="34" charset="0"/>
              </a:rPr>
              <a:t>2</a:t>
            </a:r>
            <a:r>
              <a:rPr lang="en-US" b="1" i="0" dirty="0">
                <a:solidFill>
                  <a:srgbClr val="000000"/>
                </a:solidFill>
                <a:effectLst/>
                <a:latin typeface="Arial" panose="020B0604020202020204" pitchFamily="34" charset="0"/>
              </a:rPr>
              <a:t>y</a:t>
            </a:r>
            <a:r>
              <a:rPr lang="en-US" b="1" i="0" baseline="-25000" dirty="0">
                <a:solidFill>
                  <a:srgbClr val="000000"/>
                </a:solidFill>
                <a:effectLst/>
                <a:latin typeface="Arial" panose="020B0604020202020204" pitchFamily="34" charset="0"/>
              </a:rPr>
              <a:t>1</a:t>
            </a:r>
            <a:r>
              <a:rPr lang="en-US" b="1" i="0" dirty="0">
                <a:solidFill>
                  <a:srgbClr val="000000"/>
                </a:solidFill>
                <a:effectLst/>
                <a:latin typeface="Arial" panose="020B0604020202020204" pitchFamily="34" charset="0"/>
              </a:rPr>
              <a:t>y</a:t>
            </a:r>
            <a:r>
              <a:rPr lang="en-US" b="1" i="0" baseline="-25000" dirty="0">
                <a:solidFill>
                  <a:srgbClr val="000000"/>
                </a:solidFill>
                <a:effectLst/>
                <a:latin typeface="Arial" panose="020B0604020202020204" pitchFamily="34" charset="0"/>
              </a:rPr>
              <a:t>3</a:t>
            </a:r>
            <a:r>
              <a:rPr lang="en-US" b="1" i="0" dirty="0">
                <a:solidFill>
                  <a:srgbClr val="000000"/>
                </a:solidFill>
                <a:effectLst/>
                <a:latin typeface="Arial" panose="020B0604020202020204" pitchFamily="34" charset="0"/>
              </a:rPr>
              <a:t> |</a:t>
            </a:r>
            <a:r>
              <a:rPr lang="en-US" b="0" i="0" dirty="0">
                <a:solidFill>
                  <a:srgbClr val="000000"/>
                </a:solidFill>
                <a:effectLst/>
                <a:latin typeface="Arial" panose="020B0604020202020204" pitchFamily="34" charset="0"/>
              </a:rPr>
              <a:t> (Lengths are not same)</a:t>
            </a:r>
          </a:p>
          <a:p>
            <a:pPr marL="0" indent="0" algn="just">
              <a:buNone/>
            </a:pPr>
            <a:r>
              <a:rPr lang="en-US" b="0" i="0" dirty="0">
                <a:solidFill>
                  <a:srgbClr val="000000"/>
                </a:solidFill>
                <a:effectLst/>
                <a:latin typeface="Arial" panose="020B0604020202020204" pitchFamily="34" charset="0"/>
              </a:rPr>
              <a:t>Hence, it can be said that this Post Correspondence Problem is </a:t>
            </a:r>
            <a:r>
              <a:rPr lang="en-US" b="1" i="0" dirty="0">
                <a:solidFill>
                  <a:srgbClr val="000000"/>
                </a:solidFill>
                <a:effectLst/>
                <a:latin typeface="Arial" panose="020B0604020202020204" pitchFamily="34" charset="0"/>
              </a:rPr>
              <a:t>undecidable</a:t>
            </a:r>
            <a:r>
              <a:rPr lang="en-US" b="0" i="0" dirty="0">
                <a:solidFill>
                  <a:srgbClr val="000000"/>
                </a:solidFill>
                <a:effectLst/>
                <a:latin typeface="Arial" panose="020B0604020202020204" pitchFamily="34" charset="0"/>
              </a:rPr>
              <a:t>.</a:t>
            </a:r>
          </a:p>
          <a:p>
            <a:pPr marL="0" indent="0" algn="just">
              <a:buNone/>
            </a:pPr>
            <a:r>
              <a:rPr lang="en-US" dirty="0">
                <a:solidFill>
                  <a:srgbClr val="000000"/>
                </a:solidFill>
                <a:latin typeface="Arial" panose="020B0604020202020204" pitchFamily="34" charset="0"/>
              </a:rPr>
              <a:t>Even 1,2,3 in any combination will not provide the same sequence for M and N. so it is undecidable.</a:t>
            </a:r>
            <a:endParaRPr lang="en-US" b="0" i="0" dirty="0">
              <a:solidFill>
                <a:srgbClr val="000000"/>
              </a:solidFill>
              <a:effectLst/>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900545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674</Words>
  <Application>Microsoft Office PowerPoint</Application>
  <PresentationFormat>Widescreen</PresentationFormat>
  <Paragraphs>46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Understanding the problem decideability</vt:lpstr>
      <vt:lpstr>Decidable Problems</vt:lpstr>
      <vt:lpstr>Undecidable Problems</vt:lpstr>
      <vt:lpstr>Popular Undecidable Problems</vt:lpstr>
      <vt:lpstr>PowerPoint Presentation</vt:lpstr>
      <vt:lpstr>Post Correspondence Problem (PCP)</vt:lpstr>
      <vt:lpstr>Example 1 </vt:lpstr>
      <vt:lpstr>Example 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Prathilothamai M (CSE)</dc:creator>
  <cp:lastModifiedBy>Prathilothamai M (CSE)</cp:lastModifiedBy>
  <cp:revision>4</cp:revision>
  <dcterms:created xsi:type="dcterms:W3CDTF">2021-05-06T10:28:27Z</dcterms:created>
  <dcterms:modified xsi:type="dcterms:W3CDTF">2021-05-06T12:31:27Z</dcterms:modified>
</cp:coreProperties>
</file>