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9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44450"/>
            <a:ext cx="7772400" cy="81438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 Probability Distribution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685800"/>
            <a:ext cx="7772400" cy="121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The 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probability distribution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most important distribution for describing a continuous random variable.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485775" y="2425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0088" y="2287588"/>
            <a:ext cx="6934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It is widely used in statistical inference.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00088" y="2770188"/>
            <a:ext cx="7772400" cy="97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It has been used in a wide variety of applications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    including: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485775" y="29083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76375" y="3722688"/>
            <a:ext cx="28098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dirty="0">
                <a:latin typeface="MS Reference Serif" pitchFamily="18" charset="0"/>
                <a:cs typeface="+mn-cs"/>
              </a:rPr>
              <a:t> Heights of people</a:t>
            </a:r>
          </a:p>
          <a:p>
            <a:pPr eaLnBrk="0" hangingPunct="0"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dirty="0">
                <a:latin typeface="MS Reference Serif" pitchFamily="18" charset="0"/>
                <a:cs typeface="+mn-cs"/>
              </a:rPr>
              <a:t> Rainfall amounts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06875" y="3722688"/>
            <a:ext cx="35337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dirty="0">
                <a:latin typeface="MS Reference Serif" pitchFamily="18" charset="0"/>
                <a:cs typeface="+mn-cs"/>
              </a:rPr>
              <a:t> Test scores</a:t>
            </a:r>
          </a:p>
          <a:p>
            <a:pPr eaLnBrk="0" hangingPunct="0"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dirty="0">
                <a:latin typeface="MS Reference Serif" pitchFamily="18" charset="0"/>
                <a:cs typeface="+mn-cs"/>
              </a:rPr>
              <a:t> Scientific measurements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00088" y="4522788"/>
            <a:ext cx="77724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Abraham de </a:t>
            </a:r>
            <a:r>
              <a:rPr lang="en-US" sz="2400" dirty="0" err="1">
                <a:latin typeface="Book Antiqua" pitchFamily="18" charset="0"/>
                <a:cs typeface="+mn-cs"/>
              </a:rPr>
              <a:t>Moivre</a:t>
            </a:r>
            <a:r>
              <a:rPr lang="en-US" sz="2400" dirty="0">
                <a:latin typeface="Book Antiqua" pitchFamily="18" charset="0"/>
                <a:cs typeface="+mn-cs"/>
              </a:rPr>
              <a:t>, a French mathematician, published </a:t>
            </a:r>
            <a:r>
              <a:rPr lang="en-US" sz="2400" i="1" dirty="0">
                <a:latin typeface="Book Antiqua" pitchFamily="18" charset="0"/>
                <a:cs typeface="+mn-cs"/>
              </a:rPr>
              <a:t>The Doctrine of Chances</a:t>
            </a:r>
            <a:r>
              <a:rPr lang="en-US" sz="2400" dirty="0">
                <a:latin typeface="Book Antiqua" pitchFamily="18" charset="0"/>
                <a:cs typeface="+mn-cs"/>
              </a:rPr>
              <a:t> in 1733.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485775" y="5549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485775" y="4673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00088" y="5399088"/>
            <a:ext cx="6934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He derived the normal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6" grpId="0" autoUpdateAnimBg="0"/>
      <p:bldP spid="7" grpId="0" autoUpdateAnimBg="0"/>
      <p:bldP spid="8" grpId="0" animBg="1"/>
      <p:bldP spid="9" grpId="0" autoUpdateAnimBg="0"/>
      <p:bldP spid="10" grpId="0" autoUpdateAnimBg="0"/>
      <p:bldP spid="11" grpId="0" build="p" autoUpdateAnimBg="0"/>
      <p:bldP spid="12" grpId="0" animBg="1"/>
      <p:bldP spid="13" grpId="0" animBg="1"/>
      <p:bldP spid="1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5800" y="654050"/>
            <a:ext cx="7772400" cy="814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Normal Probability Distribution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00088" y="1727200"/>
            <a:ext cx="7772400" cy="6175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Characteristics </a:t>
            </a:r>
            <a:r>
              <a:rPr lang="en-US" sz="2400" dirty="0" smtClean="0">
                <a:latin typeface="Book Antiqua" pitchFamily="18" charset="0"/>
                <a:cs typeface="+mn-cs"/>
              </a:rPr>
              <a:t>(</a:t>
            </a:r>
            <a:r>
              <a:rPr lang="en-US" sz="2400" dirty="0" smtClean="0">
                <a:latin typeface="Book Antiqua" pitchFamily="18" charset="0"/>
              </a:rPr>
              <a:t>Area Property</a:t>
            </a:r>
            <a:r>
              <a:rPr lang="en-US" sz="2400" dirty="0" smtClean="0">
                <a:latin typeface="Book Antiqua" pitchFamily="18" charset="0"/>
                <a:cs typeface="+mn-cs"/>
              </a:rPr>
              <a:t>)</a:t>
            </a:r>
            <a:endParaRPr lang="en-US" sz="2400" dirty="0">
              <a:latin typeface="Book Antiqua" pitchFamily="18" charset="0"/>
              <a:cs typeface="+mn-cs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1104900" y="2311400"/>
            <a:ext cx="7270750" cy="1060450"/>
            <a:chOff x="1104900" y="1701800"/>
            <a:chExt cx="7270750" cy="106045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1104900" y="1701800"/>
              <a:ext cx="7270750" cy="106045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eaLnBrk="0" hangingPunct="0">
                <a:lnSpc>
                  <a:spcPct val="110000"/>
                </a:lnSpc>
                <a:defRPr/>
              </a:pPr>
              <a:r>
                <a:rPr lang="en-US" sz="2400" dirty="0">
                  <a:latin typeface="Book Antiqua" pitchFamily="18" charset="0"/>
                  <a:cs typeface="+mn-cs"/>
                </a:rPr>
                <a:t>                of values of a normal random variable</a:t>
              </a:r>
            </a:p>
            <a:p>
              <a:pPr eaLnBrk="0" hangingPunct="0">
                <a:lnSpc>
                  <a:spcPct val="110000"/>
                </a:lnSpc>
                <a:defRPr/>
              </a:pPr>
              <a:r>
                <a:rPr lang="en-US" sz="2400" dirty="0">
                  <a:latin typeface="Book Antiqua" pitchFamily="18" charset="0"/>
                  <a:cs typeface="+mn-cs"/>
                </a:rPr>
                <a:t> are within                                           </a:t>
              </a:r>
              <a:r>
                <a:rPr lang="en-US" sz="2400" dirty="0" smtClean="0">
                  <a:latin typeface="Book Antiqua" pitchFamily="18" charset="0"/>
                  <a:cs typeface="+mn-cs"/>
                </a:rPr>
                <a:t> </a:t>
              </a:r>
              <a:r>
                <a:rPr lang="en-US" sz="2400" dirty="0">
                  <a:latin typeface="Book Antiqua" pitchFamily="18" charset="0"/>
                  <a:cs typeface="+mn-cs"/>
                </a:rPr>
                <a:t>of its mean.</a:t>
              </a: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1276350" y="1816100"/>
              <a:ext cx="1047750" cy="41910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Book Antiqua" pitchFamily="18" charset="0"/>
                  <a:cs typeface="+mn-cs"/>
                </a:rPr>
                <a:t>68.26%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2571750" y="2235200"/>
              <a:ext cx="3676650" cy="41910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dirty="0" smtClean="0">
                  <a:latin typeface="Book Antiqua" pitchFamily="18" charset="0"/>
                  <a:sym typeface="Symbol"/>
                </a:rPr>
                <a:t></a:t>
              </a:r>
              <a:r>
                <a:rPr lang="en-US" sz="2400" dirty="0" smtClean="0">
                  <a:latin typeface="Book Antiqua" pitchFamily="18" charset="0"/>
                  <a:cs typeface="+mn-cs"/>
                </a:rPr>
                <a:t> </a:t>
              </a:r>
              <a:r>
                <a:rPr lang="en-US" sz="2400" dirty="0">
                  <a:latin typeface="Book Antiqua" pitchFamily="18" charset="0"/>
                  <a:cs typeface="+mn-cs"/>
                </a:rPr>
                <a:t>1 standard deviation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1104900" y="3549650"/>
            <a:ext cx="7270750" cy="1079500"/>
            <a:chOff x="1104900" y="2940050"/>
            <a:chExt cx="7270750" cy="10795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104900" y="2940050"/>
              <a:ext cx="7270750" cy="107950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eaLnBrk="0" hangingPunct="0">
                <a:lnSpc>
                  <a:spcPct val="110000"/>
                </a:lnSpc>
                <a:defRPr/>
              </a:pPr>
              <a:r>
                <a:rPr lang="en-US" sz="2400" dirty="0">
                  <a:latin typeface="Book Antiqua" pitchFamily="18" charset="0"/>
                  <a:cs typeface="+mn-cs"/>
                </a:rPr>
                <a:t>                of values of a normal random variable</a:t>
              </a:r>
            </a:p>
            <a:p>
              <a:pPr eaLnBrk="0" hangingPunct="0">
                <a:lnSpc>
                  <a:spcPct val="110000"/>
                </a:lnSpc>
                <a:defRPr/>
              </a:pPr>
              <a:r>
                <a:rPr lang="en-US" sz="2400" dirty="0">
                  <a:latin typeface="Book Antiqua" pitchFamily="18" charset="0"/>
                  <a:cs typeface="+mn-cs"/>
                </a:rPr>
                <a:t> are within                                            </a:t>
              </a:r>
              <a:r>
                <a:rPr lang="en-US" sz="2400" dirty="0" smtClean="0">
                  <a:latin typeface="Book Antiqua" pitchFamily="18" charset="0"/>
                  <a:cs typeface="+mn-cs"/>
                </a:rPr>
                <a:t>of </a:t>
              </a:r>
              <a:r>
                <a:rPr lang="en-US" sz="2400" dirty="0">
                  <a:latin typeface="Book Antiqua" pitchFamily="18" charset="0"/>
                  <a:cs typeface="+mn-cs"/>
                </a:rPr>
                <a:t>its mean.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276350" y="3054350"/>
              <a:ext cx="1047750" cy="41910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Book Antiqua" pitchFamily="18" charset="0"/>
                  <a:cs typeface="+mn-cs"/>
                </a:rPr>
                <a:t>95.44%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667000" y="3473450"/>
              <a:ext cx="3714750" cy="41910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2400" dirty="0" smtClean="0">
                  <a:latin typeface="Book Antiqua" pitchFamily="18" charset="0"/>
                  <a:sym typeface="Symbol"/>
                </a:rPr>
                <a:t></a:t>
              </a:r>
              <a:r>
                <a:rPr lang="en-US" sz="2400" dirty="0" smtClean="0">
                  <a:latin typeface="Book Antiqua" pitchFamily="18" charset="0"/>
                  <a:cs typeface="+mn-cs"/>
                </a:rPr>
                <a:t> </a:t>
              </a:r>
              <a:r>
                <a:rPr lang="en-US" sz="2400" dirty="0">
                  <a:latin typeface="Book Antiqua" pitchFamily="18" charset="0"/>
                  <a:cs typeface="+mn-cs"/>
                </a:rPr>
                <a:t>2 standard deviations</a:t>
              </a:r>
            </a:p>
          </p:txBody>
        </p:sp>
      </p:grpSp>
      <p:grpSp>
        <p:nvGrpSpPr>
          <p:cNvPr id="12" name="Group 20"/>
          <p:cNvGrpSpPr/>
          <p:nvPr/>
        </p:nvGrpSpPr>
        <p:grpSpPr>
          <a:xfrm>
            <a:off x="1123950" y="4787900"/>
            <a:ext cx="7251700" cy="1079500"/>
            <a:chOff x="1123950" y="4178300"/>
            <a:chExt cx="7251700" cy="10795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123950" y="4178300"/>
              <a:ext cx="7251700" cy="107950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eaLnBrk="0" hangingPunct="0">
                <a:lnSpc>
                  <a:spcPct val="110000"/>
                </a:lnSpc>
                <a:defRPr/>
              </a:pPr>
              <a:r>
                <a:rPr lang="en-US" sz="2400" dirty="0">
                  <a:latin typeface="Book Antiqua" pitchFamily="18" charset="0"/>
                  <a:cs typeface="+mn-cs"/>
                </a:rPr>
                <a:t>                of values of a normal random variable</a:t>
              </a:r>
            </a:p>
            <a:p>
              <a:pPr eaLnBrk="0" hangingPunct="0">
                <a:lnSpc>
                  <a:spcPct val="110000"/>
                </a:lnSpc>
                <a:defRPr/>
              </a:pPr>
              <a:r>
                <a:rPr lang="en-US" sz="2400" dirty="0">
                  <a:latin typeface="Book Antiqua" pitchFamily="18" charset="0"/>
                  <a:cs typeface="+mn-cs"/>
                </a:rPr>
                <a:t> are within                                            </a:t>
              </a:r>
              <a:r>
                <a:rPr lang="en-US" sz="2400" dirty="0" smtClean="0">
                  <a:latin typeface="Book Antiqua" pitchFamily="18" charset="0"/>
                  <a:cs typeface="+mn-cs"/>
                </a:rPr>
                <a:t>of </a:t>
              </a:r>
              <a:r>
                <a:rPr lang="en-US" sz="2400" dirty="0">
                  <a:latin typeface="Book Antiqua" pitchFamily="18" charset="0"/>
                  <a:cs typeface="+mn-cs"/>
                </a:rPr>
                <a:t>its mean.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276350" y="4292600"/>
              <a:ext cx="1047750" cy="41910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>
                  <a:latin typeface="Book Antiqua" pitchFamily="18" charset="0"/>
                  <a:cs typeface="+mn-cs"/>
                </a:rPr>
                <a:t>99.72%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667000" y="4711700"/>
              <a:ext cx="3714750" cy="41910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2400" dirty="0" smtClean="0">
                  <a:latin typeface="Book Antiqua" pitchFamily="18" charset="0"/>
                  <a:sym typeface="Symbol"/>
                </a:rPr>
                <a:t></a:t>
              </a:r>
              <a:r>
                <a:rPr lang="en-US" sz="2400" dirty="0" smtClean="0">
                  <a:latin typeface="Book Antiqua" pitchFamily="18" charset="0"/>
                  <a:cs typeface="+mn-cs"/>
                </a:rPr>
                <a:t> </a:t>
              </a:r>
              <a:r>
                <a:rPr lang="en-US" sz="2400" dirty="0">
                  <a:latin typeface="Book Antiqua" pitchFamily="18" charset="0"/>
                  <a:cs typeface="+mn-cs"/>
                </a:rPr>
                <a:t>3 standard deviations</a:t>
              </a:r>
            </a:p>
          </p:txBody>
        </p:sp>
      </p:grpSp>
      <p:sp>
        <p:nvSpPr>
          <p:cNvPr id="16" name="AutoShape 23"/>
          <p:cNvSpPr>
            <a:spLocks noChangeArrowheads="1"/>
          </p:cNvSpPr>
          <p:nvPr/>
        </p:nvSpPr>
        <p:spPr bwMode="auto">
          <a:xfrm rot="5400000">
            <a:off x="790575" y="2762250"/>
            <a:ext cx="244475" cy="155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 rot="5400000">
            <a:off x="790575" y="4000500"/>
            <a:ext cx="244475" cy="155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18" name="AutoShape 26"/>
          <p:cNvSpPr>
            <a:spLocks noChangeArrowheads="1"/>
          </p:cNvSpPr>
          <p:nvPr/>
        </p:nvSpPr>
        <p:spPr bwMode="auto">
          <a:xfrm rot="5400000">
            <a:off x="790575" y="5238750"/>
            <a:ext cx="244475" cy="155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104900" y="1749425"/>
            <a:ext cx="7188200" cy="4575175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685800" y="206375"/>
            <a:ext cx="7772400" cy="814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Normal Probability Distribution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700088" y="1279525"/>
            <a:ext cx="7772400" cy="5159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latin typeface="Book Antiqua" pitchFamily="18" charset="0"/>
                <a:cs typeface="+mn-cs"/>
              </a:rPr>
              <a:t>Characteristics (basis for the empirical rule)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718050" y="53197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6" name="Freeform 17"/>
          <p:cNvSpPr>
            <a:spLocks/>
          </p:cNvSpPr>
          <p:nvPr/>
        </p:nvSpPr>
        <p:spPr bwMode="auto">
          <a:xfrm>
            <a:off x="2338388" y="3081338"/>
            <a:ext cx="4732337" cy="2374900"/>
          </a:xfrm>
          <a:custGeom>
            <a:avLst/>
            <a:gdLst/>
            <a:ahLst/>
            <a:cxnLst>
              <a:cxn ang="0">
                <a:pos x="1441" y="15"/>
              </a:cxn>
              <a:cxn ang="0">
                <a:pos x="1351" y="84"/>
              </a:cxn>
              <a:cxn ang="0">
                <a:pos x="1290" y="168"/>
              </a:cxn>
              <a:cxn ang="0">
                <a:pos x="1241" y="252"/>
              </a:cxn>
              <a:cxn ang="0">
                <a:pos x="1197" y="334"/>
              </a:cxn>
              <a:cxn ang="0">
                <a:pos x="1163" y="408"/>
              </a:cxn>
              <a:cxn ang="0">
                <a:pos x="1123" y="505"/>
              </a:cxn>
              <a:cxn ang="0">
                <a:pos x="1087" y="590"/>
              </a:cxn>
              <a:cxn ang="0">
                <a:pos x="1053" y="674"/>
              </a:cxn>
              <a:cxn ang="0">
                <a:pos x="1023" y="755"/>
              </a:cxn>
              <a:cxn ang="0">
                <a:pos x="987" y="846"/>
              </a:cxn>
              <a:cxn ang="0">
                <a:pos x="951" y="928"/>
              </a:cxn>
              <a:cxn ang="0">
                <a:pos x="914" y="1008"/>
              </a:cxn>
              <a:cxn ang="0">
                <a:pos x="858" y="1100"/>
              </a:cxn>
              <a:cxn ang="0">
                <a:pos x="781" y="1190"/>
              </a:cxn>
              <a:cxn ang="0">
                <a:pos x="709" y="1253"/>
              </a:cxn>
              <a:cxn ang="0">
                <a:pos x="606" y="1316"/>
              </a:cxn>
              <a:cxn ang="0">
                <a:pos x="508" y="1357"/>
              </a:cxn>
              <a:cxn ang="0">
                <a:pos x="401" y="1390"/>
              </a:cxn>
              <a:cxn ang="0">
                <a:pos x="312" y="1415"/>
              </a:cxn>
              <a:cxn ang="0">
                <a:pos x="190" y="1441"/>
              </a:cxn>
              <a:cxn ang="0">
                <a:pos x="94" y="1461"/>
              </a:cxn>
              <a:cxn ang="0">
                <a:pos x="2981" y="1496"/>
              </a:cxn>
              <a:cxn ang="0">
                <a:pos x="2849" y="1461"/>
              </a:cxn>
              <a:cxn ang="0">
                <a:pos x="2786" y="1448"/>
              </a:cxn>
              <a:cxn ang="0">
                <a:pos x="2647" y="1410"/>
              </a:cxn>
              <a:cxn ang="0">
                <a:pos x="2521" y="1367"/>
              </a:cxn>
              <a:cxn ang="0">
                <a:pos x="2394" y="1314"/>
              </a:cxn>
              <a:cxn ang="0">
                <a:pos x="2358" y="1293"/>
              </a:cxn>
              <a:cxn ang="0">
                <a:pos x="2279" y="1237"/>
              </a:cxn>
              <a:cxn ang="0">
                <a:pos x="2213" y="1168"/>
              </a:cxn>
              <a:cxn ang="0">
                <a:pos x="2144" y="1078"/>
              </a:cxn>
              <a:cxn ang="0">
                <a:pos x="2102" y="1011"/>
              </a:cxn>
              <a:cxn ang="0">
                <a:pos x="2066" y="931"/>
              </a:cxn>
              <a:cxn ang="0">
                <a:pos x="2037" y="861"/>
              </a:cxn>
              <a:cxn ang="0">
                <a:pos x="2008" y="791"/>
              </a:cxn>
              <a:cxn ang="0">
                <a:pos x="1967" y="697"/>
              </a:cxn>
              <a:cxn ang="0">
                <a:pos x="1928" y="608"/>
              </a:cxn>
              <a:cxn ang="0">
                <a:pos x="1882" y="507"/>
              </a:cxn>
              <a:cxn ang="0">
                <a:pos x="1838" y="411"/>
              </a:cxn>
              <a:cxn ang="0">
                <a:pos x="1794" y="320"/>
              </a:cxn>
              <a:cxn ang="0">
                <a:pos x="1762" y="259"/>
              </a:cxn>
              <a:cxn ang="0">
                <a:pos x="1727" y="191"/>
              </a:cxn>
              <a:cxn ang="0">
                <a:pos x="1696" y="146"/>
              </a:cxn>
              <a:cxn ang="0">
                <a:pos x="1676" y="121"/>
              </a:cxn>
              <a:cxn ang="0">
                <a:pos x="1642" y="80"/>
              </a:cxn>
              <a:cxn ang="0">
                <a:pos x="1598" y="38"/>
              </a:cxn>
              <a:cxn ang="0">
                <a:pos x="1533" y="5"/>
              </a:cxn>
            </a:cxnLst>
            <a:rect l="0" t="0" r="r" b="b"/>
            <a:pathLst>
              <a:path w="2981" h="1496">
                <a:moveTo>
                  <a:pt x="1503" y="0"/>
                </a:moveTo>
                <a:lnTo>
                  <a:pt x="1474" y="7"/>
                </a:lnTo>
                <a:lnTo>
                  <a:pt x="1441" y="15"/>
                </a:lnTo>
                <a:lnTo>
                  <a:pt x="1406" y="34"/>
                </a:lnTo>
                <a:lnTo>
                  <a:pt x="1377" y="58"/>
                </a:lnTo>
                <a:lnTo>
                  <a:pt x="1351" y="84"/>
                </a:lnTo>
                <a:lnTo>
                  <a:pt x="1329" y="109"/>
                </a:lnTo>
                <a:lnTo>
                  <a:pt x="1311" y="135"/>
                </a:lnTo>
                <a:lnTo>
                  <a:pt x="1290" y="168"/>
                </a:lnTo>
                <a:lnTo>
                  <a:pt x="1276" y="190"/>
                </a:lnTo>
                <a:lnTo>
                  <a:pt x="1258" y="223"/>
                </a:lnTo>
                <a:lnTo>
                  <a:pt x="1241" y="252"/>
                </a:lnTo>
                <a:lnTo>
                  <a:pt x="1222" y="285"/>
                </a:lnTo>
                <a:lnTo>
                  <a:pt x="1211" y="307"/>
                </a:lnTo>
                <a:lnTo>
                  <a:pt x="1197" y="334"/>
                </a:lnTo>
                <a:lnTo>
                  <a:pt x="1186" y="360"/>
                </a:lnTo>
                <a:lnTo>
                  <a:pt x="1175" y="383"/>
                </a:lnTo>
                <a:lnTo>
                  <a:pt x="1163" y="408"/>
                </a:lnTo>
                <a:lnTo>
                  <a:pt x="1151" y="439"/>
                </a:lnTo>
                <a:lnTo>
                  <a:pt x="1136" y="476"/>
                </a:lnTo>
                <a:lnTo>
                  <a:pt x="1123" y="505"/>
                </a:lnTo>
                <a:lnTo>
                  <a:pt x="1114" y="526"/>
                </a:lnTo>
                <a:lnTo>
                  <a:pt x="1099" y="558"/>
                </a:lnTo>
                <a:lnTo>
                  <a:pt x="1087" y="590"/>
                </a:lnTo>
                <a:lnTo>
                  <a:pt x="1077" y="612"/>
                </a:lnTo>
                <a:lnTo>
                  <a:pt x="1063" y="646"/>
                </a:lnTo>
                <a:lnTo>
                  <a:pt x="1053" y="674"/>
                </a:lnTo>
                <a:lnTo>
                  <a:pt x="1043" y="701"/>
                </a:lnTo>
                <a:lnTo>
                  <a:pt x="1033" y="728"/>
                </a:lnTo>
                <a:lnTo>
                  <a:pt x="1023" y="755"/>
                </a:lnTo>
                <a:lnTo>
                  <a:pt x="1013" y="781"/>
                </a:lnTo>
                <a:lnTo>
                  <a:pt x="1002" y="809"/>
                </a:lnTo>
                <a:lnTo>
                  <a:pt x="987" y="846"/>
                </a:lnTo>
                <a:lnTo>
                  <a:pt x="972" y="881"/>
                </a:lnTo>
                <a:lnTo>
                  <a:pt x="962" y="904"/>
                </a:lnTo>
                <a:lnTo>
                  <a:pt x="951" y="928"/>
                </a:lnTo>
                <a:lnTo>
                  <a:pt x="941" y="953"/>
                </a:lnTo>
                <a:lnTo>
                  <a:pt x="930" y="977"/>
                </a:lnTo>
                <a:lnTo>
                  <a:pt x="914" y="1008"/>
                </a:lnTo>
                <a:lnTo>
                  <a:pt x="898" y="1040"/>
                </a:lnTo>
                <a:lnTo>
                  <a:pt x="879" y="1070"/>
                </a:lnTo>
                <a:lnTo>
                  <a:pt x="858" y="1100"/>
                </a:lnTo>
                <a:lnTo>
                  <a:pt x="836" y="1130"/>
                </a:lnTo>
                <a:lnTo>
                  <a:pt x="810" y="1158"/>
                </a:lnTo>
                <a:lnTo>
                  <a:pt x="781" y="1190"/>
                </a:lnTo>
                <a:lnTo>
                  <a:pt x="761" y="1209"/>
                </a:lnTo>
                <a:lnTo>
                  <a:pt x="737" y="1230"/>
                </a:lnTo>
                <a:lnTo>
                  <a:pt x="709" y="1253"/>
                </a:lnTo>
                <a:lnTo>
                  <a:pt x="686" y="1269"/>
                </a:lnTo>
                <a:lnTo>
                  <a:pt x="654" y="1289"/>
                </a:lnTo>
                <a:lnTo>
                  <a:pt x="606" y="1316"/>
                </a:lnTo>
                <a:lnTo>
                  <a:pt x="566" y="1334"/>
                </a:lnTo>
                <a:lnTo>
                  <a:pt x="536" y="1345"/>
                </a:lnTo>
                <a:lnTo>
                  <a:pt x="508" y="1357"/>
                </a:lnTo>
                <a:lnTo>
                  <a:pt x="473" y="1370"/>
                </a:lnTo>
                <a:lnTo>
                  <a:pt x="437" y="1381"/>
                </a:lnTo>
                <a:lnTo>
                  <a:pt x="401" y="1390"/>
                </a:lnTo>
                <a:lnTo>
                  <a:pt x="374" y="1398"/>
                </a:lnTo>
                <a:lnTo>
                  <a:pt x="341" y="1407"/>
                </a:lnTo>
                <a:lnTo>
                  <a:pt x="312" y="1415"/>
                </a:lnTo>
                <a:lnTo>
                  <a:pt x="274" y="1423"/>
                </a:lnTo>
                <a:lnTo>
                  <a:pt x="230" y="1433"/>
                </a:lnTo>
                <a:lnTo>
                  <a:pt x="190" y="1441"/>
                </a:lnTo>
                <a:lnTo>
                  <a:pt x="160" y="1448"/>
                </a:lnTo>
                <a:lnTo>
                  <a:pt x="131" y="1454"/>
                </a:lnTo>
                <a:lnTo>
                  <a:pt x="94" y="1461"/>
                </a:lnTo>
                <a:lnTo>
                  <a:pt x="51" y="1473"/>
                </a:lnTo>
                <a:lnTo>
                  <a:pt x="0" y="1494"/>
                </a:lnTo>
                <a:lnTo>
                  <a:pt x="2981" y="1496"/>
                </a:lnTo>
                <a:lnTo>
                  <a:pt x="2933" y="1478"/>
                </a:lnTo>
                <a:lnTo>
                  <a:pt x="2883" y="1467"/>
                </a:lnTo>
                <a:lnTo>
                  <a:pt x="2849" y="1461"/>
                </a:lnTo>
                <a:lnTo>
                  <a:pt x="2809" y="1453"/>
                </a:lnTo>
                <a:lnTo>
                  <a:pt x="2761" y="1441"/>
                </a:lnTo>
                <a:lnTo>
                  <a:pt x="2786" y="1448"/>
                </a:lnTo>
                <a:lnTo>
                  <a:pt x="2731" y="1433"/>
                </a:lnTo>
                <a:lnTo>
                  <a:pt x="2700" y="1425"/>
                </a:lnTo>
                <a:lnTo>
                  <a:pt x="2647" y="1410"/>
                </a:lnTo>
                <a:lnTo>
                  <a:pt x="2599" y="1394"/>
                </a:lnTo>
                <a:lnTo>
                  <a:pt x="2559" y="1380"/>
                </a:lnTo>
                <a:lnTo>
                  <a:pt x="2521" y="1367"/>
                </a:lnTo>
                <a:lnTo>
                  <a:pt x="2478" y="1352"/>
                </a:lnTo>
                <a:lnTo>
                  <a:pt x="2442" y="1337"/>
                </a:lnTo>
                <a:lnTo>
                  <a:pt x="2394" y="1314"/>
                </a:lnTo>
                <a:lnTo>
                  <a:pt x="2374" y="1302"/>
                </a:lnTo>
                <a:lnTo>
                  <a:pt x="2373" y="1302"/>
                </a:lnTo>
                <a:lnTo>
                  <a:pt x="2358" y="1293"/>
                </a:lnTo>
                <a:lnTo>
                  <a:pt x="2331" y="1278"/>
                </a:lnTo>
                <a:lnTo>
                  <a:pt x="2305" y="1259"/>
                </a:lnTo>
                <a:lnTo>
                  <a:pt x="2279" y="1237"/>
                </a:lnTo>
                <a:lnTo>
                  <a:pt x="2260" y="1219"/>
                </a:lnTo>
                <a:lnTo>
                  <a:pt x="2238" y="1198"/>
                </a:lnTo>
                <a:lnTo>
                  <a:pt x="2213" y="1168"/>
                </a:lnTo>
                <a:lnTo>
                  <a:pt x="2188" y="1137"/>
                </a:lnTo>
                <a:lnTo>
                  <a:pt x="2167" y="1108"/>
                </a:lnTo>
                <a:lnTo>
                  <a:pt x="2144" y="1078"/>
                </a:lnTo>
                <a:lnTo>
                  <a:pt x="2129" y="1053"/>
                </a:lnTo>
                <a:lnTo>
                  <a:pt x="2115" y="1033"/>
                </a:lnTo>
                <a:lnTo>
                  <a:pt x="2102" y="1011"/>
                </a:lnTo>
                <a:lnTo>
                  <a:pt x="2089" y="986"/>
                </a:lnTo>
                <a:lnTo>
                  <a:pt x="2077" y="959"/>
                </a:lnTo>
                <a:lnTo>
                  <a:pt x="2066" y="931"/>
                </a:lnTo>
                <a:lnTo>
                  <a:pt x="2055" y="902"/>
                </a:lnTo>
                <a:lnTo>
                  <a:pt x="2046" y="883"/>
                </a:lnTo>
                <a:lnTo>
                  <a:pt x="2037" y="861"/>
                </a:lnTo>
                <a:lnTo>
                  <a:pt x="2028" y="839"/>
                </a:lnTo>
                <a:lnTo>
                  <a:pt x="2018" y="818"/>
                </a:lnTo>
                <a:lnTo>
                  <a:pt x="2008" y="791"/>
                </a:lnTo>
                <a:lnTo>
                  <a:pt x="1996" y="763"/>
                </a:lnTo>
                <a:lnTo>
                  <a:pt x="1981" y="725"/>
                </a:lnTo>
                <a:lnTo>
                  <a:pt x="1967" y="697"/>
                </a:lnTo>
                <a:lnTo>
                  <a:pt x="1952" y="667"/>
                </a:lnTo>
                <a:lnTo>
                  <a:pt x="1938" y="634"/>
                </a:lnTo>
                <a:lnTo>
                  <a:pt x="1928" y="608"/>
                </a:lnTo>
                <a:lnTo>
                  <a:pt x="1914" y="577"/>
                </a:lnTo>
                <a:lnTo>
                  <a:pt x="1903" y="549"/>
                </a:lnTo>
                <a:lnTo>
                  <a:pt x="1882" y="507"/>
                </a:lnTo>
                <a:lnTo>
                  <a:pt x="1866" y="468"/>
                </a:lnTo>
                <a:lnTo>
                  <a:pt x="1850" y="434"/>
                </a:lnTo>
                <a:lnTo>
                  <a:pt x="1838" y="411"/>
                </a:lnTo>
                <a:lnTo>
                  <a:pt x="1824" y="381"/>
                </a:lnTo>
                <a:lnTo>
                  <a:pt x="1807" y="346"/>
                </a:lnTo>
                <a:lnTo>
                  <a:pt x="1794" y="320"/>
                </a:lnTo>
                <a:lnTo>
                  <a:pt x="1783" y="301"/>
                </a:lnTo>
                <a:lnTo>
                  <a:pt x="1776" y="285"/>
                </a:lnTo>
                <a:lnTo>
                  <a:pt x="1762" y="259"/>
                </a:lnTo>
                <a:lnTo>
                  <a:pt x="1749" y="234"/>
                </a:lnTo>
                <a:lnTo>
                  <a:pt x="1738" y="213"/>
                </a:lnTo>
                <a:lnTo>
                  <a:pt x="1727" y="191"/>
                </a:lnTo>
                <a:lnTo>
                  <a:pt x="1714" y="172"/>
                </a:lnTo>
                <a:lnTo>
                  <a:pt x="1703" y="160"/>
                </a:lnTo>
                <a:lnTo>
                  <a:pt x="1696" y="146"/>
                </a:lnTo>
                <a:lnTo>
                  <a:pt x="1689" y="136"/>
                </a:lnTo>
                <a:lnTo>
                  <a:pt x="1681" y="126"/>
                </a:lnTo>
                <a:lnTo>
                  <a:pt x="1676" y="121"/>
                </a:lnTo>
                <a:lnTo>
                  <a:pt x="1667" y="110"/>
                </a:lnTo>
                <a:lnTo>
                  <a:pt x="1655" y="95"/>
                </a:lnTo>
                <a:lnTo>
                  <a:pt x="1642" y="80"/>
                </a:lnTo>
                <a:lnTo>
                  <a:pt x="1628" y="63"/>
                </a:lnTo>
                <a:lnTo>
                  <a:pt x="1613" y="50"/>
                </a:lnTo>
                <a:lnTo>
                  <a:pt x="1598" y="38"/>
                </a:lnTo>
                <a:lnTo>
                  <a:pt x="1582" y="25"/>
                </a:lnTo>
                <a:lnTo>
                  <a:pt x="1557" y="14"/>
                </a:lnTo>
                <a:lnTo>
                  <a:pt x="1533" y="5"/>
                </a:lnTo>
                <a:lnTo>
                  <a:pt x="1503" y="0"/>
                </a:lnTo>
              </a:path>
            </a:pathLst>
          </a:custGeom>
          <a:solidFill>
            <a:schemeClr val="bg1"/>
          </a:solidFill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1935163" y="5454650"/>
            <a:ext cx="5534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7470775" y="5218113"/>
            <a:ext cx="33655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latin typeface="Book Antiqua" pitchFamily="18" charset="0"/>
                <a:cs typeface="+mn-cs"/>
              </a:rPr>
              <a:t>x</a:t>
            </a: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3994150" y="2728913"/>
            <a:ext cx="3175" cy="2849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H="1">
            <a:off x="5441950" y="2728913"/>
            <a:ext cx="0" cy="28305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 flipH="1">
            <a:off x="6169025" y="2328863"/>
            <a:ext cx="6350" cy="35290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flipH="1">
            <a:off x="6927850" y="1919288"/>
            <a:ext cx="0" cy="36877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95488" y="5559425"/>
            <a:ext cx="803425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i="1">
                <a:latin typeface="Symbol" pitchFamily="18" charset="2"/>
                <a:cs typeface="+mn-cs"/>
              </a:rPr>
              <a:t>m</a:t>
            </a:r>
            <a:r>
              <a:rPr lang="en-US">
                <a:latin typeface="Book Antiqua" pitchFamily="18" charset="0"/>
                <a:cs typeface="+mn-cs"/>
              </a:rPr>
              <a:t> – 3</a:t>
            </a:r>
            <a:r>
              <a:rPr lang="en-US" i="1">
                <a:latin typeface="Symbol" pitchFamily="18" charset="2"/>
                <a:cs typeface="+mn-cs"/>
              </a:rPr>
              <a:t>s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3500438" y="5559425"/>
            <a:ext cx="803425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i="1">
                <a:latin typeface="Symbol" pitchFamily="18" charset="2"/>
                <a:cs typeface="+mn-cs"/>
              </a:rPr>
              <a:t>m</a:t>
            </a:r>
            <a:r>
              <a:rPr lang="en-US">
                <a:latin typeface="Book Antiqua" pitchFamily="18" charset="0"/>
                <a:cs typeface="+mn-cs"/>
              </a:rPr>
              <a:t> – 1</a:t>
            </a:r>
            <a:r>
              <a:rPr lang="en-US" i="1">
                <a:latin typeface="Symbol" pitchFamily="18" charset="2"/>
                <a:cs typeface="+mn-cs"/>
              </a:rPr>
              <a:t>s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719388" y="5864225"/>
            <a:ext cx="803425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i="1">
                <a:latin typeface="Symbol" pitchFamily="18" charset="2"/>
                <a:cs typeface="+mn-cs"/>
              </a:rPr>
              <a:t>m</a:t>
            </a:r>
            <a:r>
              <a:rPr lang="en-US">
                <a:latin typeface="Book Antiqua" pitchFamily="18" charset="0"/>
                <a:cs typeface="+mn-cs"/>
              </a:rPr>
              <a:t> – 2</a:t>
            </a:r>
            <a:r>
              <a:rPr lang="en-US" i="1">
                <a:latin typeface="Symbol" pitchFamily="18" charset="2"/>
                <a:cs typeface="+mn-cs"/>
              </a:rPr>
              <a:t>s</a:t>
            </a: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4914900" y="5559425"/>
            <a:ext cx="827471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i="1">
                <a:latin typeface="Symbol" pitchFamily="18" charset="2"/>
                <a:cs typeface="+mn-cs"/>
              </a:rPr>
              <a:t>m</a:t>
            </a:r>
            <a:r>
              <a:rPr lang="en-US">
                <a:latin typeface="Book Antiqua" pitchFamily="18" charset="0"/>
                <a:cs typeface="+mn-cs"/>
              </a:rPr>
              <a:t> + 1</a:t>
            </a:r>
            <a:r>
              <a:rPr lang="en-US" i="1">
                <a:latin typeface="Symbol" pitchFamily="18" charset="2"/>
                <a:cs typeface="+mn-cs"/>
              </a:rPr>
              <a:t>s</a:t>
            </a: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5638800" y="5864225"/>
            <a:ext cx="827471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i="1">
                <a:latin typeface="Symbol" pitchFamily="18" charset="2"/>
                <a:cs typeface="+mn-cs"/>
              </a:rPr>
              <a:t>m</a:t>
            </a:r>
            <a:r>
              <a:rPr lang="en-US">
                <a:latin typeface="Book Antiqua" pitchFamily="18" charset="0"/>
                <a:cs typeface="+mn-cs"/>
              </a:rPr>
              <a:t> + 2</a:t>
            </a:r>
            <a:r>
              <a:rPr lang="en-US" i="1">
                <a:latin typeface="Symbol" pitchFamily="18" charset="2"/>
                <a:cs typeface="+mn-cs"/>
              </a:rPr>
              <a:t>s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6400800" y="5540375"/>
            <a:ext cx="827471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i="1">
                <a:latin typeface="Symbol" pitchFamily="18" charset="2"/>
                <a:cs typeface="+mn-cs"/>
              </a:rPr>
              <a:t>m</a:t>
            </a:r>
            <a:r>
              <a:rPr lang="en-US">
                <a:latin typeface="Book Antiqua" pitchFamily="18" charset="0"/>
                <a:cs typeface="+mn-cs"/>
              </a:rPr>
              <a:t> + 3</a:t>
            </a:r>
            <a:r>
              <a:rPr lang="en-US" i="1">
                <a:latin typeface="Symbol" pitchFamily="18" charset="2"/>
                <a:cs typeface="+mn-cs"/>
              </a:rPr>
              <a:t>s</a:t>
            </a: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4537075" y="5394325"/>
            <a:ext cx="317715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i="1">
                <a:latin typeface="Symbol" pitchFamily="18" charset="2"/>
                <a:cs typeface="+mn-cs"/>
              </a:rPr>
              <a:t>m</a:t>
            </a: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H="1">
            <a:off x="2470150" y="1919288"/>
            <a:ext cx="0" cy="36909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21" name="Line 44"/>
          <p:cNvSpPr>
            <a:spLocks noChangeShapeType="1"/>
          </p:cNvSpPr>
          <p:nvPr/>
        </p:nvSpPr>
        <p:spPr bwMode="auto">
          <a:xfrm flipH="1">
            <a:off x="3232150" y="2332038"/>
            <a:ext cx="0" cy="35575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3997325" y="2571750"/>
            <a:ext cx="1428750" cy="369888"/>
            <a:chOff x="2514" y="1560"/>
            <a:chExt cx="912" cy="233"/>
          </a:xfrm>
          <a:solidFill>
            <a:schemeClr val="bg1"/>
          </a:solidFill>
        </p:grpSpPr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648" y="1560"/>
              <a:ext cx="573" cy="23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Book Antiqua" pitchFamily="18" charset="0"/>
                  <a:cs typeface="+mn-cs"/>
                </a:rPr>
                <a:t>68.26%</a:t>
              </a: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3270" y="1686"/>
              <a:ext cx="1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MS Reference Serif" pitchFamily="18" charset="0"/>
                <a:cs typeface="+mn-cs"/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2514" y="1686"/>
              <a:ext cx="1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MS Reference Serif" pitchFamily="18" charset="0"/>
                <a:cs typeface="+mn-cs"/>
              </a:endParaRPr>
            </a:p>
          </p:txBody>
        </p:sp>
      </p:grpSp>
      <p:grpSp>
        <p:nvGrpSpPr>
          <p:cNvPr id="26" name="Group 53"/>
          <p:cNvGrpSpPr>
            <a:grpSpLocks/>
          </p:cNvGrpSpPr>
          <p:nvPr/>
        </p:nvGrpSpPr>
        <p:grpSpPr bwMode="auto">
          <a:xfrm>
            <a:off x="3248025" y="2162175"/>
            <a:ext cx="2895600" cy="369888"/>
            <a:chOff x="2046" y="1302"/>
            <a:chExt cx="1824" cy="233"/>
          </a:xfrm>
          <a:solidFill>
            <a:schemeClr val="bg1"/>
          </a:solidFill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2652" y="1302"/>
              <a:ext cx="566" cy="23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Book Antiqua" pitchFamily="18" charset="0"/>
                  <a:cs typeface="+mn-cs"/>
                </a:rPr>
                <a:t>95.44%</a:t>
              </a:r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H="1">
              <a:off x="2046" y="1434"/>
              <a:ext cx="61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MS Reference Serif" pitchFamily="18" charset="0"/>
                <a:cs typeface="+mn-cs"/>
              </a:endParaRPr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3264" y="1434"/>
              <a:ext cx="60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MS Reference Serif" pitchFamily="18" charset="0"/>
                <a:cs typeface="+mn-cs"/>
              </a:endParaRPr>
            </a:p>
          </p:txBody>
        </p:sp>
      </p:grpSp>
      <p:grpSp>
        <p:nvGrpSpPr>
          <p:cNvPr id="30" name="Group 54"/>
          <p:cNvGrpSpPr>
            <a:grpSpLocks/>
          </p:cNvGrpSpPr>
          <p:nvPr/>
        </p:nvGrpSpPr>
        <p:grpSpPr bwMode="auto">
          <a:xfrm>
            <a:off x="2514600" y="1762125"/>
            <a:ext cx="4381500" cy="369888"/>
            <a:chOff x="1584" y="1050"/>
            <a:chExt cx="2760" cy="233"/>
          </a:xfrm>
          <a:solidFill>
            <a:schemeClr val="bg1"/>
          </a:solidFill>
        </p:grpSpPr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2652" y="1050"/>
              <a:ext cx="566" cy="233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Book Antiqua" pitchFamily="18" charset="0"/>
                  <a:cs typeface="+mn-cs"/>
                </a:rPr>
                <a:t>99.72%</a:t>
              </a: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3270" y="1176"/>
              <a:ext cx="107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MS Reference Serif" pitchFamily="18" charset="0"/>
                <a:cs typeface="+mn-cs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H="1">
              <a:off x="1584" y="1176"/>
              <a:ext cx="107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292929"/>
              </a:outerShdw>
            </a:effectLst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latin typeface="MS Reference Serif" pitchFamily="18" charset="0"/>
                <a:cs typeface="+mn-cs"/>
              </a:endParaRPr>
            </a:p>
          </p:txBody>
        </p:sp>
      </p:grpSp>
      <p:sp>
        <p:nvSpPr>
          <p:cNvPr id="34" name="AutoShape 55"/>
          <p:cNvSpPr>
            <a:spLocks noChangeArrowheads="1"/>
          </p:cNvSpPr>
          <p:nvPr/>
        </p:nvSpPr>
        <p:spPr bwMode="auto">
          <a:xfrm rot="5400000">
            <a:off x="790575" y="2698750"/>
            <a:ext cx="244475" cy="155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35" name="AutoShape 56"/>
          <p:cNvSpPr>
            <a:spLocks noChangeArrowheads="1"/>
          </p:cNvSpPr>
          <p:nvPr/>
        </p:nvSpPr>
        <p:spPr bwMode="auto">
          <a:xfrm rot="5400000">
            <a:off x="790575" y="2317750"/>
            <a:ext cx="244475" cy="155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36" name="AutoShape 57"/>
          <p:cNvSpPr>
            <a:spLocks noChangeArrowheads="1"/>
          </p:cNvSpPr>
          <p:nvPr/>
        </p:nvSpPr>
        <p:spPr bwMode="auto">
          <a:xfrm rot="5400000">
            <a:off x="790575" y="1917700"/>
            <a:ext cx="244475" cy="155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37" name="AutoShape 58"/>
          <p:cNvSpPr>
            <a:spLocks noChangeArrowheads="1"/>
          </p:cNvSpPr>
          <p:nvPr/>
        </p:nvSpPr>
        <p:spPr bwMode="auto">
          <a:xfrm rot="5400000">
            <a:off x="790575" y="3917950"/>
            <a:ext cx="244475" cy="155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104775"/>
            <a:ext cx="7772400" cy="6731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+mj-lt"/>
                <a:ea typeface="+mj-ea"/>
                <a:cs typeface="+mj-cs"/>
              </a:rPr>
              <a:t>Standard Normal Probability Distribution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104900" y="914400"/>
            <a:ext cx="7194550" cy="17843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>
                <a:latin typeface="Book Antiqua" pitchFamily="18" charset="0"/>
                <a:cs typeface="+mn-cs"/>
              </a:rPr>
              <a:t> A random variable having a normal distribution</a:t>
            </a:r>
          </a:p>
          <a:p>
            <a:pPr eaLnBrk="0" hangingPunct="0">
              <a:defRPr/>
            </a:pPr>
            <a:r>
              <a:rPr lang="en-US" sz="2400">
                <a:latin typeface="Book Antiqua" pitchFamily="18" charset="0"/>
                <a:cs typeface="+mn-cs"/>
              </a:rPr>
              <a:t> with a mean of 0 and a standard deviation of 1 is</a:t>
            </a:r>
          </a:p>
          <a:p>
            <a:pPr eaLnBrk="0" hangingPunct="0">
              <a:defRPr/>
            </a:pPr>
            <a:r>
              <a:rPr lang="en-US" sz="2400">
                <a:latin typeface="Book Antiqua" pitchFamily="18" charset="0"/>
                <a:cs typeface="+mn-cs"/>
              </a:rPr>
              <a:t> said to have a </a:t>
            </a:r>
            <a:r>
              <a:rPr lang="en-US" sz="2400" u="sng">
                <a:latin typeface="Book Antiqua" pitchFamily="18" charset="0"/>
                <a:cs typeface="+mn-cs"/>
              </a:rPr>
              <a:t>standard normal probability</a:t>
            </a:r>
          </a:p>
          <a:p>
            <a:pPr eaLnBrk="0" hangingPunct="0">
              <a:defRPr/>
            </a:pPr>
            <a:r>
              <a:rPr lang="en-US" sz="2400" u="sng">
                <a:latin typeface="Book Antiqua" pitchFamily="18" charset="0"/>
                <a:cs typeface="+mn-cs"/>
              </a:rPr>
              <a:t> distribution</a:t>
            </a:r>
            <a:r>
              <a:rPr lang="en-US" sz="2400">
                <a:latin typeface="Book Antiqua" pitchFamily="18" charset="0"/>
                <a:cs typeface="+mn-cs"/>
              </a:rPr>
              <a:t>.</a:t>
            </a:r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 rot="5400000">
            <a:off x="790575" y="1568450"/>
            <a:ext cx="244475" cy="1555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2638425" y="4267200"/>
            <a:ext cx="3940175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2" y="1173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2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2" y="1173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686300" y="6019800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65762" y="4800600"/>
            <a:ext cx="782638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cs typeface="+mn-cs"/>
              </a:rPr>
              <a:t>s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cs typeface="+mn-cs"/>
              </a:rPr>
              <a:t>= 1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525963" y="6248400"/>
            <a:ext cx="32385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0</a:t>
            </a:r>
            <a:endParaRPr lang="en-US" i="1" dirty="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  <a:cs typeface="+mn-cs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05600" y="6096000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z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104900" y="3016250"/>
            <a:ext cx="7175500" cy="10985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The letter </a:t>
            </a:r>
            <a:r>
              <a:rPr lang="en-US" sz="2400" i="1" dirty="0">
                <a:latin typeface="Book Antiqua" pitchFamily="18" charset="0"/>
                <a:cs typeface="+mn-cs"/>
              </a:rPr>
              <a:t>z </a:t>
            </a:r>
            <a:r>
              <a:rPr lang="en-US" sz="2400" dirty="0">
                <a:latin typeface="Book Antiqua" pitchFamily="18" charset="0"/>
                <a:cs typeface="+mn-cs"/>
              </a:rPr>
              <a:t>is used to designate the standard</a:t>
            </a:r>
          </a:p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normal random variable.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5400000">
            <a:off x="790575" y="5435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6" name="Line 3"/>
          <p:cNvSpPr>
            <a:spLocks noChangeShapeType="1"/>
          </p:cNvSpPr>
          <p:nvPr/>
        </p:nvSpPr>
        <p:spPr bwMode="auto">
          <a:xfrm>
            <a:off x="2305050" y="6144064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utoUpdateAnimBg="0"/>
      <p:bldP spid="10" grpId="0" autoUpdateAnimBg="0"/>
      <p:bldP spid="11" grpId="0" autoUpdateAnimBg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95325" y="852488"/>
            <a:ext cx="77724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Converting to the Standard Normal Distribution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88900"/>
            <a:ext cx="77724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Standard Normal Probability Distribution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57588" y="1474787"/>
            <a:ext cx="2462212" cy="1296987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3209925" y="192722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86200" y="1628774"/>
          <a:ext cx="1600200" cy="1033463"/>
        </p:xfrm>
        <a:graphic>
          <a:graphicData uri="http://schemas.openxmlformats.org/presentationml/2006/ole">
            <p:oleObj spid="_x0000_s2051" name="Equation" r:id="rId3" imgW="609480" imgH="393480" progId="Equation.3">
              <p:embed/>
            </p:oleObj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124200"/>
            <a:ext cx="9149802" cy="2798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423863"/>
            <a:ext cx="86963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1440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8200" y="533400"/>
            <a:ext cx="6858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NORMAL DISTRIBUTION &amp; STANDARD NORMAL DISTRIBUTION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04800"/>
            <a:ext cx="69342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M.G.F , MEAN &amp; VARIANCE OF NORMAL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00891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648200"/>
            <a:ext cx="79490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715000"/>
            <a:ext cx="5334000" cy="8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8" y="104775"/>
            <a:ext cx="850582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870"/>
            <a:ext cx="5410200" cy="266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80999"/>
            <a:ext cx="1981200" cy="648393"/>
          </a:xfrm>
          <a:prstGeom prst="rect">
            <a:avLst/>
          </a:prstGeom>
          <a:noFill/>
          <a:ln w="9525">
            <a:solidFill>
              <a:srgbClr val="B519AA"/>
            </a:solidFill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3962400"/>
            <a:ext cx="4267200" cy="1447137"/>
          </a:xfrm>
          <a:prstGeom prst="rect">
            <a:avLst/>
          </a:prstGeom>
          <a:noFill/>
          <a:ln w="9525">
            <a:solidFill>
              <a:srgbClr val="B519AA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69342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M.G.F , MEAN &amp; VARIANCE OF STANDARD NORMAL DISTRIBUTION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399"/>
            <a:ext cx="6858000" cy="456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257800"/>
            <a:ext cx="6248400" cy="155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685800" y="92075"/>
            <a:ext cx="7772400" cy="6985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 Probability Distribution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700088" y="1114425"/>
            <a:ext cx="7772400" cy="6651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Normal Probability Density Function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00400" y="3829050"/>
            <a:ext cx="3943350" cy="1809750"/>
            <a:chOff x="1728" y="2184"/>
            <a:chExt cx="2484" cy="1140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728" y="2184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2400" i="1" dirty="0">
                  <a:latin typeface="Symbol" pitchFamily="18" charset="2"/>
                  <a:cs typeface="+mn-cs"/>
                </a:rPr>
                <a:t></a:t>
              </a:r>
              <a:r>
                <a:rPr lang="en-US" sz="2400" dirty="0">
                  <a:latin typeface="Book Antiqua" pitchFamily="18" charset="0"/>
                  <a:cs typeface="+mn-cs"/>
                </a:rPr>
                <a:t>  =  mean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728" y="2460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2400" i="1" dirty="0">
                  <a:latin typeface="Symbol" pitchFamily="18" charset="2"/>
                  <a:cs typeface="+mn-cs"/>
                </a:rPr>
                <a:t></a:t>
              </a:r>
              <a:r>
                <a:rPr lang="en-US" sz="2400" dirty="0">
                  <a:latin typeface="Book Antiqua" pitchFamily="18" charset="0"/>
                  <a:cs typeface="+mn-cs"/>
                </a:rPr>
                <a:t>  =  standard deviation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728" y="2736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2400" i="1" dirty="0">
                  <a:latin typeface="Symbol" pitchFamily="18" charset="2"/>
                  <a:cs typeface="+mn-cs"/>
                </a:rPr>
                <a:t></a:t>
              </a:r>
              <a:r>
                <a:rPr lang="en-US" sz="2400" dirty="0">
                  <a:latin typeface="Book Antiqua" pitchFamily="18" charset="0"/>
                  <a:cs typeface="+mn-cs"/>
                </a:rPr>
                <a:t>  =  3.14159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764" y="3012"/>
              <a:ext cx="2448" cy="3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2400" i="1" dirty="0">
                  <a:latin typeface="Book Antiqua" pitchFamily="18" charset="0"/>
                  <a:cs typeface="+mn-cs"/>
                </a:rPr>
                <a:t>e</a:t>
              </a:r>
              <a:r>
                <a:rPr lang="en-US" sz="2400" dirty="0">
                  <a:latin typeface="Book Antiqua" pitchFamily="18" charset="0"/>
                  <a:cs typeface="+mn-cs"/>
                </a:rPr>
                <a:t>  =  2.71828</a:t>
              </a:r>
            </a:p>
          </p:txBody>
        </p:sp>
      </p:grp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324100" y="3390900"/>
            <a:ext cx="38862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where: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 rot="5400000">
            <a:off x="493713" y="1263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570038" y="1828800"/>
          <a:ext cx="5853112" cy="1331913"/>
        </p:xfrm>
        <a:graphic>
          <a:graphicData uri="http://schemas.openxmlformats.org/presentationml/2006/ole">
            <p:oleObj spid="_x0000_s1027" name="Equation" r:id="rId3" imgW="21207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1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29228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25" y="2417763"/>
            <a:ext cx="8091488" cy="304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5325" y="1466850"/>
            <a:ext cx="7772400" cy="1022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Cumulative Probability Table for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	the Standard Normal Distribution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398838" y="2373313"/>
            <a:ext cx="590550" cy="419100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1338" y="4244975"/>
            <a:ext cx="590550" cy="419100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11525" y="4252913"/>
            <a:ext cx="847725" cy="428625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5400000">
            <a:off x="223838" y="3822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8" name="Line 95"/>
          <p:cNvSpPr>
            <a:spLocks noChangeShapeType="1"/>
          </p:cNvSpPr>
          <p:nvPr/>
        </p:nvSpPr>
        <p:spPr bwMode="auto">
          <a:xfrm flipV="1">
            <a:off x="1162050" y="4441825"/>
            <a:ext cx="2097088" cy="63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9" name="Line 96"/>
          <p:cNvSpPr>
            <a:spLocks noChangeShapeType="1"/>
          </p:cNvSpPr>
          <p:nvPr/>
        </p:nvSpPr>
        <p:spPr bwMode="auto">
          <a:xfrm rot="5400000" flipV="1">
            <a:off x="3008313" y="3517900"/>
            <a:ext cx="14224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0" name="AutoShape 97"/>
          <p:cNvSpPr>
            <a:spLocks noChangeArrowheads="1"/>
          </p:cNvSpPr>
          <p:nvPr/>
        </p:nvSpPr>
        <p:spPr bwMode="auto">
          <a:xfrm>
            <a:off x="3586163" y="5562600"/>
            <a:ext cx="2100262" cy="609600"/>
          </a:xfrm>
          <a:prstGeom prst="wedgeEllipseCallout">
            <a:avLst>
              <a:gd name="adj1" fmla="val -32931"/>
              <a:gd name="adj2" fmla="val -19505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 .83)</a:t>
            </a:r>
          </a:p>
        </p:txBody>
      </p:sp>
      <p:sp>
        <p:nvSpPr>
          <p:cNvPr id="11" name="Rectangle 98"/>
          <p:cNvSpPr>
            <a:spLocks noChangeArrowheads="1"/>
          </p:cNvSpPr>
          <p:nvPr/>
        </p:nvSpPr>
        <p:spPr bwMode="auto">
          <a:xfrm>
            <a:off x="685800" y="415925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Standard Normal Probability Distribution</a:t>
            </a:r>
          </a:p>
        </p:txBody>
      </p:sp>
      <p:sp>
        <p:nvSpPr>
          <p:cNvPr id="12" name="AutoShape 97"/>
          <p:cNvSpPr>
            <a:spLocks noChangeArrowheads="1"/>
          </p:cNvSpPr>
          <p:nvPr/>
        </p:nvSpPr>
        <p:spPr bwMode="auto">
          <a:xfrm>
            <a:off x="6172200" y="1676400"/>
            <a:ext cx="2100262" cy="609600"/>
          </a:xfrm>
          <a:prstGeom prst="wedgeEllipseCallout">
            <a:avLst>
              <a:gd name="adj1" fmla="val -32931"/>
              <a:gd name="adj2" fmla="val -19505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z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 .83)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81300" y="3413125"/>
            <a:ext cx="3752850" cy="173355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i="1" dirty="0">
                <a:latin typeface="Book Antiqua" pitchFamily="18" charset="0"/>
                <a:cs typeface="+mn-cs"/>
              </a:rPr>
              <a:t>  P</a:t>
            </a:r>
            <a:r>
              <a:rPr lang="en-US" sz="2400" dirty="0">
                <a:latin typeface="Book Antiqua" pitchFamily="18" charset="0"/>
                <a:cs typeface="+mn-cs"/>
              </a:rPr>
              <a:t>(</a:t>
            </a:r>
            <a:r>
              <a:rPr lang="en-US" sz="2400" i="1" dirty="0">
                <a:latin typeface="Book Antiqua" pitchFamily="18" charset="0"/>
                <a:cs typeface="+mn-cs"/>
              </a:rPr>
              <a:t>z </a:t>
            </a:r>
            <a:r>
              <a:rPr lang="en-US" sz="2400" dirty="0">
                <a:latin typeface="Book Antiqua" pitchFamily="18" charset="0"/>
                <a:cs typeface="+mn-cs"/>
              </a:rPr>
              <a:t>&gt; .83) = 1 – </a:t>
            </a:r>
            <a:r>
              <a:rPr lang="en-US" sz="2400" i="1" dirty="0">
                <a:latin typeface="Book Antiqua" pitchFamily="18" charset="0"/>
                <a:cs typeface="+mn-cs"/>
              </a:rPr>
              <a:t>P</a:t>
            </a:r>
            <a:r>
              <a:rPr lang="en-US" sz="2400" dirty="0">
                <a:latin typeface="Book Antiqua" pitchFamily="18" charset="0"/>
                <a:cs typeface="+mn-cs"/>
              </a:rPr>
              <a:t>(</a:t>
            </a:r>
            <a:r>
              <a:rPr lang="en-US" sz="2400" i="1" dirty="0">
                <a:latin typeface="Book Antiqua" pitchFamily="18" charset="0"/>
                <a:cs typeface="+mn-cs"/>
              </a:rPr>
              <a:t>z</a:t>
            </a:r>
            <a:r>
              <a:rPr lang="en-US" sz="2400" dirty="0">
                <a:latin typeface="Book Antiqua" pitchFamily="18" charset="0"/>
                <a:cs typeface="+mn-cs"/>
              </a:rPr>
              <a:t> </a:t>
            </a:r>
            <a:r>
              <a:rPr lang="en-US" sz="2400" u="sng" dirty="0">
                <a:latin typeface="Book Antiqua" pitchFamily="18" charset="0"/>
                <a:cs typeface="+mn-cs"/>
              </a:rPr>
              <a:t>&lt;</a:t>
            </a:r>
            <a:r>
              <a:rPr lang="en-US" sz="2400" dirty="0">
                <a:latin typeface="Book Antiqua" pitchFamily="18" charset="0"/>
                <a:cs typeface="+mn-cs"/>
              </a:rPr>
              <a:t> .83)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    	       = 1- .7967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endParaRPr lang="en-US" sz="800" dirty="0">
              <a:latin typeface="Book Antiqua" pitchFamily="18" charset="0"/>
              <a:cs typeface="+mn-cs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                  =   .2033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04900" y="2136775"/>
            <a:ext cx="7537450" cy="10795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 smtClean="0">
                <a:latin typeface="Book Antiqua" pitchFamily="18" charset="0"/>
                <a:cs typeface="+mn-cs"/>
              </a:rPr>
              <a:t> </a:t>
            </a:r>
            <a:r>
              <a:rPr lang="en-US" sz="2400" dirty="0">
                <a:latin typeface="Book Antiqua" pitchFamily="18" charset="0"/>
                <a:cs typeface="+mn-cs"/>
              </a:rPr>
              <a:t>Compute the area under the standard normal</a:t>
            </a:r>
          </a:p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</a:t>
            </a:r>
            <a:r>
              <a:rPr lang="en-US" sz="2400" dirty="0" smtClean="0">
                <a:latin typeface="Book Antiqua" pitchFamily="18" charset="0"/>
                <a:cs typeface="+mn-cs"/>
              </a:rPr>
              <a:t>curve </a:t>
            </a:r>
            <a:r>
              <a:rPr lang="en-US" sz="2400" dirty="0">
                <a:latin typeface="Book Antiqua" pitchFamily="18" charset="0"/>
                <a:cs typeface="+mn-cs"/>
              </a:rPr>
              <a:t>to the right of </a:t>
            </a:r>
            <a:r>
              <a:rPr lang="en-US" sz="2400" i="1" dirty="0">
                <a:latin typeface="Book Antiqua" pitchFamily="18" charset="0"/>
                <a:cs typeface="+mn-cs"/>
              </a:rPr>
              <a:t>z</a:t>
            </a:r>
            <a:r>
              <a:rPr lang="en-US" sz="2400" dirty="0">
                <a:latin typeface="Book Antiqua" pitchFamily="18" charset="0"/>
                <a:cs typeface="+mn-cs"/>
              </a:rPr>
              <a:t> = .83.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5400000">
            <a:off x="752475" y="24542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6" name="Oval 99"/>
          <p:cNvSpPr>
            <a:spLocks noChangeArrowheads="1"/>
          </p:cNvSpPr>
          <p:nvPr/>
        </p:nvSpPr>
        <p:spPr bwMode="auto">
          <a:xfrm>
            <a:off x="4587875" y="4454525"/>
            <a:ext cx="1019175" cy="523875"/>
          </a:xfrm>
          <a:prstGeom prst="ellips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8" name="Rectangle 102"/>
          <p:cNvSpPr>
            <a:spLocks noChangeArrowheads="1"/>
          </p:cNvSpPr>
          <p:nvPr/>
        </p:nvSpPr>
        <p:spPr bwMode="auto">
          <a:xfrm>
            <a:off x="685800" y="533400"/>
            <a:ext cx="7772400" cy="706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>
                <a:latin typeface="Book Antiqua" pitchFamily="18" charset="0"/>
                <a:cs typeface="+mn-cs"/>
              </a:rPr>
              <a:t>Standard Normal Probability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609600"/>
            <a:ext cx="8153399" cy="56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524000"/>
            <a:ext cx="6019800" cy="64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286000"/>
            <a:ext cx="7898061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419600"/>
            <a:ext cx="7543800" cy="116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104900" y="3257550"/>
            <a:ext cx="7188200" cy="2381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04900" y="1600200"/>
            <a:ext cx="7189788" cy="1003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The distribution is </a:t>
            </a:r>
            <a:r>
              <a:rPr lang="en-US" sz="2400" u="sng" dirty="0">
                <a:latin typeface="Book Antiqua" pitchFamily="18" charset="0"/>
                <a:cs typeface="+mn-cs"/>
              </a:rPr>
              <a:t>symmetric</a:t>
            </a:r>
            <a:r>
              <a:rPr lang="en-US" sz="2400" dirty="0">
                <a:latin typeface="Book Antiqua" pitchFamily="18" charset="0"/>
                <a:cs typeface="+mn-cs"/>
              </a:rPr>
              <a:t>; its skewness</a:t>
            </a:r>
          </a:p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measure is zero.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555625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Normal Probability Distribution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5" y="1143000"/>
            <a:ext cx="3302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Characteristics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66FFFF"/>
              </a:buClr>
              <a:buSzPct val="125000"/>
              <a:defRPr/>
            </a:pPr>
            <a:endParaRPr lang="en-US" sz="2800" dirty="0">
              <a:latin typeface="Book Antiqua" pitchFamily="18" charset="0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638425" y="2667000"/>
            <a:ext cx="393700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flip="none" rotWithShape="1">
            <a:gsLst>
              <a:gs pos="0">
                <a:srgbClr val="527B0F">
                  <a:shade val="30000"/>
                  <a:satMod val="115000"/>
                </a:srgbClr>
              </a:gs>
              <a:gs pos="50000">
                <a:srgbClr val="527B0F">
                  <a:shade val="67500"/>
                  <a:satMod val="115000"/>
                </a:srgbClr>
              </a:gs>
              <a:gs pos="100000">
                <a:srgbClr val="527B0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899275" y="43434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x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05050" y="4557932"/>
            <a:ext cx="459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Measure of skewn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7924800" cy="5949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1104900" y="3241675"/>
            <a:ext cx="7188200" cy="283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104900" y="1701800"/>
            <a:ext cx="7175500" cy="1441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The entire family of normal probability</a:t>
            </a:r>
          </a:p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distributions is defined by its</a:t>
            </a:r>
            <a:r>
              <a:rPr lang="en-US" sz="2800" dirty="0">
                <a:solidFill>
                  <a:srgbClr val="66FFFF"/>
                </a:solidFill>
                <a:latin typeface="Book Antiqua" pitchFamily="18" charset="0"/>
                <a:cs typeface="+mn-cs"/>
              </a:rPr>
              <a:t> </a:t>
            </a:r>
            <a:r>
              <a:rPr lang="en-US" sz="2400" u="sng" dirty="0">
                <a:latin typeface="Book Antiqua" pitchFamily="18" charset="0"/>
                <a:cs typeface="+mn-cs"/>
              </a:rPr>
              <a:t>mean</a:t>
            </a:r>
            <a:r>
              <a:rPr lang="en-US" sz="2400" dirty="0">
                <a:latin typeface="Book Antiqua" pitchFamily="18" charset="0"/>
                <a:cs typeface="+mn-cs"/>
              </a:rPr>
              <a:t> </a:t>
            </a:r>
            <a:r>
              <a:rPr lang="en-US" sz="2400" i="1" dirty="0">
                <a:latin typeface="Symbol" pitchFamily="18" charset="2"/>
                <a:cs typeface="+mn-cs"/>
              </a:rPr>
              <a:t>m</a:t>
            </a:r>
            <a:r>
              <a:rPr lang="en-US" sz="2400" dirty="0">
                <a:latin typeface="Book Antiqua" pitchFamily="18" charset="0"/>
                <a:cs typeface="+mn-cs"/>
              </a:rPr>
              <a:t> and its</a:t>
            </a:r>
          </a:p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</a:t>
            </a:r>
            <a:r>
              <a:rPr lang="en-US" sz="2400" u="sng" dirty="0">
                <a:latin typeface="Book Antiqua" pitchFamily="18" charset="0"/>
                <a:cs typeface="+mn-cs"/>
              </a:rPr>
              <a:t>standard deviation</a:t>
            </a:r>
            <a:r>
              <a:rPr lang="en-US" sz="2400" dirty="0">
                <a:latin typeface="Book Antiqua" pitchFamily="18" charset="0"/>
                <a:cs typeface="+mn-cs"/>
              </a:rPr>
              <a:t> </a:t>
            </a:r>
            <a:r>
              <a:rPr lang="en-US" sz="2400" i="1" dirty="0">
                <a:latin typeface="Symbol" pitchFamily="18" charset="2"/>
                <a:cs typeface="+mn-cs"/>
              </a:rPr>
              <a:t>s</a:t>
            </a:r>
            <a:r>
              <a:rPr lang="en-US" sz="2400" dirty="0">
                <a:latin typeface="Book Antiqua" pitchFamily="18" charset="0"/>
                <a:cs typeface="+mn-cs"/>
              </a:rPr>
              <a:t> .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85800" y="1016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Normal Probability Distribution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95325" y="1117600"/>
            <a:ext cx="357822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 smtClean="0">
                <a:latin typeface="Book Antiqua" pitchFamily="18" charset="0"/>
                <a:cs typeface="+mn-cs"/>
              </a:rPr>
              <a:t>Characteristics</a:t>
            </a:r>
            <a:endParaRPr lang="en-US" sz="2400" dirty="0">
              <a:latin typeface="Book Antiqua" pitchFamily="18" charset="0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66FFFF"/>
              </a:buClr>
              <a:buSzPct val="125000"/>
              <a:defRPr/>
            </a:pPr>
            <a:endParaRPr lang="en-US" sz="2800" dirty="0">
              <a:latin typeface="Book Antiqua" pitchFamily="18" charset="0"/>
              <a:cs typeface="+mn-cs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2305050" y="5341938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7" name="Freeform 14"/>
          <p:cNvSpPr>
            <a:spLocks/>
          </p:cNvSpPr>
          <p:nvPr/>
        </p:nvSpPr>
        <p:spPr bwMode="auto">
          <a:xfrm>
            <a:off x="2638425" y="3484563"/>
            <a:ext cx="393700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flip="none" rotWithShape="1">
            <a:gsLst>
              <a:gs pos="0">
                <a:srgbClr val="527B0F">
                  <a:shade val="30000"/>
                  <a:satMod val="115000"/>
                </a:srgbClr>
              </a:gs>
              <a:gs pos="50000">
                <a:srgbClr val="527B0F">
                  <a:shade val="67500"/>
                  <a:satMod val="115000"/>
                </a:srgbClr>
              </a:gs>
              <a:gs pos="100000">
                <a:srgbClr val="527B0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4705350" y="523557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195888" y="3613150"/>
            <a:ext cx="238078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Book Antiqua" pitchFamily="18" charset="0"/>
                <a:cs typeface="+mn-cs"/>
              </a:rPr>
              <a:t>Standard Deviation </a:t>
            </a:r>
            <a:r>
              <a:rPr lang="en-US" i="1" dirty="0">
                <a:latin typeface="Symbol" pitchFamily="18" charset="2"/>
                <a:cs typeface="+mn-cs"/>
              </a:rPr>
              <a:t>s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125913" y="5483225"/>
            <a:ext cx="9541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Book Antiqua" pitchFamily="18" charset="0"/>
                <a:cs typeface="+mn-cs"/>
              </a:rPr>
              <a:t>Mean </a:t>
            </a:r>
            <a:r>
              <a:rPr lang="en-US" i="1" dirty="0">
                <a:latin typeface="Symbol" pitchFamily="18" charset="2"/>
                <a:cs typeface="+mn-cs"/>
              </a:rPr>
              <a:t>m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899275" y="51196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x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 rot="5400000">
            <a:off x="752475" y="236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002060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52500" y="3330575"/>
            <a:ext cx="7188200" cy="2381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52500" y="2209800"/>
            <a:ext cx="7175500" cy="10033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The </a:t>
            </a:r>
            <a:r>
              <a:rPr lang="en-US" sz="2400" u="sng" dirty="0">
                <a:latin typeface="Book Antiqua" pitchFamily="18" charset="0"/>
                <a:cs typeface="+mn-cs"/>
              </a:rPr>
              <a:t>highest point</a:t>
            </a:r>
            <a:r>
              <a:rPr lang="en-US" sz="2400" dirty="0">
                <a:latin typeface="Book Antiqua" pitchFamily="18" charset="0"/>
                <a:cs typeface="+mn-cs"/>
              </a:rPr>
              <a:t> on the normal curve is at the</a:t>
            </a:r>
          </a:p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</a:t>
            </a:r>
            <a:r>
              <a:rPr lang="en-US" sz="2400" u="sng" dirty="0">
                <a:latin typeface="Book Antiqua" pitchFamily="18" charset="0"/>
                <a:cs typeface="+mn-cs"/>
              </a:rPr>
              <a:t>mean</a:t>
            </a:r>
            <a:r>
              <a:rPr lang="en-US" sz="2400" dirty="0">
                <a:latin typeface="Book Antiqua" pitchFamily="18" charset="0"/>
                <a:cs typeface="+mn-cs"/>
              </a:rPr>
              <a:t>, which is also the </a:t>
            </a:r>
            <a:r>
              <a:rPr lang="en-US" sz="2400" u="sng" dirty="0">
                <a:latin typeface="Book Antiqua" pitchFamily="18" charset="0"/>
                <a:cs typeface="+mn-cs"/>
              </a:rPr>
              <a:t>median</a:t>
            </a:r>
            <a:r>
              <a:rPr lang="en-US" sz="2400" dirty="0">
                <a:latin typeface="Book Antiqua" pitchFamily="18" charset="0"/>
                <a:cs typeface="+mn-cs"/>
              </a:rPr>
              <a:t> and </a:t>
            </a:r>
            <a:r>
              <a:rPr lang="en-US" sz="2400" u="sng" dirty="0">
                <a:latin typeface="Book Antiqua" pitchFamily="18" charset="0"/>
                <a:cs typeface="+mn-cs"/>
              </a:rPr>
              <a:t>mode</a:t>
            </a:r>
            <a:r>
              <a:rPr lang="en-US" sz="2400" dirty="0">
                <a:latin typeface="Book Antiqua" pitchFamily="18" charset="0"/>
                <a:cs typeface="+mn-cs"/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Normal Probability Distribution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" y="162560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Characteristics</a:t>
            </a:r>
            <a:endParaRPr lang="en-US" sz="2800" dirty="0">
              <a:latin typeface="Book Antiqua" pitchFamily="18" charset="0"/>
              <a:cs typeface="+mn-cs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86025" y="3567113"/>
            <a:ext cx="393700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flip="none" rotWithShape="1">
            <a:gsLst>
              <a:gs pos="0">
                <a:srgbClr val="527B0F">
                  <a:shade val="30000"/>
                  <a:satMod val="115000"/>
                </a:srgbClr>
              </a:gs>
              <a:gs pos="50000">
                <a:srgbClr val="527B0F">
                  <a:shade val="67500"/>
                  <a:satMod val="115000"/>
                </a:srgbClr>
              </a:gs>
              <a:gs pos="100000">
                <a:srgbClr val="527B0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495800" y="3571875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746875" y="5208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x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152650" y="5430838"/>
            <a:ext cx="4591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5400000">
            <a:off x="600075" y="26225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104900" y="3162300"/>
            <a:ext cx="7188200" cy="27051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441325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Normal Probability Distribution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325" y="1457325"/>
            <a:ext cx="3635375" cy="490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Characteristics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3968750" y="5137150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1317625" y="3400425"/>
            <a:ext cx="3803650" cy="1855788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3238500" y="513397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6000750" y="5133975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922588" y="5395913"/>
            <a:ext cx="557212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-10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797300" y="5395913"/>
            <a:ext cx="32385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0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765800" y="5395913"/>
            <a:ext cx="463550" cy="427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25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1104900" y="2041525"/>
            <a:ext cx="7175500" cy="10033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The mean can be any numerical value:  negative,</a:t>
            </a:r>
          </a:p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 zero, or positive.</a:t>
            </a:r>
          </a:p>
        </p:txBody>
      </p:sp>
      <p:sp>
        <p:nvSpPr>
          <p:cNvPr id="13" name="Freeform 26"/>
          <p:cNvSpPr>
            <a:spLocks/>
          </p:cNvSpPr>
          <p:nvPr/>
        </p:nvSpPr>
        <p:spPr bwMode="auto">
          <a:xfrm>
            <a:off x="2047875" y="3394075"/>
            <a:ext cx="3787775" cy="1858963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4" name="Freeform 27"/>
          <p:cNvSpPr>
            <a:spLocks/>
          </p:cNvSpPr>
          <p:nvPr/>
        </p:nvSpPr>
        <p:spPr bwMode="auto">
          <a:xfrm>
            <a:off x="4081463" y="3389313"/>
            <a:ext cx="3806825" cy="185896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7947025" y="50212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x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1225550" y="5243513"/>
            <a:ext cx="6746875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292929"/>
            </a:outerShdw>
          </a:effectLst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7" name="AutoShape 31"/>
          <p:cNvSpPr>
            <a:spLocks noChangeArrowheads="1"/>
          </p:cNvSpPr>
          <p:nvPr/>
        </p:nvSpPr>
        <p:spPr bwMode="auto">
          <a:xfrm rot="5400000">
            <a:off x="752475" y="24542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0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5" grpId="0" autoUpdateAnimBg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104900" y="3124200"/>
            <a:ext cx="7188200" cy="32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85800" y="355600"/>
            <a:ext cx="7772400" cy="814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Normal Probability Distribution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0088" y="1428750"/>
            <a:ext cx="3403600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Characteristics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252788" y="3275013"/>
            <a:ext cx="2657475" cy="2746375"/>
          </a:xfrm>
          <a:custGeom>
            <a:avLst/>
            <a:gdLst/>
            <a:ahLst/>
            <a:cxnLst>
              <a:cxn ang="0">
                <a:pos x="797" y="18"/>
              </a:cxn>
              <a:cxn ang="0">
                <a:pos x="749" y="100"/>
              </a:cxn>
              <a:cxn ang="0">
                <a:pos x="718" y="194"/>
              </a:cxn>
              <a:cxn ang="0">
                <a:pos x="691" y="291"/>
              </a:cxn>
              <a:cxn ang="0">
                <a:pos x="669" y="388"/>
              </a:cxn>
              <a:cxn ang="0">
                <a:pos x="651" y="476"/>
              </a:cxn>
              <a:cxn ang="0">
                <a:pos x="630" y="580"/>
              </a:cxn>
              <a:cxn ang="0">
                <a:pos x="610" y="681"/>
              </a:cxn>
              <a:cxn ang="0">
                <a:pos x="594" y="777"/>
              </a:cxn>
              <a:cxn ang="0">
                <a:pos x="577" y="873"/>
              </a:cxn>
              <a:cxn ang="0">
                <a:pos x="558" y="972"/>
              </a:cxn>
              <a:cxn ang="0">
                <a:pos x="537" y="1071"/>
              </a:cxn>
              <a:cxn ang="0">
                <a:pos x="516" y="1160"/>
              </a:cxn>
              <a:cxn ang="0">
                <a:pos x="487" y="1266"/>
              </a:cxn>
              <a:cxn ang="0">
                <a:pos x="451" y="1370"/>
              </a:cxn>
              <a:cxn ang="0">
                <a:pos x="413" y="1448"/>
              </a:cxn>
              <a:cxn ang="0">
                <a:pos x="356" y="1522"/>
              </a:cxn>
              <a:cxn ang="0">
                <a:pos x="303" y="1574"/>
              </a:cxn>
              <a:cxn ang="0">
                <a:pos x="255" y="1608"/>
              </a:cxn>
              <a:cxn ang="0">
                <a:pos x="198" y="1641"/>
              </a:cxn>
              <a:cxn ang="0">
                <a:pos x="135" y="1674"/>
              </a:cxn>
              <a:cxn ang="0">
                <a:pos x="74" y="1702"/>
              </a:cxn>
              <a:cxn ang="0">
                <a:pos x="1674" y="1728"/>
              </a:cxn>
              <a:cxn ang="0">
                <a:pos x="1550" y="1689"/>
              </a:cxn>
              <a:cxn ang="0">
                <a:pos x="1499" y="1667"/>
              </a:cxn>
              <a:cxn ang="0">
                <a:pos x="1430" y="1631"/>
              </a:cxn>
              <a:cxn ang="0">
                <a:pos x="1366" y="1585"/>
              </a:cxn>
              <a:cxn ang="0">
                <a:pos x="1302" y="1527"/>
              </a:cxn>
              <a:cxn ang="0">
                <a:pos x="1278" y="1497"/>
              </a:cxn>
              <a:cxn ang="0">
                <a:pos x="1241" y="1434"/>
              </a:cxn>
              <a:cxn ang="0">
                <a:pos x="1205" y="1354"/>
              </a:cxn>
              <a:cxn ang="0">
                <a:pos x="1168" y="1246"/>
              </a:cxn>
              <a:cxn ang="0">
                <a:pos x="1150" y="1174"/>
              </a:cxn>
              <a:cxn ang="0">
                <a:pos x="1128" y="1077"/>
              </a:cxn>
              <a:cxn ang="0">
                <a:pos x="1112" y="997"/>
              </a:cxn>
              <a:cxn ang="0">
                <a:pos x="1097" y="916"/>
              </a:cxn>
              <a:cxn ang="0">
                <a:pos x="1077" y="810"/>
              </a:cxn>
              <a:cxn ang="0">
                <a:pos x="1057" y="713"/>
              </a:cxn>
              <a:cxn ang="0">
                <a:pos x="1031" y="589"/>
              </a:cxn>
              <a:cxn ang="0">
                <a:pos x="1007" y="476"/>
              </a:cxn>
              <a:cxn ang="0">
                <a:pos x="984" y="370"/>
              </a:cxn>
              <a:cxn ang="0">
                <a:pos x="967" y="301"/>
              </a:cxn>
              <a:cxn ang="0">
                <a:pos x="941" y="209"/>
              </a:cxn>
              <a:cxn ang="0">
                <a:pos x="910" y="116"/>
              </a:cxn>
              <a:cxn ang="0">
                <a:pos x="924" y="149"/>
              </a:cxn>
              <a:cxn ang="0">
                <a:pos x="916" y="132"/>
              </a:cxn>
              <a:cxn ang="0">
                <a:pos x="882" y="45"/>
              </a:cxn>
              <a:cxn ang="0">
                <a:pos x="846" y="3"/>
              </a:cxn>
            </a:cxnLst>
            <a:rect l="0" t="0" r="r" b="b"/>
            <a:pathLst>
              <a:path w="1674" h="1730">
                <a:moveTo>
                  <a:pt x="832" y="0"/>
                </a:moveTo>
                <a:lnTo>
                  <a:pt x="814" y="4"/>
                </a:lnTo>
                <a:lnTo>
                  <a:pt x="797" y="18"/>
                </a:lnTo>
                <a:lnTo>
                  <a:pt x="779" y="39"/>
                </a:lnTo>
                <a:lnTo>
                  <a:pt x="764" y="67"/>
                </a:lnTo>
                <a:lnTo>
                  <a:pt x="749" y="100"/>
                </a:lnTo>
                <a:lnTo>
                  <a:pt x="740" y="128"/>
                </a:lnTo>
                <a:lnTo>
                  <a:pt x="728" y="160"/>
                </a:lnTo>
                <a:lnTo>
                  <a:pt x="718" y="194"/>
                </a:lnTo>
                <a:lnTo>
                  <a:pt x="709" y="224"/>
                </a:lnTo>
                <a:lnTo>
                  <a:pt x="700" y="258"/>
                </a:lnTo>
                <a:lnTo>
                  <a:pt x="691" y="291"/>
                </a:lnTo>
                <a:lnTo>
                  <a:pt x="682" y="330"/>
                </a:lnTo>
                <a:lnTo>
                  <a:pt x="676" y="355"/>
                </a:lnTo>
                <a:lnTo>
                  <a:pt x="669" y="388"/>
                </a:lnTo>
                <a:lnTo>
                  <a:pt x="663" y="420"/>
                </a:lnTo>
                <a:lnTo>
                  <a:pt x="657" y="450"/>
                </a:lnTo>
                <a:lnTo>
                  <a:pt x="651" y="476"/>
                </a:lnTo>
                <a:lnTo>
                  <a:pt x="645" y="510"/>
                </a:lnTo>
                <a:lnTo>
                  <a:pt x="637" y="544"/>
                </a:lnTo>
                <a:lnTo>
                  <a:pt x="630" y="580"/>
                </a:lnTo>
                <a:lnTo>
                  <a:pt x="623" y="611"/>
                </a:lnTo>
                <a:lnTo>
                  <a:pt x="617" y="647"/>
                </a:lnTo>
                <a:lnTo>
                  <a:pt x="610" y="681"/>
                </a:lnTo>
                <a:lnTo>
                  <a:pt x="604" y="714"/>
                </a:lnTo>
                <a:lnTo>
                  <a:pt x="598" y="752"/>
                </a:lnTo>
                <a:lnTo>
                  <a:pt x="594" y="777"/>
                </a:lnTo>
                <a:lnTo>
                  <a:pt x="589" y="808"/>
                </a:lnTo>
                <a:lnTo>
                  <a:pt x="583" y="841"/>
                </a:lnTo>
                <a:lnTo>
                  <a:pt x="577" y="873"/>
                </a:lnTo>
                <a:lnTo>
                  <a:pt x="571" y="904"/>
                </a:lnTo>
                <a:lnTo>
                  <a:pt x="565" y="936"/>
                </a:lnTo>
                <a:lnTo>
                  <a:pt x="558" y="972"/>
                </a:lnTo>
                <a:lnTo>
                  <a:pt x="551" y="1006"/>
                </a:lnTo>
                <a:lnTo>
                  <a:pt x="543" y="1045"/>
                </a:lnTo>
                <a:lnTo>
                  <a:pt x="537" y="1071"/>
                </a:lnTo>
                <a:lnTo>
                  <a:pt x="531" y="1099"/>
                </a:lnTo>
                <a:lnTo>
                  <a:pt x="523" y="1131"/>
                </a:lnTo>
                <a:lnTo>
                  <a:pt x="516" y="1160"/>
                </a:lnTo>
                <a:lnTo>
                  <a:pt x="507" y="1195"/>
                </a:lnTo>
                <a:lnTo>
                  <a:pt x="498" y="1230"/>
                </a:lnTo>
                <a:lnTo>
                  <a:pt x="487" y="1266"/>
                </a:lnTo>
                <a:lnTo>
                  <a:pt x="477" y="1302"/>
                </a:lnTo>
                <a:lnTo>
                  <a:pt x="465" y="1337"/>
                </a:lnTo>
                <a:lnTo>
                  <a:pt x="451" y="1370"/>
                </a:lnTo>
                <a:lnTo>
                  <a:pt x="438" y="1402"/>
                </a:lnTo>
                <a:lnTo>
                  <a:pt x="426" y="1428"/>
                </a:lnTo>
                <a:lnTo>
                  <a:pt x="413" y="1448"/>
                </a:lnTo>
                <a:lnTo>
                  <a:pt x="398" y="1469"/>
                </a:lnTo>
                <a:lnTo>
                  <a:pt x="380" y="1493"/>
                </a:lnTo>
                <a:lnTo>
                  <a:pt x="356" y="1522"/>
                </a:lnTo>
                <a:lnTo>
                  <a:pt x="334" y="1544"/>
                </a:lnTo>
                <a:lnTo>
                  <a:pt x="318" y="1559"/>
                </a:lnTo>
                <a:lnTo>
                  <a:pt x="303" y="1574"/>
                </a:lnTo>
                <a:lnTo>
                  <a:pt x="287" y="1585"/>
                </a:lnTo>
                <a:lnTo>
                  <a:pt x="271" y="1597"/>
                </a:lnTo>
                <a:lnTo>
                  <a:pt x="255" y="1608"/>
                </a:lnTo>
                <a:lnTo>
                  <a:pt x="242" y="1616"/>
                </a:lnTo>
                <a:lnTo>
                  <a:pt x="224" y="1626"/>
                </a:lnTo>
                <a:lnTo>
                  <a:pt x="198" y="1641"/>
                </a:lnTo>
                <a:lnTo>
                  <a:pt x="179" y="1650"/>
                </a:lnTo>
                <a:lnTo>
                  <a:pt x="157" y="1662"/>
                </a:lnTo>
                <a:lnTo>
                  <a:pt x="135" y="1674"/>
                </a:lnTo>
                <a:lnTo>
                  <a:pt x="115" y="1684"/>
                </a:lnTo>
                <a:lnTo>
                  <a:pt x="96" y="1692"/>
                </a:lnTo>
                <a:lnTo>
                  <a:pt x="74" y="1702"/>
                </a:lnTo>
                <a:lnTo>
                  <a:pt x="50" y="1714"/>
                </a:lnTo>
                <a:lnTo>
                  <a:pt x="0" y="1730"/>
                </a:lnTo>
                <a:lnTo>
                  <a:pt x="1674" y="1728"/>
                </a:lnTo>
                <a:lnTo>
                  <a:pt x="1614" y="1708"/>
                </a:lnTo>
                <a:lnTo>
                  <a:pt x="1575" y="1696"/>
                </a:lnTo>
                <a:lnTo>
                  <a:pt x="1550" y="1689"/>
                </a:lnTo>
                <a:lnTo>
                  <a:pt x="1523" y="1678"/>
                </a:lnTo>
                <a:lnTo>
                  <a:pt x="1510" y="1673"/>
                </a:lnTo>
                <a:lnTo>
                  <a:pt x="1499" y="1667"/>
                </a:lnTo>
                <a:lnTo>
                  <a:pt x="1477" y="1657"/>
                </a:lnTo>
                <a:lnTo>
                  <a:pt x="1453" y="1645"/>
                </a:lnTo>
                <a:lnTo>
                  <a:pt x="1430" y="1631"/>
                </a:lnTo>
                <a:lnTo>
                  <a:pt x="1406" y="1615"/>
                </a:lnTo>
                <a:lnTo>
                  <a:pt x="1387" y="1601"/>
                </a:lnTo>
                <a:lnTo>
                  <a:pt x="1366" y="1585"/>
                </a:lnTo>
                <a:lnTo>
                  <a:pt x="1345" y="1568"/>
                </a:lnTo>
                <a:lnTo>
                  <a:pt x="1322" y="1547"/>
                </a:lnTo>
                <a:lnTo>
                  <a:pt x="1302" y="1527"/>
                </a:lnTo>
                <a:lnTo>
                  <a:pt x="1292" y="1513"/>
                </a:lnTo>
                <a:lnTo>
                  <a:pt x="1286" y="1506"/>
                </a:lnTo>
                <a:lnTo>
                  <a:pt x="1278" y="1497"/>
                </a:lnTo>
                <a:lnTo>
                  <a:pt x="1269" y="1480"/>
                </a:lnTo>
                <a:lnTo>
                  <a:pt x="1257" y="1460"/>
                </a:lnTo>
                <a:lnTo>
                  <a:pt x="1241" y="1434"/>
                </a:lnTo>
                <a:lnTo>
                  <a:pt x="1228" y="1406"/>
                </a:lnTo>
                <a:lnTo>
                  <a:pt x="1216" y="1379"/>
                </a:lnTo>
                <a:lnTo>
                  <a:pt x="1205" y="1354"/>
                </a:lnTo>
                <a:lnTo>
                  <a:pt x="1192" y="1318"/>
                </a:lnTo>
                <a:lnTo>
                  <a:pt x="1179" y="1281"/>
                </a:lnTo>
                <a:lnTo>
                  <a:pt x="1168" y="1246"/>
                </a:lnTo>
                <a:lnTo>
                  <a:pt x="1162" y="1220"/>
                </a:lnTo>
                <a:lnTo>
                  <a:pt x="1156" y="1198"/>
                </a:lnTo>
                <a:lnTo>
                  <a:pt x="1150" y="1174"/>
                </a:lnTo>
                <a:lnTo>
                  <a:pt x="1143" y="1141"/>
                </a:lnTo>
                <a:lnTo>
                  <a:pt x="1135" y="1107"/>
                </a:lnTo>
                <a:lnTo>
                  <a:pt x="1128" y="1077"/>
                </a:lnTo>
                <a:lnTo>
                  <a:pt x="1123" y="1049"/>
                </a:lnTo>
                <a:lnTo>
                  <a:pt x="1117" y="1025"/>
                </a:lnTo>
                <a:lnTo>
                  <a:pt x="1112" y="997"/>
                </a:lnTo>
                <a:lnTo>
                  <a:pt x="1107" y="970"/>
                </a:lnTo>
                <a:lnTo>
                  <a:pt x="1101" y="940"/>
                </a:lnTo>
                <a:lnTo>
                  <a:pt x="1097" y="916"/>
                </a:lnTo>
                <a:lnTo>
                  <a:pt x="1090" y="882"/>
                </a:lnTo>
                <a:lnTo>
                  <a:pt x="1084" y="844"/>
                </a:lnTo>
                <a:lnTo>
                  <a:pt x="1077" y="810"/>
                </a:lnTo>
                <a:lnTo>
                  <a:pt x="1069" y="772"/>
                </a:lnTo>
                <a:lnTo>
                  <a:pt x="1063" y="741"/>
                </a:lnTo>
                <a:lnTo>
                  <a:pt x="1057" y="713"/>
                </a:lnTo>
                <a:lnTo>
                  <a:pt x="1048" y="673"/>
                </a:lnTo>
                <a:lnTo>
                  <a:pt x="1041" y="636"/>
                </a:lnTo>
                <a:lnTo>
                  <a:pt x="1031" y="589"/>
                </a:lnTo>
                <a:lnTo>
                  <a:pt x="1023" y="549"/>
                </a:lnTo>
                <a:lnTo>
                  <a:pt x="1013" y="503"/>
                </a:lnTo>
                <a:lnTo>
                  <a:pt x="1007" y="476"/>
                </a:lnTo>
                <a:lnTo>
                  <a:pt x="999" y="439"/>
                </a:lnTo>
                <a:lnTo>
                  <a:pt x="991" y="406"/>
                </a:lnTo>
                <a:lnTo>
                  <a:pt x="984" y="370"/>
                </a:lnTo>
                <a:lnTo>
                  <a:pt x="978" y="342"/>
                </a:lnTo>
                <a:lnTo>
                  <a:pt x="972" y="320"/>
                </a:lnTo>
                <a:lnTo>
                  <a:pt x="967" y="301"/>
                </a:lnTo>
                <a:lnTo>
                  <a:pt x="959" y="272"/>
                </a:lnTo>
                <a:lnTo>
                  <a:pt x="951" y="242"/>
                </a:lnTo>
                <a:lnTo>
                  <a:pt x="941" y="209"/>
                </a:lnTo>
                <a:lnTo>
                  <a:pt x="927" y="164"/>
                </a:lnTo>
                <a:lnTo>
                  <a:pt x="916" y="134"/>
                </a:lnTo>
                <a:lnTo>
                  <a:pt x="910" y="116"/>
                </a:lnTo>
                <a:lnTo>
                  <a:pt x="918" y="132"/>
                </a:lnTo>
                <a:lnTo>
                  <a:pt x="915" y="126"/>
                </a:lnTo>
                <a:lnTo>
                  <a:pt x="924" y="149"/>
                </a:lnTo>
                <a:lnTo>
                  <a:pt x="934" y="184"/>
                </a:lnTo>
                <a:lnTo>
                  <a:pt x="922" y="150"/>
                </a:lnTo>
                <a:lnTo>
                  <a:pt x="916" y="132"/>
                </a:lnTo>
                <a:lnTo>
                  <a:pt x="905" y="102"/>
                </a:lnTo>
                <a:lnTo>
                  <a:pt x="895" y="74"/>
                </a:lnTo>
                <a:lnTo>
                  <a:pt x="882" y="45"/>
                </a:lnTo>
                <a:lnTo>
                  <a:pt x="871" y="27"/>
                </a:lnTo>
                <a:lnTo>
                  <a:pt x="859" y="15"/>
                </a:lnTo>
                <a:lnTo>
                  <a:pt x="846" y="3"/>
                </a:lnTo>
                <a:lnTo>
                  <a:pt x="832" y="0"/>
                </a:lnTo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565650" y="596106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62500" y="3330575"/>
            <a:ext cx="1093249" cy="459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cs typeface="+mn-cs"/>
              </a:rPr>
              <a:t>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  = 15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cs typeface="+mn-cs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43525" y="5045075"/>
            <a:ext cx="1082675" cy="454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  <a:cs typeface="+mn-cs"/>
              </a:rPr>
              <a:t>s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 = 25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cs typeface="+mn-cs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04900" y="2012950"/>
            <a:ext cx="7175500" cy="10033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The standard deviation determines the width of the</a:t>
            </a:r>
          </a:p>
          <a:p>
            <a:pPr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curve: larger values result in wider, flatter curves.</a:t>
            </a: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2586038" y="4160838"/>
            <a:ext cx="3921125" cy="185896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468563" y="6019800"/>
            <a:ext cx="42195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708775" y="578326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+mn-cs"/>
              </a:rPr>
              <a:t>x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 rot="5400000">
            <a:off x="752475" y="2425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2" grpId="0" autoUpdateAnimBg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04900" y="3867150"/>
            <a:ext cx="7188200" cy="2381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Book Antiqua" pitchFamily="18" charset="0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04900" y="2051050"/>
            <a:ext cx="7194550" cy="17081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hangingPunct="0">
              <a:defRPr/>
            </a:pPr>
            <a:r>
              <a:rPr lang="en-US" sz="2400">
                <a:latin typeface="Book Antiqua" pitchFamily="18" charset="0"/>
                <a:cs typeface="+mn-cs"/>
              </a:rPr>
              <a:t> Probabilities for the normal random variable are</a:t>
            </a:r>
          </a:p>
          <a:p>
            <a:pPr eaLnBrk="0" hangingPunct="0">
              <a:defRPr/>
            </a:pPr>
            <a:r>
              <a:rPr lang="en-US" sz="2400">
                <a:latin typeface="Book Antiqua" pitchFamily="18" charset="0"/>
                <a:cs typeface="+mn-cs"/>
              </a:rPr>
              <a:t> given by </a:t>
            </a:r>
            <a:r>
              <a:rPr lang="en-US" sz="2400" u="sng">
                <a:latin typeface="Book Antiqua" pitchFamily="18" charset="0"/>
                <a:cs typeface="+mn-cs"/>
              </a:rPr>
              <a:t>areas under the curve</a:t>
            </a:r>
            <a:r>
              <a:rPr lang="en-US" sz="2400">
                <a:latin typeface="Book Antiqua" pitchFamily="18" charset="0"/>
                <a:cs typeface="+mn-cs"/>
              </a:rPr>
              <a:t>. The total area</a:t>
            </a:r>
          </a:p>
          <a:p>
            <a:pPr eaLnBrk="0" hangingPunct="0">
              <a:defRPr/>
            </a:pPr>
            <a:r>
              <a:rPr lang="en-US" sz="2400">
                <a:latin typeface="Book Antiqua" pitchFamily="18" charset="0"/>
                <a:cs typeface="+mn-cs"/>
              </a:rPr>
              <a:t> under the curve is 1 (.5 to the left of the mean and</a:t>
            </a:r>
          </a:p>
          <a:p>
            <a:pPr eaLnBrk="0" hangingPunct="0">
              <a:defRPr/>
            </a:pPr>
            <a:r>
              <a:rPr lang="en-US" sz="2400">
                <a:latin typeface="Book Antiqua" pitchFamily="18" charset="0"/>
                <a:cs typeface="+mn-cs"/>
              </a:rPr>
              <a:t> .5 to the right).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45085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2800" dirty="0">
                <a:latin typeface="Book Antiqua" pitchFamily="18" charset="0"/>
                <a:cs typeface="+mn-cs"/>
              </a:rPr>
              <a:t>Normal Probability Distribution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5" y="1466850"/>
            <a:ext cx="3462338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Characteristics</a:t>
            </a:r>
            <a:endParaRPr lang="en-US" sz="2800" dirty="0">
              <a:latin typeface="Book Antiqua" pitchFamily="18" charset="0"/>
              <a:cs typeface="+mn-cs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305050" y="5967413"/>
            <a:ext cx="4591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638425" y="4103688"/>
            <a:ext cx="3937000" cy="1862137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648200" y="4108450"/>
            <a:ext cx="0" cy="1943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60825" y="5151438"/>
            <a:ext cx="412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latin typeface="Book Antiqua" pitchFamily="18" charset="0"/>
                <a:cs typeface="+mn-cs"/>
              </a:rPr>
              <a:t>.5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803775" y="5151438"/>
            <a:ext cx="412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latin typeface="Book Antiqua" pitchFamily="18" charset="0"/>
                <a:cs typeface="+mn-cs"/>
              </a:rPr>
              <a:t>.5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918325" y="5726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i="1">
                <a:latin typeface="Book Antiqua" pitchFamily="18" charset="0"/>
                <a:cs typeface="+mn-cs"/>
              </a:rPr>
              <a:t>x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 rot="5400000">
            <a:off x="752475" y="28448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MS Reference Serif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288D380BFEC43AD1000244E254ABE" ma:contentTypeVersion="2" ma:contentTypeDescription="Create a new document." ma:contentTypeScope="" ma:versionID="4ef30391a5cf2040791b14b198ec508b">
  <xsd:schema xmlns:xsd="http://www.w3.org/2001/XMLSchema" xmlns:xs="http://www.w3.org/2001/XMLSchema" xmlns:p="http://schemas.microsoft.com/office/2006/metadata/properties" xmlns:ns2="23623f40-2049-4c71-a2fb-4ed3ecf14cdd" targetNamespace="http://schemas.microsoft.com/office/2006/metadata/properties" ma:root="true" ma:fieldsID="34239a5e4e71d3b603c5c32a1b5a6857" ns2:_="">
    <xsd:import namespace="23623f40-2049-4c71-a2fb-4ed3ecf14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23f40-2049-4c71-a2fb-4ed3ecf14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894AA0-B310-472E-AEDC-7092ACE1DF20}"/>
</file>

<file path=customXml/itemProps2.xml><?xml version="1.0" encoding="utf-8"?>
<ds:datastoreItem xmlns:ds="http://schemas.openxmlformats.org/officeDocument/2006/customXml" ds:itemID="{80D3CAE3-D535-4777-A870-5565094B812B}"/>
</file>

<file path=customXml/itemProps3.xml><?xml version="1.0" encoding="utf-8"?>
<ds:datastoreItem xmlns:ds="http://schemas.openxmlformats.org/officeDocument/2006/customXml" ds:itemID="{83824F97-5F6C-424C-BAE7-5135EC61F33A}"/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534</Words>
  <Application>Microsoft Office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IR. Sumathi</dc:creator>
  <cp:lastModifiedBy>Hewlett-Packard Company</cp:lastModifiedBy>
  <cp:revision>11</cp:revision>
  <dcterms:created xsi:type="dcterms:W3CDTF">2006-08-16T00:00:00Z</dcterms:created>
  <dcterms:modified xsi:type="dcterms:W3CDTF">2021-03-08T06:21:51Z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0x01010070C288D380BFEC43AD1000244E254ABE</vt:lpwstr>
  </property>
</Properties>
</file>