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05" r:id="rId3"/>
    <p:sldId id="257" r:id="rId4"/>
    <p:sldId id="301" r:id="rId5"/>
    <p:sldId id="306" r:id="rId6"/>
    <p:sldId id="303" r:id="rId7"/>
    <p:sldId id="307" r:id="rId8"/>
    <p:sldId id="297" r:id="rId9"/>
    <p:sldId id="308" r:id="rId10"/>
    <p:sldId id="309" r:id="rId11"/>
    <p:sldId id="310" r:id="rId12"/>
    <p:sldId id="293" r:id="rId1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9" autoAdjust="0"/>
    <p:restoredTop sz="94660"/>
  </p:normalViewPr>
  <p:slideViewPr>
    <p:cSldViewPr snapToGrid="0">
      <p:cViewPr varScale="1">
        <p:scale>
          <a:sx n="76" d="100"/>
          <a:sy n="76" d="100"/>
        </p:scale>
        <p:origin x="123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94017371"/>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extLst/>
          </a:blip>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extLst/>
          </a:blip>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extLst/>
          </a:blip>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extLst/>
          </a:blip>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extLst/>
          </a:blip>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extLst/>
          </a:blip>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extLst/>
          </a:blip>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extLst/>
          </a:blip>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extLst/>
          </a:blip>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1</a:t>
            </a:fld>
            <a:endParaRPr/>
          </a:p>
        </p:txBody>
      </p:sp>
      <p:sp>
        <p:nvSpPr>
          <p:cNvPr id="131" name="Z-SPA"/>
          <p:cNvSpPr txBox="1">
            <a:spLocks noGrp="1"/>
          </p:cNvSpPr>
          <p:nvPr>
            <p:ph type="title"/>
          </p:nvPr>
        </p:nvSpPr>
        <p:spPr>
          <a:xfrm>
            <a:off x="711376" y="1574263"/>
            <a:ext cx="7696200" cy="914400"/>
          </a:xfrm>
          <a:prstGeom prst="rect">
            <a:avLst/>
          </a:prstGeom>
        </p:spPr>
        <p:txBody>
          <a:bodyPr>
            <a:normAutofit/>
          </a:bodyPr>
          <a:lstStyle/>
          <a:p>
            <a:pPr>
              <a:defRPr sz="4000" b="1">
                <a:latin typeface="Times New Roman"/>
                <a:ea typeface="Times New Roman"/>
                <a:cs typeface="Times New Roman"/>
                <a:sym typeface="Times New Roman"/>
              </a:defRPr>
            </a:pPr>
            <a:r>
              <a:rPr dirty="0">
                <a:solidFill>
                  <a:srgbClr val="7030A0"/>
                </a:solidFill>
              </a:rPr>
              <a:t> </a:t>
            </a:r>
            <a:r>
              <a:rPr lang="en-US" sz="2400" dirty="0">
                <a:solidFill>
                  <a:srgbClr val="7030A0"/>
                </a:solidFill>
              </a:rPr>
              <a:t>19CSE312 -Distributed Systems</a:t>
            </a:r>
            <a:endParaRPr sz="2400" b="0" dirty="0">
              <a:solidFill>
                <a:srgbClr val="7030A0"/>
              </a:solidFill>
            </a:endParaRPr>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9" name="Z-SPA"/>
          <p:cNvSpPr txBox="1">
            <a:spLocks/>
          </p:cNvSpPr>
          <p:nvPr/>
        </p:nvSpPr>
        <p:spPr>
          <a:xfrm>
            <a:off x="711376" y="3755879"/>
            <a:ext cx="7696200" cy="91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defRPr sz="4000" b="1">
                <a:latin typeface="Times New Roman"/>
                <a:ea typeface="Times New Roman"/>
                <a:cs typeface="Times New Roman"/>
                <a:sym typeface="Times New Roman"/>
              </a:defRPr>
            </a:pPr>
            <a:r>
              <a:rPr lang="en-US" sz="4000" b="1" dirty="0" smtClean="0">
                <a:solidFill>
                  <a:srgbClr val="7030A0"/>
                </a:solidFill>
                <a:latin typeface="Times New Roman"/>
                <a:ea typeface="Times New Roman"/>
                <a:cs typeface="Times New Roman"/>
                <a:sym typeface="Times New Roman"/>
              </a:rPr>
              <a:t> </a:t>
            </a:r>
            <a:r>
              <a:rPr lang="en-US" sz="2400" b="1" dirty="0" smtClean="0">
                <a:solidFill>
                  <a:srgbClr val="7030A0"/>
                </a:solidFill>
                <a:latin typeface="Times New Roman"/>
                <a:ea typeface="Times New Roman"/>
                <a:cs typeface="Times New Roman"/>
                <a:sym typeface="Times New Roman"/>
              </a:rPr>
              <a:t>Lecture -1</a:t>
            </a:r>
            <a:endParaRPr lang="en-US" sz="2400" dirty="0">
              <a:solidFill>
                <a:srgbClr val="7030A0"/>
              </a:solidFill>
              <a:latin typeface="Times New Roman"/>
              <a:ea typeface="Times New Roman"/>
              <a:cs typeface="Times New Roman"/>
              <a:sym typeface="Times New Roman"/>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364189"/>
            <a:ext cx="7396619" cy="808038"/>
          </a:xfrm>
        </p:spPr>
        <p:txBody>
          <a:bodyPr>
            <a:normAutofit fontScale="90000"/>
          </a:bodyPr>
          <a:lstStyle/>
          <a:p>
            <a:r>
              <a:rPr lang="en-US" sz="2400" b="1" dirty="0" smtClean="0">
                <a:solidFill>
                  <a:srgbClr val="FF0000"/>
                </a:solidFill>
                <a:latin typeface="Times New Roman" panose="02020603050405020304" pitchFamily="18" charset="0"/>
                <a:cs typeface="Times New Roman" panose="02020603050405020304" pitchFamily="18" charset="0"/>
              </a:rPr>
              <a:t>Challenges of </a:t>
            </a:r>
            <a:r>
              <a:rPr lang="en-US" sz="2400" b="1" dirty="0">
                <a:solidFill>
                  <a:srgbClr val="FF0000"/>
                </a:solidFill>
                <a:latin typeface="Times New Roman" panose="02020603050405020304" pitchFamily="18" charset="0"/>
                <a:cs typeface="Times New Roman" panose="02020603050405020304" pitchFamily="18" charset="0"/>
              </a:rPr>
              <a:t>distributed systems</a:t>
            </a:r>
            <a:br>
              <a:rPr lang="en-US" sz="2400" b="1" dirty="0">
                <a:solidFill>
                  <a:srgbClr val="FF0000"/>
                </a:solidFill>
                <a:latin typeface="Times New Roman" panose="02020603050405020304" pitchFamily="18" charset="0"/>
                <a:cs typeface="Times New Roman" panose="02020603050405020304" pitchFamily="18"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89764" y="1410221"/>
            <a:ext cx="7315200" cy="3763963"/>
          </a:xfrm>
        </p:spPr>
        <p:txBody>
          <a:bodyPr>
            <a:noAutofit/>
          </a:bodyPr>
          <a:lstStyle/>
          <a:p>
            <a:r>
              <a:rPr lang="en-US" sz="1800" b="1" dirty="0" smtClean="0">
                <a:solidFill>
                  <a:srgbClr val="FF0000"/>
                </a:solidFill>
                <a:latin typeface="Times New Roman" panose="02020603050405020304" pitchFamily="18" charset="0"/>
                <a:ea typeface="Times New Roman"/>
                <a:cs typeface="Times New Roman" panose="02020603050405020304" pitchFamily="18" charset="0"/>
              </a:rPr>
              <a:t>More </a:t>
            </a:r>
            <a:r>
              <a:rPr lang="en-US" sz="1800" b="1" dirty="0">
                <a:solidFill>
                  <a:srgbClr val="FF0000"/>
                </a:solidFill>
                <a:latin typeface="Times New Roman" panose="02020603050405020304" pitchFamily="18" charset="0"/>
                <a:ea typeface="Times New Roman"/>
                <a:cs typeface="Times New Roman" panose="02020603050405020304" pitchFamily="18" charset="0"/>
              </a:rPr>
              <a:t>complex security:</a:t>
            </a:r>
            <a:r>
              <a:rPr lang="en-US" sz="1800" dirty="0">
                <a:latin typeface="Times New Roman" panose="02020603050405020304" pitchFamily="18" charset="0"/>
                <a:cs typeface="Times New Roman" panose="02020603050405020304" pitchFamily="18" charset="0"/>
              </a:rPr>
              <a:t> </a:t>
            </a:r>
            <a:r>
              <a:rPr lang="en-US" sz="1800" dirty="0">
                <a:solidFill>
                  <a:srgbClr val="7030A0"/>
                </a:solidFill>
                <a:latin typeface="Times New Roman" panose="02020603050405020304" pitchFamily="18" charset="0"/>
                <a:ea typeface="Times New Roman"/>
                <a:cs typeface="Times New Roman" panose="02020603050405020304" pitchFamily="18" charset="0"/>
              </a:rPr>
              <a:t>Managing a large number of nodes in a heterogeneous or globally distributed environment creates numerous security challenges. </a:t>
            </a:r>
            <a:r>
              <a:rPr lang="en-US" sz="1800" dirty="0">
                <a:solidFill>
                  <a:srgbClr val="7030A0"/>
                </a:solidFill>
                <a:latin typeface="Times New Roman" panose="02020603050405020304" pitchFamily="18" charset="0"/>
                <a:ea typeface="Times New Roman"/>
                <a:cs typeface="Times New Roman" panose="02020603050405020304" pitchFamily="18" charset="0"/>
              </a:rPr>
              <a:t>A single weak link in a file system or larger distributed system network can expose the entire system to attack.</a:t>
            </a:r>
          </a:p>
          <a:p>
            <a:r>
              <a:rPr lang="en-US" sz="1800" b="1" dirty="0">
                <a:solidFill>
                  <a:srgbClr val="FF0000"/>
                </a:solidFill>
                <a:latin typeface="Times New Roman" panose="02020603050405020304" pitchFamily="18" charset="0"/>
                <a:ea typeface="Times New Roman"/>
                <a:cs typeface="Times New Roman" panose="02020603050405020304" pitchFamily="18" charset="0"/>
              </a:rPr>
              <a:t>Increased complexity: </a:t>
            </a:r>
            <a:r>
              <a:rPr lang="en-US" sz="1800" dirty="0">
                <a:solidFill>
                  <a:srgbClr val="7030A0"/>
                </a:solidFill>
                <a:latin typeface="Times New Roman" panose="02020603050405020304" pitchFamily="18" charset="0"/>
                <a:ea typeface="Times New Roman"/>
                <a:cs typeface="Times New Roman" panose="02020603050405020304" pitchFamily="18" charset="0"/>
              </a:rPr>
              <a:t>Distributed systems are more complex to design, manage and understand than traditional computing environments</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46156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364189"/>
            <a:ext cx="7396619" cy="808038"/>
          </a:xfrm>
        </p:spPr>
        <p:txBody>
          <a:bodyPr>
            <a:normAutofit fontScale="90000"/>
          </a:bodyPr>
          <a:lstStyle/>
          <a:p>
            <a:r>
              <a:rPr lang="en-US" sz="2400" b="1" dirty="0" smtClean="0">
                <a:solidFill>
                  <a:srgbClr val="FF0000"/>
                </a:solidFill>
                <a:latin typeface="Times New Roman" panose="02020603050405020304" pitchFamily="18" charset="0"/>
                <a:cs typeface="Times New Roman" panose="02020603050405020304" pitchFamily="18" charset="0"/>
              </a:rPr>
              <a:t>Risks of </a:t>
            </a:r>
            <a:r>
              <a:rPr lang="en-US" sz="2400" b="1" dirty="0">
                <a:solidFill>
                  <a:srgbClr val="FF0000"/>
                </a:solidFill>
                <a:latin typeface="Times New Roman" panose="02020603050405020304" pitchFamily="18" charset="0"/>
                <a:cs typeface="Times New Roman" panose="02020603050405020304" pitchFamily="18" charset="0"/>
              </a:rPr>
              <a:t>distributed systems</a:t>
            </a:r>
            <a:br>
              <a:rPr lang="en-US" sz="2400" b="1" dirty="0">
                <a:solidFill>
                  <a:srgbClr val="FF0000"/>
                </a:solidFill>
                <a:latin typeface="Times New Roman" panose="02020603050405020304" pitchFamily="18" charset="0"/>
                <a:cs typeface="Times New Roman" panose="02020603050405020304" pitchFamily="18"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64712" y="1172227"/>
            <a:ext cx="7315200" cy="4376804"/>
          </a:xfrm>
        </p:spPr>
        <p:txBody>
          <a:bodyPr>
            <a:noAutofit/>
          </a:bodyPr>
          <a:lstStyle/>
          <a:p>
            <a:r>
              <a:rPr lang="en-US" sz="1800" b="1" dirty="0">
                <a:solidFill>
                  <a:srgbClr val="FF0000"/>
                </a:solidFill>
                <a:latin typeface="Times New Roman" panose="02020603050405020304" pitchFamily="18" charset="0"/>
                <a:ea typeface="Times New Roman"/>
                <a:cs typeface="Times New Roman" panose="02020603050405020304" pitchFamily="18" charset="0"/>
              </a:rPr>
              <a:t>Security:</a:t>
            </a:r>
            <a:r>
              <a:rPr lang="en-US" sz="1800" dirty="0">
                <a:solidFill>
                  <a:srgbClr val="7030A0"/>
                </a:solidFill>
                <a:latin typeface="Times New Roman" panose="02020603050405020304" pitchFamily="18" charset="0"/>
                <a:ea typeface="Times New Roman"/>
                <a:cs typeface="Times New Roman" panose="02020603050405020304" pitchFamily="18" charset="0"/>
              </a:rPr>
              <a:t> Distributed systems are as vulnerable to attack as any other system, but their distributed nature creates a much larger attack surface that exposes organizations to threats.</a:t>
            </a:r>
          </a:p>
          <a:p>
            <a:r>
              <a:rPr lang="en-US" sz="1800" b="1" dirty="0">
                <a:solidFill>
                  <a:srgbClr val="FF0000"/>
                </a:solidFill>
                <a:latin typeface="Times New Roman" panose="02020603050405020304" pitchFamily="18" charset="0"/>
                <a:ea typeface="Times New Roman"/>
                <a:cs typeface="Times New Roman" panose="02020603050405020304" pitchFamily="18" charset="0"/>
              </a:rPr>
              <a:t>Risk of network failure:</a:t>
            </a:r>
            <a:r>
              <a:rPr lang="en-US" sz="1800" dirty="0">
                <a:solidFill>
                  <a:srgbClr val="7030A0"/>
                </a:solidFill>
                <a:latin typeface="Times New Roman" panose="02020603050405020304" pitchFamily="18" charset="0"/>
                <a:ea typeface="Times New Roman"/>
                <a:cs typeface="Times New Roman" panose="02020603050405020304" pitchFamily="18" charset="0"/>
              </a:rPr>
              <a:t> Distributed systems are beholden to public networks in order to transmit and receive data. If one segment of the internet becomes unavailable or overloaded, distributed system performance may decline.</a:t>
            </a:r>
          </a:p>
          <a:p>
            <a:r>
              <a:rPr lang="en-US" sz="1800" b="1" dirty="0">
                <a:solidFill>
                  <a:srgbClr val="FF0000"/>
                </a:solidFill>
                <a:latin typeface="Times New Roman" panose="02020603050405020304" pitchFamily="18" charset="0"/>
                <a:ea typeface="Times New Roman"/>
                <a:cs typeface="Times New Roman" panose="02020603050405020304" pitchFamily="18" charset="0"/>
              </a:rPr>
              <a:t>Governance and control issues: </a:t>
            </a:r>
            <a:r>
              <a:rPr lang="en-US" sz="1800" dirty="0">
                <a:solidFill>
                  <a:srgbClr val="7030A0"/>
                </a:solidFill>
                <a:latin typeface="Times New Roman" panose="02020603050405020304" pitchFamily="18" charset="0"/>
                <a:ea typeface="Times New Roman"/>
                <a:cs typeface="Times New Roman" panose="02020603050405020304" pitchFamily="18" charset="0"/>
              </a:rPr>
              <a:t>Distributed systems lack the governability of monolithic, single-server-based systems, creating auditing and adherence issues around global privacy laws such as GDPR. Globally distributed environments can impose barriers to providing certain levels of assurance and impair visibility into where data resides.</a:t>
            </a:r>
          </a:p>
          <a:p>
            <a:r>
              <a:rPr lang="en-US" sz="1800" b="1" dirty="0">
                <a:solidFill>
                  <a:srgbClr val="FF0000"/>
                </a:solidFill>
                <a:latin typeface="Times New Roman" panose="02020603050405020304" pitchFamily="18" charset="0"/>
                <a:ea typeface="Times New Roman"/>
                <a:cs typeface="Times New Roman" panose="02020603050405020304" pitchFamily="18" charset="0"/>
              </a:rPr>
              <a:t>Cost control:</a:t>
            </a:r>
            <a:r>
              <a:rPr lang="en-US" sz="1800" dirty="0">
                <a:solidFill>
                  <a:srgbClr val="7030A0"/>
                </a:solidFill>
                <a:latin typeface="Times New Roman" panose="02020603050405020304" pitchFamily="18" charset="0"/>
                <a:ea typeface="Times New Roman"/>
                <a:cs typeface="Times New Roman" panose="02020603050405020304" pitchFamily="18" charset="0"/>
              </a:rPr>
              <a:t> Unlike centralized systems, the scalability of distributed systems allows administrators to easily add additional capacity as needed, which can also increase costs. Pricing for cloud-based distributed computing systems are based on usage (such as the number of memory resources and CPU power consumed over time). If demand suddenly spikes, organizations can face a massive bill.</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82871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THANK YOU</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69310"/>
            <a:ext cx="6858000" cy="808038"/>
          </a:xfrm>
        </p:spPr>
        <p:txBody>
          <a:bodyPr>
            <a:normAutofit/>
          </a:bodyPr>
          <a:lstStyle/>
          <a:p>
            <a:r>
              <a:rPr lang="en-US" sz="3600" dirty="0">
                <a:solidFill>
                  <a:srgbClr val="7030A0"/>
                </a:solidFill>
                <a:latin typeface="Times New Roman"/>
                <a:ea typeface="Times New Roman"/>
                <a:cs typeface="Times New Roman"/>
              </a:rPr>
              <a:t>Introduction</a:t>
            </a:r>
            <a:endParaRPr lang="en-US" sz="3600" dirty="0">
              <a:solidFill>
                <a:srgbClr val="7030A0"/>
              </a:solidFill>
              <a:latin typeface="Times New Roman"/>
              <a:ea typeface="Times New Roman"/>
              <a:cs typeface="Times New Roman"/>
            </a:endParaRPr>
          </a:p>
        </p:txBody>
      </p:sp>
      <p:sp>
        <p:nvSpPr>
          <p:cNvPr id="3" name="Text Placeholder 2"/>
          <p:cNvSpPr>
            <a:spLocks noGrp="1"/>
          </p:cNvSpPr>
          <p:nvPr>
            <p:ph type="body" idx="1"/>
          </p:nvPr>
        </p:nvSpPr>
        <p:spPr>
          <a:xfrm>
            <a:off x="839244" y="1628384"/>
            <a:ext cx="7390356" cy="4497779"/>
          </a:xfrm>
        </p:spPr>
        <p:txBody>
          <a:bodyPr>
            <a:normAutofit/>
          </a:bodyPr>
          <a:lstStyle/>
          <a:p>
            <a:pPr algn="just">
              <a:spcBef>
                <a:spcPts val="0"/>
              </a:spcBef>
              <a:buSzTx/>
              <a:buFont typeface="Wingdings" panose="05000000000000000000" pitchFamily="2" charset="2"/>
              <a:buChar char="ü"/>
            </a:pPr>
            <a:r>
              <a:rPr lang="en-US" sz="2400" dirty="0">
                <a:solidFill>
                  <a:srgbClr val="7030A0"/>
                </a:solidFill>
                <a:latin typeface="Times New Roman"/>
                <a:ea typeface="Times New Roman"/>
                <a:cs typeface="Times New Roman"/>
                <a:sym typeface="Times New Roman"/>
              </a:rPr>
              <a:t>A distributed system is a computing environment in which various components are spread across multiple computers (or other computing devices) on a network. </a:t>
            </a:r>
            <a:r>
              <a:rPr lang="en-US" sz="2400" dirty="0">
                <a:solidFill>
                  <a:srgbClr val="7030A0"/>
                </a:solidFill>
                <a:latin typeface="Times New Roman"/>
                <a:ea typeface="Times New Roman"/>
                <a:cs typeface="Times New Roman"/>
                <a:sym typeface="Times New Roman"/>
              </a:rPr>
              <a:t>These devices split up the work, coordinating their efforts to complete the job more efficiently than if a single device had been responsible for the </a:t>
            </a:r>
            <a:r>
              <a:rPr lang="en-US" sz="2400" dirty="0" smtClean="0">
                <a:solidFill>
                  <a:srgbClr val="7030A0"/>
                </a:solidFill>
                <a:latin typeface="Times New Roman"/>
                <a:ea typeface="Times New Roman"/>
                <a:cs typeface="Times New Roman"/>
                <a:sym typeface="Times New Roman"/>
              </a:rPr>
              <a:t>task</a:t>
            </a:r>
          </a:p>
          <a:p>
            <a:pPr algn="just">
              <a:spcBef>
                <a:spcPts val="0"/>
              </a:spcBef>
              <a:buSzTx/>
              <a:buFont typeface="Wingdings" panose="05000000000000000000" pitchFamily="2" charset="2"/>
              <a:buChar char="ü"/>
            </a:pPr>
            <a:r>
              <a:rPr lang="en-US" sz="2400" dirty="0" smtClean="0">
                <a:solidFill>
                  <a:srgbClr val="7030A0"/>
                </a:solidFill>
                <a:latin typeface="Times New Roman"/>
                <a:ea typeface="Times New Roman"/>
                <a:cs typeface="Times New Roman"/>
              </a:rPr>
              <a:t>A distributed system is a collection of </a:t>
            </a:r>
            <a:r>
              <a:rPr lang="en-US" sz="2400" b="1" dirty="0" smtClean="0">
                <a:solidFill>
                  <a:srgbClr val="FF0000"/>
                </a:solidFill>
                <a:latin typeface="Times New Roman"/>
                <a:ea typeface="Times New Roman"/>
                <a:cs typeface="Times New Roman"/>
              </a:rPr>
              <a:t>autonomous computing elements</a:t>
            </a:r>
            <a:r>
              <a:rPr lang="en-US" sz="2400" dirty="0" smtClean="0">
                <a:solidFill>
                  <a:srgbClr val="7030A0"/>
                </a:solidFill>
                <a:latin typeface="Times New Roman"/>
                <a:ea typeface="Times New Roman"/>
                <a:cs typeface="Times New Roman"/>
              </a:rPr>
              <a:t> that appears to its users as a </a:t>
            </a:r>
            <a:r>
              <a:rPr lang="en-US" sz="2400" b="1" dirty="0" smtClean="0">
                <a:solidFill>
                  <a:srgbClr val="FF0000"/>
                </a:solidFill>
                <a:latin typeface="Times New Roman"/>
                <a:ea typeface="Times New Roman"/>
                <a:cs typeface="Times New Roman"/>
              </a:rPr>
              <a:t>single coherent system.</a:t>
            </a:r>
            <a:endParaRPr lang="en-US" sz="2400" b="1" dirty="0">
              <a:solidFill>
                <a:srgbClr val="FF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4434108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3</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sz="2400" dirty="0" smtClean="0">
                <a:solidFill>
                  <a:srgbClr val="7030A0"/>
                </a:solidFill>
              </a:rPr>
              <a:t>Elements</a:t>
            </a:r>
            <a:endParaRPr sz="2400" dirty="0">
              <a:solidFill>
                <a:srgbClr val="7030A0"/>
              </a:solidFill>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pic>
        <p:nvPicPr>
          <p:cNvPr id="3" name="Picture 2"/>
          <p:cNvPicPr>
            <a:picLocks noChangeAspect="1"/>
          </p:cNvPicPr>
          <p:nvPr/>
        </p:nvPicPr>
        <p:blipFill>
          <a:blip r:embed="rId2"/>
          <a:stretch>
            <a:fillRect/>
          </a:stretch>
        </p:blipFill>
        <p:spPr>
          <a:xfrm>
            <a:off x="400572" y="2118987"/>
            <a:ext cx="4457700" cy="3419475"/>
          </a:xfrm>
          <a:prstGeom prst="rect">
            <a:avLst/>
          </a:prstGeom>
        </p:spPr>
      </p:pic>
      <p:sp>
        <p:nvSpPr>
          <p:cNvPr id="4" name="TextBox 3"/>
          <p:cNvSpPr txBox="1"/>
          <p:nvPr/>
        </p:nvSpPr>
        <p:spPr>
          <a:xfrm>
            <a:off x="4858272" y="2118987"/>
            <a:ext cx="3922473"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Wingdings" panose="05000000000000000000" pitchFamily="2" charset="2"/>
              <a:buChar char="ü"/>
            </a:pPr>
            <a:r>
              <a:rPr lang="en-US" sz="2400" dirty="0">
                <a:solidFill>
                  <a:srgbClr val="7030A0"/>
                </a:solidFill>
                <a:sym typeface="Arial"/>
              </a:rPr>
              <a:t>Autonomous computing elements, also referred to as nodes, be </a:t>
            </a:r>
            <a:r>
              <a:rPr lang="en-US" sz="2400" dirty="0" smtClean="0">
                <a:solidFill>
                  <a:srgbClr val="7030A0"/>
                </a:solidFill>
                <a:sym typeface="Arial"/>
              </a:rPr>
              <a:t>they hardware </a:t>
            </a:r>
            <a:r>
              <a:rPr lang="en-US" sz="2400" dirty="0">
                <a:solidFill>
                  <a:srgbClr val="7030A0"/>
                </a:solidFill>
                <a:sym typeface="Arial"/>
              </a:rPr>
              <a:t>devices or software </a:t>
            </a:r>
            <a:r>
              <a:rPr lang="en-US" sz="2400" dirty="0" smtClean="0">
                <a:solidFill>
                  <a:srgbClr val="7030A0"/>
                </a:solidFill>
                <a:sym typeface="Arial"/>
              </a:rPr>
              <a:t>processes.</a:t>
            </a:r>
          </a:p>
          <a:p>
            <a:pPr marL="342900" indent="-342900">
              <a:buFont typeface="Wingdings" panose="05000000000000000000" pitchFamily="2" charset="2"/>
              <a:buChar char="ü"/>
            </a:pPr>
            <a:r>
              <a:rPr lang="en-US" sz="2400" dirty="0" smtClean="0">
                <a:solidFill>
                  <a:srgbClr val="7030A0"/>
                </a:solidFill>
                <a:sym typeface="Arial"/>
              </a:rPr>
              <a:t>Single </a:t>
            </a:r>
            <a:r>
              <a:rPr lang="en-US" sz="2400" dirty="0">
                <a:solidFill>
                  <a:srgbClr val="7030A0"/>
                </a:solidFill>
                <a:sym typeface="Arial"/>
              </a:rPr>
              <a:t>coherent system: users or applications perceive a single </a:t>
            </a:r>
            <a:r>
              <a:rPr lang="en-US" sz="2400" dirty="0" smtClean="0">
                <a:solidFill>
                  <a:srgbClr val="7030A0"/>
                </a:solidFill>
                <a:sym typeface="Arial"/>
              </a:rPr>
              <a:t>system=&gt;</a:t>
            </a:r>
            <a:endParaRPr lang="en-US" sz="2400" dirty="0">
              <a:solidFill>
                <a:srgbClr val="7030A0"/>
              </a:solidFill>
              <a:sym typeface="Arial"/>
            </a:endParaRPr>
          </a:p>
          <a:p>
            <a:r>
              <a:rPr lang="en-US" sz="2400" dirty="0">
                <a:solidFill>
                  <a:srgbClr val="7030A0"/>
                </a:solidFill>
                <a:sym typeface="Arial"/>
              </a:rPr>
              <a:t>nodes need to collaborate.</a:t>
            </a:r>
            <a:endParaRPr lang="en-US" sz="2400" dirty="0">
              <a:solidFill>
                <a:srgbClr val="7030A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1627"/>
            <a:ext cx="6858000" cy="808038"/>
          </a:xfrm>
        </p:spPr>
        <p:txBody>
          <a:bodyPr>
            <a:normAutofit fontScale="90000"/>
          </a:bodyPr>
          <a:lstStyle/>
          <a:p>
            <a:r>
              <a:rPr lang="en-US" sz="2400" b="1" dirty="0" smtClean="0">
                <a:solidFill>
                  <a:srgbClr val="0070C0"/>
                </a:solidFill>
                <a:latin typeface="Times New Roman" panose="02020603050405020304" pitchFamily="18" charset="0"/>
                <a:cs typeface="Times New Roman" panose="02020603050405020304" pitchFamily="18" charset="0"/>
              </a:rPr>
              <a:t>key </a:t>
            </a:r>
            <a:r>
              <a:rPr lang="en-US" sz="2400" b="1" dirty="0">
                <a:solidFill>
                  <a:srgbClr val="0070C0"/>
                </a:solidFill>
                <a:latin typeface="Times New Roman" panose="02020603050405020304" pitchFamily="18" charset="0"/>
                <a:cs typeface="Times New Roman" panose="02020603050405020304" pitchFamily="18" charset="0"/>
              </a:rPr>
              <a:t>characteristics of a distributed system</a:t>
            </a:r>
            <a:br>
              <a:rPr lang="en-US" sz="2400" b="1" dirty="0">
                <a:solidFill>
                  <a:srgbClr val="0070C0"/>
                </a:solidFill>
                <a:latin typeface="Times New Roman" panose="02020603050405020304" pitchFamily="18" charset="0"/>
                <a:cs typeface="Times New Roman" panose="02020603050405020304" pitchFamily="18" charset="0"/>
              </a:rPr>
            </a:b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89140" y="1377863"/>
            <a:ext cx="7440460" cy="4835047"/>
          </a:xfrm>
        </p:spPr>
        <p:txBody>
          <a:bodyPr>
            <a:noAutofit/>
          </a:bodyPr>
          <a:lstStyle/>
          <a:p>
            <a:pPr algn="just">
              <a:buFont typeface="Wingdings" panose="05000000000000000000" pitchFamily="2" charset="2"/>
              <a:buChar char="Ø"/>
            </a:pPr>
            <a:r>
              <a:rPr lang="en-US" sz="1800" b="1" dirty="0">
                <a:solidFill>
                  <a:srgbClr val="FF0000"/>
                </a:solidFill>
                <a:latin typeface="Times New Roman"/>
                <a:ea typeface="Times New Roman"/>
                <a:cs typeface="Times New Roman"/>
              </a:rPr>
              <a:t>Scalability:</a:t>
            </a:r>
            <a:r>
              <a:rPr lang="en-US" sz="1800" dirty="0">
                <a:solidFill>
                  <a:srgbClr val="7030A0"/>
                </a:solidFill>
                <a:latin typeface="Times New Roman"/>
                <a:ea typeface="Times New Roman"/>
                <a:cs typeface="Times New Roman"/>
              </a:rPr>
              <a:t> The ability to grow as the size of the workload increases is an essential feature of distributed systems, accomplished by adding additional processing units or nodes to the network as needed.</a:t>
            </a:r>
          </a:p>
          <a:p>
            <a:pPr algn="just">
              <a:buFont typeface="Wingdings" panose="05000000000000000000" pitchFamily="2" charset="2"/>
              <a:buChar char="Ø"/>
            </a:pPr>
            <a:r>
              <a:rPr lang="en-US" sz="1800" b="1" dirty="0">
                <a:solidFill>
                  <a:srgbClr val="FF0000"/>
                </a:solidFill>
                <a:latin typeface="Times New Roman"/>
                <a:ea typeface="Times New Roman"/>
                <a:cs typeface="Times New Roman"/>
              </a:rPr>
              <a:t>Concurrency:</a:t>
            </a:r>
            <a:r>
              <a:rPr lang="en-US" sz="1800" dirty="0">
                <a:solidFill>
                  <a:srgbClr val="7030A0"/>
                </a:solidFill>
                <a:latin typeface="Times New Roman"/>
                <a:ea typeface="Times New Roman"/>
                <a:cs typeface="Times New Roman"/>
              </a:rPr>
              <a:t> Distributed system components run simultaneously. They’re also characterized by the lack of a “global clock,” when tasks occur out of sequence and at different rates.</a:t>
            </a:r>
          </a:p>
          <a:p>
            <a:pPr algn="just">
              <a:buFont typeface="Wingdings" panose="05000000000000000000" pitchFamily="2" charset="2"/>
              <a:buChar char="Ø"/>
            </a:pPr>
            <a:r>
              <a:rPr lang="en-US" sz="1800" b="1" dirty="0">
                <a:solidFill>
                  <a:srgbClr val="FF0000"/>
                </a:solidFill>
                <a:latin typeface="Times New Roman"/>
                <a:ea typeface="Times New Roman"/>
                <a:cs typeface="Times New Roman"/>
              </a:rPr>
              <a:t>Availability/fault tolerance:</a:t>
            </a:r>
            <a:r>
              <a:rPr lang="en-US" sz="1800" dirty="0">
                <a:solidFill>
                  <a:srgbClr val="7030A0"/>
                </a:solidFill>
                <a:latin typeface="Times New Roman"/>
                <a:ea typeface="Times New Roman"/>
                <a:cs typeface="Times New Roman"/>
              </a:rPr>
              <a:t> If one node fails, the remaining nodes can continue to operate without disrupting the overall computation.</a:t>
            </a:r>
          </a:p>
          <a:p>
            <a:pPr algn="just">
              <a:buFont typeface="Wingdings" panose="05000000000000000000" pitchFamily="2" charset="2"/>
              <a:buChar char="Ø"/>
            </a:pPr>
            <a:r>
              <a:rPr lang="en-US" sz="1800" b="1" dirty="0">
                <a:solidFill>
                  <a:srgbClr val="FF0000"/>
                </a:solidFill>
                <a:latin typeface="Times New Roman"/>
                <a:ea typeface="Times New Roman"/>
                <a:cs typeface="Times New Roman"/>
              </a:rPr>
              <a:t>Transparency:</a:t>
            </a:r>
            <a:r>
              <a:rPr lang="en-US" sz="1800" dirty="0">
                <a:solidFill>
                  <a:srgbClr val="7030A0"/>
                </a:solidFill>
                <a:latin typeface="Times New Roman"/>
                <a:ea typeface="Times New Roman"/>
                <a:cs typeface="Times New Roman"/>
              </a:rPr>
              <a:t> An external programmer or end user sees a distributed system as a single computational unit rather than as its underlying parts, allowing users to interact with a single logical device rather than being concerned with the system’s architecture.</a:t>
            </a:r>
          </a:p>
          <a:p>
            <a:pPr algn="just">
              <a:buFont typeface="Wingdings" panose="05000000000000000000" pitchFamily="2" charset="2"/>
              <a:buChar char="ü"/>
            </a:pPr>
            <a:endParaRPr lang="en-US" sz="1800" dirty="0"/>
          </a:p>
        </p:txBody>
      </p:sp>
    </p:spTree>
    <p:extLst>
      <p:ext uri="{BB962C8B-B14F-4D97-AF65-F5344CB8AC3E}">
        <p14:creationId xmlns:p14="http://schemas.microsoft.com/office/powerpoint/2010/main" val="322528486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1627"/>
            <a:ext cx="6858000" cy="808038"/>
          </a:xfrm>
        </p:spPr>
        <p:txBody>
          <a:bodyPr>
            <a:normAutofit fontScale="90000"/>
          </a:bodyPr>
          <a:lstStyle/>
          <a:p>
            <a:r>
              <a:rPr lang="en-US" sz="2400" b="1" dirty="0" smtClean="0">
                <a:solidFill>
                  <a:srgbClr val="0070C0"/>
                </a:solidFill>
                <a:latin typeface="Times New Roman" panose="02020603050405020304" pitchFamily="18" charset="0"/>
                <a:cs typeface="Times New Roman" panose="02020603050405020304" pitchFamily="18" charset="0"/>
              </a:rPr>
              <a:t>key </a:t>
            </a:r>
            <a:r>
              <a:rPr lang="en-US" sz="2400" b="1" dirty="0">
                <a:solidFill>
                  <a:srgbClr val="0070C0"/>
                </a:solidFill>
                <a:latin typeface="Times New Roman" panose="02020603050405020304" pitchFamily="18" charset="0"/>
                <a:cs typeface="Times New Roman" panose="02020603050405020304" pitchFamily="18" charset="0"/>
              </a:rPr>
              <a:t>characteristics of a distributed system</a:t>
            </a:r>
            <a:br>
              <a:rPr lang="en-US" sz="2400" b="1" dirty="0">
                <a:solidFill>
                  <a:srgbClr val="0070C0"/>
                </a:solidFill>
                <a:latin typeface="Times New Roman" panose="02020603050405020304" pitchFamily="18" charset="0"/>
                <a:cs typeface="Times New Roman" panose="02020603050405020304" pitchFamily="18" charset="0"/>
              </a:rPr>
            </a:b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89140" y="1377863"/>
            <a:ext cx="7440460" cy="4835047"/>
          </a:xfrm>
        </p:spPr>
        <p:txBody>
          <a:bodyPr>
            <a:noAutofit/>
          </a:bodyPr>
          <a:lstStyle/>
          <a:p>
            <a:pPr algn="just">
              <a:buFont typeface="Wingdings" panose="05000000000000000000" pitchFamily="2" charset="2"/>
              <a:buChar char="Ø"/>
            </a:pPr>
            <a:r>
              <a:rPr lang="en-US" sz="1800" b="1" dirty="0" smtClean="0">
                <a:solidFill>
                  <a:srgbClr val="FF0000"/>
                </a:solidFill>
                <a:latin typeface="Times New Roman"/>
                <a:ea typeface="Times New Roman"/>
                <a:cs typeface="Times New Roman"/>
              </a:rPr>
              <a:t>Heterogeneity</a:t>
            </a:r>
            <a:r>
              <a:rPr lang="en-US" sz="1800" b="1" dirty="0">
                <a:solidFill>
                  <a:srgbClr val="FF0000"/>
                </a:solidFill>
                <a:latin typeface="Times New Roman"/>
                <a:ea typeface="Times New Roman"/>
                <a:cs typeface="Times New Roman"/>
              </a:rPr>
              <a:t>:</a:t>
            </a:r>
            <a:r>
              <a:rPr lang="en-US" sz="1800" dirty="0">
                <a:solidFill>
                  <a:srgbClr val="7030A0"/>
                </a:solidFill>
                <a:latin typeface="Times New Roman"/>
                <a:ea typeface="Times New Roman"/>
                <a:cs typeface="Times New Roman"/>
              </a:rPr>
              <a:t> In most distributed systems, the nodes and components are often asynchronous, with different hardware, middleware, software and operating systems. </a:t>
            </a:r>
            <a:r>
              <a:rPr lang="en-US" sz="1800" dirty="0">
                <a:solidFill>
                  <a:srgbClr val="7030A0"/>
                </a:solidFill>
                <a:latin typeface="Times New Roman"/>
                <a:ea typeface="Times New Roman"/>
                <a:cs typeface="Times New Roman"/>
              </a:rPr>
              <a:t>This allows the distributed systems to be extended with the addition of new components.</a:t>
            </a:r>
          </a:p>
          <a:p>
            <a:pPr algn="just">
              <a:buFont typeface="Wingdings" panose="05000000000000000000" pitchFamily="2" charset="2"/>
              <a:buChar char="Ø"/>
            </a:pPr>
            <a:r>
              <a:rPr lang="en-US" sz="1800" b="1" dirty="0">
                <a:solidFill>
                  <a:srgbClr val="FF0000"/>
                </a:solidFill>
                <a:latin typeface="Times New Roman"/>
                <a:ea typeface="Times New Roman"/>
                <a:cs typeface="Times New Roman"/>
              </a:rPr>
              <a:t>Replication:</a:t>
            </a:r>
            <a:r>
              <a:rPr lang="en-US" sz="1800" dirty="0">
                <a:solidFill>
                  <a:srgbClr val="7030A0"/>
                </a:solidFill>
                <a:latin typeface="Times New Roman"/>
                <a:ea typeface="Times New Roman"/>
                <a:cs typeface="Times New Roman"/>
              </a:rPr>
              <a:t> Distributed systems enable shared information and messaging, ensuring consistency between redundant resources, such as software or hardware components, improving fault tolerance, reliability and accessibility.</a:t>
            </a:r>
          </a:p>
          <a:p>
            <a:pPr algn="just">
              <a:buFont typeface="Wingdings" panose="05000000000000000000" pitchFamily="2" charset="2"/>
              <a:buChar char="ü"/>
            </a:pPr>
            <a:endParaRPr lang="en-US" sz="1800" dirty="0"/>
          </a:p>
        </p:txBody>
      </p:sp>
    </p:spTree>
    <p:extLst>
      <p:ext uri="{BB962C8B-B14F-4D97-AF65-F5344CB8AC3E}">
        <p14:creationId xmlns:p14="http://schemas.microsoft.com/office/powerpoint/2010/main" val="174919424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44257"/>
            <a:ext cx="6858000" cy="808038"/>
          </a:xfrm>
        </p:spPr>
        <p:txBody>
          <a:bodyPr/>
          <a:lstStyle/>
          <a:p>
            <a:r>
              <a:rPr lang="en-US" sz="2200" b="1" dirty="0" smtClean="0">
                <a:solidFill>
                  <a:srgbClr val="0070C0"/>
                </a:solidFill>
                <a:latin typeface="Times New Roman" panose="02020603050405020304" pitchFamily="18" charset="0"/>
                <a:cs typeface="Times New Roman" panose="02020603050405020304" pitchFamily="18" charset="0"/>
              </a:rPr>
              <a:t>Distributed </a:t>
            </a:r>
            <a:r>
              <a:rPr lang="en-US" sz="2200" b="1" dirty="0">
                <a:solidFill>
                  <a:srgbClr val="0070C0"/>
                </a:solidFill>
                <a:latin typeface="Times New Roman" panose="02020603050405020304" pitchFamily="18" charset="0"/>
                <a:cs typeface="Times New Roman" panose="02020603050405020304" pitchFamily="18" charset="0"/>
              </a:rPr>
              <a:t>tracing</a:t>
            </a:r>
          </a:p>
        </p:txBody>
      </p:sp>
      <p:sp>
        <p:nvSpPr>
          <p:cNvPr id="3" name="Text Placeholder 2"/>
          <p:cNvSpPr>
            <a:spLocks noGrp="1"/>
          </p:cNvSpPr>
          <p:nvPr>
            <p:ph type="body" idx="1"/>
          </p:nvPr>
        </p:nvSpPr>
        <p:spPr>
          <a:xfrm>
            <a:off x="789140" y="1340286"/>
            <a:ext cx="7440460" cy="4785878"/>
          </a:xfrm>
        </p:spPr>
        <p:txBody>
          <a:bodyPr>
            <a:normAutofit/>
          </a:bodyPr>
          <a:lstStyle/>
          <a:p>
            <a:pPr algn="just">
              <a:buFont typeface="Wingdings" panose="05000000000000000000" pitchFamily="2" charset="2"/>
              <a:buChar char="ü"/>
            </a:pPr>
            <a:r>
              <a:rPr lang="en-US" sz="1800" b="1" dirty="0">
                <a:solidFill>
                  <a:srgbClr val="FF0000"/>
                </a:solidFill>
                <a:latin typeface="Times New Roman"/>
                <a:ea typeface="Times New Roman"/>
                <a:cs typeface="Times New Roman"/>
              </a:rPr>
              <a:t>Distributed tracing</a:t>
            </a:r>
            <a:r>
              <a:rPr lang="en-US" sz="1800" dirty="0">
                <a:solidFill>
                  <a:srgbClr val="7030A0"/>
                </a:solidFill>
                <a:latin typeface="Times New Roman"/>
                <a:ea typeface="Times New Roman"/>
                <a:cs typeface="Times New Roman"/>
              </a:rPr>
              <a:t>, sometimes called </a:t>
            </a:r>
            <a:r>
              <a:rPr lang="en-US" sz="1800" b="1" dirty="0">
                <a:solidFill>
                  <a:srgbClr val="FF0000"/>
                </a:solidFill>
                <a:latin typeface="Times New Roman"/>
                <a:ea typeface="Times New Roman"/>
                <a:cs typeface="Times New Roman"/>
              </a:rPr>
              <a:t>distributed request tracing</a:t>
            </a:r>
            <a:r>
              <a:rPr lang="en-US" sz="1800" dirty="0">
                <a:solidFill>
                  <a:srgbClr val="7030A0"/>
                </a:solidFill>
                <a:latin typeface="Times New Roman"/>
                <a:ea typeface="Times New Roman"/>
                <a:cs typeface="Times New Roman"/>
              </a:rPr>
              <a:t>, is a method for monitoring applications — typically those built on a </a:t>
            </a:r>
            <a:r>
              <a:rPr lang="en-US" sz="1800" dirty="0" smtClean="0">
                <a:solidFill>
                  <a:srgbClr val="7030A0"/>
                </a:solidFill>
                <a:latin typeface="Times New Roman"/>
                <a:ea typeface="Times New Roman"/>
                <a:cs typeface="Times New Roman"/>
              </a:rPr>
              <a:t>micro-services </a:t>
            </a:r>
            <a:r>
              <a:rPr lang="en-US" sz="1800" dirty="0">
                <a:solidFill>
                  <a:srgbClr val="7030A0"/>
                </a:solidFill>
                <a:latin typeface="Times New Roman"/>
                <a:ea typeface="Times New Roman"/>
                <a:cs typeface="Times New Roman"/>
              </a:rPr>
              <a:t>architecture — which are commonly deployed on distributed systems. </a:t>
            </a:r>
            <a:endParaRPr lang="en-US" sz="1800" dirty="0" smtClean="0">
              <a:solidFill>
                <a:srgbClr val="7030A0"/>
              </a:solidFill>
              <a:latin typeface="Times New Roman"/>
              <a:ea typeface="Times New Roman"/>
              <a:cs typeface="Times New Roman"/>
            </a:endParaRPr>
          </a:p>
          <a:p>
            <a:pPr algn="just">
              <a:buFont typeface="Wingdings" panose="05000000000000000000" pitchFamily="2" charset="2"/>
              <a:buChar char="ü"/>
            </a:pPr>
            <a:r>
              <a:rPr lang="en-US" sz="1800" b="1" dirty="0">
                <a:solidFill>
                  <a:srgbClr val="FF0000"/>
                </a:solidFill>
                <a:latin typeface="Times New Roman"/>
                <a:ea typeface="Times New Roman"/>
                <a:cs typeface="Times New Roman"/>
              </a:rPr>
              <a:t>Distributed </a:t>
            </a:r>
            <a:r>
              <a:rPr lang="en-US" sz="1800" b="1" dirty="0">
                <a:solidFill>
                  <a:srgbClr val="FF0000"/>
                </a:solidFill>
                <a:latin typeface="Times New Roman"/>
                <a:ea typeface="Times New Roman"/>
                <a:cs typeface="Times New Roman"/>
              </a:rPr>
              <a:t>tracing </a:t>
            </a:r>
            <a:r>
              <a:rPr lang="en-US" sz="1800" dirty="0">
                <a:solidFill>
                  <a:srgbClr val="7030A0"/>
                </a:solidFill>
                <a:latin typeface="Times New Roman"/>
                <a:ea typeface="Times New Roman"/>
                <a:cs typeface="Times New Roman"/>
              </a:rPr>
              <a:t>is essentially a form of distributed computing in that it’s commonly used to monitor the operations of applications running on distributed systems</a:t>
            </a:r>
            <a:r>
              <a:rPr lang="en-US" sz="1800" dirty="0" smtClean="0">
                <a:solidFill>
                  <a:srgbClr val="7030A0"/>
                </a:solidFill>
                <a:latin typeface="Times New Roman"/>
                <a:ea typeface="Times New Roman"/>
                <a:cs typeface="Times New Roman"/>
              </a:rPr>
              <a:t>.</a:t>
            </a:r>
          </a:p>
          <a:p>
            <a:pPr algn="just">
              <a:buFont typeface="Wingdings" panose="05000000000000000000" pitchFamily="2" charset="2"/>
              <a:buChar char="ü"/>
            </a:pPr>
            <a:r>
              <a:rPr lang="en-US" sz="1800" dirty="0" smtClean="0">
                <a:solidFill>
                  <a:srgbClr val="7030A0"/>
                </a:solidFill>
                <a:latin typeface="Times New Roman"/>
                <a:ea typeface="Times New Roman"/>
                <a:cs typeface="Times New Roman"/>
              </a:rPr>
              <a:t>Tracing </a:t>
            </a:r>
            <a:r>
              <a:rPr lang="en-US" sz="1800" dirty="0">
                <a:solidFill>
                  <a:srgbClr val="7030A0"/>
                </a:solidFill>
                <a:latin typeface="Times New Roman"/>
                <a:ea typeface="Times New Roman"/>
                <a:cs typeface="Times New Roman"/>
              </a:rPr>
              <a:t>is used to follow the course of a transaction as it travels through an </a:t>
            </a:r>
            <a:r>
              <a:rPr lang="en-US" sz="1800" dirty="0" smtClean="0">
                <a:solidFill>
                  <a:srgbClr val="7030A0"/>
                </a:solidFill>
                <a:latin typeface="Times New Roman"/>
                <a:ea typeface="Times New Roman"/>
                <a:cs typeface="Times New Roman"/>
              </a:rPr>
              <a:t>application.</a:t>
            </a:r>
          </a:p>
        </p:txBody>
      </p:sp>
    </p:spTree>
    <p:extLst>
      <p:ext uri="{BB962C8B-B14F-4D97-AF65-F5344CB8AC3E}">
        <p14:creationId xmlns:p14="http://schemas.microsoft.com/office/powerpoint/2010/main" val="183870755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44257"/>
            <a:ext cx="6858000" cy="808038"/>
          </a:xfrm>
        </p:spPr>
        <p:txBody>
          <a:bodyPr/>
          <a:lstStyle/>
          <a:p>
            <a:r>
              <a:rPr lang="en-US" sz="2200" b="1" dirty="0" smtClean="0">
                <a:solidFill>
                  <a:srgbClr val="0070C0"/>
                </a:solidFill>
                <a:latin typeface="Times New Roman" panose="02020603050405020304" pitchFamily="18" charset="0"/>
                <a:cs typeface="Times New Roman" panose="02020603050405020304" pitchFamily="18" charset="0"/>
              </a:rPr>
              <a:t>Distributed </a:t>
            </a:r>
            <a:r>
              <a:rPr lang="en-US" sz="2200" b="1" dirty="0">
                <a:solidFill>
                  <a:srgbClr val="0070C0"/>
                </a:solidFill>
                <a:latin typeface="Times New Roman" panose="02020603050405020304" pitchFamily="18" charset="0"/>
                <a:cs typeface="Times New Roman" panose="02020603050405020304" pitchFamily="18" charset="0"/>
              </a:rPr>
              <a:t>tracing</a:t>
            </a:r>
          </a:p>
        </p:txBody>
      </p:sp>
      <p:sp>
        <p:nvSpPr>
          <p:cNvPr id="3" name="Text Placeholder 2"/>
          <p:cNvSpPr>
            <a:spLocks noGrp="1"/>
          </p:cNvSpPr>
          <p:nvPr>
            <p:ph type="body" idx="1"/>
          </p:nvPr>
        </p:nvSpPr>
        <p:spPr>
          <a:xfrm>
            <a:off x="851770" y="1816275"/>
            <a:ext cx="7465512" cy="3056350"/>
          </a:xfrm>
        </p:spPr>
        <p:txBody>
          <a:bodyPr>
            <a:normAutofit/>
          </a:bodyPr>
          <a:lstStyle/>
          <a:p>
            <a:pPr algn="just">
              <a:buFont typeface="Wingdings" panose="05000000000000000000" pitchFamily="2" charset="2"/>
              <a:buChar char="ü"/>
            </a:pPr>
            <a:r>
              <a:rPr lang="en-US" sz="1800" dirty="0">
                <a:solidFill>
                  <a:srgbClr val="7030A0"/>
                </a:solidFill>
                <a:latin typeface="Times New Roman"/>
                <a:ea typeface="Times New Roman"/>
                <a:cs typeface="Times New Roman"/>
              </a:rPr>
              <a:t>Distributed tracing is necessary because of the considerable complexity of modern software architectures. </a:t>
            </a:r>
            <a:endParaRPr lang="en-US" sz="1800" dirty="0" smtClean="0">
              <a:solidFill>
                <a:srgbClr val="7030A0"/>
              </a:solidFill>
              <a:latin typeface="Times New Roman"/>
              <a:ea typeface="Times New Roman"/>
              <a:cs typeface="Times New Roman"/>
            </a:endParaRPr>
          </a:p>
          <a:p>
            <a:pPr algn="just">
              <a:buFont typeface="Wingdings" panose="05000000000000000000" pitchFamily="2" charset="2"/>
              <a:buChar char="ü"/>
            </a:pPr>
            <a:r>
              <a:rPr lang="en-US" sz="1800" dirty="0" smtClean="0">
                <a:solidFill>
                  <a:srgbClr val="7030A0"/>
                </a:solidFill>
                <a:latin typeface="Times New Roman"/>
                <a:ea typeface="Times New Roman"/>
                <a:cs typeface="Times New Roman"/>
              </a:rPr>
              <a:t>A </a:t>
            </a:r>
            <a:r>
              <a:rPr lang="en-US" sz="1800" dirty="0">
                <a:solidFill>
                  <a:srgbClr val="7030A0"/>
                </a:solidFill>
                <a:latin typeface="Times New Roman"/>
                <a:ea typeface="Times New Roman"/>
                <a:cs typeface="Times New Roman"/>
              </a:rPr>
              <a:t>distributed tracing system is designed to operate on a distributed services infrastructure, where it can track multiple applications and processes simultaneously across numerous concurrent nodes and computing environments. </a:t>
            </a:r>
            <a:endParaRPr lang="en-US" sz="1800" dirty="0" smtClean="0">
              <a:solidFill>
                <a:srgbClr val="7030A0"/>
              </a:solidFill>
              <a:latin typeface="Times New Roman"/>
              <a:ea typeface="Times New Roman"/>
              <a:cs typeface="Times New Roman"/>
            </a:endParaRPr>
          </a:p>
          <a:p>
            <a:pPr algn="just">
              <a:buFont typeface="Wingdings" panose="05000000000000000000" pitchFamily="2" charset="2"/>
              <a:buChar char="ü"/>
            </a:pPr>
            <a:r>
              <a:rPr lang="en-US" sz="1800" dirty="0" smtClean="0">
                <a:solidFill>
                  <a:srgbClr val="7030A0"/>
                </a:solidFill>
                <a:latin typeface="Times New Roman"/>
                <a:ea typeface="Times New Roman"/>
                <a:cs typeface="Times New Roman"/>
              </a:rPr>
              <a:t>Without </a:t>
            </a:r>
            <a:r>
              <a:rPr lang="en-US" sz="1800" dirty="0">
                <a:solidFill>
                  <a:srgbClr val="7030A0"/>
                </a:solidFill>
                <a:latin typeface="Times New Roman"/>
                <a:ea typeface="Times New Roman"/>
                <a:cs typeface="Times New Roman"/>
              </a:rPr>
              <a:t>distributed tracing, an application built on a micro-services architecture and running on a system as large and complex as a globally distributed system environment would be impossible to monitor effectively.</a:t>
            </a:r>
          </a:p>
          <a:p>
            <a:pPr algn="just">
              <a:buFont typeface="Wingdings" panose="05000000000000000000" pitchFamily="2" charset="2"/>
              <a:buChar char="ü"/>
            </a:pPr>
            <a:endParaRPr lang="en-US" sz="1800" dirty="0" smtClean="0">
              <a:solidFill>
                <a:srgbClr val="7030A0"/>
              </a:solidFill>
              <a:latin typeface="Times New Roman"/>
              <a:ea typeface="Times New Roman"/>
              <a:cs typeface="Times New Roman"/>
            </a:endParaRPr>
          </a:p>
        </p:txBody>
      </p:sp>
    </p:spTree>
    <p:extLst>
      <p:ext uri="{BB962C8B-B14F-4D97-AF65-F5344CB8AC3E}">
        <p14:creationId xmlns:p14="http://schemas.microsoft.com/office/powerpoint/2010/main" val="351712992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679"/>
            <a:ext cx="6858000" cy="808038"/>
          </a:xfrm>
        </p:spPr>
        <p:txBody>
          <a:bodyPr>
            <a:normAutofit fontScale="90000"/>
          </a:bodyPr>
          <a:lstStyle/>
          <a:p>
            <a:r>
              <a:rPr lang="en-US" sz="2400" b="1" dirty="0" smtClean="0">
                <a:solidFill>
                  <a:srgbClr val="FF0000"/>
                </a:solidFill>
                <a:latin typeface="Times New Roman" panose="02020603050405020304" pitchFamily="18" charset="0"/>
                <a:cs typeface="Times New Roman" panose="02020603050405020304" pitchFamily="18" charset="0"/>
              </a:rPr>
              <a:t>Benefits </a:t>
            </a:r>
            <a:r>
              <a:rPr lang="en-US" sz="2400" b="1" dirty="0">
                <a:solidFill>
                  <a:srgbClr val="FF0000"/>
                </a:solidFill>
                <a:latin typeface="Times New Roman" panose="02020603050405020304" pitchFamily="18" charset="0"/>
                <a:cs typeface="Times New Roman" panose="02020603050405020304" pitchFamily="18" charset="0"/>
              </a:rPr>
              <a:t>of distributed systems</a:t>
            </a:r>
            <a:br>
              <a:rPr lang="en-US" sz="2400" b="1" dirty="0">
                <a:solidFill>
                  <a:srgbClr val="FF0000"/>
                </a:solidFill>
                <a:latin typeface="Times New Roman" panose="02020603050405020304" pitchFamily="18" charset="0"/>
                <a:cs typeface="Times New Roman" panose="02020603050405020304" pitchFamily="18"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14400" y="1573060"/>
            <a:ext cx="7315200" cy="3763963"/>
          </a:xfrm>
        </p:spPr>
        <p:txBody>
          <a:bodyPr>
            <a:normAutofit fontScale="92500" lnSpcReduction="10000"/>
          </a:bodyPr>
          <a:lstStyle/>
          <a:p>
            <a:pPr algn="just"/>
            <a:r>
              <a:rPr lang="en-US" sz="1900" b="1" dirty="0">
                <a:solidFill>
                  <a:srgbClr val="FF0000"/>
                </a:solidFill>
                <a:latin typeface="Times New Roman"/>
                <a:ea typeface="Times New Roman"/>
                <a:cs typeface="Times New Roman"/>
              </a:rPr>
              <a:t>Greater flexibility:</a:t>
            </a:r>
            <a:r>
              <a:rPr lang="en-US" sz="1900" dirty="0">
                <a:solidFill>
                  <a:srgbClr val="7030A0"/>
                </a:solidFill>
                <a:latin typeface="Times New Roman"/>
                <a:ea typeface="Times New Roman"/>
                <a:cs typeface="Times New Roman"/>
              </a:rPr>
              <a:t> It is easier to add computing power as the need for services grows. In most cases today, you can add servers to a distributed system on the fly.</a:t>
            </a:r>
          </a:p>
          <a:p>
            <a:pPr algn="just"/>
            <a:r>
              <a:rPr lang="en-US" sz="1900" b="1" dirty="0">
                <a:solidFill>
                  <a:srgbClr val="FF0000"/>
                </a:solidFill>
                <a:latin typeface="Times New Roman"/>
                <a:ea typeface="Times New Roman"/>
                <a:cs typeface="Times New Roman"/>
              </a:rPr>
              <a:t>Reliability:</a:t>
            </a:r>
            <a:r>
              <a:rPr lang="en-US" sz="1900" dirty="0">
                <a:solidFill>
                  <a:srgbClr val="7030A0"/>
                </a:solidFill>
                <a:latin typeface="Times New Roman"/>
                <a:ea typeface="Times New Roman"/>
                <a:cs typeface="Times New Roman"/>
              </a:rPr>
              <a:t> A well-designed distributed system can withstand failures in one or more of its nodes without severely impacting performance. In a monolithic system, the entire application goes down if the server goes down.</a:t>
            </a:r>
          </a:p>
          <a:p>
            <a:pPr algn="just"/>
            <a:r>
              <a:rPr lang="en-US" sz="1900" b="1" dirty="0">
                <a:solidFill>
                  <a:srgbClr val="FF0000"/>
                </a:solidFill>
                <a:latin typeface="Times New Roman"/>
                <a:ea typeface="Times New Roman"/>
                <a:cs typeface="Times New Roman"/>
              </a:rPr>
              <a:t>Enhanced speed:</a:t>
            </a:r>
            <a:r>
              <a:rPr lang="en-US" sz="1900" dirty="0">
                <a:solidFill>
                  <a:srgbClr val="7030A0"/>
                </a:solidFill>
                <a:latin typeface="Times New Roman"/>
                <a:ea typeface="Times New Roman"/>
                <a:cs typeface="Times New Roman"/>
              </a:rPr>
              <a:t> Heavy traffic can bog down single servers when traffic gets heavy, impacting performance for everyone. The scalability of distributed databases and other distributed systems makes them easier to maintain and also sustain high-performance levels.</a:t>
            </a:r>
          </a:p>
          <a:p>
            <a:pPr algn="just"/>
            <a:r>
              <a:rPr lang="en-US" sz="1900" b="1" dirty="0">
                <a:solidFill>
                  <a:srgbClr val="FF0000"/>
                </a:solidFill>
                <a:latin typeface="Times New Roman"/>
                <a:ea typeface="Times New Roman"/>
                <a:cs typeface="Times New Roman"/>
              </a:rPr>
              <a:t>Geo-distribution:</a:t>
            </a:r>
            <a:r>
              <a:rPr lang="en-US" sz="1900" dirty="0">
                <a:solidFill>
                  <a:srgbClr val="7030A0"/>
                </a:solidFill>
                <a:latin typeface="Times New Roman"/>
                <a:ea typeface="Times New Roman"/>
                <a:cs typeface="Times New Roman"/>
              </a:rPr>
              <a:t> Distributed content delivery is both intuitive for any internet user, and vital for global organizations.</a:t>
            </a:r>
          </a:p>
          <a:p>
            <a:endParaRPr lang="en-US" dirty="0"/>
          </a:p>
        </p:txBody>
      </p:sp>
    </p:spTree>
    <p:extLst>
      <p:ext uri="{BB962C8B-B14F-4D97-AF65-F5344CB8AC3E}">
        <p14:creationId xmlns:p14="http://schemas.microsoft.com/office/powerpoint/2010/main" val="107205862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206679"/>
            <a:ext cx="7396619" cy="808038"/>
          </a:xfrm>
        </p:spPr>
        <p:txBody>
          <a:bodyPr>
            <a:normAutofit fontScale="90000"/>
          </a:bodyPr>
          <a:lstStyle/>
          <a:p>
            <a:r>
              <a:rPr lang="en-US" sz="2400" b="1" dirty="0" smtClean="0">
                <a:solidFill>
                  <a:srgbClr val="FF0000"/>
                </a:solidFill>
                <a:latin typeface="Times New Roman" panose="02020603050405020304" pitchFamily="18" charset="0"/>
                <a:cs typeface="Times New Roman" panose="02020603050405020304" pitchFamily="18" charset="0"/>
              </a:rPr>
              <a:t>Challenges of </a:t>
            </a:r>
            <a:r>
              <a:rPr lang="en-US" sz="2400" b="1" dirty="0">
                <a:solidFill>
                  <a:srgbClr val="FF0000"/>
                </a:solidFill>
                <a:latin typeface="Times New Roman" panose="02020603050405020304" pitchFamily="18" charset="0"/>
                <a:cs typeface="Times New Roman" panose="02020603050405020304" pitchFamily="18" charset="0"/>
              </a:rPr>
              <a:t>distributed systems</a:t>
            </a:r>
            <a:br>
              <a:rPr lang="en-US" sz="2400" b="1" dirty="0">
                <a:solidFill>
                  <a:srgbClr val="FF0000"/>
                </a:solidFill>
                <a:latin typeface="Times New Roman" panose="02020603050405020304" pitchFamily="18" charset="0"/>
                <a:cs typeface="Times New Roman" panose="02020603050405020304" pitchFamily="18"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02082" y="1172227"/>
            <a:ext cx="7315200" cy="3763963"/>
          </a:xfrm>
        </p:spPr>
        <p:txBody>
          <a:bodyPr>
            <a:noAutofit/>
          </a:bodyPr>
          <a:lstStyle/>
          <a:p>
            <a:r>
              <a:rPr lang="en-US" sz="1800" b="1" dirty="0" smtClean="0">
                <a:solidFill>
                  <a:srgbClr val="FF0000"/>
                </a:solidFill>
                <a:latin typeface="Times New Roman" panose="02020603050405020304" pitchFamily="18" charset="0"/>
                <a:ea typeface="Times New Roman"/>
                <a:cs typeface="Times New Roman" panose="02020603050405020304" pitchFamily="18" charset="0"/>
              </a:rPr>
              <a:t>Increased </a:t>
            </a:r>
            <a:r>
              <a:rPr lang="en-US" sz="1800" b="1" dirty="0">
                <a:solidFill>
                  <a:srgbClr val="FF0000"/>
                </a:solidFill>
                <a:latin typeface="Times New Roman" panose="02020603050405020304" pitchFamily="18" charset="0"/>
                <a:ea typeface="Times New Roman"/>
                <a:cs typeface="Times New Roman" panose="02020603050405020304" pitchFamily="18" charset="0"/>
              </a:rPr>
              <a:t>opportunities for failure: </a:t>
            </a:r>
            <a:r>
              <a:rPr lang="en-US" sz="1800" dirty="0">
                <a:solidFill>
                  <a:srgbClr val="7030A0"/>
                </a:solidFill>
                <a:latin typeface="Times New Roman" panose="02020603050405020304" pitchFamily="18" charset="0"/>
                <a:ea typeface="Times New Roman"/>
                <a:cs typeface="Times New Roman" panose="02020603050405020304" pitchFamily="18" charset="0"/>
              </a:rPr>
              <a:t>The more systems added to a computing environment, the more opportunity there is for failure. </a:t>
            </a:r>
            <a:r>
              <a:rPr lang="en-US" sz="1800" dirty="0">
                <a:solidFill>
                  <a:srgbClr val="7030A0"/>
                </a:solidFill>
                <a:latin typeface="Times New Roman" panose="02020603050405020304" pitchFamily="18" charset="0"/>
                <a:ea typeface="Times New Roman"/>
                <a:cs typeface="Times New Roman" panose="02020603050405020304" pitchFamily="18" charset="0"/>
              </a:rPr>
              <a:t>If a system is not carefully designed and a single node crashes, the entire system can go down. While distributed systems are designed to be fault tolerant, that fault tolerance isn’t automatic or foolproof</a:t>
            </a:r>
            <a:r>
              <a:rPr lang="en-US" sz="1800" dirty="0">
                <a:latin typeface="Times New Roman" panose="02020603050405020304" pitchFamily="18" charset="0"/>
                <a:cs typeface="Times New Roman" panose="02020603050405020304" pitchFamily="18" charset="0"/>
              </a:rPr>
              <a:t>. </a:t>
            </a:r>
          </a:p>
          <a:p>
            <a:r>
              <a:rPr lang="en-US" sz="1800" b="1" dirty="0">
                <a:solidFill>
                  <a:srgbClr val="FF0000"/>
                </a:solidFill>
                <a:latin typeface="Times New Roman" panose="02020603050405020304" pitchFamily="18" charset="0"/>
                <a:ea typeface="Times New Roman"/>
                <a:cs typeface="Times New Roman" panose="02020603050405020304" pitchFamily="18" charset="0"/>
              </a:rPr>
              <a:t>Synchronization process challenges: </a:t>
            </a:r>
            <a:r>
              <a:rPr lang="en-US" sz="1800" dirty="0">
                <a:solidFill>
                  <a:srgbClr val="7030A0"/>
                </a:solidFill>
                <a:latin typeface="Times New Roman" panose="02020603050405020304" pitchFamily="18" charset="0"/>
                <a:ea typeface="Times New Roman"/>
                <a:cs typeface="Times New Roman" panose="02020603050405020304" pitchFamily="18" charset="0"/>
              </a:rPr>
              <a:t>Distributed systems work without a global clock, requiring careful programming to ensure that processes are properly synchronized to avoid transmission delays that result in errors and data corruption. In a complex system — such as a multiplayer video game — synchronization can be challenging, especially on a public network that carries data traffic.</a:t>
            </a:r>
          </a:p>
          <a:p>
            <a:r>
              <a:rPr lang="en-US" sz="1800" b="1" dirty="0">
                <a:solidFill>
                  <a:srgbClr val="FF0000"/>
                </a:solidFill>
                <a:latin typeface="Times New Roman" panose="02020603050405020304" pitchFamily="18" charset="0"/>
                <a:ea typeface="Times New Roman"/>
                <a:cs typeface="Times New Roman" panose="02020603050405020304" pitchFamily="18" charset="0"/>
              </a:rPr>
              <a:t>Imperfect scalability:</a:t>
            </a:r>
            <a:r>
              <a:rPr lang="en-US" sz="1800" dirty="0">
                <a:latin typeface="Times New Roman" panose="02020603050405020304" pitchFamily="18" charset="0"/>
                <a:cs typeface="Times New Roman" panose="02020603050405020304" pitchFamily="18" charset="0"/>
              </a:rPr>
              <a:t> </a:t>
            </a:r>
            <a:r>
              <a:rPr lang="en-US" sz="1800" dirty="0">
                <a:solidFill>
                  <a:srgbClr val="7030A0"/>
                </a:solidFill>
                <a:latin typeface="Times New Roman" panose="02020603050405020304" pitchFamily="18" charset="0"/>
                <a:ea typeface="Times New Roman"/>
                <a:cs typeface="Times New Roman" panose="02020603050405020304" pitchFamily="18" charset="0"/>
              </a:rPr>
              <a:t>Doubling the number of nodes in a distributed system doesn’t necessarily double performance. Architecting an effective distributed system that maximizes scalability is a complex undertaking that needs to take into account load balancing, bandwidth management and other issues.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74192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7881</TotalTime>
  <Words>326</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11_Default Design</vt:lpstr>
      <vt:lpstr> 19CSE312 -Distributed Systems</vt:lpstr>
      <vt:lpstr>Introduction</vt:lpstr>
      <vt:lpstr>Elements</vt:lpstr>
      <vt:lpstr>key characteristics of a distributed system </vt:lpstr>
      <vt:lpstr>key characteristics of a distributed system </vt:lpstr>
      <vt:lpstr>Distributed tracing</vt:lpstr>
      <vt:lpstr>Distributed tracing</vt:lpstr>
      <vt:lpstr>Benefits of distributed systems </vt:lpstr>
      <vt:lpstr>Challenges of distributed systems </vt:lpstr>
      <vt:lpstr>Challenges of distributed systems </vt:lpstr>
      <vt:lpstr>Risks of distributed systems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sabareesh</cp:lastModifiedBy>
  <cp:revision>167</cp:revision>
  <dcterms:modified xsi:type="dcterms:W3CDTF">2021-12-30T15:05:16Z</dcterms:modified>
</cp:coreProperties>
</file>