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4"/>
  </p:sldMasterIdLst>
  <p:notesMasterIdLst>
    <p:notesMasterId r:id="rId44"/>
  </p:notesMasterIdLst>
  <p:handoutMasterIdLst>
    <p:handoutMasterId r:id="rId45"/>
  </p:handoutMasterIdLst>
  <p:sldIdLst>
    <p:sldId id="283" r:id="rId5"/>
    <p:sldId id="257" r:id="rId6"/>
    <p:sldId id="284" r:id="rId7"/>
    <p:sldId id="280" r:id="rId8"/>
    <p:sldId id="285" r:id="rId9"/>
    <p:sldId id="286" r:id="rId10"/>
    <p:sldId id="287" r:id="rId11"/>
    <p:sldId id="290" r:id="rId12"/>
    <p:sldId id="289" r:id="rId13"/>
    <p:sldId id="288" r:id="rId14"/>
    <p:sldId id="291" r:id="rId15"/>
    <p:sldId id="292" r:id="rId16"/>
    <p:sldId id="320" r:id="rId17"/>
    <p:sldId id="318" r:id="rId18"/>
    <p:sldId id="319" r:id="rId19"/>
    <p:sldId id="294" r:id="rId20"/>
    <p:sldId id="295" r:id="rId21"/>
    <p:sldId id="296" r:id="rId22"/>
    <p:sldId id="293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6" r:id="rId37"/>
    <p:sldId id="312" r:id="rId38"/>
    <p:sldId id="310" r:id="rId39"/>
    <p:sldId id="311" r:id="rId40"/>
    <p:sldId id="313" r:id="rId41"/>
    <p:sldId id="314" r:id="rId42"/>
    <p:sldId id="31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4660" autoAdjust="0"/>
  </p:normalViewPr>
  <p:slideViewPr>
    <p:cSldViewPr snapToGrid="0" showGuides="1">
      <p:cViewPr varScale="1">
        <p:scale>
          <a:sx n="86" d="100"/>
          <a:sy n="86" d="100"/>
        </p:scale>
        <p:origin x="61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1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1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8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0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6" y="2708476"/>
            <a:ext cx="4417806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6" y="4421082"/>
            <a:ext cx="4413070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30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2B9795-92DC-40DC-A1CA-9A4B349D7824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6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8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8" y="5719968"/>
            <a:ext cx="85822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6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030148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8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78" y="815392"/>
            <a:ext cx="9366325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323653"/>
            <a:ext cx="9036423" cy="37015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35654" y="6492875"/>
            <a:ext cx="4669536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2900831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7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2" y="2974696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9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6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1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8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0" y="601885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6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7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9" y="2657436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1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8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30" y="601885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6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80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90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7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399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81658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3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2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6" y="224493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C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Complexity analysis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J.Govindarajan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, CSE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535" y="325535"/>
            <a:ext cx="9366325" cy="1143000"/>
          </a:xfrm>
        </p:spPr>
        <p:txBody>
          <a:bodyPr/>
          <a:lstStyle/>
          <a:p>
            <a:r>
              <a:rPr lang="en-US" b="1" dirty="0"/>
              <a:t>Counting Primitive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86" y="1573433"/>
            <a:ext cx="10695214" cy="497432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2"/>
                </a:solidFill>
              </a:rPr>
              <a:t>Algorithm </a:t>
            </a:r>
            <a:r>
              <a:rPr lang="en-US" sz="2600" dirty="0" err="1">
                <a:solidFill>
                  <a:schemeClr val="tx2"/>
                </a:solidFill>
              </a:rPr>
              <a:t>innerProduct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2"/>
                </a:solidFill>
              </a:rPr>
              <a:t>Input: Non-negative integer n and two integer arrays A and B of size n.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2"/>
                </a:solidFill>
              </a:rPr>
              <a:t>Output: The inner product of the two arrays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2"/>
                </a:solidFill>
              </a:rPr>
              <a:t>prod ← 0                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2"/>
                </a:solidFill>
              </a:rPr>
              <a:t>for 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 ← 0 to n-1 do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2"/>
                </a:solidFill>
              </a:rPr>
              <a:t>	prod ← prod + A[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]*B[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]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2"/>
                </a:solidFill>
              </a:rPr>
              <a:t>return prod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3700" y="3892034"/>
            <a:ext cx="46536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Total no. of primitive operations 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=   1+1+2n+2(n+1)+5n+1=9n+5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5871" y="3707368"/>
            <a:ext cx="8599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1275" y="4341006"/>
            <a:ext cx="17253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1+2n+2(n+1)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6660" y="5040477"/>
            <a:ext cx="10014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0288" y="5829300"/>
            <a:ext cx="8109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55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96" y="276550"/>
            <a:ext cx="9366325" cy="1143000"/>
          </a:xfrm>
        </p:spPr>
        <p:txBody>
          <a:bodyPr/>
          <a:lstStyle/>
          <a:p>
            <a:r>
              <a:rPr lang="en-US" b="1" dirty="0"/>
              <a:t>Counting Primitive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129" y="1665514"/>
            <a:ext cx="11038114" cy="485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Algorithm </a:t>
            </a:r>
            <a:r>
              <a:rPr lang="en-US" sz="2600" dirty="0" err="1">
                <a:solidFill>
                  <a:schemeClr val="tx2"/>
                </a:solidFill>
              </a:rPr>
              <a:t>innerProductBetter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Input: Non-negative integer n and two integer arrays A and B of size n.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Output: The inner product of the two arrays 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prod ← A[0]*B [0]                    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for 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 ← 1 to n-1 do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	prod ← prod + A[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]*B[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]  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return prod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2301" y="5872061"/>
            <a:ext cx="42617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Total no. of primitive operations  </a:t>
            </a:r>
          </a:p>
          <a:p>
            <a:r>
              <a:rPr lang="en-US" b="1" dirty="0">
                <a:solidFill>
                  <a:srgbClr val="002060"/>
                </a:solidFill>
              </a:rPr>
              <a:t>  = 4+1+2(n-1)+2n+5(n-1)+1=9n-1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1386" y="4076700"/>
            <a:ext cx="8599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2130" y="4620203"/>
            <a:ext cx="22642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1+2(n-1)+2n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0817" y="5117068"/>
            <a:ext cx="12300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5(n-1)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1143" y="5671066"/>
            <a:ext cx="8109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92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Counting Primitive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Algorithm </a:t>
            </a:r>
            <a:r>
              <a:rPr lang="en-US" sz="2600" dirty="0" err="1">
                <a:solidFill>
                  <a:schemeClr val="tx2"/>
                </a:solidFill>
              </a:rPr>
              <a:t>CountPositives</a:t>
            </a:r>
            <a:endParaRPr lang="en-US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/>
              <a:t>Input: Non-negative integer n and an integer array A of size n. </a:t>
            </a:r>
          </a:p>
          <a:p>
            <a:pPr marL="0" indent="0">
              <a:buNone/>
            </a:pPr>
            <a:r>
              <a:rPr lang="en-US" sz="2600" dirty="0"/>
              <a:t>Output: The number of positive elements in A </a:t>
            </a:r>
          </a:p>
          <a:p>
            <a:pPr marL="0" indent="0">
              <a:buNone/>
            </a:pPr>
            <a:r>
              <a:rPr lang="en-US" sz="2600" dirty="0" err="1"/>
              <a:t>pos</a:t>
            </a:r>
            <a:r>
              <a:rPr lang="en-US" sz="2600" dirty="0"/>
              <a:t> ← 0 </a:t>
            </a:r>
          </a:p>
          <a:p>
            <a:pPr marL="0" indent="0">
              <a:buNone/>
            </a:pPr>
            <a:r>
              <a:rPr lang="en-US" sz="2600" dirty="0"/>
              <a:t>for </a:t>
            </a:r>
            <a:r>
              <a:rPr lang="en-US" sz="2600" dirty="0" err="1"/>
              <a:t>i</a:t>
            </a:r>
            <a:r>
              <a:rPr lang="en-US" sz="2600" dirty="0"/>
              <a:t> ← 0 to n-1 do </a:t>
            </a:r>
          </a:p>
          <a:p>
            <a:pPr marL="0" indent="0">
              <a:buNone/>
            </a:pPr>
            <a:r>
              <a:rPr lang="en-US" sz="2600" dirty="0"/>
              <a:t>	if A[</a:t>
            </a:r>
            <a:r>
              <a:rPr lang="en-US" sz="2600" dirty="0" err="1"/>
              <a:t>i</a:t>
            </a:r>
            <a:r>
              <a:rPr lang="en-US" sz="2600" dirty="0"/>
              <a:t>] &gt; 0 then 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n-US" sz="2600" dirty="0" err="1"/>
              <a:t>pos</a:t>
            </a:r>
            <a:r>
              <a:rPr lang="en-US" sz="2600" dirty="0"/>
              <a:t> ← </a:t>
            </a:r>
            <a:r>
              <a:rPr lang="en-US" sz="2600" dirty="0" err="1"/>
              <a:t>pos</a:t>
            </a:r>
            <a:r>
              <a:rPr lang="en-US" sz="2600" dirty="0"/>
              <a:t> + 1 </a:t>
            </a:r>
          </a:p>
          <a:p>
            <a:pPr marL="0" indent="0">
              <a:buNone/>
            </a:pPr>
            <a:r>
              <a:rPr lang="en-US" sz="2600" dirty="0"/>
              <a:t>return </a:t>
            </a:r>
            <a:r>
              <a:rPr lang="en-US" sz="2600" dirty="0" err="1"/>
              <a:t>pos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7272" y="5594467"/>
            <a:ext cx="55027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Total no. of primitive operations </a:t>
            </a:r>
          </a:p>
          <a:p>
            <a:r>
              <a:rPr lang="en-US" b="1" dirty="0">
                <a:solidFill>
                  <a:srgbClr val="002060"/>
                </a:solidFill>
              </a:rPr>
              <a:t> =   1+1+2n+2(n+1)+2n+1=6n+5(best case)</a:t>
            </a:r>
          </a:p>
          <a:p>
            <a:r>
              <a:rPr lang="en-US" b="1" dirty="0">
                <a:solidFill>
                  <a:srgbClr val="002060"/>
                </a:solidFill>
              </a:rPr>
              <a:t> =   1+1+2n+2(n+1)+2n+2n+1=8n+5(worst case)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0979" y="3586843"/>
            <a:ext cx="8599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1887" y="3956175"/>
            <a:ext cx="17253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1+2n+2(n+1)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2972" y="4325507"/>
            <a:ext cx="10014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0965" y="5386803"/>
            <a:ext cx="8109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3460" y="4806375"/>
            <a:ext cx="298541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 Best case  zero time,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 In  Worst case  2n times</a:t>
            </a:r>
          </a:p>
        </p:txBody>
      </p:sp>
    </p:spTree>
    <p:extLst>
      <p:ext uri="{BB962C8B-B14F-4D97-AF65-F5344CB8AC3E}">
        <p14:creationId xmlns:p14="http://schemas.microsoft.com/office/powerpoint/2010/main" val="21479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83" y="15288"/>
            <a:ext cx="9366325" cy="1143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Counting Primitive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562" y="1173810"/>
            <a:ext cx="9982201" cy="5290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Algorithm </a:t>
            </a:r>
            <a:r>
              <a:rPr lang="en-US" b="1" dirty="0" err="1">
                <a:solidFill>
                  <a:schemeClr val="tx2"/>
                </a:solidFill>
              </a:rPr>
              <a:t>FindMax</a:t>
            </a:r>
            <a:r>
              <a:rPr lang="en-US" b="1" dirty="0">
                <a:solidFill>
                  <a:schemeClr val="tx2"/>
                </a:solidFill>
              </a:rPr>
              <a:t>(S, n)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Input : An array S storing n numbers, n&gt;=1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Output: Max Element in 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&lt;-- S[0] 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← 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while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 n-1 do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if 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then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&lt;--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← i+1;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83" y="15288"/>
            <a:ext cx="9366325" cy="1143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Counting Primitive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562" y="1173810"/>
            <a:ext cx="9982201" cy="5290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Algorithm </a:t>
            </a:r>
            <a:r>
              <a:rPr lang="en-US" b="1" dirty="0" err="1">
                <a:solidFill>
                  <a:schemeClr val="tx2"/>
                </a:solidFill>
              </a:rPr>
              <a:t>FindMax</a:t>
            </a:r>
            <a:r>
              <a:rPr lang="en-US" b="1" dirty="0">
                <a:solidFill>
                  <a:schemeClr val="tx2"/>
                </a:solidFill>
              </a:rPr>
              <a:t>(S, n)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Input : An array S storing n numbers, n&gt;=1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Output: Max Element in 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&lt;-- S[0] 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← 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while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 n-1 do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if 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then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&lt;--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← i+1;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3454" y="2534042"/>
            <a:ext cx="85997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7034" y="3572816"/>
            <a:ext cx="86269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1159" y="3028268"/>
            <a:ext cx="85997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9727" y="4065259"/>
            <a:ext cx="155393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(n-1)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7036" y="5399570"/>
            <a:ext cx="145048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(n-1)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9727" y="4599931"/>
            <a:ext cx="53476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(n-1) worst case ; 0 in best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18770" y="5975487"/>
            <a:ext cx="85997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4220" y="2108145"/>
            <a:ext cx="6149067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no. of primitive operations 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2+1+2n+2(n-1)+2(n-1)+1=6n (best case)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2+1+2n+2(n-1)+2(n-1)+2(n-1)+1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=  8n-2   (worst case)</a:t>
            </a:r>
          </a:p>
        </p:txBody>
      </p:sp>
    </p:spTree>
    <p:extLst>
      <p:ext uri="{BB962C8B-B14F-4D97-AF65-F5344CB8AC3E}">
        <p14:creationId xmlns:p14="http://schemas.microsoft.com/office/powerpoint/2010/main" val="37809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-5445"/>
            <a:ext cx="9980683" cy="10969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r="55950" b="41964"/>
          <a:stretch/>
        </p:blipFill>
        <p:spPr bwMode="auto">
          <a:xfrm>
            <a:off x="360691" y="1298123"/>
            <a:ext cx="5615568" cy="529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6" t="3981" r="14286" b="53645"/>
          <a:stretch/>
        </p:blipFill>
        <p:spPr bwMode="auto">
          <a:xfrm>
            <a:off x="5617030" y="3986894"/>
            <a:ext cx="4925787" cy="287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57887" r="59297" b="8928"/>
          <a:stretch/>
        </p:blipFill>
        <p:spPr bwMode="auto">
          <a:xfrm>
            <a:off x="5617030" y="1094170"/>
            <a:ext cx="4718956" cy="266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05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: Common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Constant function f(n)=c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Logarithm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Linear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N-Log-N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Quadratic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Cubic Function and Other Polynomials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Exponential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Factorial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06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76200"/>
            <a:ext cx="9980683" cy="5606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5" y="362486"/>
            <a:ext cx="10972798" cy="615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76200"/>
            <a:ext cx="9980683" cy="5606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4" y="821418"/>
            <a:ext cx="9951812" cy="55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9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SUBJECTS\DATA STRUCTURES\DS-2017-2018-OddSem\MATERIALS\analysis\CS240_ Data Structures &amp; Algorithms I_files\alg-t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682849"/>
            <a:ext cx="10783899" cy="570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and Evaluation Pattern </a:t>
            </a:r>
          </a:p>
          <a:p>
            <a:endParaRPr lang="en-US" dirty="0"/>
          </a:p>
          <a:p>
            <a:r>
              <a:rPr lang="en-US" dirty="0"/>
              <a:t>Data Structure – Real Time Analogy </a:t>
            </a:r>
          </a:p>
          <a:p>
            <a:endParaRPr lang="en-US" dirty="0"/>
          </a:p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08" y="-97981"/>
            <a:ext cx="9366325" cy="1143000"/>
          </a:xfrm>
        </p:spPr>
        <p:txBody>
          <a:bodyPr/>
          <a:lstStyle/>
          <a:p>
            <a:r>
              <a:rPr lang="en-US" b="1" dirty="0"/>
              <a:t>“Big-Oh”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45529" y="4996543"/>
            <a:ext cx="6041572" cy="11756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35" y="1387929"/>
            <a:ext cx="7458585" cy="50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74571" y="1371598"/>
            <a:ext cx="7059387" cy="2057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>
                <a:solidFill>
                  <a:schemeClr val="tx2"/>
                </a:solidFill>
              </a:rPr>
              <a:t>f </a:t>
            </a:r>
            <a:r>
              <a:rPr lang="pt-BR" dirty="0">
                <a:solidFill>
                  <a:schemeClr val="tx2"/>
                </a:solidFill>
              </a:rPr>
              <a:t>(</a:t>
            </a:r>
            <a:r>
              <a:rPr lang="pt-BR" i="1" dirty="0">
                <a:solidFill>
                  <a:schemeClr val="tx2"/>
                </a:solidFill>
              </a:rPr>
              <a:t>n</a:t>
            </a:r>
            <a:r>
              <a:rPr lang="pt-BR" dirty="0">
                <a:solidFill>
                  <a:schemeClr val="tx2"/>
                </a:solidFill>
              </a:rPr>
              <a:t>) ≤ </a:t>
            </a:r>
            <a:r>
              <a:rPr lang="pt-BR" i="1" dirty="0">
                <a:solidFill>
                  <a:schemeClr val="tx2"/>
                </a:solidFill>
              </a:rPr>
              <a:t>c </a:t>
            </a:r>
            <a:r>
              <a:rPr lang="pt-BR" dirty="0">
                <a:solidFill>
                  <a:schemeClr val="tx2"/>
                </a:solidFill>
              </a:rPr>
              <a:t>·</a:t>
            </a:r>
            <a:r>
              <a:rPr lang="pt-BR" i="1" dirty="0">
                <a:solidFill>
                  <a:schemeClr val="tx2"/>
                </a:solidFill>
              </a:rPr>
              <a:t>g</a:t>
            </a:r>
            <a:r>
              <a:rPr lang="pt-BR" dirty="0">
                <a:solidFill>
                  <a:schemeClr val="tx2"/>
                </a:solidFill>
              </a:rPr>
              <a:t>(</a:t>
            </a:r>
            <a:r>
              <a:rPr lang="pt-BR" i="1" dirty="0">
                <a:solidFill>
                  <a:schemeClr val="tx2"/>
                </a:solidFill>
              </a:rPr>
              <a:t>n</a:t>
            </a:r>
            <a:r>
              <a:rPr lang="pt-BR" dirty="0">
                <a:solidFill>
                  <a:schemeClr val="tx2"/>
                </a:solidFill>
              </a:rPr>
              <a:t>), for </a:t>
            </a:r>
            <a:r>
              <a:rPr lang="pt-BR" i="1" dirty="0">
                <a:solidFill>
                  <a:schemeClr val="tx2"/>
                </a:solidFill>
              </a:rPr>
              <a:t>n </a:t>
            </a:r>
            <a:r>
              <a:rPr lang="pt-BR" dirty="0">
                <a:solidFill>
                  <a:schemeClr val="tx2"/>
                </a:solidFill>
              </a:rPr>
              <a:t>≥ </a:t>
            </a:r>
            <a:r>
              <a:rPr lang="pt-BR" i="1" dirty="0">
                <a:solidFill>
                  <a:schemeClr val="tx2"/>
                </a:solidFill>
              </a:rPr>
              <a:t>n</a:t>
            </a:r>
            <a:r>
              <a:rPr lang="pt-BR" dirty="0">
                <a:solidFill>
                  <a:schemeClr val="tx2"/>
                </a:solidFill>
              </a:rPr>
              <a:t>0</a:t>
            </a:r>
          </a:p>
          <a:p>
            <a:r>
              <a:rPr lang="en-US" sz="2600" i="1" dirty="0"/>
              <a:t>f 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) is </a:t>
            </a:r>
            <a:r>
              <a:rPr lang="en-US" sz="2600" b="1" i="1" dirty="0"/>
              <a:t>O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)</a:t>
            </a:r>
          </a:p>
          <a:p>
            <a:r>
              <a:rPr lang="en-US" sz="2600" i="1" dirty="0"/>
              <a:t>f 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) is </a:t>
            </a:r>
            <a:r>
              <a:rPr lang="en-US" sz="2600" b="1" i="1" dirty="0"/>
              <a:t>order of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)</a:t>
            </a:r>
            <a:endParaRPr lang="en-US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</a:t>
            </a:r>
            <a:r>
              <a:rPr lang="en-US" i="1" dirty="0"/>
              <a:t>n</a:t>
            </a:r>
            <a:r>
              <a:rPr lang="en-US" dirty="0"/>
              <a:t>+5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Justification </a:t>
            </a:r>
          </a:p>
          <a:p>
            <a:pPr marL="457200" lvl="1" indent="0">
              <a:buNone/>
            </a:pPr>
            <a:r>
              <a:rPr lang="en-US" dirty="0"/>
              <a:t>8</a:t>
            </a:r>
            <a:r>
              <a:rPr lang="en-US" i="1" dirty="0"/>
              <a:t>n</a:t>
            </a:r>
            <a:r>
              <a:rPr lang="en-US" dirty="0"/>
              <a:t>+5 &lt;= 8n+n</a:t>
            </a:r>
          </a:p>
          <a:p>
            <a:pPr marL="457200" lvl="1" indent="0">
              <a:buNone/>
            </a:pPr>
            <a:r>
              <a:rPr lang="en-US" dirty="0"/>
              <a:t>8</a:t>
            </a:r>
            <a:r>
              <a:rPr lang="en-US" i="1" dirty="0"/>
              <a:t>n</a:t>
            </a:r>
            <a:r>
              <a:rPr lang="en-US" dirty="0"/>
              <a:t>+5 &lt;= 9n   = &gt; here 8</a:t>
            </a:r>
            <a:r>
              <a:rPr lang="en-US" i="1" dirty="0"/>
              <a:t>n</a:t>
            </a:r>
            <a:r>
              <a:rPr lang="en-US" dirty="0"/>
              <a:t>+5 is f(n) and 9n is cg(n)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 for C=9 and n</a:t>
            </a:r>
            <a:r>
              <a:rPr lang="en-US" baseline="-25000" dirty="0"/>
              <a:t>0</a:t>
            </a:r>
            <a:r>
              <a:rPr lang="en-US" dirty="0"/>
              <a:t>=5 (</a:t>
            </a:r>
            <a:r>
              <a:rPr lang="en-US" dirty="0" err="1"/>
              <a:t>i.e</a:t>
            </a:r>
            <a:r>
              <a:rPr lang="en-US" dirty="0"/>
              <a:t>, n&gt;=5), 8</a:t>
            </a:r>
            <a:r>
              <a:rPr lang="en-US" i="1" dirty="0"/>
              <a:t>n</a:t>
            </a:r>
            <a:r>
              <a:rPr lang="en-US" dirty="0"/>
              <a:t>+5 &lt;= 9n is true</a:t>
            </a:r>
          </a:p>
          <a:p>
            <a:pPr marL="457200" lvl="1" indent="0">
              <a:buNone/>
            </a:pPr>
            <a:r>
              <a:rPr lang="en-US" dirty="0"/>
              <a:t> hence, 8</a:t>
            </a:r>
            <a:r>
              <a:rPr lang="en-US" i="1" dirty="0"/>
              <a:t>n</a:t>
            </a:r>
            <a:r>
              <a:rPr lang="en-US" dirty="0"/>
              <a:t>+5 is O(n)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1" cy="4996543"/>
          </a:xfrm>
        </p:spPr>
        <p:txBody>
          <a:bodyPr>
            <a:normAutofit/>
          </a:bodyPr>
          <a:lstStyle/>
          <a:p>
            <a:r>
              <a:rPr lang="pt-BR" dirty="0"/>
              <a:t>5</a:t>
            </a:r>
            <a:r>
              <a:rPr lang="pt-BR" i="1" dirty="0"/>
              <a:t>n</a:t>
            </a:r>
            <a:r>
              <a:rPr lang="pt-BR" baseline="30000" dirty="0"/>
              <a:t>4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+2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+4</a:t>
            </a:r>
            <a:r>
              <a:rPr lang="pt-BR" i="1" dirty="0"/>
              <a:t>n</a:t>
            </a:r>
            <a:r>
              <a:rPr lang="pt-BR" dirty="0"/>
              <a:t>+1 is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4)</a:t>
            </a:r>
          </a:p>
          <a:p>
            <a:endParaRPr lang="pt-BR" dirty="0"/>
          </a:p>
          <a:p>
            <a:r>
              <a:rPr lang="pt-BR" dirty="0"/>
              <a:t>Justification:</a:t>
            </a:r>
          </a:p>
          <a:p>
            <a:pPr marL="0" indent="0">
              <a:buNone/>
            </a:pPr>
            <a:r>
              <a:rPr lang="pt-BR" dirty="0"/>
              <a:t> 5</a:t>
            </a:r>
            <a:r>
              <a:rPr lang="pt-BR" i="1" dirty="0"/>
              <a:t>n</a:t>
            </a:r>
            <a:r>
              <a:rPr lang="pt-BR" baseline="30000" dirty="0"/>
              <a:t>4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+2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+4</a:t>
            </a:r>
            <a:r>
              <a:rPr lang="pt-BR" i="1" dirty="0"/>
              <a:t>n</a:t>
            </a:r>
            <a:r>
              <a:rPr lang="pt-BR" dirty="0"/>
              <a:t>+1 &lt;= (5+3+2+4+1)</a:t>
            </a:r>
            <a:r>
              <a:rPr lang="pt-BR" i="1" dirty="0"/>
              <a:t>n</a:t>
            </a:r>
            <a:r>
              <a:rPr lang="pt-BR" baseline="30000" dirty="0"/>
              <a:t>4</a:t>
            </a: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dirty="0"/>
              <a:t>                    &lt;=  15 n</a:t>
            </a:r>
            <a:r>
              <a:rPr lang="pt-BR" baseline="30000" dirty="0"/>
              <a:t>4</a:t>
            </a:r>
          </a:p>
          <a:p>
            <a:pPr marL="0" indent="0">
              <a:buNone/>
            </a:pPr>
            <a:r>
              <a:rPr lang="pt-BR" baseline="30000" dirty="0"/>
              <a:t>				    </a:t>
            </a:r>
          </a:p>
          <a:p>
            <a:pPr marL="0" indent="0">
              <a:buNone/>
            </a:pPr>
            <a:r>
              <a:rPr lang="pt-BR" baseline="30000" dirty="0"/>
              <a:t>     </a:t>
            </a:r>
            <a:r>
              <a:rPr lang="pt-BR" dirty="0"/>
              <a:t>for C=15 and n</a:t>
            </a:r>
            <a:r>
              <a:rPr lang="pt-BR" baseline="-25000" dirty="0"/>
              <a:t>o</a:t>
            </a:r>
            <a:r>
              <a:rPr lang="pt-BR" dirty="0"/>
              <a:t>=1 the </a:t>
            </a:r>
          </a:p>
          <a:p>
            <a:pPr marL="0" indent="0">
              <a:buNone/>
            </a:pPr>
            <a:r>
              <a:rPr lang="pt-BR" dirty="0"/>
              <a:t>       5</a:t>
            </a:r>
            <a:r>
              <a:rPr lang="pt-BR" i="1" dirty="0"/>
              <a:t>n</a:t>
            </a:r>
            <a:r>
              <a:rPr lang="pt-BR" baseline="30000" dirty="0"/>
              <a:t>4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+2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+4</a:t>
            </a:r>
            <a:r>
              <a:rPr lang="pt-BR" i="1" dirty="0"/>
              <a:t>n</a:t>
            </a:r>
            <a:r>
              <a:rPr lang="pt-BR" dirty="0"/>
              <a:t>+1 is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baseline="30000" dirty="0"/>
              <a:t>4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1" y="1600200"/>
            <a:ext cx="10847614" cy="4572000"/>
          </a:xfrm>
        </p:spPr>
        <p:txBody>
          <a:bodyPr/>
          <a:lstStyle/>
          <a:p>
            <a:r>
              <a:rPr lang="pt-BR" i="1" dirty="0"/>
              <a:t>a</a:t>
            </a:r>
            <a:r>
              <a:rPr lang="pt-BR" baseline="30000" dirty="0"/>
              <a:t>0</a:t>
            </a:r>
            <a:r>
              <a:rPr lang="pt-BR" dirty="0"/>
              <a:t>+</a:t>
            </a:r>
            <a:r>
              <a:rPr lang="pt-BR" i="1" dirty="0"/>
              <a:t>a</a:t>
            </a:r>
            <a:r>
              <a:rPr lang="pt-BR" baseline="30000" dirty="0"/>
              <a:t>1</a:t>
            </a:r>
            <a:r>
              <a:rPr lang="pt-BR" i="1" dirty="0"/>
              <a:t>n</a:t>
            </a:r>
            <a:r>
              <a:rPr lang="pt-BR" dirty="0"/>
              <a:t>+</a:t>
            </a:r>
            <a:r>
              <a:rPr lang="pt-BR" i="1" dirty="0"/>
              <a:t>a</a:t>
            </a:r>
            <a:r>
              <a:rPr lang="pt-BR" baseline="30000" dirty="0"/>
              <a:t>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+···+</a:t>
            </a:r>
            <a:r>
              <a:rPr lang="pt-BR" i="1" dirty="0"/>
              <a:t>a</a:t>
            </a:r>
            <a:r>
              <a:rPr lang="pt-BR" i="1" baseline="30000" dirty="0"/>
              <a:t>d</a:t>
            </a:r>
            <a:r>
              <a:rPr lang="pt-BR" i="1" dirty="0"/>
              <a:t>n</a:t>
            </a:r>
            <a:r>
              <a:rPr lang="pt-BR" i="1" baseline="30000" dirty="0"/>
              <a:t>d   </a:t>
            </a:r>
            <a:r>
              <a:rPr lang="pt-BR" dirty="0"/>
              <a:t>is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baseline="30000" dirty="0"/>
              <a:t>d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en-US" dirty="0" err="1"/>
              <a:t>Justificaiton</a:t>
            </a:r>
            <a:endParaRPr lang="en-US" dirty="0"/>
          </a:p>
          <a:p>
            <a:pPr marL="0" indent="0">
              <a:buNone/>
            </a:pPr>
            <a:r>
              <a:rPr lang="pt-BR" i="1" dirty="0"/>
              <a:t>   a</a:t>
            </a:r>
            <a:r>
              <a:rPr lang="pt-BR" baseline="30000" dirty="0"/>
              <a:t>0</a:t>
            </a:r>
            <a:r>
              <a:rPr lang="pt-BR" dirty="0"/>
              <a:t>+</a:t>
            </a:r>
            <a:r>
              <a:rPr lang="pt-BR" i="1" dirty="0"/>
              <a:t>a</a:t>
            </a:r>
            <a:r>
              <a:rPr lang="pt-BR" baseline="30000" dirty="0"/>
              <a:t>1</a:t>
            </a:r>
            <a:r>
              <a:rPr lang="pt-BR" i="1" dirty="0"/>
              <a:t>n</a:t>
            </a:r>
            <a:r>
              <a:rPr lang="pt-BR" dirty="0"/>
              <a:t>+</a:t>
            </a:r>
            <a:r>
              <a:rPr lang="pt-BR" i="1" dirty="0"/>
              <a:t>a</a:t>
            </a:r>
            <a:r>
              <a:rPr lang="pt-BR" baseline="30000" dirty="0"/>
              <a:t>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+···+</a:t>
            </a:r>
            <a:r>
              <a:rPr lang="pt-BR" i="1" dirty="0"/>
              <a:t>a</a:t>
            </a:r>
            <a:r>
              <a:rPr lang="pt-BR" i="1" baseline="30000" dirty="0"/>
              <a:t>d</a:t>
            </a:r>
            <a:r>
              <a:rPr lang="pt-BR" i="1" dirty="0"/>
              <a:t>n</a:t>
            </a:r>
            <a:r>
              <a:rPr lang="pt-BR" i="1" baseline="30000" dirty="0"/>
              <a:t>d  </a:t>
            </a:r>
            <a:r>
              <a:rPr lang="pt-BR" dirty="0"/>
              <a:t>≤(|</a:t>
            </a:r>
            <a:r>
              <a:rPr lang="pt-BR" i="1" dirty="0"/>
              <a:t>a</a:t>
            </a:r>
            <a:r>
              <a:rPr lang="pt-BR" baseline="30000" dirty="0"/>
              <a:t>0</a:t>
            </a:r>
            <a:r>
              <a:rPr lang="pt-BR" dirty="0"/>
              <a:t>|+|</a:t>
            </a:r>
            <a:r>
              <a:rPr lang="pt-BR" i="1" dirty="0"/>
              <a:t>a</a:t>
            </a:r>
            <a:r>
              <a:rPr lang="pt-BR" baseline="30000" dirty="0"/>
              <a:t>1</a:t>
            </a:r>
            <a:r>
              <a:rPr lang="pt-BR" dirty="0"/>
              <a:t>|+|</a:t>
            </a:r>
            <a:r>
              <a:rPr lang="pt-BR" i="1" dirty="0"/>
              <a:t>a</a:t>
            </a:r>
            <a:r>
              <a:rPr lang="pt-BR" baseline="30000" dirty="0"/>
              <a:t>2</a:t>
            </a:r>
            <a:r>
              <a:rPr lang="pt-BR" dirty="0"/>
              <a:t>|+···+|</a:t>
            </a:r>
            <a:r>
              <a:rPr lang="pt-BR" i="1" dirty="0"/>
              <a:t>a</a:t>
            </a:r>
            <a:r>
              <a:rPr lang="pt-BR" i="1" baseline="30000" dirty="0"/>
              <a:t>d</a:t>
            </a:r>
            <a:r>
              <a:rPr lang="pt-BR" dirty="0"/>
              <a:t>|)</a:t>
            </a:r>
            <a:r>
              <a:rPr lang="pt-BR" i="1" dirty="0"/>
              <a:t>n</a:t>
            </a:r>
            <a:r>
              <a:rPr lang="pt-BR" i="1" baseline="30000" dirty="0"/>
              <a:t>d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 c= |</a:t>
            </a:r>
            <a:r>
              <a:rPr lang="pt-BR" i="1" dirty="0"/>
              <a:t>a</a:t>
            </a:r>
            <a:r>
              <a:rPr lang="pt-BR" baseline="30000" dirty="0"/>
              <a:t>0</a:t>
            </a:r>
            <a:r>
              <a:rPr lang="pt-BR" dirty="0"/>
              <a:t>|+|</a:t>
            </a:r>
            <a:r>
              <a:rPr lang="pt-BR" i="1" dirty="0"/>
              <a:t>a</a:t>
            </a:r>
            <a:r>
              <a:rPr lang="pt-BR" baseline="30000" dirty="0"/>
              <a:t>1</a:t>
            </a:r>
            <a:r>
              <a:rPr lang="pt-BR" dirty="0"/>
              <a:t>|+|</a:t>
            </a:r>
            <a:r>
              <a:rPr lang="pt-BR" i="1" dirty="0"/>
              <a:t>a</a:t>
            </a:r>
            <a:r>
              <a:rPr lang="pt-BR" baseline="30000" dirty="0"/>
              <a:t>2</a:t>
            </a:r>
            <a:r>
              <a:rPr lang="pt-BR" dirty="0"/>
              <a:t>|+···+|</a:t>
            </a:r>
            <a:r>
              <a:rPr lang="pt-BR" i="1" dirty="0"/>
              <a:t>a</a:t>
            </a:r>
            <a:r>
              <a:rPr lang="pt-BR" i="1" baseline="30000" dirty="0"/>
              <a:t>d</a:t>
            </a:r>
            <a:r>
              <a:rPr lang="pt-BR" dirty="0"/>
              <a:t>|) and n</a:t>
            </a:r>
            <a:r>
              <a:rPr lang="pt-BR" baseline="-25000" dirty="0"/>
              <a:t>o</a:t>
            </a:r>
            <a:r>
              <a:rPr lang="pt-BR" dirty="0"/>
              <a:t>=1</a:t>
            </a:r>
          </a:p>
          <a:p>
            <a:pPr marL="0" indent="0">
              <a:buNone/>
            </a:pPr>
            <a:r>
              <a:rPr lang="pt-BR" i="1" dirty="0"/>
              <a:t>                        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baseline="30000" dirty="0"/>
              <a:t>d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1" cy="4767943"/>
          </a:xfrm>
        </p:spPr>
        <p:txBody>
          <a:bodyPr>
            <a:normAutofit/>
          </a:bodyPr>
          <a:lstStyle/>
          <a:p>
            <a:r>
              <a:rPr lang="pt-BR" dirty="0"/>
              <a:t>5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dirty="0"/>
              <a:t>log </a:t>
            </a:r>
            <a:r>
              <a:rPr lang="pt-BR" i="1" dirty="0"/>
              <a:t>n</a:t>
            </a:r>
            <a:r>
              <a:rPr lang="pt-BR" dirty="0"/>
              <a:t>+2</a:t>
            </a:r>
            <a:r>
              <a:rPr lang="pt-BR" i="1" dirty="0"/>
              <a:t>n</a:t>
            </a:r>
            <a:r>
              <a:rPr lang="pt-BR" dirty="0"/>
              <a:t>+5 is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20</a:t>
            </a:r>
            <a:r>
              <a:rPr lang="pt-BR" i="1" dirty="0"/>
              <a:t>n</a:t>
            </a:r>
            <a:r>
              <a:rPr lang="pt-BR" baseline="30000" dirty="0"/>
              <a:t>3 </a:t>
            </a:r>
            <a:r>
              <a:rPr lang="pt-BR" dirty="0"/>
              <a:t>+10</a:t>
            </a:r>
            <a:r>
              <a:rPr lang="pt-BR" i="1" dirty="0"/>
              <a:t>n</a:t>
            </a:r>
            <a:r>
              <a:rPr lang="pt-BR" dirty="0"/>
              <a:t>log </a:t>
            </a:r>
            <a:r>
              <a:rPr lang="pt-BR" i="1" dirty="0"/>
              <a:t>n</a:t>
            </a:r>
            <a:r>
              <a:rPr lang="pt-BR" dirty="0"/>
              <a:t>+5 is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en-US" dirty="0"/>
              <a:t>3log </a:t>
            </a:r>
            <a:r>
              <a:rPr lang="en-US" i="1" dirty="0"/>
              <a:t>n</a:t>
            </a:r>
            <a:r>
              <a:rPr lang="en-US" dirty="0"/>
              <a:t>+2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baseline="30000" dirty="0"/>
              <a:t>+2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(2</a:t>
            </a:r>
            <a:r>
              <a:rPr lang="en-US" i="1" baseline="30000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dirty="0"/>
              <a:t>+100log </a:t>
            </a:r>
            <a:r>
              <a:rPr lang="en-US" i="1" dirty="0"/>
              <a:t>n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6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BigOh</a:t>
            </a:r>
            <a:r>
              <a:rPr lang="en-US" dirty="0"/>
              <a:t> :  Functions in simplest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f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4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is </a:t>
            </a:r>
          </a:p>
          <a:p>
            <a:pPr lvl="1"/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baseline="30000" dirty="0"/>
              <a:t>5</a:t>
            </a:r>
            <a:r>
              <a:rPr lang="pt-BR" dirty="0"/>
              <a:t>) </a:t>
            </a:r>
          </a:p>
          <a:p>
            <a:pPr lvl="1"/>
            <a:endParaRPr lang="pt-BR" dirty="0"/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249387" y="4288189"/>
            <a:ext cx="3151413" cy="57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accurate</a:t>
            </a:r>
          </a:p>
        </p:txBody>
      </p:sp>
    </p:spTree>
    <p:extLst>
      <p:ext uri="{BB962C8B-B14F-4D97-AF65-F5344CB8AC3E}">
        <p14:creationId xmlns:p14="http://schemas.microsoft.com/office/powerpoint/2010/main" val="25275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l-GR" dirty="0">
                <a:latin typeface="Times New Roman"/>
                <a:cs typeface="Times New Roman"/>
              </a:rPr>
              <a:t>Ω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</a:t>
            </a:r>
          </a:p>
          <a:p>
            <a:r>
              <a:rPr lang="pt-BR" i="1" dirty="0"/>
              <a:t>f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≥ </a:t>
            </a:r>
            <a:r>
              <a:rPr lang="pt-BR" i="1" dirty="0"/>
              <a:t>cg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), for </a:t>
            </a:r>
            <a:r>
              <a:rPr lang="pt-BR" i="1" dirty="0"/>
              <a:t>n </a:t>
            </a:r>
            <a:r>
              <a:rPr lang="pt-BR" dirty="0"/>
              <a:t>≥ </a:t>
            </a:r>
            <a:r>
              <a:rPr lang="pt-BR" i="1" dirty="0"/>
              <a:t>n</a:t>
            </a:r>
            <a:r>
              <a:rPr lang="pt-BR" dirty="0"/>
              <a:t>0.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Example:</a:t>
            </a:r>
          </a:p>
          <a:p>
            <a:pPr marL="0" indent="0">
              <a:buNone/>
            </a:pPr>
            <a:r>
              <a:rPr lang="nl-NL" dirty="0"/>
              <a:t>   3</a:t>
            </a:r>
            <a:r>
              <a:rPr lang="nl-NL" i="1" dirty="0"/>
              <a:t>n</a:t>
            </a:r>
            <a:r>
              <a:rPr lang="nl-NL" dirty="0"/>
              <a:t>log </a:t>
            </a:r>
            <a:r>
              <a:rPr lang="nl-NL" i="1" dirty="0"/>
              <a:t>n</a:t>
            </a:r>
            <a:r>
              <a:rPr lang="nl-NL" dirty="0"/>
              <a:t>−2</a:t>
            </a:r>
            <a:r>
              <a:rPr lang="nl-NL" i="1" dirty="0"/>
              <a:t>n </a:t>
            </a:r>
            <a:r>
              <a:rPr lang="nl-NL" dirty="0"/>
              <a:t>is </a:t>
            </a:r>
            <a:r>
              <a:rPr lang="el-GR" dirty="0">
                <a:latin typeface="Times New Roman"/>
                <a:cs typeface="Times New Roman"/>
              </a:rPr>
              <a:t>Ω</a:t>
            </a:r>
            <a:r>
              <a:rPr lang="nl-NL" dirty="0"/>
              <a:t>(</a:t>
            </a:r>
            <a:r>
              <a:rPr lang="nl-NL" i="1" dirty="0"/>
              <a:t>n</a:t>
            </a:r>
            <a:r>
              <a:rPr lang="nl-NL" dirty="0"/>
              <a:t>log </a:t>
            </a:r>
            <a:r>
              <a:rPr lang="nl-NL" i="1" dirty="0"/>
              <a:t>n</a:t>
            </a:r>
            <a:r>
              <a:rPr lang="nl-N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l-GR" dirty="0">
                <a:latin typeface="Times New Roman"/>
                <a:cs typeface="Times New Roman"/>
              </a:rPr>
              <a:t>θ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pt-BR" i="1" dirty="0"/>
              <a:t>c</a:t>
            </a:r>
            <a:r>
              <a:rPr lang="pt-BR" dirty="0"/>
              <a:t>′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≤ </a:t>
            </a:r>
            <a:r>
              <a:rPr lang="pt-BR" i="1" dirty="0"/>
              <a:t>f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≤ </a:t>
            </a:r>
            <a:r>
              <a:rPr lang="pt-BR" i="1" dirty="0"/>
              <a:t>c</a:t>
            </a:r>
            <a:r>
              <a:rPr lang="pt-BR" dirty="0"/>
              <a:t>′′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), for </a:t>
            </a:r>
            <a:r>
              <a:rPr lang="pt-BR" i="1" dirty="0"/>
              <a:t>n </a:t>
            </a:r>
            <a:r>
              <a:rPr lang="pt-BR" dirty="0"/>
              <a:t>≥ </a:t>
            </a:r>
            <a:r>
              <a:rPr lang="pt-BR" i="1" dirty="0"/>
              <a:t>n</a:t>
            </a:r>
            <a:r>
              <a:rPr lang="pt-BR" dirty="0"/>
              <a:t>0.</a:t>
            </a:r>
          </a:p>
          <a:p>
            <a:endParaRPr lang="pt-BR" dirty="0"/>
          </a:p>
          <a:p>
            <a:r>
              <a:rPr lang="pt-BR" dirty="0"/>
              <a:t>Example:</a:t>
            </a:r>
          </a:p>
          <a:p>
            <a:pPr marL="0" indent="0">
              <a:buNone/>
            </a:pPr>
            <a:r>
              <a:rPr lang="pt-BR" dirty="0"/>
              <a:t> 3</a:t>
            </a:r>
            <a:r>
              <a:rPr lang="pt-BR" i="1" dirty="0"/>
              <a:t>n</a:t>
            </a:r>
            <a:r>
              <a:rPr lang="pt-BR" dirty="0"/>
              <a:t>log </a:t>
            </a:r>
            <a:r>
              <a:rPr lang="pt-BR" i="1" dirty="0"/>
              <a:t>n</a:t>
            </a:r>
            <a:r>
              <a:rPr lang="pt-BR" dirty="0"/>
              <a:t>+4</a:t>
            </a:r>
            <a:r>
              <a:rPr lang="pt-BR" i="1" dirty="0"/>
              <a:t>n</a:t>
            </a:r>
            <a:r>
              <a:rPr lang="pt-BR" dirty="0"/>
              <a:t>+5log</a:t>
            </a:r>
            <a:r>
              <a:rPr lang="pt-BR" i="1" dirty="0"/>
              <a:t>n </a:t>
            </a:r>
            <a:r>
              <a:rPr lang="pt-BR" dirty="0"/>
              <a:t>is </a:t>
            </a:r>
            <a:r>
              <a:rPr lang="el-GR" dirty="0">
                <a:latin typeface="Times New Roman"/>
                <a:cs typeface="Times New Roman"/>
              </a:rPr>
              <a:t>θ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log </a:t>
            </a:r>
            <a:r>
              <a:rPr lang="pt-BR" i="1" dirty="0"/>
              <a:t>n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4" y="2290764"/>
            <a:ext cx="7180364" cy="237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9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 1: 10</a:t>
            </a:r>
            <a:r>
              <a:rPr lang="en-US" baseline="30000" dirty="0"/>
              <a:t>100</a:t>
            </a:r>
            <a:r>
              <a:rPr lang="en-US" i="1" dirty="0"/>
              <a:t>n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Algorithm 2: 10</a:t>
            </a:r>
            <a:r>
              <a:rPr lang="en-US" i="1" dirty="0"/>
              <a:t>n</a:t>
            </a:r>
            <a:r>
              <a:rPr lang="en-US" dirty="0"/>
              <a:t>log </a:t>
            </a:r>
            <a:r>
              <a:rPr lang="en-US" i="1" dirty="0"/>
              <a:t>n is O(</a:t>
            </a:r>
            <a:r>
              <a:rPr lang="en-US" i="1" dirty="0" err="1"/>
              <a:t>nlogn</a:t>
            </a:r>
            <a:r>
              <a:rPr lang="en-US" i="1" dirty="0"/>
              <a:t>)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Algorithm 1 is faster than Algorithm 2 ?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   or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Algorithm 2 is faster than Algorithm 1 ?</a:t>
            </a:r>
          </a:p>
        </p:txBody>
      </p:sp>
    </p:spTree>
    <p:extLst>
      <p:ext uri="{BB962C8B-B14F-4D97-AF65-F5344CB8AC3E}">
        <p14:creationId xmlns:p14="http://schemas.microsoft.com/office/powerpoint/2010/main" val="12218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video game which keeps track of the top ten scores for that game.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69" y="3519487"/>
            <a:ext cx="8189051" cy="129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BigOh</a:t>
            </a:r>
            <a:r>
              <a:rPr lang="en-US" dirty="0"/>
              <a:t> Notation : 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080171" cy="4996543"/>
          </a:xfrm>
        </p:spPr>
        <p:txBody>
          <a:bodyPr>
            <a:normAutofit/>
          </a:bodyPr>
          <a:lstStyle/>
          <a:p>
            <a:r>
              <a:rPr lang="en-US" dirty="0"/>
              <a:t>The notation gives an upper bound on the growth rate of a function</a:t>
            </a:r>
          </a:p>
          <a:p>
            <a:endParaRPr lang="en-US" dirty="0"/>
          </a:p>
          <a:p>
            <a:r>
              <a:rPr lang="en-US" dirty="0"/>
              <a:t>Use the smallest possible class of functions to represent in big Oh</a:t>
            </a:r>
          </a:p>
          <a:p>
            <a:pPr marL="0" indent="0">
              <a:buNone/>
            </a:pPr>
            <a:r>
              <a:rPr lang="pt-BR" dirty="0"/>
              <a:t>   – “2n is O(n)” instead of “2n is O(n2)”</a:t>
            </a:r>
          </a:p>
          <a:p>
            <a:pPr marL="0" indent="0">
              <a:buNone/>
            </a:pPr>
            <a:endParaRPr lang="pt-BR" dirty="0"/>
          </a:p>
          <a:p>
            <a:r>
              <a:rPr lang="en-US" dirty="0"/>
              <a:t>Use the simplest expression of the class</a:t>
            </a:r>
          </a:p>
          <a:p>
            <a:pPr marL="0" indent="0">
              <a:buNone/>
            </a:pPr>
            <a:r>
              <a:rPr lang="pt-BR" dirty="0"/>
              <a:t>   – “3n+ 5 is O(n)” instead of “3n + 5 is O(3n)”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Given an n-element sequence S, Algorithm D calls Algorithm E on each element S[</a:t>
            </a:r>
            <a:r>
              <a:rPr lang="en-US" dirty="0" err="1"/>
              <a:t>i</a:t>
            </a:r>
            <a:r>
              <a:rPr lang="en-US" dirty="0"/>
              <a:t>]. Algorithm E runs in O(</a:t>
            </a:r>
            <a:r>
              <a:rPr lang="en-US" dirty="0" err="1"/>
              <a:t>i</a:t>
            </a:r>
            <a:r>
              <a:rPr lang="en-US" dirty="0"/>
              <a:t>) time when I is called on element S[</a:t>
            </a:r>
            <a:r>
              <a:rPr lang="en-US" dirty="0" err="1"/>
              <a:t>i</a:t>
            </a:r>
            <a:r>
              <a:rPr lang="en-US" dirty="0"/>
              <a:t>]. What is the worst-case running time of Algorithm D?</a:t>
            </a:r>
          </a:p>
        </p:txBody>
      </p:sp>
    </p:spTree>
    <p:extLst>
      <p:ext uri="{BB962C8B-B14F-4D97-AF65-F5344CB8AC3E}">
        <p14:creationId xmlns:p14="http://schemas.microsoft.com/office/powerpoint/2010/main" val="40191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sequence S contains n−1 unique integers in the range [0,n−1], that is, there is one number from this range that is not in S. Design an O(n)-time algorithm for finding that number. You are only allowed to use O(1) additional space besides the sequence S itself.</a:t>
            </a:r>
          </a:p>
        </p:txBody>
      </p:sp>
    </p:spTree>
    <p:extLst>
      <p:ext uri="{BB962C8B-B14F-4D97-AF65-F5344CB8AC3E}">
        <p14:creationId xmlns:p14="http://schemas.microsoft.com/office/powerpoint/2010/main" val="3570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T(n)= n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T(n) </a:t>
            </a:r>
            <a:r>
              <a:rPr lang="en-US" b="1" dirty="0">
                <a:solidFill>
                  <a:srgbClr val="FF0000"/>
                </a:solidFill>
              </a:rPr>
              <a:t>grows asymptotically no faster than </a:t>
            </a:r>
            <a:r>
              <a:rPr lang="en-US" dirty="0"/>
              <a:t>n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73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5915" y="2835728"/>
            <a:ext cx="9980683" cy="1096962"/>
          </a:xfrm>
        </p:spPr>
        <p:txBody>
          <a:bodyPr/>
          <a:lstStyle/>
          <a:p>
            <a:r>
              <a:rPr lang="en-US" b="1" dirty="0"/>
              <a:t>Analysis – Real Time Example</a:t>
            </a:r>
          </a:p>
        </p:txBody>
      </p:sp>
    </p:spTree>
    <p:extLst>
      <p:ext uri="{BB962C8B-B14F-4D97-AF65-F5344CB8AC3E}">
        <p14:creationId xmlns:p14="http://schemas.microsoft.com/office/powerpoint/2010/main" val="21195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16" y="190503"/>
            <a:ext cx="9980683" cy="6422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Who will win the race?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16" y="979714"/>
            <a:ext cx="9217028" cy="54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8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Who will win the 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ike and airplan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1323661"/>
            <a:ext cx="8131628" cy="54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BigOh</a:t>
            </a:r>
            <a:r>
              <a:rPr lang="en-US" dirty="0"/>
              <a:t> Notation :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6" y="1600199"/>
            <a:ext cx="7850868" cy="4996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Invented by Edmund Landau</a:t>
            </a:r>
          </a:p>
          <a:p>
            <a:pPr lvl="1" algn="just">
              <a:lnSpc>
                <a:spcPct val="150000"/>
              </a:lnSpc>
            </a:pPr>
            <a:r>
              <a:rPr lang="en-US" dirty="0" err="1"/>
              <a:t>Bigoh</a:t>
            </a:r>
            <a:r>
              <a:rPr lang="en-US" dirty="0"/>
              <a:t> also called as Landau’s Symbol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Applications: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/>
              <a:t>finite series approximation  (Mathematics)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dirty="0"/>
              <a:t>-Analysis of algorithms (Computer Science)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AutoShape 2" descr="Image result for Edmund Landa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Edmund Landa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18" y="1518557"/>
            <a:ext cx="3289753" cy="41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60" y="129569"/>
            <a:ext cx="9366325" cy="1143000"/>
          </a:xfrm>
        </p:spPr>
        <p:txBody>
          <a:bodyPr/>
          <a:lstStyle/>
          <a:p>
            <a:r>
              <a:rPr lang="en-US" b="1" dirty="0" err="1"/>
              <a:t>BigOh</a:t>
            </a:r>
            <a:r>
              <a:rPr lang="en-US" b="1" dirty="0"/>
              <a:t> Notation : History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902" y="1600200"/>
            <a:ext cx="6904716" cy="4572000"/>
          </a:xfrm>
        </p:spPr>
        <p:txBody>
          <a:bodyPr/>
          <a:lstStyle/>
          <a:p>
            <a:pPr algn="just"/>
            <a:r>
              <a:rPr lang="en-US" dirty="0"/>
              <a:t>Specify the error in an approximation to a mathematical function</a:t>
            </a:r>
          </a:p>
        </p:txBody>
      </p:sp>
      <p:sp>
        <p:nvSpPr>
          <p:cNvPr id="4" name="AutoShape 2" descr="Image result for Edmund Landa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Edmund Landa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18" y="1518557"/>
            <a:ext cx="3289753" cy="41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8" y="3574651"/>
            <a:ext cx="6425851" cy="183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7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77" y="-66379"/>
            <a:ext cx="9366325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Big-oh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242" y="1427390"/>
            <a:ext cx="9982201" cy="4572000"/>
          </a:xfrm>
        </p:spPr>
        <p:txBody>
          <a:bodyPr/>
          <a:lstStyle/>
          <a:p>
            <a:r>
              <a:rPr lang="en-US" b="1" dirty="0"/>
              <a:t>Product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Sum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Multiplication by constant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21" y="1920650"/>
            <a:ext cx="7744007" cy="121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06" y="3928043"/>
            <a:ext cx="9317330" cy="7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47" y="5421086"/>
            <a:ext cx="4695831" cy="8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3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049" y="1068981"/>
            <a:ext cx="4406096" cy="1463153"/>
          </a:xfrm>
        </p:spPr>
        <p:txBody>
          <a:bodyPr/>
          <a:lstStyle/>
          <a:p>
            <a:r>
              <a:rPr lang="en-US" dirty="0"/>
              <a:t>A Simple Application -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mage result for simple c program with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18437" r="35093"/>
          <a:stretch/>
        </p:blipFill>
        <p:spPr bwMode="auto">
          <a:xfrm>
            <a:off x="1336295" y="624899"/>
            <a:ext cx="4558318" cy="55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Time (running time)</a:t>
            </a:r>
          </a:p>
          <a:p>
            <a:pPr lvl="1"/>
            <a:r>
              <a:rPr lang="en-US" dirty="0"/>
              <a:t>Space (memory requirement)</a:t>
            </a:r>
          </a:p>
          <a:p>
            <a:endParaRPr lang="en-US" dirty="0"/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Experimental Analysis (Implement and Measure)</a:t>
            </a:r>
          </a:p>
          <a:p>
            <a:pPr lvl="1"/>
            <a:r>
              <a:rPr lang="en-US" dirty="0"/>
              <a:t>Asymptotic Analysis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 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Reproducing experimental setup (hardware and software)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Actual time maybe affected by other programs running on the same machine</a:t>
            </a:r>
          </a:p>
        </p:txBody>
      </p:sp>
    </p:spTree>
    <p:extLst>
      <p:ext uri="{BB962C8B-B14F-4D97-AF65-F5344CB8AC3E}">
        <p14:creationId xmlns:p14="http://schemas.microsoft.com/office/powerpoint/2010/main" val="40842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Growth rate of the running time as a function of the input size </a:t>
            </a:r>
            <a:r>
              <a:rPr lang="en-US" i="1" dirty="0"/>
              <a:t>n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2576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Assign a value to a variable (independent of the size of the value; but the variable must be a scalar).</a:t>
            </a:r>
          </a:p>
          <a:p>
            <a:pPr>
              <a:lnSpc>
                <a:spcPct val="160000"/>
              </a:lnSpc>
            </a:pPr>
            <a:r>
              <a:rPr lang="en-US" dirty="0"/>
              <a:t>Method invocation, i.e., calling a function or subroutine.</a:t>
            </a:r>
          </a:p>
          <a:p>
            <a:pPr>
              <a:lnSpc>
                <a:spcPct val="160000"/>
              </a:lnSpc>
            </a:pPr>
            <a:r>
              <a:rPr lang="en-US" dirty="0"/>
              <a:t>Performing a (simple) arithmetic operation (divide </a:t>
            </a:r>
            <a:r>
              <a:rPr lang="en-US"/>
              <a:t>is fine, </a:t>
            </a:r>
            <a:r>
              <a:rPr lang="en-US" dirty="0"/>
              <a:t>logarithm is not).</a:t>
            </a:r>
          </a:p>
          <a:p>
            <a:pPr>
              <a:lnSpc>
                <a:spcPct val="160000"/>
              </a:lnSpc>
            </a:pPr>
            <a:r>
              <a:rPr lang="en-US" dirty="0"/>
              <a:t>Indexing into an array (for now just one dimensional; scalar access is free).</a:t>
            </a:r>
          </a:p>
          <a:p>
            <a:pPr>
              <a:lnSpc>
                <a:spcPct val="160000"/>
              </a:lnSpc>
            </a:pPr>
            <a:r>
              <a:rPr lang="en-US" dirty="0"/>
              <a:t>Following an object reference.</a:t>
            </a:r>
          </a:p>
          <a:p>
            <a:pPr>
              <a:lnSpc>
                <a:spcPct val="160000"/>
              </a:lnSpc>
            </a:pPr>
            <a:r>
              <a:rPr lang="en-US" dirty="0"/>
              <a:t>Returning from a method.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: Splitting into Primitive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← 0 to n-1 do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- Initialization </a:t>
            </a:r>
            <a:r>
              <a:rPr lang="en-US" dirty="0" err="1"/>
              <a:t>i</a:t>
            </a:r>
            <a:r>
              <a:rPr lang="en-US" dirty="0"/>
              <a:t> ← 0   =&gt; 1 time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- increment =&gt; n times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- assignment  =&gt; n times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- comparison with subtraction for (n-1)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	=&gt; 2(n+1) times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1471</TotalTime>
  <Words>1558</Words>
  <Application>Microsoft Office PowerPoint</Application>
  <PresentationFormat>Widescreen</PresentationFormat>
  <Paragraphs>244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Century Gothic</vt:lpstr>
      <vt:lpstr>Euphemia</vt:lpstr>
      <vt:lpstr>Times New Roman</vt:lpstr>
      <vt:lpstr>Wingdings</vt:lpstr>
      <vt:lpstr>Wingdings 2</vt:lpstr>
      <vt:lpstr>Austin</vt:lpstr>
      <vt:lpstr>Complexity analysis </vt:lpstr>
      <vt:lpstr>Introduction </vt:lpstr>
      <vt:lpstr>Application – Example </vt:lpstr>
      <vt:lpstr>A Simple Application - Array</vt:lpstr>
      <vt:lpstr>Analysis of algorithms </vt:lpstr>
      <vt:lpstr>Experimental analysis : Issues</vt:lpstr>
      <vt:lpstr>Asymptotic Analysis</vt:lpstr>
      <vt:lpstr>Primitive operations</vt:lpstr>
      <vt:lpstr>For loop : Splitting into 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Practice Problems</vt:lpstr>
      <vt:lpstr>Growth Rate : Common Functions</vt:lpstr>
      <vt:lpstr>PowerPoint Presentation</vt:lpstr>
      <vt:lpstr>PowerPoint Presentation</vt:lpstr>
      <vt:lpstr>Comparing Growth Rate</vt:lpstr>
      <vt:lpstr>“Big-Oh” Notation</vt:lpstr>
      <vt:lpstr>Example 1:</vt:lpstr>
      <vt:lpstr>Example 2</vt:lpstr>
      <vt:lpstr>Example 3</vt:lpstr>
      <vt:lpstr>Exercise: Prove </vt:lpstr>
      <vt:lpstr>BigOh :  Functions in simplest terms</vt:lpstr>
      <vt:lpstr>Big-Omega</vt:lpstr>
      <vt:lpstr>Big-Theta</vt:lpstr>
      <vt:lpstr>Analysis</vt:lpstr>
      <vt:lpstr>Analysis : </vt:lpstr>
      <vt:lpstr>BigOh Notation :  Summary</vt:lpstr>
      <vt:lpstr>Exercises</vt:lpstr>
      <vt:lpstr>Exercises</vt:lpstr>
      <vt:lpstr>BigOh</vt:lpstr>
      <vt:lpstr>Analysis – Real Time Example</vt:lpstr>
      <vt:lpstr>Who will win the race?</vt:lpstr>
      <vt:lpstr>Who will win the race?</vt:lpstr>
      <vt:lpstr>BigOh Notation : History</vt:lpstr>
      <vt:lpstr>BigOh Notation : History</vt:lpstr>
      <vt:lpstr>Big-oh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J.GOVINDARAJAN</dc:creator>
  <cp:lastModifiedBy>kosuri DIVESH</cp:lastModifiedBy>
  <cp:revision>199</cp:revision>
  <dcterms:created xsi:type="dcterms:W3CDTF">2017-07-03T10:52:28Z</dcterms:created>
  <dcterms:modified xsi:type="dcterms:W3CDTF">2020-05-22T18:27:10Z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