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283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7" r:id="rId23"/>
    <p:sldId id="310" r:id="rId24"/>
    <p:sldId id="308" r:id="rId25"/>
    <p:sldId id="309" r:id="rId26"/>
    <p:sldId id="311" r:id="rId27"/>
    <p:sldId id="312" r:id="rId28"/>
    <p:sldId id="334" r:id="rId29"/>
    <p:sldId id="335" r:id="rId30"/>
    <p:sldId id="336" r:id="rId31"/>
    <p:sldId id="337" r:id="rId32"/>
    <p:sldId id="338" r:id="rId33"/>
    <p:sldId id="3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3254" y="1516186"/>
            <a:ext cx="3620530" cy="11270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781088"/>
            <a:ext cx="5696406" cy="95556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, CSE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56" y="98852"/>
            <a:ext cx="6704044" cy="51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1325055"/>
            <a:ext cx="11590638" cy="5273040"/>
          </a:xfrm>
          <a:solidFill>
            <a:srgbClr val="CC99FF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public interface </a:t>
            </a:r>
            <a:r>
              <a:rPr lang="en-US" dirty="0">
                <a:solidFill>
                  <a:srgbClr val="C00000"/>
                </a:solidFill>
              </a:rPr>
              <a:t>Stack&lt;E&gt; { </a:t>
            </a:r>
            <a:r>
              <a:rPr lang="en-US" dirty="0"/>
              <a:t>	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size(): </a:t>
            </a:r>
            <a:r>
              <a:rPr lang="en-US" sz="3000" dirty="0"/>
              <a:t>//returns number of objects in the stack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  </a:t>
            </a:r>
            <a:r>
              <a:rPr lang="en-US" b="1" dirty="0" err="1">
                <a:solidFill>
                  <a:srgbClr val="002060"/>
                </a:solidFill>
              </a:rPr>
              <a:t>boolean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isEmpty</a:t>
            </a:r>
            <a:r>
              <a:rPr lang="en-US" dirty="0">
                <a:solidFill>
                  <a:srgbClr val="002060"/>
                </a:solidFill>
              </a:rPr>
              <a:t>(); </a:t>
            </a:r>
            <a:r>
              <a:rPr lang="en-US" sz="3000" dirty="0"/>
              <a:t>//returns true if stack is empty, false otherwise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dirty="0">
                <a:solidFill>
                  <a:srgbClr val="002060"/>
                </a:solidFill>
              </a:rPr>
              <a:t> top(); </a:t>
            </a:r>
            <a:r>
              <a:rPr lang="en-US" dirty="0"/>
              <a:t> </a:t>
            </a:r>
            <a:r>
              <a:rPr lang="en-US" sz="3000" dirty="0"/>
              <a:t>//returns top object in stack, throws exception if stack empty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push(E element): </a:t>
            </a:r>
            <a:r>
              <a:rPr lang="en-US" sz="3000" dirty="0"/>
              <a:t>//inserts object at top of stack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dirty="0">
                <a:solidFill>
                  <a:srgbClr val="002060"/>
                </a:solidFill>
              </a:rPr>
              <a:t> pop();  </a:t>
            </a:r>
            <a:r>
              <a:rPr lang="en-US" sz="3000" dirty="0"/>
              <a:t>//</a:t>
            </a:r>
            <a:r>
              <a:rPr lang="en-US" sz="3000" b="1" dirty="0"/>
              <a:t>throws </a:t>
            </a:r>
            <a:r>
              <a:rPr lang="en-US" sz="3000" dirty="0"/>
              <a:t>(</a:t>
            </a:r>
            <a:r>
              <a:rPr lang="en-US" sz="3000" dirty="0" err="1"/>
              <a:t>StackEmptyException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=&gt; Stack Interface in Java</a:t>
            </a:r>
          </a:p>
        </p:txBody>
      </p:sp>
    </p:spTree>
    <p:extLst>
      <p:ext uri="{BB962C8B-B14F-4D97-AF65-F5344CB8AC3E}">
        <p14:creationId xmlns:p14="http://schemas.microsoft.com/office/powerpoint/2010/main" val="11286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Stack ADT Operations :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Algorithm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Stack using Array: </a:t>
            </a:r>
            <a:br>
              <a:rPr lang="en-US" dirty="0"/>
            </a:br>
            <a:r>
              <a:rPr lang="en-US" dirty="0"/>
              <a:t>Logical View </a:t>
            </a:r>
            <a:r>
              <a:rPr lang="en-US" dirty="0" err="1"/>
              <a:t>vs</a:t>
            </a:r>
            <a:r>
              <a:rPr lang="en-US" dirty="0"/>
              <a:t> Physical View (Stack </a:t>
            </a:r>
            <a:r>
              <a:rPr lang="en-US" dirty="0" err="1"/>
              <a:t>vs</a:t>
            </a:r>
            <a:r>
              <a:rPr lang="en-US" dirty="0"/>
              <a:t> Array)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16555" y="3035818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25235" y="32352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46976" y="2375761"/>
            <a:ext cx="1670964" cy="1790742"/>
            <a:chOff x="8485398" y="1360601"/>
            <a:chExt cx="1670964" cy="1790742"/>
          </a:xfrm>
        </p:grpSpPr>
        <p:sp>
          <p:nvSpPr>
            <p:cNvPr id="9" name="Rectangle 8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95211" y="1608737"/>
            <a:ext cx="5285060" cy="4209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7057" y="5874439"/>
            <a:ext cx="328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Logical View (Stack)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62635" y="3014821"/>
            <a:ext cx="4542166" cy="449114"/>
            <a:chOff x="6062635" y="3286675"/>
            <a:chExt cx="4542166" cy="449114"/>
          </a:xfrm>
        </p:grpSpPr>
        <p:sp>
          <p:nvSpPr>
            <p:cNvPr id="16" name="Rectangle 15"/>
            <p:cNvSpPr/>
            <p:nvPr/>
          </p:nvSpPr>
          <p:spPr>
            <a:xfrm>
              <a:off x="6062635" y="3294918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6165" y="3286675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71271" y="3287843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77240" y="1556946"/>
            <a:ext cx="4642741" cy="4209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33423" y="5924819"/>
            <a:ext cx="340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Physical View (Array)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066658" y="3657762"/>
            <a:ext cx="4542166" cy="456112"/>
            <a:chOff x="6062635" y="3279677"/>
            <a:chExt cx="4542166" cy="456112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6062635" y="3294918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6165" y="3286675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37741" y="3279677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471271" y="3287843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5002" y="2438767"/>
            <a:ext cx="1173357" cy="1747583"/>
            <a:chOff x="1115002" y="2710621"/>
            <a:chExt cx="1173357" cy="1747583"/>
          </a:xfrm>
        </p:grpSpPr>
        <p:sp>
          <p:nvSpPr>
            <p:cNvPr id="28" name="Rectangle 27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878049" y="4042114"/>
            <a:ext cx="0" cy="493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936" y="453581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56268" y="3027576"/>
            <a:ext cx="1133530" cy="440871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675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030980" cy="21036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top → top +1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S[top] →  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32" y="390960"/>
            <a:ext cx="9366325" cy="1143000"/>
          </a:xfrm>
        </p:spPr>
        <p:txBody>
          <a:bodyPr/>
          <a:lstStyle/>
          <a:p>
            <a:r>
              <a:rPr lang="en-US" dirty="0"/>
              <a:t>Stack ADT: push(e)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64683" y="2254873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37047" y="209989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34293" y="1533960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2319" y="1596966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0870269" y="1857841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03593" y="164956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00690" y="1624504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68716" y="1687510"/>
            <a:ext cx="1173357" cy="1747583"/>
            <a:chOff x="1115002" y="2710621"/>
            <a:chExt cx="1173357" cy="1747583"/>
          </a:xfrm>
        </p:grpSpPr>
        <p:sp>
          <p:nvSpPr>
            <p:cNvPr id="26" name="Rectangle 25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34293" y="3727350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 push (50)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9995" y="3703874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push (50)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59180" y="3727350"/>
            <a:ext cx="4030980" cy="285291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if size() &lt; N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top → top 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S[top] →  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295400"/>
            <a:ext cx="4030980" cy="2311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e → S[top]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top → top -1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return 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ADT: pop()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64683" y="1614793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37047" y="145981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34293" y="893880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2319" y="968633"/>
            <a:ext cx="1173357" cy="1735836"/>
            <a:chOff x="1115002" y="2722368"/>
            <a:chExt cx="1173357" cy="1735836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950" y="2722368"/>
              <a:ext cx="583294" cy="440871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0870269" y="2152290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03592" y="196762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00690" y="984424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68716" y="1062670"/>
            <a:ext cx="1173357" cy="1732343"/>
            <a:chOff x="1115002" y="2725861"/>
            <a:chExt cx="1173357" cy="1732343"/>
          </a:xfrm>
        </p:grpSpPr>
        <p:sp>
          <p:nvSpPr>
            <p:cNvPr id="26" name="Rectangle 25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8363" y="2725861"/>
              <a:ext cx="618614" cy="440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34293" y="2810807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 pop()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59995" y="2973426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pop()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261201" y="3169382"/>
            <a:ext cx="6328539" cy="38496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700" dirty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>
                <a:solidFill>
                  <a:srgbClr val="FF0000"/>
                </a:solidFill>
              </a:rPr>
              <a:t>   </a:t>
            </a:r>
            <a:r>
              <a:rPr lang="en-US" sz="2700" dirty="0"/>
              <a:t>if not(</a:t>
            </a:r>
            <a:r>
              <a:rPr lang="en-US" sz="2700" dirty="0" err="1"/>
              <a:t>isEmpty</a:t>
            </a:r>
            <a:r>
              <a:rPr lang="en-US" sz="2700" dirty="0"/>
              <a:t>()) then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e → S[top]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top → top -1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return e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sz="2700" dirty="0"/>
              <a:t>   else 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throw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StackEmptyException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spcBef>
                <a:spcPts val="1200"/>
              </a:spcBef>
            </a:pPr>
            <a:endParaRPr lang="en-US" sz="2700" dirty="0"/>
          </a:p>
          <a:p>
            <a:pPr>
              <a:spcBef>
                <a:spcPts val="1200"/>
              </a:spcBef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94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89660" y="1692337"/>
            <a:ext cx="4030980" cy="16192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dirty="0"/>
              <a:t>     return top+1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: size() and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819178" y="2055667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91542" y="190068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88788" y="1334754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6814" y="1397760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 flipV="1">
            <a:off x="8617452" y="5753629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89816" y="559865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246142" y="3783036"/>
            <a:ext cx="1670964" cy="1790742"/>
            <a:chOff x="8485398" y="1360601"/>
            <a:chExt cx="1670964" cy="1790742"/>
          </a:xfrm>
        </p:grpSpPr>
        <p:sp>
          <p:nvSpPr>
            <p:cNvPr id="20" name="Rectangle 19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14168" y="3846042"/>
            <a:ext cx="1173357" cy="1747583"/>
            <a:chOff x="1115002" y="2710621"/>
            <a:chExt cx="1173357" cy="1747583"/>
          </a:xfrm>
        </p:grpSpPr>
        <p:sp>
          <p:nvSpPr>
            <p:cNvPr id="25" name="Rectangle 24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1145677" y="3362408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</a:t>
            </a:r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if (top &lt;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return 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return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: top()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8240" y="1765142"/>
            <a:ext cx="6797040" cy="361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top()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if </a:t>
            </a:r>
            <a:r>
              <a:rPr lang="en-US" dirty="0" err="1"/>
              <a:t>isEmpty</a:t>
            </a:r>
            <a:r>
              <a:rPr lang="en-US" dirty="0"/>
              <a:t>()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throw </a:t>
            </a:r>
            <a:r>
              <a:rPr lang="en-US" dirty="0" err="1"/>
              <a:t>StackEmptyException</a:t>
            </a:r>
            <a:r>
              <a:rPr lang="en-US" dirty="0"/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return S[top]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297458" y="2129809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69822" y="197483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667068" y="1408896"/>
            <a:ext cx="1670964" cy="1790742"/>
            <a:chOff x="8485398" y="1360601"/>
            <a:chExt cx="1670964" cy="1790742"/>
          </a:xfrm>
        </p:grpSpPr>
        <p:sp>
          <p:nvSpPr>
            <p:cNvPr id="8" name="Rectangle 7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35094" y="1471902"/>
            <a:ext cx="1173357" cy="1747583"/>
            <a:chOff x="1115002" y="2710621"/>
            <a:chExt cx="1173357" cy="1747583"/>
          </a:xfrm>
        </p:grpSpPr>
        <p:sp>
          <p:nvSpPr>
            <p:cNvPr id="13" name="Rectangle 1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Stack ADT operations : Complexity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ADT: push(e) and pop()  time complexity 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77240" y="1791869"/>
            <a:ext cx="5775960" cy="4288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if size() &lt; N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top → top 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Times New Roman"/>
                <a:cs typeface="Times New Roman"/>
              </a:rPr>
              <a:t>        S[top] → 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else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StackFullException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553200" y="1699891"/>
            <a:ext cx="5320488" cy="38496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buNone/>
            </a:pPr>
            <a:r>
              <a:rPr lang="en-US" dirty="0"/>
              <a:t>   if not(</a:t>
            </a:r>
            <a:r>
              <a:rPr lang="en-US" dirty="0" err="1"/>
              <a:t>isEmpty</a:t>
            </a:r>
            <a:r>
              <a:rPr lang="en-US" dirty="0"/>
              <a:t>()) then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e → S[top]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top → top -1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return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StackEmptyException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920240" y="5753639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O(1)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336280" y="5777038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O(1)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2784"/>
            <a:ext cx="119942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ADT: size(),</a:t>
            </a:r>
            <a:r>
              <a:rPr lang="en-US" dirty="0" err="1"/>
              <a:t>isEmpty</a:t>
            </a:r>
            <a:r>
              <a:rPr lang="en-US" dirty="0"/>
              <a:t>(),top()  time complexities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7454" y="961289"/>
            <a:ext cx="5775960" cy="16523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dirty="0"/>
              <a:t>    return top+1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539034" y="213360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=&gt; O(1)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113520" y="2328996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=&gt; O(1)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59780" y="913566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</a:t>
            </a:r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if (top &lt;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return 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return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" y="3010288"/>
            <a:ext cx="6797040" cy="361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top()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if </a:t>
            </a:r>
            <a:r>
              <a:rPr lang="en-US" dirty="0" err="1"/>
              <a:t>isEmpty</a:t>
            </a:r>
            <a:r>
              <a:rPr lang="en-US" dirty="0"/>
              <a:t>()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throw </a:t>
            </a:r>
            <a:r>
              <a:rPr lang="en-US" dirty="0" err="1"/>
              <a:t>StackEmptyException</a:t>
            </a:r>
            <a:r>
              <a:rPr lang="en-US" dirty="0"/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return S[top]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0780" y="550926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=&gt; O(1)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Real-Time Analogy </a:t>
            </a:r>
          </a:p>
        </p:txBody>
      </p:sp>
      <p:pic>
        <p:nvPicPr>
          <p:cNvPr id="4" name="Picture 2" descr="Image result for stack data structure real time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7" y="1382031"/>
            <a:ext cx="2914197" cy="42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97" y="2653669"/>
            <a:ext cx="3479252" cy="2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29600" y="1926771"/>
            <a:ext cx="396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In First Out (LIFO)</a:t>
            </a:r>
          </a:p>
        </p:txBody>
      </p:sp>
    </p:spTree>
    <p:extLst>
      <p:ext uri="{BB962C8B-B14F-4D97-AF65-F5344CB8AC3E}">
        <p14:creationId xmlns:p14="http://schemas.microsoft.com/office/powerpoint/2010/main" val="2823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96" y="5235610"/>
            <a:ext cx="10607040" cy="1493520"/>
          </a:xfrm>
        </p:spPr>
        <p:txBody>
          <a:bodyPr>
            <a:normAutofit/>
          </a:bodyPr>
          <a:lstStyle/>
          <a:p>
            <a:r>
              <a:rPr lang="en-US" dirty="0"/>
              <a:t>Space Complexity O(N) =&gt; independent of stack size n</a:t>
            </a:r>
          </a:p>
          <a:p>
            <a:pPr marL="0" indent="0">
              <a:buNone/>
            </a:pPr>
            <a:r>
              <a:rPr lang="en-US" dirty="0"/>
              <a:t>      where, N is size of array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14" y="1080779"/>
            <a:ext cx="66770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8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 noGrp="1"/>
          </p:cNvSpPr>
          <p:nvPr>
            <p:ph idx="1"/>
          </p:nvPr>
        </p:nvSpPr>
        <p:spPr>
          <a:xfrm>
            <a:off x="1257300" y="2946720"/>
            <a:ext cx="5774221" cy="5181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O(N)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: Space Complexity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082405" y="4322382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69" y="416740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11095" y="2351789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79121" y="2414795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5" y="1402080"/>
            <a:ext cx="3981965" cy="18477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Merits :</a:t>
            </a:r>
          </a:p>
          <a:p>
            <a:pPr marL="457200" lvl="1" indent="0">
              <a:buNone/>
            </a:pPr>
            <a:r>
              <a:rPr lang="en-US" sz="3000" dirty="0"/>
              <a:t> - Simple </a:t>
            </a:r>
          </a:p>
          <a:p>
            <a:pPr marL="457200" lvl="1" indent="0">
              <a:buNone/>
            </a:pPr>
            <a:r>
              <a:rPr lang="en-US" sz="3000" dirty="0"/>
              <a:t> - Efficient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Stack ADT – Array Implementation :</a:t>
            </a:r>
            <a:br>
              <a:rPr lang="en-US" dirty="0"/>
            </a:br>
            <a:r>
              <a:rPr lang="en-US" dirty="0"/>
              <a:t>      Merits and Demerits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5840" y="3321495"/>
            <a:ext cx="10210800" cy="347472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Demerits :</a:t>
            </a:r>
          </a:p>
          <a:p>
            <a:pPr marL="457200" lvl="1" indent="-396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 - Difficulty in specifying size of the stack </a:t>
            </a:r>
          </a:p>
          <a:p>
            <a:pPr marL="457200" lvl="1" indent="-396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		&gt; smaller size may cause earlier </a:t>
            </a:r>
            <a:r>
              <a:rPr lang="en-US" dirty="0" err="1"/>
              <a:t>StackFullException</a:t>
            </a:r>
            <a:r>
              <a:rPr lang="en-US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   &gt; larger size may cause memory wastage</a:t>
            </a: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950"/>
            <a:ext cx="10972800" cy="1360725"/>
          </a:xfrm>
        </p:spPr>
        <p:txBody>
          <a:bodyPr/>
          <a:lstStyle/>
          <a:p>
            <a:r>
              <a:rPr lang="en-US" dirty="0"/>
              <a:t>Reverse the order of elements on stack S using one additional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89" y="719481"/>
            <a:ext cx="10972800" cy="114300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</p:spTree>
    <p:extLst>
      <p:ext uri="{BB962C8B-B14F-4D97-AF65-F5344CB8AC3E}">
        <p14:creationId xmlns:p14="http://schemas.microsoft.com/office/powerpoint/2010/main" val="1999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30" y="2544010"/>
            <a:ext cx="10972800" cy="940595"/>
          </a:xfrm>
        </p:spPr>
        <p:txBody>
          <a:bodyPr/>
          <a:lstStyle/>
          <a:p>
            <a:r>
              <a:rPr lang="en-US" dirty="0"/>
              <a:t>Write an algorithm for Palindrome Checking Using Stack.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56" y="1016044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Application: </a:t>
            </a:r>
            <a:br>
              <a:rPr lang="en-US" dirty="0"/>
            </a:br>
            <a:r>
              <a:rPr lang="en-US" dirty="0"/>
              <a:t>Palindrome Checking </a:t>
            </a:r>
          </a:p>
        </p:txBody>
      </p:sp>
    </p:spTree>
    <p:extLst>
      <p:ext uri="{BB962C8B-B14F-4D97-AF65-F5344CB8AC3E}">
        <p14:creationId xmlns:p14="http://schemas.microsoft.com/office/powerpoint/2010/main" val="109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35" y="138714"/>
            <a:ext cx="10972800" cy="1143000"/>
          </a:xfrm>
        </p:spPr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5" y="1186247"/>
            <a:ext cx="10619501" cy="5140411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an operand is read, output it </a:t>
            </a:r>
          </a:p>
          <a:p>
            <a:endParaRPr lang="en-US" dirty="0"/>
          </a:p>
          <a:p>
            <a:r>
              <a:rPr lang="en-US" dirty="0"/>
              <a:t>When an operator is read </a:t>
            </a:r>
          </a:p>
          <a:p>
            <a:pPr marL="1030288" lvl="1" indent="-573088" algn="just">
              <a:lnSpc>
                <a:spcPct val="110000"/>
              </a:lnSpc>
              <a:buNone/>
            </a:pPr>
            <a:r>
              <a:rPr lang="en-US" dirty="0"/>
              <a:t> – </a:t>
            </a:r>
            <a:r>
              <a:rPr lang="en-US" sz="3000" dirty="0"/>
              <a:t>Pop until the top of the stack has an element of lower precedence and then push it </a:t>
            </a:r>
          </a:p>
          <a:p>
            <a:pPr marL="1030288" lvl="1" indent="-573088">
              <a:buNone/>
            </a:pPr>
            <a:endParaRPr lang="en-US" sz="3000" dirty="0"/>
          </a:p>
          <a:p>
            <a:r>
              <a:rPr lang="en-US" dirty="0"/>
              <a:t>When ) is found, pop until we find the matching ( • </a:t>
            </a:r>
          </a:p>
          <a:p>
            <a:pPr marL="1089025" lvl="1" indent="-457200">
              <a:buFontTx/>
              <a:buChar char="-"/>
            </a:pPr>
            <a:r>
              <a:rPr lang="en-US" sz="2800" dirty="0"/>
              <a:t>has the lowest precedence when in the stack • but has the highest precedence when in the input</a:t>
            </a:r>
          </a:p>
          <a:p>
            <a:pPr marL="1089025" lvl="1" indent="-457200">
              <a:buFontTx/>
              <a:buChar char="-"/>
            </a:pPr>
            <a:endParaRPr lang="en-US" sz="2800" dirty="0"/>
          </a:p>
          <a:p>
            <a:r>
              <a:rPr lang="en-US" dirty="0"/>
              <a:t>When we reach the end of input, pop until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10774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: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45401"/>
              </p:ext>
            </p:extLst>
          </p:nvPr>
        </p:nvGraphicFramePr>
        <p:xfrm>
          <a:off x="1791730" y="1334530"/>
          <a:ext cx="8946292" cy="46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36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 * B + C 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* C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+ B * C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*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(B + C) 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+ *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- B + C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- C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B ^ C + D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^ * D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pt-BR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(B + C * D) + E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D * + * E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Examples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* B +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46911"/>
              </p:ext>
            </p:extLst>
          </p:nvPr>
        </p:nvGraphicFramePr>
        <p:xfrm>
          <a:off x="425002" y="1712891"/>
          <a:ext cx="11320529" cy="3590743"/>
        </p:xfrm>
        <a:graphic>
          <a:graphicData uri="http://schemas.openxmlformats.org/drawingml/2006/table">
            <a:tbl>
              <a:tblPr/>
              <a:tblGrid>
                <a:gridCol w="189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6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0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806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{pop and print the '*' before pushing the '+'}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8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C 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Examples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 *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4461"/>
              </p:ext>
            </p:extLst>
          </p:nvPr>
        </p:nvGraphicFramePr>
        <p:xfrm>
          <a:off x="1661374" y="1738648"/>
          <a:ext cx="8899302" cy="4365937"/>
        </p:xfrm>
        <a:graphic>
          <a:graphicData uri="http://schemas.openxmlformats.org/drawingml/2006/table">
            <a:tbl>
              <a:tblPr/>
              <a:tblGrid>
                <a:gridCol w="148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59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* + 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8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Examples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* (B +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0273"/>
              </p:ext>
            </p:extLst>
          </p:nvPr>
        </p:nvGraphicFramePr>
        <p:xfrm>
          <a:off x="1661374" y="1259167"/>
          <a:ext cx="8899302" cy="5082456"/>
        </p:xfrm>
        <a:graphic>
          <a:graphicData uri="http://schemas.openxmlformats.org/drawingml/2006/table">
            <a:tbl>
              <a:tblPr/>
              <a:tblGrid>
                <a:gridCol w="965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5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Real Time Analogy</a:t>
            </a:r>
          </a:p>
        </p:txBody>
      </p:sp>
      <p:pic>
        <p:nvPicPr>
          <p:cNvPr id="3078" name="Picture 6" descr="https://media.licdn.com/mpr/mpr/AAEAAQAAAAAAAAT-AAAAJDZhZTc0MjY4LTVhOTctNDZhMi1iYzE0LTM5NWQ3ZjFjOTMwY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19" y="1665161"/>
            <a:ext cx="7796440" cy="44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320" y="1141941"/>
            <a:ext cx="241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Maze Game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61831" y="1926771"/>
            <a:ext cx="241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Backtracking </a:t>
            </a:r>
          </a:p>
        </p:txBody>
      </p:sp>
    </p:spTree>
    <p:extLst>
      <p:ext uri="{BB962C8B-B14F-4D97-AF65-F5344CB8AC3E}">
        <p14:creationId xmlns:p14="http://schemas.microsoft.com/office/powerpoint/2010/main" val="17317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 :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1214"/>
            <a:ext cx="698865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Last-In-First-Out (LIFO) ADT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Linear Data Structure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Remembers the order in which data was entered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41" y="521027"/>
            <a:ext cx="9366325" cy="1143000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4098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3" y="1812471"/>
            <a:ext cx="3521117" cy="31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70" y="2025026"/>
            <a:ext cx="10972800" cy="306595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Web browsers store the addresses of recently visited websites.</a:t>
            </a:r>
          </a:p>
          <a:p>
            <a:endParaRPr lang="en-US" dirty="0"/>
          </a:p>
          <a:p>
            <a:r>
              <a:rPr lang="en-US" dirty="0"/>
              <a:t>Undo operations of Text editors</a:t>
            </a:r>
          </a:p>
          <a:p>
            <a:endParaRPr lang="en-US" dirty="0"/>
          </a:p>
          <a:p>
            <a:r>
              <a:rPr lang="en-US" dirty="0"/>
              <a:t>Recursion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6" y="62062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Applications of stack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553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Update Methods </a:t>
            </a:r>
          </a:p>
          <a:p>
            <a:pPr marL="393192" lvl="1" indent="0" algn="just">
              <a:lnSpc>
                <a:spcPct val="150000"/>
              </a:lnSpc>
              <a:buNone/>
            </a:pPr>
            <a:r>
              <a:rPr lang="en-US" sz="2800" dirty="0"/>
              <a:t>- </a:t>
            </a:r>
            <a:r>
              <a:rPr lang="en-US" sz="2700" b="1" dirty="0">
                <a:solidFill>
                  <a:srgbClr val="002060"/>
                </a:solidFill>
              </a:rPr>
              <a:t>push(</a:t>
            </a:r>
            <a:r>
              <a:rPr lang="en-US" sz="2700" b="1" i="1" dirty="0">
                <a:solidFill>
                  <a:srgbClr val="002060"/>
                </a:solidFill>
              </a:rPr>
              <a:t>e</a:t>
            </a:r>
            <a:r>
              <a:rPr lang="en-US" sz="2700" b="1" dirty="0">
                <a:solidFill>
                  <a:srgbClr val="002060"/>
                </a:solidFill>
              </a:rPr>
              <a:t>):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600" dirty="0"/>
              <a:t>Adds element </a:t>
            </a:r>
            <a:r>
              <a:rPr lang="en-US" sz="2600" i="1" dirty="0"/>
              <a:t>e </a:t>
            </a:r>
            <a:r>
              <a:rPr lang="en-US" sz="2600" dirty="0"/>
              <a:t>to the top of the stack.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- </a:t>
            </a:r>
            <a:r>
              <a:rPr lang="en-US" b="1" dirty="0">
                <a:solidFill>
                  <a:srgbClr val="002060"/>
                </a:solidFill>
              </a:rPr>
              <a:t>pop( ): </a:t>
            </a:r>
          </a:p>
          <a:p>
            <a:pPr marL="914400" indent="-91440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600" dirty="0"/>
              <a:t>Removes and returns the top element from the stack (or null if the stack is empty).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pic>
        <p:nvPicPr>
          <p:cNvPr id="4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97" y="385457"/>
            <a:ext cx="3521117" cy="31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87" y="1402488"/>
            <a:ext cx="10956471" cy="49312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Accessor</a:t>
            </a:r>
            <a:r>
              <a:rPr lang="en-US" dirty="0">
                <a:solidFill>
                  <a:srgbClr val="FF0000"/>
                </a:solidFill>
              </a:rPr>
              <a:t> Methods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- </a:t>
            </a:r>
            <a:r>
              <a:rPr lang="en-US" b="1" dirty="0">
                <a:solidFill>
                  <a:srgbClr val="002060"/>
                </a:solidFill>
              </a:rPr>
              <a:t>top( ):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Returns the top element of the stack, without removing it 	(or null if the stack is empty).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- </a:t>
            </a:r>
            <a:r>
              <a:rPr lang="en-US" b="1" dirty="0">
                <a:solidFill>
                  <a:srgbClr val="002060"/>
                </a:solidFill>
              </a:rPr>
              <a:t>size( ):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Returns the number of elements in the stack.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- </a:t>
            </a:r>
            <a:r>
              <a:rPr lang="en-US" b="1" dirty="0" err="1">
                <a:solidFill>
                  <a:srgbClr val="002060"/>
                </a:solidFill>
              </a:rPr>
              <a:t>isEmpty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Returns a </a:t>
            </a:r>
            <a:r>
              <a:rPr lang="en-US" dirty="0" err="1"/>
              <a:t>boolean</a:t>
            </a:r>
            <a:r>
              <a:rPr lang="en-US" dirty="0"/>
              <a:t> indicating whether the stack is empty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pic>
        <p:nvPicPr>
          <p:cNvPr id="4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17" y="296562"/>
            <a:ext cx="267910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206" y="1694935"/>
            <a:ext cx="3820083" cy="109696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: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3290"/>
            <a:ext cx="6997959" cy="671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41071" y="1012371"/>
            <a:ext cx="4800600" cy="5845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empty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Stack is Full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 :  Exceptions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15" y="3408568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5395" y="314225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53397" y="4570174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80705" y="4385508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5515" y="2244919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pop() will throw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65515" y="4914868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push() will throw error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13897" y="1372721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13908" y="4385508"/>
            <a:ext cx="1670964" cy="1783918"/>
            <a:chOff x="8485398" y="1360601"/>
            <a:chExt cx="1670964" cy="1783918"/>
          </a:xfrm>
        </p:grpSpPr>
        <p:sp>
          <p:nvSpPr>
            <p:cNvPr id="27" name="Rectangle 2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85398" y="2703648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0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3356</TotalTime>
  <Words>1192</Words>
  <Application>Microsoft Office PowerPoint</Application>
  <PresentationFormat>Widescreen</PresentationFormat>
  <Paragraphs>359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Euphemia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STACK</vt:lpstr>
      <vt:lpstr>Stack – Real-Time Analogy </vt:lpstr>
      <vt:lpstr>Stack – Real Time Analogy</vt:lpstr>
      <vt:lpstr>Stack</vt:lpstr>
      <vt:lpstr>Applications of stack in computer science</vt:lpstr>
      <vt:lpstr>Stack ADT</vt:lpstr>
      <vt:lpstr>Stack ADT</vt:lpstr>
      <vt:lpstr>Stack : Example</vt:lpstr>
      <vt:lpstr>Stack Operations :  Exceptions</vt:lpstr>
      <vt:lpstr>Stack ADT =&gt; Stack Interface in Java</vt:lpstr>
      <vt:lpstr>Stack ADT Operations :  Algorithm Design</vt:lpstr>
      <vt:lpstr>Implementing Stack using Array:  Logical View vs Physical View (Stack vs Array)</vt:lpstr>
      <vt:lpstr>Stack ADT: push(e) </vt:lpstr>
      <vt:lpstr>Stack ADT: pop() </vt:lpstr>
      <vt:lpstr>Stack ADT : size() and isEmpty()</vt:lpstr>
      <vt:lpstr>Stack ADT : top() </vt:lpstr>
      <vt:lpstr>Stack ADT operations : Complexity analysis</vt:lpstr>
      <vt:lpstr>Stack ADT: push(e) and pop()  time complexity </vt:lpstr>
      <vt:lpstr>Stack ADT: size(),isEmpty(),top()  time complexities</vt:lpstr>
      <vt:lpstr>Stack ADT</vt:lpstr>
      <vt:lpstr>Stack ADT : Space Complexity</vt:lpstr>
      <vt:lpstr>Stack ADT – Array Implementation :       Merits and Demerits</vt:lpstr>
      <vt:lpstr>Exercise </vt:lpstr>
      <vt:lpstr>Application:  Palindrome Checking </vt:lpstr>
      <vt:lpstr>Infix to Postfix Conversion</vt:lpstr>
      <vt:lpstr>Infix to Postfix : Examples</vt:lpstr>
      <vt:lpstr>Infix to Postfix : Examples      A * B + C </vt:lpstr>
      <vt:lpstr>Infix to Postfix : Examples      A + B * C </vt:lpstr>
      <vt:lpstr>Infix to Postfix : Examples      A * (B + C )</vt:lpstr>
      <vt:lpstr>Postfix Expression :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kosuri DIVESH</cp:lastModifiedBy>
  <cp:revision>407</cp:revision>
  <dcterms:created xsi:type="dcterms:W3CDTF">2017-07-03T10:52:28Z</dcterms:created>
  <dcterms:modified xsi:type="dcterms:W3CDTF">2020-05-23T04:33:21Z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