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370" r:id="rId4"/>
    <p:sldId id="373" r:id="rId5"/>
    <p:sldId id="375" r:id="rId6"/>
    <p:sldId id="376" r:id="rId7"/>
    <p:sldId id="374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6" r:id="rId17"/>
    <p:sldId id="387" r:id="rId18"/>
    <p:sldId id="388" r:id="rId19"/>
    <p:sldId id="385" r:id="rId20"/>
    <p:sldId id="389" r:id="rId21"/>
    <p:sldId id="390" r:id="rId22"/>
    <p:sldId id="392" r:id="rId23"/>
    <p:sldId id="393" r:id="rId24"/>
    <p:sldId id="314" r:id="rId25"/>
    <p:sldId id="316" r:id="rId26"/>
    <p:sldId id="31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507" autoAdjust="0"/>
    <p:restoredTop sz="94563" autoAdjust="0"/>
  </p:normalViewPr>
  <p:slideViewPr>
    <p:cSldViewPr>
      <p:cViewPr>
        <p:scale>
          <a:sx n="80" d="100"/>
          <a:sy n="80" d="100"/>
        </p:scale>
        <p:origin x="-510" y="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0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89EBD-8704-418B-868B-8EE6BE3B55B7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F22F2-6A84-4FCF-99B7-1F7B225065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1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F545-DB8E-4CF3-B8A1-31F77B0D8000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6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ACA0-9076-4351-A99D-3617AD6E46B7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7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77B5-908F-48F2-A561-DC7C0B9C9034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6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E872-1759-43F8-92AC-E14F26E183D5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1F0D-4054-4A20-B91A-688C018B481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5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70299-532E-4D8A-A4C5-756901240750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1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2F22-EB7C-4167-A135-A431F86157C5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8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D4B3-6139-4457-88F1-54C93C3C966C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6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F2CB-D14F-4D7B-A2DE-2678AA7618B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3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A1DC-744A-4E3C-96E0-46B1D71D122F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1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CD4C-3F27-4B0F-BCBD-88AAF466797F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21C26B5-30FA-41A5-9E11-83D16002AF41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J.Govindarajan,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2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371599"/>
          </a:xfrm>
        </p:spPr>
        <p:txBody>
          <a:bodyPr>
            <a:normAutofit/>
          </a:bodyPr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J.Govindarajan</a:t>
            </a:r>
            <a:endParaRPr lang="en-US" dirty="0" smtClean="0"/>
          </a:p>
          <a:p>
            <a:r>
              <a:rPr lang="en-US" dirty="0" smtClean="0"/>
              <a:t>Asst. Prof. (</a:t>
            </a:r>
            <a:r>
              <a:rPr lang="en-US" dirty="0" err="1" smtClean="0"/>
              <a:t>Sr.Gr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CSE Department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2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7559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Sentinels : Advantages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638955"/>
            <a:ext cx="42672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Algorithms for 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Insert First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Insert Last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Insert middle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Conditions are required to check the empty list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Update head if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insertLast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is called for empty list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Update tail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inserFirst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is called for empty list</a:t>
            </a:r>
          </a:p>
          <a:p>
            <a:pPr algn="just"/>
            <a:endParaRPr lang="en-US" sz="2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676400"/>
            <a:ext cx="4267200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One Algorithm [insert] for  all cases 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Insert First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Insert Last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Insert middle</a:t>
            </a:r>
          </a:p>
          <a:p>
            <a:pPr marL="914400" lvl="1" indent="-457200" algn="just">
              <a:buFont typeface="Arial" pitchFamily="34" charset="0"/>
              <a:buChar char="•"/>
            </a:pP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No need to check the empty list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no need to update the header and trailer</a:t>
            </a:r>
          </a:p>
          <a:p>
            <a:pPr algn="just"/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878161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Without Sentinels 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914111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 Sentinels 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with Sentinels : Insertion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685800"/>
          </a:xfrm>
        </p:spPr>
        <p:txBody>
          <a:bodyPr/>
          <a:lstStyle/>
          <a:p>
            <a:r>
              <a:rPr lang="en-US" dirty="0" smtClean="0"/>
              <a:t>Insertion always between two nodes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3020" y="3200400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3401" y="3301185"/>
            <a:ext cx="106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4420" y="2081985"/>
            <a:ext cx="1591414" cy="1037750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ym typeface="Symbol" pitchFamily="18" charset="2"/>
                </a:rPr>
                <a:t></a:t>
              </a:r>
              <a:endParaRPr lang="en-US" dirty="0"/>
            </a:p>
          </p:txBody>
        </p:sp>
      </p:grpSp>
      <p:sp>
        <p:nvSpPr>
          <p:cNvPr id="11" name="Line 26"/>
          <p:cNvSpPr>
            <a:spLocks noChangeShapeType="1"/>
          </p:cNvSpPr>
          <p:nvPr/>
        </p:nvSpPr>
        <p:spPr bwMode="auto">
          <a:xfrm flipV="1">
            <a:off x="2020428" y="2501315"/>
            <a:ext cx="4053006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073434" y="2081985"/>
            <a:ext cx="1591414" cy="1037750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ym typeface="Symbol" pitchFamily="18" charset="2"/>
                </a:rPr>
                <a:t> </a:t>
              </a:r>
              <a:endParaRPr lang="en-US" dirty="0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Line 26"/>
          <p:cNvSpPr>
            <a:spLocks noChangeShapeType="1"/>
          </p:cNvSpPr>
          <p:nvPr/>
        </p:nvSpPr>
        <p:spPr bwMode="auto">
          <a:xfrm flipH="1" flipV="1">
            <a:off x="2415834" y="2829458"/>
            <a:ext cx="391979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766242" y="5181600"/>
            <a:ext cx="1591414" cy="1037750"/>
            <a:chOff x="381000" y="4724400"/>
            <a:chExt cx="1591414" cy="103775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182010" y="5238810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52391" y="5339595"/>
            <a:ext cx="106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53410" y="4120395"/>
            <a:ext cx="1591414" cy="1037750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ym typeface="Symbol" pitchFamily="18" charset="2"/>
                </a:rPr>
                <a:t></a:t>
              </a:r>
              <a:endParaRPr lang="en-US" dirty="0"/>
            </a:p>
          </p:txBody>
        </p:sp>
      </p:grp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2343985" y="4579380"/>
            <a:ext cx="1422257" cy="76021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202424" y="4120395"/>
            <a:ext cx="1591414" cy="1037750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ym typeface="Symbol" pitchFamily="18" charset="2"/>
                </a:rPr>
                <a:t> </a:t>
              </a:r>
              <a:endParaRPr lang="en-US" dirty="0"/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Line 26"/>
          <p:cNvSpPr>
            <a:spLocks noChangeShapeType="1"/>
          </p:cNvSpPr>
          <p:nvPr/>
        </p:nvSpPr>
        <p:spPr bwMode="auto">
          <a:xfrm flipH="1" flipV="1">
            <a:off x="2481309" y="5092230"/>
            <a:ext cx="1565622" cy="77517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5357655" y="4536250"/>
            <a:ext cx="1022762" cy="621896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4" name="Line 26"/>
          <p:cNvSpPr>
            <a:spLocks noChangeShapeType="1"/>
          </p:cNvSpPr>
          <p:nvPr/>
        </p:nvSpPr>
        <p:spPr bwMode="auto">
          <a:xfrm flipV="1">
            <a:off x="5144833" y="5158145"/>
            <a:ext cx="1407558" cy="70925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038"/>
            <a:ext cx="8991600" cy="715962"/>
          </a:xfrm>
        </p:spPr>
        <p:txBody>
          <a:bodyPr>
            <a:noAutofit/>
          </a:bodyPr>
          <a:lstStyle/>
          <a:p>
            <a:r>
              <a:rPr lang="en-US" sz="3600" dirty="0" smtClean="0"/>
              <a:t>Doubly linked List with Sentinels : Insertion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685800"/>
          </a:xfrm>
        </p:spPr>
        <p:txBody>
          <a:bodyPr/>
          <a:lstStyle/>
          <a:p>
            <a:r>
              <a:rPr lang="en-US" dirty="0" smtClean="0"/>
              <a:t>Insertion always between two nodes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25016" y="1371600"/>
            <a:ext cx="8305799" cy="533398"/>
            <a:chOff x="621751" y="5769555"/>
            <a:chExt cx="6998249" cy="794901"/>
          </a:xfrm>
        </p:grpSpPr>
        <p:grpSp>
          <p:nvGrpSpPr>
            <p:cNvPr id="36" name="Group 35"/>
            <p:cNvGrpSpPr/>
            <p:nvPr/>
          </p:nvGrpSpPr>
          <p:grpSpPr>
            <a:xfrm>
              <a:off x="2503536" y="5769555"/>
              <a:ext cx="1340884" cy="773256"/>
              <a:chOff x="777358" y="5562600"/>
              <a:chExt cx="1340884" cy="773256"/>
            </a:xfrm>
          </p:grpSpPr>
          <p:sp>
            <p:nvSpPr>
              <p:cNvPr id="55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56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21751" y="5779944"/>
              <a:ext cx="1340884" cy="773256"/>
              <a:chOff x="777358" y="5562600"/>
              <a:chExt cx="1340884" cy="773256"/>
            </a:xfrm>
          </p:grpSpPr>
          <p:sp>
            <p:nvSpPr>
              <p:cNvPr id="52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419600" y="5769555"/>
              <a:ext cx="1340884" cy="773256"/>
              <a:chOff x="777358" y="5562600"/>
              <a:chExt cx="1340884" cy="773256"/>
            </a:xfrm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279116" y="5791200"/>
              <a:ext cx="1340884" cy="773256"/>
              <a:chOff x="777358" y="5562600"/>
              <a:chExt cx="1340884" cy="773256"/>
            </a:xfrm>
          </p:grpSpPr>
          <p:sp>
            <p:nvSpPr>
              <p:cNvPr id="46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47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8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 flipV="1">
              <a:off x="1764602" y="6019800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H="1" flipV="1">
              <a:off x="1945955" y="6392333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 flipV="1">
              <a:off x="3685018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auto">
            <a:xfrm flipH="1" flipV="1">
              <a:off x="3866371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 flipV="1">
              <a:off x="5562600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 flipH="1" flipV="1">
              <a:off x="5743953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632412" y="3043535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68165" y="3119735"/>
            <a:ext cx="106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27612" y="2423064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61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ym typeface="Symbol" pitchFamily="18" charset="2"/>
                </a:rPr>
                <a:t>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09412" y="2398479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ym typeface="Symbol" pitchFamily="18" charset="2"/>
                </a:rPr>
                <a:t> </a:t>
              </a:r>
              <a:endParaRPr lang="en-US" dirty="0"/>
            </a:p>
          </p:txBody>
        </p:sp>
        <p:sp>
          <p:nvSpPr>
            <p:cNvPr id="67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625687" y="1582824"/>
            <a:ext cx="35876" cy="84024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 flipV="1">
            <a:off x="1699212" y="1905000"/>
            <a:ext cx="10406" cy="79224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 flipH="1">
            <a:off x="8481012" y="1562704"/>
            <a:ext cx="0" cy="8357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1" name="Line 26"/>
          <p:cNvSpPr>
            <a:spLocks noChangeShapeType="1"/>
          </p:cNvSpPr>
          <p:nvPr/>
        </p:nvSpPr>
        <p:spPr bwMode="auto">
          <a:xfrm flipH="1" flipV="1">
            <a:off x="7356277" y="1904999"/>
            <a:ext cx="24117" cy="77750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81000" y="4114800"/>
            <a:ext cx="8305799" cy="533398"/>
            <a:chOff x="621751" y="5769555"/>
            <a:chExt cx="6998249" cy="794901"/>
          </a:xfrm>
        </p:grpSpPr>
        <p:grpSp>
          <p:nvGrpSpPr>
            <p:cNvPr id="73" name="Group 72"/>
            <p:cNvGrpSpPr/>
            <p:nvPr/>
          </p:nvGrpSpPr>
          <p:grpSpPr>
            <a:xfrm>
              <a:off x="2503536" y="5769555"/>
              <a:ext cx="1340884" cy="773256"/>
              <a:chOff x="777358" y="5562600"/>
              <a:chExt cx="1340884" cy="773256"/>
            </a:xfrm>
          </p:grpSpPr>
          <p:sp>
            <p:nvSpPr>
              <p:cNvPr id="92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93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4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21751" y="5779944"/>
              <a:ext cx="1340884" cy="773256"/>
              <a:chOff x="777358" y="5562600"/>
              <a:chExt cx="1340884" cy="773256"/>
            </a:xfrm>
          </p:grpSpPr>
          <p:sp>
            <p:nvSpPr>
              <p:cNvPr id="89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1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419600" y="5769555"/>
              <a:ext cx="1340884" cy="773256"/>
              <a:chOff x="777358" y="5562600"/>
              <a:chExt cx="1340884" cy="773256"/>
            </a:xfrm>
          </p:grpSpPr>
          <p:sp>
            <p:nvSpPr>
              <p:cNvPr id="86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87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8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6279116" y="5791200"/>
              <a:ext cx="1340884" cy="773256"/>
              <a:chOff x="777358" y="5562600"/>
              <a:chExt cx="1340884" cy="773256"/>
            </a:xfrm>
          </p:grpSpPr>
          <p:sp>
            <p:nvSpPr>
              <p:cNvPr id="83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84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5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7" name="Line 26"/>
            <p:cNvSpPr>
              <a:spLocks noChangeShapeType="1"/>
            </p:cNvSpPr>
            <p:nvPr/>
          </p:nvSpPr>
          <p:spPr bwMode="auto">
            <a:xfrm flipV="1">
              <a:off x="1764602" y="6019800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8" name="Line 26"/>
            <p:cNvSpPr>
              <a:spLocks noChangeShapeType="1"/>
            </p:cNvSpPr>
            <p:nvPr/>
          </p:nvSpPr>
          <p:spPr bwMode="auto">
            <a:xfrm flipH="1" flipV="1">
              <a:off x="1945955" y="6392333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9" name="Line 26"/>
            <p:cNvSpPr>
              <a:spLocks noChangeShapeType="1"/>
            </p:cNvSpPr>
            <p:nvPr/>
          </p:nvSpPr>
          <p:spPr bwMode="auto">
            <a:xfrm flipV="1">
              <a:off x="3685018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0" name="Line 26"/>
            <p:cNvSpPr>
              <a:spLocks noChangeShapeType="1"/>
            </p:cNvSpPr>
            <p:nvPr/>
          </p:nvSpPr>
          <p:spPr bwMode="auto">
            <a:xfrm flipH="1" flipV="1">
              <a:off x="3866371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 flipV="1">
              <a:off x="5562600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 flipH="1" flipV="1">
              <a:off x="5743953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209800" y="6248400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524149" y="5862935"/>
            <a:ext cx="106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486323" y="6242146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ym typeface="Symbol" pitchFamily="18" charset="2"/>
                </a:rPr>
                <a:t>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165396" y="5141679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102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ym typeface="Symbol" pitchFamily="18" charset="2"/>
                </a:rPr>
                <a:t> </a:t>
              </a:r>
              <a:endParaRPr lang="en-US" dirty="0"/>
            </a:p>
          </p:txBody>
        </p:sp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5" name="Line 26"/>
          <p:cNvSpPr>
            <a:spLocks noChangeShapeType="1"/>
          </p:cNvSpPr>
          <p:nvPr/>
        </p:nvSpPr>
        <p:spPr bwMode="auto">
          <a:xfrm>
            <a:off x="717547" y="4326024"/>
            <a:ext cx="9894" cy="81565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7" name="Line 26"/>
          <p:cNvSpPr>
            <a:spLocks noChangeShapeType="1"/>
          </p:cNvSpPr>
          <p:nvPr/>
        </p:nvSpPr>
        <p:spPr bwMode="auto">
          <a:xfrm flipH="1">
            <a:off x="8536996" y="4305904"/>
            <a:ext cx="0" cy="8357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8" name="Line 26"/>
          <p:cNvSpPr>
            <a:spLocks noChangeShapeType="1"/>
          </p:cNvSpPr>
          <p:nvPr/>
        </p:nvSpPr>
        <p:spPr bwMode="auto">
          <a:xfrm flipH="1" flipV="1">
            <a:off x="7412261" y="4648199"/>
            <a:ext cx="24117" cy="77750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65243" y="5105400"/>
            <a:ext cx="1591414" cy="518874"/>
            <a:chOff x="381000" y="4724400"/>
            <a:chExt cx="1591414" cy="103775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0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3" name="Line 26"/>
          <p:cNvSpPr>
            <a:spLocks noChangeShapeType="1"/>
          </p:cNvSpPr>
          <p:nvPr/>
        </p:nvSpPr>
        <p:spPr bwMode="auto">
          <a:xfrm flipV="1">
            <a:off x="1820881" y="4633674"/>
            <a:ext cx="0" cy="68376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4" name="Line 26"/>
          <p:cNvSpPr>
            <a:spLocks noChangeShapeType="1"/>
          </p:cNvSpPr>
          <p:nvPr/>
        </p:nvSpPr>
        <p:spPr bwMode="auto">
          <a:xfrm>
            <a:off x="726167" y="5455107"/>
            <a:ext cx="9894" cy="81565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5" name="Line 26"/>
          <p:cNvSpPr>
            <a:spLocks noChangeShapeType="1"/>
          </p:cNvSpPr>
          <p:nvPr/>
        </p:nvSpPr>
        <p:spPr bwMode="auto">
          <a:xfrm flipV="1">
            <a:off x="1815539" y="5660553"/>
            <a:ext cx="0" cy="68376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733800" y="2941938"/>
            <a:ext cx="2610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(a) Before Insertion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918153" y="5775137"/>
            <a:ext cx="2423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(b) After Insertion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038"/>
            <a:ext cx="8991600" cy="715962"/>
          </a:xfrm>
        </p:spPr>
        <p:txBody>
          <a:bodyPr>
            <a:noAutofit/>
          </a:bodyPr>
          <a:lstStyle/>
          <a:p>
            <a:r>
              <a:rPr lang="en-US" sz="3600" dirty="0" smtClean="0"/>
              <a:t>Doubly linked List with Sentinels : Insertion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685800"/>
          </a:xfrm>
        </p:spPr>
        <p:txBody>
          <a:bodyPr/>
          <a:lstStyle/>
          <a:p>
            <a:r>
              <a:rPr lang="en-US" dirty="0" smtClean="0"/>
              <a:t>Insertion always between two nodes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25016" y="1371600"/>
            <a:ext cx="8305799" cy="533398"/>
            <a:chOff x="621751" y="5769555"/>
            <a:chExt cx="6998249" cy="794901"/>
          </a:xfrm>
        </p:grpSpPr>
        <p:grpSp>
          <p:nvGrpSpPr>
            <p:cNvPr id="36" name="Group 35"/>
            <p:cNvGrpSpPr/>
            <p:nvPr/>
          </p:nvGrpSpPr>
          <p:grpSpPr>
            <a:xfrm>
              <a:off x="2503536" y="5769555"/>
              <a:ext cx="1340884" cy="773256"/>
              <a:chOff x="777358" y="5562600"/>
              <a:chExt cx="1340884" cy="773256"/>
            </a:xfrm>
          </p:grpSpPr>
          <p:sp>
            <p:nvSpPr>
              <p:cNvPr id="55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56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21751" y="5779944"/>
              <a:ext cx="1340884" cy="773256"/>
              <a:chOff x="777358" y="5562600"/>
              <a:chExt cx="1340884" cy="773256"/>
            </a:xfrm>
          </p:grpSpPr>
          <p:sp>
            <p:nvSpPr>
              <p:cNvPr id="52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419600" y="5769555"/>
              <a:ext cx="1340884" cy="773256"/>
              <a:chOff x="777358" y="5562600"/>
              <a:chExt cx="1340884" cy="773256"/>
            </a:xfrm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279116" y="5791200"/>
              <a:ext cx="1340884" cy="773256"/>
              <a:chOff x="777358" y="5562600"/>
              <a:chExt cx="1340884" cy="773256"/>
            </a:xfrm>
          </p:grpSpPr>
          <p:sp>
            <p:nvSpPr>
              <p:cNvPr id="46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47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8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 flipV="1">
              <a:off x="1764602" y="6019800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H="1" flipV="1">
              <a:off x="1945955" y="6392333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 flipV="1">
              <a:off x="3685018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auto">
            <a:xfrm flipH="1" flipV="1">
              <a:off x="3866371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 flipV="1">
              <a:off x="5562600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 flipH="1" flipV="1">
              <a:off x="5743953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632412" y="3043535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68165" y="3119735"/>
            <a:ext cx="106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27612" y="2423064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61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ym typeface="Symbol" pitchFamily="18" charset="2"/>
                </a:rPr>
                <a:t>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09412" y="2398479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ym typeface="Symbol" pitchFamily="18" charset="2"/>
                </a:rPr>
                <a:t> </a:t>
              </a:r>
              <a:endParaRPr lang="en-US" dirty="0"/>
            </a:p>
          </p:txBody>
        </p:sp>
        <p:sp>
          <p:nvSpPr>
            <p:cNvPr id="67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625687" y="1582824"/>
            <a:ext cx="35876" cy="84024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 flipV="1">
            <a:off x="1699212" y="1905000"/>
            <a:ext cx="10406" cy="79224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 flipH="1">
            <a:off x="8481012" y="1562704"/>
            <a:ext cx="0" cy="8357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1" name="Line 26"/>
          <p:cNvSpPr>
            <a:spLocks noChangeShapeType="1"/>
          </p:cNvSpPr>
          <p:nvPr/>
        </p:nvSpPr>
        <p:spPr bwMode="auto">
          <a:xfrm flipH="1" flipV="1">
            <a:off x="7356277" y="1904999"/>
            <a:ext cx="24117" cy="77750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81000" y="4114800"/>
            <a:ext cx="8305799" cy="533398"/>
            <a:chOff x="621751" y="5769555"/>
            <a:chExt cx="6998249" cy="794901"/>
          </a:xfrm>
        </p:grpSpPr>
        <p:grpSp>
          <p:nvGrpSpPr>
            <p:cNvPr id="73" name="Group 72"/>
            <p:cNvGrpSpPr/>
            <p:nvPr/>
          </p:nvGrpSpPr>
          <p:grpSpPr>
            <a:xfrm>
              <a:off x="2503536" y="5769555"/>
              <a:ext cx="1340884" cy="773256"/>
              <a:chOff x="777358" y="5562600"/>
              <a:chExt cx="1340884" cy="773256"/>
            </a:xfrm>
          </p:grpSpPr>
          <p:sp>
            <p:nvSpPr>
              <p:cNvPr id="92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93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4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21751" y="5779944"/>
              <a:ext cx="1340884" cy="773256"/>
              <a:chOff x="777358" y="5562600"/>
              <a:chExt cx="1340884" cy="773256"/>
            </a:xfrm>
          </p:grpSpPr>
          <p:sp>
            <p:nvSpPr>
              <p:cNvPr id="89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1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419600" y="5769555"/>
              <a:ext cx="1340884" cy="773256"/>
              <a:chOff x="777358" y="5562600"/>
              <a:chExt cx="1340884" cy="773256"/>
            </a:xfrm>
          </p:grpSpPr>
          <p:sp>
            <p:nvSpPr>
              <p:cNvPr id="86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87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8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6279116" y="5791200"/>
              <a:ext cx="1340884" cy="773256"/>
              <a:chOff x="777358" y="5562600"/>
              <a:chExt cx="1340884" cy="773256"/>
            </a:xfrm>
          </p:grpSpPr>
          <p:sp>
            <p:nvSpPr>
              <p:cNvPr id="83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84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5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7" name="Line 26"/>
            <p:cNvSpPr>
              <a:spLocks noChangeShapeType="1"/>
            </p:cNvSpPr>
            <p:nvPr/>
          </p:nvSpPr>
          <p:spPr bwMode="auto">
            <a:xfrm flipV="1">
              <a:off x="1764602" y="6019800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8" name="Line 26"/>
            <p:cNvSpPr>
              <a:spLocks noChangeShapeType="1"/>
            </p:cNvSpPr>
            <p:nvPr/>
          </p:nvSpPr>
          <p:spPr bwMode="auto">
            <a:xfrm flipH="1" flipV="1">
              <a:off x="1945955" y="6392333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9" name="Line 26"/>
            <p:cNvSpPr>
              <a:spLocks noChangeShapeType="1"/>
            </p:cNvSpPr>
            <p:nvPr/>
          </p:nvSpPr>
          <p:spPr bwMode="auto">
            <a:xfrm flipV="1">
              <a:off x="3685018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0" name="Line 26"/>
            <p:cNvSpPr>
              <a:spLocks noChangeShapeType="1"/>
            </p:cNvSpPr>
            <p:nvPr/>
          </p:nvSpPr>
          <p:spPr bwMode="auto">
            <a:xfrm flipH="1" flipV="1">
              <a:off x="3866371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 flipV="1">
              <a:off x="5562600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 flipH="1" flipV="1">
              <a:off x="5743953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600116" y="5993232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978085" y="6168603"/>
            <a:ext cx="106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381000" y="5272326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ym typeface="Symbol" pitchFamily="18" charset="2"/>
                </a:rPr>
                <a:t>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165396" y="6110526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102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ym typeface="Symbol" pitchFamily="18" charset="2"/>
                </a:rPr>
                <a:t> </a:t>
              </a:r>
              <a:endParaRPr lang="en-US" dirty="0"/>
            </a:p>
          </p:txBody>
        </p:sp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7" name="Line 26"/>
          <p:cNvSpPr>
            <a:spLocks noChangeShapeType="1"/>
          </p:cNvSpPr>
          <p:nvPr/>
        </p:nvSpPr>
        <p:spPr bwMode="auto">
          <a:xfrm flipH="1">
            <a:off x="8536996" y="4305904"/>
            <a:ext cx="0" cy="8357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203116" y="5141679"/>
            <a:ext cx="1591414" cy="518874"/>
            <a:chOff x="381000" y="4724400"/>
            <a:chExt cx="1591414" cy="103775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0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3" name="Line 26"/>
          <p:cNvSpPr>
            <a:spLocks noChangeShapeType="1"/>
          </p:cNvSpPr>
          <p:nvPr/>
        </p:nvSpPr>
        <p:spPr bwMode="auto">
          <a:xfrm flipV="1">
            <a:off x="7356277" y="5629868"/>
            <a:ext cx="0" cy="68376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4" name="Line 26"/>
          <p:cNvSpPr>
            <a:spLocks noChangeShapeType="1"/>
          </p:cNvSpPr>
          <p:nvPr/>
        </p:nvSpPr>
        <p:spPr bwMode="auto">
          <a:xfrm>
            <a:off x="620844" y="4485287"/>
            <a:ext cx="9894" cy="81565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5" name="Line 26"/>
          <p:cNvSpPr>
            <a:spLocks noChangeShapeType="1"/>
          </p:cNvSpPr>
          <p:nvPr/>
        </p:nvSpPr>
        <p:spPr bwMode="auto">
          <a:xfrm flipV="1">
            <a:off x="1710216" y="4690733"/>
            <a:ext cx="0" cy="68376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6" name="Line 26"/>
          <p:cNvSpPr>
            <a:spLocks noChangeShapeType="1"/>
          </p:cNvSpPr>
          <p:nvPr/>
        </p:nvSpPr>
        <p:spPr bwMode="auto">
          <a:xfrm flipH="1" flipV="1">
            <a:off x="7412261" y="4648199"/>
            <a:ext cx="24117" cy="77750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6" name="Line 26"/>
          <p:cNvSpPr>
            <a:spLocks noChangeShapeType="1"/>
          </p:cNvSpPr>
          <p:nvPr/>
        </p:nvSpPr>
        <p:spPr bwMode="auto">
          <a:xfrm>
            <a:off x="8536996" y="5334000"/>
            <a:ext cx="9894" cy="81565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038"/>
            <a:ext cx="8991600" cy="715962"/>
          </a:xfrm>
        </p:spPr>
        <p:txBody>
          <a:bodyPr>
            <a:noAutofit/>
          </a:bodyPr>
          <a:lstStyle/>
          <a:p>
            <a:r>
              <a:rPr lang="en-US" sz="3600" dirty="0" smtClean="0"/>
              <a:t>Doubly linked List with Sentinels : Insertion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685800"/>
          </a:xfrm>
        </p:spPr>
        <p:txBody>
          <a:bodyPr/>
          <a:lstStyle/>
          <a:p>
            <a:r>
              <a:rPr lang="en-US" dirty="0" smtClean="0"/>
              <a:t>Insertion always between two nodes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25016" y="1371600"/>
            <a:ext cx="8305799" cy="533398"/>
            <a:chOff x="621751" y="5769555"/>
            <a:chExt cx="6998249" cy="794901"/>
          </a:xfrm>
        </p:grpSpPr>
        <p:grpSp>
          <p:nvGrpSpPr>
            <p:cNvPr id="36" name="Group 35"/>
            <p:cNvGrpSpPr/>
            <p:nvPr/>
          </p:nvGrpSpPr>
          <p:grpSpPr>
            <a:xfrm>
              <a:off x="2503536" y="5769555"/>
              <a:ext cx="1340884" cy="773256"/>
              <a:chOff x="777358" y="5562600"/>
              <a:chExt cx="1340884" cy="773256"/>
            </a:xfrm>
          </p:grpSpPr>
          <p:sp>
            <p:nvSpPr>
              <p:cNvPr id="55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56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21751" y="5779944"/>
              <a:ext cx="1340884" cy="773256"/>
              <a:chOff x="777358" y="5562600"/>
              <a:chExt cx="1340884" cy="773256"/>
            </a:xfrm>
          </p:grpSpPr>
          <p:sp>
            <p:nvSpPr>
              <p:cNvPr id="52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419600" y="5769555"/>
              <a:ext cx="1340884" cy="773256"/>
              <a:chOff x="777358" y="5562600"/>
              <a:chExt cx="1340884" cy="773256"/>
            </a:xfrm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279116" y="5791200"/>
              <a:ext cx="1340884" cy="773256"/>
              <a:chOff x="777358" y="5562600"/>
              <a:chExt cx="1340884" cy="773256"/>
            </a:xfrm>
          </p:grpSpPr>
          <p:sp>
            <p:nvSpPr>
              <p:cNvPr id="46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47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8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 flipV="1">
              <a:off x="1764602" y="6019800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H="1" flipV="1">
              <a:off x="1945955" y="6392333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 flipV="1">
              <a:off x="3685018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auto">
            <a:xfrm flipH="1" flipV="1">
              <a:off x="3866371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 flipV="1">
              <a:off x="5562600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 flipH="1" flipV="1">
              <a:off x="5743953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632412" y="3043535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68165" y="3119735"/>
            <a:ext cx="106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27612" y="2423064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61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ym typeface="Symbol" pitchFamily="18" charset="2"/>
                </a:rPr>
                <a:t>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09412" y="2398479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ym typeface="Symbol" pitchFamily="18" charset="2"/>
                </a:rPr>
                <a:t> </a:t>
              </a:r>
              <a:endParaRPr lang="en-US" dirty="0"/>
            </a:p>
          </p:txBody>
        </p:sp>
        <p:sp>
          <p:nvSpPr>
            <p:cNvPr id="67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625687" y="1582824"/>
            <a:ext cx="35876" cy="84024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 flipV="1">
            <a:off x="1699212" y="1905000"/>
            <a:ext cx="10406" cy="79224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 flipH="1">
            <a:off x="8481012" y="1562704"/>
            <a:ext cx="0" cy="8357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1" name="Line 26"/>
          <p:cNvSpPr>
            <a:spLocks noChangeShapeType="1"/>
          </p:cNvSpPr>
          <p:nvPr/>
        </p:nvSpPr>
        <p:spPr bwMode="auto">
          <a:xfrm flipH="1" flipV="1">
            <a:off x="7356277" y="1904999"/>
            <a:ext cx="24117" cy="77750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81000" y="4114801"/>
            <a:ext cx="8305799" cy="1642915"/>
            <a:chOff x="621751" y="5769555"/>
            <a:chExt cx="6998249" cy="2448368"/>
          </a:xfrm>
        </p:grpSpPr>
        <p:grpSp>
          <p:nvGrpSpPr>
            <p:cNvPr id="73" name="Group 72"/>
            <p:cNvGrpSpPr/>
            <p:nvPr/>
          </p:nvGrpSpPr>
          <p:grpSpPr>
            <a:xfrm>
              <a:off x="2503536" y="5769555"/>
              <a:ext cx="1340884" cy="773256"/>
              <a:chOff x="777358" y="5562600"/>
              <a:chExt cx="1340884" cy="773256"/>
            </a:xfrm>
          </p:grpSpPr>
          <p:sp>
            <p:nvSpPr>
              <p:cNvPr id="92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93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4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21751" y="5779944"/>
              <a:ext cx="1340884" cy="773256"/>
              <a:chOff x="777358" y="5562600"/>
              <a:chExt cx="1340884" cy="773256"/>
            </a:xfrm>
          </p:grpSpPr>
          <p:sp>
            <p:nvSpPr>
              <p:cNvPr id="89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1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419600" y="5769555"/>
              <a:ext cx="1340884" cy="773256"/>
              <a:chOff x="777358" y="5562600"/>
              <a:chExt cx="1340884" cy="773256"/>
            </a:xfrm>
          </p:grpSpPr>
          <p:sp>
            <p:nvSpPr>
              <p:cNvPr id="86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87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8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6279116" y="5791200"/>
              <a:ext cx="1340884" cy="773256"/>
              <a:chOff x="777358" y="5562600"/>
              <a:chExt cx="1340884" cy="773256"/>
            </a:xfrm>
          </p:grpSpPr>
          <p:sp>
            <p:nvSpPr>
              <p:cNvPr id="83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84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5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7" name="Line 26"/>
            <p:cNvSpPr>
              <a:spLocks noChangeShapeType="1"/>
            </p:cNvSpPr>
            <p:nvPr/>
          </p:nvSpPr>
          <p:spPr bwMode="auto">
            <a:xfrm flipV="1">
              <a:off x="1764602" y="6019800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8" name="Line 26"/>
            <p:cNvSpPr>
              <a:spLocks noChangeShapeType="1"/>
            </p:cNvSpPr>
            <p:nvPr/>
          </p:nvSpPr>
          <p:spPr bwMode="auto">
            <a:xfrm flipH="1" flipV="1">
              <a:off x="1945955" y="6392333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0" name="Line 26"/>
            <p:cNvSpPr>
              <a:spLocks noChangeShapeType="1"/>
            </p:cNvSpPr>
            <p:nvPr/>
          </p:nvSpPr>
          <p:spPr bwMode="auto">
            <a:xfrm flipH="1">
              <a:off x="4372430" y="6223784"/>
              <a:ext cx="220921" cy="1994139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 flipV="1">
              <a:off x="5562600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 flipH="1" flipV="1">
              <a:off x="5743953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104477" y="5212893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524149" y="5862935"/>
            <a:ext cx="106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381000" y="5206639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ym typeface="Symbol" pitchFamily="18" charset="2"/>
                </a:rPr>
                <a:t>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165396" y="5141679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102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ym typeface="Symbol" pitchFamily="18" charset="2"/>
                </a:rPr>
                <a:t> </a:t>
              </a:r>
              <a:endParaRPr lang="en-US" dirty="0"/>
            </a:p>
          </p:txBody>
        </p:sp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7" name="Line 26"/>
          <p:cNvSpPr>
            <a:spLocks noChangeShapeType="1"/>
          </p:cNvSpPr>
          <p:nvPr/>
        </p:nvSpPr>
        <p:spPr bwMode="auto">
          <a:xfrm flipH="1">
            <a:off x="8536996" y="4305904"/>
            <a:ext cx="0" cy="8357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8" name="Line 26"/>
          <p:cNvSpPr>
            <a:spLocks noChangeShapeType="1"/>
          </p:cNvSpPr>
          <p:nvPr/>
        </p:nvSpPr>
        <p:spPr bwMode="auto">
          <a:xfrm flipH="1" flipV="1">
            <a:off x="7412261" y="4648199"/>
            <a:ext cx="24117" cy="77750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886200" y="5756585"/>
            <a:ext cx="1591414" cy="518874"/>
            <a:chOff x="381000" y="4724400"/>
            <a:chExt cx="1591414" cy="103775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0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3" name="Line 26"/>
          <p:cNvSpPr>
            <a:spLocks noChangeShapeType="1"/>
          </p:cNvSpPr>
          <p:nvPr/>
        </p:nvSpPr>
        <p:spPr bwMode="auto">
          <a:xfrm flipH="1" flipV="1">
            <a:off x="3400971" y="4648199"/>
            <a:ext cx="612334" cy="135488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4" name="Line 26"/>
          <p:cNvSpPr>
            <a:spLocks noChangeShapeType="1"/>
          </p:cNvSpPr>
          <p:nvPr/>
        </p:nvSpPr>
        <p:spPr bwMode="auto">
          <a:xfrm>
            <a:off x="620844" y="4419600"/>
            <a:ext cx="9894" cy="81565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5" name="Line 26"/>
          <p:cNvSpPr>
            <a:spLocks noChangeShapeType="1"/>
          </p:cNvSpPr>
          <p:nvPr/>
        </p:nvSpPr>
        <p:spPr bwMode="auto">
          <a:xfrm flipV="1">
            <a:off x="1710216" y="4625046"/>
            <a:ext cx="0" cy="68376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6" name="Line 26"/>
          <p:cNvSpPr>
            <a:spLocks noChangeShapeType="1"/>
          </p:cNvSpPr>
          <p:nvPr/>
        </p:nvSpPr>
        <p:spPr bwMode="auto">
          <a:xfrm>
            <a:off x="4016608" y="4288402"/>
            <a:ext cx="382512" cy="143711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6" name="Line 26"/>
          <p:cNvSpPr>
            <a:spLocks noChangeShapeType="1"/>
          </p:cNvSpPr>
          <p:nvPr/>
        </p:nvSpPr>
        <p:spPr bwMode="auto">
          <a:xfrm flipV="1">
            <a:off x="5241684" y="4648199"/>
            <a:ext cx="377363" cy="133631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smtClean="0"/>
              <a:t>Doubly Linked List : Insert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i="1" dirty="0">
                <a:solidFill>
                  <a:srgbClr val="C00000"/>
                </a:solidFill>
              </a:rPr>
              <a:t>Algorithm </a:t>
            </a:r>
            <a:r>
              <a:rPr lang="en-US" sz="2800" i="1" dirty="0" err="1" smtClean="0">
                <a:solidFill>
                  <a:srgbClr val="C00000"/>
                </a:solidFill>
              </a:rPr>
              <a:t>Insert_between</a:t>
            </a:r>
            <a:r>
              <a:rPr lang="en-US" sz="2800" i="1" dirty="0" smtClean="0">
                <a:solidFill>
                  <a:srgbClr val="C00000"/>
                </a:solidFill>
              </a:rPr>
              <a:t>(e, predecessor, successor):</a:t>
            </a:r>
            <a:endParaRPr lang="en-US" sz="2800" i="1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 err="1"/>
              <a:t>newnode</a:t>
            </a:r>
            <a:r>
              <a:rPr lang="en-US" dirty="0"/>
              <a:t> = Node(</a:t>
            </a:r>
            <a:r>
              <a:rPr lang="en-US" i="1" dirty="0"/>
              <a:t>e</a:t>
            </a:r>
            <a:r>
              <a:rPr lang="en-US" dirty="0"/>
              <a:t>) </a:t>
            </a:r>
            <a:r>
              <a:rPr lang="en-US" dirty="0" smtClean="0"/>
              <a:t>                  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 err="1" smtClean="0"/>
              <a:t>newnode.next</a:t>
            </a:r>
            <a:r>
              <a:rPr lang="en-US" dirty="0" smtClean="0"/>
              <a:t> = </a:t>
            </a:r>
            <a:r>
              <a:rPr lang="en-US" i="1" dirty="0" smtClean="0"/>
              <a:t>successor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 err="1" smtClean="0"/>
              <a:t>newnode.prev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i="1" dirty="0" smtClean="0"/>
              <a:t>predecessor</a:t>
            </a:r>
            <a:endParaRPr lang="en-US" i="1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i="1" dirty="0" err="1" smtClean="0"/>
              <a:t>predecessor.next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newnode</a:t>
            </a:r>
            <a:endParaRPr lang="en-US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i="1" dirty="0" err="1" smtClean="0"/>
              <a:t>Sucessor.prev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dirty="0" err="1"/>
              <a:t>newnode</a:t>
            </a:r>
            <a:endParaRPr lang="en-US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 smtClean="0"/>
              <a:t>size </a:t>
            </a:r>
            <a:r>
              <a:rPr lang="en-US" dirty="0"/>
              <a:t>= size+1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038"/>
            <a:ext cx="8991600" cy="715962"/>
          </a:xfrm>
        </p:spPr>
        <p:txBody>
          <a:bodyPr>
            <a:noAutofit/>
          </a:bodyPr>
          <a:lstStyle/>
          <a:p>
            <a:r>
              <a:rPr lang="en-US" sz="3600" dirty="0" smtClean="0"/>
              <a:t>Doubly linked List with Sentinels : Insertion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685800"/>
          </a:xfrm>
        </p:spPr>
        <p:txBody>
          <a:bodyPr/>
          <a:lstStyle/>
          <a:p>
            <a:r>
              <a:rPr lang="en-US" dirty="0" smtClean="0"/>
              <a:t>Insertion always between two nodes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25016" y="1371600"/>
            <a:ext cx="8305799" cy="533398"/>
            <a:chOff x="621751" y="5769555"/>
            <a:chExt cx="6998249" cy="794901"/>
          </a:xfrm>
        </p:grpSpPr>
        <p:grpSp>
          <p:nvGrpSpPr>
            <p:cNvPr id="36" name="Group 35"/>
            <p:cNvGrpSpPr/>
            <p:nvPr/>
          </p:nvGrpSpPr>
          <p:grpSpPr>
            <a:xfrm>
              <a:off x="2503536" y="5769555"/>
              <a:ext cx="1340884" cy="773256"/>
              <a:chOff x="777358" y="5562600"/>
              <a:chExt cx="1340884" cy="773256"/>
            </a:xfrm>
          </p:grpSpPr>
          <p:sp>
            <p:nvSpPr>
              <p:cNvPr id="55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56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21751" y="5779944"/>
              <a:ext cx="1340884" cy="773256"/>
              <a:chOff x="777358" y="5562600"/>
              <a:chExt cx="1340884" cy="773256"/>
            </a:xfrm>
          </p:grpSpPr>
          <p:sp>
            <p:nvSpPr>
              <p:cNvPr id="52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419600" y="5769555"/>
              <a:ext cx="1340884" cy="773256"/>
              <a:chOff x="777358" y="5562600"/>
              <a:chExt cx="1340884" cy="773256"/>
            </a:xfrm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279116" y="5791200"/>
              <a:ext cx="1340884" cy="773256"/>
              <a:chOff x="777358" y="5562600"/>
              <a:chExt cx="1340884" cy="773256"/>
            </a:xfrm>
          </p:grpSpPr>
          <p:sp>
            <p:nvSpPr>
              <p:cNvPr id="46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47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8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 flipV="1">
              <a:off x="1764602" y="6019800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H="1" flipV="1">
              <a:off x="1945955" y="6392333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 flipV="1">
              <a:off x="3685018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auto">
            <a:xfrm flipH="1" flipV="1">
              <a:off x="3866371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 flipV="1">
              <a:off x="5562600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 flipH="1" flipV="1">
              <a:off x="5743953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632412" y="3043535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68165" y="3119735"/>
            <a:ext cx="106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27612" y="2423064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61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ym typeface="Symbol" pitchFamily="18" charset="2"/>
                </a:rPr>
                <a:t>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09412" y="2398479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ym typeface="Symbol" pitchFamily="18" charset="2"/>
                </a:rPr>
                <a:t> </a:t>
              </a:r>
              <a:endParaRPr lang="en-US" dirty="0"/>
            </a:p>
          </p:txBody>
        </p:sp>
        <p:sp>
          <p:nvSpPr>
            <p:cNvPr id="67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625687" y="1582824"/>
            <a:ext cx="35876" cy="84024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 flipV="1">
            <a:off x="1699212" y="1905000"/>
            <a:ext cx="10406" cy="79224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 flipH="1">
            <a:off x="8481012" y="1562704"/>
            <a:ext cx="0" cy="8357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1" name="Line 26"/>
          <p:cNvSpPr>
            <a:spLocks noChangeShapeType="1"/>
          </p:cNvSpPr>
          <p:nvPr/>
        </p:nvSpPr>
        <p:spPr bwMode="auto">
          <a:xfrm flipH="1" flipV="1">
            <a:off x="7356277" y="1904999"/>
            <a:ext cx="24117" cy="77750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81000" y="4114800"/>
            <a:ext cx="8305799" cy="533398"/>
            <a:chOff x="621751" y="5769555"/>
            <a:chExt cx="6998249" cy="794901"/>
          </a:xfrm>
        </p:grpSpPr>
        <p:grpSp>
          <p:nvGrpSpPr>
            <p:cNvPr id="73" name="Group 72"/>
            <p:cNvGrpSpPr/>
            <p:nvPr/>
          </p:nvGrpSpPr>
          <p:grpSpPr>
            <a:xfrm>
              <a:off x="2503536" y="5769555"/>
              <a:ext cx="1340884" cy="773256"/>
              <a:chOff x="777358" y="5562600"/>
              <a:chExt cx="1340884" cy="773256"/>
            </a:xfrm>
          </p:grpSpPr>
          <p:sp>
            <p:nvSpPr>
              <p:cNvPr id="92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93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4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21751" y="5779944"/>
              <a:ext cx="1340884" cy="773256"/>
              <a:chOff x="777358" y="5562600"/>
              <a:chExt cx="1340884" cy="773256"/>
            </a:xfrm>
          </p:grpSpPr>
          <p:sp>
            <p:nvSpPr>
              <p:cNvPr id="89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1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419600" y="5769555"/>
              <a:ext cx="1340884" cy="773256"/>
              <a:chOff x="777358" y="5562600"/>
              <a:chExt cx="1340884" cy="773256"/>
            </a:xfrm>
          </p:grpSpPr>
          <p:sp>
            <p:nvSpPr>
              <p:cNvPr id="86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87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8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6279116" y="5791200"/>
              <a:ext cx="1340884" cy="773256"/>
              <a:chOff x="777358" y="5562600"/>
              <a:chExt cx="1340884" cy="773256"/>
            </a:xfrm>
          </p:grpSpPr>
          <p:sp>
            <p:nvSpPr>
              <p:cNvPr id="83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84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5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7" name="Line 26"/>
            <p:cNvSpPr>
              <a:spLocks noChangeShapeType="1"/>
            </p:cNvSpPr>
            <p:nvPr/>
          </p:nvSpPr>
          <p:spPr bwMode="auto">
            <a:xfrm flipV="1">
              <a:off x="1764602" y="6019800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8" name="Line 26"/>
            <p:cNvSpPr>
              <a:spLocks noChangeShapeType="1"/>
            </p:cNvSpPr>
            <p:nvPr/>
          </p:nvSpPr>
          <p:spPr bwMode="auto">
            <a:xfrm flipH="1" flipV="1">
              <a:off x="1945955" y="6392333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9" name="Line 26"/>
            <p:cNvSpPr>
              <a:spLocks noChangeShapeType="1"/>
            </p:cNvSpPr>
            <p:nvPr/>
          </p:nvSpPr>
          <p:spPr bwMode="auto">
            <a:xfrm flipV="1">
              <a:off x="3685018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0" name="Line 26"/>
            <p:cNvSpPr>
              <a:spLocks noChangeShapeType="1"/>
            </p:cNvSpPr>
            <p:nvPr/>
          </p:nvSpPr>
          <p:spPr bwMode="auto">
            <a:xfrm flipH="1" flipV="1">
              <a:off x="3866371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 flipV="1">
              <a:off x="5562600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 flipH="1" flipV="1">
              <a:off x="5743953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209800" y="6248400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524149" y="5862935"/>
            <a:ext cx="106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486323" y="6242146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ym typeface="Symbol" pitchFamily="18" charset="2"/>
                </a:rPr>
                <a:t>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165396" y="5141679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102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ym typeface="Symbol" pitchFamily="18" charset="2"/>
                </a:rPr>
                <a:t> </a:t>
              </a:r>
              <a:endParaRPr lang="en-US" dirty="0"/>
            </a:p>
          </p:txBody>
        </p:sp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5" name="Line 26"/>
          <p:cNvSpPr>
            <a:spLocks noChangeShapeType="1"/>
          </p:cNvSpPr>
          <p:nvPr/>
        </p:nvSpPr>
        <p:spPr bwMode="auto">
          <a:xfrm>
            <a:off x="717547" y="4326024"/>
            <a:ext cx="9894" cy="81565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7" name="Line 26"/>
          <p:cNvSpPr>
            <a:spLocks noChangeShapeType="1"/>
          </p:cNvSpPr>
          <p:nvPr/>
        </p:nvSpPr>
        <p:spPr bwMode="auto">
          <a:xfrm flipH="1">
            <a:off x="8536996" y="4305904"/>
            <a:ext cx="0" cy="8357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8" name="Line 26"/>
          <p:cNvSpPr>
            <a:spLocks noChangeShapeType="1"/>
          </p:cNvSpPr>
          <p:nvPr/>
        </p:nvSpPr>
        <p:spPr bwMode="auto">
          <a:xfrm flipH="1" flipV="1">
            <a:off x="7412261" y="4648199"/>
            <a:ext cx="24117" cy="77750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65243" y="5105400"/>
            <a:ext cx="1591414" cy="518874"/>
            <a:chOff x="381000" y="4724400"/>
            <a:chExt cx="1591414" cy="103775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0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3" name="Line 26"/>
          <p:cNvSpPr>
            <a:spLocks noChangeShapeType="1"/>
          </p:cNvSpPr>
          <p:nvPr/>
        </p:nvSpPr>
        <p:spPr bwMode="auto">
          <a:xfrm flipV="1">
            <a:off x="1820881" y="4633674"/>
            <a:ext cx="0" cy="68376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4" name="Line 26"/>
          <p:cNvSpPr>
            <a:spLocks noChangeShapeType="1"/>
          </p:cNvSpPr>
          <p:nvPr/>
        </p:nvSpPr>
        <p:spPr bwMode="auto">
          <a:xfrm>
            <a:off x="726167" y="5455107"/>
            <a:ext cx="9894" cy="81565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5" name="Line 26"/>
          <p:cNvSpPr>
            <a:spLocks noChangeShapeType="1"/>
          </p:cNvSpPr>
          <p:nvPr/>
        </p:nvSpPr>
        <p:spPr bwMode="auto">
          <a:xfrm flipV="1">
            <a:off x="1815539" y="5660553"/>
            <a:ext cx="0" cy="68376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733800" y="2941938"/>
            <a:ext cx="2610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(a) Before Insertion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918153" y="5775137"/>
            <a:ext cx="2423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(b) After Insertion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itle 1"/>
          <p:cNvSpPr txBox="1">
            <a:spLocks/>
          </p:cNvSpPr>
          <p:nvPr/>
        </p:nvSpPr>
        <p:spPr>
          <a:xfrm>
            <a:off x="2335495" y="2527213"/>
            <a:ext cx="6679073" cy="20133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3600" i="1" dirty="0" err="1" smtClean="0">
                <a:solidFill>
                  <a:srgbClr val="C00000"/>
                </a:solidFill>
              </a:rPr>
              <a:t>InsertFirst</a:t>
            </a:r>
            <a:r>
              <a:rPr lang="en-US" sz="3600" i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sz="3600" i="1" dirty="0" err="1" smtClean="0">
                <a:solidFill>
                  <a:srgbClr val="C00000"/>
                </a:solidFill>
              </a:rPr>
              <a:t>Insert_between</a:t>
            </a:r>
            <a:r>
              <a:rPr lang="en-US" sz="3600" i="1" dirty="0" smtClean="0">
                <a:solidFill>
                  <a:srgbClr val="C00000"/>
                </a:solidFill>
              </a:rPr>
              <a:t> (E, header, </a:t>
            </a:r>
            <a:r>
              <a:rPr lang="en-US" sz="3600" i="1" dirty="0" err="1" smtClean="0">
                <a:solidFill>
                  <a:srgbClr val="C00000"/>
                </a:solidFill>
              </a:rPr>
              <a:t>header.next</a:t>
            </a:r>
            <a:r>
              <a:rPr lang="en-US" sz="3600" i="1" dirty="0" smtClean="0">
                <a:solidFill>
                  <a:srgbClr val="C00000"/>
                </a:solidFill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21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038"/>
            <a:ext cx="8991600" cy="715962"/>
          </a:xfrm>
        </p:spPr>
        <p:txBody>
          <a:bodyPr>
            <a:noAutofit/>
          </a:bodyPr>
          <a:lstStyle/>
          <a:p>
            <a:r>
              <a:rPr lang="en-US" sz="3600" dirty="0" smtClean="0"/>
              <a:t>Doubly linked List with Sentinels : Insertion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685800"/>
          </a:xfrm>
        </p:spPr>
        <p:txBody>
          <a:bodyPr/>
          <a:lstStyle/>
          <a:p>
            <a:r>
              <a:rPr lang="en-US" dirty="0" smtClean="0"/>
              <a:t>Insertion always between two nodes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25016" y="1371600"/>
            <a:ext cx="8305799" cy="533398"/>
            <a:chOff x="621751" y="5769555"/>
            <a:chExt cx="6998249" cy="794901"/>
          </a:xfrm>
        </p:grpSpPr>
        <p:grpSp>
          <p:nvGrpSpPr>
            <p:cNvPr id="36" name="Group 35"/>
            <p:cNvGrpSpPr/>
            <p:nvPr/>
          </p:nvGrpSpPr>
          <p:grpSpPr>
            <a:xfrm>
              <a:off x="2503536" y="5769555"/>
              <a:ext cx="1340884" cy="773256"/>
              <a:chOff x="777358" y="5562600"/>
              <a:chExt cx="1340884" cy="773256"/>
            </a:xfrm>
          </p:grpSpPr>
          <p:sp>
            <p:nvSpPr>
              <p:cNvPr id="55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56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21751" y="5779944"/>
              <a:ext cx="1340884" cy="773256"/>
              <a:chOff x="777358" y="5562600"/>
              <a:chExt cx="1340884" cy="773256"/>
            </a:xfrm>
          </p:grpSpPr>
          <p:sp>
            <p:nvSpPr>
              <p:cNvPr id="52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419600" y="5769555"/>
              <a:ext cx="1340884" cy="773256"/>
              <a:chOff x="777358" y="5562600"/>
              <a:chExt cx="1340884" cy="773256"/>
            </a:xfrm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279116" y="5791200"/>
              <a:ext cx="1340884" cy="773256"/>
              <a:chOff x="777358" y="5562600"/>
              <a:chExt cx="1340884" cy="773256"/>
            </a:xfrm>
          </p:grpSpPr>
          <p:sp>
            <p:nvSpPr>
              <p:cNvPr id="46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47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8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 flipV="1">
              <a:off x="1764602" y="6019800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H="1" flipV="1">
              <a:off x="1945955" y="6392333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 flipV="1">
              <a:off x="3685018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auto">
            <a:xfrm flipH="1" flipV="1">
              <a:off x="3866371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 flipV="1">
              <a:off x="5562600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 flipH="1" flipV="1">
              <a:off x="5743953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632412" y="3043535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68165" y="3119735"/>
            <a:ext cx="106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27612" y="2423064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61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ym typeface="Symbol" pitchFamily="18" charset="2"/>
                </a:rPr>
                <a:t>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09412" y="2398479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ym typeface="Symbol" pitchFamily="18" charset="2"/>
                </a:rPr>
                <a:t> </a:t>
              </a:r>
              <a:endParaRPr lang="en-US" dirty="0"/>
            </a:p>
          </p:txBody>
        </p:sp>
        <p:sp>
          <p:nvSpPr>
            <p:cNvPr id="67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625687" y="1582824"/>
            <a:ext cx="35876" cy="84024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 flipV="1">
            <a:off x="1699212" y="1905000"/>
            <a:ext cx="10406" cy="79224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 flipH="1">
            <a:off x="8481012" y="1562704"/>
            <a:ext cx="0" cy="8357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1" name="Line 26"/>
          <p:cNvSpPr>
            <a:spLocks noChangeShapeType="1"/>
          </p:cNvSpPr>
          <p:nvPr/>
        </p:nvSpPr>
        <p:spPr bwMode="auto">
          <a:xfrm flipH="1" flipV="1">
            <a:off x="7356277" y="1904999"/>
            <a:ext cx="24117" cy="77750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81000" y="4114800"/>
            <a:ext cx="8305799" cy="533398"/>
            <a:chOff x="621751" y="5769555"/>
            <a:chExt cx="6998249" cy="794901"/>
          </a:xfrm>
        </p:grpSpPr>
        <p:grpSp>
          <p:nvGrpSpPr>
            <p:cNvPr id="73" name="Group 72"/>
            <p:cNvGrpSpPr/>
            <p:nvPr/>
          </p:nvGrpSpPr>
          <p:grpSpPr>
            <a:xfrm>
              <a:off x="2503536" y="5769555"/>
              <a:ext cx="1340884" cy="773256"/>
              <a:chOff x="777358" y="5562600"/>
              <a:chExt cx="1340884" cy="773256"/>
            </a:xfrm>
          </p:grpSpPr>
          <p:sp>
            <p:nvSpPr>
              <p:cNvPr id="92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93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4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21751" y="5779944"/>
              <a:ext cx="1340884" cy="773256"/>
              <a:chOff x="777358" y="5562600"/>
              <a:chExt cx="1340884" cy="773256"/>
            </a:xfrm>
          </p:grpSpPr>
          <p:sp>
            <p:nvSpPr>
              <p:cNvPr id="89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1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419600" y="5769555"/>
              <a:ext cx="1340884" cy="773256"/>
              <a:chOff x="777358" y="5562600"/>
              <a:chExt cx="1340884" cy="773256"/>
            </a:xfrm>
          </p:grpSpPr>
          <p:sp>
            <p:nvSpPr>
              <p:cNvPr id="86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87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8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6279116" y="5791200"/>
              <a:ext cx="1340884" cy="773256"/>
              <a:chOff x="777358" y="5562600"/>
              <a:chExt cx="1340884" cy="773256"/>
            </a:xfrm>
          </p:grpSpPr>
          <p:sp>
            <p:nvSpPr>
              <p:cNvPr id="83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84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5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7" name="Line 26"/>
            <p:cNvSpPr>
              <a:spLocks noChangeShapeType="1"/>
            </p:cNvSpPr>
            <p:nvPr/>
          </p:nvSpPr>
          <p:spPr bwMode="auto">
            <a:xfrm flipV="1">
              <a:off x="1764602" y="6019800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8" name="Line 26"/>
            <p:cNvSpPr>
              <a:spLocks noChangeShapeType="1"/>
            </p:cNvSpPr>
            <p:nvPr/>
          </p:nvSpPr>
          <p:spPr bwMode="auto">
            <a:xfrm flipH="1" flipV="1">
              <a:off x="1945955" y="6392333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9" name="Line 26"/>
            <p:cNvSpPr>
              <a:spLocks noChangeShapeType="1"/>
            </p:cNvSpPr>
            <p:nvPr/>
          </p:nvSpPr>
          <p:spPr bwMode="auto">
            <a:xfrm flipV="1">
              <a:off x="3685018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0" name="Line 26"/>
            <p:cNvSpPr>
              <a:spLocks noChangeShapeType="1"/>
            </p:cNvSpPr>
            <p:nvPr/>
          </p:nvSpPr>
          <p:spPr bwMode="auto">
            <a:xfrm flipH="1" flipV="1">
              <a:off x="3866371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 flipV="1">
              <a:off x="5562600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 flipH="1" flipV="1">
              <a:off x="5743953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600116" y="5993232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978085" y="6168603"/>
            <a:ext cx="106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381000" y="5272326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ym typeface="Symbol" pitchFamily="18" charset="2"/>
                </a:rPr>
                <a:t>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165396" y="6110526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102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ym typeface="Symbol" pitchFamily="18" charset="2"/>
                </a:rPr>
                <a:t> </a:t>
              </a:r>
              <a:endParaRPr lang="en-US" dirty="0"/>
            </a:p>
          </p:txBody>
        </p:sp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7" name="Line 26"/>
          <p:cNvSpPr>
            <a:spLocks noChangeShapeType="1"/>
          </p:cNvSpPr>
          <p:nvPr/>
        </p:nvSpPr>
        <p:spPr bwMode="auto">
          <a:xfrm flipH="1">
            <a:off x="8536996" y="4305904"/>
            <a:ext cx="0" cy="8357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203116" y="5141679"/>
            <a:ext cx="1591414" cy="518874"/>
            <a:chOff x="381000" y="4724400"/>
            <a:chExt cx="1591414" cy="103775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0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3" name="Line 26"/>
          <p:cNvSpPr>
            <a:spLocks noChangeShapeType="1"/>
          </p:cNvSpPr>
          <p:nvPr/>
        </p:nvSpPr>
        <p:spPr bwMode="auto">
          <a:xfrm flipV="1">
            <a:off x="7356277" y="5629868"/>
            <a:ext cx="0" cy="68376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4" name="Line 26"/>
          <p:cNvSpPr>
            <a:spLocks noChangeShapeType="1"/>
          </p:cNvSpPr>
          <p:nvPr/>
        </p:nvSpPr>
        <p:spPr bwMode="auto">
          <a:xfrm>
            <a:off x="620844" y="4485287"/>
            <a:ext cx="9894" cy="81565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5" name="Line 26"/>
          <p:cNvSpPr>
            <a:spLocks noChangeShapeType="1"/>
          </p:cNvSpPr>
          <p:nvPr/>
        </p:nvSpPr>
        <p:spPr bwMode="auto">
          <a:xfrm flipV="1">
            <a:off x="1710216" y="4690733"/>
            <a:ext cx="0" cy="68376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6" name="Line 26"/>
          <p:cNvSpPr>
            <a:spLocks noChangeShapeType="1"/>
          </p:cNvSpPr>
          <p:nvPr/>
        </p:nvSpPr>
        <p:spPr bwMode="auto">
          <a:xfrm flipH="1" flipV="1">
            <a:off x="7412261" y="4648199"/>
            <a:ext cx="24117" cy="77750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6" name="Line 26"/>
          <p:cNvSpPr>
            <a:spLocks noChangeShapeType="1"/>
          </p:cNvSpPr>
          <p:nvPr/>
        </p:nvSpPr>
        <p:spPr bwMode="auto">
          <a:xfrm>
            <a:off x="8536996" y="5334000"/>
            <a:ext cx="9894" cy="81565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5" name="Title 1"/>
          <p:cNvSpPr txBox="1">
            <a:spLocks/>
          </p:cNvSpPr>
          <p:nvPr/>
        </p:nvSpPr>
        <p:spPr>
          <a:xfrm>
            <a:off x="61434" y="2879780"/>
            <a:ext cx="6679073" cy="20133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3600" i="1" dirty="0" err="1" smtClean="0">
                <a:solidFill>
                  <a:srgbClr val="C00000"/>
                </a:solidFill>
              </a:rPr>
              <a:t>InsertLast</a:t>
            </a:r>
            <a:r>
              <a:rPr lang="en-US" sz="3600" i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sz="3600" i="1" dirty="0" err="1" smtClean="0">
                <a:solidFill>
                  <a:srgbClr val="C00000"/>
                </a:solidFill>
              </a:rPr>
              <a:t>Insert_between</a:t>
            </a:r>
            <a:r>
              <a:rPr lang="en-US" sz="3600" i="1" dirty="0" smtClean="0">
                <a:solidFill>
                  <a:srgbClr val="C00000"/>
                </a:solidFill>
              </a:rPr>
              <a:t> (E, </a:t>
            </a:r>
            <a:r>
              <a:rPr lang="en-US" sz="3600" i="1" dirty="0" err="1" smtClean="0">
                <a:solidFill>
                  <a:srgbClr val="C00000"/>
                </a:solidFill>
              </a:rPr>
              <a:t>Trailer.prev</a:t>
            </a:r>
            <a:r>
              <a:rPr lang="en-US" sz="3600" i="1" dirty="0" smtClean="0">
                <a:solidFill>
                  <a:srgbClr val="C00000"/>
                </a:solidFill>
              </a:rPr>
              <a:t>, Trailer)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6470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038"/>
            <a:ext cx="8991600" cy="715962"/>
          </a:xfrm>
        </p:spPr>
        <p:txBody>
          <a:bodyPr>
            <a:noAutofit/>
          </a:bodyPr>
          <a:lstStyle/>
          <a:p>
            <a:r>
              <a:rPr lang="en-US" sz="3600" dirty="0" smtClean="0"/>
              <a:t>Doubly linked List with Sentinels : Insertion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685800"/>
          </a:xfrm>
        </p:spPr>
        <p:txBody>
          <a:bodyPr/>
          <a:lstStyle/>
          <a:p>
            <a:r>
              <a:rPr lang="en-US" dirty="0" smtClean="0"/>
              <a:t>Insertion always between two nodes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25016" y="1371600"/>
            <a:ext cx="8305799" cy="533398"/>
            <a:chOff x="621751" y="5769555"/>
            <a:chExt cx="6998249" cy="794901"/>
          </a:xfrm>
        </p:grpSpPr>
        <p:grpSp>
          <p:nvGrpSpPr>
            <p:cNvPr id="36" name="Group 35"/>
            <p:cNvGrpSpPr/>
            <p:nvPr/>
          </p:nvGrpSpPr>
          <p:grpSpPr>
            <a:xfrm>
              <a:off x="2503536" y="5769555"/>
              <a:ext cx="1340884" cy="773256"/>
              <a:chOff x="777358" y="5562600"/>
              <a:chExt cx="1340884" cy="773256"/>
            </a:xfrm>
          </p:grpSpPr>
          <p:sp>
            <p:nvSpPr>
              <p:cNvPr id="55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56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21751" y="5779944"/>
              <a:ext cx="1340884" cy="773256"/>
              <a:chOff x="777358" y="5562600"/>
              <a:chExt cx="1340884" cy="773256"/>
            </a:xfrm>
          </p:grpSpPr>
          <p:sp>
            <p:nvSpPr>
              <p:cNvPr id="52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419600" y="5769555"/>
              <a:ext cx="1340884" cy="773256"/>
              <a:chOff x="777358" y="5562600"/>
              <a:chExt cx="1340884" cy="773256"/>
            </a:xfrm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279116" y="5791200"/>
              <a:ext cx="1340884" cy="773256"/>
              <a:chOff x="777358" y="5562600"/>
              <a:chExt cx="1340884" cy="773256"/>
            </a:xfrm>
          </p:grpSpPr>
          <p:sp>
            <p:nvSpPr>
              <p:cNvPr id="46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47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8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 flipV="1">
              <a:off x="1764602" y="6019800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H="1" flipV="1">
              <a:off x="1945955" y="6392333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 flipV="1">
              <a:off x="3685018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auto">
            <a:xfrm flipH="1" flipV="1">
              <a:off x="3866371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 flipV="1">
              <a:off x="5562600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 flipH="1" flipV="1">
              <a:off x="5743953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632412" y="3043535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68165" y="3119735"/>
            <a:ext cx="106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27612" y="2423064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61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ym typeface="Symbol" pitchFamily="18" charset="2"/>
                </a:rPr>
                <a:t>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09412" y="2398479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ym typeface="Symbol" pitchFamily="18" charset="2"/>
                </a:rPr>
                <a:t> </a:t>
              </a:r>
              <a:endParaRPr lang="en-US" dirty="0"/>
            </a:p>
          </p:txBody>
        </p:sp>
        <p:sp>
          <p:nvSpPr>
            <p:cNvPr id="67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625687" y="1582824"/>
            <a:ext cx="35876" cy="84024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 flipV="1">
            <a:off x="1699212" y="1905000"/>
            <a:ext cx="10406" cy="79224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 flipH="1">
            <a:off x="8481012" y="1562704"/>
            <a:ext cx="0" cy="8357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1" name="Line 26"/>
          <p:cNvSpPr>
            <a:spLocks noChangeShapeType="1"/>
          </p:cNvSpPr>
          <p:nvPr/>
        </p:nvSpPr>
        <p:spPr bwMode="auto">
          <a:xfrm flipH="1" flipV="1">
            <a:off x="7356277" y="1904999"/>
            <a:ext cx="24117" cy="77750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81000" y="4114801"/>
            <a:ext cx="8305799" cy="1642915"/>
            <a:chOff x="621751" y="5769555"/>
            <a:chExt cx="6998249" cy="2448368"/>
          </a:xfrm>
        </p:grpSpPr>
        <p:grpSp>
          <p:nvGrpSpPr>
            <p:cNvPr id="73" name="Group 72"/>
            <p:cNvGrpSpPr/>
            <p:nvPr/>
          </p:nvGrpSpPr>
          <p:grpSpPr>
            <a:xfrm>
              <a:off x="2503536" y="5769555"/>
              <a:ext cx="1340884" cy="773256"/>
              <a:chOff x="777358" y="5562600"/>
              <a:chExt cx="1340884" cy="773256"/>
            </a:xfrm>
          </p:grpSpPr>
          <p:sp>
            <p:nvSpPr>
              <p:cNvPr id="92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93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4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21751" y="5779944"/>
              <a:ext cx="1340884" cy="773256"/>
              <a:chOff x="777358" y="5562600"/>
              <a:chExt cx="1340884" cy="773256"/>
            </a:xfrm>
          </p:grpSpPr>
          <p:sp>
            <p:nvSpPr>
              <p:cNvPr id="89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1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419600" y="5769555"/>
              <a:ext cx="1340884" cy="773256"/>
              <a:chOff x="777358" y="5562600"/>
              <a:chExt cx="1340884" cy="773256"/>
            </a:xfrm>
          </p:grpSpPr>
          <p:sp>
            <p:nvSpPr>
              <p:cNvPr id="86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87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8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6279116" y="5791200"/>
              <a:ext cx="1340884" cy="773256"/>
              <a:chOff x="777358" y="5562600"/>
              <a:chExt cx="1340884" cy="773256"/>
            </a:xfrm>
          </p:grpSpPr>
          <p:sp>
            <p:nvSpPr>
              <p:cNvPr id="83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84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5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7" name="Line 26"/>
            <p:cNvSpPr>
              <a:spLocks noChangeShapeType="1"/>
            </p:cNvSpPr>
            <p:nvPr/>
          </p:nvSpPr>
          <p:spPr bwMode="auto">
            <a:xfrm flipV="1">
              <a:off x="1764602" y="6019800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8" name="Line 26"/>
            <p:cNvSpPr>
              <a:spLocks noChangeShapeType="1"/>
            </p:cNvSpPr>
            <p:nvPr/>
          </p:nvSpPr>
          <p:spPr bwMode="auto">
            <a:xfrm flipH="1" flipV="1">
              <a:off x="1945955" y="6392333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0" name="Line 26"/>
            <p:cNvSpPr>
              <a:spLocks noChangeShapeType="1"/>
            </p:cNvSpPr>
            <p:nvPr/>
          </p:nvSpPr>
          <p:spPr bwMode="auto">
            <a:xfrm flipH="1">
              <a:off x="4372430" y="6223784"/>
              <a:ext cx="220921" cy="1994139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 flipV="1">
              <a:off x="5562600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 flipH="1" flipV="1">
              <a:off x="5743953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104477" y="5212893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524149" y="5862935"/>
            <a:ext cx="106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381000" y="5206639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ym typeface="Symbol" pitchFamily="18" charset="2"/>
                </a:rPr>
                <a:t>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165396" y="5141679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102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ym typeface="Symbol" pitchFamily="18" charset="2"/>
                </a:rPr>
                <a:t> </a:t>
              </a:r>
              <a:endParaRPr lang="en-US" dirty="0"/>
            </a:p>
          </p:txBody>
        </p:sp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7" name="Line 26"/>
          <p:cNvSpPr>
            <a:spLocks noChangeShapeType="1"/>
          </p:cNvSpPr>
          <p:nvPr/>
        </p:nvSpPr>
        <p:spPr bwMode="auto">
          <a:xfrm flipH="1">
            <a:off x="8536996" y="4305904"/>
            <a:ext cx="0" cy="8357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8" name="Line 26"/>
          <p:cNvSpPr>
            <a:spLocks noChangeShapeType="1"/>
          </p:cNvSpPr>
          <p:nvPr/>
        </p:nvSpPr>
        <p:spPr bwMode="auto">
          <a:xfrm flipH="1" flipV="1">
            <a:off x="7412261" y="4648199"/>
            <a:ext cx="24117" cy="77750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886200" y="5756585"/>
            <a:ext cx="1591414" cy="518874"/>
            <a:chOff x="381000" y="4724400"/>
            <a:chExt cx="1591414" cy="103775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0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3" name="Line 26"/>
          <p:cNvSpPr>
            <a:spLocks noChangeShapeType="1"/>
          </p:cNvSpPr>
          <p:nvPr/>
        </p:nvSpPr>
        <p:spPr bwMode="auto">
          <a:xfrm flipH="1" flipV="1">
            <a:off x="3400971" y="4648199"/>
            <a:ext cx="612334" cy="135488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4" name="Line 26"/>
          <p:cNvSpPr>
            <a:spLocks noChangeShapeType="1"/>
          </p:cNvSpPr>
          <p:nvPr/>
        </p:nvSpPr>
        <p:spPr bwMode="auto">
          <a:xfrm>
            <a:off x="620844" y="4419600"/>
            <a:ext cx="9894" cy="81565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5" name="Line 26"/>
          <p:cNvSpPr>
            <a:spLocks noChangeShapeType="1"/>
          </p:cNvSpPr>
          <p:nvPr/>
        </p:nvSpPr>
        <p:spPr bwMode="auto">
          <a:xfrm flipV="1">
            <a:off x="1710216" y="4625046"/>
            <a:ext cx="0" cy="68376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6" name="Line 26"/>
          <p:cNvSpPr>
            <a:spLocks noChangeShapeType="1"/>
          </p:cNvSpPr>
          <p:nvPr/>
        </p:nvSpPr>
        <p:spPr bwMode="auto">
          <a:xfrm>
            <a:off x="4016608" y="4288402"/>
            <a:ext cx="382512" cy="143711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6" name="Line 26"/>
          <p:cNvSpPr>
            <a:spLocks noChangeShapeType="1"/>
          </p:cNvSpPr>
          <p:nvPr/>
        </p:nvSpPr>
        <p:spPr bwMode="auto">
          <a:xfrm flipV="1">
            <a:off x="5241684" y="4648199"/>
            <a:ext cx="377363" cy="133631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5" name="Title 1"/>
          <p:cNvSpPr txBox="1">
            <a:spLocks/>
          </p:cNvSpPr>
          <p:nvPr/>
        </p:nvSpPr>
        <p:spPr>
          <a:xfrm>
            <a:off x="1857923" y="3199945"/>
            <a:ext cx="6679073" cy="766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3600" i="1" dirty="0" err="1" smtClean="0">
                <a:solidFill>
                  <a:srgbClr val="C00000"/>
                </a:solidFill>
              </a:rPr>
              <a:t>Insert_between</a:t>
            </a:r>
            <a:r>
              <a:rPr lang="en-US" sz="3600" i="1" dirty="0" smtClean="0">
                <a:solidFill>
                  <a:srgbClr val="C00000"/>
                </a:solidFill>
              </a:rPr>
              <a:t> (E,temp1, temp2)</a:t>
            </a:r>
            <a:endParaRPr lang="en-US" sz="3600" dirty="0"/>
          </a:p>
        </p:txBody>
      </p:sp>
      <p:sp>
        <p:nvSpPr>
          <p:cNvPr id="117" name="Rectangle 116"/>
          <p:cNvSpPr/>
          <p:nvPr/>
        </p:nvSpPr>
        <p:spPr>
          <a:xfrm>
            <a:off x="2819400" y="2623753"/>
            <a:ext cx="952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temp1</a:t>
            </a:r>
            <a:endParaRPr lang="en-US" sz="2400" b="1" dirty="0"/>
          </a:p>
        </p:txBody>
      </p:sp>
      <p:sp>
        <p:nvSpPr>
          <p:cNvPr id="118" name="Line 26"/>
          <p:cNvSpPr>
            <a:spLocks noChangeShapeType="1"/>
          </p:cNvSpPr>
          <p:nvPr/>
        </p:nvSpPr>
        <p:spPr bwMode="auto">
          <a:xfrm flipH="1" flipV="1">
            <a:off x="3256044" y="1870867"/>
            <a:ext cx="0" cy="72577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5179572" y="2647871"/>
            <a:ext cx="952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temp2</a:t>
            </a:r>
            <a:endParaRPr lang="en-US" sz="2400" b="1" dirty="0"/>
          </a:p>
        </p:txBody>
      </p:sp>
      <p:sp>
        <p:nvSpPr>
          <p:cNvPr id="120" name="Line 26"/>
          <p:cNvSpPr>
            <a:spLocks noChangeShapeType="1"/>
          </p:cNvSpPr>
          <p:nvPr/>
        </p:nvSpPr>
        <p:spPr bwMode="auto">
          <a:xfrm flipH="1" flipV="1">
            <a:off x="5616216" y="1894985"/>
            <a:ext cx="0" cy="72577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smtClean="0"/>
              <a:t>Doubly Linked List :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i="1" dirty="0">
                <a:solidFill>
                  <a:srgbClr val="C00000"/>
                </a:solidFill>
              </a:rPr>
              <a:t>Algorithm </a:t>
            </a:r>
            <a:r>
              <a:rPr lang="en-US" sz="2800" i="1" dirty="0" smtClean="0">
                <a:solidFill>
                  <a:srgbClr val="C00000"/>
                </a:solidFill>
              </a:rPr>
              <a:t>delete(node</a:t>
            </a:r>
            <a:r>
              <a:rPr lang="en-US" sz="2800" i="1" dirty="0" smtClean="0">
                <a:solidFill>
                  <a:srgbClr val="C00000"/>
                </a:solidFill>
              </a:rPr>
              <a:t>):</a:t>
            </a:r>
            <a:endParaRPr lang="en-US" sz="2800" i="1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i="1" dirty="0" smtClean="0"/>
              <a:t>successor = </a:t>
            </a:r>
            <a:r>
              <a:rPr lang="en-US" dirty="0" err="1" smtClean="0"/>
              <a:t>node.next</a:t>
            </a:r>
            <a:r>
              <a:rPr lang="en-US" dirty="0" smtClean="0"/>
              <a:t> 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i="1" dirty="0" smtClean="0"/>
              <a:t>predecessor = </a:t>
            </a:r>
            <a:r>
              <a:rPr lang="en-US" dirty="0" err="1" smtClean="0"/>
              <a:t>node.prev</a:t>
            </a:r>
            <a:endParaRPr lang="en-US" i="1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i="1" dirty="0" err="1" smtClean="0"/>
              <a:t>predecessor.next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/>
              <a:t>successor</a:t>
            </a:r>
            <a:endParaRPr lang="en-US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i="1" dirty="0" err="1" smtClean="0"/>
              <a:t>sucessor.prev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i="1" dirty="0"/>
              <a:t>predecessor</a:t>
            </a:r>
            <a:endParaRPr lang="en-US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 smtClean="0"/>
              <a:t>size </a:t>
            </a:r>
            <a:r>
              <a:rPr lang="en-US" dirty="0"/>
              <a:t>= </a:t>
            </a:r>
            <a:r>
              <a:rPr lang="en-US" dirty="0" smtClean="0"/>
              <a:t>size - 1</a:t>
            </a:r>
            <a:endParaRPr lang="en-US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86400" y="2337460"/>
            <a:ext cx="4191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/>
              <a:t>List A-&gt; B-&gt; C</a:t>
            </a:r>
          </a:p>
          <a:p>
            <a:r>
              <a:rPr lang="en-US" sz="2800" i="1" dirty="0"/>
              <a:t> </a:t>
            </a:r>
            <a:r>
              <a:rPr lang="en-US" sz="2800" b="1" i="1" dirty="0" smtClean="0"/>
              <a:t>header-&gt;A-&gt;B-&gt;C-&gt; trailer</a:t>
            </a:r>
          </a:p>
          <a:p>
            <a:r>
              <a:rPr lang="en-US" sz="2800" i="1" dirty="0" smtClean="0"/>
              <a:t>Delete(B)</a:t>
            </a:r>
          </a:p>
          <a:p>
            <a:r>
              <a:rPr lang="en-US" sz="2800" i="1" dirty="0"/>
              <a:t> </a:t>
            </a:r>
            <a:r>
              <a:rPr lang="en-US" sz="2800" i="1" dirty="0" smtClean="0"/>
              <a:t>   </a:t>
            </a:r>
            <a:r>
              <a:rPr lang="en-US" sz="2800" i="1" dirty="0" err="1" smtClean="0"/>
              <a:t>succ</a:t>
            </a:r>
            <a:r>
              <a:rPr lang="en-US" sz="2800" i="1" dirty="0" smtClean="0"/>
              <a:t>=</a:t>
            </a:r>
            <a:r>
              <a:rPr lang="en-US" sz="2800" i="1" dirty="0" err="1" smtClean="0"/>
              <a:t>B.next</a:t>
            </a:r>
            <a:r>
              <a:rPr lang="en-US" sz="2800" i="1" dirty="0" smtClean="0"/>
              <a:t> = C</a:t>
            </a:r>
          </a:p>
          <a:p>
            <a:r>
              <a:rPr lang="en-US" sz="2800" i="1" dirty="0"/>
              <a:t> </a:t>
            </a:r>
            <a:r>
              <a:rPr lang="en-US" sz="2800" i="1" dirty="0" smtClean="0"/>
              <a:t>   pre = </a:t>
            </a:r>
            <a:r>
              <a:rPr lang="en-US" sz="2800" i="1" dirty="0" err="1" smtClean="0"/>
              <a:t>B.prev</a:t>
            </a:r>
            <a:r>
              <a:rPr lang="en-US" sz="2800" i="1" dirty="0" smtClean="0"/>
              <a:t>= A</a:t>
            </a:r>
          </a:p>
          <a:p>
            <a:r>
              <a:rPr lang="en-US" sz="2800" i="1" dirty="0" smtClean="0"/>
              <a:t>    </a:t>
            </a:r>
            <a:r>
              <a:rPr lang="en-US" sz="2800" i="1" dirty="0" err="1" smtClean="0"/>
              <a:t>pre.next</a:t>
            </a:r>
            <a:r>
              <a:rPr lang="en-US" sz="2800" i="1" dirty="0" smtClean="0"/>
              <a:t>=</a:t>
            </a:r>
            <a:r>
              <a:rPr lang="en-US" sz="2800" i="1" dirty="0" err="1" smtClean="0"/>
              <a:t>succ</a:t>
            </a:r>
            <a:r>
              <a:rPr lang="en-US" sz="2800" i="1" dirty="0" smtClean="0"/>
              <a:t>=&gt;</a:t>
            </a:r>
            <a:r>
              <a:rPr lang="en-US" sz="2800" i="1" dirty="0" err="1" smtClean="0"/>
              <a:t>A.next</a:t>
            </a:r>
            <a:r>
              <a:rPr lang="en-US" sz="2800" i="1" dirty="0" smtClean="0"/>
              <a:t>=C</a:t>
            </a:r>
          </a:p>
          <a:p>
            <a:r>
              <a:rPr lang="en-US" sz="2800" i="1" dirty="0"/>
              <a:t> </a:t>
            </a:r>
            <a:r>
              <a:rPr lang="en-US" sz="2800" i="1" dirty="0" smtClean="0"/>
              <a:t>   </a:t>
            </a:r>
            <a:r>
              <a:rPr lang="en-US" sz="2800" i="1" dirty="0" err="1" smtClean="0"/>
              <a:t>succ.pre</a:t>
            </a:r>
            <a:r>
              <a:rPr lang="en-US" sz="2800" i="1" dirty="0" smtClean="0"/>
              <a:t>=pre=&gt; </a:t>
            </a:r>
            <a:r>
              <a:rPr lang="en-US" sz="2800" i="1" dirty="0" err="1" smtClean="0"/>
              <a:t>C.prev</a:t>
            </a:r>
            <a:r>
              <a:rPr lang="en-US" sz="2800" i="1" dirty="0" smtClean="0"/>
              <a:t>=A</a:t>
            </a:r>
          </a:p>
          <a:p>
            <a:endParaRPr lang="en-US" sz="2800" i="1" dirty="0"/>
          </a:p>
          <a:p>
            <a:r>
              <a:rPr lang="en-US" sz="2800" i="1" dirty="0"/>
              <a:t> </a:t>
            </a:r>
            <a:r>
              <a:rPr lang="en-US" sz="2800" b="1" i="1" dirty="0"/>
              <a:t>header-&gt;A-</a:t>
            </a:r>
            <a:r>
              <a:rPr lang="en-US" sz="2800" b="1" i="1" dirty="0" smtClean="0"/>
              <a:t>&gt;C-</a:t>
            </a:r>
            <a:r>
              <a:rPr lang="en-US" sz="2800" b="1" i="1" dirty="0"/>
              <a:t>&gt; trailer</a:t>
            </a:r>
          </a:p>
          <a:p>
            <a:endParaRPr lang="en-US" sz="2800" i="1" dirty="0" smtClean="0"/>
          </a:p>
          <a:p>
            <a:r>
              <a:rPr lang="en-US" sz="2800" i="1" dirty="0"/>
              <a:t> </a:t>
            </a:r>
            <a:r>
              <a:rPr lang="en-US" sz="2800" i="1" dirty="0" smtClean="0"/>
              <a:t> </a:t>
            </a:r>
            <a:endParaRPr lang="en-US" sz="2800" i="1" dirty="0"/>
          </a:p>
          <a:p>
            <a:r>
              <a:rPr lang="en-US" sz="2800" i="1" dirty="0" smtClean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73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791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</a:rPr>
              <a:t>Doubly Linked List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Representation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Sentinels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Functions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Implementation of </a:t>
            </a:r>
            <a:r>
              <a:rPr lang="en-US" dirty="0" err="1" smtClean="0"/>
              <a:t>Dequeue</a:t>
            </a:r>
            <a:r>
              <a:rPr lang="en-US" dirty="0" smtClean="0"/>
              <a:t> (Double Ended Queue)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Applications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</a:rPr>
              <a:t>Practice problems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 Double Ended Queue (</a:t>
            </a:r>
            <a:r>
              <a:rPr lang="en-US" dirty="0" err="1"/>
              <a:t>D</a:t>
            </a:r>
            <a:r>
              <a:rPr lang="en-US" dirty="0" err="1" smtClean="0"/>
              <a:t>eque</a:t>
            </a:r>
            <a:r>
              <a:rPr lang="en-US" dirty="0" smtClean="0"/>
              <a:t>) using Doubly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60" y="3581400"/>
            <a:ext cx="5473905" cy="290143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InsertFirst</a:t>
            </a:r>
            <a:r>
              <a:rPr lang="en-US" dirty="0" smtClean="0"/>
              <a:t>(e) =&gt; </a:t>
            </a:r>
          </a:p>
          <a:p>
            <a:r>
              <a:rPr lang="en-US" dirty="0" err="1" smtClean="0"/>
              <a:t>InsertLast</a:t>
            </a:r>
            <a:r>
              <a:rPr lang="en-US" dirty="0" smtClean="0"/>
              <a:t>(e) =&gt;</a:t>
            </a:r>
          </a:p>
          <a:p>
            <a:r>
              <a:rPr lang="en-US" dirty="0" err="1" smtClean="0"/>
              <a:t>removeFirst</a:t>
            </a:r>
            <a:r>
              <a:rPr lang="en-US" dirty="0" smtClean="0"/>
              <a:t>() </a:t>
            </a:r>
            <a:r>
              <a:rPr lang="en-US" dirty="0" smtClean="0"/>
              <a:t>=&gt;  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removeLast</a:t>
            </a:r>
            <a:r>
              <a:rPr lang="en-US" dirty="0" smtClean="0"/>
              <a:t>() </a:t>
            </a:r>
            <a:r>
              <a:rPr lang="en-US" dirty="0"/>
              <a:t>=&gt;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rot="5400000">
            <a:off x="4258507" y="556911"/>
            <a:ext cx="944630" cy="3670445"/>
            <a:chOff x="8485398" y="1360601"/>
            <a:chExt cx="1670964" cy="1790742"/>
          </a:xfrm>
        </p:grpSpPr>
        <p:sp>
          <p:nvSpPr>
            <p:cNvPr id="6" name="Rectangle 5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38200" y="1348036"/>
            <a:ext cx="2085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removeFirst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4364322" y="-90376"/>
            <a:ext cx="687856" cy="3710169"/>
            <a:chOff x="1115002" y="2710621"/>
            <a:chExt cx="1173357" cy="1747583"/>
          </a:xfrm>
        </p:grpSpPr>
        <p:sp>
          <p:nvSpPr>
            <p:cNvPr id="12" name="Rectangle 11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4351" y="2710621"/>
              <a:ext cx="1124182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6" name="Curved Connector 15"/>
          <p:cNvCxnSpPr/>
          <p:nvPr/>
        </p:nvCxnSpPr>
        <p:spPr>
          <a:xfrm>
            <a:off x="1811022" y="1737212"/>
            <a:ext cx="1084577" cy="435141"/>
          </a:xfrm>
          <a:prstGeom prst="curvedConnector3">
            <a:avLst>
              <a:gd name="adj1" fmla="val -6206"/>
            </a:avLst>
          </a:prstGeom>
          <a:ln w="28575">
            <a:solidFill>
              <a:schemeClr val="tx1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799547"/>
            <a:ext cx="2085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insertFirst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(e)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Curved Connector 17"/>
          <p:cNvCxnSpPr/>
          <p:nvPr/>
        </p:nvCxnSpPr>
        <p:spPr>
          <a:xfrm flipV="1">
            <a:off x="1811022" y="2433506"/>
            <a:ext cx="1101847" cy="430160"/>
          </a:xfrm>
          <a:prstGeom prst="curvedConnector3">
            <a:avLst>
              <a:gd name="adj1" fmla="val 1954"/>
            </a:avLst>
          </a:prstGeom>
          <a:ln w="28575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53200" y="1382525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removeLast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95157" y="2845713"/>
            <a:ext cx="1991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insertLast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(e)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556085" y="1737212"/>
            <a:ext cx="911515" cy="435142"/>
          </a:xfrm>
          <a:custGeom>
            <a:avLst/>
            <a:gdLst>
              <a:gd name="connsiteX0" fmla="*/ 0 w 1207396"/>
              <a:gd name="connsiteY0" fmla="*/ 901874 h 979118"/>
              <a:gd name="connsiteX1" fmla="*/ 1089764 w 1207396"/>
              <a:gd name="connsiteY1" fmla="*/ 889348 h 979118"/>
              <a:gd name="connsiteX2" fmla="*/ 1177446 w 1207396"/>
              <a:gd name="connsiteY2" fmla="*/ 0 h 979118"/>
              <a:gd name="connsiteX3" fmla="*/ 1177446 w 1207396"/>
              <a:gd name="connsiteY3" fmla="*/ 0 h 979118"/>
              <a:gd name="connsiteX4" fmla="*/ 1177446 w 1207396"/>
              <a:gd name="connsiteY4" fmla="*/ 0 h 97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396" h="979118">
                <a:moveTo>
                  <a:pt x="0" y="901874"/>
                </a:moveTo>
                <a:cubicBezTo>
                  <a:pt x="446761" y="970767"/>
                  <a:pt x="893523" y="1039660"/>
                  <a:pt x="1089764" y="889348"/>
                </a:cubicBezTo>
                <a:cubicBezTo>
                  <a:pt x="1286005" y="739036"/>
                  <a:pt x="1177446" y="0"/>
                  <a:pt x="1177446" y="0"/>
                </a:cubicBezTo>
                <a:lnTo>
                  <a:pt x="1177446" y="0"/>
                </a:lnTo>
                <a:lnTo>
                  <a:pt x="1177446" y="0"/>
                </a:lnTo>
              </a:path>
            </a:pathLst>
          </a:custGeom>
          <a:noFill/>
          <a:ln w="28575"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V="1">
            <a:off x="6563335" y="2444950"/>
            <a:ext cx="904266" cy="418716"/>
          </a:xfrm>
          <a:custGeom>
            <a:avLst/>
            <a:gdLst>
              <a:gd name="connsiteX0" fmla="*/ 0 w 1207396"/>
              <a:gd name="connsiteY0" fmla="*/ 901874 h 979118"/>
              <a:gd name="connsiteX1" fmla="*/ 1089764 w 1207396"/>
              <a:gd name="connsiteY1" fmla="*/ 889348 h 979118"/>
              <a:gd name="connsiteX2" fmla="*/ 1177446 w 1207396"/>
              <a:gd name="connsiteY2" fmla="*/ 0 h 979118"/>
              <a:gd name="connsiteX3" fmla="*/ 1177446 w 1207396"/>
              <a:gd name="connsiteY3" fmla="*/ 0 h 979118"/>
              <a:gd name="connsiteX4" fmla="*/ 1177446 w 1207396"/>
              <a:gd name="connsiteY4" fmla="*/ 0 h 97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396" h="979118">
                <a:moveTo>
                  <a:pt x="0" y="901874"/>
                </a:moveTo>
                <a:cubicBezTo>
                  <a:pt x="446761" y="970767"/>
                  <a:pt x="893523" y="1039660"/>
                  <a:pt x="1089764" y="889348"/>
                </a:cubicBezTo>
                <a:cubicBezTo>
                  <a:pt x="1286005" y="739036"/>
                  <a:pt x="1177446" y="0"/>
                  <a:pt x="1177446" y="0"/>
                </a:cubicBezTo>
                <a:lnTo>
                  <a:pt x="1177446" y="0"/>
                </a:lnTo>
                <a:lnTo>
                  <a:pt x="1177446" y="0"/>
                </a:lnTo>
              </a:path>
            </a:pathLst>
          </a:custGeom>
          <a:noFill/>
          <a:ln w="28575"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86949" y="3581400"/>
            <a:ext cx="54760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Insert_between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(E, header, </a:t>
            </a:r>
            <a:r>
              <a:rPr lang="en-US" sz="26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header.next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76600" y="4114800"/>
            <a:ext cx="53684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Insert_between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(E, </a:t>
            </a:r>
            <a:r>
              <a:rPr lang="en-US" sz="26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trailer.prev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trailer)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73556" y="4711005"/>
            <a:ext cx="55942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sz="26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()==false)delete (</a:t>
            </a:r>
            <a:r>
              <a:rPr lang="en-US" sz="26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header.next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sz="26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is empty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05200" y="5715000"/>
            <a:ext cx="55942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sz="26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()==false)delete (</a:t>
            </a:r>
            <a:r>
              <a:rPr lang="en-US" sz="26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trailer.prev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sz="26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is empty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dirty="0" smtClean="0"/>
              <a:t>Doubly Linked List :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BACK </a:t>
            </a:r>
            <a:r>
              <a:rPr lang="en-US" dirty="0" smtClean="0"/>
              <a:t>button of web browser</a:t>
            </a:r>
          </a:p>
          <a:p>
            <a:endParaRPr lang="en-US" dirty="0" smtClean="0"/>
          </a:p>
          <a:p>
            <a:r>
              <a:rPr lang="en-US" dirty="0"/>
              <a:t>Music player with next and previous buttons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Positional </a:t>
            </a:r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 smtClean="0"/>
              <a:t>Provides a </a:t>
            </a:r>
            <a:r>
              <a:rPr lang="en-US" dirty="0"/>
              <a:t>general abstraction of a sequence of elements with the ability to identify the location of an </a:t>
            </a:r>
            <a:r>
              <a:rPr lang="en-US" dirty="0" smtClean="0"/>
              <a:t>element</a:t>
            </a:r>
          </a:p>
          <a:p>
            <a:pPr algn="just">
              <a:lnSpc>
                <a:spcPct val="160000"/>
              </a:lnSpc>
            </a:pPr>
            <a:endParaRPr lang="en-US" dirty="0"/>
          </a:p>
          <a:p>
            <a:pPr algn="just">
              <a:lnSpc>
                <a:spcPct val="16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Position </a:t>
            </a:r>
          </a:p>
          <a:p>
            <a:pPr lvl="1" algn="just">
              <a:lnSpc>
                <a:spcPct val="160000"/>
              </a:lnSpc>
            </a:pPr>
            <a:r>
              <a:rPr lang="en-US" dirty="0" smtClean="0"/>
              <a:t>acts </a:t>
            </a:r>
            <a:r>
              <a:rPr lang="en-US" dirty="0"/>
              <a:t>as a marker or token within the broader positional </a:t>
            </a:r>
            <a:r>
              <a:rPr lang="en-US" dirty="0" smtClean="0"/>
              <a:t>list.</a:t>
            </a:r>
          </a:p>
          <a:p>
            <a:pPr lvl="1" algn="just">
              <a:lnSpc>
                <a:spcPct val="16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formalizes </a:t>
            </a:r>
            <a:r>
              <a:rPr lang="en-US" b="1" dirty="0">
                <a:solidFill>
                  <a:srgbClr val="C00000"/>
                </a:solidFill>
              </a:rPr>
              <a:t>the intuitive notion of the “location” of an element relative to others in the list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639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7590"/>
          </a:xfrm>
        </p:spPr>
        <p:txBody>
          <a:bodyPr>
            <a:normAutofit fontScale="90000"/>
          </a:bodyPr>
          <a:lstStyle/>
          <a:p>
            <a:r>
              <a:rPr lang="en-US" dirty="0"/>
              <a:t>Positional list using Doubly linked </a:t>
            </a:r>
            <a:r>
              <a:rPr lang="en-US" dirty="0" smtClean="0"/>
              <a:t>list : An Example</a:t>
            </a:r>
            <a:endParaRPr lang="en-US" dirty="0"/>
          </a:p>
        </p:txBody>
      </p:sp>
      <p:pic>
        <p:nvPicPr>
          <p:cNvPr id="4098" name="Picture 2" descr="https://staff.fnwi.uva.nl/a.j.p.heck/Courses/JAVAcourse/ch4/remov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2"/>
          <a:stretch/>
        </p:blipFill>
        <p:spPr bwMode="auto">
          <a:xfrm>
            <a:off x="496320" y="1502228"/>
            <a:ext cx="8050460" cy="462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54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3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dirty="0" smtClean="0"/>
              <a:t>Text Book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2765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Refer Goodrich </a:t>
            </a:r>
            <a:r>
              <a:rPr lang="en-US" dirty="0"/>
              <a:t>MT, </a:t>
            </a:r>
            <a:r>
              <a:rPr lang="en-US" dirty="0" err="1"/>
              <a:t>Tamassia</a:t>
            </a:r>
            <a:r>
              <a:rPr lang="en-US" dirty="0"/>
              <a:t> R, </a:t>
            </a:r>
            <a:r>
              <a:rPr lang="en-US" dirty="0" err="1"/>
              <a:t>Goldwasser</a:t>
            </a:r>
            <a:r>
              <a:rPr lang="en-US" dirty="0"/>
              <a:t> MH. Data structures and algorithms in Python. John Wiley &amp; Sons Ltd; </a:t>
            </a:r>
            <a:r>
              <a:rPr lang="en-US" dirty="0" smtClean="0"/>
              <a:t>2013”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2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Other 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Goodrich </a:t>
            </a:r>
            <a:r>
              <a:rPr lang="en-US" dirty="0"/>
              <a:t>MT, </a:t>
            </a:r>
            <a:r>
              <a:rPr lang="en-US" dirty="0" err="1"/>
              <a:t>Tamassia</a:t>
            </a:r>
            <a:r>
              <a:rPr lang="en-US" dirty="0"/>
              <a:t> R, Data structures and algorithms in Java. Fifth edition, John Wiley &amp; Sons; 2010.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Tremblay </a:t>
            </a:r>
            <a:r>
              <a:rPr lang="en-US" dirty="0"/>
              <a:t>JP, Sorenson PG. An introduction to data structures with applications. Second Edition, McGraw-Hill; 2002.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Shaffer </a:t>
            </a:r>
            <a:r>
              <a:rPr lang="en-US" dirty="0"/>
              <a:t>CA. Data Structures and Algorithm Analysis. Third Edition, Dover Publications; 2012.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9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Doubly </a:t>
            </a:r>
            <a:r>
              <a:rPr lang="en-US" dirty="0"/>
              <a:t>Linked Lists : </a:t>
            </a:r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: Representation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81000" y="2819401"/>
            <a:ext cx="8305799" cy="1066799"/>
            <a:chOff x="621751" y="5769555"/>
            <a:chExt cx="6998249" cy="794901"/>
          </a:xfrm>
        </p:grpSpPr>
        <p:grpSp>
          <p:nvGrpSpPr>
            <p:cNvPr id="24" name="Group 23"/>
            <p:cNvGrpSpPr/>
            <p:nvPr/>
          </p:nvGrpSpPr>
          <p:grpSpPr>
            <a:xfrm>
              <a:off x="2503536" y="5769555"/>
              <a:ext cx="1340884" cy="773256"/>
              <a:chOff x="777358" y="5562600"/>
              <a:chExt cx="1340884" cy="773256"/>
            </a:xfrm>
          </p:grpSpPr>
          <p:sp>
            <p:nvSpPr>
              <p:cNvPr id="43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21751" y="5779944"/>
              <a:ext cx="1340884" cy="773256"/>
              <a:chOff x="777358" y="5562600"/>
              <a:chExt cx="1340884" cy="773256"/>
            </a:xfrm>
          </p:grpSpPr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2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 dirty="0">
                    <a:sym typeface="Symbol" pitchFamily="18" charset="2"/>
                  </a:rPr>
                  <a:t>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419600" y="5769555"/>
              <a:ext cx="1340884" cy="773256"/>
              <a:chOff x="777358" y="5562600"/>
              <a:chExt cx="1340884" cy="773256"/>
            </a:xfrm>
          </p:grpSpPr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38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9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279116" y="5791200"/>
              <a:ext cx="1340884" cy="773256"/>
              <a:chOff x="777358" y="5562600"/>
              <a:chExt cx="1340884" cy="773256"/>
            </a:xfrm>
          </p:grpSpPr>
          <p:sp>
            <p:nvSpPr>
              <p:cNvPr id="34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 dirty="0">
                    <a:sym typeface="Symbol" pitchFamily="18" charset="2"/>
                  </a:rPr>
                  <a:t></a:t>
                </a:r>
                <a:endParaRPr lang="en-US" dirty="0"/>
              </a:p>
            </p:txBody>
          </p:sp>
          <p:sp>
            <p:nvSpPr>
              <p:cNvPr id="36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1764602" y="6019800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 flipV="1">
              <a:off x="1945955" y="6392333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V="1">
              <a:off x="3685018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 flipV="1">
              <a:off x="3866371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flipV="1">
              <a:off x="5562600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 flipV="1">
              <a:off x="5743953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7201" y="4267200"/>
            <a:ext cx="83057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Each node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maintains a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references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nodes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that is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immediately after it and before it respectively.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395510" y="1524000"/>
            <a:ext cx="2374056" cy="914400"/>
            <a:chOff x="3581400" y="1600200"/>
            <a:chExt cx="2374056" cy="9144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4231843" y="1600200"/>
              <a:ext cx="1162765" cy="914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element</a:t>
              </a:r>
              <a:endPara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Rectangle 24"/>
            <p:cNvSpPr>
              <a:spLocks noChangeArrowheads="1"/>
            </p:cNvSpPr>
            <p:nvPr/>
          </p:nvSpPr>
          <p:spPr bwMode="auto">
            <a:xfrm>
              <a:off x="5334000" y="1600200"/>
              <a:ext cx="621456" cy="914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next</a:t>
              </a:r>
              <a:endPara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3581400" y="1600200"/>
              <a:ext cx="685800" cy="914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prev</a:t>
              </a:r>
              <a:endPara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1" name="Line 26"/>
          <p:cNvSpPr>
            <a:spLocks noChangeShapeType="1"/>
          </p:cNvSpPr>
          <p:nvPr/>
        </p:nvSpPr>
        <p:spPr bwMode="auto">
          <a:xfrm flipV="1">
            <a:off x="7619781" y="1752600"/>
            <a:ext cx="87699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 flipV="1">
            <a:off x="4720067" y="2209800"/>
            <a:ext cx="1018343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52400" y="6029980"/>
            <a:ext cx="891540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O(1) complexity for insert and update at arbitrary positions </a:t>
            </a:r>
            <a:endParaRPr lang="en-US" sz="2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8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: Representation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81000" y="2819401"/>
            <a:ext cx="8305799" cy="1066799"/>
            <a:chOff x="621751" y="5769555"/>
            <a:chExt cx="6998249" cy="794901"/>
          </a:xfrm>
        </p:grpSpPr>
        <p:grpSp>
          <p:nvGrpSpPr>
            <p:cNvPr id="24" name="Group 23"/>
            <p:cNvGrpSpPr/>
            <p:nvPr/>
          </p:nvGrpSpPr>
          <p:grpSpPr>
            <a:xfrm>
              <a:off x="2503536" y="5769555"/>
              <a:ext cx="1340884" cy="773256"/>
              <a:chOff x="777358" y="5562600"/>
              <a:chExt cx="1340884" cy="773256"/>
            </a:xfrm>
          </p:grpSpPr>
          <p:sp>
            <p:nvSpPr>
              <p:cNvPr id="43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21751" y="5779944"/>
              <a:ext cx="1340884" cy="773256"/>
              <a:chOff x="777358" y="5562600"/>
              <a:chExt cx="1340884" cy="773256"/>
            </a:xfrm>
          </p:grpSpPr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2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 dirty="0">
                    <a:sym typeface="Symbol" pitchFamily="18" charset="2"/>
                  </a:rPr>
                  <a:t>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419600" y="5769555"/>
              <a:ext cx="1340884" cy="773256"/>
              <a:chOff x="777358" y="5562600"/>
              <a:chExt cx="1340884" cy="773256"/>
            </a:xfrm>
          </p:grpSpPr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38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9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279116" y="5791200"/>
              <a:ext cx="1340884" cy="773256"/>
              <a:chOff x="777358" y="5562600"/>
              <a:chExt cx="1340884" cy="773256"/>
            </a:xfrm>
          </p:grpSpPr>
          <p:sp>
            <p:nvSpPr>
              <p:cNvPr id="34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 dirty="0">
                    <a:sym typeface="Symbol" pitchFamily="18" charset="2"/>
                  </a:rPr>
                  <a:t></a:t>
                </a:r>
                <a:endParaRPr lang="en-US" dirty="0"/>
              </a:p>
            </p:txBody>
          </p:sp>
          <p:sp>
            <p:nvSpPr>
              <p:cNvPr id="36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1764602" y="6019800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 flipV="1">
              <a:off x="1945955" y="6392333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V="1">
              <a:off x="3685018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 flipV="1">
              <a:off x="3866371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flipV="1">
              <a:off x="5562600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 flipV="1">
              <a:off x="5743953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723781" y="457200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H="1" flipV="1">
            <a:off x="1143001" y="3886200"/>
            <a:ext cx="0" cy="72577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619781" y="4553888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tail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 flipH="1" flipV="1">
            <a:off x="7916497" y="3886200"/>
            <a:ext cx="0" cy="72577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: Representation</a:t>
            </a:r>
            <a:br>
              <a:rPr lang="en-US" dirty="0" smtClean="0"/>
            </a:br>
            <a:r>
              <a:rPr lang="en-US" dirty="0" smtClean="0"/>
              <a:t>with Sentinels (or guards)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81000" y="2819401"/>
            <a:ext cx="8305799" cy="1066799"/>
            <a:chOff x="621751" y="5769555"/>
            <a:chExt cx="6998249" cy="794901"/>
          </a:xfrm>
        </p:grpSpPr>
        <p:grpSp>
          <p:nvGrpSpPr>
            <p:cNvPr id="24" name="Group 23"/>
            <p:cNvGrpSpPr/>
            <p:nvPr/>
          </p:nvGrpSpPr>
          <p:grpSpPr>
            <a:xfrm>
              <a:off x="2503536" y="5769555"/>
              <a:ext cx="1340884" cy="773256"/>
              <a:chOff x="777358" y="5562600"/>
              <a:chExt cx="1340884" cy="773256"/>
            </a:xfrm>
          </p:grpSpPr>
          <p:sp>
            <p:nvSpPr>
              <p:cNvPr id="43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21751" y="5779944"/>
              <a:ext cx="1340884" cy="773256"/>
              <a:chOff x="777358" y="5562600"/>
              <a:chExt cx="1340884" cy="773256"/>
            </a:xfrm>
          </p:grpSpPr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2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419600" y="5769555"/>
              <a:ext cx="1340884" cy="773256"/>
              <a:chOff x="777358" y="5562600"/>
              <a:chExt cx="1340884" cy="773256"/>
            </a:xfrm>
          </p:grpSpPr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38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9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279116" y="5791200"/>
              <a:ext cx="1340884" cy="773256"/>
              <a:chOff x="777358" y="5562600"/>
              <a:chExt cx="1340884" cy="773256"/>
            </a:xfrm>
          </p:grpSpPr>
          <p:sp>
            <p:nvSpPr>
              <p:cNvPr id="34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1764602" y="6019800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 flipV="1">
              <a:off x="1945955" y="6392333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V="1">
              <a:off x="3685018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 flipV="1">
              <a:off x="3866371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flipV="1">
              <a:off x="5562600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 flipV="1">
              <a:off x="5743953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85800" y="5862935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21553" y="5939135"/>
            <a:ext cx="106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57200" y="4744520"/>
            <a:ext cx="1591414" cy="1037750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ym typeface="Symbol" pitchFamily="18" charset="2"/>
                </a:rPr>
                <a:t>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171586" y="4719935"/>
            <a:ext cx="1591414" cy="1037750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57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ym typeface="Symbol" pitchFamily="18" charset="2"/>
                </a:rPr>
                <a:t> </a:t>
              </a:r>
              <a:endParaRPr lang="en-US" dirty="0"/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0" name="Line 26"/>
          <p:cNvSpPr>
            <a:spLocks noChangeShapeType="1"/>
          </p:cNvSpPr>
          <p:nvPr/>
        </p:nvSpPr>
        <p:spPr bwMode="auto">
          <a:xfrm flipH="1">
            <a:off x="638751" y="3375346"/>
            <a:ext cx="0" cy="1369174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 flipV="1">
            <a:off x="1676400" y="3857151"/>
            <a:ext cx="23411" cy="130545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458200" y="3355226"/>
            <a:ext cx="0" cy="1369174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3" name="Line 26"/>
          <p:cNvSpPr>
            <a:spLocks noChangeShapeType="1"/>
          </p:cNvSpPr>
          <p:nvPr/>
        </p:nvSpPr>
        <p:spPr bwMode="auto">
          <a:xfrm flipH="1" flipV="1">
            <a:off x="7333467" y="3886200"/>
            <a:ext cx="23411" cy="130545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: Representation with sentinels nodes</a:t>
            </a:r>
            <a:br>
              <a:rPr lang="en-US" dirty="0" smtClean="0"/>
            </a:br>
            <a:r>
              <a:rPr lang="en-US" dirty="0" smtClean="0"/>
              <a:t>Empty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151786" y="4395015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522167" y="4495800"/>
            <a:ext cx="106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3186" y="3276600"/>
            <a:ext cx="1591414" cy="1037750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ym typeface="Symbol" pitchFamily="18" charset="2"/>
                </a:rPr>
                <a:t></a:t>
              </a:r>
              <a:endParaRPr lang="en-US" dirty="0"/>
            </a:p>
          </p:txBody>
        </p:sp>
      </p:grpSp>
      <p:sp>
        <p:nvSpPr>
          <p:cNvPr id="50" name="Line 26"/>
          <p:cNvSpPr>
            <a:spLocks noChangeShapeType="1"/>
          </p:cNvSpPr>
          <p:nvPr/>
        </p:nvSpPr>
        <p:spPr bwMode="auto">
          <a:xfrm flipV="1">
            <a:off x="2275812" y="3695930"/>
            <a:ext cx="389638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6172200" y="3276600"/>
            <a:ext cx="1591414" cy="1037750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ym typeface="Symbol" pitchFamily="18" charset="2"/>
                </a:rPr>
                <a:t> </a:t>
              </a:r>
              <a:endParaRPr lang="en-US" dirty="0"/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0" name="Line 26"/>
          <p:cNvSpPr>
            <a:spLocks noChangeShapeType="1"/>
          </p:cNvSpPr>
          <p:nvPr/>
        </p:nvSpPr>
        <p:spPr bwMode="auto">
          <a:xfrm flipH="1" flipV="1">
            <a:off x="2514600" y="4024073"/>
            <a:ext cx="391979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73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Doubly linked without sentinels </a:t>
            </a:r>
            <a:br>
              <a:rPr lang="en-US" sz="3600" dirty="0" smtClean="0"/>
            </a:br>
            <a:r>
              <a:rPr lang="en-US" sz="3600" dirty="0" smtClean="0"/>
              <a:t>[</a:t>
            </a:r>
            <a:r>
              <a:rPr lang="en-US" sz="3600" dirty="0"/>
              <a:t>Empty </a:t>
            </a:r>
            <a:r>
              <a:rPr lang="en-US" sz="3600" dirty="0" smtClean="0"/>
              <a:t>List</a:t>
            </a:r>
            <a:r>
              <a:rPr lang="en-US" sz="3600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828800"/>
            <a:ext cx="48768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head = NULL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tail   = NULL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429000"/>
            <a:ext cx="8382000" cy="11731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3600" dirty="0" smtClean="0"/>
              <a:t>Doubly linked with sentinels</a:t>
            </a:r>
          </a:p>
          <a:p>
            <a:r>
              <a:rPr lang="en-US" sz="3600" dirty="0" smtClean="0"/>
              <a:t>[Empty List] 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356854" y="5975095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27235" y="6075880"/>
            <a:ext cx="106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28254" y="4856680"/>
            <a:ext cx="1591414" cy="1037750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ym typeface="Symbol" pitchFamily="18" charset="2"/>
                </a:rPr>
                <a:t></a:t>
              </a:r>
              <a:endParaRPr lang="en-US" dirty="0"/>
            </a:p>
          </p:txBody>
        </p:sp>
      </p:grpSp>
      <p:sp>
        <p:nvSpPr>
          <p:cNvPr id="12" name="Line 26"/>
          <p:cNvSpPr>
            <a:spLocks noChangeShapeType="1"/>
          </p:cNvSpPr>
          <p:nvPr/>
        </p:nvSpPr>
        <p:spPr bwMode="auto">
          <a:xfrm flipV="1">
            <a:off x="2457470" y="5276010"/>
            <a:ext cx="391979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7268" y="4856680"/>
            <a:ext cx="1591414" cy="1037750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ym typeface="Symbol" pitchFamily="18" charset="2"/>
                </a:rPr>
                <a:t> </a:t>
              </a:r>
              <a:endParaRPr lang="en-US" dirty="0"/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Line 26"/>
          <p:cNvSpPr>
            <a:spLocks noChangeShapeType="1"/>
          </p:cNvSpPr>
          <p:nvPr/>
        </p:nvSpPr>
        <p:spPr bwMode="auto">
          <a:xfrm flipH="1" flipV="1">
            <a:off x="2719668" y="5604153"/>
            <a:ext cx="391979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92162"/>
          </a:xfrm>
        </p:spPr>
        <p:txBody>
          <a:bodyPr>
            <a:noAutofit/>
          </a:bodyPr>
          <a:lstStyle/>
          <a:p>
            <a:r>
              <a:rPr lang="en-US" sz="3400" dirty="0" smtClean="0"/>
              <a:t>Doubly linked without sentinels [Non-Empty List</a:t>
            </a:r>
            <a:r>
              <a:rPr lang="en-US" sz="3400" dirty="0"/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J.Govindarajan, CSE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1295401"/>
            <a:ext cx="8305799" cy="672748"/>
            <a:chOff x="621751" y="5769555"/>
            <a:chExt cx="6998249" cy="794901"/>
          </a:xfrm>
        </p:grpSpPr>
        <p:grpSp>
          <p:nvGrpSpPr>
            <p:cNvPr id="20" name="Group 19"/>
            <p:cNvGrpSpPr/>
            <p:nvPr/>
          </p:nvGrpSpPr>
          <p:grpSpPr>
            <a:xfrm>
              <a:off x="2503536" y="5769555"/>
              <a:ext cx="1340884" cy="773256"/>
              <a:chOff x="777358" y="5562600"/>
              <a:chExt cx="1340884" cy="773256"/>
            </a:xfrm>
          </p:grpSpPr>
          <p:sp>
            <p:nvSpPr>
              <p:cNvPr id="39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21751" y="5779944"/>
              <a:ext cx="1340884" cy="773256"/>
              <a:chOff x="777358" y="5562600"/>
              <a:chExt cx="1340884" cy="773256"/>
            </a:xfrm>
          </p:grpSpPr>
          <p:sp>
            <p:nvSpPr>
              <p:cNvPr id="36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8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 dirty="0">
                    <a:sym typeface="Symbol" pitchFamily="18" charset="2"/>
                  </a:rPr>
                  <a:t>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419600" y="5769555"/>
              <a:ext cx="1340884" cy="773256"/>
              <a:chOff x="777358" y="5562600"/>
              <a:chExt cx="1340884" cy="773256"/>
            </a:xfrm>
          </p:grpSpPr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34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279116" y="5791200"/>
              <a:ext cx="1340884" cy="773256"/>
              <a:chOff x="777358" y="5562600"/>
              <a:chExt cx="1340884" cy="773256"/>
            </a:xfrm>
          </p:grpSpPr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31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b="1" dirty="0">
                    <a:sym typeface="Symbol" pitchFamily="18" charset="2"/>
                  </a:rPr>
                  <a:t></a:t>
                </a:r>
                <a:endParaRPr lang="en-US" dirty="0"/>
              </a:p>
            </p:txBody>
          </p:sp>
          <p:sp>
            <p:nvSpPr>
              <p:cNvPr id="32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1764602" y="6019800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 flipV="1">
              <a:off x="1945955" y="6392333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V="1">
              <a:off x="3685018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 flipV="1">
              <a:off x="3866371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5562600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 flipV="1">
              <a:off x="5743953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23781" y="258633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 flipH="1" flipV="1">
            <a:off x="1143001" y="1900535"/>
            <a:ext cx="0" cy="72577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619781" y="2590800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tail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 flipH="1" flipV="1">
            <a:off x="7916497" y="1941224"/>
            <a:ext cx="0" cy="72577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0" y="3352800"/>
            <a:ext cx="9144000" cy="7921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3400" dirty="0" smtClean="0"/>
              <a:t>Doubly linked with sentinels [Non-Empty List]</a:t>
            </a:r>
            <a:endParaRPr lang="en-US" sz="3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02204" y="4419600"/>
            <a:ext cx="8305799" cy="533398"/>
            <a:chOff x="621751" y="5769555"/>
            <a:chExt cx="6998249" cy="794901"/>
          </a:xfrm>
        </p:grpSpPr>
        <p:grpSp>
          <p:nvGrpSpPr>
            <p:cNvPr id="48" name="Group 47"/>
            <p:cNvGrpSpPr/>
            <p:nvPr/>
          </p:nvGrpSpPr>
          <p:grpSpPr>
            <a:xfrm>
              <a:off x="2503536" y="5769555"/>
              <a:ext cx="1340884" cy="773256"/>
              <a:chOff x="777358" y="5562600"/>
              <a:chExt cx="1340884" cy="773256"/>
            </a:xfrm>
          </p:grpSpPr>
          <p:sp>
            <p:nvSpPr>
              <p:cNvPr id="67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68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21751" y="5779944"/>
              <a:ext cx="1340884" cy="773256"/>
              <a:chOff x="777358" y="5562600"/>
              <a:chExt cx="1340884" cy="773256"/>
            </a:xfrm>
          </p:grpSpPr>
          <p:sp>
            <p:nvSpPr>
              <p:cNvPr id="64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6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19600" y="5769555"/>
              <a:ext cx="1340884" cy="773256"/>
              <a:chOff x="777358" y="5562600"/>
              <a:chExt cx="1340884" cy="773256"/>
            </a:xfrm>
          </p:grpSpPr>
          <p:sp>
            <p:nvSpPr>
              <p:cNvPr id="61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62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3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279116" y="5791200"/>
              <a:ext cx="1340884" cy="773256"/>
              <a:chOff x="777358" y="5562600"/>
              <a:chExt cx="1340884" cy="773256"/>
            </a:xfrm>
          </p:grpSpPr>
          <p:sp>
            <p:nvSpPr>
              <p:cNvPr id="58" name="Rectangle 24"/>
              <p:cNvSpPr>
                <a:spLocks noChangeArrowheads="1"/>
              </p:cNvSpPr>
              <p:nvPr/>
            </p:nvSpPr>
            <p:spPr bwMode="auto">
              <a:xfrm>
                <a:off x="12192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59" name="Rectangle 24"/>
              <p:cNvSpPr>
                <a:spLocks noChangeArrowheads="1"/>
              </p:cNvSpPr>
              <p:nvPr/>
            </p:nvSpPr>
            <p:spPr bwMode="auto">
              <a:xfrm>
                <a:off x="1676400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777358" y="5562600"/>
                <a:ext cx="441842" cy="7732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2" name="Line 26"/>
            <p:cNvSpPr>
              <a:spLocks noChangeShapeType="1"/>
            </p:cNvSpPr>
            <p:nvPr/>
          </p:nvSpPr>
          <p:spPr bwMode="auto">
            <a:xfrm flipV="1">
              <a:off x="1764602" y="6019800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 flipH="1" flipV="1">
              <a:off x="1945955" y="6392333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 flipV="1">
              <a:off x="3685018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5" name="Line 26"/>
            <p:cNvSpPr>
              <a:spLocks noChangeShapeType="1"/>
            </p:cNvSpPr>
            <p:nvPr/>
          </p:nvSpPr>
          <p:spPr bwMode="auto">
            <a:xfrm flipH="1" flipV="1">
              <a:off x="3866371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 flipV="1">
              <a:off x="5562600" y="6028267"/>
              <a:ext cx="73893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7" name="Line 26"/>
            <p:cNvSpPr>
              <a:spLocks noChangeShapeType="1"/>
            </p:cNvSpPr>
            <p:nvPr/>
          </p:nvSpPr>
          <p:spPr bwMode="auto">
            <a:xfrm flipH="1" flipV="1">
              <a:off x="5743953" y="6400800"/>
              <a:ext cx="85802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oval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609600" y="6091535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445353" y="6167735"/>
            <a:ext cx="106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04800" y="5471064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73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ym typeface="Symbol" pitchFamily="18" charset="2"/>
                </a:rPr>
                <a:t>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086600" y="5446479"/>
            <a:ext cx="1591414" cy="518874"/>
            <a:chOff x="381000" y="4724400"/>
            <a:chExt cx="1591414" cy="1037750"/>
          </a:xfrm>
          <a:solidFill>
            <a:srgbClr val="92D050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905396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Rectangle 24"/>
            <p:cNvSpPr>
              <a:spLocks noChangeArrowheads="1"/>
            </p:cNvSpPr>
            <p:nvPr/>
          </p:nvSpPr>
          <p:spPr bwMode="auto">
            <a:xfrm>
              <a:off x="1448018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ym typeface="Symbol" pitchFamily="18" charset="2"/>
                </a:rPr>
                <a:t> </a:t>
              </a:r>
              <a:endParaRPr lang="en-US" dirty="0"/>
            </a:p>
          </p:txBody>
        </p:sp>
        <p:sp>
          <p:nvSpPr>
            <p:cNvPr id="79" name="Rectangle 24"/>
            <p:cNvSpPr>
              <a:spLocks noChangeArrowheads="1"/>
            </p:cNvSpPr>
            <p:nvPr/>
          </p:nvSpPr>
          <p:spPr bwMode="auto">
            <a:xfrm>
              <a:off x="381000" y="4724400"/>
              <a:ext cx="524396" cy="1037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80" name="Line 26"/>
          <p:cNvSpPr>
            <a:spLocks noChangeShapeType="1"/>
          </p:cNvSpPr>
          <p:nvPr/>
        </p:nvSpPr>
        <p:spPr bwMode="auto">
          <a:xfrm flipH="1">
            <a:off x="602875" y="4630824"/>
            <a:ext cx="35876" cy="84024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81" name="Line 26"/>
          <p:cNvSpPr>
            <a:spLocks noChangeShapeType="1"/>
          </p:cNvSpPr>
          <p:nvPr/>
        </p:nvSpPr>
        <p:spPr bwMode="auto">
          <a:xfrm flipV="1">
            <a:off x="1676400" y="4953000"/>
            <a:ext cx="10406" cy="79224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82" name="Line 26"/>
          <p:cNvSpPr>
            <a:spLocks noChangeShapeType="1"/>
          </p:cNvSpPr>
          <p:nvPr/>
        </p:nvSpPr>
        <p:spPr bwMode="auto">
          <a:xfrm flipH="1">
            <a:off x="8458200" y="4610704"/>
            <a:ext cx="0" cy="8357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83" name="Line 26"/>
          <p:cNvSpPr>
            <a:spLocks noChangeShapeType="1"/>
          </p:cNvSpPr>
          <p:nvPr/>
        </p:nvSpPr>
        <p:spPr bwMode="auto">
          <a:xfrm flipH="1" flipV="1">
            <a:off x="7333465" y="4952999"/>
            <a:ext cx="24117" cy="77750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3499</TotalTime>
  <Words>922</Words>
  <Application>Microsoft Office PowerPoint</Application>
  <PresentationFormat>On-screen Show (4:3)</PresentationFormat>
  <Paragraphs>321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Doubly Linked List</vt:lpstr>
      <vt:lpstr>Contents</vt:lpstr>
      <vt:lpstr>Doubly Linked Lists : Representation</vt:lpstr>
      <vt:lpstr>Doubly Linked List : Representation</vt:lpstr>
      <vt:lpstr>Doubly Linked List : Representation</vt:lpstr>
      <vt:lpstr>Doubly Linked List : Representation with Sentinels (or guards) </vt:lpstr>
      <vt:lpstr>Doubly Linked List : Representation with sentinels nodes Empty List</vt:lpstr>
      <vt:lpstr>Doubly linked without sentinels  [Empty List]</vt:lpstr>
      <vt:lpstr>Doubly linked without sentinels [Non-Empty List]</vt:lpstr>
      <vt:lpstr>Sentinels : Advantages </vt:lpstr>
      <vt:lpstr>Doubly linked List with Sentinels : Insertion </vt:lpstr>
      <vt:lpstr>Doubly linked List with Sentinels : Insertion </vt:lpstr>
      <vt:lpstr>Doubly linked List with Sentinels : Insertion </vt:lpstr>
      <vt:lpstr>Doubly linked List with Sentinels : Insertion </vt:lpstr>
      <vt:lpstr>Doubly Linked List : Insert </vt:lpstr>
      <vt:lpstr>Doubly linked List with Sentinels : Insertion </vt:lpstr>
      <vt:lpstr>Doubly linked List with Sentinels : Insertion </vt:lpstr>
      <vt:lpstr>Doubly linked List with Sentinels : Insertion </vt:lpstr>
      <vt:lpstr>Doubly Linked List : Delete</vt:lpstr>
      <vt:lpstr>Implement Double Ended Queue (Deque) using Doubly Linked List</vt:lpstr>
      <vt:lpstr>Doubly Linked List : Applications</vt:lpstr>
      <vt:lpstr>Positional list</vt:lpstr>
      <vt:lpstr>Positional list using Doubly linked list : An Example</vt:lpstr>
      <vt:lpstr>Problems</vt:lpstr>
      <vt:lpstr>Text Book Reference</vt:lpstr>
      <vt:lpstr>Other References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</dc:creator>
  <cp:lastModifiedBy>LENOVO</cp:lastModifiedBy>
  <cp:revision>1219</cp:revision>
  <dcterms:created xsi:type="dcterms:W3CDTF">2006-08-16T00:00:00Z</dcterms:created>
  <dcterms:modified xsi:type="dcterms:W3CDTF">2020-04-30T08:51:51Z</dcterms:modified>
  <cp:contentStatus/>
</cp:coreProperties>
</file>