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  <p:sldId id="265" r:id="rId12"/>
    <p:sldId id="270" r:id="rId13"/>
    <p:sldId id="278" r:id="rId14"/>
    <p:sldId id="266" r:id="rId15"/>
    <p:sldId id="279" r:id="rId16"/>
    <p:sldId id="267" r:id="rId17"/>
    <p:sldId id="268" r:id="rId18"/>
    <p:sldId id="26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r" defTabSz="914400" rtl="1" eaLnBrk="1" latinLnBrk="0" hangingPunct="1"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6pPr>
    <a:lvl7pPr marL="2743200" algn="r" defTabSz="914400" rtl="1" eaLnBrk="1" latinLnBrk="0" hangingPunct="1"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7pPr>
    <a:lvl8pPr marL="3200400" algn="r" defTabSz="914400" rtl="1" eaLnBrk="1" latinLnBrk="0" hangingPunct="1"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8pPr>
    <a:lvl9pPr marL="3657600" algn="r" defTabSz="914400" rtl="1" eaLnBrk="1" latinLnBrk="0" hangingPunct="1">
      <a:defRPr kumimoji="1" sz="24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14" autoAdjust="0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55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55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55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grpSp>
          <p:nvGrpSpPr>
            <p:cNvPr id="655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55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  <p:sp>
            <p:nvSpPr>
              <p:cNvPr id="655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ar-SA"/>
              </a:p>
            </p:txBody>
          </p:sp>
        </p:grp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9D2C26-8036-41A6-BE03-FF1557AC3EF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25F81-94E6-4A37-890A-ED42829CD66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139A9-F74F-415A-988F-C073B0CB87B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0A32C-D480-4307-B4BF-F7A94401F2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8EB2A-E1F9-4482-90EB-B2F405F601D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BAE05B-9295-4CB0-AA88-964C4E2809B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BFFF7-E36A-4410-A244-EA1702D5EC5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633F2-5804-4C53-820B-3F37DF3FD7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2B949-494B-4CDE-A12F-76F57FE5AA2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3512A-4D68-4299-86B7-B57ED788302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95837-A597-445E-8ED4-0D74C3424BE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449FE83-4CAC-4562-88F5-86A29FD2129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800"/>
              <a:t>8.1 </a:t>
            </a:r>
            <a:r>
              <a:rPr lang="en-US" altLang="zh-TW" sz="3800"/>
              <a:t>General Linear Transformation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B65017-8830-734D-AC4E-06916AF4CFD6}"/>
              </a:ext>
            </a:extLst>
          </p:cNvPr>
          <p:cNvSpPr/>
          <p:nvPr/>
        </p:nvSpPr>
        <p:spPr>
          <a:xfrm>
            <a:off x="2483768" y="4437112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Dr. </a:t>
            </a:r>
            <a:r>
              <a:rPr lang="en-US" b="1" dirty="0" err="1">
                <a:solidFill>
                  <a:schemeClr val="tx2"/>
                </a:solidFill>
              </a:rPr>
              <a:t>Biswambhar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Rakshit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Therefore,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(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)</a:t>
            </a:r>
            <a:r>
              <a:rPr lang="en-US" altLang="zh-TW" sz="2400" i="1" baseline="-30000"/>
              <a:t>s</a:t>
            </a:r>
            <a:r>
              <a:rPr lang="en-US" altLang="zh-TW" sz="2400"/>
              <a:t> = (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  <a:r>
              <a:rPr lang="en-US" altLang="zh-TW" sz="2400" i="1" baseline="-30000"/>
              <a:t>s</a:t>
            </a:r>
            <a:r>
              <a:rPr lang="en-US" altLang="zh-TW" sz="2400"/>
              <a:t> + (</a:t>
            </a:r>
            <a:r>
              <a:rPr lang="en-US" altLang="zh-TW" sz="2400" b="1"/>
              <a:t>v</a:t>
            </a:r>
            <a:r>
              <a:rPr lang="en-US" altLang="zh-TW" sz="2400"/>
              <a:t>)</a:t>
            </a:r>
            <a:r>
              <a:rPr lang="en-US" altLang="zh-TW" sz="2400" i="1" baseline="-30000"/>
              <a:t>s</a:t>
            </a:r>
            <a:r>
              <a:rPr lang="en-US" altLang="zh-TW" sz="2400"/>
              <a:t>  and  (</a:t>
            </a:r>
            <a:r>
              <a:rPr lang="en-US" altLang="zh-TW" sz="2400" i="1"/>
              <a:t>k 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  <a:r>
              <a:rPr lang="en-US" altLang="zh-TW" sz="2400" i="1" baseline="-30000"/>
              <a:t>s</a:t>
            </a:r>
            <a:r>
              <a:rPr lang="en-US" altLang="zh-TW" sz="2400"/>
              <a:t> =</a:t>
            </a:r>
            <a:r>
              <a:rPr lang="en-US" altLang="zh-TW" sz="2400" i="1"/>
              <a:t> k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  <a:r>
              <a:rPr lang="en-US" altLang="zh-TW" sz="2400" i="1" baseline="-30000"/>
              <a:t>s</a:t>
            </a:r>
            <a:r>
              <a:rPr lang="en-US" altLang="zh-TW" sz="24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Expressing these equations of </a:t>
            </a:r>
            <a:r>
              <a:rPr lang="en-US" altLang="zh-TW" sz="2400" i="1"/>
              <a:t>T</a:t>
            </a:r>
            <a:r>
              <a:rPr lang="en-US" altLang="zh-TW" sz="2400"/>
              <a:t>, we obtain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/>
              <a:t>       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) =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u</a:t>
            </a:r>
            <a:r>
              <a:rPr lang="en-US" altLang="zh-TW" sz="2400"/>
              <a:t>) +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v</a:t>
            </a:r>
            <a:r>
              <a:rPr lang="en-US" altLang="zh-TW" sz="2400"/>
              <a:t>)  and 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i="1"/>
              <a:t>k </a:t>
            </a:r>
            <a:r>
              <a:rPr lang="en-US" altLang="zh-TW" sz="2400" b="1"/>
              <a:t>u</a:t>
            </a:r>
            <a:r>
              <a:rPr lang="en-US" altLang="zh-TW" sz="2400"/>
              <a:t>) = </a:t>
            </a:r>
            <a:r>
              <a:rPr lang="en-US" altLang="zh-TW" sz="2400" i="1"/>
              <a:t>kT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Which shows that T is a linear transformation.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REMARK</a:t>
            </a:r>
            <a:r>
              <a:rPr lang="en-US" altLang="zh-TW" sz="2400">
                <a:solidFill>
                  <a:schemeClr val="folHlink"/>
                </a:solidFill>
              </a:rPr>
              <a:t>.</a:t>
            </a:r>
            <a:r>
              <a:rPr lang="en-US" altLang="zh-TW" sz="2400"/>
              <a:t>  The computations in preceding example could just as well have been performed using coordinate matrices rather than coordinate vectors; that is 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[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] = [</a:t>
            </a:r>
            <a:r>
              <a:rPr lang="en-US" altLang="zh-TW" sz="2400" b="1"/>
              <a:t>u</a:t>
            </a:r>
            <a:r>
              <a:rPr lang="en-US" altLang="zh-TW" sz="2400"/>
              <a:t>]</a:t>
            </a:r>
            <a:r>
              <a:rPr lang="en-US" altLang="zh-TW" sz="2400" i="1" baseline="-30000"/>
              <a:t>s</a:t>
            </a:r>
            <a:r>
              <a:rPr lang="en-US" altLang="zh-TW" sz="2400"/>
              <a:t> +[</a:t>
            </a:r>
            <a:r>
              <a:rPr lang="en-US" altLang="zh-TW" sz="2400" b="1"/>
              <a:t>v</a:t>
            </a:r>
            <a:r>
              <a:rPr lang="en-US" altLang="zh-TW" sz="2400"/>
              <a:t>]</a:t>
            </a:r>
            <a:r>
              <a:rPr lang="en-US" altLang="zh-TW" sz="2400" i="1" baseline="-30000"/>
              <a:t>s    </a:t>
            </a:r>
            <a:r>
              <a:rPr lang="en-US" altLang="zh-TW" sz="2400"/>
              <a:t>and  [</a:t>
            </a:r>
            <a:r>
              <a:rPr lang="en-US" altLang="zh-TW" sz="2400" i="1"/>
              <a:t>k </a:t>
            </a:r>
            <a:r>
              <a:rPr lang="en-US" altLang="zh-TW" sz="2400" b="1"/>
              <a:t>u</a:t>
            </a:r>
            <a:r>
              <a:rPr lang="en-US" altLang="zh-TW" sz="2400"/>
              <a:t>]</a:t>
            </a:r>
            <a:r>
              <a:rPr lang="en-US" altLang="zh-TW" sz="2400" i="1" baseline="-30000"/>
              <a:t>s </a:t>
            </a:r>
            <a:r>
              <a:rPr lang="en-US" altLang="zh-TW" sz="2400"/>
              <a:t>= </a:t>
            </a:r>
            <a:r>
              <a:rPr lang="en-US" altLang="zh-TW" sz="2400" i="1"/>
              <a:t>k </a:t>
            </a:r>
            <a:r>
              <a:rPr lang="en-US" altLang="zh-TW" sz="2400"/>
              <a:t>[</a:t>
            </a:r>
            <a:r>
              <a:rPr lang="en-US" altLang="zh-TW" sz="2400" b="1"/>
              <a:t>u</a:t>
            </a:r>
            <a:r>
              <a:rPr lang="en-US" altLang="zh-TW" sz="2400"/>
              <a:t>]</a:t>
            </a:r>
            <a:r>
              <a:rPr lang="en-US" altLang="zh-TW" sz="2400" i="1" baseline="-30000"/>
              <a:t>s </a:t>
            </a:r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Example 6 </a:t>
            </a:r>
            <a:br>
              <a:rPr lang="en-US" altLang="zh-TW" sz="2800" dirty="0"/>
            </a:br>
            <a:r>
              <a:rPr lang="en-US" altLang="zh-TW" sz="2800" dirty="0"/>
              <a:t>A Linear Transformation from </a:t>
            </a:r>
            <a:r>
              <a:rPr lang="en-US" altLang="zh-TW" sz="2800" b="1" i="1" dirty="0" err="1"/>
              <a:t>p</a:t>
            </a:r>
            <a:r>
              <a:rPr lang="en-US" altLang="zh-TW" sz="2800" b="1" i="1" baseline="-30000" dirty="0" err="1"/>
              <a:t>n</a:t>
            </a:r>
            <a:r>
              <a:rPr lang="en-US" altLang="zh-TW" sz="2800" b="1" i="1" baseline="-30000" dirty="0"/>
              <a:t>  </a:t>
            </a:r>
            <a:r>
              <a:rPr lang="en-US" altLang="zh-TW" sz="2800" dirty="0"/>
              <a:t>to </a:t>
            </a:r>
            <a:r>
              <a:rPr lang="en-US" altLang="zh-TW" sz="2800" b="1" i="1" dirty="0"/>
              <a:t>p</a:t>
            </a:r>
            <a:r>
              <a:rPr lang="en-US" altLang="zh-TW" sz="2800" b="1" i="1" baseline="-30000" dirty="0"/>
              <a:t>n+1</a:t>
            </a:r>
            <a:endParaRPr lang="en-US" altLang="zh-TW" sz="28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3" y="2276872"/>
            <a:ext cx="7793037" cy="424847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Let </a:t>
            </a:r>
            <a:r>
              <a:rPr lang="en-US" altLang="zh-TW" sz="2000" b="1" dirty="0"/>
              <a:t>p</a:t>
            </a:r>
            <a:r>
              <a:rPr lang="en-US" altLang="zh-TW" sz="2000" dirty="0"/>
              <a:t> = </a:t>
            </a:r>
            <a:r>
              <a:rPr lang="en-US" altLang="zh-TW" sz="2000" i="1" dirty="0"/>
              <a:t>p(x) = </a:t>
            </a:r>
            <a:r>
              <a:rPr lang="en-US" altLang="zh-TW" sz="2000" i="1" dirty="0">
                <a:solidFill>
                  <a:srgbClr val="000000"/>
                </a:solidFill>
              </a:rPr>
              <a:t>C</a:t>
            </a:r>
            <a:r>
              <a:rPr lang="en-US" altLang="zh-TW" sz="2000" i="1" baseline="-30000" dirty="0">
                <a:solidFill>
                  <a:srgbClr val="000000"/>
                </a:solidFill>
              </a:rPr>
              <a:t>0</a:t>
            </a:r>
            <a:r>
              <a:rPr lang="en-US" altLang="zh-TW" sz="2000" i="1" dirty="0">
                <a:solidFill>
                  <a:srgbClr val="000000"/>
                </a:solidFill>
              </a:rPr>
              <a:t> X + C</a:t>
            </a:r>
            <a:r>
              <a:rPr lang="en-US" altLang="zh-TW" sz="2000" i="1" baseline="-30000" dirty="0">
                <a:solidFill>
                  <a:srgbClr val="000000"/>
                </a:solidFill>
              </a:rPr>
              <a:t>1</a:t>
            </a:r>
            <a:r>
              <a:rPr lang="en-US" altLang="zh-TW" sz="2000" i="1" dirty="0">
                <a:solidFill>
                  <a:srgbClr val="000000"/>
                </a:solidFill>
              </a:rPr>
              <a:t>X</a:t>
            </a:r>
            <a:r>
              <a:rPr lang="en-US" altLang="zh-TW" sz="2000" i="1" baseline="30000" dirty="0">
                <a:solidFill>
                  <a:srgbClr val="000000"/>
                </a:solidFill>
              </a:rPr>
              <a:t>2</a:t>
            </a:r>
            <a:r>
              <a:rPr lang="en-US" altLang="zh-TW" sz="20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000" i="1" dirty="0">
                <a:solidFill>
                  <a:srgbClr val="000000"/>
                </a:solidFill>
              </a:rPr>
              <a:t>+ </a:t>
            </a:r>
            <a:r>
              <a:rPr lang="en-US" altLang="zh-TW" sz="2000" i="1" dirty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TW" sz="2000" i="1" dirty="0">
                <a:solidFill>
                  <a:srgbClr val="000000"/>
                </a:solidFill>
              </a:rPr>
              <a:t>+ </a:t>
            </a:r>
            <a:r>
              <a:rPr lang="en-US" altLang="zh-TW" sz="2000" i="1" dirty="0" err="1">
                <a:solidFill>
                  <a:srgbClr val="000000"/>
                </a:solidFill>
              </a:rPr>
              <a:t>C</a:t>
            </a:r>
            <a:r>
              <a:rPr lang="en-US" altLang="zh-TW" sz="2000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TW" sz="2000" i="1" dirty="0" err="1">
                <a:solidFill>
                  <a:srgbClr val="000000"/>
                </a:solidFill>
              </a:rPr>
              <a:t>X</a:t>
            </a:r>
            <a:r>
              <a:rPr lang="en-US" altLang="zh-TW" sz="2000" i="1" dirty="0">
                <a:solidFill>
                  <a:srgbClr val="000000"/>
                </a:solidFill>
              </a:rPr>
              <a:t> </a:t>
            </a:r>
            <a:r>
              <a:rPr lang="en-US" altLang="zh-TW" sz="2000" i="1" baseline="30000" dirty="0">
                <a:solidFill>
                  <a:srgbClr val="000000"/>
                </a:solidFill>
              </a:rPr>
              <a:t>n  </a:t>
            </a:r>
            <a:r>
              <a:rPr lang="en-US" altLang="zh-TW" sz="2000" dirty="0"/>
              <a:t>be a polynomial in </a:t>
            </a:r>
            <a:r>
              <a:rPr lang="en-US" altLang="zh-TW" sz="2000" i="1" dirty="0" err="1"/>
              <a:t>P</a:t>
            </a:r>
            <a:r>
              <a:rPr lang="en-US" altLang="zh-TW" sz="2000" i="1" baseline="-30000" dirty="0" err="1"/>
              <a:t>n</a:t>
            </a:r>
            <a:r>
              <a:rPr lang="en-US" altLang="zh-TW" sz="2000" i="1" baseline="-30000" dirty="0"/>
              <a:t> </a:t>
            </a:r>
            <a:r>
              <a:rPr lang="en-US" altLang="zh-TW" sz="2000" dirty="0"/>
              <a:t>, and define the function </a:t>
            </a:r>
            <a:r>
              <a:rPr lang="en-US" altLang="zh-TW" sz="2000" i="1" dirty="0"/>
              <a:t>T: </a:t>
            </a:r>
            <a:r>
              <a:rPr lang="en-US" altLang="zh-TW" sz="2000" i="1" dirty="0" err="1"/>
              <a:t>P</a:t>
            </a:r>
            <a:r>
              <a:rPr lang="en-US" altLang="zh-TW" sz="2000" i="1" baseline="-30000" dirty="0" err="1"/>
              <a:t>n</a:t>
            </a:r>
            <a:r>
              <a:rPr lang="en-US" altLang="zh-TW" sz="2000" i="1" baseline="-30000" dirty="0"/>
              <a:t> </a:t>
            </a:r>
            <a:r>
              <a:rPr lang="en-US" altLang="zh-TW" sz="2000" i="1" dirty="0"/>
              <a:t>→ P</a:t>
            </a:r>
            <a:r>
              <a:rPr lang="en-US" altLang="zh-TW" sz="2000" i="1" baseline="-30000" dirty="0"/>
              <a:t>n+1 </a:t>
            </a:r>
            <a:r>
              <a:rPr lang="en-US" altLang="zh-TW" sz="2000" dirty="0"/>
              <a:t>by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</a:t>
            </a:r>
            <a:r>
              <a:rPr lang="en-US" altLang="zh-TW" sz="2200" i="1" dirty="0"/>
              <a:t>T </a:t>
            </a:r>
            <a:r>
              <a:rPr lang="en-US" altLang="zh-TW" sz="2200" dirty="0"/>
              <a:t>(p) =</a:t>
            </a:r>
            <a:r>
              <a:rPr lang="en-US" altLang="zh-TW" sz="2200" i="1" dirty="0"/>
              <a:t> T (p(x))</a:t>
            </a:r>
            <a:r>
              <a:rPr lang="en-US" altLang="zh-TW" sz="2200" dirty="0"/>
              <a:t> = </a:t>
            </a:r>
            <a:r>
              <a:rPr lang="en-US" altLang="zh-TW" sz="2200" i="1" dirty="0" err="1"/>
              <a:t>xp</a:t>
            </a:r>
            <a:r>
              <a:rPr lang="en-US" altLang="zh-TW" sz="2200" i="1" dirty="0"/>
              <a:t>(x)</a:t>
            </a:r>
            <a:r>
              <a:rPr lang="en-US" altLang="zh-TW" sz="2200" dirty="0"/>
              <a:t>= </a:t>
            </a:r>
            <a:r>
              <a:rPr lang="en-US" altLang="zh-TW" sz="2200" i="1" dirty="0">
                <a:solidFill>
                  <a:srgbClr val="000000"/>
                </a:solidFill>
              </a:rPr>
              <a:t>C</a:t>
            </a:r>
            <a:r>
              <a:rPr lang="en-US" altLang="zh-TW" sz="2200" i="1" baseline="-30000" dirty="0">
                <a:solidFill>
                  <a:srgbClr val="000000"/>
                </a:solidFill>
              </a:rPr>
              <a:t>0</a:t>
            </a:r>
            <a:r>
              <a:rPr lang="en-US" altLang="zh-TW" sz="2200" i="1" dirty="0">
                <a:solidFill>
                  <a:srgbClr val="000000"/>
                </a:solidFill>
              </a:rPr>
              <a:t> X + C</a:t>
            </a:r>
            <a:r>
              <a:rPr lang="en-US" altLang="zh-TW" sz="2200" i="1" baseline="-30000" dirty="0">
                <a:solidFill>
                  <a:srgbClr val="000000"/>
                </a:solidFill>
              </a:rPr>
              <a:t>1</a:t>
            </a:r>
            <a:r>
              <a:rPr lang="en-US" altLang="zh-TW" sz="2200" i="1" dirty="0">
                <a:solidFill>
                  <a:srgbClr val="000000"/>
                </a:solidFill>
              </a:rPr>
              <a:t>X</a:t>
            </a:r>
            <a:r>
              <a:rPr lang="en-US" altLang="zh-TW" sz="2200" i="1" baseline="30000" dirty="0">
                <a:solidFill>
                  <a:srgbClr val="000000"/>
                </a:solidFill>
              </a:rPr>
              <a:t>2</a:t>
            </a:r>
            <a:r>
              <a:rPr lang="en-US" altLang="zh-TW" sz="22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200" i="1" dirty="0">
                <a:solidFill>
                  <a:srgbClr val="000000"/>
                </a:solidFill>
              </a:rPr>
              <a:t>+ </a:t>
            </a:r>
            <a:r>
              <a:rPr lang="en-US" altLang="zh-TW" sz="2200" i="1" dirty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TW" sz="2200" i="1" dirty="0">
                <a:solidFill>
                  <a:srgbClr val="000000"/>
                </a:solidFill>
              </a:rPr>
              <a:t>+ </a:t>
            </a:r>
            <a:r>
              <a:rPr lang="en-US" altLang="zh-TW" sz="2200" i="1" dirty="0" err="1">
                <a:solidFill>
                  <a:srgbClr val="000000"/>
                </a:solidFill>
              </a:rPr>
              <a:t>C</a:t>
            </a:r>
            <a:r>
              <a:rPr lang="en-US" altLang="zh-TW" sz="2200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TW" sz="2200" i="1" dirty="0" err="1">
                <a:solidFill>
                  <a:srgbClr val="000000"/>
                </a:solidFill>
              </a:rPr>
              <a:t>X</a:t>
            </a:r>
            <a:r>
              <a:rPr lang="en-US" altLang="zh-TW" sz="2200" i="1" dirty="0">
                <a:solidFill>
                  <a:srgbClr val="000000"/>
                </a:solidFill>
              </a:rPr>
              <a:t> </a:t>
            </a:r>
            <a:r>
              <a:rPr lang="en-US" altLang="zh-TW" sz="2200" i="1" baseline="30000" dirty="0">
                <a:solidFill>
                  <a:srgbClr val="000000"/>
                </a:solidFill>
              </a:rPr>
              <a:t>n+1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The function </a:t>
            </a:r>
            <a:r>
              <a:rPr lang="en-US" altLang="zh-TW" sz="2000" i="1" dirty="0"/>
              <a:t>T </a:t>
            </a:r>
            <a:r>
              <a:rPr lang="en-US" altLang="zh-TW" sz="2000" dirty="0"/>
              <a:t> is a linear transformation, since for any scalar k and any polynomials </a:t>
            </a:r>
            <a:r>
              <a:rPr lang="en-US" altLang="zh-TW" sz="2000" b="1" dirty="0"/>
              <a:t>p</a:t>
            </a:r>
            <a:r>
              <a:rPr lang="en-US" altLang="zh-TW" sz="2000" b="1" baseline="-30000" dirty="0"/>
              <a:t>1</a:t>
            </a:r>
            <a:r>
              <a:rPr lang="en-US" altLang="zh-TW" sz="2000" baseline="-30000" dirty="0"/>
              <a:t> </a:t>
            </a:r>
            <a:r>
              <a:rPr lang="en-US" altLang="zh-TW" sz="2000" dirty="0"/>
              <a:t>and </a:t>
            </a:r>
            <a:r>
              <a:rPr lang="en-US" altLang="zh-TW" sz="2000" b="1" dirty="0"/>
              <a:t>p</a:t>
            </a:r>
            <a:r>
              <a:rPr lang="en-US" altLang="zh-TW" sz="2000" b="1" baseline="-30000" dirty="0"/>
              <a:t>2</a:t>
            </a:r>
            <a:r>
              <a:rPr lang="en-US" altLang="zh-TW" sz="2000" baseline="-30000" dirty="0"/>
              <a:t> </a:t>
            </a:r>
            <a:r>
              <a:rPr lang="en-US" altLang="zh-TW" sz="2000" dirty="0"/>
              <a:t>in </a:t>
            </a:r>
            <a:r>
              <a:rPr lang="en-US" altLang="zh-TW" sz="2000" i="1" dirty="0" err="1"/>
              <a:t>P</a:t>
            </a:r>
            <a:r>
              <a:rPr lang="en-US" altLang="zh-TW" sz="2000" i="1" baseline="-30000" dirty="0" err="1"/>
              <a:t>n</a:t>
            </a:r>
            <a:r>
              <a:rPr lang="en-US" altLang="zh-TW" sz="2000" i="1" baseline="-30000" dirty="0"/>
              <a:t>  </a:t>
            </a:r>
            <a:r>
              <a:rPr lang="en-US" altLang="zh-TW" sz="2000" dirty="0"/>
              <a:t>we have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</a:t>
            </a:r>
            <a:r>
              <a:rPr lang="en-US" altLang="zh-TW" sz="2200" i="1" dirty="0"/>
              <a:t>T </a:t>
            </a:r>
            <a:r>
              <a:rPr lang="en-US" altLang="zh-TW" sz="2200" dirty="0"/>
              <a:t>(</a:t>
            </a:r>
            <a:r>
              <a:rPr lang="en-US" altLang="zh-TW" sz="2200" b="1" dirty="0"/>
              <a:t>p</a:t>
            </a:r>
            <a:r>
              <a:rPr lang="en-US" altLang="zh-TW" sz="2200" b="1" baseline="-30000" dirty="0"/>
              <a:t>1</a:t>
            </a:r>
            <a:r>
              <a:rPr lang="en-US" altLang="zh-TW" sz="2200" dirty="0"/>
              <a:t>+</a:t>
            </a:r>
            <a:r>
              <a:rPr lang="en-US" altLang="zh-TW" sz="2200" b="1" dirty="0"/>
              <a:t>p</a:t>
            </a:r>
            <a:r>
              <a:rPr lang="en-US" altLang="zh-TW" sz="2200" b="1" baseline="-30000" dirty="0"/>
              <a:t>2</a:t>
            </a:r>
            <a:r>
              <a:rPr lang="en-US" altLang="zh-TW" sz="2200" dirty="0"/>
              <a:t>) = </a:t>
            </a:r>
            <a:r>
              <a:rPr lang="en-US" altLang="zh-TW" sz="2200" i="1" dirty="0"/>
              <a:t>T (p</a:t>
            </a:r>
            <a:r>
              <a:rPr lang="en-US" altLang="zh-TW" sz="2200" b="1" i="1" baseline="-30000" dirty="0"/>
              <a:t>1</a:t>
            </a:r>
            <a:r>
              <a:rPr lang="en-US" altLang="zh-TW" sz="2200" i="1" dirty="0"/>
              <a:t>(x) + p</a:t>
            </a:r>
            <a:r>
              <a:rPr lang="en-US" altLang="zh-TW" sz="2200" b="1" i="1" baseline="-30000" dirty="0"/>
              <a:t>2 </a:t>
            </a:r>
            <a:r>
              <a:rPr lang="en-US" altLang="zh-TW" sz="2200" i="1" dirty="0"/>
              <a:t>(x))  </a:t>
            </a:r>
            <a:r>
              <a:rPr lang="en-US" altLang="zh-TW" sz="2200" dirty="0"/>
              <a:t>= </a:t>
            </a:r>
            <a:r>
              <a:rPr lang="en-US" altLang="zh-TW" sz="2200" i="1" dirty="0"/>
              <a:t>x (p</a:t>
            </a:r>
            <a:r>
              <a:rPr lang="en-US" altLang="zh-TW" sz="2200" b="1" i="1" baseline="-30000" dirty="0"/>
              <a:t>1</a:t>
            </a:r>
            <a:r>
              <a:rPr lang="en-US" altLang="zh-TW" sz="2200" i="1" dirty="0"/>
              <a:t>(x)+p</a:t>
            </a:r>
            <a:r>
              <a:rPr lang="en-US" altLang="zh-TW" sz="2200" b="1" i="1" baseline="-30000" dirty="0"/>
              <a:t>2 </a:t>
            </a:r>
            <a:r>
              <a:rPr lang="en-US" altLang="zh-TW" sz="2200" i="1" dirty="0"/>
              <a:t>(x))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i="1" dirty="0"/>
              <a:t>                    </a:t>
            </a:r>
            <a:r>
              <a:rPr lang="en-US" altLang="zh-TW" sz="2200" dirty="0"/>
              <a:t>= </a:t>
            </a:r>
            <a:r>
              <a:rPr lang="en-US" altLang="zh-TW" sz="2200" i="1" dirty="0"/>
              <a:t>x p</a:t>
            </a:r>
            <a:r>
              <a:rPr lang="en-US" altLang="zh-TW" sz="2200" b="1" i="1" baseline="-30000" dirty="0"/>
              <a:t>1 </a:t>
            </a:r>
            <a:r>
              <a:rPr lang="en-US" altLang="zh-TW" sz="2200" i="1" dirty="0"/>
              <a:t>(x) + x p</a:t>
            </a:r>
            <a:r>
              <a:rPr lang="en-US" altLang="zh-TW" sz="2200" b="1" i="1" baseline="-30000" dirty="0"/>
              <a:t>2 </a:t>
            </a:r>
            <a:r>
              <a:rPr lang="en-US" altLang="zh-TW" sz="2200" i="1" dirty="0"/>
              <a:t>(x) </a:t>
            </a:r>
            <a:r>
              <a:rPr lang="en-US" altLang="zh-TW" sz="2200" dirty="0"/>
              <a:t>=</a:t>
            </a:r>
            <a:r>
              <a:rPr lang="en-US" altLang="zh-TW" sz="2200" i="1" dirty="0"/>
              <a:t> T </a:t>
            </a:r>
            <a:r>
              <a:rPr lang="en-US" altLang="zh-TW" sz="2200" dirty="0"/>
              <a:t>(</a:t>
            </a:r>
            <a:r>
              <a:rPr lang="en-US" altLang="zh-TW" sz="2200" b="1" dirty="0"/>
              <a:t>p</a:t>
            </a:r>
            <a:r>
              <a:rPr lang="en-US" altLang="zh-TW" sz="2200" b="1" baseline="-30000" dirty="0"/>
              <a:t>1</a:t>
            </a:r>
            <a:r>
              <a:rPr lang="en-US" altLang="zh-TW" sz="2200" dirty="0"/>
              <a:t>)</a:t>
            </a:r>
            <a:r>
              <a:rPr lang="en-US" altLang="zh-TW" sz="2200" i="1" dirty="0"/>
              <a:t> +T </a:t>
            </a:r>
            <a:r>
              <a:rPr lang="en-US" altLang="zh-TW" sz="2200" dirty="0"/>
              <a:t>(</a:t>
            </a:r>
            <a:r>
              <a:rPr lang="en-US" altLang="zh-TW" sz="2200" b="1" dirty="0"/>
              <a:t>p</a:t>
            </a:r>
            <a:r>
              <a:rPr lang="en-US" altLang="zh-TW" sz="2200" b="1" baseline="-30000" dirty="0"/>
              <a:t>2</a:t>
            </a:r>
            <a:r>
              <a:rPr lang="en-US" altLang="zh-TW" sz="2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 dirty="0">
                <a:latin typeface="Times New Roman"/>
              </a:rPr>
              <a:t> </a:t>
            </a:r>
            <a:r>
              <a:rPr lang="en-US" altLang="zh-TW" sz="2000" dirty="0"/>
              <a:t>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200" i="1" dirty="0"/>
              <a:t>    T (k </a:t>
            </a:r>
            <a:r>
              <a:rPr lang="en-US" altLang="zh-TW" sz="2200" b="1" dirty="0"/>
              <a:t>p</a:t>
            </a:r>
            <a:r>
              <a:rPr lang="en-US" altLang="zh-TW" sz="2200" i="1" dirty="0"/>
              <a:t>) </a:t>
            </a:r>
            <a:r>
              <a:rPr lang="en-US" altLang="zh-TW" sz="2200" dirty="0"/>
              <a:t>=</a:t>
            </a:r>
            <a:r>
              <a:rPr lang="en-US" altLang="zh-TW" sz="2200" i="1" dirty="0"/>
              <a:t> T (k p(x)) </a:t>
            </a:r>
            <a:r>
              <a:rPr lang="en-US" altLang="zh-TW" sz="2200" dirty="0"/>
              <a:t>= </a:t>
            </a:r>
            <a:r>
              <a:rPr lang="en-US" altLang="zh-TW" sz="2200" i="1" dirty="0"/>
              <a:t>x (k p(x))</a:t>
            </a:r>
            <a:r>
              <a:rPr lang="en-US" altLang="zh-TW" sz="2200" dirty="0"/>
              <a:t>= </a:t>
            </a:r>
            <a:r>
              <a:rPr lang="en-US" altLang="zh-TW" sz="2200" i="1" dirty="0"/>
              <a:t>k (x p(x))</a:t>
            </a:r>
            <a:r>
              <a:rPr lang="en-US" altLang="zh-TW" sz="2200" dirty="0"/>
              <a:t>= </a:t>
            </a:r>
            <a:r>
              <a:rPr lang="en-US" altLang="zh-TW" sz="2200" i="1" dirty="0"/>
              <a:t>k T(</a:t>
            </a:r>
            <a:r>
              <a:rPr lang="en-US" altLang="zh-TW" sz="2200" b="1" dirty="0"/>
              <a:t>p</a:t>
            </a:r>
            <a:r>
              <a:rPr lang="en-US" altLang="zh-TW" sz="2200" i="1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dirty="0"/>
              <a:t>Example 7</a:t>
            </a:r>
            <a:br>
              <a:rPr lang="en-US" altLang="zh-TW" sz="3800" dirty="0"/>
            </a:br>
            <a:r>
              <a:rPr lang="en-US" altLang="zh-TW" sz="3800" dirty="0"/>
              <a:t>A linear Operator on </a:t>
            </a:r>
            <a:r>
              <a:rPr lang="en-US" altLang="zh-TW" sz="3800" i="1" dirty="0" err="1"/>
              <a:t>P</a:t>
            </a:r>
            <a:r>
              <a:rPr lang="en-US" altLang="zh-TW" sz="3800" i="1" baseline="-30000" dirty="0" err="1"/>
              <a:t>n</a:t>
            </a:r>
            <a:endParaRPr lang="en-US" altLang="zh-TW" sz="3800" i="1" baseline="-300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Let </a:t>
            </a:r>
            <a:r>
              <a:rPr lang="en-US" altLang="zh-TW" sz="2400" b="1" dirty="0"/>
              <a:t>p</a:t>
            </a:r>
            <a:r>
              <a:rPr lang="en-US" altLang="zh-TW" sz="2400" dirty="0"/>
              <a:t> = </a:t>
            </a:r>
            <a:r>
              <a:rPr lang="en-US" altLang="zh-TW" sz="2400" i="1" dirty="0"/>
              <a:t>p(x) = 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0</a:t>
            </a:r>
            <a:r>
              <a:rPr lang="en-US" altLang="zh-TW" sz="2400" i="1" dirty="0">
                <a:solidFill>
                  <a:srgbClr val="000000"/>
                </a:solidFill>
              </a:rPr>
              <a:t> X + 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1</a:t>
            </a:r>
            <a:r>
              <a:rPr lang="en-US" altLang="zh-TW" sz="2400" i="1" dirty="0">
                <a:solidFill>
                  <a:srgbClr val="000000"/>
                </a:solidFill>
              </a:rPr>
              <a:t>X</a:t>
            </a:r>
            <a:r>
              <a:rPr lang="en-US" altLang="zh-TW" sz="2400" i="1" baseline="30000" dirty="0">
                <a:solidFill>
                  <a:srgbClr val="000000"/>
                </a:solidFill>
              </a:rPr>
              <a:t>2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</a:rPr>
              <a:t>+ </a:t>
            </a:r>
            <a:r>
              <a:rPr lang="en-US" altLang="zh-TW" sz="2400" i="1" dirty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TW" sz="2400" i="1" dirty="0">
                <a:solidFill>
                  <a:srgbClr val="000000"/>
                </a:solidFill>
              </a:rPr>
              <a:t>+ </a:t>
            </a:r>
            <a:r>
              <a:rPr lang="en-US" altLang="zh-TW" sz="2400" i="1" dirty="0" err="1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TW" sz="2400" i="1" dirty="0" err="1">
                <a:solidFill>
                  <a:srgbClr val="000000"/>
                </a:solidFill>
              </a:rPr>
              <a:t>X</a:t>
            </a:r>
            <a:r>
              <a:rPr lang="en-US" altLang="zh-TW" sz="2400" i="1" dirty="0">
                <a:solidFill>
                  <a:srgbClr val="000000"/>
                </a:solidFill>
              </a:rPr>
              <a:t> </a:t>
            </a:r>
            <a:r>
              <a:rPr lang="en-US" altLang="zh-TW" sz="2400" i="1" baseline="30000" dirty="0">
                <a:solidFill>
                  <a:srgbClr val="000000"/>
                </a:solidFill>
              </a:rPr>
              <a:t>n   </a:t>
            </a:r>
            <a:r>
              <a:rPr lang="en-US" altLang="zh-TW" sz="2400" dirty="0"/>
              <a:t>be a polynomial in </a:t>
            </a:r>
            <a:r>
              <a:rPr lang="en-US" altLang="zh-TW" sz="2400" i="1" dirty="0" err="1"/>
              <a:t>P</a:t>
            </a:r>
            <a:r>
              <a:rPr lang="en-US" altLang="zh-TW" sz="2400" i="1" baseline="-30000" dirty="0" err="1"/>
              <a:t>n</a:t>
            </a:r>
            <a:r>
              <a:rPr lang="en-US" altLang="zh-TW" sz="2400" i="1" baseline="-30000" dirty="0"/>
              <a:t> </a:t>
            </a:r>
            <a:r>
              <a:rPr lang="en-US" altLang="zh-TW" sz="2400" dirty="0"/>
              <a:t>, and let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b</a:t>
            </a:r>
            <a:r>
              <a:rPr lang="en-US" altLang="zh-TW" sz="2400" dirty="0"/>
              <a:t>  be any scalars. We leave it as an exercise to show that the function </a:t>
            </a:r>
            <a:r>
              <a:rPr lang="en-US" altLang="zh-TW" sz="2400" i="1" dirty="0"/>
              <a:t>T</a:t>
            </a:r>
            <a:r>
              <a:rPr lang="en-US" altLang="zh-TW" sz="2400" dirty="0"/>
              <a:t> defined by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</a:t>
            </a:r>
            <a:r>
              <a:rPr lang="en-US" altLang="zh-TW" sz="2400" i="1" dirty="0"/>
              <a:t>T </a:t>
            </a:r>
            <a:r>
              <a:rPr lang="en-US" altLang="zh-TW" sz="2400" dirty="0"/>
              <a:t>(</a:t>
            </a:r>
            <a:r>
              <a:rPr lang="en-US" altLang="zh-TW" sz="2400" b="1" dirty="0"/>
              <a:t>p</a:t>
            </a:r>
            <a:r>
              <a:rPr lang="en-US" altLang="zh-TW" sz="2400" dirty="0"/>
              <a:t>) =</a:t>
            </a:r>
            <a:r>
              <a:rPr lang="en-US" altLang="zh-TW" sz="2400" i="1" dirty="0"/>
              <a:t> T(p(x)) = p (</a:t>
            </a:r>
            <a:r>
              <a:rPr lang="en-US" altLang="zh-TW" sz="2400" i="1" dirty="0" err="1"/>
              <a:t>ax+b</a:t>
            </a:r>
            <a:r>
              <a:rPr lang="en-US" altLang="zh-TW" sz="2400" i="1" dirty="0"/>
              <a:t>) = 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0</a:t>
            </a:r>
            <a:r>
              <a:rPr lang="en-US" altLang="zh-TW" sz="2400" i="1" dirty="0">
                <a:solidFill>
                  <a:srgbClr val="000000"/>
                </a:solidFill>
              </a:rPr>
              <a:t> + 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1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</a:t>
            </a:r>
            <a:r>
              <a:rPr lang="en-US" altLang="zh-TW" sz="2400" i="1" dirty="0" err="1">
                <a:solidFill>
                  <a:srgbClr val="000000"/>
                </a:solidFill>
              </a:rPr>
              <a:t>x+b</a:t>
            </a:r>
            <a:r>
              <a:rPr lang="en-US" altLang="zh-TW" sz="2400" i="1" dirty="0">
                <a:solidFill>
                  <a:srgbClr val="000000"/>
                </a:solidFill>
              </a:rPr>
              <a:t>)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</a:rPr>
              <a:t>+ </a:t>
            </a:r>
            <a:r>
              <a:rPr lang="en-US" altLang="zh-TW" sz="2400" i="1" dirty="0">
                <a:solidFill>
                  <a:srgbClr val="000000"/>
                </a:solidFill>
                <a:latin typeface="Times New Roman"/>
              </a:rPr>
              <a:t>…</a:t>
            </a:r>
            <a:r>
              <a:rPr lang="en-US" altLang="zh-TW" sz="2400" i="1" dirty="0">
                <a:solidFill>
                  <a:srgbClr val="000000"/>
                </a:solidFill>
              </a:rPr>
              <a:t>+ </a:t>
            </a:r>
            <a:r>
              <a:rPr lang="en-US" altLang="zh-TW" sz="2400" i="1" dirty="0" err="1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</a:t>
            </a:r>
            <a:r>
              <a:rPr lang="en-US" altLang="zh-TW" sz="2400" i="1" dirty="0" err="1">
                <a:solidFill>
                  <a:srgbClr val="000000"/>
                </a:solidFill>
              </a:rPr>
              <a:t>x+b</a:t>
            </a:r>
            <a:r>
              <a:rPr lang="en-US" altLang="zh-TW" sz="2400" i="1" dirty="0">
                <a:solidFill>
                  <a:srgbClr val="000000"/>
                </a:solidFill>
              </a:rPr>
              <a:t>) </a:t>
            </a:r>
            <a:r>
              <a:rPr lang="en-US" altLang="zh-TW" sz="2400" i="1" baseline="30000" dirty="0">
                <a:solidFill>
                  <a:srgbClr val="000000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 baseline="30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is a linear operator. For example, if </a:t>
            </a:r>
            <a:r>
              <a:rPr lang="en-US" altLang="zh-TW" sz="2400" i="1" dirty="0" err="1"/>
              <a:t>ax+b</a:t>
            </a:r>
            <a:r>
              <a:rPr lang="en-US" altLang="zh-TW" sz="2400" dirty="0"/>
              <a:t> = 3</a:t>
            </a:r>
            <a:r>
              <a:rPr lang="en-US" altLang="zh-TW" sz="2400" i="1" dirty="0"/>
              <a:t>x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Times New Roman"/>
              </a:rPr>
              <a:t>–</a:t>
            </a:r>
            <a:r>
              <a:rPr lang="en-US" altLang="zh-TW" sz="2400" dirty="0"/>
              <a:t> 5, then </a:t>
            </a:r>
            <a:r>
              <a:rPr lang="en-US" altLang="zh-TW" sz="2400" i="1" dirty="0"/>
              <a:t>T: </a:t>
            </a:r>
            <a:r>
              <a:rPr lang="en-US" altLang="zh-TW" sz="2500" i="1" dirty="0"/>
              <a:t>P</a:t>
            </a:r>
            <a:r>
              <a:rPr lang="en-US" altLang="zh-TW" sz="2500" i="1" baseline="-30000" dirty="0"/>
              <a:t>2 </a:t>
            </a:r>
            <a:r>
              <a:rPr lang="en-US" altLang="zh-TW" sz="2400" i="1" dirty="0"/>
              <a:t>→</a:t>
            </a:r>
            <a:r>
              <a:rPr lang="en-US" altLang="zh-TW" sz="2500" i="1" baseline="-30000" dirty="0"/>
              <a:t> </a:t>
            </a:r>
            <a:r>
              <a:rPr lang="en-US" altLang="zh-TW" sz="2500" i="1" dirty="0"/>
              <a:t>P</a:t>
            </a:r>
            <a:r>
              <a:rPr lang="en-US" altLang="zh-TW" sz="2500" i="1" baseline="-30000" dirty="0"/>
              <a:t>2 </a:t>
            </a:r>
            <a:r>
              <a:rPr lang="en-US" altLang="zh-TW" sz="2500" baseline="-30000" dirty="0"/>
              <a:t> </a:t>
            </a:r>
            <a:r>
              <a:rPr lang="en-US" altLang="zh-TW" sz="2400" dirty="0"/>
              <a:t>would be the linear operator given by the formula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 dirty="0"/>
              <a:t>  T </a:t>
            </a:r>
            <a:r>
              <a:rPr lang="en-US" altLang="zh-TW" sz="2400" dirty="0"/>
              <a:t>(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0 </a:t>
            </a:r>
            <a:r>
              <a:rPr lang="en-US" altLang="zh-TW" sz="2400" i="1" dirty="0">
                <a:solidFill>
                  <a:srgbClr val="000000"/>
                </a:solidFill>
              </a:rPr>
              <a:t>+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1</a:t>
            </a:r>
            <a:r>
              <a:rPr lang="en-US" altLang="zh-TW" sz="2400" i="1" dirty="0">
                <a:solidFill>
                  <a:srgbClr val="000000"/>
                </a:solidFill>
              </a:rPr>
              <a:t>x+ 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2 </a:t>
            </a:r>
            <a:r>
              <a:rPr lang="en-US" altLang="zh-TW" sz="2400" i="1" dirty="0">
                <a:solidFill>
                  <a:srgbClr val="000000"/>
                </a:solidFill>
              </a:rPr>
              <a:t>x</a:t>
            </a:r>
            <a:r>
              <a:rPr lang="en-US" altLang="zh-TW" sz="2400" i="1" baseline="30000" dirty="0">
                <a:solidFill>
                  <a:srgbClr val="000000"/>
                </a:solidFill>
              </a:rPr>
              <a:t>2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400" dirty="0"/>
              <a:t>) = 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0 </a:t>
            </a:r>
            <a:r>
              <a:rPr lang="en-US" altLang="zh-TW" sz="2400" i="1" dirty="0">
                <a:solidFill>
                  <a:srgbClr val="000000"/>
                </a:solidFill>
              </a:rPr>
              <a:t>+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  <a:r>
              <a:rPr lang="en-US" altLang="zh-TW" sz="2400" i="1" dirty="0">
                <a:solidFill>
                  <a:srgbClr val="000000"/>
                </a:solidFill>
              </a:rPr>
              <a:t>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1</a:t>
            </a:r>
            <a:r>
              <a:rPr lang="en-US" altLang="zh-TW" sz="2400" i="1" dirty="0">
                <a:solidFill>
                  <a:srgbClr val="000000"/>
                </a:solidFill>
              </a:rPr>
              <a:t> (3x-5) + c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2 </a:t>
            </a:r>
            <a:r>
              <a:rPr lang="en-US" altLang="zh-TW" sz="2400" i="1" dirty="0">
                <a:solidFill>
                  <a:srgbClr val="000000"/>
                </a:solidFill>
              </a:rPr>
              <a:t>(3x-5) </a:t>
            </a:r>
            <a:r>
              <a:rPr lang="en-US" altLang="zh-TW" sz="2400" i="1" baseline="30000" dirty="0">
                <a:solidFill>
                  <a:srgbClr val="000000"/>
                </a:solidFill>
              </a:rPr>
              <a:t>2</a:t>
            </a:r>
            <a:r>
              <a:rPr lang="en-US" altLang="zh-TW" sz="2400" i="1" baseline="-300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Example 8 </a:t>
            </a:r>
            <a:br>
              <a:rPr lang="en-US" altLang="zh-TW" sz="2400" dirty="0"/>
            </a:br>
            <a:r>
              <a:rPr lang="en-US" altLang="zh-TW" sz="2400" dirty="0"/>
              <a:t>A Transformation That Is Not Linear</a:t>
            </a:r>
            <a:endParaRPr lang="zh-TW" altLang="en-US" sz="2400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Let </a:t>
            </a:r>
            <a:r>
              <a:rPr lang="en-US" altLang="zh-TW" sz="2400" i="1"/>
              <a:t>T:M</a:t>
            </a:r>
            <a:r>
              <a:rPr lang="en-US" altLang="zh-TW" sz="2400" i="1" baseline="-30000"/>
              <a:t>nn </a:t>
            </a:r>
            <a:r>
              <a:rPr lang="en-US" altLang="zh-TW" sz="2400" i="1"/>
              <a:t>→R </a:t>
            </a:r>
            <a:r>
              <a:rPr lang="en-US" altLang="zh-TW" sz="2400"/>
              <a:t>be the transformation that maps an </a:t>
            </a:r>
            <a:r>
              <a:rPr lang="en-US" altLang="zh-TW" sz="2400" i="1"/>
              <a:t>n </a:t>
            </a:r>
            <a:r>
              <a:rPr lang="en-US" altLang="zh-TW" sz="2400" i="1">
                <a:latin typeface="PMingLiU" pitchFamily="18" charset="-120"/>
              </a:rPr>
              <a:t>× </a:t>
            </a:r>
            <a:r>
              <a:rPr lang="en-US" altLang="zh-TW" sz="2400" i="1"/>
              <a:t>n</a:t>
            </a:r>
            <a:r>
              <a:rPr lang="en-US" altLang="zh-TW" sz="2400"/>
              <a:t> matrix into its determinant; that is,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    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i="1"/>
              <a:t>A</a:t>
            </a:r>
            <a:r>
              <a:rPr lang="en-US" altLang="zh-TW" sz="2400"/>
              <a:t>) = det (</a:t>
            </a:r>
            <a:r>
              <a:rPr lang="en-US" altLang="zh-TW" sz="2400" i="1"/>
              <a:t>A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If n&gt;1, then this transformation does not satisfy either of the properties required of a linear transformation. For example, we saw Example 1 of Section 2.3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/>
              <a:t>           </a:t>
            </a:r>
            <a:r>
              <a:rPr lang="en-US" altLang="zh-TW" sz="2400"/>
              <a:t>det (</a:t>
            </a:r>
            <a:r>
              <a:rPr lang="en-US" altLang="zh-TW" sz="2400" i="1"/>
              <a:t>A</a:t>
            </a:r>
            <a:r>
              <a:rPr lang="en-US" altLang="zh-TW" sz="2400" i="1" baseline="-30000"/>
              <a:t>1</a:t>
            </a:r>
            <a:r>
              <a:rPr lang="en-US" altLang="zh-TW" sz="2400"/>
              <a:t>+</a:t>
            </a:r>
            <a:r>
              <a:rPr lang="en-US" altLang="zh-TW" sz="2400" i="1"/>
              <a:t>A</a:t>
            </a:r>
            <a:r>
              <a:rPr lang="en-US" altLang="zh-TW" sz="2400" i="1" baseline="-30000"/>
              <a:t>2</a:t>
            </a:r>
            <a:r>
              <a:rPr lang="en-US" altLang="zh-TW" sz="2400"/>
              <a:t>) </a:t>
            </a:r>
            <a:r>
              <a:rPr lang="en-US" altLang="zh-TW" sz="2400">
                <a:latin typeface="PMingLiU" pitchFamily="18" charset="-120"/>
              </a:rPr>
              <a:t>≠</a:t>
            </a:r>
            <a:r>
              <a:rPr lang="en-US" altLang="zh-TW" sz="2400"/>
              <a:t> det (</a:t>
            </a:r>
            <a:r>
              <a:rPr lang="en-US" altLang="zh-TW" sz="2400" i="1"/>
              <a:t>A</a:t>
            </a:r>
            <a:r>
              <a:rPr lang="en-US" altLang="zh-TW" sz="2400" i="1" baseline="-30000"/>
              <a:t>1</a:t>
            </a:r>
            <a:r>
              <a:rPr lang="en-US" altLang="zh-TW" sz="2400"/>
              <a:t>) + det (</a:t>
            </a:r>
            <a:r>
              <a:rPr lang="en-US" altLang="zh-TW" sz="2400" i="1"/>
              <a:t>A</a:t>
            </a:r>
            <a:r>
              <a:rPr lang="en-US" altLang="zh-TW" sz="2400" i="1" baseline="-30000"/>
              <a:t>2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in general. Moreover, det (</a:t>
            </a:r>
            <a:r>
              <a:rPr lang="en-US" altLang="zh-TW" sz="2400" i="1"/>
              <a:t>cA</a:t>
            </a:r>
            <a:r>
              <a:rPr lang="en-US" altLang="zh-TW" sz="2400"/>
              <a:t>) =</a:t>
            </a:r>
            <a:r>
              <a:rPr lang="en-US" altLang="zh-TW" sz="2400" i="1"/>
              <a:t>C </a:t>
            </a:r>
            <a:r>
              <a:rPr lang="en-US" altLang="zh-TW" sz="2400" i="1" baseline="30000"/>
              <a:t>n</a:t>
            </a:r>
            <a:r>
              <a:rPr lang="en-US" altLang="zh-TW" sz="2400"/>
              <a:t> det (</a:t>
            </a:r>
            <a:r>
              <a:rPr lang="en-US" altLang="zh-TW" sz="2400" i="1"/>
              <a:t>A</a:t>
            </a:r>
            <a:r>
              <a:rPr lang="en-US" altLang="zh-TW" sz="2400"/>
              <a:t>), so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    det (</a:t>
            </a:r>
            <a:r>
              <a:rPr lang="en-US" altLang="zh-TW" sz="2400" i="1"/>
              <a:t>cA</a:t>
            </a:r>
            <a:r>
              <a:rPr lang="en-US" altLang="zh-TW" sz="2400"/>
              <a:t>) </a:t>
            </a:r>
            <a:r>
              <a:rPr lang="en-US" altLang="zh-TW" sz="2400">
                <a:latin typeface="PMingLiU" pitchFamily="18" charset="-120"/>
              </a:rPr>
              <a:t>≠</a:t>
            </a:r>
            <a:r>
              <a:rPr lang="en-US" altLang="zh-TW" sz="2400"/>
              <a:t> </a:t>
            </a:r>
            <a:r>
              <a:rPr lang="en-US" altLang="zh-TW" sz="2400" i="1"/>
              <a:t>c</a:t>
            </a:r>
            <a:r>
              <a:rPr lang="en-US" altLang="zh-TW" sz="2400"/>
              <a:t> det (</a:t>
            </a:r>
            <a:r>
              <a:rPr lang="en-US" altLang="zh-TW" sz="2400" i="1"/>
              <a:t>A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in general. Thus, T is not linear transformation.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/>
              <a:t>Properties of Linear Transformation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 sz="2000"/>
              <a:t>If </a:t>
            </a:r>
            <a:r>
              <a:rPr lang="en-US" altLang="zh-TW" sz="2000" i="1"/>
              <a:t>T:V→W</a:t>
            </a:r>
            <a:r>
              <a:rPr lang="en-US" altLang="zh-TW" sz="2000"/>
              <a:t>  is a linear transformation, then for any vectors 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and </a:t>
            </a:r>
            <a:r>
              <a:rPr lang="en-US" altLang="zh-TW" sz="2000" b="1"/>
              <a:t>v</a:t>
            </a:r>
            <a:r>
              <a:rPr lang="en-US" altLang="zh-TW" sz="2000" baseline="-30000"/>
              <a:t>2 </a:t>
            </a:r>
            <a:r>
              <a:rPr lang="en-US" altLang="zh-TW" sz="2000"/>
              <a:t>in </a:t>
            </a:r>
            <a:r>
              <a:rPr lang="en-US" altLang="zh-TW" sz="2000" i="1"/>
              <a:t>V</a:t>
            </a:r>
            <a:r>
              <a:rPr lang="en-US" altLang="zh-TW" sz="2000"/>
              <a:t> and any scalars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 </a:t>
            </a:r>
            <a:r>
              <a:rPr lang="en-US" altLang="zh-TW" sz="2000"/>
              <a:t>and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/>
              <a:t>, we have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000" i="1"/>
              <a:t>         T </a:t>
            </a:r>
            <a:r>
              <a:rPr lang="en-US" altLang="zh-TW" sz="2000"/>
              <a:t>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 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+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 b="1"/>
              <a:t>v</a:t>
            </a:r>
            <a:r>
              <a:rPr lang="en-US" altLang="zh-TW" sz="2000" baseline="-30000"/>
              <a:t>2</a:t>
            </a:r>
            <a:r>
              <a:rPr lang="en-US" altLang="zh-TW" sz="2000"/>
              <a:t>) =</a:t>
            </a:r>
            <a:r>
              <a:rPr lang="en-US" altLang="zh-TW" sz="2000" i="1"/>
              <a:t> T</a:t>
            </a:r>
            <a:r>
              <a:rPr lang="en-US" altLang="zh-TW" sz="2000"/>
              <a:t>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 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) + 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 b="1"/>
              <a:t>v</a:t>
            </a:r>
            <a:r>
              <a:rPr lang="en-US" altLang="zh-TW" sz="2000" baseline="-30000"/>
              <a:t>2</a:t>
            </a:r>
            <a:r>
              <a:rPr lang="en-US" altLang="zh-TW" sz="2000"/>
              <a:t>) =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) +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2</a:t>
            </a:r>
            <a:r>
              <a:rPr lang="en-US" altLang="zh-TW" sz="2000"/>
              <a:t>) 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TW" sz="2000"/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000"/>
              <a:t>and more generally, if 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,</a:t>
            </a:r>
            <a:r>
              <a:rPr lang="en-US" altLang="zh-TW" sz="2000" baseline="-30000"/>
              <a:t> </a:t>
            </a:r>
            <a:r>
              <a:rPr lang="en-US" altLang="zh-TW" sz="2000" b="1"/>
              <a:t>v</a:t>
            </a:r>
            <a:r>
              <a:rPr lang="en-US" altLang="zh-TW" sz="2000" baseline="-30000"/>
              <a:t>2 </a:t>
            </a:r>
            <a:r>
              <a:rPr lang="en-US" altLang="zh-TW" sz="2000"/>
              <a:t>,</a:t>
            </a:r>
            <a:r>
              <a:rPr lang="en-US" altLang="zh-TW" sz="2000" baseline="-30000"/>
              <a:t> 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, </a:t>
            </a:r>
            <a:r>
              <a:rPr lang="en-US" altLang="zh-TW" sz="2000" b="1"/>
              <a:t>v</a:t>
            </a:r>
            <a:r>
              <a:rPr lang="en-US" altLang="zh-TW" sz="2000" baseline="-30000"/>
              <a:t>n </a:t>
            </a:r>
            <a:r>
              <a:rPr lang="en-US" altLang="zh-TW" sz="2000"/>
              <a:t>are vectors in</a:t>
            </a:r>
            <a:r>
              <a:rPr lang="en-US" altLang="zh-TW" sz="2000" i="1"/>
              <a:t> V </a:t>
            </a:r>
            <a:r>
              <a:rPr lang="en-US" altLang="zh-TW" sz="2000"/>
              <a:t> and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</a:t>
            </a:r>
            <a:r>
              <a:rPr lang="en-US" altLang="zh-TW" sz="2000" baseline="-30000"/>
              <a:t> </a:t>
            </a:r>
            <a:r>
              <a:rPr lang="en-US" altLang="zh-TW" sz="2000"/>
              <a:t>,</a:t>
            </a:r>
            <a:r>
              <a:rPr lang="en-US" altLang="zh-TW" sz="2000" baseline="-30000"/>
              <a:t>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/>
              <a:t>,</a:t>
            </a:r>
            <a:r>
              <a:rPr lang="en-US" altLang="zh-TW" sz="2000" baseline="-30000"/>
              <a:t> 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 </a:t>
            </a:r>
            <a:r>
              <a:rPr lang="en-US" altLang="zh-TW" sz="2000"/>
              <a:t>are scalars, then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000" i="1"/>
              <a:t>         T</a:t>
            </a:r>
            <a:r>
              <a:rPr lang="en-US" altLang="zh-TW" sz="2000"/>
              <a:t>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 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+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 b="1"/>
              <a:t>v</a:t>
            </a:r>
            <a:r>
              <a:rPr lang="en-US" altLang="zh-TW" sz="2000" baseline="-30000"/>
              <a:t>2 </a:t>
            </a:r>
            <a:r>
              <a:rPr lang="en-US" altLang="zh-TW" sz="2000"/>
              <a:t>+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 </a:t>
            </a:r>
            <a:r>
              <a:rPr lang="en-US" altLang="zh-TW" sz="2000" b="1"/>
              <a:t>v</a:t>
            </a:r>
            <a:r>
              <a:rPr lang="en-US" altLang="zh-TW" sz="2000" baseline="-30000"/>
              <a:t>n</a:t>
            </a:r>
            <a:r>
              <a:rPr lang="en-US" altLang="zh-TW" sz="2000"/>
              <a:t> ) =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000" i="1"/>
              <a:t>         c</a:t>
            </a:r>
            <a:r>
              <a:rPr lang="en-US" altLang="zh-TW" sz="2000" i="1" baseline="-30000"/>
              <a:t>1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1 </a:t>
            </a:r>
            <a:r>
              <a:rPr lang="en-US" altLang="zh-TW" sz="2000"/>
              <a:t>)</a:t>
            </a:r>
            <a:r>
              <a:rPr lang="en-US" altLang="zh-TW" sz="2000" baseline="-30000"/>
              <a:t> </a:t>
            </a:r>
            <a:r>
              <a:rPr lang="en-US" altLang="zh-TW" sz="2000"/>
              <a:t>+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i="1" baseline="-30000"/>
              <a:t> </a:t>
            </a:r>
            <a:r>
              <a:rPr lang="en-US" altLang="zh-TW" sz="2000" b="1"/>
              <a:t>v</a:t>
            </a:r>
            <a:r>
              <a:rPr lang="en-US" altLang="zh-TW" sz="2000" baseline="-30000"/>
              <a:t>2 </a:t>
            </a:r>
            <a:r>
              <a:rPr lang="en-US" altLang="zh-TW" sz="2000"/>
              <a:t>)</a:t>
            </a:r>
            <a:r>
              <a:rPr lang="en-US" altLang="zh-TW" sz="2000" baseline="-30000"/>
              <a:t> </a:t>
            </a:r>
            <a:r>
              <a:rPr lang="en-US" altLang="zh-TW" sz="2000"/>
              <a:t>+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 </a:t>
            </a:r>
            <a:r>
              <a:rPr lang="en-US" altLang="zh-TW" sz="2000"/>
              <a:t>(</a:t>
            </a:r>
            <a:r>
              <a:rPr lang="en-US" altLang="zh-TW" sz="2000" i="1" baseline="-30000"/>
              <a:t> </a:t>
            </a:r>
            <a:r>
              <a:rPr lang="en-US" altLang="zh-TW" sz="2000" b="1"/>
              <a:t>v</a:t>
            </a:r>
            <a:r>
              <a:rPr lang="en-US" altLang="zh-TW" sz="2000" baseline="-30000"/>
              <a:t>n</a:t>
            </a:r>
            <a:r>
              <a:rPr lang="en-US" altLang="zh-TW" sz="2000"/>
              <a:t> )          (1)</a:t>
            </a:r>
          </a:p>
          <a:p>
            <a:pPr marL="609600" indent="-609600">
              <a:buFont typeface="Wingdings" pitchFamily="2" charset="2"/>
              <a:buNone/>
            </a:pPr>
            <a:endParaRPr lang="en-US" altLang="zh-TW" sz="2000"/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000"/>
              <a:t>Formula (1) is sometimes described by saying that </a:t>
            </a:r>
            <a:r>
              <a:rPr lang="en-US" altLang="zh-TW" sz="2000" b="1" i="1">
                <a:solidFill>
                  <a:schemeClr val="hlink"/>
                </a:solidFill>
              </a:rPr>
              <a:t>linear transformations preserve linear combinations</a:t>
            </a:r>
            <a:r>
              <a:rPr lang="en-US" altLang="zh-TW" sz="200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</a:rPr>
              <a:t>Theorem 8.1.1</a:t>
            </a:r>
            <a:endParaRPr lang="en-US" altLang="zh-TW" sz="2800" i="1">
              <a:solidFill>
                <a:schemeClr val="hlink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TW" sz="2800" i="1"/>
              <a:t>If T:V→W  is a linear transformation, then:</a:t>
            </a:r>
          </a:p>
          <a:p>
            <a:pPr marL="609600" indent="-609600">
              <a:buFont typeface="Wingdings" pitchFamily="2" charset="2"/>
              <a:buAutoNum type="alphaLcParenBoth"/>
            </a:pPr>
            <a:r>
              <a:rPr lang="en-US" altLang="zh-TW" sz="2800" i="1"/>
              <a:t>T (0) = 0</a:t>
            </a:r>
          </a:p>
          <a:p>
            <a:pPr marL="609600" indent="-609600">
              <a:buFont typeface="Wingdings" pitchFamily="2" charset="2"/>
              <a:buAutoNum type="alphaLcParenBoth"/>
            </a:pPr>
            <a:r>
              <a:rPr lang="en-US" altLang="zh-TW" sz="2800" i="1"/>
              <a:t>T (-</a:t>
            </a:r>
            <a:r>
              <a:rPr lang="en-US" altLang="zh-TW" sz="2800" b="1" i="1"/>
              <a:t>v </a:t>
            </a:r>
            <a:r>
              <a:rPr lang="en-US" altLang="zh-TW" sz="2800" i="1"/>
              <a:t>) = -T (</a:t>
            </a:r>
            <a:r>
              <a:rPr lang="en-US" altLang="zh-TW" sz="2800" b="1" i="1"/>
              <a:t>v </a:t>
            </a:r>
            <a:r>
              <a:rPr lang="en-US" altLang="zh-TW" sz="2800" i="1"/>
              <a:t>) for all </a:t>
            </a:r>
            <a:r>
              <a:rPr lang="en-US" altLang="zh-TW" sz="2800" b="1" i="1"/>
              <a:t>v</a:t>
            </a:r>
            <a:r>
              <a:rPr lang="en-US" altLang="zh-TW" sz="2800" i="1"/>
              <a:t> in V</a:t>
            </a:r>
          </a:p>
          <a:p>
            <a:pPr marL="609600" indent="-609600">
              <a:buFont typeface="Wingdings" pitchFamily="2" charset="2"/>
              <a:buAutoNum type="alphaLcParenBoth"/>
            </a:pPr>
            <a:r>
              <a:rPr lang="en-US" altLang="zh-TW" sz="2800" i="1"/>
              <a:t>T (</a:t>
            </a:r>
            <a:r>
              <a:rPr lang="en-US" altLang="zh-TW" sz="2800" b="1" i="1"/>
              <a:t>v</a:t>
            </a:r>
            <a:r>
              <a:rPr lang="en-US" altLang="zh-TW" sz="2800" i="1"/>
              <a:t>-</a:t>
            </a:r>
            <a:r>
              <a:rPr lang="en-US" altLang="zh-TW" sz="2800" b="1" i="1"/>
              <a:t>w </a:t>
            </a:r>
            <a:r>
              <a:rPr lang="en-US" altLang="zh-TW" sz="2800" i="1"/>
              <a:t>) = T (</a:t>
            </a:r>
            <a:r>
              <a:rPr lang="en-US" altLang="zh-TW" sz="2800" b="1" i="1"/>
              <a:t>v </a:t>
            </a:r>
            <a:r>
              <a:rPr lang="en-US" altLang="zh-TW" sz="2800" i="1"/>
              <a:t>) - T (</a:t>
            </a:r>
            <a:r>
              <a:rPr lang="en-US" altLang="zh-TW" sz="2800" b="1" i="1"/>
              <a:t>w</a:t>
            </a:r>
            <a:r>
              <a:rPr lang="en-US" altLang="zh-TW" sz="2800" i="1"/>
              <a:t>) for all </a:t>
            </a:r>
            <a:r>
              <a:rPr lang="en-US" altLang="zh-TW" sz="2800" b="1" i="1"/>
              <a:t>v</a:t>
            </a:r>
            <a:r>
              <a:rPr lang="en-US" altLang="zh-TW" sz="2800" i="1"/>
              <a:t> and </a:t>
            </a:r>
            <a:r>
              <a:rPr lang="en-US" altLang="zh-TW" sz="2800" b="1" i="1"/>
              <a:t>w</a:t>
            </a:r>
            <a:r>
              <a:rPr lang="en-US" altLang="zh-TW" sz="2800" i="1"/>
              <a:t> in V</a:t>
            </a:r>
          </a:p>
          <a:p>
            <a:pPr marL="609600" indent="-609600">
              <a:buFont typeface="Wingdings" pitchFamily="2" charset="2"/>
              <a:buNone/>
            </a:pPr>
            <a:endParaRPr lang="zh-TW" altLang="en-US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 i="1">
                <a:solidFill>
                  <a:schemeClr val="folHlink"/>
                </a:solidFill>
              </a:rPr>
              <a:t>Proof.</a:t>
            </a:r>
            <a:r>
              <a:rPr lang="en-US" altLang="zh-TW" sz="2600" i="1"/>
              <a:t> </a:t>
            </a:r>
            <a:r>
              <a:rPr lang="en-US" altLang="zh-TW" sz="2600"/>
              <a:t>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>
                <a:solidFill>
                  <a:schemeClr val="folHlink"/>
                </a:solidFill>
              </a:rPr>
              <a:t>(a)</a:t>
            </a:r>
            <a:r>
              <a:rPr lang="en-US" altLang="zh-TW" sz="2600"/>
              <a:t>   Let </a:t>
            </a:r>
            <a:r>
              <a:rPr lang="en-US" altLang="zh-TW" sz="2600" b="1"/>
              <a:t>v</a:t>
            </a:r>
            <a:r>
              <a:rPr lang="en-US" altLang="zh-TW" sz="2600"/>
              <a:t> be any vector in </a:t>
            </a:r>
            <a:r>
              <a:rPr lang="en-US" altLang="zh-TW" sz="2600" i="1"/>
              <a:t>V</a:t>
            </a:r>
            <a:r>
              <a:rPr lang="en-US" altLang="zh-TW" sz="2600"/>
              <a:t>. Since 0</a:t>
            </a:r>
            <a:r>
              <a:rPr lang="en-US" altLang="zh-TW" sz="2600" b="1"/>
              <a:t>v</a:t>
            </a:r>
            <a:r>
              <a:rPr lang="en-US" altLang="zh-TW" sz="2600"/>
              <a:t>=0, we have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/>
              <a:t>       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0</a:t>
            </a:r>
            <a:r>
              <a:rPr lang="en-US" altLang="zh-TW" sz="2600"/>
              <a:t>)=</a:t>
            </a:r>
            <a:r>
              <a:rPr lang="en-US" altLang="zh-TW" sz="2600" i="1"/>
              <a:t>T</a:t>
            </a:r>
            <a:r>
              <a:rPr lang="en-US" altLang="zh-TW" sz="2600"/>
              <a:t> (0</a:t>
            </a:r>
            <a:r>
              <a:rPr lang="en-US" altLang="zh-TW" sz="2600" b="1"/>
              <a:t>v</a:t>
            </a:r>
            <a:r>
              <a:rPr lang="en-US" altLang="zh-TW" sz="2600"/>
              <a:t>)=0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)=</a:t>
            </a:r>
            <a:r>
              <a:rPr lang="en-US" altLang="zh-TW" sz="2600" b="1"/>
              <a:t>0</a:t>
            </a:r>
            <a:endParaRPr lang="en-US" altLang="zh-TW" sz="260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zh-TW" sz="2600">
              <a:solidFill>
                <a:schemeClr val="folHlink"/>
              </a:solidFill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>
                <a:solidFill>
                  <a:schemeClr val="folHlink"/>
                </a:solidFill>
              </a:rPr>
              <a:t>(b)</a:t>
            </a:r>
            <a:r>
              <a:rPr lang="en-US" altLang="zh-TW" sz="2600"/>
              <a:t>  </a:t>
            </a:r>
            <a:r>
              <a:rPr lang="en-US" altLang="zh-TW" sz="2600" i="1"/>
              <a:t>T</a:t>
            </a:r>
            <a:r>
              <a:rPr lang="en-US" altLang="zh-TW" sz="2600"/>
              <a:t> (-</a:t>
            </a:r>
            <a:r>
              <a:rPr lang="en-US" altLang="zh-TW" sz="2600" b="1"/>
              <a:t>v</a:t>
            </a:r>
            <a:r>
              <a:rPr lang="en-US" altLang="zh-TW" sz="2600"/>
              <a:t>) = </a:t>
            </a:r>
            <a:r>
              <a:rPr lang="en-US" altLang="zh-TW" sz="2600" i="1"/>
              <a:t>T</a:t>
            </a:r>
            <a:r>
              <a:rPr lang="en-US" altLang="zh-TW" sz="2600"/>
              <a:t> ((-1)</a:t>
            </a:r>
            <a:r>
              <a:rPr lang="en-US" altLang="zh-TW" sz="2600" b="1"/>
              <a:t>v</a:t>
            </a:r>
            <a:r>
              <a:rPr lang="en-US" altLang="zh-TW" sz="2600"/>
              <a:t>) = (-1)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)=-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zh-TW" sz="2600">
              <a:solidFill>
                <a:schemeClr val="folHlink"/>
              </a:solidFill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>
                <a:solidFill>
                  <a:schemeClr val="folHlink"/>
                </a:solidFill>
              </a:rPr>
              <a:t>(c)</a:t>
            </a:r>
            <a:r>
              <a:rPr lang="en-US" altLang="zh-TW" sz="2600"/>
              <a:t>   </a:t>
            </a:r>
            <a:r>
              <a:rPr lang="en-US" altLang="zh-TW" sz="2600" b="1"/>
              <a:t>v</a:t>
            </a:r>
            <a:r>
              <a:rPr lang="en-US" altLang="zh-TW" sz="2600"/>
              <a:t>-</a:t>
            </a:r>
            <a:r>
              <a:rPr lang="en-US" altLang="zh-TW" sz="2600" b="1"/>
              <a:t>w</a:t>
            </a:r>
            <a:r>
              <a:rPr lang="en-US" altLang="zh-TW" sz="2600"/>
              <a:t>=</a:t>
            </a:r>
            <a:r>
              <a:rPr lang="en-US" altLang="zh-TW" sz="2600" b="1"/>
              <a:t>v</a:t>
            </a:r>
            <a:r>
              <a:rPr lang="en-US" altLang="zh-TW" sz="2600"/>
              <a:t>+(-1)</a:t>
            </a:r>
            <a:r>
              <a:rPr lang="en-US" altLang="zh-TW" sz="2600" b="1"/>
              <a:t>w</a:t>
            </a:r>
            <a:r>
              <a:rPr lang="en-US" altLang="zh-TW" sz="2600"/>
              <a:t>; thus,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/>
              <a:t>       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-</a:t>
            </a:r>
            <a:r>
              <a:rPr lang="en-US" altLang="zh-TW" sz="2600" b="1"/>
              <a:t>w</a:t>
            </a:r>
            <a:r>
              <a:rPr lang="en-US" altLang="zh-TW" sz="2600"/>
              <a:t>)= 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 + (-1)</a:t>
            </a:r>
            <a:r>
              <a:rPr lang="en-US" altLang="zh-TW" sz="2600" b="1"/>
              <a:t>w</a:t>
            </a:r>
            <a:r>
              <a:rPr lang="en-US" altLang="zh-TW" sz="2600"/>
              <a:t>) = 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) + (-1)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w</a:t>
            </a:r>
            <a:r>
              <a:rPr lang="en-US" altLang="zh-TW" sz="2600"/>
              <a:t>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600"/>
              <a:t>                  = 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v</a:t>
            </a:r>
            <a:r>
              <a:rPr lang="en-US" altLang="zh-TW" sz="2600"/>
              <a:t>) -</a:t>
            </a:r>
            <a:r>
              <a:rPr lang="en-US" altLang="zh-TW" sz="2600" i="1"/>
              <a:t>T</a:t>
            </a:r>
            <a:r>
              <a:rPr lang="en-US" altLang="zh-TW" sz="2600"/>
              <a:t> (</a:t>
            </a:r>
            <a:r>
              <a:rPr lang="en-US" altLang="zh-TW" sz="2600" b="1"/>
              <a:t>w</a:t>
            </a:r>
            <a:r>
              <a:rPr lang="en-US" altLang="zh-TW" sz="260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Finding Linear Transformations from Images of Basis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T:V→W</a:t>
            </a:r>
            <a:r>
              <a:rPr lang="en-US" altLang="zh-TW" sz="2400"/>
              <a:t>  is a linear transformation, and if {</a:t>
            </a:r>
            <a:r>
              <a:rPr lang="en-US" altLang="zh-TW" sz="2400" b="1"/>
              <a:t>v</a:t>
            </a:r>
            <a:r>
              <a:rPr lang="en-US" altLang="zh-TW" sz="2400" baseline="-30000"/>
              <a:t>1 </a:t>
            </a:r>
            <a:r>
              <a:rPr lang="en-US" altLang="zh-TW" sz="2400"/>
              <a:t>,</a:t>
            </a:r>
            <a:r>
              <a:rPr lang="en-US" altLang="zh-TW" sz="2400" baseline="-30000"/>
              <a:t> </a:t>
            </a:r>
            <a:r>
              <a:rPr lang="en-US" altLang="zh-TW" sz="2400" b="1"/>
              <a:t>v</a:t>
            </a:r>
            <a:r>
              <a:rPr lang="en-US" altLang="zh-TW" sz="2400" baseline="-30000"/>
              <a:t>2 </a:t>
            </a:r>
            <a:r>
              <a:rPr lang="en-US" altLang="zh-TW" sz="2400"/>
              <a:t>,</a:t>
            </a:r>
            <a:r>
              <a:rPr lang="en-US" altLang="zh-TW" sz="2400" baseline="-30000"/>
              <a:t> </a:t>
            </a:r>
            <a:r>
              <a:rPr lang="en-US" altLang="zh-TW" sz="2400">
                <a:latin typeface="Times New Roman"/>
              </a:rPr>
              <a:t>…</a:t>
            </a:r>
            <a:r>
              <a:rPr lang="en-US" altLang="zh-TW" sz="2400"/>
              <a:t>, </a:t>
            </a:r>
            <a:r>
              <a:rPr lang="en-US" altLang="zh-TW" sz="2400" b="1"/>
              <a:t>v</a:t>
            </a:r>
            <a:r>
              <a:rPr lang="en-US" altLang="zh-TW" sz="2400" baseline="-30000"/>
              <a:t>n </a:t>
            </a:r>
            <a:r>
              <a:rPr lang="en-US" altLang="zh-TW" sz="2400"/>
              <a:t>} is any basis for </a:t>
            </a:r>
            <a:r>
              <a:rPr lang="en-US" altLang="zh-TW" sz="2400" i="1"/>
              <a:t>V</a:t>
            </a:r>
            <a:r>
              <a:rPr lang="en-US" altLang="zh-TW" sz="2400"/>
              <a:t>, then the image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 of any vector </a:t>
            </a:r>
            <a:r>
              <a:rPr lang="en-US" altLang="zh-TW" sz="2400" b="1"/>
              <a:t>v</a:t>
            </a:r>
            <a:r>
              <a:rPr lang="en-US" altLang="zh-TW" sz="2400"/>
              <a:t> in </a:t>
            </a:r>
            <a:r>
              <a:rPr lang="en-US" altLang="zh-TW" sz="2400" i="1"/>
              <a:t>V </a:t>
            </a:r>
            <a:r>
              <a:rPr lang="en-US" altLang="zh-TW" sz="2400"/>
              <a:t>can be calculated from images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1</a:t>
            </a:r>
            <a:r>
              <a:rPr lang="en-US" altLang="zh-TW" sz="2400"/>
              <a:t>),</a:t>
            </a:r>
            <a:r>
              <a:rPr lang="en-US" altLang="zh-TW" sz="2400" i="1"/>
              <a:t> 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2</a:t>
            </a:r>
            <a:r>
              <a:rPr lang="en-US" altLang="zh-TW" sz="2400"/>
              <a:t>), </a:t>
            </a:r>
            <a:r>
              <a:rPr lang="en-US" altLang="zh-TW" sz="2400">
                <a:latin typeface="Times New Roman"/>
              </a:rPr>
              <a:t>…</a:t>
            </a:r>
            <a:r>
              <a:rPr lang="en-US" altLang="zh-TW" sz="2400"/>
              <a:t>,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n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of the basis vectors. This can be done by first expressing </a:t>
            </a:r>
            <a:r>
              <a:rPr lang="en-US" altLang="zh-TW" sz="2400" b="1"/>
              <a:t>v</a:t>
            </a:r>
            <a:r>
              <a:rPr lang="en-US" altLang="zh-TW" sz="2400"/>
              <a:t> as a linear combination of the basis vectors, say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</a:t>
            </a:r>
            <a:r>
              <a:rPr lang="en-US" altLang="zh-TW" sz="2400" b="1"/>
              <a:t>v</a:t>
            </a:r>
            <a:r>
              <a:rPr lang="en-US" altLang="zh-TW" sz="2400"/>
              <a:t> = </a:t>
            </a:r>
            <a:r>
              <a:rPr lang="en-US" altLang="zh-TW" sz="2400" i="1"/>
              <a:t>c</a:t>
            </a:r>
            <a:r>
              <a:rPr lang="en-US" altLang="zh-TW" sz="2400" i="1" baseline="-30000"/>
              <a:t>1 </a:t>
            </a:r>
            <a:r>
              <a:rPr lang="en-US" altLang="zh-TW" sz="2400" b="1"/>
              <a:t>v</a:t>
            </a:r>
            <a:r>
              <a:rPr lang="en-US" altLang="zh-TW" sz="2400" baseline="-30000"/>
              <a:t>1</a:t>
            </a:r>
            <a:r>
              <a:rPr lang="en-US" altLang="zh-TW" sz="2400"/>
              <a:t>+</a:t>
            </a:r>
            <a:r>
              <a:rPr lang="en-US" altLang="zh-TW" sz="2400" i="1"/>
              <a:t> c</a:t>
            </a:r>
            <a:r>
              <a:rPr lang="en-US" altLang="zh-TW" sz="2400" i="1" baseline="-30000"/>
              <a:t>2 </a:t>
            </a:r>
            <a:r>
              <a:rPr lang="en-US" altLang="zh-TW" sz="2400" b="1"/>
              <a:t>v</a:t>
            </a:r>
            <a:r>
              <a:rPr lang="en-US" altLang="zh-TW" sz="2400" baseline="-30000"/>
              <a:t>2</a:t>
            </a:r>
            <a:r>
              <a:rPr lang="en-US" altLang="zh-TW" sz="2400"/>
              <a:t>+</a:t>
            </a:r>
            <a:r>
              <a:rPr lang="en-US" altLang="zh-TW" sz="2400" baseline="-30000"/>
              <a:t> </a:t>
            </a:r>
            <a:r>
              <a:rPr lang="en-US" altLang="zh-TW" sz="2400">
                <a:latin typeface="Times New Roman"/>
              </a:rPr>
              <a:t>…</a:t>
            </a:r>
            <a:r>
              <a:rPr lang="en-US" altLang="zh-TW" sz="2400"/>
              <a:t>+</a:t>
            </a:r>
            <a:r>
              <a:rPr lang="en-US" altLang="zh-TW" sz="2400" i="1"/>
              <a:t> c</a:t>
            </a:r>
            <a:r>
              <a:rPr lang="en-US" altLang="zh-TW" sz="2400" i="1" baseline="-30000"/>
              <a:t>n </a:t>
            </a:r>
            <a:r>
              <a:rPr lang="en-US" altLang="zh-TW" sz="2400" b="1"/>
              <a:t>v</a:t>
            </a:r>
            <a:r>
              <a:rPr lang="en-US" altLang="zh-TW" sz="2400" baseline="-30000"/>
              <a:t>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and then using Formula(1) to write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 = </a:t>
            </a:r>
            <a:r>
              <a:rPr lang="en-US" altLang="zh-TW" sz="2400" i="1"/>
              <a:t>c</a:t>
            </a:r>
            <a:r>
              <a:rPr lang="en-US" altLang="zh-TW" sz="2400" i="1" baseline="-30000"/>
              <a:t>1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1</a:t>
            </a:r>
            <a:r>
              <a:rPr lang="en-US" altLang="zh-TW" sz="2400"/>
              <a:t>) + </a:t>
            </a:r>
            <a:r>
              <a:rPr lang="en-US" altLang="zh-TW" sz="2400" i="1"/>
              <a:t>c</a:t>
            </a:r>
            <a:r>
              <a:rPr lang="en-US" altLang="zh-TW" sz="2400" i="1" baseline="-30000"/>
              <a:t>2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2</a:t>
            </a:r>
            <a:r>
              <a:rPr lang="en-US" altLang="zh-TW" sz="2400"/>
              <a:t>) + </a:t>
            </a:r>
            <a:r>
              <a:rPr lang="en-US" altLang="zh-TW" sz="2400">
                <a:latin typeface="Times New Roman"/>
              </a:rPr>
              <a:t>…</a:t>
            </a:r>
            <a:r>
              <a:rPr lang="en-US" altLang="zh-TW" sz="2400"/>
              <a:t> + </a:t>
            </a:r>
            <a:r>
              <a:rPr lang="en-US" altLang="zh-TW" sz="2400" i="1"/>
              <a:t>c</a:t>
            </a:r>
            <a:r>
              <a:rPr lang="en-US" altLang="zh-TW" sz="2400" i="1" baseline="-30000"/>
              <a:t>n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 baseline="-30000"/>
              <a:t>n</a:t>
            </a:r>
            <a:r>
              <a:rPr lang="en-US" altLang="zh-TW" sz="240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In words, </a:t>
            </a:r>
            <a:r>
              <a:rPr lang="en-US" altLang="zh-TW" sz="2400" b="1" i="1">
                <a:solidFill>
                  <a:schemeClr val="hlink"/>
                </a:solidFill>
              </a:rPr>
              <a:t>a linear transformation is completely determined by its images of any basis vectors.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3200" dirty="0"/>
            </a:br>
            <a:r>
              <a:rPr lang="en-US" altLang="zh-TW" sz="3200" dirty="0"/>
              <a:t>Computing with Images of Basis Vectors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Consider the basis </a:t>
            </a:r>
            <a:r>
              <a:rPr lang="en-US" altLang="zh-TW" sz="2800" i="1"/>
              <a:t>S</a:t>
            </a:r>
            <a:r>
              <a:rPr lang="en-US" altLang="zh-TW" sz="2800"/>
              <a:t> = {</a:t>
            </a:r>
            <a:r>
              <a:rPr lang="en-US" altLang="zh-TW" sz="2800" b="1"/>
              <a:t>v</a:t>
            </a:r>
            <a:r>
              <a:rPr lang="en-US" altLang="zh-TW" sz="2800" baseline="-30000"/>
              <a:t>1 </a:t>
            </a:r>
            <a:r>
              <a:rPr lang="en-US" altLang="zh-TW" sz="2800"/>
              <a:t>,</a:t>
            </a:r>
            <a:r>
              <a:rPr lang="en-US" altLang="zh-TW" sz="2800" baseline="-30000"/>
              <a:t> </a:t>
            </a:r>
            <a:r>
              <a:rPr lang="en-US" altLang="zh-TW" sz="2800" b="1"/>
              <a:t>v</a:t>
            </a:r>
            <a:r>
              <a:rPr lang="en-US" altLang="zh-TW" sz="2800" baseline="-30000"/>
              <a:t>2 </a:t>
            </a:r>
            <a:r>
              <a:rPr lang="en-US" altLang="zh-TW" sz="2800"/>
              <a:t>, </a:t>
            </a:r>
            <a:r>
              <a:rPr lang="en-US" altLang="zh-TW" sz="2800" b="1"/>
              <a:t>v</a:t>
            </a:r>
            <a:r>
              <a:rPr lang="en-US" altLang="zh-TW" sz="2800" baseline="-30000"/>
              <a:t>3 </a:t>
            </a:r>
            <a:r>
              <a:rPr lang="en-US" altLang="zh-TW" sz="2800"/>
              <a:t>} for </a:t>
            </a:r>
            <a:r>
              <a:rPr lang="en-US" altLang="zh-TW" sz="2800" i="1"/>
              <a:t>R</a:t>
            </a:r>
            <a:r>
              <a:rPr lang="en-US" altLang="zh-TW" sz="2800" i="1" baseline="30000"/>
              <a:t>3</a:t>
            </a:r>
            <a:r>
              <a:rPr lang="en-US" altLang="zh-TW" sz="2800"/>
              <a:t> , where </a:t>
            </a:r>
            <a:r>
              <a:rPr lang="en-US" altLang="zh-TW" sz="2800" b="1"/>
              <a:t>v</a:t>
            </a:r>
            <a:r>
              <a:rPr lang="en-US" altLang="zh-TW" sz="2800" baseline="-30000"/>
              <a:t>1 </a:t>
            </a:r>
            <a:r>
              <a:rPr lang="en-US" altLang="zh-TW" sz="2800"/>
              <a:t>= (1,1,1), </a:t>
            </a:r>
            <a:r>
              <a:rPr lang="en-US" altLang="zh-TW" sz="2800" b="1"/>
              <a:t>v</a:t>
            </a:r>
            <a:r>
              <a:rPr lang="en-US" altLang="zh-TW" sz="2800" baseline="-30000"/>
              <a:t>2</a:t>
            </a:r>
            <a:r>
              <a:rPr lang="en-US" altLang="zh-TW" sz="2800"/>
              <a:t> =(1,1,0), and </a:t>
            </a:r>
            <a:r>
              <a:rPr lang="en-US" altLang="zh-TW" sz="2800" b="1"/>
              <a:t>v</a:t>
            </a:r>
            <a:r>
              <a:rPr lang="en-US" altLang="zh-TW" sz="2800" baseline="-30000"/>
              <a:t>3 </a:t>
            </a:r>
            <a:r>
              <a:rPr lang="en-US" altLang="zh-TW" sz="2800"/>
              <a:t>= (1,0,0). Let </a:t>
            </a:r>
            <a:r>
              <a:rPr lang="en-US" altLang="zh-TW" sz="2800" i="1"/>
              <a:t>T: R</a:t>
            </a:r>
            <a:r>
              <a:rPr lang="en-US" altLang="zh-TW" sz="2800" i="1" baseline="30000"/>
              <a:t>3 →</a:t>
            </a:r>
            <a:r>
              <a:rPr lang="en-US" altLang="zh-TW" sz="2800" i="1"/>
              <a:t>R</a:t>
            </a:r>
            <a:r>
              <a:rPr lang="en-US" altLang="zh-TW" sz="2800" i="1" baseline="30000"/>
              <a:t>2  </a:t>
            </a:r>
            <a:r>
              <a:rPr lang="en-US" altLang="zh-TW" sz="2800"/>
              <a:t>be the linear transformation such that</a:t>
            </a:r>
          </a:p>
          <a:p>
            <a:pPr>
              <a:buFont typeface="Wingdings" pitchFamily="2" charset="2"/>
              <a:buNone/>
            </a:pPr>
            <a:r>
              <a:rPr lang="zh-TW" altLang="en-US" sz="2800"/>
              <a:t>     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b="1"/>
              <a:t>v</a:t>
            </a:r>
            <a:r>
              <a:rPr lang="en-US" altLang="zh-TW" sz="2800" baseline="-30000"/>
              <a:t>1</a:t>
            </a:r>
            <a:r>
              <a:rPr lang="en-US" altLang="zh-TW" sz="2800"/>
              <a:t>)=(1,0),  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b="1"/>
              <a:t>v</a:t>
            </a:r>
            <a:r>
              <a:rPr lang="en-US" altLang="zh-TW" sz="2800" baseline="-30000"/>
              <a:t>2</a:t>
            </a:r>
            <a:r>
              <a:rPr lang="en-US" altLang="zh-TW" sz="2800"/>
              <a:t>)=(2,-1), 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b="1"/>
              <a:t>v</a:t>
            </a:r>
            <a:r>
              <a:rPr lang="en-US" altLang="zh-TW" sz="2800" baseline="-30000"/>
              <a:t>3</a:t>
            </a:r>
            <a:r>
              <a:rPr lang="en-US" altLang="zh-TW" sz="2800"/>
              <a:t>)=(4,3)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Find a formula for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i="1"/>
              <a:t>x</a:t>
            </a:r>
            <a:r>
              <a:rPr lang="en-US" altLang="zh-TW" sz="2800" i="1" baseline="-30000"/>
              <a:t>1</a:t>
            </a:r>
            <a:r>
              <a:rPr lang="en-US" altLang="zh-TW" sz="2800" baseline="-30000"/>
              <a:t> </a:t>
            </a:r>
            <a:r>
              <a:rPr lang="en-US" altLang="zh-TW" sz="2800" i="1"/>
              <a:t>,</a:t>
            </a:r>
            <a:r>
              <a:rPr lang="en-US" altLang="zh-TW" sz="2800" i="1" baseline="-30000"/>
              <a:t> </a:t>
            </a:r>
            <a:r>
              <a:rPr lang="en-US" altLang="zh-TW" sz="2800" i="1"/>
              <a:t>x</a:t>
            </a:r>
            <a:r>
              <a:rPr lang="en-US" altLang="zh-TW" sz="2800" i="1" baseline="-30000"/>
              <a:t>2</a:t>
            </a:r>
            <a:r>
              <a:rPr lang="en-US" altLang="zh-TW" sz="2800" baseline="-30000"/>
              <a:t> </a:t>
            </a:r>
            <a:r>
              <a:rPr lang="en-US" altLang="zh-TW" sz="2800"/>
              <a:t>, </a:t>
            </a:r>
            <a:r>
              <a:rPr lang="en-US" altLang="zh-TW" sz="2800" i="1"/>
              <a:t>x</a:t>
            </a:r>
            <a:r>
              <a:rPr lang="en-US" altLang="zh-TW" sz="2800" i="1" baseline="-30000"/>
              <a:t>3</a:t>
            </a:r>
            <a:r>
              <a:rPr lang="en-US" altLang="zh-TW" sz="2800" baseline="-30000"/>
              <a:t> </a:t>
            </a:r>
            <a:r>
              <a:rPr lang="en-US" altLang="zh-TW" sz="2800"/>
              <a:t>); then use this formula to compute </a:t>
            </a:r>
            <a:r>
              <a:rPr lang="en-US" altLang="zh-TW" sz="2800" i="1"/>
              <a:t>T</a:t>
            </a:r>
            <a:r>
              <a:rPr lang="en-US" altLang="zh-TW" sz="2800"/>
              <a:t> (2,-3,5). </a:t>
            </a:r>
            <a:endParaRPr lang="en-US" altLang="zh-TW" sz="2800" i="1" baseline="30000"/>
          </a:p>
          <a:p>
            <a:pPr>
              <a:buFont typeface="Wingdings" pitchFamily="2" charset="2"/>
              <a:buNone/>
            </a:pPr>
            <a:endParaRPr lang="en-US" altLang="zh-TW" sz="2800" i="1" baseline="3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i="1">
                <a:solidFill>
                  <a:schemeClr val="folHlink"/>
                </a:solidFill>
              </a:rPr>
              <a:t>Solution.</a:t>
            </a:r>
          </a:p>
          <a:p>
            <a:pPr>
              <a:buFont typeface="Wingdings" pitchFamily="2" charset="2"/>
              <a:buNone/>
            </a:pPr>
            <a:r>
              <a:rPr lang="en-US" altLang="zh-TW" sz="2200"/>
              <a:t>We first express x = (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1</a:t>
            </a:r>
            <a:r>
              <a:rPr lang="en-US" altLang="zh-TW" sz="2200" baseline="-30000"/>
              <a:t> </a:t>
            </a:r>
            <a:r>
              <a:rPr lang="en-US" altLang="zh-TW" sz="2200" i="1"/>
              <a:t>,</a:t>
            </a:r>
            <a:r>
              <a:rPr lang="en-US" altLang="zh-TW" sz="2200" i="1" baseline="-30000"/>
              <a:t>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2</a:t>
            </a:r>
            <a:r>
              <a:rPr lang="en-US" altLang="zh-TW" sz="2200" baseline="-30000"/>
              <a:t> </a:t>
            </a:r>
            <a:r>
              <a:rPr lang="en-US" altLang="zh-TW" sz="2200"/>
              <a:t>,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3</a:t>
            </a:r>
            <a:r>
              <a:rPr lang="en-US" altLang="zh-TW" sz="2200" baseline="-30000"/>
              <a:t> </a:t>
            </a:r>
            <a:r>
              <a:rPr lang="en-US" altLang="zh-TW" sz="2200"/>
              <a:t>) as a linear combination of </a:t>
            </a:r>
            <a:r>
              <a:rPr lang="en-US" altLang="zh-TW" sz="2200" b="1"/>
              <a:t>v</a:t>
            </a:r>
            <a:r>
              <a:rPr lang="en-US" altLang="zh-TW" sz="2200" baseline="-30000"/>
              <a:t>1 </a:t>
            </a:r>
            <a:r>
              <a:rPr lang="en-US" altLang="zh-TW" sz="2200"/>
              <a:t>=(1,1,1), </a:t>
            </a:r>
            <a:r>
              <a:rPr lang="en-US" altLang="zh-TW" sz="2200" b="1"/>
              <a:t>v</a:t>
            </a:r>
            <a:r>
              <a:rPr lang="en-US" altLang="zh-TW" sz="2200" baseline="-30000"/>
              <a:t>2</a:t>
            </a:r>
            <a:r>
              <a:rPr lang="en-US" altLang="zh-TW" sz="2200"/>
              <a:t> =(1,1,0), and </a:t>
            </a:r>
            <a:r>
              <a:rPr lang="en-US" altLang="zh-TW" sz="2200" b="1"/>
              <a:t>v</a:t>
            </a:r>
            <a:r>
              <a:rPr lang="en-US" altLang="zh-TW" sz="2200" baseline="-30000"/>
              <a:t>3 </a:t>
            </a:r>
            <a:r>
              <a:rPr lang="en-US" altLang="zh-TW" sz="2200"/>
              <a:t>= (1,0,0). If we write</a:t>
            </a:r>
          </a:p>
          <a:p>
            <a:pPr>
              <a:buFont typeface="Wingdings" pitchFamily="2" charset="2"/>
              <a:buNone/>
            </a:pPr>
            <a:r>
              <a:rPr lang="en-US" altLang="zh-TW" sz="2200"/>
              <a:t>      (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1</a:t>
            </a:r>
            <a:r>
              <a:rPr lang="en-US" altLang="zh-TW" sz="2200" baseline="-30000"/>
              <a:t> </a:t>
            </a:r>
            <a:r>
              <a:rPr lang="en-US" altLang="zh-TW" sz="2200" i="1"/>
              <a:t>,</a:t>
            </a:r>
            <a:r>
              <a:rPr lang="en-US" altLang="zh-TW" sz="2200" i="1" baseline="-30000"/>
              <a:t>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2</a:t>
            </a:r>
            <a:r>
              <a:rPr lang="en-US" altLang="zh-TW" sz="2200" baseline="-30000"/>
              <a:t> </a:t>
            </a:r>
            <a:r>
              <a:rPr lang="en-US" altLang="zh-TW" sz="2200"/>
              <a:t>,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3</a:t>
            </a:r>
            <a:r>
              <a:rPr lang="en-US" altLang="zh-TW" sz="2200" baseline="-30000"/>
              <a:t> </a:t>
            </a:r>
            <a:r>
              <a:rPr lang="en-US" altLang="zh-TW" sz="2200"/>
              <a:t>) =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1 </a:t>
            </a:r>
            <a:r>
              <a:rPr lang="en-US" altLang="zh-TW" sz="2200"/>
              <a:t>(1,1,1) +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2 </a:t>
            </a:r>
            <a:r>
              <a:rPr lang="en-US" altLang="zh-TW" sz="2200"/>
              <a:t>(1,1,0) +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3 </a:t>
            </a:r>
            <a:r>
              <a:rPr lang="en-US" altLang="zh-TW" sz="2200"/>
              <a:t>(1,0,0)</a:t>
            </a:r>
          </a:p>
          <a:p>
            <a:pPr>
              <a:buFont typeface="Wingdings" pitchFamily="2" charset="2"/>
              <a:buNone/>
            </a:pPr>
            <a:endParaRPr lang="en-US" altLang="zh-TW" sz="2200"/>
          </a:p>
          <a:p>
            <a:pPr>
              <a:buFont typeface="Wingdings" pitchFamily="2" charset="2"/>
              <a:buNone/>
            </a:pPr>
            <a:r>
              <a:rPr lang="en-US" altLang="zh-TW" sz="2200"/>
              <a:t>then on equating corresponding components we obtain</a:t>
            </a:r>
          </a:p>
          <a:p>
            <a:pPr>
              <a:buFont typeface="Wingdings" pitchFamily="2" charset="2"/>
              <a:buNone/>
            </a:pPr>
            <a:r>
              <a:rPr lang="en-US" altLang="zh-TW" sz="2200" baseline="-30000"/>
              <a:t>        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1 </a:t>
            </a:r>
            <a:r>
              <a:rPr lang="en-US" altLang="zh-TW" sz="2200"/>
              <a:t>+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2 </a:t>
            </a:r>
            <a:r>
              <a:rPr lang="en-US" altLang="zh-TW" sz="2200"/>
              <a:t>+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3   </a:t>
            </a:r>
            <a:r>
              <a:rPr lang="en-US" altLang="zh-TW" sz="2200"/>
              <a:t>=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1</a:t>
            </a:r>
            <a:r>
              <a:rPr lang="en-US" altLang="zh-TW" sz="2200" baseline="-300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sz="2200" i="1"/>
              <a:t>      c</a:t>
            </a:r>
            <a:r>
              <a:rPr lang="en-US" altLang="zh-TW" sz="2200" i="1" baseline="-30000"/>
              <a:t>1 </a:t>
            </a:r>
            <a:r>
              <a:rPr lang="en-US" altLang="zh-TW" sz="2200"/>
              <a:t>+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2 </a:t>
            </a:r>
            <a:r>
              <a:rPr lang="en-US" altLang="zh-TW" sz="2200"/>
              <a:t>       </a:t>
            </a:r>
            <a:r>
              <a:rPr lang="en-US" altLang="zh-TW" sz="2200" i="1" baseline="-30000"/>
              <a:t> </a:t>
            </a:r>
            <a:r>
              <a:rPr lang="en-US" altLang="zh-TW" sz="2200"/>
              <a:t>=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zh-TW" sz="2200" i="1" baseline="-30000"/>
              <a:t>         </a:t>
            </a:r>
            <a:r>
              <a:rPr lang="en-US" altLang="zh-TW" sz="2200" i="1"/>
              <a:t>c</a:t>
            </a:r>
            <a:r>
              <a:rPr lang="en-US" altLang="zh-TW" sz="2200" i="1" baseline="-30000"/>
              <a:t>1                      </a:t>
            </a:r>
            <a:r>
              <a:rPr lang="en-US" altLang="zh-TW" sz="2200"/>
              <a:t>= </a:t>
            </a:r>
            <a:r>
              <a:rPr lang="en-US" altLang="zh-TW" sz="2200" i="1"/>
              <a:t>x</a:t>
            </a:r>
            <a:r>
              <a:rPr lang="en-US" altLang="zh-TW" sz="2200" i="1" baseline="-3000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/>
              <a:t>Definition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200"/>
              <a:t>If </a:t>
            </a:r>
            <a:r>
              <a:rPr lang="en-US" altLang="zh-TW" sz="2200" i="1">
                <a:solidFill>
                  <a:schemeClr val="folHlink"/>
                </a:solidFill>
              </a:rPr>
              <a:t>T: V→W</a:t>
            </a:r>
            <a:r>
              <a:rPr lang="en-US" altLang="zh-TW" sz="2200"/>
              <a:t> is a function from a vector space </a:t>
            </a:r>
            <a:r>
              <a:rPr lang="en-US" altLang="zh-TW" sz="2200" i="1">
                <a:solidFill>
                  <a:schemeClr val="folHlink"/>
                </a:solidFill>
              </a:rPr>
              <a:t>V</a:t>
            </a:r>
            <a:r>
              <a:rPr lang="en-US" altLang="zh-TW" sz="2200"/>
              <a:t> into a vector space </a:t>
            </a:r>
            <a:r>
              <a:rPr lang="en-US" altLang="zh-TW" sz="2200" i="1">
                <a:solidFill>
                  <a:schemeClr val="folHlink"/>
                </a:solidFill>
              </a:rPr>
              <a:t>W</a:t>
            </a:r>
            <a:r>
              <a:rPr lang="en-US" altLang="zh-TW" sz="2200" i="1"/>
              <a:t>,</a:t>
            </a:r>
            <a:r>
              <a:rPr lang="en-US" altLang="zh-TW" sz="2200"/>
              <a:t> then </a:t>
            </a:r>
            <a:r>
              <a:rPr lang="en-US" altLang="zh-TW" sz="2200" i="1">
                <a:solidFill>
                  <a:schemeClr val="folHlink"/>
                </a:solidFill>
              </a:rPr>
              <a:t>T</a:t>
            </a:r>
            <a:r>
              <a:rPr lang="en-US" altLang="zh-TW" sz="2200"/>
              <a:t>  is called a </a:t>
            </a:r>
            <a:r>
              <a:rPr lang="en-US" altLang="zh-TW" sz="2200" b="1" i="1">
                <a:solidFill>
                  <a:schemeClr val="hlink"/>
                </a:solidFill>
              </a:rPr>
              <a:t>linear transformation</a:t>
            </a:r>
            <a:r>
              <a:rPr lang="en-US" altLang="zh-TW" sz="2200"/>
              <a:t> from </a:t>
            </a:r>
            <a:r>
              <a:rPr lang="en-US" altLang="zh-TW" sz="2200" i="1">
                <a:solidFill>
                  <a:schemeClr val="folHlink"/>
                </a:solidFill>
              </a:rPr>
              <a:t>V</a:t>
            </a:r>
            <a:r>
              <a:rPr lang="en-US" altLang="zh-TW" sz="2200"/>
              <a:t>  to </a:t>
            </a:r>
            <a:r>
              <a:rPr lang="en-US" altLang="zh-TW" sz="2200" i="1">
                <a:solidFill>
                  <a:schemeClr val="folHlink"/>
                </a:solidFill>
              </a:rPr>
              <a:t>W</a:t>
            </a:r>
            <a:r>
              <a:rPr lang="en-US" altLang="zh-TW" sz="2200"/>
              <a:t>  if for all vectors </a:t>
            </a:r>
            <a:r>
              <a:rPr lang="en-US" altLang="zh-TW" sz="2200" b="1"/>
              <a:t>u</a:t>
            </a:r>
            <a:r>
              <a:rPr lang="en-US" altLang="zh-TW" sz="2200"/>
              <a:t> and </a:t>
            </a:r>
            <a:r>
              <a:rPr lang="en-US" altLang="zh-TW" sz="2200" b="1"/>
              <a:t>v</a:t>
            </a:r>
            <a:r>
              <a:rPr lang="en-US" altLang="zh-TW" sz="2200"/>
              <a:t> in </a:t>
            </a:r>
            <a:r>
              <a:rPr lang="en-US" altLang="zh-TW" sz="2200" i="1">
                <a:solidFill>
                  <a:schemeClr val="folHlink"/>
                </a:solidFill>
              </a:rPr>
              <a:t>V</a:t>
            </a:r>
            <a:r>
              <a:rPr lang="en-US" altLang="zh-TW" sz="2200"/>
              <a:t> and all scalors c</a:t>
            </a:r>
          </a:p>
          <a:p>
            <a:pPr>
              <a:buFont typeface="Wingdings" pitchFamily="2" charset="2"/>
              <a:buNone/>
            </a:pPr>
            <a:endParaRPr lang="en-US" altLang="zh-TW" sz="2200"/>
          </a:p>
          <a:p>
            <a:pPr>
              <a:buFont typeface="Wingdings" pitchFamily="2" charset="2"/>
              <a:buChar char="§"/>
            </a:pP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) =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 +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zh-TW" sz="2400" i="1"/>
              <a:t>T </a:t>
            </a:r>
            <a:r>
              <a:rPr lang="en-US" altLang="zh-TW" sz="2400"/>
              <a:t>(c</a:t>
            </a:r>
            <a:r>
              <a:rPr lang="en-US" altLang="zh-TW" sz="2400" b="1"/>
              <a:t>u</a:t>
            </a:r>
            <a:r>
              <a:rPr lang="en-US" altLang="zh-TW" sz="2400"/>
              <a:t>) = c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</a:p>
          <a:p>
            <a:pPr>
              <a:buFont typeface="Wingdings" pitchFamily="2" charset="2"/>
              <a:buNone/>
            </a:pPr>
            <a:endParaRPr lang="en-US" altLang="zh-TW" sz="24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 </a:t>
            </a:r>
            <a:r>
              <a:rPr lang="en-US" altLang="zh-TW" sz="2200"/>
              <a:t>In the special case where </a:t>
            </a:r>
            <a:r>
              <a:rPr lang="en-US" altLang="zh-TW" sz="2200" i="1">
                <a:solidFill>
                  <a:schemeClr val="folHlink"/>
                </a:solidFill>
              </a:rPr>
              <a:t>V=W</a:t>
            </a:r>
            <a:r>
              <a:rPr lang="en-US" altLang="zh-TW" sz="2200"/>
              <a:t>, the linear transformation </a:t>
            </a:r>
            <a:r>
              <a:rPr lang="en-US" altLang="zh-TW" sz="2200" i="1">
                <a:solidFill>
                  <a:schemeClr val="folHlink"/>
                </a:solidFill>
              </a:rPr>
              <a:t>T:V→V </a:t>
            </a:r>
            <a:r>
              <a:rPr lang="en-US" altLang="zh-TW" sz="2200"/>
              <a:t> is called a </a:t>
            </a:r>
            <a:r>
              <a:rPr lang="en-US" altLang="zh-TW" sz="2200" b="1" i="1">
                <a:solidFill>
                  <a:schemeClr val="hlink"/>
                </a:solidFill>
              </a:rPr>
              <a:t>linear operator</a:t>
            </a:r>
            <a:r>
              <a:rPr lang="en-US" altLang="zh-TW" sz="2200"/>
              <a:t> on </a:t>
            </a:r>
            <a:r>
              <a:rPr lang="en-US" altLang="zh-TW" sz="2200" i="1">
                <a:solidFill>
                  <a:schemeClr val="folHlink"/>
                </a:solidFill>
              </a:rPr>
              <a:t>V</a:t>
            </a:r>
            <a:r>
              <a:rPr lang="en-US" altLang="zh-TW" sz="22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/>
              <a:t>which yields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  </a:t>
            </a:r>
            <a:r>
              <a:rPr lang="en-US" altLang="zh-TW" sz="2000"/>
              <a:t>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 </a:t>
            </a:r>
            <a:r>
              <a:rPr lang="en-US" altLang="zh-TW" sz="2000"/>
              <a:t> </a:t>
            </a:r>
            <a:r>
              <a:rPr lang="en-US" altLang="zh-TW" sz="2000" i="1" baseline="-30000"/>
              <a:t> </a:t>
            </a:r>
            <a:r>
              <a:rPr lang="en-US" altLang="zh-TW" sz="2000"/>
              <a:t>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3</a:t>
            </a:r>
            <a:r>
              <a:rPr lang="en-US" altLang="zh-TW" sz="2000"/>
              <a:t> </a:t>
            </a:r>
            <a:r>
              <a:rPr lang="en-US" altLang="zh-TW" sz="2000" i="1" baseline="-30000"/>
              <a:t> </a:t>
            </a:r>
            <a:r>
              <a:rPr lang="en-US" altLang="zh-TW" sz="2000"/>
              <a:t>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, so that</a:t>
            </a:r>
          </a:p>
          <a:p>
            <a:pPr>
              <a:buFont typeface="Wingdings" pitchFamily="2" charset="2"/>
              <a:buNone/>
            </a:pPr>
            <a:endParaRPr lang="en-US" altLang="zh-TW" sz="2000" i="1" baseline="-30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</a:t>
            </a:r>
            <a:r>
              <a:rPr lang="en-US" altLang="zh-TW" sz="2000" baseline="-30000"/>
              <a:t> </a:t>
            </a:r>
            <a:r>
              <a:rPr lang="en-US" altLang="zh-TW" sz="2000" i="1"/>
              <a:t>,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</a:t>
            </a:r>
            <a:r>
              <a:rPr lang="en-US" altLang="zh-TW" sz="2000" baseline="-30000"/>
              <a:t> </a:t>
            </a:r>
            <a:r>
              <a:rPr lang="en-US" altLang="zh-TW" sz="2000"/>
              <a:t>,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</a:t>
            </a:r>
            <a:r>
              <a:rPr lang="en-US" altLang="zh-TW" sz="2000" baseline="-30000"/>
              <a:t> </a:t>
            </a:r>
            <a:r>
              <a:rPr lang="en-US" altLang="zh-TW" sz="2000"/>
              <a:t>) 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(1,1,1)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/>
              <a:t>(1,1,0)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/>
              <a:t>(1,0,0)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 b="1"/>
              <a:t>v</a:t>
            </a:r>
            <a:r>
              <a:rPr lang="en-US" altLang="zh-TW" sz="2000" baseline="-30000"/>
              <a:t>1</a:t>
            </a:r>
            <a:r>
              <a:rPr lang="en-US" altLang="zh-TW" sz="2000"/>
              <a:t>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 b="1"/>
              <a:t>v</a:t>
            </a:r>
            <a:r>
              <a:rPr lang="en-US" altLang="zh-TW" sz="2000" baseline="-30000"/>
              <a:t>2</a:t>
            </a:r>
            <a:r>
              <a:rPr lang="en-US" altLang="zh-TW" sz="2000"/>
              <a:t>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 b="1"/>
              <a:t>v</a:t>
            </a:r>
            <a:r>
              <a:rPr lang="en-US" altLang="zh-TW" sz="2000" baseline="-3000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Thus,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i="1"/>
              <a:t> T</a:t>
            </a:r>
            <a:r>
              <a:rPr lang="en-US" altLang="zh-TW" sz="2000"/>
              <a:t>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</a:t>
            </a:r>
            <a:r>
              <a:rPr lang="en-US" altLang="zh-TW" sz="2000" baseline="-30000"/>
              <a:t> </a:t>
            </a:r>
            <a:r>
              <a:rPr lang="en-US" altLang="zh-TW" sz="2000" i="1"/>
              <a:t>,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</a:t>
            </a:r>
            <a:r>
              <a:rPr lang="en-US" altLang="zh-TW" sz="2000" baseline="-30000"/>
              <a:t> </a:t>
            </a:r>
            <a:r>
              <a:rPr lang="en-US" altLang="zh-TW" sz="2000"/>
              <a:t>,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</a:t>
            </a:r>
            <a:r>
              <a:rPr lang="en-US" altLang="zh-TW" sz="2000" baseline="-30000"/>
              <a:t> </a:t>
            </a:r>
            <a:r>
              <a:rPr lang="en-US" altLang="zh-TW" sz="2000"/>
              <a:t>) 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1</a:t>
            </a:r>
            <a:r>
              <a:rPr lang="en-US" altLang="zh-TW" sz="2000"/>
              <a:t>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2</a:t>
            </a:r>
            <a:r>
              <a:rPr lang="en-US" altLang="zh-TW" sz="2000"/>
              <a:t>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T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 baseline="-30000"/>
              <a:t>3</a:t>
            </a:r>
            <a:r>
              <a:rPr lang="en-US" altLang="zh-TW" sz="200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    =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(1,0)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/>
              <a:t>(2,-1) + (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 </a:t>
            </a:r>
            <a:r>
              <a:rPr lang="en-US" altLang="zh-TW" sz="2000"/>
              <a:t>- 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)</a:t>
            </a:r>
            <a:r>
              <a:rPr lang="en-US" altLang="zh-TW" sz="2000" i="1" baseline="-30000"/>
              <a:t> </a:t>
            </a:r>
            <a:r>
              <a:rPr lang="en-US" altLang="zh-TW" sz="2000"/>
              <a:t>(4,3)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    = (4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</a:t>
            </a:r>
            <a:r>
              <a:rPr lang="en-US" altLang="zh-TW" sz="2000"/>
              <a:t> -2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-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 </a:t>
            </a:r>
            <a:r>
              <a:rPr lang="en-US" altLang="zh-TW" sz="2000"/>
              <a:t>, 3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1</a:t>
            </a:r>
            <a:r>
              <a:rPr lang="en-US" altLang="zh-TW" sz="2000"/>
              <a:t> - 4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2 </a:t>
            </a:r>
            <a:r>
              <a:rPr lang="en-US" altLang="zh-TW" sz="2000"/>
              <a:t>+</a:t>
            </a:r>
            <a:r>
              <a:rPr lang="en-US" altLang="zh-TW" sz="2000" i="1"/>
              <a:t>x</a:t>
            </a:r>
            <a:r>
              <a:rPr lang="en-US" altLang="zh-TW" sz="2000" i="1" baseline="-30000"/>
              <a:t>3</a:t>
            </a:r>
            <a:r>
              <a:rPr lang="en-US" altLang="zh-TW" sz="2000"/>
              <a:t>)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From this formula we obtain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i="1"/>
              <a:t>   T</a:t>
            </a:r>
            <a:r>
              <a:rPr lang="en-US" altLang="zh-TW" sz="2000"/>
              <a:t> (2</a:t>
            </a:r>
            <a:r>
              <a:rPr lang="en-US" altLang="zh-TW" sz="2000" baseline="-30000"/>
              <a:t> </a:t>
            </a:r>
            <a:r>
              <a:rPr lang="en-US" altLang="zh-TW" sz="2000" i="1"/>
              <a:t>,</a:t>
            </a:r>
            <a:r>
              <a:rPr lang="en-US" altLang="zh-TW" sz="2000" i="1" baseline="-30000"/>
              <a:t> </a:t>
            </a:r>
            <a:r>
              <a:rPr lang="en-US" altLang="zh-TW" sz="2000" i="1"/>
              <a:t>-3</a:t>
            </a:r>
            <a:r>
              <a:rPr lang="en-US" altLang="zh-TW" sz="2000" baseline="-30000"/>
              <a:t> </a:t>
            </a:r>
            <a:r>
              <a:rPr lang="en-US" altLang="zh-TW" sz="2000"/>
              <a:t>, </a:t>
            </a:r>
            <a:r>
              <a:rPr lang="en-US" altLang="zh-TW" sz="2000" i="1"/>
              <a:t>5</a:t>
            </a:r>
            <a:r>
              <a:rPr lang="en-US" altLang="zh-TW" sz="2000" baseline="-30000"/>
              <a:t> </a:t>
            </a:r>
            <a:r>
              <a:rPr lang="en-US" altLang="zh-TW" sz="2000"/>
              <a:t>) =(9,23)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Composition of </a:t>
            </a:r>
            <a:r>
              <a:rPr lang="en-US" altLang="zh-TW" sz="3500" i="1"/>
              <a:t>T</a:t>
            </a:r>
            <a:r>
              <a:rPr lang="en-US" altLang="zh-TW" sz="3500" i="1" baseline="-30000"/>
              <a:t>2 </a:t>
            </a:r>
            <a:r>
              <a:rPr lang="en-US" altLang="zh-TW"/>
              <a:t>with </a:t>
            </a:r>
            <a:r>
              <a:rPr lang="en-US" altLang="zh-TW" sz="3500" i="1"/>
              <a:t>T</a:t>
            </a:r>
            <a:r>
              <a:rPr lang="en-US" altLang="zh-TW" sz="3500" i="1" baseline="-30000"/>
              <a:t>1 </a:t>
            </a:r>
            <a:r>
              <a:rPr lang="en-US" altLang="zh-TW"/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If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 i="1"/>
              <a:t>:U→V</a:t>
            </a:r>
            <a:r>
              <a:rPr lang="en-US" altLang="zh-TW" sz="2800"/>
              <a:t> and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 </a:t>
            </a:r>
            <a:r>
              <a:rPr lang="en-US" altLang="zh-TW" sz="2800" i="1"/>
              <a:t>:V→W</a:t>
            </a:r>
            <a:r>
              <a:rPr lang="en-US" altLang="zh-TW" sz="2800"/>
              <a:t> are linear transformations, </a:t>
            </a:r>
            <a:r>
              <a:rPr lang="en-US" altLang="zh-TW" sz="2800" i="1">
                <a:solidFill>
                  <a:schemeClr val="hlink"/>
                </a:solidFill>
              </a:rPr>
              <a:t>the composition of T</a:t>
            </a:r>
            <a:r>
              <a:rPr lang="en-US" altLang="zh-TW" sz="2800" i="1" baseline="-30000">
                <a:solidFill>
                  <a:schemeClr val="hlink"/>
                </a:solidFill>
              </a:rPr>
              <a:t>2</a:t>
            </a:r>
            <a:r>
              <a:rPr lang="en-US" altLang="zh-TW" sz="2800" i="1">
                <a:solidFill>
                  <a:schemeClr val="hlink"/>
                </a:solidFill>
              </a:rPr>
              <a:t> with T</a:t>
            </a:r>
            <a:r>
              <a:rPr lang="en-US" altLang="zh-TW" sz="2800" i="1" baseline="-30000">
                <a:solidFill>
                  <a:schemeClr val="hlink"/>
                </a:solidFill>
              </a:rPr>
              <a:t>1</a:t>
            </a:r>
            <a:r>
              <a:rPr lang="en-US" altLang="zh-TW" sz="2800" i="1" baseline="-30000"/>
              <a:t> </a:t>
            </a:r>
            <a:r>
              <a:rPr lang="en-US" altLang="zh-TW" sz="2800"/>
              <a:t>, denoted by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</a:t>
            </a:r>
            <a:r>
              <a:rPr lang="en-US" altLang="zh-TW" sz="2800"/>
              <a:t> </a:t>
            </a:r>
            <a:r>
              <a:rPr lang="en-US" altLang="zh-TW" sz="2800">
                <a:latin typeface="PMingLiU" pitchFamily="18" charset="-120"/>
              </a:rPr>
              <a:t>。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/>
              <a:t> (read </a:t>
            </a:r>
            <a:r>
              <a:rPr lang="en-US" altLang="zh-TW" sz="2800">
                <a:latin typeface="Times New Roman"/>
              </a:rPr>
              <a:t>“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</a:t>
            </a:r>
            <a:r>
              <a:rPr lang="en-US" altLang="zh-TW" sz="2800"/>
              <a:t>  circle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>
                <a:latin typeface="Times New Roman"/>
              </a:rPr>
              <a:t>”</a:t>
            </a:r>
            <a:r>
              <a:rPr lang="en-US" altLang="zh-TW" sz="2800"/>
              <a:t>), is the function defined by the formula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         (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</a:t>
            </a:r>
            <a:r>
              <a:rPr lang="en-US" altLang="zh-TW" sz="2800"/>
              <a:t> </a:t>
            </a:r>
            <a:r>
              <a:rPr lang="en-US" altLang="zh-TW" sz="2800">
                <a:latin typeface="PMingLiU" pitchFamily="18" charset="-120"/>
              </a:rPr>
              <a:t>。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/>
              <a:t>)(</a:t>
            </a:r>
            <a:r>
              <a:rPr lang="en-US" altLang="zh-TW" sz="2800" b="1"/>
              <a:t>u</a:t>
            </a:r>
            <a:r>
              <a:rPr lang="en-US" altLang="zh-TW" sz="2800"/>
              <a:t>) =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 </a:t>
            </a:r>
            <a:r>
              <a:rPr lang="en-US" altLang="zh-TW" sz="2800"/>
              <a:t>(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/>
              <a:t>(</a:t>
            </a:r>
            <a:r>
              <a:rPr lang="en-US" altLang="zh-TW" sz="2800" b="1"/>
              <a:t>u</a:t>
            </a:r>
            <a:r>
              <a:rPr lang="en-US" altLang="zh-TW" sz="2800"/>
              <a:t>))             (2)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  <a:p>
            <a:pPr>
              <a:buFont typeface="Wingdings" pitchFamily="2" charset="2"/>
              <a:buNone/>
            </a:pPr>
            <a:r>
              <a:rPr lang="en-US" altLang="zh-TW" sz="2800"/>
              <a:t>where </a:t>
            </a:r>
            <a:r>
              <a:rPr lang="en-US" altLang="zh-TW" sz="2800" b="1"/>
              <a:t>u</a:t>
            </a:r>
            <a:r>
              <a:rPr lang="en-US" altLang="zh-TW" sz="2800"/>
              <a:t> is a vector in </a:t>
            </a:r>
            <a:r>
              <a:rPr lang="en-US" altLang="zh-TW" sz="2800" i="1"/>
              <a:t>U</a:t>
            </a:r>
            <a:r>
              <a:rPr lang="en-US" altLang="zh-TW" sz="280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8005" name="Picture 5" descr="figure8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4430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chemeClr val="hlink"/>
                </a:solidFill>
              </a:rPr>
              <a:t>Theorem 8.1.2</a:t>
            </a:r>
            <a:endParaRPr lang="en-US" altLang="zh-TW" i="1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TW" i="1"/>
              <a:t>If 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 i="1"/>
              <a:t>:U→V and T</a:t>
            </a:r>
            <a:r>
              <a:rPr lang="en-US" altLang="zh-TW" sz="2800" i="1" baseline="-30000"/>
              <a:t>2 </a:t>
            </a:r>
            <a:r>
              <a:rPr lang="en-US" altLang="zh-TW" sz="2800" i="1"/>
              <a:t>:V→W are linear transformations, then </a:t>
            </a:r>
            <a:r>
              <a:rPr lang="en-US" altLang="zh-TW" sz="2800"/>
              <a:t>(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2</a:t>
            </a:r>
            <a:r>
              <a:rPr lang="en-US" altLang="zh-TW" sz="2800" i="1"/>
              <a:t> </a:t>
            </a:r>
            <a:r>
              <a:rPr lang="en-US" altLang="zh-TW" sz="2800" i="1">
                <a:latin typeface="PMingLiU" pitchFamily="18" charset="-120"/>
              </a:rPr>
              <a:t>。</a:t>
            </a:r>
            <a:r>
              <a:rPr lang="en-US" altLang="zh-TW" sz="2800" i="1"/>
              <a:t>T</a:t>
            </a:r>
            <a:r>
              <a:rPr lang="en-US" altLang="zh-TW" sz="2800" i="1" baseline="-30000"/>
              <a:t>1 </a:t>
            </a:r>
            <a:r>
              <a:rPr lang="en-US" altLang="zh-TW" sz="2800"/>
              <a:t>)</a:t>
            </a:r>
            <a:r>
              <a:rPr lang="en-US" altLang="zh-TW" sz="2800" i="1"/>
              <a:t>:U→W is also a linear transformation.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i="1">
                <a:solidFill>
                  <a:schemeClr val="folHlink"/>
                </a:solidFill>
              </a:rPr>
              <a:t>Proof.</a:t>
            </a:r>
            <a:r>
              <a:rPr lang="en-US" altLang="zh-TW" sz="2800"/>
              <a:t>  </a:t>
            </a:r>
            <a:r>
              <a:rPr lang="en-US" altLang="zh-TW" sz="2000"/>
              <a:t>If </a:t>
            </a:r>
            <a:r>
              <a:rPr lang="en-US" altLang="zh-TW" sz="2000" b="1"/>
              <a:t>u</a:t>
            </a:r>
            <a:r>
              <a:rPr lang="en-US" altLang="zh-TW" sz="2000"/>
              <a:t> and </a:t>
            </a:r>
            <a:r>
              <a:rPr lang="en-US" altLang="zh-TW" sz="2000" b="1"/>
              <a:t>v</a:t>
            </a:r>
            <a:r>
              <a:rPr lang="en-US" altLang="zh-TW" sz="2000"/>
              <a:t> are vectors in </a:t>
            </a:r>
            <a:r>
              <a:rPr lang="en-US" altLang="zh-TW" sz="2000" i="1"/>
              <a:t>U</a:t>
            </a:r>
            <a:r>
              <a:rPr lang="en-US" altLang="zh-TW" sz="2000"/>
              <a:t> and </a:t>
            </a:r>
            <a:r>
              <a:rPr lang="en-US" altLang="zh-TW" sz="2000" i="1"/>
              <a:t>c</a:t>
            </a:r>
            <a:r>
              <a:rPr lang="en-US" altLang="zh-TW" sz="2000"/>
              <a:t> is a scalar, then it follows from (2) and the linearity of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 and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that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)(</a:t>
            </a:r>
            <a:r>
              <a:rPr lang="en-US" altLang="zh-TW" sz="2000" b="1"/>
              <a:t>u</a:t>
            </a:r>
            <a:r>
              <a:rPr lang="en-US" altLang="zh-TW" sz="2000"/>
              <a:t>+</a:t>
            </a:r>
            <a:r>
              <a:rPr lang="en-US" altLang="zh-TW" sz="2000" b="1"/>
              <a:t>v</a:t>
            </a:r>
            <a:r>
              <a:rPr lang="en-US" altLang="zh-TW" sz="2000"/>
              <a:t>) =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(</a:t>
            </a:r>
            <a:r>
              <a:rPr lang="en-US" altLang="zh-TW" sz="2000" b="1"/>
              <a:t>u</a:t>
            </a:r>
            <a:r>
              <a:rPr lang="en-US" altLang="zh-TW" sz="2000"/>
              <a:t>+</a:t>
            </a:r>
            <a:r>
              <a:rPr lang="en-US" altLang="zh-TW" sz="2000" b="1"/>
              <a:t>v</a:t>
            </a:r>
            <a:r>
              <a:rPr lang="en-US" altLang="zh-TW" sz="2000"/>
              <a:t>)) =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(</a:t>
            </a:r>
            <a:r>
              <a:rPr lang="en-US" altLang="zh-TW" sz="2000" b="1"/>
              <a:t>u</a:t>
            </a:r>
            <a:r>
              <a:rPr lang="en-US" altLang="zh-TW" sz="2000"/>
              <a:t>)+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 (</a:t>
            </a:r>
            <a:r>
              <a:rPr lang="en-US" altLang="zh-TW" sz="2000" b="1"/>
              <a:t>v</a:t>
            </a:r>
            <a:r>
              <a:rPr lang="en-US" altLang="zh-TW" sz="2000"/>
              <a:t>))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             =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(</a:t>
            </a:r>
            <a:r>
              <a:rPr lang="en-US" altLang="zh-TW" sz="2000" b="1"/>
              <a:t>u</a:t>
            </a:r>
            <a:r>
              <a:rPr lang="en-US" altLang="zh-TW" sz="2000"/>
              <a:t>)) +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</a:t>
            </a:r>
            <a:r>
              <a:rPr lang="en-US" altLang="zh-TW" sz="2000"/>
              <a:t>(</a:t>
            </a:r>
            <a:r>
              <a:rPr lang="en-US" altLang="zh-TW" sz="2000" b="1"/>
              <a:t>v</a:t>
            </a:r>
            <a:r>
              <a:rPr lang="en-US" altLang="zh-TW" sz="2000"/>
              <a:t>))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             =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)(</a:t>
            </a:r>
            <a:r>
              <a:rPr lang="en-US" altLang="zh-TW" sz="2000" b="1"/>
              <a:t>u</a:t>
            </a:r>
            <a:r>
              <a:rPr lang="en-US" altLang="zh-TW" sz="2000"/>
              <a:t>) +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)(</a:t>
            </a:r>
            <a:r>
              <a:rPr lang="en-US" altLang="zh-TW" sz="2000" b="1"/>
              <a:t>v</a:t>
            </a:r>
            <a:r>
              <a:rPr lang="en-US" altLang="zh-TW" sz="200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and 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)(</a:t>
            </a:r>
            <a:r>
              <a:rPr lang="en-US" altLang="zh-TW" sz="2000" i="1"/>
              <a:t>c </a:t>
            </a:r>
            <a:r>
              <a:rPr lang="en-US" altLang="zh-TW" sz="2000" b="1"/>
              <a:t>u</a:t>
            </a:r>
            <a:r>
              <a:rPr lang="en-US" altLang="zh-TW" sz="2000"/>
              <a:t>) =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(</a:t>
            </a:r>
            <a:r>
              <a:rPr lang="en-US" altLang="zh-TW" sz="2000" i="1"/>
              <a:t>c </a:t>
            </a:r>
            <a:r>
              <a:rPr lang="en-US" altLang="zh-TW" sz="2000" b="1"/>
              <a:t>u</a:t>
            </a:r>
            <a:r>
              <a:rPr lang="en-US" altLang="zh-TW" sz="2000"/>
              <a:t>)) =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cT</a:t>
            </a:r>
            <a:r>
              <a:rPr lang="en-US" altLang="zh-TW" sz="2000" i="1" baseline="-30000"/>
              <a:t>1</a:t>
            </a:r>
            <a:r>
              <a:rPr lang="en-US" altLang="zh-TW" sz="2000"/>
              <a:t>(</a:t>
            </a:r>
            <a:r>
              <a:rPr lang="en-US" altLang="zh-TW" sz="2000" b="1"/>
              <a:t>u</a:t>
            </a:r>
            <a:r>
              <a:rPr lang="en-US" altLang="zh-TW" sz="2000"/>
              <a:t>))</a:t>
            </a:r>
          </a:p>
          <a:p>
            <a:pPr>
              <a:buFont typeface="Wingdings" pitchFamily="2" charset="2"/>
              <a:buNone/>
            </a:pPr>
            <a:r>
              <a:rPr lang="en-US" altLang="zh-TW" sz="2000"/>
              <a:t>                            = </a:t>
            </a:r>
            <a:r>
              <a:rPr lang="en-US" altLang="zh-TW" sz="2000" i="1"/>
              <a:t>cT</a:t>
            </a:r>
            <a:r>
              <a:rPr lang="en-US" altLang="zh-TW" sz="2000" i="1" baseline="-30000"/>
              <a:t>2</a:t>
            </a:r>
            <a:r>
              <a:rPr lang="en-US" altLang="zh-TW" sz="2000"/>
              <a:t> 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(</a:t>
            </a:r>
            <a:r>
              <a:rPr lang="en-US" altLang="zh-TW" sz="2000" b="1"/>
              <a:t>u</a:t>
            </a:r>
            <a:r>
              <a:rPr lang="en-US" altLang="zh-TW" sz="2000"/>
              <a:t>)) = </a:t>
            </a:r>
            <a:r>
              <a:rPr lang="en-US" altLang="zh-TW" sz="2000" i="1"/>
              <a:t>c </a:t>
            </a:r>
            <a:r>
              <a:rPr lang="en-US" altLang="zh-TW" sz="2000"/>
              <a:t>(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</a:t>
            </a:r>
            <a:r>
              <a:rPr lang="en-US" altLang="zh-TW" sz="2000"/>
              <a:t>)(</a:t>
            </a:r>
            <a:r>
              <a:rPr lang="en-US" altLang="zh-TW" sz="2000" b="1"/>
              <a:t>u</a:t>
            </a:r>
            <a:r>
              <a:rPr lang="en-US" altLang="zh-TW" sz="2000"/>
              <a:t>) </a:t>
            </a:r>
          </a:p>
          <a:p>
            <a:pPr>
              <a:buFont typeface="Wingdings" pitchFamily="2" charset="2"/>
              <a:buNone/>
            </a:pPr>
            <a:endParaRPr lang="en-US" altLang="zh-TW" sz="2000"/>
          </a:p>
          <a:p>
            <a:pPr>
              <a:buFont typeface="Wingdings" pitchFamily="2" charset="2"/>
              <a:buNone/>
            </a:pPr>
            <a:r>
              <a:rPr lang="en-US" altLang="zh-TW" sz="2000"/>
              <a:t>Thus, 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2</a:t>
            </a:r>
            <a:r>
              <a:rPr lang="en-US" altLang="zh-TW" sz="2000" i="1"/>
              <a:t> </a:t>
            </a:r>
            <a:r>
              <a:rPr lang="en-US" altLang="zh-TW" sz="2000" i="1">
                <a:latin typeface="PMingLiU" pitchFamily="18" charset="-120"/>
              </a:rPr>
              <a:t>。</a:t>
            </a:r>
            <a:r>
              <a:rPr lang="en-US" altLang="zh-TW" sz="2000" i="1"/>
              <a:t>T</a:t>
            </a:r>
            <a:r>
              <a:rPr lang="en-US" altLang="zh-TW" sz="2000" i="1" baseline="-30000"/>
              <a:t>1  </a:t>
            </a:r>
            <a:r>
              <a:rPr lang="en-US" altLang="zh-TW" sz="2000"/>
              <a:t>satisfies the two requirements of a linear transformation.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 </a:t>
            </a:r>
            <a:br>
              <a:rPr lang="en-US" altLang="zh-TW" sz="3200" dirty="0"/>
            </a:br>
            <a:r>
              <a:rPr lang="en-US" altLang="zh-TW" sz="3200" dirty="0"/>
              <a:t>Composition of Linear Transformations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000" dirty="0"/>
              <a:t>Let 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1 </a:t>
            </a:r>
            <a:r>
              <a:rPr lang="en-US" altLang="zh-TW" sz="2000" i="1" dirty="0"/>
              <a:t>: P</a:t>
            </a:r>
            <a:r>
              <a:rPr lang="en-US" altLang="zh-TW" sz="2000" i="1" baseline="-30000" dirty="0"/>
              <a:t>1 </a:t>
            </a:r>
            <a:r>
              <a:rPr lang="en-US" altLang="zh-TW" sz="2000" i="1" dirty="0"/>
              <a:t>→ P</a:t>
            </a:r>
            <a:r>
              <a:rPr lang="en-US" altLang="zh-TW" sz="2000" i="1" baseline="-30000" dirty="0"/>
              <a:t>2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 </a:t>
            </a:r>
            <a:r>
              <a:rPr lang="en-US" altLang="zh-TW" sz="2000" i="1" dirty="0"/>
              <a:t>:</a:t>
            </a:r>
            <a:r>
              <a:rPr lang="zh-TW" altLang="en-US" sz="2000" i="1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i="1" baseline="-30000" dirty="0"/>
              <a:t>2 </a:t>
            </a:r>
            <a:r>
              <a:rPr lang="en-US" altLang="zh-TW" sz="2000" i="1" dirty="0"/>
              <a:t>→ P</a:t>
            </a:r>
            <a:r>
              <a:rPr lang="en-US" altLang="zh-TW" sz="2000" i="1" baseline="-30000" dirty="0"/>
              <a:t>2  </a:t>
            </a:r>
            <a:r>
              <a:rPr lang="en-US" altLang="zh-TW" sz="2000" dirty="0"/>
              <a:t>be the linear transformations given by the formulas</a:t>
            </a:r>
          </a:p>
          <a:p>
            <a:pPr>
              <a:buFont typeface="Wingdings" pitchFamily="2" charset="2"/>
              <a:buNone/>
            </a:pPr>
            <a:r>
              <a:rPr lang="en-US" altLang="zh-TW" sz="2000" i="1" dirty="0"/>
              <a:t>   T</a:t>
            </a:r>
            <a:r>
              <a:rPr lang="en-US" altLang="zh-TW" sz="2000" i="1" baseline="-30000" dirty="0"/>
              <a:t>1</a:t>
            </a:r>
            <a:r>
              <a:rPr lang="zh-TW" altLang="en-US" sz="2000" i="1" dirty="0"/>
              <a:t>(</a:t>
            </a:r>
            <a:r>
              <a:rPr lang="en-US" altLang="zh-TW" sz="2000" i="1" dirty="0"/>
              <a:t>p(x))</a:t>
            </a:r>
            <a:r>
              <a:rPr lang="en-US" altLang="zh-TW" sz="2000" dirty="0"/>
              <a:t> = </a:t>
            </a:r>
            <a:r>
              <a:rPr lang="en-US" altLang="zh-TW" sz="2000" i="1" dirty="0" err="1"/>
              <a:t>xp</a:t>
            </a:r>
            <a:r>
              <a:rPr lang="en-US" altLang="zh-TW" sz="2000" i="1" dirty="0"/>
              <a:t>(x)</a:t>
            </a:r>
            <a:r>
              <a:rPr lang="en-US" altLang="zh-TW" sz="2000" dirty="0"/>
              <a:t>    and   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 </a:t>
            </a:r>
            <a:r>
              <a:rPr lang="en-US" altLang="zh-TW" sz="2000" i="1" dirty="0"/>
              <a:t>(p(x))</a:t>
            </a:r>
            <a:r>
              <a:rPr lang="en-US" altLang="zh-TW" sz="2000" dirty="0"/>
              <a:t> = </a:t>
            </a:r>
            <a:r>
              <a:rPr lang="en-US" altLang="zh-TW" sz="2000" i="1" dirty="0"/>
              <a:t>p </a:t>
            </a:r>
            <a:r>
              <a:rPr lang="en-US" altLang="zh-TW" sz="2000" dirty="0"/>
              <a:t>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</a:t>
            </a:r>
          </a:p>
          <a:p>
            <a:pPr>
              <a:buFont typeface="Wingdings" pitchFamily="2" charset="2"/>
              <a:buNone/>
            </a:pPr>
            <a:endParaRPr lang="en-US" altLang="zh-TW" sz="2000" dirty="0"/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Then the composition is (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latin typeface="PMingLiU" pitchFamily="18" charset="-120"/>
              </a:rPr>
              <a:t>。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): </a:t>
            </a:r>
            <a:r>
              <a:rPr lang="en-US" altLang="zh-TW" sz="2000" i="1" dirty="0"/>
              <a:t>P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→ </a:t>
            </a:r>
            <a:r>
              <a:rPr lang="en-US" altLang="zh-TW" sz="2000" i="1" dirty="0"/>
              <a:t>P</a:t>
            </a:r>
            <a:r>
              <a:rPr lang="en-US" altLang="zh-TW" sz="2000" i="1" baseline="-30000" dirty="0"/>
              <a:t>2</a:t>
            </a:r>
            <a:r>
              <a:rPr lang="en-US" altLang="zh-TW" sz="2000" dirty="0"/>
              <a:t> is given by the formula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latin typeface="PMingLiU" pitchFamily="18" charset="-120"/>
              </a:rPr>
              <a:t>。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)</a:t>
            </a:r>
            <a:r>
              <a:rPr lang="en-US" altLang="zh-TW" sz="2000" i="1" dirty="0"/>
              <a:t>(p(x))</a:t>
            </a:r>
            <a:r>
              <a:rPr lang="en-US" altLang="zh-TW" sz="2000" dirty="0"/>
              <a:t> = </a:t>
            </a:r>
            <a:r>
              <a:rPr lang="en-US" altLang="zh-TW" sz="2000" i="1" dirty="0"/>
              <a:t>(T</a:t>
            </a:r>
            <a:r>
              <a:rPr lang="en-US" altLang="zh-TW" sz="2000" i="1" baseline="-30000" dirty="0"/>
              <a:t>2</a:t>
            </a:r>
            <a:r>
              <a:rPr lang="en-US" altLang="zh-TW" sz="2000" i="1" dirty="0"/>
              <a:t>)(T</a:t>
            </a:r>
            <a:r>
              <a:rPr lang="en-US" altLang="zh-TW" sz="2000" i="1" baseline="-30000" dirty="0"/>
              <a:t>1</a:t>
            </a:r>
            <a:r>
              <a:rPr lang="en-US" altLang="zh-TW" sz="2000" i="1" dirty="0"/>
              <a:t>(p(x)))</a:t>
            </a:r>
            <a:r>
              <a:rPr lang="en-US" altLang="zh-TW" sz="2000" dirty="0"/>
              <a:t> = 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 </a:t>
            </a:r>
            <a:r>
              <a:rPr lang="en-US" altLang="zh-TW" sz="2000" i="1" dirty="0"/>
              <a:t>(</a:t>
            </a:r>
            <a:r>
              <a:rPr lang="en-US" altLang="zh-TW" sz="2000" i="1" dirty="0" err="1"/>
              <a:t>xp</a:t>
            </a:r>
            <a:r>
              <a:rPr lang="en-US" altLang="zh-TW" sz="2000" i="1" dirty="0"/>
              <a:t>(x))</a:t>
            </a:r>
            <a:r>
              <a:rPr lang="en-US" altLang="zh-TW" sz="2000" dirty="0"/>
              <a:t> = 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</a:t>
            </a:r>
            <a:r>
              <a:rPr lang="en-US" altLang="zh-TW" sz="2000" i="1" dirty="0"/>
              <a:t>p </a:t>
            </a:r>
            <a:r>
              <a:rPr lang="en-US" altLang="zh-TW" sz="2000" dirty="0"/>
              <a:t>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</a:t>
            </a:r>
          </a:p>
          <a:p>
            <a:pPr>
              <a:buFont typeface="Wingdings" pitchFamily="2" charset="2"/>
              <a:buNone/>
            </a:pPr>
            <a:endParaRPr lang="en-US" altLang="zh-TW" sz="2000" dirty="0"/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In particular, if</a:t>
            </a:r>
            <a:r>
              <a:rPr lang="en-US" altLang="zh-TW" sz="2000" i="1" dirty="0"/>
              <a:t> p(x)</a:t>
            </a:r>
            <a:r>
              <a:rPr lang="en-US" altLang="zh-TW" sz="2000" dirty="0"/>
              <a:t> =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0</a:t>
            </a:r>
            <a:r>
              <a:rPr lang="en-US" altLang="zh-TW" sz="2000" dirty="0"/>
              <a:t> +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1 </a:t>
            </a:r>
            <a:r>
              <a:rPr lang="en-US" altLang="zh-TW" sz="2000" i="1" dirty="0"/>
              <a:t>x</a:t>
            </a:r>
            <a:r>
              <a:rPr lang="en-US" altLang="zh-TW" sz="2000" dirty="0"/>
              <a:t>, then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 (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latin typeface="PMingLiU" pitchFamily="18" charset="-120"/>
              </a:rPr>
              <a:t>。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)</a:t>
            </a:r>
            <a:r>
              <a:rPr lang="en-US" altLang="zh-TW" sz="2000" i="1" dirty="0"/>
              <a:t>(p(x))</a:t>
            </a:r>
            <a:r>
              <a:rPr lang="en-US" altLang="zh-TW" sz="2000" dirty="0"/>
              <a:t> = (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2</a:t>
            </a:r>
            <a:r>
              <a:rPr lang="en-US" altLang="zh-TW" sz="2000" i="1" dirty="0"/>
              <a:t> </a:t>
            </a:r>
            <a:r>
              <a:rPr lang="en-US" altLang="zh-TW" sz="2000" i="1" dirty="0">
                <a:latin typeface="PMingLiU" pitchFamily="18" charset="-120"/>
              </a:rPr>
              <a:t>。</a:t>
            </a:r>
            <a:r>
              <a:rPr lang="en-US" altLang="zh-TW" sz="2000" i="1" dirty="0"/>
              <a:t>T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)(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0</a:t>
            </a:r>
            <a:r>
              <a:rPr lang="en-US" altLang="zh-TW" sz="2000" dirty="0"/>
              <a:t> +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1 </a:t>
            </a:r>
            <a:r>
              <a:rPr lang="en-US" altLang="zh-TW" sz="2000" i="1" dirty="0"/>
              <a:t>x</a:t>
            </a:r>
            <a:r>
              <a:rPr lang="en-US" altLang="zh-TW" sz="2000" dirty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                         = (2x+4) (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0</a:t>
            </a:r>
            <a:r>
              <a:rPr lang="en-US" altLang="zh-TW" sz="2000" dirty="0"/>
              <a:t> +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1 </a:t>
            </a:r>
            <a:r>
              <a:rPr lang="en-US" altLang="zh-TW" sz="2000" dirty="0"/>
              <a:t>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+4)) </a:t>
            </a:r>
          </a:p>
          <a:p>
            <a:pPr>
              <a:buFont typeface="Wingdings" pitchFamily="2" charset="2"/>
              <a:buNone/>
            </a:pPr>
            <a:r>
              <a:rPr lang="en-US" altLang="zh-TW" sz="2000" dirty="0"/>
              <a:t>                         =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0</a:t>
            </a:r>
            <a:r>
              <a:rPr lang="en-US" altLang="zh-TW" sz="2000" dirty="0"/>
              <a:t> 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 + </a:t>
            </a:r>
            <a:r>
              <a:rPr lang="en-US" altLang="zh-TW" sz="2000" i="1" dirty="0"/>
              <a:t>c</a:t>
            </a:r>
            <a:r>
              <a:rPr lang="en-US" altLang="zh-TW" sz="2000" i="1" baseline="-30000" dirty="0"/>
              <a:t>1</a:t>
            </a:r>
            <a:r>
              <a:rPr lang="en-US" altLang="zh-TW" sz="2000" dirty="0"/>
              <a:t> (2</a:t>
            </a:r>
            <a:r>
              <a:rPr lang="en-US" altLang="zh-TW" sz="2000" i="1" dirty="0"/>
              <a:t>x</a:t>
            </a:r>
            <a:r>
              <a:rPr lang="en-US" altLang="zh-TW" sz="2000" dirty="0"/>
              <a:t>+4)</a:t>
            </a:r>
            <a:r>
              <a:rPr lang="en-US" altLang="zh-TW" sz="1600" i="1" baseline="30000" dirty="0"/>
              <a:t>2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3200" dirty="0"/>
            </a:br>
            <a:r>
              <a:rPr lang="en-US" altLang="zh-TW" sz="3200" dirty="0"/>
              <a:t>Composition with the Identify Operator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T:V→V</a:t>
            </a:r>
            <a:r>
              <a:rPr lang="en-US" altLang="zh-TW" sz="2400"/>
              <a:t>  is any linear operator, and if </a:t>
            </a:r>
            <a:r>
              <a:rPr lang="en-US" altLang="zh-TW" sz="2400" i="1"/>
              <a:t>I:V→V </a:t>
            </a:r>
            <a:r>
              <a:rPr lang="en-US" altLang="zh-TW" sz="2400"/>
              <a:t> is the identity operator, then for all vectors </a:t>
            </a:r>
            <a:r>
              <a:rPr lang="en-US" altLang="zh-TW" sz="2400" b="1"/>
              <a:t>v</a:t>
            </a:r>
            <a:r>
              <a:rPr lang="en-US" altLang="zh-TW" sz="2400"/>
              <a:t> in </a:t>
            </a:r>
            <a:r>
              <a:rPr lang="en-US" altLang="zh-TW" sz="2400" i="1"/>
              <a:t>V</a:t>
            </a:r>
            <a:r>
              <a:rPr lang="en-US" altLang="zh-TW" sz="2400"/>
              <a:t>  we have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  (</a:t>
            </a:r>
            <a:r>
              <a:rPr lang="en-US" altLang="zh-TW" sz="2400" i="1"/>
              <a:t>T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 </a:t>
            </a:r>
            <a:r>
              <a:rPr lang="en-US" altLang="zh-TW" sz="2400"/>
              <a:t>)(</a:t>
            </a:r>
            <a:r>
              <a:rPr lang="en-US" altLang="zh-TW" sz="2400" b="1"/>
              <a:t>v</a:t>
            </a:r>
            <a:r>
              <a:rPr lang="en-US" altLang="zh-TW" sz="2400"/>
              <a:t>) =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i="1"/>
              <a:t>I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)) =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  (</a:t>
            </a:r>
            <a:r>
              <a:rPr lang="en-US" altLang="zh-TW" sz="2400" i="1"/>
              <a:t>I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 </a:t>
            </a:r>
            <a:r>
              <a:rPr lang="en-US" altLang="zh-TW" sz="2400"/>
              <a:t>)(</a:t>
            </a:r>
            <a:r>
              <a:rPr lang="en-US" altLang="zh-TW" sz="2400" b="1"/>
              <a:t>v</a:t>
            </a:r>
            <a:r>
              <a:rPr lang="en-US" altLang="zh-TW" sz="2400"/>
              <a:t>) = </a:t>
            </a:r>
            <a:r>
              <a:rPr lang="en-US" altLang="zh-TW" sz="2400" i="1"/>
              <a:t>I </a:t>
            </a:r>
            <a:r>
              <a:rPr lang="en-US" altLang="zh-TW" sz="2400"/>
              <a:t>(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)) =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v</a:t>
            </a:r>
            <a:r>
              <a:rPr lang="en-US" altLang="zh-TW" sz="24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It follows that </a:t>
            </a:r>
            <a:r>
              <a:rPr lang="en-US" altLang="zh-TW" sz="2400" i="1"/>
              <a:t>T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I</a:t>
            </a:r>
            <a:r>
              <a:rPr lang="en-US" altLang="zh-TW" sz="2400" i="1">
                <a:latin typeface="PMingLiU" pitchFamily="18" charset="-120"/>
              </a:rPr>
              <a:t> </a:t>
            </a:r>
            <a:r>
              <a:rPr lang="en-US" altLang="zh-TW" sz="2400" i="1" baseline="-30000"/>
              <a:t> </a:t>
            </a:r>
            <a:r>
              <a:rPr lang="en-US" altLang="zh-TW" sz="2400"/>
              <a:t>and </a:t>
            </a:r>
            <a:r>
              <a:rPr lang="en-US" altLang="zh-TW" sz="2400" i="1"/>
              <a:t>I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  </a:t>
            </a:r>
            <a:r>
              <a:rPr lang="en-US" altLang="zh-TW" sz="2400"/>
              <a:t>are the same as </a:t>
            </a:r>
            <a:r>
              <a:rPr lang="en-US" altLang="zh-TW" sz="2400" i="1"/>
              <a:t>T </a:t>
            </a:r>
            <a:r>
              <a:rPr lang="en-US" altLang="zh-TW" sz="2400"/>
              <a:t>; that is,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/>
              <a:t>         T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I</a:t>
            </a:r>
            <a:r>
              <a:rPr lang="en-US" altLang="zh-TW" sz="2400"/>
              <a:t>=</a:t>
            </a:r>
            <a:r>
              <a:rPr lang="en-US" altLang="zh-TW" sz="2400" i="1"/>
              <a:t>T</a:t>
            </a:r>
            <a:r>
              <a:rPr lang="en-US" altLang="zh-TW" sz="2400"/>
              <a:t>     and   </a:t>
            </a:r>
            <a:r>
              <a:rPr lang="en-US" altLang="zh-TW" sz="2400" i="1"/>
              <a:t>I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/>
              <a:t> = </a:t>
            </a:r>
            <a:r>
              <a:rPr lang="en-US" altLang="zh-TW" sz="2400" i="1"/>
              <a:t>T                </a:t>
            </a:r>
            <a:r>
              <a:rPr lang="en-US" altLang="zh-TW" sz="2400"/>
              <a:t>(3)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We conclude this section by noting that compositions can be defined for more than two linear transformations. For example, if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/>
              <a:t>       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1 </a:t>
            </a:r>
            <a:r>
              <a:rPr lang="en-US" altLang="zh-TW" sz="2400" i="1"/>
              <a:t>: U</a:t>
            </a:r>
            <a:r>
              <a:rPr lang="en-US" altLang="zh-TW" sz="2400" i="1" baseline="-30000"/>
              <a:t> </a:t>
            </a:r>
            <a:r>
              <a:rPr lang="en-US" altLang="zh-TW" sz="2400" i="1"/>
              <a:t>→ V</a:t>
            </a:r>
            <a:r>
              <a:rPr lang="en-US" altLang="zh-TW" sz="2400"/>
              <a:t> and 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2 </a:t>
            </a:r>
            <a:r>
              <a:rPr lang="en-US" altLang="zh-TW" sz="2400" i="1"/>
              <a:t>:</a:t>
            </a:r>
            <a:r>
              <a:rPr lang="zh-TW" altLang="en-US" sz="2400" i="1"/>
              <a:t> </a:t>
            </a:r>
            <a:r>
              <a:rPr lang="en-US" altLang="zh-TW" sz="2400" i="1"/>
              <a:t>V→ W</a:t>
            </a:r>
            <a:r>
              <a:rPr lang="en-US" altLang="zh-TW" sz="2400" i="1" baseline="-30000"/>
              <a:t>  </a:t>
            </a:r>
            <a:r>
              <a:rPr lang="en-US" altLang="zh-TW" sz="2400"/>
              <a:t>,and 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3 </a:t>
            </a:r>
            <a:r>
              <a:rPr lang="en-US" altLang="zh-TW" sz="2400" i="1"/>
              <a:t>:</a:t>
            </a:r>
            <a:r>
              <a:rPr lang="zh-TW" altLang="en-US" sz="2400" i="1"/>
              <a:t> </a:t>
            </a:r>
            <a:r>
              <a:rPr lang="en-US" altLang="zh-TW" sz="2400" i="1"/>
              <a:t>W→ 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TW" sz="2800" i="1" baseline="-30000"/>
          </a:p>
          <a:p>
            <a:pPr>
              <a:buFont typeface="Wingdings" pitchFamily="2" charset="2"/>
              <a:buNone/>
            </a:pPr>
            <a:r>
              <a:rPr lang="en-US" altLang="zh-TW" sz="2400"/>
              <a:t>are linear transformations, then the composition 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3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2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1  </a:t>
            </a:r>
            <a:r>
              <a:rPr lang="en-US" altLang="zh-TW" sz="2400"/>
              <a:t>is defined by</a:t>
            </a:r>
          </a:p>
          <a:p>
            <a:pPr>
              <a:buFont typeface="Wingdings" pitchFamily="2" charset="2"/>
              <a:buNone/>
            </a:pPr>
            <a:r>
              <a:rPr lang="en-US" altLang="zh-TW" sz="2400"/>
              <a:t>    (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3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2</a:t>
            </a:r>
            <a:r>
              <a:rPr lang="en-US" altLang="zh-TW" sz="2400" i="1">
                <a:latin typeface="PMingLiU" pitchFamily="18" charset="-120"/>
              </a:rPr>
              <a:t>。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1 </a:t>
            </a:r>
            <a:r>
              <a:rPr lang="en-US" altLang="zh-TW" sz="2400"/>
              <a:t>)(</a:t>
            </a:r>
            <a:r>
              <a:rPr lang="en-US" altLang="zh-TW" sz="2400" b="1"/>
              <a:t>u</a:t>
            </a:r>
            <a:r>
              <a:rPr lang="en-US" altLang="zh-TW" sz="2400"/>
              <a:t>) = 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3</a:t>
            </a:r>
            <a:r>
              <a:rPr lang="en-US" altLang="zh-TW" sz="2400" i="1">
                <a:latin typeface="PMingLiU" pitchFamily="18" charset="-120"/>
              </a:rPr>
              <a:t> </a:t>
            </a:r>
            <a:r>
              <a:rPr lang="en-US" altLang="zh-TW" sz="2400"/>
              <a:t>(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2</a:t>
            </a:r>
            <a:r>
              <a:rPr lang="en-US" altLang="zh-TW" sz="2400" i="1">
                <a:latin typeface="PMingLiU" pitchFamily="18" charset="-120"/>
              </a:rPr>
              <a:t> </a:t>
            </a:r>
            <a:r>
              <a:rPr lang="en-US" altLang="zh-TW" sz="2400"/>
              <a:t>(</a:t>
            </a:r>
            <a:r>
              <a:rPr lang="en-US" altLang="zh-TW" sz="2400" i="1"/>
              <a:t>T</a:t>
            </a:r>
            <a:r>
              <a:rPr lang="en-US" altLang="zh-TW" sz="2400" i="1" baseline="-30000"/>
              <a:t>1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)))                  (4)</a:t>
            </a:r>
          </a:p>
          <a:p>
            <a:pPr>
              <a:buFont typeface="Wingdings" pitchFamily="2" charset="2"/>
              <a:buNone/>
            </a:pPr>
            <a:endParaRPr lang="en-US" altLang="zh-TW" sz="2400" i="1" baseline="-30000"/>
          </a:p>
          <a:p>
            <a:pPr>
              <a:buFont typeface="Wingdings" pitchFamily="2" charset="2"/>
              <a:buNone/>
            </a:pPr>
            <a:endParaRPr lang="zh-TW" altLang="en-US" sz="2400"/>
          </a:p>
        </p:txBody>
      </p:sp>
      <p:pic>
        <p:nvPicPr>
          <p:cNvPr id="134149" name="Picture 5" descr="figure8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962400"/>
            <a:ext cx="70866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Example 1</a:t>
            </a:r>
            <a:br>
              <a:rPr lang="en-US" altLang="zh-TW" sz="3600" dirty="0"/>
            </a:br>
            <a:r>
              <a:rPr lang="en-US" altLang="zh-TW" sz="3600" dirty="0"/>
              <a:t>Zero Transformation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200"/>
              <a:t>The mapping </a:t>
            </a:r>
            <a:r>
              <a:rPr lang="en-US" altLang="zh-TW" sz="2200" i="1"/>
              <a:t>T:V→W</a:t>
            </a:r>
            <a:r>
              <a:rPr lang="en-US" altLang="zh-TW" sz="2200"/>
              <a:t>  such that </a:t>
            </a:r>
            <a:r>
              <a:rPr lang="en-US" altLang="zh-TW" sz="2200" i="1"/>
              <a:t>T</a:t>
            </a:r>
            <a:r>
              <a:rPr lang="en-US" altLang="zh-TW" sz="2200" i="1">
                <a:solidFill>
                  <a:schemeClr val="folHlink"/>
                </a:solidFill>
              </a:rPr>
              <a:t> </a:t>
            </a:r>
            <a:r>
              <a:rPr lang="en-US" altLang="zh-TW" sz="2200"/>
              <a:t>(</a:t>
            </a:r>
            <a:r>
              <a:rPr lang="en-US" altLang="zh-TW" sz="2200" b="1"/>
              <a:t>v</a:t>
            </a:r>
            <a:r>
              <a:rPr lang="en-US" altLang="zh-TW" sz="2200"/>
              <a:t>)=0 for every</a:t>
            </a:r>
            <a:r>
              <a:rPr lang="en-US" altLang="zh-TW" sz="2200" b="1"/>
              <a:t> v</a:t>
            </a:r>
            <a:r>
              <a:rPr lang="en-US" altLang="zh-TW" sz="2200"/>
              <a:t> in </a:t>
            </a:r>
            <a:r>
              <a:rPr lang="en-US" altLang="zh-TW" sz="2200" i="1"/>
              <a:t>V</a:t>
            </a:r>
            <a:r>
              <a:rPr lang="en-US" altLang="zh-TW" sz="2200"/>
              <a:t>  is a linear transformation called the </a:t>
            </a:r>
            <a:r>
              <a:rPr lang="en-US" altLang="zh-TW" sz="2200" b="1" i="1">
                <a:solidFill>
                  <a:schemeClr val="hlink"/>
                </a:solidFill>
              </a:rPr>
              <a:t>zero transformation</a:t>
            </a:r>
            <a:r>
              <a:rPr lang="en-US" altLang="zh-TW" sz="2200"/>
              <a:t>. To see that </a:t>
            </a:r>
            <a:r>
              <a:rPr lang="en-US" altLang="zh-TW" sz="2200" i="1"/>
              <a:t>T</a:t>
            </a:r>
            <a:r>
              <a:rPr lang="en-US" altLang="zh-TW" sz="2200"/>
              <a:t>  is linear, observe that</a:t>
            </a:r>
          </a:p>
          <a:p>
            <a:pPr>
              <a:buFont typeface="Wingdings" pitchFamily="2" charset="2"/>
              <a:buNone/>
            </a:pPr>
            <a:endParaRPr lang="en-US" altLang="zh-TW" sz="2200" i="1"/>
          </a:p>
          <a:p>
            <a:pPr>
              <a:buFont typeface="Wingdings" pitchFamily="2" charset="2"/>
              <a:buNone/>
            </a:pPr>
            <a:r>
              <a:rPr lang="en-US" altLang="zh-TW" sz="2200" i="1">
                <a:solidFill>
                  <a:schemeClr val="folHlink"/>
                </a:solidFill>
              </a:rPr>
              <a:t>    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) = 0. 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u</a:t>
            </a:r>
            <a:r>
              <a:rPr lang="en-US" altLang="zh-TW" sz="2400"/>
              <a:t>) = 0,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v</a:t>
            </a:r>
            <a:r>
              <a:rPr lang="en-US" altLang="zh-TW" sz="2400"/>
              <a:t>) = 0. And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i="1"/>
              <a:t>k </a:t>
            </a:r>
            <a:r>
              <a:rPr lang="en-US" altLang="zh-TW" sz="2400" b="1"/>
              <a:t>u</a:t>
            </a:r>
            <a:r>
              <a:rPr lang="en-US" altLang="zh-TW" sz="2400"/>
              <a:t>) = 0</a:t>
            </a:r>
          </a:p>
          <a:p>
            <a:pPr>
              <a:buFont typeface="Wingdings" pitchFamily="2" charset="2"/>
              <a:buNone/>
            </a:pPr>
            <a:endParaRPr lang="en-US" altLang="zh-TW" sz="2200"/>
          </a:p>
          <a:p>
            <a:pPr>
              <a:buFont typeface="Wingdings" pitchFamily="2" charset="2"/>
              <a:buNone/>
            </a:pPr>
            <a:r>
              <a:rPr lang="en-US" altLang="zh-TW" sz="2200"/>
              <a:t>Therefore,</a:t>
            </a:r>
          </a:p>
          <a:p>
            <a:pPr>
              <a:buFont typeface="Wingdings" pitchFamily="2" charset="2"/>
              <a:buNone/>
            </a:pPr>
            <a:endParaRPr lang="en-US" altLang="zh-TW" sz="2200"/>
          </a:p>
          <a:p>
            <a:pPr>
              <a:buFont typeface="Wingdings" pitchFamily="2" charset="2"/>
              <a:buNone/>
            </a:pPr>
            <a:r>
              <a:rPr lang="en-US" altLang="zh-TW" sz="2800" i="1">
                <a:solidFill>
                  <a:schemeClr val="folHlink"/>
                </a:solidFill>
              </a:rPr>
              <a:t>  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u</a:t>
            </a:r>
            <a:r>
              <a:rPr lang="en-US" altLang="zh-TW" sz="2400"/>
              <a:t>+</a:t>
            </a:r>
            <a:r>
              <a:rPr lang="en-US" altLang="zh-TW" sz="2400" b="1"/>
              <a:t>v</a:t>
            </a:r>
            <a:r>
              <a:rPr lang="en-US" altLang="zh-TW" sz="2400"/>
              <a:t>) =</a:t>
            </a:r>
            <a:r>
              <a:rPr lang="en-US" altLang="zh-TW" sz="2400" i="1"/>
              <a:t>T </a:t>
            </a:r>
            <a:r>
              <a:rPr lang="en-US" altLang="zh-TW" sz="2400"/>
              <a:t>(</a:t>
            </a:r>
            <a:r>
              <a:rPr lang="en-US" altLang="zh-TW" sz="2400" b="1"/>
              <a:t>u</a:t>
            </a:r>
            <a:r>
              <a:rPr lang="en-US" altLang="zh-TW" sz="2400"/>
              <a:t>) +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b="1"/>
              <a:t>v</a:t>
            </a:r>
            <a:r>
              <a:rPr lang="en-US" altLang="zh-TW" sz="2400"/>
              <a:t>)  and </a:t>
            </a:r>
            <a:r>
              <a:rPr lang="en-US" altLang="zh-TW" sz="2400" i="1"/>
              <a:t>T</a:t>
            </a:r>
            <a:r>
              <a:rPr lang="en-US" altLang="zh-TW" sz="2400"/>
              <a:t> (</a:t>
            </a:r>
            <a:r>
              <a:rPr lang="en-US" altLang="zh-TW" sz="2400" i="1"/>
              <a:t>k </a:t>
            </a:r>
            <a:r>
              <a:rPr lang="en-US" altLang="zh-TW" sz="2400" b="1"/>
              <a:t>u</a:t>
            </a:r>
            <a:r>
              <a:rPr lang="en-US" altLang="zh-TW" sz="2400"/>
              <a:t>) = </a:t>
            </a:r>
            <a:r>
              <a:rPr lang="en-US" altLang="zh-TW" sz="2400" i="1"/>
              <a:t>kT</a:t>
            </a:r>
            <a:r>
              <a:rPr lang="en-US" altLang="zh-TW" sz="2400"/>
              <a:t> (</a:t>
            </a:r>
            <a:r>
              <a:rPr lang="en-US" altLang="zh-TW" sz="2400" b="1"/>
              <a:t>u</a:t>
            </a:r>
            <a:r>
              <a:rPr lang="en-US" altLang="zh-TW" sz="240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dirty="0"/>
              <a:t>Example 2</a:t>
            </a:r>
            <a:br>
              <a:rPr lang="en-US" altLang="zh-TW" sz="3800" dirty="0"/>
            </a:br>
            <a:r>
              <a:rPr lang="en-US" altLang="zh-TW" sz="3800" dirty="0"/>
              <a:t>Identity Operator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The mapping </a:t>
            </a:r>
            <a:r>
              <a:rPr lang="en-US" altLang="zh-TW" i="1"/>
              <a:t>I: V→V</a:t>
            </a:r>
            <a:r>
              <a:rPr lang="en-US" altLang="zh-TW"/>
              <a:t>  defined by </a:t>
            </a:r>
            <a:r>
              <a:rPr lang="en-US" altLang="zh-TW" i="1"/>
              <a:t>I </a:t>
            </a:r>
            <a:r>
              <a:rPr lang="en-US" altLang="zh-TW"/>
              <a:t>(</a:t>
            </a:r>
            <a:r>
              <a:rPr lang="en-US" altLang="zh-TW" b="1"/>
              <a:t>v</a:t>
            </a:r>
            <a:r>
              <a:rPr lang="en-US" altLang="zh-TW"/>
              <a:t>) = </a:t>
            </a:r>
            <a:r>
              <a:rPr lang="en-US" altLang="zh-TW" b="1"/>
              <a:t>v</a:t>
            </a:r>
            <a:r>
              <a:rPr lang="en-US" altLang="zh-TW"/>
              <a:t> is called the identify operator on </a:t>
            </a:r>
            <a:r>
              <a:rPr lang="en-US" altLang="zh-TW" i="1"/>
              <a:t>V</a:t>
            </a:r>
            <a:r>
              <a:rPr lang="en-US" altLang="zh-TW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dirty="0"/>
              <a:t>Example 3</a:t>
            </a:r>
            <a:br>
              <a:rPr lang="en-US" altLang="zh-TW" sz="3800" dirty="0"/>
            </a:br>
            <a:r>
              <a:rPr lang="en-US" altLang="zh-TW" sz="3800" dirty="0"/>
              <a:t>Dilation and Contraction operators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/>
              <a:t>Let </a:t>
            </a:r>
            <a:r>
              <a:rPr lang="en-US" altLang="zh-TW" sz="2400" i="1"/>
              <a:t>V</a:t>
            </a:r>
            <a:r>
              <a:rPr lang="en-US" altLang="zh-TW" sz="2400"/>
              <a:t>  be any vector space and k any fixed scalar. The function </a:t>
            </a:r>
            <a:r>
              <a:rPr lang="en-US" altLang="zh-TW" sz="2400" i="1"/>
              <a:t>T:V→V</a:t>
            </a:r>
            <a:r>
              <a:rPr lang="en-US" altLang="zh-TW" sz="2400"/>
              <a:t> defined by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     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b="1"/>
              <a:t>v</a:t>
            </a:r>
            <a:r>
              <a:rPr lang="en-US" altLang="zh-TW" sz="2800"/>
              <a:t>) = k </a:t>
            </a:r>
            <a:r>
              <a:rPr lang="en-US" altLang="zh-TW" sz="2800" b="1"/>
              <a:t>v</a:t>
            </a:r>
            <a:endParaRPr lang="en-US" altLang="zh-TW" sz="2400" b="1"/>
          </a:p>
          <a:p>
            <a:pPr>
              <a:buFont typeface="Wingdings" pitchFamily="2" charset="2"/>
              <a:buNone/>
            </a:pPr>
            <a:r>
              <a:rPr lang="en-US" altLang="zh-TW" sz="2400"/>
              <a:t>is linear operator on V.</a:t>
            </a:r>
          </a:p>
          <a:p>
            <a:pPr>
              <a:buFont typeface="Wingdings" pitchFamily="2" charset="2"/>
              <a:buNone/>
            </a:pPr>
            <a:endParaRPr lang="en-US" altLang="zh-TW" sz="2400" b="1"/>
          </a:p>
          <a:p>
            <a:pPr>
              <a:buFont typeface="Wingdings" pitchFamily="2" charset="2"/>
              <a:buChar char="§"/>
            </a:pPr>
            <a:r>
              <a:rPr lang="en-US" altLang="zh-TW" sz="2400" b="1"/>
              <a:t>Dilation:</a:t>
            </a:r>
            <a:r>
              <a:rPr lang="en-US" altLang="zh-TW" sz="2400"/>
              <a:t>  k &gt; 1</a:t>
            </a:r>
            <a:endParaRPr lang="en-US" altLang="zh-TW" sz="2400" b="1"/>
          </a:p>
          <a:p>
            <a:pPr>
              <a:buFont typeface="Wingdings" pitchFamily="2" charset="2"/>
              <a:buChar char="§"/>
            </a:pPr>
            <a:r>
              <a:rPr lang="en-US" altLang="zh-TW" sz="2400" b="1"/>
              <a:t>Contraction: </a:t>
            </a:r>
            <a:r>
              <a:rPr lang="en-US" altLang="zh-TW" sz="2400"/>
              <a:t> 0 &lt; k &lt;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/>
              <a:t>Dilation and Contraction operators</a:t>
            </a:r>
            <a:endParaRPr lang="zh-TW" altLang="en-US" sz="38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1380" name="Picture 4" descr="Dilation_Contra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772400" cy="4306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800" dirty="0"/>
              <a:t>Example 4</a:t>
            </a:r>
            <a:br>
              <a:rPr lang="en-US" altLang="zh-TW" sz="3800" dirty="0"/>
            </a:br>
            <a:r>
              <a:rPr lang="en-US" altLang="zh-TW" sz="3800" dirty="0"/>
              <a:t>Orthogonal Projections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/>
              <a:t>Suppose that </a:t>
            </a:r>
            <a:r>
              <a:rPr lang="en-US" altLang="zh-TW" sz="2400" i="1"/>
              <a:t>W</a:t>
            </a:r>
            <a:r>
              <a:rPr lang="en-US" altLang="zh-TW" sz="2400"/>
              <a:t>  is a finite-dimensional subspace of an inner product space </a:t>
            </a:r>
            <a:r>
              <a:rPr lang="en-US" altLang="zh-TW" sz="2400" i="1"/>
              <a:t>V </a:t>
            </a:r>
            <a:r>
              <a:rPr lang="en-US" altLang="zh-TW" sz="2400"/>
              <a:t>; then the </a:t>
            </a:r>
            <a:r>
              <a:rPr lang="en-US" altLang="zh-TW" sz="2400" b="1" i="1">
                <a:solidFill>
                  <a:schemeClr val="hlink"/>
                </a:solidFill>
              </a:rPr>
              <a:t>orthogonal projection</a:t>
            </a:r>
            <a:r>
              <a:rPr lang="en-US" altLang="zh-TW" sz="2400"/>
              <a:t> of </a:t>
            </a:r>
            <a:r>
              <a:rPr lang="en-US" altLang="zh-TW" sz="2400" i="1"/>
              <a:t>V</a:t>
            </a:r>
            <a:r>
              <a:rPr lang="en-US" altLang="zh-TW" sz="2400"/>
              <a:t>  onto </a:t>
            </a:r>
            <a:r>
              <a:rPr lang="en-US" altLang="zh-TW" sz="2400" i="1"/>
              <a:t>W</a:t>
            </a:r>
            <a:r>
              <a:rPr lang="en-US" altLang="zh-TW" sz="2400"/>
              <a:t>  is the transformation defined by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</a:t>
            </a:r>
            <a:r>
              <a:rPr lang="en-US" altLang="zh-TW" sz="2800" i="1"/>
              <a:t>T </a:t>
            </a:r>
            <a:r>
              <a:rPr lang="en-US" altLang="zh-TW" sz="2800"/>
              <a:t>(</a:t>
            </a:r>
            <a:r>
              <a:rPr lang="en-US" altLang="zh-TW" sz="2800" b="1" i="1"/>
              <a:t>v </a:t>
            </a:r>
            <a:r>
              <a:rPr lang="en-US" altLang="zh-TW" sz="2800"/>
              <a:t>) = proj</a:t>
            </a:r>
            <a:r>
              <a:rPr lang="en-US" altLang="zh-TW" sz="1600" i="1"/>
              <a:t>w</a:t>
            </a:r>
            <a:r>
              <a:rPr lang="en-US" altLang="zh-TW" sz="2800" b="1" i="1"/>
              <a:t>v</a:t>
            </a:r>
          </a:p>
          <a:p>
            <a:pPr>
              <a:buFont typeface="Wingdings" pitchFamily="2" charset="2"/>
              <a:buNone/>
            </a:pPr>
            <a:endParaRPr lang="en-US" altLang="zh-TW" sz="2800"/>
          </a:p>
        </p:txBody>
      </p:sp>
      <p:pic>
        <p:nvPicPr>
          <p:cNvPr id="102404" name="Picture 4" descr="othog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56075"/>
            <a:ext cx="5181600" cy="2701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Example 5</a:t>
            </a:r>
            <a:br>
              <a:rPr lang="en-US" altLang="zh-TW" sz="2800" dirty="0"/>
            </a:br>
            <a:r>
              <a:rPr lang="en-US" altLang="zh-TW" sz="2800" dirty="0"/>
              <a:t>A Linear Transformation from a space </a:t>
            </a:r>
            <a:r>
              <a:rPr lang="en-US" altLang="zh-TW" sz="2800" i="1" dirty="0"/>
              <a:t>V</a:t>
            </a:r>
            <a:r>
              <a:rPr lang="en-US" altLang="zh-TW" sz="2800" dirty="0"/>
              <a:t>  to </a:t>
            </a:r>
            <a:r>
              <a:rPr lang="en-US" altLang="zh-TW" sz="2800" i="1" dirty="0"/>
              <a:t>R</a:t>
            </a:r>
            <a:r>
              <a:rPr lang="en-US" altLang="zh-TW" sz="2800" i="1" baseline="30000" dirty="0"/>
              <a:t>n</a:t>
            </a:r>
            <a:r>
              <a:rPr lang="en-US" altLang="zh-TW" dirty="0"/>
              <a:t>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009" y="2125662"/>
            <a:ext cx="7813966" cy="4327674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Let </a:t>
            </a:r>
            <a:r>
              <a:rPr lang="en-US" altLang="zh-TW" sz="2400" i="1" dirty="0"/>
              <a:t>S</a:t>
            </a:r>
            <a:r>
              <a:rPr lang="en-US" altLang="zh-TW" sz="2400" dirty="0"/>
              <a:t> = {</a:t>
            </a:r>
            <a:r>
              <a:rPr lang="en-US" altLang="zh-TW" sz="2400" b="1" i="1" dirty="0"/>
              <a:t>w</a:t>
            </a:r>
            <a:r>
              <a:rPr lang="en-US" altLang="zh-TW" sz="2400" b="1" i="1" baseline="-30000" dirty="0"/>
              <a:t>1 </a:t>
            </a:r>
            <a:r>
              <a:rPr lang="en-US" altLang="zh-TW" sz="2400" b="1" i="1" dirty="0"/>
              <a:t>,</a:t>
            </a:r>
            <a:r>
              <a:rPr lang="en-US" altLang="zh-TW" sz="2400" b="1" i="1" baseline="-30000" dirty="0"/>
              <a:t> </a:t>
            </a:r>
            <a:r>
              <a:rPr lang="en-US" altLang="zh-TW" sz="2400" b="1" i="1" dirty="0"/>
              <a:t>w</a:t>
            </a:r>
            <a:r>
              <a:rPr lang="en-US" altLang="zh-TW" sz="2400" b="1" i="1" baseline="-30000" dirty="0"/>
              <a:t>2 </a:t>
            </a:r>
            <a:r>
              <a:rPr lang="en-US" altLang="zh-TW" sz="2400" b="1" i="1" dirty="0"/>
              <a:t>,</a:t>
            </a:r>
            <a:r>
              <a:rPr lang="en-US" altLang="zh-TW" sz="2400" b="1" i="1" baseline="-30000" dirty="0"/>
              <a:t> </a:t>
            </a:r>
            <a:r>
              <a:rPr lang="en-US" altLang="zh-TW" sz="2400" b="1" i="1" dirty="0">
                <a:latin typeface="Times New Roman"/>
              </a:rPr>
              <a:t>…</a:t>
            </a:r>
            <a:r>
              <a:rPr lang="en-US" altLang="zh-TW" sz="2400" b="1" i="1" dirty="0"/>
              <a:t>, </a:t>
            </a:r>
            <a:r>
              <a:rPr lang="en-US" altLang="zh-TW" sz="2400" b="1" i="1" dirty="0" err="1"/>
              <a:t>w</a:t>
            </a:r>
            <a:r>
              <a:rPr lang="en-US" altLang="zh-TW" sz="2400" b="1" i="1" baseline="-30000" dirty="0" err="1"/>
              <a:t>n</a:t>
            </a:r>
            <a:r>
              <a:rPr lang="en-US" altLang="zh-TW" sz="2400" i="1" baseline="-30000" dirty="0"/>
              <a:t> </a:t>
            </a:r>
            <a:r>
              <a:rPr lang="en-US" altLang="zh-TW" sz="2400" dirty="0"/>
              <a:t>} be a basis for an n-dimensional vector space </a:t>
            </a:r>
            <a:r>
              <a:rPr lang="en-US" altLang="zh-TW" sz="2400" i="1" dirty="0"/>
              <a:t>V</a:t>
            </a:r>
            <a:r>
              <a:rPr lang="en-US" altLang="zh-TW" sz="2400" dirty="0"/>
              <a:t>, and let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    (</a:t>
            </a:r>
            <a:r>
              <a:rPr lang="en-US" altLang="zh-TW" sz="2400" b="1" dirty="0"/>
              <a:t>v</a:t>
            </a:r>
            <a:r>
              <a:rPr lang="en-US" altLang="zh-TW" sz="2400" dirty="0"/>
              <a:t>)</a:t>
            </a:r>
            <a:r>
              <a:rPr lang="en-US" altLang="zh-TW" sz="2400" i="1" baseline="-30000" dirty="0"/>
              <a:t>s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1, 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2, </a:t>
            </a:r>
            <a:r>
              <a:rPr lang="en-US" altLang="zh-TW" sz="2400" i="1" dirty="0">
                <a:latin typeface="Times New Roman"/>
              </a:rPr>
              <a:t>…</a:t>
            </a:r>
            <a:r>
              <a:rPr lang="en-US" altLang="zh-TW" sz="2400" i="1" baseline="-30000" dirty="0"/>
              <a:t>, </a:t>
            </a:r>
            <a:r>
              <a:rPr lang="en-US" altLang="zh-TW" sz="2400" i="1" dirty="0" err="1"/>
              <a:t>k</a:t>
            </a:r>
            <a:r>
              <a:rPr lang="en-US" altLang="zh-TW" sz="2400" i="1" baseline="-30000" dirty="0" err="1"/>
              <a:t>n</a:t>
            </a:r>
            <a:r>
              <a:rPr lang="en-US" altLang="zh-TW" sz="2400" i="1" baseline="-30000" dirty="0"/>
              <a:t> </a:t>
            </a:r>
            <a:r>
              <a:rPr lang="en-US" altLang="zh-TW" sz="24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Be the coordinate vector relative to S of a vector </a:t>
            </a:r>
            <a:r>
              <a:rPr lang="en-US" altLang="zh-TW" sz="2400" b="1" dirty="0"/>
              <a:t>v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V</a:t>
            </a:r>
            <a:r>
              <a:rPr lang="en-US" altLang="zh-TW" sz="2400" dirty="0"/>
              <a:t> thus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   </a:t>
            </a:r>
            <a:r>
              <a:rPr lang="en-US" altLang="zh-TW" sz="2400" b="1" dirty="0"/>
              <a:t>v</a:t>
            </a:r>
            <a:r>
              <a:rPr lang="en-US" altLang="zh-TW" sz="2400" dirty="0"/>
              <a:t> = 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1 </a:t>
            </a:r>
            <a:r>
              <a:rPr lang="en-US" altLang="zh-TW" sz="2400" b="1" dirty="0"/>
              <a:t>w</a:t>
            </a:r>
            <a:r>
              <a:rPr lang="en-US" altLang="zh-TW" sz="2400" b="1" i="1" dirty="0"/>
              <a:t> </a:t>
            </a:r>
            <a:r>
              <a:rPr lang="en-US" altLang="zh-TW" sz="2400" i="1" dirty="0"/>
              <a:t>+</a:t>
            </a:r>
            <a:r>
              <a:rPr lang="en-US" altLang="zh-TW" sz="2400" i="1" baseline="-30000" dirty="0"/>
              <a:t> 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2 </a:t>
            </a:r>
            <a:r>
              <a:rPr lang="en-US" altLang="zh-TW" sz="2400" b="1" dirty="0"/>
              <a:t>w</a:t>
            </a:r>
            <a:r>
              <a:rPr lang="en-US" altLang="zh-TW" sz="2400" b="1" baseline="-30000" dirty="0"/>
              <a:t>2 </a:t>
            </a:r>
            <a:r>
              <a:rPr lang="en-US" altLang="zh-TW" sz="2400" dirty="0"/>
              <a:t>+</a:t>
            </a:r>
            <a:r>
              <a:rPr lang="en-US" altLang="zh-TW" sz="2400" baseline="-30000" dirty="0"/>
              <a:t> </a:t>
            </a:r>
            <a:r>
              <a:rPr lang="en-US" altLang="zh-TW" sz="2400" dirty="0">
                <a:latin typeface="Times New Roman"/>
              </a:rPr>
              <a:t>…</a:t>
            </a:r>
            <a:r>
              <a:rPr lang="en-US" altLang="zh-TW" sz="2400" dirty="0"/>
              <a:t>+ </a:t>
            </a:r>
            <a:r>
              <a:rPr lang="en-US" altLang="zh-TW" sz="2400" i="1" dirty="0" err="1"/>
              <a:t>k</a:t>
            </a:r>
            <a:r>
              <a:rPr lang="en-US" altLang="zh-TW" sz="2400" i="1" baseline="-30000" dirty="0" err="1"/>
              <a:t>n</a:t>
            </a:r>
            <a:r>
              <a:rPr lang="en-US" altLang="zh-TW" sz="2400" i="1" baseline="-30000" dirty="0"/>
              <a:t> </a:t>
            </a:r>
            <a:r>
              <a:rPr lang="en-US" altLang="zh-TW" sz="2400" b="1" dirty="0" err="1"/>
              <a:t>w</a:t>
            </a:r>
            <a:r>
              <a:rPr lang="en-US" altLang="zh-TW" sz="2400" b="1" baseline="-30000" dirty="0" err="1"/>
              <a:t>n</a:t>
            </a:r>
            <a:endParaRPr lang="en-US" altLang="zh-TW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Define </a:t>
            </a:r>
            <a:r>
              <a:rPr lang="en-US" altLang="zh-TW" sz="2400" i="1" dirty="0"/>
              <a:t>T: </a:t>
            </a:r>
            <a:r>
              <a:rPr lang="en-US" altLang="zh-TW" sz="2400" i="1" dirty="0" err="1"/>
              <a:t>V→R</a:t>
            </a:r>
            <a:r>
              <a:rPr lang="en-US" altLang="zh-TW" sz="2400" i="1" baseline="30000" dirty="0" err="1"/>
              <a:t>n</a:t>
            </a:r>
            <a:r>
              <a:rPr lang="en-US" altLang="zh-TW" sz="2400" dirty="0"/>
              <a:t>  to be the function that maps </a:t>
            </a:r>
            <a:r>
              <a:rPr lang="en-US" altLang="zh-TW" sz="2400" b="1" dirty="0"/>
              <a:t>v</a:t>
            </a:r>
            <a:r>
              <a:rPr lang="en-US" altLang="zh-TW" sz="2400" dirty="0"/>
              <a:t> into its coordinate vector relative to S; that is,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 </a:t>
            </a:r>
            <a:r>
              <a:rPr lang="en-US" altLang="zh-TW" sz="2400" i="1" dirty="0"/>
              <a:t>T </a:t>
            </a:r>
            <a:r>
              <a:rPr lang="en-US" altLang="zh-TW" sz="2400" dirty="0"/>
              <a:t>(</a:t>
            </a:r>
            <a:r>
              <a:rPr lang="en-US" altLang="zh-TW" sz="2400" b="1" dirty="0"/>
              <a:t>v</a:t>
            </a:r>
            <a:r>
              <a:rPr lang="en-US" altLang="zh-TW" sz="2400" dirty="0"/>
              <a:t>) = (</a:t>
            </a:r>
            <a:r>
              <a:rPr lang="en-US" altLang="zh-TW" sz="2400" b="1" dirty="0"/>
              <a:t>v</a:t>
            </a:r>
            <a:r>
              <a:rPr lang="en-US" altLang="zh-TW" sz="2400" dirty="0"/>
              <a:t>)</a:t>
            </a:r>
            <a:r>
              <a:rPr lang="en-US" altLang="zh-TW" sz="2400" i="1" baseline="-30000" dirty="0"/>
              <a:t>s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1, </a:t>
            </a:r>
            <a:r>
              <a:rPr lang="en-US" altLang="zh-TW" sz="2400" i="1" dirty="0"/>
              <a:t>k</a:t>
            </a:r>
            <a:r>
              <a:rPr lang="en-US" altLang="zh-TW" sz="2400" i="1" baseline="-30000" dirty="0"/>
              <a:t>2, </a:t>
            </a:r>
            <a:r>
              <a:rPr lang="en-US" altLang="zh-TW" sz="2400" i="1" dirty="0">
                <a:latin typeface="Times New Roman"/>
              </a:rPr>
              <a:t>…</a:t>
            </a:r>
            <a:r>
              <a:rPr lang="en-US" altLang="zh-TW" sz="2400" i="1" baseline="-30000" dirty="0"/>
              <a:t>, </a:t>
            </a:r>
            <a:r>
              <a:rPr lang="en-US" altLang="zh-TW" sz="2400" i="1" dirty="0" err="1"/>
              <a:t>k</a:t>
            </a:r>
            <a:r>
              <a:rPr lang="en-US" altLang="zh-TW" sz="2400" i="1" baseline="-30000" dirty="0" err="1"/>
              <a:t>n</a:t>
            </a:r>
            <a:r>
              <a:rPr lang="en-US" altLang="zh-TW" sz="2400" i="1" baseline="-30000" dirty="0"/>
              <a:t> </a:t>
            </a:r>
            <a:r>
              <a:rPr lang="en-US" altLang="zh-TW" sz="2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The function </a:t>
            </a:r>
            <a:r>
              <a:rPr lang="en-US" altLang="zh-TW" sz="2000" i="1"/>
              <a:t>T</a:t>
            </a:r>
            <a:r>
              <a:rPr lang="en-US" altLang="zh-TW" sz="2000"/>
              <a:t>  is linear transformation. To see that this is so, suppose that u and</a:t>
            </a:r>
            <a:r>
              <a:rPr lang="en-US" altLang="zh-TW" sz="2000" b="1"/>
              <a:t> v</a:t>
            </a:r>
            <a:r>
              <a:rPr lang="en-US" altLang="zh-TW" sz="2000"/>
              <a:t> are vectors in </a:t>
            </a:r>
            <a:r>
              <a:rPr lang="en-US" altLang="zh-TW" sz="2000" i="1"/>
              <a:t>V</a:t>
            </a:r>
            <a:r>
              <a:rPr lang="en-US" altLang="zh-TW" sz="2000"/>
              <a:t>  and that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/>
              <a:t>       u </a:t>
            </a:r>
            <a:r>
              <a:rPr lang="en-US" altLang="zh-TW" sz="2000"/>
              <a:t>=</a:t>
            </a:r>
            <a:r>
              <a:rPr lang="en-US" altLang="zh-TW" sz="2000" i="1"/>
              <a:t> c</a:t>
            </a:r>
            <a:r>
              <a:rPr lang="en-US" altLang="zh-TW" sz="2000" i="1" baseline="-30000"/>
              <a:t>1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1</a:t>
            </a:r>
            <a:r>
              <a:rPr lang="en-US" altLang="zh-TW" sz="2000" i="1"/>
              <a:t>+ c</a:t>
            </a:r>
            <a:r>
              <a:rPr lang="en-US" altLang="zh-TW" sz="2000" i="1" baseline="-30000"/>
              <a:t>2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2</a:t>
            </a:r>
            <a:r>
              <a:rPr lang="en-US" altLang="zh-TW" sz="2000"/>
              <a:t>+</a:t>
            </a:r>
            <a:r>
              <a:rPr lang="en-US" altLang="zh-TW" sz="2000" baseline="-30000"/>
              <a:t> 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</a:t>
            </a:r>
            <a:r>
              <a:rPr lang="en-US" altLang="zh-TW" sz="2000" i="1"/>
              <a:t> c</a:t>
            </a:r>
            <a:r>
              <a:rPr lang="en-US" altLang="zh-TW" sz="2000" i="1" baseline="-30000"/>
              <a:t>n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n        </a:t>
            </a:r>
            <a:r>
              <a:rPr lang="en-US" altLang="zh-TW" sz="2000"/>
              <a:t>and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       </a:t>
            </a:r>
            <a:r>
              <a:rPr lang="en-US" altLang="zh-TW" sz="2000" b="1"/>
              <a:t>v </a:t>
            </a:r>
            <a:r>
              <a:rPr lang="en-US" altLang="zh-TW" sz="2000"/>
              <a:t>= 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1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1</a:t>
            </a:r>
            <a:r>
              <a:rPr lang="en-US" altLang="zh-TW" sz="2000" i="1"/>
              <a:t>+ d</a:t>
            </a:r>
            <a:r>
              <a:rPr lang="en-US" altLang="zh-TW" sz="2000" i="1" baseline="-30000"/>
              <a:t>2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2</a:t>
            </a:r>
            <a:r>
              <a:rPr lang="en-US" altLang="zh-TW" sz="2000"/>
              <a:t>+</a:t>
            </a:r>
            <a:r>
              <a:rPr lang="en-US" altLang="zh-TW" sz="2000" baseline="-30000"/>
              <a:t> 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</a:t>
            </a:r>
            <a:r>
              <a:rPr lang="en-US" altLang="zh-TW" sz="2000" i="1"/>
              <a:t> d</a:t>
            </a:r>
            <a:r>
              <a:rPr lang="en-US" altLang="zh-TW" sz="2000" i="1" baseline="-30000"/>
              <a:t>n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Thus,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      (</a:t>
            </a:r>
            <a:r>
              <a:rPr lang="en-US" altLang="zh-TW" sz="2000" b="1"/>
              <a:t>u</a:t>
            </a:r>
            <a:r>
              <a:rPr lang="en-US" altLang="zh-TW" sz="2000"/>
              <a:t>)</a:t>
            </a:r>
            <a:r>
              <a:rPr lang="en-US" altLang="zh-TW" sz="2000" i="1" baseline="-30000"/>
              <a:t>s</a:t>
            </a:r>
            <a:r>
              <a:rPr lang="en-US" altLang="zh-TW" sz="2000"/>
              <a:t> =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2, </a:t>
            </a:r>
            <a:r>
              <a:rPr lang="en-US" altLang="zh-TW" sz="2000" i="1">
                <a:latin typeface="Times New Roman"/>
              </a:rPr>
              <a:t>…</a:t>
            </a:r>
            <a:r>
              <a:rPr lang="en-US" altLang="zh-TW" sz="2000" i="1" baseline="-30000"/>
              <a:t>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 </a:t>
            </a:r>
            <a:r>
              <a:rPr lang="en-US" altLang="zh-TW" sz="2000"/>
              <a:t>)  and  (</a:t>
            </a:r>
            <a:r>
              <a:rPr lang="en-US" altLang="zh-TW" sz="2000" b="1"/>
              <a:t>v</a:t>
            </a:r>
            <a:r>
              <a:rPr lang="en-US" altLang="zh-TW" sz="2000"/>
              <a:t>)</a:t>
            </a:r>
            <a:r>
              <a:rPr lang="en-US" altLang="zh-TW" sz="2000" i="1" baseline="-30000"/>
              <a:t>s</a:t>
            </a:r>
            <a:r>
              <a:rPr lang="en-US" altLang="zh-TW" sz="2000"/>
              <a:t> = (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1, 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2, </a:t>
            </a:r>
            <a:r>
              <a:rPr lang="en-US" altLang="zh-TW" sz="2000" i="1">
                <a:latin typeface="Times New Roman"/>
              </a:rPr>
              <a:t>…</a:t>
            </a:r>
            <a:r>
              <a:rPr lang="en-US" altLang="zh-TW" sz="2000" i="1" baseline="-30000"/>
              <a:t>, 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n </a:t>
            </a:r>
            <a:r>
              <a:rPr lang="en-US" altLang="zh-TW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But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      </a:t>
            </a:r>
            <a:r>
              <a:rPr lang="en-US" altLang="zh-TW" sz="2000" b="1"/>
              <a:t>u</a:t>
            </a:r>
            <a:r>
              <a:rPr lang="en-US" altLang="zh-TW" sz="2000"/>
              <a:t>+</a:t>
            </a:r>
            <a:r>
              <a:rPr lang="en-US" altLang="zh-TW" sz="2000" b="1"/>
              <a:t>v</a:t>
            </a:r>
            <a:r>
              <a:rPr lang="en-US" altLang="zh-TW" sz="2000"/>
              <a:t> =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1</a:t>
            </a:r>
            <a:r>
              <a:rPr lang="en-US" altLang="zh-TW" sz="2000"/>
              <a:t>)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1</a:t>
            </a:r>
            <a:r>
              <a:rPr lang="en-US" altLang="zh-TW" sz="2000"/>
              <a:t>+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2</a:t>
            </a:r>
            <a:r>
              <a:rPr lang="en-US" altLang="zh-TW" sz="2000"/>
              <a:t>)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2</a:t>
            </a:r>
            <a:r>
              <a:rPr lang="en-US" altLang="zh-TW" sz="2000"/>
              <a:t>+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n</a:t>
            </a:r>
            <a:r>
              <a:rPr lang="en-US" altLang="zh-TW" sz="2000"/>
              <a:t>) </a:t>
            </a:r>
            <a:r>
              <a:rPr lang="en-US" altLang="zh-TW" sz="2000" b="1"/>
              <a:t>w</a:t>
            </a:r>
            <a:r>
              <a:rPr lang="en-US" altLang="zh-TW" sz="2000" b="1" baseline="-30000"/>
              <a:t>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baseline="-30000"/>
              <a:t> </a:t>
            </a:r>
            <a:r>
              <a:rPr lang="en-US" altLang="zh-TW" sz="2000"/>
              <a:t>     </a:t>
            </a:r>
            <a:r>
              <a:rPr lang="en-US" altLang="zh-TW" sz="2000" i="1"/>
              <a:t>k </a:t>
            </a:r>
            <a:r>
              <a:rPr lang="en-US" altLang="zh-TW" sz="2000" b="1"/>
              <a:t>u = </a:t>
            </a:r>
            <a:r>
              <a:rPr lang="en-US" altLang="zh-TW" sz="2000"/>
              <a:t>(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1</a:t>
            </a:r>
            <a:r>
              <a:rPr lang="en-US" altLang="zh-TW" sz="2000"/>
              <a:t>)</a:t>
            </a:r>
            <a:r>
              <a:rPr lang="en-US" altLang="zh-TW" sz="2000" b="1"/>
              <a:t> w</a:t>
            </a:r>
            <a:r>
              <a:rPr lang="en-US" altLang="zh-TW" sz="2000" b="1" baseline="-30000"/>
              <a:t>1 </a:t>
            </a:r>
            <a:r>
              <a:rPr lang="en-US" altLang="zh-TW" sz="2000"/>
              <a:t>+(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2</a:t>
            </a:r>
            <a:r>
              <a:rPr lang="en-US" altLang="zh-TW" sz="2000"/>
              <a:t>)</a:t>
            </a:r>
            <a:r>
              <a:rPr lang="en-US" altLang="zh-TW" sz="2000" b="1"/>
              <a:t> w</a:t>
            </a:r>
            <a:r>
              <a:rPr lang="en-US" altLang="zh-TW" sz="2000" b="1" baseline="-30000"/>
              <a:t>2 </a:t>
            </a:r>
            <a:r>
              <a:rPr lang="en-US" altLang="zh-TW" sz="2000"/>
              <a:t>+</a:t>
            </a:r>
            <a:r>
              <a:rPr lang="en-US" altLang="zh-TW" sz="2000">
                <a:latin typeface="Times New Roman"/>
              </a:rPr>
              <a:t>…</a:t>
            </a:r>
            <a:r>
              <a:rPr lang="en-US" altLang="zh-TW" sz="2000"/>
              <a:t>+ (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n</a:t>
            </a:r>
            <a:r>
              <a:rPr lang="en-US" altLang="zh-TW" sz="2000"/>
              <a:t>)</a:t>
            </a:r>
            <a:r>
              <a:rPr lang="en-US" altLang="zh-TW" sz="2000" b="1"/>
              <a:t> w</a:t>
            </a:r>
            <a:r>
              <a:rPr lang="en-US" altLang="zh-TW" sz="2000" b="1" baseline="-30000"/>
              <a:t>n </a:t>
            </a:r>
            <a:endParaRPr lang="en-US" altLang="zh-TW" sz="20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So that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      (</a:t>
            </a:r>
            <a:r>
              <a:rPr lang="en-US" altLang="zh-TW" sz="2000" b="1"/>
              <a:t>u</a:t>
            </a:r>
            <a:r>
              <a:rPr lang="en-US" altLang="zh-TW" sz="2000"/>
              <a:t>+</a:t>
            </a:r>
            <a:r>
              <a:rPr lang="en-US" altLang="zh-TW" sz="2000" b="1"/>
              <a:t>v</a:t>
            </a:r>
            <a:r>
              <a:rPr lang="en-US" altLang="zh-TW" sz="2000"/>
              <a:t>)</a:t>
            </a:r>
            <a:r>
              <a:rPr lang="en-US" altLang="zh-TW" sz="2000" i="1" baseline="-30000"/>
              <a:t>s</a:t>
            </a:r>
            <a:r>
              <a:rPr lang="en-US" altLang="zh-TW" sz="2000"/>
              <a:t> = (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1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1,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2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2 </a:t>
            </a:r>
            <a:r>
              <a:rPr lang="en-US" altLang="zh-TW" sz="2000" i="1">
                <a:latin typeface="Times New Roman"/>
              </a:rPr>
              <a:t>…</a:t>
            </a:r>
            <a:r>
              <a:rPr lang="en-US" altLang="zh-TW" sz="2000" i="1" baseline="-30000"/>
              <a:t>, </a:t>
            </a:r>
            <a:r>
              <a:rPr lang="en-US" altLang="zh-TW" sz="2000" i="1"/>
              <a:t>c</a:t>
            </a:r>
            <a:r>
              <a:rPr lang="en-US" altLang="zh-TW" sz="2000" i="1" baseline="-30000"/>
              <a:t>n</a:t>
            </a:r>
            <a:r>
              <a:rPr lang="en-US" altLang="zh-TW" sz="2000"/>
              <a:t>+</a:t>
            </a:r>
            <a:r>
              <a:rPr lang="en-US" altLang="zh-TW" sz="2000" i="1"/>
              <a:t>d</a:t>
            </a:r>
            <a:r>
              <a:rPr lang="en-US" altLang="zh-TW" sz="2000" i="1" baseline="-30000"/>
              <a:t>n </a:t>
            </a:r>
            <a:r>
              <a:rPr lang="en-US" altLang="zh-TW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/>
              <a:t>      (</a:t>
            </a:r>
            <a:r>
              <a:rPr lang="en-US" altLang="zh-TW" sz="2000" i="1"/>
              <a:t>k </a:t>
            </a:r>
            <a:r>
              <a:rPr lang="en-US" altLang="zh-TW" sz="2000" b="1"/>
              <a:t>u</a:t>
            </a:r>
            <a:r>
              <a:rPr lang="en-US" altLang="zh-TW" sz="2000"/>
              <a:t>)</a:t>
            </a:r>
            <a:r>
              <a:rPr lang="en-US" altLang="zh-TW" sz="2000" i="1" baseline="-30000"/>
              <a:t>s</a:t>
            </a:r>
            <a:r>
              <a:rPr lang="en-US" altLang="zh-TW" sz="2000"/>
              <a:t> = (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1, 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2, </a:t>
            </a:r>
            <a:r>
              <a:rPr lang="en-US" altLang="zh-TW" sz="2000" i="1">
                <a:latin typeface="Times New Roman"/>
              </a:rPr>
              <a:t>…</a:t>
            </a:r>
            <a:r>
              <a:rPr lang="en-US" altLang="zh-TW" sz="2000" i="1" baseline="-30000"/>
              <a:t>, </a:t>
            </a:r>
            <a:r>
              <a:rPr lang="en-US" altLang="zh-TW" sz="2000" i="1"/>
              <a:t>kc</a:t>
            </a:r>
            <a:r>
              <a:rPr lang="en-US" altLang="zh-TW" sz="2000" i="1" baseline="-30000"/>
              <a:t>n </a:t>
            </a:r>
            <a:r>
              <a:rPr lang="en-US" altLang="zh-TW" sz="2000"/>
              <a:t>)</a:t>
            </a:r>
            <a:endParaRPr lang="zh-TW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PMingLiU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E8424D4700498D1E9E3231D1B303" ma:contentTypeVersion="0" ma:contentTypeDescription="Create a new document." ma:contentTypeScope="" ma:versionID="ab977080b22102f39c3089632ece83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638974-2363-4433-84B4-1577D7A9758C}"/>
</file>

<file path=customXml/itemProps2.xml><?xml version="1.0" encoding="utf-8"?>
<ds:datastoreItem xmlns:ds="http://schemas.openxmlformats.org/officeDocument/2006/customXml" ds:itemID="{4F5EA86B-2B42-42AC-8209-36AEBA8F8498}"/>
</file>

<file path=customXml/itemProps3.xml><?xml version="1.0" encoding="utf-8"?>
<ds:datastoreItem xmlns:ds="http://schemas.openxmlformats.org/officeDocument/2006/customXml" ds:itemID="{0D33BFB1-CCDE-4AA0-B9CD-F99E31D67B25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1735</TotalTime>
  <Words>2618</Words>
  <Application>Microsoft Macintosh PowerPoint</Application>
  <PresentationFormat>On-screen Show (4:3)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PMingLiU</vt:lpstr>
      <vt:lpstr>Tahoma</vt:lpstr>
      <vt:lpstr>Times New Roman</vt:lpstr>
      <vt:lpstr>Wingdings</vt:lpstr>
      <vt:lpstr>Blends</vt:lpstr>
      <vt:lpstr>8.1 General Linear Transformation</vt:lpstr>
      <vt:lpstr>Definition</vt:lpstr>
      <vt:lpstr>Example 1 Zero Transformation</vt:lpstr>
      <vt:lpstr>Example 2 Identity Operator</vt:lpstr>
      <vt:lpstr>Example 3 Dilation and Contraction operators</vt:lpstr>
      <vt:lpstr>Dilation and Contraction operators</vt:lpstr>
      <vt:lpstr>Example 4 Orthogonal Projections</vt:lpstr>
      <vt:lpstr>Example 5 A Linear Transformation from a space V  to Rn </vt:lpstr>
      <vt:lpstr>PowerPoint Presentation</vt:lpstr>
      <vt:lpstr>PowerPoint Presentation</vt:lpstr>
      <vt:lpstr>Example 6  A Linear Transformation from pn  to pn+1</vt:lpstr>
      <vt:lpstr>Example 7 A linear Operator on Pn</vt:lpstr>
      <vt:lpstr>Example 8  A Transformation That Is Not Linear</vt:lpstr>
      <vt:lpstr>Properties of Linear Transformation</vt:lpstr>
      <vt:lpstr>PowerPoint Presentation</vt:lpstr>
      <vt:lpstr>PowerPoint Presentation</vt:lpstr>
      <vt:lpstr>Finding Linear Transformations from Images of Basis</vt:lpstr>
      <vt:lpstr> Computing with Images of Basis Vectors</vt:lpstr>
      <vt:lpstr>PowerPoint Presentation</vt:lpstr>
      <vt:lpstr>PowerPoint Presentation</vt:lpstr>
      <vt:lpstr>Composition of T2 with T1  </vt:lpstr>
      <vt:lpstr>PowerPoint Presentation</vt:lpstr>
      <vt:lpstr>PowerPoint Presentation</vt:lpstr>
      <vt:lpstr>PowerPoint Presentation</vt:lpstr>
      <vt:lpstr>  Composition of Linear Transformations</vt:lpstr>
      <vt:lpstr> Composition with the Identify Operator</vt:lpstr>
      <vt:lpstr>PowerPoint Presentation</vt:lpstr>
    </vt:vector>
  </TitlesOfParts>
  <Company>EIS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8.1 General Linear Transformation</dc:title>
  <dc:creator>EIS20</dc:creator>
  <cp:lastModifiedBy>BISWAMBHAR RAKSHIT</cp:lastModifiedBy>
  <cp:revision>58</cp:revision>
  <cp:lastPrinted>1601-01-01T00:00:00Z</cp:lastPrinted>
  <dcterms:created xsi:type="dcterms:W3CDTF">2003-06-27T07:02:47Z</dcterms:created>
  <dcterms:modified xsi:type="dcterms:W3CDTF">2020-05-05T10:21:26Z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0x010100F452E8424D4700498D1E9E3231D1B303</vt:lpwstr>
  </property>
</Properties>
</file>