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58"/>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40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1FAA2-2D44-498B-8A6A-26B9393D139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60164BC-6359-44A9-81FB-29E8518FE8C7}">
      <dgm:prSet phldrT="[Text]" custT="1"/>
      <dgm:spPr/>
      <dgm:t>
        <a:bodyPr/>
        <a:lstStyle/>
        <a:p>
          <a:r>
            <a:rPr lang="en-US" sz="2800" dirty="0">
              <a:latin typeface="Lato Black"/>
            </a:rPr>
            <a:t>Fluid system</a:t>
          </a:r>
        </a:p>
      </dgm:t>
    </dgm:pt>
    <dgm:pt modelId="{4CE69153-E562-45F5-A627-6208F197B520}" type="parTrans" cxnId="{6357B999-AE35-4574-867A-D1C63967E362}">
      <dgm:prSet/>
      <dgm:spPr/>
      <dgm:t>
        <a:bodyPr/>
        <a:lstStyle/>
        <a:p>
          <a:endParaRPr lang="en-US"/>
        </a:p>
      </dgm:t>
    </dgm:pt>
    <dgm:pt modelId="{335A1BB2-7BEE-4AF5-BF1E-C85CDAFAD430}" type="sibTrans" cxnId="{6357B999-AE35-4574-867A-D1C63967E362}">
      <dgm:prSet/>
      <dgm:spPr/>
      <dgm:t>
        <a:bodyPr/>
        <a:lstStyle/>
        <a:p>
          <a:endParaRPr lang="en-US"/>
        </a:p>
      </dgm:t>
    </dgm:pt>
    <dgm:pt modelId="{24D63A4A-C82F-42DF-8935-3EE56546C343}">
      <dgm:prSet phldrT="[Text]" custT="1"/>
      <dgm:spPr/>
      <dgm:t>
        <a:bodyPr/>
        <a:lstStyle/>
        <a:p>
          <a:r>
            <a:rPr lang="en-US" sz="2600" dirty="0">
              <a:solidFill>
                <a:srgbClr val="FF0000"/>
              </a:solidFill>
              <a:latin typeface="Lato Black"/>
            </a:rPr>
            <a:t>Fluid power system</a:t>
          </a:r>
        </a:p>
      </dgm:t>
    </dgm:pt>
    <dgm:pt modelId="{5947581B-5F96-4A5D-8111-59BBC1EEF2E2}" type="parTrans" cxnId="{4FCA3BB7-B684-4B7A-932A-A12AF3475991}">
      <dgm:prSet/>
      <dgm:spPr/>
      <dgm:t>
        <a:bodyPr/>
        <a:lstStyle/>
        <a:p>
          <a:endParaRPr lang="en-US">
            <a:latin typeface="Lato Black"/>
          </a:endParaRPr>
        </a:p>
      </dgm:t>
    </dgm:pt>
    <dgm:pt modelId="{3D3F9004-8A6D-413D-8531-8167F017ADE1}" type="sibTrans" cxnId="{4FCA3BB7-B684-4B7A-932A-A12AF3475991}">
      <dgm:prSet/>
      <dgm:spPr/>
      <dgm:t>
        <a:bodyPr/>
        <a:lstStyle/>
        <a:p>
          <a:endParaRPr lang="en-US"/>
        </a:p>
      </dgm:t>
    </dgm:pt>
    <dgm:pt modelId="{CB210255-2EE7-4B20-8A65-CA94011085DD}">
      <dgm:prSet phldrT="[Text]" custT="1"/>
      <dgm:spPr/>
      <dgm:t>
        <a:bodyPr/>
        <a:lstStyle/>
        <a:p>
          <a:r>
            <a:rPr lang="en-US" sz="2800" dirty="0">
              <a:solidFill>
                <a:srgbClr val="FF0000"/>
              </a:solidFill>
              <a:latin typeface="Lato Black"/>
            </a:rPr>
            <a:t>Hydraulics</a:t>
          </a:r>
        </a:p>
      </dgm:t>
    </dgm:pt>
    <dgm:pt modelId="{BE201F5F-BEA4-4A19-B2E3-E6448EA2031A}" type="parTrans" cxnId="{145F0BB6-D07A-45F3-827F-CD796B584C4B}">
      <dgm:prSet/>
      <dgm:spPr/>
      <dgm:t>
        <a:bodyPr/>
        <a:lstStyle/>
        <a:p>
          <a:endParaRPr lang="en-US">
            <a:latin typeface="Lato Black"/>
          </a:endParaRPr>
        </a:p>
      </dgm:t>
    </dgm:pt>
    <dgm:pt modelId="{AD1A25C0-CC6A-433D-8780-31955FB73948}" type="sibTrans" cxnId="{145F0BB6-D07A-45F3-827F-CD796B584C4B}">
      <dgm:prSet/>
      <dgm:spPr/>
      <dgm:t>
        <a:bodyPr/>
        <a:lstStyle/>
        <a:p>
          <a:endParaRPr lang="en-US"/>
        </a:p>
      </dgm:t>
    </dgm:pt>
    <dgm:pt modelId="{ADA32869-4C7B-4876-8B0C-CFDA1E1A4917}">
      <dgm:prSet phldrT="[Text]" custT="1"/>
      <dgm:spPr/>
      <dgm:t>
        <a:bodyPr/>
        <a:lstStyle/>
        <a:p>
          <a:r>
            <a:rPr lang="en-US" sz="2800" dirty="0">
              <a:solidFill>
                <a:srgbClr val="FF0000"/>
              </a:solidFill>
              <a:latin typeface="Lato Black"/>
            </a:rPr>
            <a:t>Pneumatics</a:t>
          </a:r>
        </a:p>
      </dgm:t>
    </dgm:pt>
    <dgm:pt modelId="{AD237788-03A7-44F1-8FD7-7ECD5FF6C6B1}" type="parTrans" cxnId="{445379EA-BBC3-470A-9FC1-2FD510BE156C}">
      <dgm:prSet/>
      <dgm:spPr/>
      <dgm:t>
        <a:bodyPr/>
        <a:lstStyle/>
        <a:p>
          <a:endParaRPr lang="en-US">
            <a:latin typeface="Lato Black"/>
          </a:endParaRPr>
        </a:p>
      </dgm:t>
    </dgm:pt>
    <dgm:pt modelId="{7AC09D59-8DA2-439E-9838-34A47B00DB5B}" type="sibTrans" cxnId="{445379EA-BBC3-470A-9FC1-2FD510BE156C}">
      <dgm:prSet/>
      <dgm:spPr/>
      <dgm:t>
        <a:bodyPr/>
        <a:lstStyle/>
        <a:p>
          <a:endParaRPr lang="en-US"/>
        </a:p>
      </dgm:t>
    </dgm:pt>
    <dgm:pt modelId="{761B80FD-73C3-492C-9906-A453D3D469DA}">
      <dgm:prSet phldrT="[Text]" custT="1"/>
      <dgm:spPr/>
      <dgm:t>
        <a:bodyPr/>
        <a:lstStyle/>
        <a:p>
          <a:r>
            <a:rPr lang="en-US" sz="2600" dirty="0">
              <a:latin typeface="Lato Black"/>
            </a:rPr>
            <a:t>Fluid transport system</a:t>
          </a:r>
        </a:p>
      </dgm:t>
    </dgm:pt>
    <dgm:pt modelId="{FB670C8F-52ED-41AA-8DC9-C8899E9BEE36}" type="parTrans" cxnId="{0ED7EE7C-3A42-4078-A95C-002FCA224B3A}">
      <dgm:prSet/>
      <dgm:spPr/>
      <dgm:t>
        <a:bodyPr/>
        <a:lstStyle/>
        <a:p>
          <a:endParaRPr lang="en-US">
            <a:latin typeface="Lato Black"/>
          </a:endParaRPr>
        </a:p>
      </dgm:t>
    </dgm:pt>
    <dgm:pt modelId="{6AD8EE95-E222-4A66-AA51-6128B3C39DCE}" type="sibTrans" cxnId="{0ED7EE7C-3A42-4078-A95C-002FCA224B3A}">
      <dgm:prSet/>
      <dgm:spPr/>
      <dgm:t>
        <a:bodyPr/>
        <a:lstStyle/>
        <a:p>
          <a:endParaRPr lang="en-US"/>
        </a:p>
      </dgm:t>
    </dgm:pt>
    <dgm:pt modelId="{8570827A-34D3-43C8-9571-AB9CC78F03C8}" type="pres">
      <dgm:prSet presAssocID="{1EE1FAA2-2D44-498B-8A6A-26B9393D139D}" presName="hierChild1" presStyleCnt="0">
        <dgm:presLayoutVars>
          <dgm:chPref val="1"/>
          <dgm:dir/>
          <dgm:animOne val="branch"/>
          <dgm:animLvl val="lvl"/>
          <dgm:resizeHandles/>
        </dgm:presLayoutVars>
      </dgm:prSet>
      <dgm:spPr/>
    </dgm:pt>
    <dgm:pt modelId="{3E5D1595-5234-4397-93CA-7B26B3C19DDD}" type="pres">
      <dgm:prSet presAssocID="{560164BC-6359-44A9-81FB-29E8518FE8C7}" presName="hierRoot1" presStyleCnt="0"/>
      <dgm:spPr/>
    </dgm:pt>
    <dgm:pt modelId="{348AFDFB-426C-4A74-B677-FF853E5E8650}" type="pres">
      <dgm:prSet presAssocID="{560164BC-6359-44A9-81FB-29E8518FE8C7}" presName="composite" presStyleCnt="0"/>
      <dgm:spPr/>
    </dgm:pt>
    <dgm:pt modelId="{A27D964E-A77D-4FBE-B4B7-777C09088740}" type="pres">
      <dgm:prSet presAssocID="{560164BC-6359-44A9-81FB-29E8518FE8C7}" presName="background" presStyleLbl="node0" presStyleIdx="0" presStyleCnt="1"/>
      <dgm:spPr/>
    </dgm:pt>
    <dgm:pt modelId="{5619065A-2EAD-4E62-A16F-D264D9714DDA}" type="pres">
      <dgm:prSet presAssocID="{560164BC-6359-44A9-81FB-29E8518FE8C7}" presName="text" presStyleLbl="fgAcc0" presStyleIdx="0" presStyleCnt="1">
        <dgm:presLayoutVars>
          <dgm:chPref val="3"/>
        </dgm:presLayoutVars>
      </dgm:prSet>
      <dgm:spPr/>
    </dgm:pt>
    <dgm:pt modelId="{4910695D-E5A2-4574-A2BC-DCA31635B0AF}" type="pres">
      <dgm:prSet presAssocID="{560164BC-6359-44A9-81FB-29E8518FE8C7}" presName="hierChild2" presStyleCnt="0"/>
      <dgm:spPr/>
    </dgm:pt>
    <dgm:pt modelId="{9DA8403C-E4C7-4736-8079-528F11220C63}" type="pres">
      <dgm:prSet presAssocID="{5947581B-5F96-4A5D-8111-59BBC1EEF2E2}" presName="Name10" presStyleLbl="parChTrans1D2" presStyleIdx="0" presStyleCnt="2"/>
      <dgm:spPr/>
    </dgm:pt>
    <dgm:pt modelId="{5EE7C1E3-DF41-41B4-A18D-9FC285903FD8}" type="pres">
      <dgm:prSet presAssocID="{24D63A4A-C82F-42DF-8935-3EE56546C343}" presName="hierRoot2" presStyleCnt="0"/>
      <dgm:spPr/>
    </dgm:pt>
    <dgm:pt modelId="{63C3F54A-6731-4B1C-9CB2-A141F4A5C32F}" type="pres">
      <dgm:prSet presAssocID="{24D63A4A-C82F-42DF-8935-3EE56546C343}" presName="composite2" presStyleCnt="0"/>
      <dgm:spPr/>
    </dgm:pt>
    <dgm:pt modelId="{B5FB24B1-1743-4AEE-8F7A-81594AA35797}" type="pres">
      <dgm:prSet presAssocID="{24D63A4A-C82F-42DF-8935-3EE56546C343}" presName="background2" presStyleLbl="node2" presStyleIdx="0" presStyleCnt="2"/>
      <dgm:spPr/>
    </dgm:pt>
    <dgm:pt modelId="{BDBFE6BC-5892-43B6-839D-4E7EF6248ACE}" type="pres">
      <dgm:prSet presAssocID="{24D63A4A-C82F-42DF-8935-3EE56546C343}" presName="text2" presStyleLbl="fgAcc2" presStyleIdx="0" presStyleCnt="2" custScaleX="149307" custScaleY="109351" custLinFactNeighborX="6509" custLinFactNeighborY="-9344">
        <dgm:presLayoutVars>
          <dgm:chPref val="3"/>
        </dgm:presLayoutVars>
      </dgm:prSet>
      <dgm:spPr/>
    </dgm:pt>
    <dgm:pt modelId="{26F09BF1-03B3-4664-854A-D53053BFE46A}" type="pres">
      <dgm:prSet presAssocID="{24D63A4A-C82F-42DF-8935-3EE56546C343}" presName="hierChild3" presStyleCnt="0"/>
      <dgm:spPr/>
    </dgm:pt>
    <dgm:pt modelId="{F127A2CA-28DD-4A35-A792-E85E863C56E3}" type="pres">
      <dgm:prSet presAssocID="{BE201F5F-BEA4-4A19-B2E3-E6448EA2031A}" presName="Name17" presStyleLbl="parChTrans1D3" presStyleIdx="0" presStyleCnt="2"/>
      <dgm:spPr/>
    </dgm:pt>
    <dgm:pt modelId="{D40C2A5F-77D9-44AA-A273-08960BA1154F}" type="pres">
      <dgm:prSet presAssocID="{CB210255-2EE7-4B20-8A65-CA94011085DD}" presName="hierRoot3" presStyleCnt="0"/>
      <dgm:spPr/>
    </dgm:pt>
    <dgm:pt modelId="{F93BB362-10EC-49EE-A813-78109F4B6D23}" type="pres">
      <dgm:prSet presAssocID="{CB210255-2EE7-4B20-8A65-CA94011085DD}" presName="composite3" presStyleCnt="0"/>
      <dgm:spPr/>
    </dgm:pt>
    <dgm:pt modelId="{FEFAD84F-680F-4B57-AF4B-343106418591}" type="pres">
      <dgm:prSet presAssocID="{CB210255-2EE7-4B20-8A65-CA94011085DD}" presName="background3" presStyleLbl="node3" presStyleIdx="0" presStyleCnt="2"/>
      <dgm:spPr/>
    </dgm:pt>
    <dgm:pt modelId="{785CC23C-EDF7-4134-8904-1770FEBCF079}" type="pres">
      <dgm:prSet presAssocID="{CB210255-2EE7-4B20-8A65-CA94011085DD}" presName="text3" presStyleLbl="fgAcc3" presStyleIdx="0" presStyleCnt="2" custScaleX="110677">
        <dgm:presLayoutVars>
          <dgm:chPref val="3"/>
        </dgm:presLayoutVars>
      </dgm:prSet>
      <dgm:spPr/>
    </dgm:pt>
    <dgm:pt modelId="{448A26B2-7866-49DF-8EF8-1E3AC404D65E}" type="pres">
      <dgm:prSet presAssocID="{CB210255-2EE7-4B20-8A65-CA94011085DD}" presName="hierChild4" presStyleCnt="0"/>
      <dgm:spPr/>
    </dgm:pt>
    <dgm:pt modelId="{AF571D96-C158-44FA-95C7-752989BE02C3}" type="pres">
      <dgm:prSet presAssocID="{AD237788-03A7-44F1-8FD7-7ECD5FF6C6B1}" presName="Name17" presStyleLbl="parChTrans1D3" presStyleIdx="1" presStyleCnt="2"/>
      <dgm:spPr/>
    </dgm:pt>
    <dgm:pt modelId="{C374A3C1-A931-4032-A960-9D72916129FA}" type="pres">
      <dgm:prSet presAssocID="{ADA32869-4C7B-4876-8B0C-CFDA1E1A4917}" presName="hierRoot3" presStyleCnt="0"/>
      <dgm:spPr/>
    </dgm:pt>
    <dgm:pt modelId="{D4AA93B3-7312-41DD-A879-1CDF8AB6F970}" type="pres">
      <dgm:prSet presAssocID="{ADA32869-4C7B-4876-8B0C-CFDA1E1A4917}" presName="composite3" presStyleCnt="0"/>
      <dgm:spPr/>
    </dgm:pt>
    <dgm:pt modelId="{E75A6186-B65D-47C9-A80B-3EEAC96590E3}" type="pres">
      <dgm:prSet presAssocID="{ADA32869-4C7B-4876-8B0C-CFDA1E1A4917}" presName="background3" presStyleLbl="node3" presStyleIdx="1" presStyleCnt="2"/>
      <dgm:spPr/>
    </dgm:pt>
    <dgm:pt modelId="{28A8742C-FEBE-4B69-B2B9-1E7A9F44C431}" type="pres">
      <dgm:prSet presAssocID="{ADA32869-4C7B-4876-8B0C-CFDA1E1A4917}" presName="text3" presStyleLbl="fgAcc3" presStyleIdx="1" presStyleCnt="2" custScaleX="126597">
        <dgm:presLayoutVars>
          <dgm:chPref val="3"/>
        </dgm:presLayoutVars>
      </dgm:prSet>
      <dgm:spPr/>
    </dgm:pt>
    <dgm:pt modelId="{E8B97536-2640-4FF2-BA20-909111472F74}" type="pres">
      <dgm:prSet presAssocID="{ADA32869-4C7B-4876-8B0C-CFDA1E1A4917}" presName="hierChild4" presStyleCnt="0"/>
      <dgm:spPr/>
    </dgm:pt>
    <dgm:pt modelId="{0D1F3067-CB20-43BA-B7A4-C62155FE8C94}" type="pres">
      <dgm:prSet presAssocID="{FB670C8F-52ED-41AA-8DC9-C8899E9BEE36}" presName="Name10" presStyleLbl="parChTrans1D2" presStyleIdx="1" presStyleCnt="2"/>
      <dgm:spPr/>
    </dgm:pt>
    <dgm:pt modelId="{DEBC6A8D-4779-4208-8942-D312C48D162A}" type="pres">
      <dgm:prSet presAssocID="{761B80FD-73C3-492C-9906-A453D3D469DA}" presName="hierRoot2" presStyleCnt="0"/>
      <dgm:spPr/>
    </dgm:pt>
    <dgm:pt modelId="{2692860C-D97E-4957-BB9C-A0C545FF265F}" type="pres">
      <dgm:prSet presAssocID="{761B80FD-73C3-492C-9906-A453D3D469DA}" presName="composite2" presStyleCnt="0"/>
      <dgm:spPr/>
    </dgm:pt>
    <dgm:pt modelId="{038B727F-6957-4BDB-B53B-395142FB3607}" type="pres">
      <dgm:prSet presAssocID="{761B80FD-73C3-492C-9906-A453D3D469DA}" presName="background2" presStyleLbl="node2" presStyleIdx="1" presStyleCnt="2"/>
      <dgm:spPr/>
    </dgm:pt>
    <dgm:pt modelId="{5E36B2AD-B532-4B24-B268-EB6B771A0F5D}" type="pres">
      <dgm:prSet presAssocID="{761B80FD-73C3-492C-9906-A453D3D469DA}" presName="text2" presStyleLbl="fgAcc2" presStyleIdx="1" presStyleCnt="2" custScaleX="130838" custScaleY="128039">
        <dgm:presLayoutVars>
          <dgm:chPref val="3"/>
        </dgm:presLayoutVars>
      </dgm:prSet>
      <dgm:spPr/>
    </dgm:pt>
    <dgm:pt modelId="{D8FF0EF3-125C-4286-8201-7E2336DC3CC7}" type="pres">
      <dgm:prSet presAssocID="{761B80FD-73C3-492C-9906-A453D3D469DA}" presName="hierChild3" presStyleCnt="0"/>
      <dgm:spPr/>
    </dgm:pt>
  </dgm:ptLst>
  <dgm:cxnLst>
    <dgm:cxn modelId="{2B601B08-F698-4D2B-A238-B8DD778CBFF8}" type="presOf" srcId="{BE201F5F-BEA4-4A19-B2E3-E6448EA2031A}" destId="{F127A2CA-28DD-4A35-A792-E85E863C56E3}" srcOrd="0" destOrd="0" presId="urn:microsoft.com/office/officeart/2005/8/layout/hierarchy1"/>
    <dgm:cxn modelId="{5247FC20-9678-4EFF-98F0-BB59B92F31F0}" type="presOf" srcId="{761B80FD-73C3-492C-9906-A453D3D469DA}" destId="{5E36B2AD-B532-4B24-B268-EB6B771A0F5D}" srcOrd="0" destOrd="0" presId="urn:microsoft.com/office/officeart/2005/8/layout/hierarchy1"/>
    <dgm:cxn modelId="{8CEA2927-EF6B-40D2-81BC-5AE5C19BDEEC}" type="presOf" srcId="{FB670C8F-52ED-41AA-8DC9-C8899E9BEE36}" destId="{0D1F3067-CB20-43BA-B7A4-C62155FE8C94}" srcOrd="0" destOrd="0" presId="urn:microsoft.com/office/officeart/2005/8/layout/hierarchy1"/>
    <dgm:cxn modelId="{6DDCE02F-CD91-4AA9-8710-12699A350A8A}" type="presOf" srcId="{CB210255-2EE7-4B20-8A65-CA94011085DD}" destId="{785CC23C-EDF7-4134-8904-1770FEBCF079}" srcOrd="0" destOrd="0" presId="urn:microsoft.com/office/officeart/2005/8/layout/hierarchy1"/>
    <dgm:cxn modelId="{62A4163E-2E87-48B3-A85A-D232A813EE87}" type="presOf" srcId="{ADA32869-4C7B-4876-8B0C-CFDA1E1A4917}" destId="{28A8742C-FEBE-4B69-B2B9-1E7A9F44C431}" srcOrd="0" destOrd="0" presId="urn:microsoft.com/office/officeart/2005/8/layout/hierarchy1"/>
    <dgm:cxn modelId="{D7F18A57-30BA-43BC-89BC-1381F9CA62C8}" type="presOf" srcId="{AD237788-03A7-44F1-8FD7-7ECD5FF6C6B1}" destId="{AF571D96-C158-44FA-95C7-752989BE02C3}" srcOrd="0" destOrd="0" presId="urn:microsoft.com/office/officeart/2005/8/layout/hierarchy1"/>
    <dgm:cxn modelId="{0ED7EE7C-3A42-4078-A95C-002FCA224B3A}" srcId="{560164BC-6359-44A9-81FB-29E8518FE8C7}" destId="{761B80FD-73C3-492C-9906-A453D3D469DA}" srcOrd="1" destOrd="0" parTransId="{FB670C8F-52ED-41AA-8DC9-C8899E9BEE36}" sibTransId="{6AD8EE95-E222-4A66-AA51-6128B3C39DCE}"/>
    <dgm:cxn modelId="{F5751A80-D9C9-4287-A745-70538EBAF930}" type="presOf" srcId="{560164BC-6359-44A9-81FB-29E8518FE8C7}" destId="{5619065A-2EAD-4E62-A16F-D264D9714DDA}" srcOrd="0" destOrd="0" presId="urn:microsoft.com/office/officeart/2005/8/layout/hierarchy1"/>
    <dgm:cxn modelId="{6357B999-AE35-4574-867A-D1C63967E362}" srcId="{1EE1FAA2-2D44-498B-8A6A-26B9393D139D}" destId="{560164BC-6359-44A9-81FB-29E8518FE8C7}" srcOrd="0" destOrd="0" parTransId="{4CE69153-E562-45F5-A627-6208F197B520}" sibTransId="{335A1BB2-7BEE-4AF5-BF1E-C85CDAFAD430}"/>
    <dgm:cxn modelId="{145F0BB6-D07A-45F3-827F-CD796B584C4B}" srcId="{24D63A4A-C82F-42DF-8935-3EE56546C343}" destId="{CB210255-2EE7-4B20-8A65-CA94011085DD}" srcOrd="0" destOrd="0" parTransId="{BE201F5F-BEA4-4A19-B2E3-E6448EA2031A}" sibTransId="{AD1A25C0-CC6A-433D-8780-31955FB73948}"/>
    <dgm:cxn modelId="{4FCA3BB7-B684-4B7A-932A-A12AF3475991}" srcId="{560164BC-6359-44A9-81FB-29E8518FE8C7}" destId="{24D63A4A-C82F-42DF-8935-3EE56546C343}" srcOrd="0" destOrd="0" parTransId="{5947581B-5F96-4A5D-8111-59BBC1EEF2E2}" sibTransId="{3D3F9004-8A6D-413D-8531-8167F017ADE1}"/>
    <dgm:cxn modelId="{B9BD74C4-D97F-4EFF-B540-EE5FA6836E4A}" type="presOf" srcId="{24D63A4A-C82F-42DF-8935-3EE56546C343}" destId="{BDBFE6BC-5892-43B6-839D-4E7EF6248ACE}" srcOrd="0" destOrd="0" presId="urn:microsoft.com/office/officeart/2005/8/layout/hierarchy1"/>
    <dgm:cxn modelId="{062B08D2-FAED-47BD-8A7B-9C3E42FA018D}" type="presOf" srcId="{1EE1FAA2-2D44-498B-8A6A-26B9393D139D}" destId="{8570827A-34D3-43C8-9571-AB9CC78F03C8}" srcOrd="0" destOrd="0" presId="urn:microsoft.com/office/officeart/2005/8/layout/hierarchy1"/>
    <dgm:cxn modelId="{B888B6D6-F38E-472E-B366-4D377A3E8EF5}" type="presOf" srcId="{5947581B-5F96-4A5D-8111-59BBC1EEF2E2}" destId="{9DA8403C-E4C7-4736-8079-528F11220C63}" srcOrd="0" destOrd="0" presId="urn:microsoft.com/office/officeart/2005/8/layout/hierarchy1"/>
    <dgm:cxn modelId="{445379EA-BBC3-470A-9FC1-2FD510BE156C}" srcId="{24D63A4A-C82F-42DF-8935-3EE56546C343}" destId="{ADA32869-4C7B-4876-8B0C-CFDA1E1A4917}" srcOrd="1" destOrd="0" parTransId="{AD237788-03A7-44F1-8FD7-7ECD5FF6C6B1}" sibTransId="{7AC09D59-8DA2-439E-9838-34A47B00DB5B}"/>
    <dgm:cxn modelId="{05BDD23D-1FB5-4D75-B2B2-A48A460D9906}" type="presParOf" srcId="{8570827A-34D3-43C8-9571-AB9CC78F03C8}" destId="{3E5D1595-5234-4397-93CA-7B26B3C19DDD}" srcOrd="0" destOrd="0" presId="urn:microsoft.com/office/officeart/2005/8/layout/hierarchy1"/>
    <dgm:cxn modelId="{05BC13B8-A425-4817-ABE6-8EAF46E56DBE}" type="presParOf" srcId="{3E5D1595-5234-4397-93CA-7B26B3C19DDD}" destId="{348AFDFB-426C-4A74-B677-FF853E5E8650}" srcOrd="0" destOrd="0" presId="urn:microsoft.com/office/officeart/2005/8/layout/hierarchy1"/>
    <dgm:cxn modelId="{8F68C470-5754-4629-8ACA-9D533BAE4D43}" type="presParOf" srcId="{348AFDFB-426C-4A74-B677-FF853E5E8650}" destId="{A27D964E-A77D-4FBE-B4B7-777C09088740}" srcOrd="0" destOrd="0" presId="urn:microsoft.com/office/officeart/2005/8/layout/hierarchy1"/>
    <dgm:cxn modelId="{0EC3D879-0A6C-43D0-85C4-597076B43AA2}" type="presParOf" srcId="{348AFDFB-426C-4A74-B677-FF853E5E8650}" destId="{5619065A-2EAD-4E62-A16F-D264D9714DDA}" srcOrd="1" destOrd="0" presId="urn:microsoft.com/office/officeart/2005/8/layout/hierarchy1"/>
    <dgm:cxn modelId="{97DD912F-44D3-4D1F-A0C3-C2F675338740}" type="presParOf" srcId="{3E5D1595-5234-4397-93CA-7B26B3C19DDD}" destId="{4910695D-E5A2-4574-A2BC-DCA31635B0AF}" srcOrd="1" destOrd="0" presId="urn:microsoft.com/office/officeart/2005/8/layout/hierarchy1"/>
    <dgm:cxn modelId="{10311216-F41E-4D98-BE90-DC131241EC5C}" type="presParOf" srcId="{4910695D-E5A2-4574-A2BC-DCA31635B0AF}" destId="{9DA8403C-E4C7-4736-8079-528F11220C63}" srcOrd="0" destOrd="0" presId="urn:microsoft.com/office/officeart/2005/8/layout/hierarchy1"/>
    <dgm:cxn modelId="{10C1C455-EFA2-4738-A609-2ED88721D2DE}" type="presParOf" srcId="{4910695D-E5A2-4574-A2BC-DCA31635B0AF}" destId="{5EE7C1E3-DF41-41B4-A18D-9FC285903FD8}" srcOrd="1" destOrd="0" presId="urn:microsoft.com/office/officeart/2005/8/layout/hierarchy1"/>
    <dgm:cxn modelId="{A93F38B0-3992-45A0-A5FF-AA561041BA89}" type="presParOf" srcId="{5EE7C1E3-DF41-41B4-A18D-9FC285903FD8}" destId="{63C3F54A-6731-4B1C-9CB2-A141F4A5C32F}" srcOrd="0" destOrd="0" presId="urn:microsoft.com/office/officeart/2005/8/layout/hierarchy1"/>
    <dgm:cxn modelId="{8CD2C8D6-600C-41FF-96E8-6AB6793F424C}" type="presParOf" srcId="{63C3F54A-6731-4B1C-9CB2-A141F4A5C32F}" destId="{B5FB24B1-1743-4AEE-8F7A-81594AA35797}" srcOrd="0" destOrd="0" presId="urn:microsoft.com/office/officeart/2005/8/layout/hierarchy1"/>
    <dgm:cxn modelId="{E12FB097-4C87-4D09-BE4C-563BA7EC3CF3}" type="presParOf" srcId="{63C3F54A-6731-4B1C-9CB2-A141F4A5C32F}" destId="{BDBFE6BC-5892-43B6-839D-4E7EF6248ACE}" srcOrd="1" destOrd="0" presId="urn:microsoft.com/office/officeart/2005/8/layout/hierarchy1"/>
    <dgm:cxn modelId="{4AEE70B7-AD0E-4606-9FA2-E0110C58A39F}" type="presParOf" srcId="{5EE7C1E3-DF41-41B4-A18D-9FC285903FD8}" destId="{26F09BF1-03B3-4664-854A-D53053BFE46A}" srcOrd="1" destOrd="0" presId="urn:microsoft.com/office/officeart/2005/8/layout/hierarchy1"/>
    <dgm:cxn modelId="{C41C21C3-B49A-45E3-99AB-19E537916B40}" type="presParOf" srcId="{26F09BF1-03B3-4664-854A-D53053BFE46A}" destId="{F127A2CA-28DD-4A35-A792-E85E863C56E3}" srcOrd="0" destOrd="0" presId="urn:microsoft.com/office/officeart/2005/8/layout/hierarchy1"/>
    <dgm:cxn modelId="{3AD01FDF-6A9D-442F-990F-947E96561D57}" type="presParOf" srcId="{26F09BF1-03B3-4664-854A-D53053BFE46A}" destId="{D40C2A5F-77D9-44AA-A273-08960BA1154F}" srcOrd="1" destOrd="0" presId="urn:microsoft.com/office/officeart/2005/8/layout/hierarchy1"/>
    <dgm:cxn modelId="{B9E6E049-0DF3-4086-AE90-A401EA443044}" type="presParOf" srcId="{D40C2A5F-77D9-44AA-A273-08960BA1154F}" destId="{F93BB362-10EC-49EE-A813-78109F4B6D23}" srcOrd="0" destOrd="0" presId="urn:microsoft.com/office/officeart/2005/8/layout/hierarchy1"/>
    <dgm:cxn modelId="{07E17D71-4C5C-4F59-969E-750269916494}" type="presParOf" srcId="{F93BB362-10EC-49EE-A813-78109F4B6D23}" destId="{FEFAD84F-680F-4B57-AF4B-343106418591}" srcOrd="0" destOrd="0" presId="urn:microsoft.com/office/officeart/2005/8/layout/hierarchy1"/>
    <dgm:cxn modelId="{E002337C-77A3-4092-9919-1E434FCF4D3E}" type="presParOf" srcId="{F93BB362-10EC-49EE-A813-78109F4B6D23}" destId="{785CC23C-EDF7-4134-8904-1770FEBCF079}" srcOrd="1" destOrd="0" presId="urn:microsoft.com/office/officeart/2005/8/layout/hierarchy1"/>
    <dgm:cxn modelId="{A43EA9AD-4AC6-42EE-A2F6-984AE8C15D6B}" type="presParOf" srcId="{D40C2A5F-77D9-44AA-A273-08960BA1154F}" destId="{448A26B2-7866-49DF-8EF8-1E3AC404D65E}" srcOrd="1" destOrd="0" presId="urn:microsoft.com/office/officeart/2005/8/layout/hierarchy1"/>
    <dgm:cxn modelId="{E90EDD45-F0BD-424C-927B-CB95CB306D93}" type="presParOf" srcId="{26F09BF1-03B3-4664-854A-D53053BFE46A}" destId="{AF571D96-C158-44FA-95C7-752989BE02C3}" srcOrd="2" destOrd="0" presId="urn:microsoft.com/office/officeart/2005/8/layout/hierarchy1"/>
    <dgm:cxn modelId="{9BDB8845-0FBA-425F-9F0C-6814BCD5D42E}" type="presParOf" srcId="{26F09BF1-03B3-4664-854A-D53053BFE46A}" destId="{C374A3C1-A931-4032-A960-9D72916129FA}" srcOrd="3" destOrd="0" presId="urn:microsoft.com/office/officeart/2005/8/layout/hierarchy1"/>
    <dgm:cxn modelId="{909FCD1A-5274-4A3D-910E-1EE937451700}" type="presParOf" srcId="{C374A3C1-A931-4032-A960-9D72916129FA}" destId="{D4AA93B3-7312-41DD-A879-1CDF8AB6F970}" srcOrd="0" destOrd="0" presId="urn:microsoft.com/office/officeart/2005/8/layout/hierarchy1"/>
    <dgm:cxn modelId="{1E6DC9A6-0654-4CC4-A30B-EC99504F2BDE}" type="presParOf" srcId="{D4AA93B3-7312-41DD-A879-1CDF8AB6F970}" destId="{E75A6186-B65D-47C9-A80B-3EEAC96590E3}" srcOrd="0" destOrd="0" presId="urn:microsoft.com/office/officeart/2005/8/layout/hierarchy1"/>
    <dgm:cxn modelId="{E4D75AC0-6DCB-46B0-AC94-6B784D87E6EC}" type="presParOf" srcId="{D4AA93B3-7312-41DD-A879-1CDF8AB6F970}" destId="{28A8742C-FEBE-4B69-B2B9-1E7A9F44C431}" srcOrd="1" destOrd="0" presId="urn:microsoft.com/office/officeart/2005/8/layout/hierarchy1"/>
    <dgm:cxn modelId="{5AA939BD-29EA-41FB-9FB0-1CE3B256DA0A}" type="presParOf" srcId="{C374A3C1-A931-4032-A960-9D72916129FA}" destId="{E8B97536-2640-4FF2-BA20-909111472F74}" srcOrd="1" destOrd="0" presId="urn:microsoft.com/office/officeart/2005/8/layout/hierarchy1"/>
    <dgm:cxn modelId="{C486B971-5D05-4AD5-AD1A-136C75635817}" type="presParOf" srcId="{4910695D-E5A2-4574-A2BC-DCA31635B0AF}" destId="{0D1F3067-CB20-43BA-B7A4-C62155FE8C94}" srcOrd="2" destOrd="0" presId="urn:microsoft.com/office/officeart/2005/8/layout/hierarchy1"/>
    <dgm:cxn modelId="{DAEA76F1-3A5F-44B1-884F-DF37812A84D2}" type="presParOf" srcId="{4910695D-E5A2-4574-A2BC-DCA31635B0AF}" destId="{DEBC6A8D-4779-4208-8942-D312C48D162A}" srcOrd="3" destOrd="0" presId="urn:microsoft.com/office/officeart/2005/8/layout/hierarchy1"/>
    <dgm:cxn modelId="{D7B6A4D3-17A6-426F-9697-84D5128820F5}" type="presParOf" srcId="{DEBC6A8D-4779-4208-8942-D312C48D162A}" destId="{2692860C-D97E-4957-BB9C-A0C545FF265F}" srcOrd="0" destOrd="0" presId="urn:microsoft.com/office/officeart/2005/8/layout/hierarchy1"/>
    <dgm:cxn modelId="{7FCAD864-234E-49FB-902D-EA679110B1B4}" type="presParOf" srcId="{2692860C-D97E-4957-BB9C-A0C545FF265F}" destId="{038B727F-6957-4BDB-B53B-395142FB3607}" srcOrd="0" destOrd="0" presId="urn:microsoft.com/office/officeart/2005/8/layout/hierarchy1"/>
    <dgm:cxn modelId="{1EE2A08B-496E-4FA8-8ED7-0298AB17A9A1}" type="presParOf" srcId="{2692860C-D97E-4957-BB9C-A0C545FF265F}" destId="{5E36B2AD-B532-4B24-B268-EB6B771A0F5D}" srcOrd="1" destOrd="0" presId="urn:microsoft.com/office/officeart/2005/8/layout/hierarchy1"/>
    <dgm:cxn modelId="{90AB0766-EE05-4F36-8B85-6D9B078C1507}" type="presParOf" srcId="{DEBC6A8D-4779-4208-8942-D312C48D162A}" destId="{D8FF0EF3-125C-4286-8201-7E2336DC3CC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F3067-CB20-43BA-B7A4-C62155FE8C94}">
      <dsp:nvSpPr>
        <dsp:cNvPr id="0" name=""/>
        <dsp:cNvSpPr/>
      </dsp:nvSpPr>
      <dsp:spPr>
        <a:xfrm>
          <a:off x="4690154" y="1204435"/>
          <a:ext cx="1626601" cy="551591"/>
        </a:xfrm>
        <a:custGeom>
          <a:avLst/>
          <a:gdLst/>
          <a:ahLst/>
          <a:cxnLst/>
          <a:rect l="0" t="0" r="0" b="0"/>
          <a:pathLst>
            <a:path>
              <a:moveTo>
                <a:pt x="0" y="0"/>
              </a:moveTo>
              <a:lnTo>
                <a:pt x="0" y="375893"/>
              </a:lnTo>
              <a:lnTo>
                <a:pt x="1626601" y="375893"/>
              </a:lnTo>
              <a:lnTo>
                <a:pt x="1626601" y="5515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571D96-C158-44FA-95C7-752989BE02C3}">
      <dsp:nvSpPr>
        <dsp:cNvPr id="0" name=""/>
        <dsp:cNvSpPr/>
      </dsp:nvSpPr>
      <dsp:spPr>
        <a:xfrm>
          <a:off x="3362142" y="2960444"/>
          <a:ext cx="1136826" cy="664124"/>
        </a:xfrm>
        <a:custGeom>
          <a:avLst/>
          <a:gdLst/>
          <a:ahLst/>
          <a:cxnLst/>
          <a:rect l="0" t="0" r="0" b="0"/>
          <a:pathLst>
            <a:path>
              <a:moveTo>
                <a:pt x="0" y="0"/>
              </a:moveTo>
              <a:lnTo>
                <a:pt x="0" y="488426"/>
              </a:lnTo>
              <a:lnTo>
                <a:pt x="1136826" y="488426"/>
              </a:lnTo>
              <a:lnTo>
                <a:pt x="1136826" y="6641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27A2CA-28DD-4A35-A792-E85E863C56E3}">
      <dsp:nvSpPr>
        <dsp:cNvPr id="0" name=""/>
        <dsp:cNvSpPr/>
      </dsp:nvSpPr>
      <dsp:spPr>
        <a:xfrm>
          <a:off x="1827449" y="2960444"/>
          <a:ext cx="1534692" cy="664124"/>
        </a:xfrm>
        <a:custGeom>
          <a:avLst/>
          <a:gdLst/>
          <a:ahLst/>
          <a:cxnLst/>
          <a:rect l="0" t="0" r="0" b="0"/>
          <a:pathLst>
            <a:path>
              <a:moveTo>
                <a:pt x="1534692" y="0"/>
              </a:moveTo>
              <a:lnTo>
                <a:pt x="1534692" y="488426"/>
              </a:lnTo>
              <a:lnTo>
                <a:pt x="0" y="488426"/>
              </a:lnTo>
              <a:lnTo>
                <a:pt x="0" y="6641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A8403C-E4C7-4736-8079-528F11220C63}">
      <dsp:nvSpPr>
        <dsp:cNvPr id="0" name=""/>
        <dsp:cNvSpPr/>
      </dsp:nvSpPr>
      <dsp:spPr>
        <a:xfrm>
          <a:off x="3362142" y="1204435"/>
          <a:ext cx="1328012" cy="439058"/>
        </a:xfrm>
        <a:custGeom>
          <a:avLst/>
          <a:gdLst/>
          <a:ahLst/>
          <a:cxnLst/>
          <a:rect l="0" t="0" r="0" b="0"/>
          <a:pathLst>
            <a:path>
              <a:moveTo>
                <a:pt x="1328012" y="0"/>
              </a:moveTo>
              <a:lnTo>
                <a:pt x="1328012" y="263360"/>
              </a:lnTo>
              <a:lnTo>
                <a:pt x="0" y="263360"/>
              </a:lnTo>
              <a:lnTo>
                <a:pt x="0" y="4390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7D964E-A77D-4FBE-B4B7-777C09088740}">
      <dsp:nvSpPr>
        <dsp:cNvPr id="0" name=""/>
        <dsp:cNvSpPr/>
      </dsp:nvSpPr>
      <dsp:spPr>
        <a:xfrm>
          <a:off x="3741860" y="102"/>
          <a:ext cx="1896588" cy="1204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19065A-2EAD-4E62-A16F-D264D9714DDA}">
      <dsp:nvSpPr>
        <dsp:cNvPr id="0" name=""/>
        <dsp:cNvSpPr/>
      </dsp:nvSpPr>
      <dsp:spPr>
        <a:xfrm>
          <a:off x="3952592" y="200297"/>
          <a:ext cx="1896588" cy="12043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Lato Black"/>
            </a:rPr>
            <a:t>Fluid system</a:t>
          </a:r>
        </a:p>
      </dsp:txBody>
      <dsp:txXfrm>
        <a:off x="3987866" y="235571"/>
        <a:ext cx="1826040" cy="1133785"/>
      </dsp:txXfrm>
    </dsp:sp>
    <dsp:sp modelId="{B5FB24B1-1743-4AEE-8F7A-81594AA35797}">
      <dsp:nvSpPr>
        <dsp:cNvPr id="0" name=""/>
        <dsp:cNvSpPr/>
      </dsp:nvSpPr>
      <dsp:spPr>
        <a:xfrm>
          <a:off x="1946272" y="1643493"/>
          <a:ext cx="2831739" cy="1316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FE6BC-5892-43B6-839D-4E7EF6248ACE}">
      <dsp:nvSpPr>
        <dsp:cNvPr id="0" name=""/>
        <dsp:cNvSpPr/>
      </dsp:nvSpPr>
      <dsp:spPr>
        <a:xfrm>
          <a:off x="2157004" y="1843689"/>
          <a:ext cx="2831739" cy="13169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FF0000"/>
              </a:solidFill>
              <a:latin typeface="Lato Black"/>
            </a:rPr>
            <a:t>Fluid power system</a:t>
          </a:r>
        </a:p>
      </dsp:txBody>
      <dsp:txXfrm>
        <a:off x="2195576" y="1882261"/>
        <a:ext cx="2754595" cy="1239806"/>
      </dsp:txXfrm>
    </dsp:sp>
    <dsp:sp modelId="{FEFAD84F-680F-4B57-AF4B-343106418591}">
      <dsp:nvSpPr>
        <dsp:cNvPr id="0" name=""/>
        <dsp:cNvSpPr/>
      </dsp:nvSpPr>
      <dsp:spPr>
        <a:xfrm>
          <a:off x="777905" y="3624568"/>
          <a:ext cx="2099087" cy="1204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5CC23C-EDF7-4134-8904-1770FEBCF079}">
      <dsp:nvSpPr>
        <dsp:cNvPr id="0" name=""/>
        <dsp:cNvSpPr/>
      </dsp:nvSpPr>
      <dsp:spPr>
        <a:xfrm>
          <a:off x="988637" y="3824764"/>
          <a:ext cx="2099087" cy="12043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FF0000"/>
              </a:solidFill>
              <a:latin typeface="Lato Black"/>
            </a:rPr>
            <a:t>Hydraulics</a:t>
          </a:r>
        </a:p>
      </dsp:txBody>
      <dsp:txXfrm>
        <a:off x="1023911" y="3860038"/>
        <a:ext cx="2028539" cy="1133785"/>
      </dsp:txXfrm>
    </dsp:sp>
    <dsp:sp modelId="{E75A6186-B65D-47C9-A80B-3EEAC96590E3}">
      <dsp:nvSpPr>
        <dsp:cNvPr id="0" name=""/>
        <dsp:cNvSpPr/>
      </dsp:nvSpPr>
      <dsp:spPr>
        <a:xfrm>
          <a:off x="3298456" y="3624568"/>
          <a:ext cx="2401023" cy="1204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A8742C-FEBE-4B69-B2B9-1E7A9F44C431}">
      <dsp:nvSpPr>
        <dsp:cNvPr id="0" name=""/>
        <dsp:cNvSpPr/>
      </dsp:nvSpPr>
      <dsp:spPr>
        <a:xfrm>
          <a:off x="3509188" y="3824764"/>
          <a:ext cx="2401023" cy="12043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rgbClr val="FF0000"/>
              </a:solidFill>
              <a:latin typeface="Lato Black"/>
            </a:rPr>
            <a:t>Pneumatics</a:t>
          </a:r>
        </a:p>
      </dsp:txBody>
      <dsp:txXfrm>
        <a:off x="3544462" y="3860038"/>
        <a:ext cx="2330475" cy="1133785"/>
      </dsp:txXfrm>
    </dsp:sp>
    <dsp:sp modelId="{038B727F-6957-4BDB-B53B-395142FB3607}">
      <dsp:nvSpPr>
        <dsp:cNvPr id="0" name=""/>
        <dsp:cNvSpPr/>
      </dsp:nvSpPr>
      <dsp:spPr>
        <a:xfrm>
          <a:off x="5076026" y="1756026"/>
          <a:ext cx="2481458" cy="15420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36B2AD-B532-4B24-B268-EB6B771A0F5D}">
      <dsp:nvSpPr>
        <dsp:cNvPr id="0" name=""/>
        <dsp:cNvSpPr/>
      </dsp:nvSpPr>
      <dsp:spPr>
        <a:xfrm>
          <a:off x="5286758" y="1956222"/>
          <a:ext cx="2481458" cy="1542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Lato Black"/>
            </a:rPr>
            <a:t>Fluid transport system</a:t>
          </a:r>
        </a:p>
      </dsp:txBody>
      <dsp:txXfrm>
        <a:off x="5331922" y="2001386"/>
        <a:ext cx="2391130" cy="14516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7134B-9544-481D-92E5-49130F3E9A7D}" type="datetimeFigureOut">
              <a:rPr lang="en-GB" smtClean="0"/>
              <a:pPr/>
              <a:t>02/06/2020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BC825-0781-4EAE-8179-E4583AB5C86E}" type="slidenum">
              <a:rPr lang="en-GB" smtClean="0"/>
              <a:pPr/>
              <a:t>‹#›</a:t>
            </a:fld>
            <a:endParaRPr lang="en-GB"/>
          </a:p>
        </p:txBody>
      </p:sp>
    </p:spTree>
    <p:extLst>
      <p:ext uri="{BB962C8B-B14F-4D97-AF65-F5344CB8AC3E}">
        <p14:creationId xmlns:p14="http://schemas.microsoft.com/office/powerpoint/2010/main" val="109071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5"/>
          <p:cNvSpPr>
            <a:spLocks noGrp="1" noChangeArrowheads="1"/>
          </p:cNvSpPr>
          <p:nvPr>
            <p:ph type="sldNum" sz="quarter" idx="5"/>
          </p:nvPr>
        </p:nvSpPr>
        <p:spPr>
          <a:noFill/>
        </p:spPr>
        <p:txBody>
          <a:bodyPr/>
          <a:lstStyle/>
          <a:p>
            <a:fld id="{BCA06257-3962-434C-BC64-28A890950254}" type="slidenum">
              <a:rPr lang="en-GB">
                <a:latin typeface="Times New Roman" pitchFamily="18" charset="0"/>
              </a:rPr>
              <a:pPr/>
              <a:t>17</a:t>
            </a:fld>
            <a:endParaRPr lang="en-GB">
              <a:latin typeface="Times New Roman" pitchFamily="18" charset="0"/>
            </a:endParaRPr>
          </a:p>
        </p:txBody>
      </p:sp>
      <p:sp>
        <p:nvSpPr>
          <p:cNvPr id="142339" name="Rectangle 2"/>
          <p:cNvSpPr>
            <a:spLocks noChangeArrowheads="1"/>
          </p:cNvSpPr>
          <p:nvPr/>
        </p:nvSpPr>
        <p:spPr bwMode="auto">
          <a:xfrm>
            <a:off x="3886647" y="1"/>
            <a:ext cx="2971354" cy="427567"/>
          </a:xfrm>
          <a:prstGeom prst="rect">
            <a:avLst/>
          </a:prstGeom>
          <a:noFill/>
          <a:ln w="9525">
            <a:noFill/>
            <a:miter lim="800000"/>
            <a:headEnd/>
            <a:tailEnd/>
          </a:ln>
        </p:spPr>
        <p:txBody>
          <a:bodyPr wrap="none" anchor="ctr"/>
          <a:lstStyle/>
          <a:p>
            <a:endParaRPr lang="en-US"/>
          </a:p>
        </p:txBody>
      </p:sp>
      <p:sp>
        <p:nvSpPr>
          <p:cNvPr id="142340" name="Rectangle 3"/>
          <p:cNvSpPr>
            <a:spLocks noChangeArrowheads="1"/>
          </p:cNvSpPr>
          <p:nvPr/>
        </p:nvSpPr>
        <p:spPr bwMode="auto">
          <a:xfrm>
            <a:off x="3886647" y="8716434"/>
            <a:ext cx="2971354" cy="427567"/>
          </a:xfrm>
          <a:prstGeom prst="rect">
            <a:avLst/>
          </a:prstGeom>
          <a:noFill/>
          <a:ln w="9525">
            <a:noFill/>
            <a:miter lim="800000"/>
            <a:headEnd/>
            <a:tailEnd/>
          </a:ln>
        </p:spPr>
        <p:txBody>
          <a:bodyPr lIns="19050" tIns="0" rIns="19050" bIns="0" anchor="b"/>
          <a:lstStyle/>
          <a:p>
            <a:pPr algn="r" defTabSz="762000"/>
            <a:r>
              <a:rPr lang="en-GB" sz="1000" b="0" i="1">
                <a:solidFill>
                  <a:schemeClr val="tx1"/>
                </a:solidFill>
                <a:latin typeface="Times New Roman" pitchFamily="18" charset="0"/>
              </a:rPr>
              <a:t>27</a:t>
            </a:r>
          </a:p>
        </p:txBody>
      </p:sp>
      <p:sp>
        <p:nvSpPr>
          <p:cNvPr id="142341" name="Rectangle 4"/>
          <p:cNvSpPr>
            <a:spLocks noChangeArrowheads="1"/>
          </p:cNvSpPr>
          <p:nvPr/>
        </p:nvSpPr>
        <p:spPr bwMode="auto">
          <a:xfrm>
            <a:off x="0" y="8716434"/>
            <a:ext cx="2971354" cy="427567"/>
          </a:xfrm>
          <a:prstGeom prst="rect">
            <a:avLst/>
          </a:prstGeom>
          <a:noFill/>
          <a:ln w="9525">
            <a:noFill/>
            <a:miter lim="800000"/>
            <a:headEnd/>
            <a:tailEnd/>
          </a:ln>
        </p:spPr>
        <p:txBody>
          <a:bodyPr wrap="none" anchor="ctr"/>
          <a:lstStyle/>
          <a:p>
            <a:endParaRPr lang="en-US"/>
          </a:p>
        </p:txBody>
      </p:sp>
      <p:sp>
        <p:nvSpPr>
          <p:cNvPr id="142342" name="Rectangle 5"/>
          <p:cNvSpPr>
            <a:spLocks noChangeArrowheads="1"/>
          </p:cNvSpPr>
          <p:nvPr/>
        </p:nvSpPr>
        <p:spPr bwMode="auto">
          <a:xfrm>
            <a:off x="0" y="1"/>
            <a:ext cx="2971354" cy="427567"/>
          </a:xfrm>
          <a:prstGeom prst="rect">
            <a:avLst/>
          </a:prstGeom>
          <a:noFill/>
          <a:ln w="9525">
            <a:noFill/>
            <a:miter lim="800000"/>
            <a:headEnd/>
            <a:tailEnd/>
          </a:ln>
        </p:spPr>
        <p:txBody>
          <a:bodyPr wrap="none" anchor="ctr"/>
          <a:lstStyle/>
          <a:p>
            <a:endParaRPr lang="en-US"/>
          </a:p>
        </p:txBody>
      </p:sp>
      <p:sp>
        <p:nvSpPr>
          <p:cNvPr id="142343" name="Rectangle 6"/>
          <p:cNvSpPr>
            <a:spLocks noGrp="1" noChangeArrowheads="1"/>
          </p:cNvSpPr>
          <p:nvPr>
            <p:ph type="body" idx="1"/>
          </p:nvPr>
        </p:nvSpPr>
        <p:spPr>
          <a:xfrm>
            <a:off x="914178" y="4360333"/>
            <a:ext cx="5029646" cy="3632200"/>
          </a:xfrm>
          <a:noFill/>
          <a:ln/>
        </p:spPr>
        <p:txBody>
          <a:bodyPr/>
          <a:lstStyle/>
          <a:p>
            <a:endParaRPr lang="en-US">
              <a:latin typeface="Times New Roman" pitchFamily="18" charset="0"/>
            </a:endParaRPr>
          </a:p>
        </p:txBody>
      </p:sp>
      <p:sp>
        <p:nvSpPr>
          <p:cNvPr id="142344" name="Rectangle 7"/>
          <p:cNvSpPr>
            <a:spLocks noGrp="1" noRot="1" noChangeAspect="1" noChangeArrowheads="1" noTextEdit="1"/>
          </p:cNvSpPr>
          <p:nvPr>
            <p:ph type="sldImg"/>
          </p:nvPr>
        </p:nvSpPr>
        <p:spPr>
          <a:xfrm>
            <a:off x="1296988" y="801688"/>
            <a:ext cx="4264025" cy="3198812"/>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5"/>
          <p:cNvSpPr>
            <a:spLocks noGrp="1" noChangeArrowheads="1"/>
          </p:cNvSpPr>
          <p:nvPr>
            <p:ph type="sldNum" sz="quarter" idx="5"/>
          </p:nvPr>
        </p:nvSpPr>
        <p:spPr>
          <a:noFill/>
        </p:spPr>
        <p:txBody>
          <a:bodyPr/>
          <a:lstStyle/>
          <a:p>
            <a:fld id="{2AE07BE5-42F5-4591-9424-6E2E0E3153A9}" type="slidenum">
              <a:rPr lang="en-GB">
                <a:latin typeface="Times New Roman" pitchFamily="18" charset="0"/>
              </a:rPr>
              <a:pPr/>
              <a:t>24</a:t>
            </a:fld>
            <a:endParaRPr lang="en-GB">
              <a:latin typeface="Times New Roman" pitchFamily="18" charset="0"/>
            </a:endParaRPr>
          </a:p>
        </p:txBody>
      </p:sp>
      <p:sp>
        <p:nvSpPr>
          <p:cNvPr id="144387" name="Rectangle 2"/>
          <p:cNvSpPr>
            <a:spLocks noGrp="1" noRot="1" noChangeAspect="1" noChangeArrowheads="1" noTextEdit="1"/>
          </p:cNvSpPr>
          <p:nvPr>
            <p:ph type="sldImg"/>
          </p:nvPr>
        </p:nvSpPr>
        <p:spPr>
          <a:ln cap="flat"/>
        </p:spPr>
      </p:sp>
      <p:sp>
        <p:nvSpPr>
          <p:cNvPr id="144388" name="Rectangle 3"/>
          <p:cNvSpPr>
            <a:spLocks noGrp="1" noChangeArrowheads="1"/>
          </p:cNvSpPr>
          <p:nvPr>
            <p:ph type="body" idx="1"/>
          </p:nvPr>
        </p:nvSpPr>
        <p:spPr>
          <a:noFill/>
          <a:ln/>
        </p:spPr>
        <p:txBody>
          <a:bodyPr/>
          <a:lstStyle/>
          <a:p>
            <a:r>
              <a:rPr lang="en-GB" sz="1800">
                <a:latin typeface="Times New Roman" pitchFamily="18" charset="0"/>
              </a:rPr>
              <a:t>The flow regulators should be close to the push button valves. The reason for this is the pipework and valve cavity volume between the push button valves and their flow regulators act as small reservoirs. This will cause the movement to overrun after releasing each button.</a:t>
            </a:r>
          </a:p>
          <a:p>
            <a:r>
              <a:rPr lang="en-GB" sz="1800">
                <a:latin typeface="Times New Roman" pitchFamily="18" charset="0"/>
              </a:rPr>
              <a:t>If the flow regulators are placed the other side of the push button valves, the reservoir effect will cause a slight jump in the cylinder action when each button is first pushed.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E1047-8F50-46BD-846A-54F006423CA2}" type="datetime1">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288698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B62C1-A2C2-439B-956B-93A4344911D3}" type="datetime1">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170591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380B4-BE9E-429E-95E5-4839FA5535F0}" type="datetime1">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118455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2050" y="419100"/>
            <a:ext cx="6826250" cy="742950"/>
          </a:xfrm>
        </p:spPr>
        <p:txBody>
          <a:bodyPr/>
          <a:lstStyle/>
          <a:p>
            <a:r>
              <a:rPr lang="en-US"/>
              <a:t>Click to edit Master title style</a:t>
            </a:r>
          </a:p>
        </p:txBody>
      </p:sp>
      <p:sp>
        <p:nvSpPr>
          <p:cNvPr id="3" name="Text Placeholder 2"/>
          <p:cNvSpPr>
            <a:spLocks noGrp="1"/>
          </p:cNvSpPr>
          <p:nvPr>
            <p:ph type="body" sz="half" idx="1"/>
          </p:nvPr>
        </p:nvSpPr>
        <p:spPr>
          <a:xfrm>
            <a:off x="685800" y="14478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fld id="{2B571E60-1873-4181-9164-2D75872CDC04}" type="datetime1">
              <a:rPr lang="en-GB" smtClean="0"/>
              <a:t>02/06/2020</a:t>
            </a:fld>
            <a:endParaRPr lang="en-US"/>
          </a:p>
        </p:txBody>
      </p:sp>
      <p:sp>
        <p:nvSpPr>
          <p:cNvPr id="6" name="Rectangle 3"/>
          <p:cNvSpPr>
            <a:spLocks noGrp="1" noChangeArrowheads="1"/>
          </p:cNvSpPr>
          <p:nvPr>
            <p:ph type="ftr" sz="quarter" idx="11"/>
          </p:nvPr>
        </p:nvSpPr>
        <p:spPr>
          <a:ln/>
        </p:spPr>
        <p:txBody>
          <a:bodyPr/>
          <a:lstStyle>
            <a:lvl1pPr>
              <a:defRPr/>
            </a:lvl1pPr>
          </a:lstStyle>
          <a:p>
            <a:endParaRPr lang="en-US"/>
          </a:p>
        </p:txBody>
      </p:sp>
      <p:sp>
        <p:nvSpPr>
          <p:cNvPr id="7" name="Rectangle 4"/>
          <p:cNvSpPr>
            <a:spLocks noGrp="1" noChangeArrowheads="1"/>
          </p:cNvSpPr>
          <p:nvPr>
            <p:ph type="sldNum" sz="quarter" idx="12"/>
          </p:nvPr>
        </p:nvSpPr>
        <p:spPr>
          <a:ln/>
        </p:spPr>
        <p:txBody>
          <a:bodyPr/>
          <a:lstStyle>
            <a:lvl1pPr>
              <a:defRPr/>
            </a:lvl1pPr>
          </a:lstStyle>
          <a:p>
            <a:fld id="{22A85E82-10F9-49AF-8E75-9AF66E9DC0BC}"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62050" y="419100"/>
            <a:ext cx="6826250" cy="742950"/>
          </a:xfrm>
        </p:spPr>
        <p:txBody>
          <a:bodyPr/>
          <a:lstStyle/>
          <a:p>
            <a:r>
              <a:rPr lang="en-US"/>
              <a:t>Click to edit Master title style</a:t>
            </a:r>
          </a:p>
        </p:txBody>
      </p:sp>
      <p:sp>
        <p:nvSpPr>
          <p:cNvPr id="3" name="Text Placeholder 2"/>
          <p:cNvSpPr>
            <a:spLocks noGrp="1"/>
          </p:cNvSpPr>
          <p:nvPr>
            <p:ph type="body" sz="half" idx="1"/>
          </p:nvPr>
        </p:nvSpPr>
        <p:spPr>
          <a:xfrm>
            <a:off x="685800" y="1447800"/>
            <a:ext cx="777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3771900"/>
            <a:ext cx="777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fld id="{6E31A7DD-64D4-4918-B2FF-88DA32955743}" type="datetime1">
              <a:rPr lang="en-GB" smtClean="0"/>
              <a:t>02/06/2020</a:t>
            </a:fld>
            <a:endParaRPr lang="en-US"/>
          </a:p>
        </p:txBody>
      </p:sp>
      <p:sp>
        <p:nvSpPr>
          <p:cNvPr id="6" name="Rectangle 3"/>
          <p:cNvSpPr>
            <a:spLocks noGrp="1" noChangeArrowheads="1"/>
          </p:cNvSpPr>
          <p:nvPr>
            <p:ph type="ftr" sz="quarter" idx="11"/>
          </p:nvPr>
        </p:nvSpPr>
        <p:spPr>
          <a:ln/>
        </p:spPr>
        <p:txBody>
          <a:bodyPr/>
          <a:lstStyle>
            <a:lvl1pPr>
              <a:defRPr/>
            </a:lvl1pPr>
          </a:lstStyle>
          <a:p>
            <a:endParaRPr lang="en-US"/>
          </a:p>
        </p:txBody>
      </p:sp>
      <p:sp>
        <p:nvSpPr>
          <p:cNvPr id="7" name="Rectangle 4"/>
          <p:cNvSpPr>
            <a:spLocks noGrp="1" noChangeArrowheads="1"/>
          </p:cNvSpPr>
          <p:nvPr>
            <p:ph type="sldNum" sz="quarter" idx="12"/>
          </p:nvPr>
        </p:nvSpPr>
        <p:spPr>
          <a:ln/>
        </p:spPr>
        <p:txBody>
          <a:bodyPr/>
          <a:lstStyle>
            <a:lvl1pPr>
              <a:defRPr/>
            </a:lvl1pPr>
          </a:lstStyle>
          <a:p>
            <a:fld id="{E0569FBF-4812-41C3-BFF9-758154EF0E4C}"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62050" y="419100"/>
            <a:ext cx="6826250" cy="742950"/>
          </a:xfrm>
        </p:spPr>
        <p:txBody>
          <a:bodyPr/>
          <a:lstStyle/>
          <a:p>
            <a:r>
              <a:rPr lang="en-US"/>
              <a:t>Click to edit Master title style</a:t>
            </a:r>
          </a:p>
        </p:txBody>
      </p:sp>
      <p:sp>
        <p:nvSpPr>
          <p:cNvPr id="3" name="Text Placeholder 2"/>
          <p:cNvSpPr>
            <a:spLocks noGrp="1"/>
          </p:cNvSpPr>
          <p:nvPr>
            <p:ph type="body" sz="half" idx="1"/>
          </p:nvPr>
        </p:nvSpPr>
        <p:spPr>
          <a:xfrm>
            <a:off x="685800" y="14478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447800"/>
            <a:ext cx="3810000" cy="4495800"/>
          </a:xfrm>
        </p:spPr>
        <p:txBody>
          <a:bodyPr/>
          <a:lstStyle/>
          <a:p>
            <a:pPr lvl="0"/>
            <a:endParaRPr lang="en-US" noProof="0"/>
          </a:p>
        </p:txBody>
      </p:sp>
      <p:sp>
        <p:nvSpPr>
          <p:cNvPr id="5" name="Rectangle 2"/>
          <p:cNvSpPr>
            <a:spLocks noGrp="1" noChangeArrowheads="1"/>
          </p:cNvSpPr>
          <p:nvPr>
            <p:ph type="dt" sz="half" idx="10"/>
          </p:nvPr>
        </p:nvSpPr>
        <p:spPr>
          <a:ln/>
        </p:spPr>
        <p:txBody>
          <a:bodyPr/>
          <a:lstStyle>
            <a:lvl1pPr>
              <a:defRPr/>
            </a:lvl1pPr>
          </a:lstStyle>
          <a:p>
            <a:fld id="{C38CCA48-886C-4C7D-9ECC-20348EE5E7F5}" type="datetime1">
              <a:rPr lang="en-GB" smtClean="0"/>
              <a:t>02/06/2020</a:t>
            </a:fld>
            <a:endParaRPr lang="en-US"/>
          </a:p>
        </p:txBody>
      </p:sp>
      <p:sp>
        <p:nvSpPr>
          <p:cNvPr id="6" name="Rectangle 3"/>
          <p:cNvSpPr>
            <a:spLocks noGrp="1" noChangeArrowheads="1"/>
          </p:cNvSpPr>
          <p:nvPr>
            <p:ph type="ftr" sz="quarter" idx="11"/>
          </p:nvPr>
        </p:nvSpPr>
        <p:spPr>
          <a:ln/>
        </p:spPr>
        <p:txBody>
          <a:bodyPr/>
          <a:lstStyle>
            <a:lvl1pPr>
              <a:defRPr/>
            </a:lvl1pPr>
          </a:lstStyle>
          <a:p>
            <a:endParaRPr lang="en-US"/>
          </a:p>
        </p:txBody>
      </p:sp>
      <p:sp>
        <p:nvSpPr>
          <p:cNvPr id="7" name="Rectangle 4"/>
          <p:cNvSpPr>
            <a:spLocks noGrp="1" noChangeArrowheads="1"/>
          </p:cNvSpPr>
          <p:nvPr>
            <p:ph type="sldNum" sz="quarter" idx="12"/>
          </p:nvPr>
        </p:nvSpPr>
        <p:spPr>
          <a:ln/>
        </p:spPr>
        <p:txBody>
          <a:bodyPr/>
          <a:lstStyle>
            <a:lvl1pPr>
              <a:defRPr/>
            </a:lvl1pPr>
          </a:lstStyle>
          <a:p>
            <a:fld id="{432C8622-D8E8-42BF-901A-EF4521E846B1}" type="slidenum">
              <a:rPr lang="en-GB"/>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62050" y="419100"/>
            <a:ext cx="6826250" cy="742950"/>
          </a:xfrm>
        </p:spPr>
        <p:txBody>
          <a:bodyPr/>
          <a:lstStyle/>
          <a:p>
            <a:r>
              <a:rPr lang="en-US"/>
              <a:t>Click to edit Master title style</a:t>
            </a:r>
          </a:p>
        </p:txBody>
      </p:sp>
      <p:sp>
        <p:nvSpPr>
          <p:cNvPr id="3" name="ClipArt Placeholder 2"/>
          <p:cNvSpPr>
            <a:spLocks noGrp="1"/>
          </p:cNvSpPr>
          <p:nvPr>
            <p:ph type="clipArt" sz="half" idx="1"/>
          </p:nvPr>
        </p:nvSpPr>
        <p:spPr>
          <a:xfrm>
            <a:off x="685800" y="1447800"/>
            <a:ext cx="3810000" cy="4495800"/>
          </a:xfrm>
        </p:spPr>
        <p:txBody>
          <a:bodyPr/>
          <a:lstStyle/>
          <a:p>
            <a:pPr lvl="0"/>
            <a:endParaRPr lang="en-US" noProof="0"/>
          </a:p>
        </p:txBody>
      </p:sp>
      <p:sp>
        <p:nvSpPr>
          <p:cNvPr id="4" name="Text Placeholder 3"/>
          <p:cNvSpPr>
            <a:spLocks noGrp="1"/>
          </p:cNvSpPr>
          <p:nvPr>
            <p:ph type="body" sz="half" idx="2"/>
          </p:nvPr>
        </p:nvSpPr>
        <p:spPr>
          <a:xfrm>
            <a:off x="4648200" y="14478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fld id="{E94954CB-7D6C-4980-835B-38E8AF8F3918}" type="datetime1">
              <a:rPr lang="en-GB" smtClean="0"/>
              <a:t>02/06/2020</a:t>
            </a:fld>
            <a:endParaRPr lang="en-US"/>
          </a:p>
        </p:txBody>
      </p:sp>
      <p:sp>
        <p:nvSpPr>
          <p:cNvPr id="6" name="Rectangle 3"/>
          <p:cNvSpPr>
            <a:spLocks noGrp="1" noChangeArrowheads="1"/>
          </p:cNvSpPr>
          <p:nvPr>
            <p:ph type="ftr" sz="quarter" idx="11"/>
          </p:nvPr>
        </p:nvSpPr>
        <p:spPr>
          <a:ln/>
        </p:spPr>
        <p:txBody>
          <a:bodyPr/>
          <a:lstStyle>
            <a:lvl1pPr>
              <a:defRPr/>
            </a:lvl1pPr>
          </a:lstStyle>
          <a:p>
            <a:endParaRPr lang="en-US"/>
          </a:p>
        </p:txBody>
      </p:sp>
      <p:sp>
        <p:nvSpPr>
          <p:cNvPr id="7" name="Rectangle 4"/>
          <p:cNvSpPr>
            <a:spLocks noGrp="1" noChangeArrowheads="1"/>
          </p:cNvSpPr>
          <p:nvPr>
            <p:ph type="sldNum" sz="quarter" idx="12"/>
          </p:nvPr>
        </p:nvSpPr>
        <p:spPr>
          <a:ln/>
        </p:spPr>
        <p:txBody>
          <a:bodyPr/>
          <a:lstStyle>
            <a:lvl1pPr>
              <a:defRPr/>
            </a:lvl1pPr>
          </a:lstStyle>
          <a:p>
            <a:fld id="{41691089-17AA-4C43-9631-0BC5BD531B54}"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847DB-0A80-43C8-B06C-B24FC57A16AC}" type="datetime1">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174230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80"/>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25BF2-A57F-4DEF-947C-F228603271CA}" type="datetime1">
              <a:rPr lang="en-GB" smtClean="0"/>
              <a:t>02/06/2020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28144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F79FB-CA20-4637-BFB6-2053431442E8}" type="datetime1">
              <a:rPr lang="en-GB" smtClean="0"/>
              <a:t>02/06/2020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303394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9EFC1-407C-4C4D-B026-729DEBE0C8FB}" type="datetime1">
              <a:rPr lang="en-GB" smtClean="0"/>
              <a:t>02/06/2020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346717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9DBA8-948C-449C-9A57-F5EA3966E384}" type="datetime1">
              <a:rPr lang="en-GB" smtClean="0"/>
              <a:t>02/06/2020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162575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F0AA7-5DB5-4C24-ABD5-DE751D3A3B65}" type="datetime1">
              <a:rPr lang="en-GB" smtClean="0"/>
              <a:t>02/06/2020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47646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E7A0DC-622C-438D-8C9C-A8CA1857496C}" type="datetime1">
              <a:rPr lang="en-GB" smtClean="0"/>
              <a:t>02/06/2020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198332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A79C06-8CC2-4FB4-9450-8ADEFBE30496}" type="datetime1">
              <a:rPr lang="en-GB" smtClean="0"/>
              <a:t>02/06/2020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9429B7-DE0B-4B9D-BF18-CF94939812A0}" type="slidenum">
              <a:rPr lang="en-GB" smtClean="0"/>
              <a:pPr/>
              <a:t>‹#›</a:t>
            </a:fld>
            <a:endParaRPr lang="en-GB"/>
          </a:p>
        </p:txBody>
      </p:sp>
    </p:spTree>
    <p:extLst>
      <p:ext uri="{BB962C8B-B14F-4D97-AF65-F5344CB8AC3E}">
        <p14:creationId xmlns:p14="http://schemas.microsoft.com/office/powerpoint/2010/main" val="220757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3EC2C-A912-4466-9EC5-8DD71A1C058F}" type="datetime1">
              <a:rPr lang="en-GB" smtClean="0"/>
              <a:t>02/06/2020</a:t>
            </a:fld>
            <a:endParaRPr lang="en-GB"/>
          </a:p>
        </p:txBody>
      </p:sp>
      <p:sp>
        <p:nvSpPr>
          <p:cNvPr id="5" name="Footer Placeholder 4"/>
          <p:cNvSpPr>
            <a:spLocks noGrp="1"/>
          </p:cNvSpPr>
          <p:nvPr>
            <p:ph type="ftr" sz="quarter" idx="3"/>
          </p:nvPr>
        </p:nvSpPr>
        <p:spPr>
          <a:xfrm>
            <a:off x="3028950" y="635636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6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29B7-DE0B-4B9D-BF18-CF94939812A0}" type="slidenum">
              <a:rPr lang="en-GB" smtClean="0"/>
              <a:pPr/>
              <a:t>‹#›</a:t>
            </a:fld>
            <a:endParaRPr lang="en-GB"/>
          </a:p>
        </p:txBody>
      </p:sp>
    </p:spTree>
    <p:extLst>
      <p:ext uri="{BB962C8B-B14F-4D97-AF65-F5344CB8AC3E}">
        <p14:creationId xmlns:p14="http://schemas.microsoft.com/office/powerpoint/2010/main" val="346055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E150-E38C-40D7-9EE4-26C4EAE8E005}"/>
              </a:ext>
            </a:extLst>
          </p:cNvPr>
          <p:cNvSpPr>
            <a:spLocks noGrp="1"/>
          </p:cNvSpPr>
          <p:nvPr>
            <p:ph type="ctrTitle"/>
          </p:nvPr>
        </p:nvSpPr>
        <p:spPr>
          <a:xfrm>
            <a:off x="818078" y="2572820"/>
            <a:ext cx="7772400" cy="729180"/>
          </a:xfrm>
        </p:spPr>
        <p:txBody>
          <a:bodyPr anchor="t">
            <a:noAutofit/>
          </a:bodyPr>
          <a:lstStyle/>
          <a:p>
            <a:r>
              <a:rPr lang="en-US" sz="3600" b="1" dirty="0">
                <a:solidFill>
                  <a:srgbClr val="0070C0"/>
                </a:solidFill>
                <a:latin typeface="Times New Roman" panose="02020603050405020304" pitchFamily="18" charset="0"/>
                <a:cs typeface="Times New Roman" panose="02020603050405020304" pitchFamily="18" charset="0"/>
              </a:rPr>
              <a:t>FLUID POWER LAB</a:t>
            </a:r>
            <a:endParaRPr lang="en-GB" sz="3600" dirty="0">
              <a:solidFill>
                <a:srgbClr val="0070C0"/>
              </a:solidFill>
              <a:latin typeface="Times New Roman" panose="02020603050405020304" pitchFamily="18" charset="0"/>
              <a:cs typeface="Times New Roman" panose="02020603050405020304" pitchFamily="18" charset="0"/>
            </a:endParaRPr>
          </a:p>
        </p:txBody>
      </p:sp>
      <p:pic>
        <p:nvPicPr>
          <p:cNvPr id="6"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
        <p:nvSpPr>
          <p:cNvPr id="7" name="Title 1">
            <a:extLst>
              <a:ext uri="{FF2B5EF4-FFF2-40B4-BE49-F238E27FC236}">
                <a16:creationId xmlns:a16="http://schemas.microsoft.com/office/drawing/2014/main" id="{A65ACBBC-713C-4AED-AFB0-CA47FD5A6CD6}"/>
              </a:ext>
            </a:extLst>
          </p:cNvPr>
          <p:cNvSpPr txBox="1">
            <a:spLocks/>
          </p:cNvSpPr>
          <p:nvPr/>
        </p:nvSpPr>
        <p:spPr>
          <a:xfrm>
            <a:off x="428614" y="6019800"/>
            <a:ext cx="8286776" cy="8382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solidFill>
                  <a:schemeClr val="tx1"/>
                </a:solidFill>
                <a:latin typeface="Times New Roman" panose="02020603050405020304" pitchFamily="18" charset="0"/>
                <a:ea typeface="+mj-ea"/>
                <a:cs typeface="Times New Roman" panose="02020603050405020304" pitchFamily="18" charset="0"/>
              </a:rPr>
              <a:t>   Department of Mechanical Engineering,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solidFill>
                  <a:schemeClr val="tx1"/>
                </a:solidFill>
                <a:latin typeface="Times New Roman" panose="02020603050405020304" pitchFamily="18" charset="0"/>
                <a:ea typeface="+mj-ea"/>
                <a:cs typeface="Times New Roman" panose="02020603050405020304" pitchFamily="18" charset="0"/>
              </a:rPr>
              <a:t>Amrita School of Engineering, Coimbatore - 641112</a:t>
            </a:r>
            <a:endParaRPr kumimoji="0" lang="en-US" sz="2800" i="0" u="none" strike="noStrike" kern="1200" normalizeH="0" baseline="0" noProof="0" dirty="0">
              <a:solidFill>
                <a:schemeClr val="tx1"/>
              </a:solidFill>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7123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267856"/>
            <a:ext cx="8229600" cy="743712"/>
          </a:xfrm>
        </p:spPr>
        <p:txBody>
          <a:bodyPr>
            <a:normAutofit/>
          </a:bodyPr>
          <a:lstStyle/>
          <a:p>
            <a:r>
              <a:rPr lang="en-US" sz="3600" b="1" dirty="0">
                <a:solidFill>
                  <a:srgbClr val="0070C0"/>
                </a:solidFill>
                <a:ea typeface="+mn-ea"/>
                <a:cs typeface="+mn-cs"/>
              </a:rPr>
              <a:t>Basic Components of Pneumatic System</a:t>
            </a:r>
          </a:p>
        </p:txBody>
      </p:sp>
      <p:pic>
        <p:nvPicPr>
          <p:cNvPr id="2050" name="Picture 2"/>
          <p:cNvPicPr>
            <a:picLocks noGrp="1" noChangeAspect="1" noChangeArrowheads="1"/>
          </p:cNvPicPr>
          <p:nvPr>
            <p:ph idx="4294967295"/>
          </p:nvPr>
        </p:nvPicPr>
        <p:blipFill>
          <a:blip r:embed="rId2"/>
          <a:srcRect/>
          <a:stretch>
            <a:fillRect/>
          </a:stretch>
        </p:blipFill>
        <p:spPr bwMode="auto">
          <a:xfrm>
            <a:off x="492369" y="973648"/>
            <a:ext cx="8159262" cy="4419600"/>
          </a:xfrm>
          <a:prstGeom prst="rect">
            <a:avLst/>
          </a:prstGeom>
          <a:noFill/>
          <a:ln w="9525">
            <a:noFill/>
            <a:miter lim="800000"/>
            <a:headEnd/>
            <a:tailEnd/>
          </a:ln>
          <a:effectLst/>
        </p:spPr>
      </p:pic>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3" cstate="print"/>
          <a:srcRect/>
          <a:stretch>
            <a:fillRect/>
          </a:stretch>
        </p:blipFill>
        <p:spPr bwMode="auto">
          <a:xfrm>
            <a:off x="8286777" y="0"/>
            <a:ext cx="857224" cy="857224"/>
          </a:xfrm>
          <a:prstGeom prst="rect">
            <a:avLst/>
          </a:prstGeom>
          <a:noFill/>
        </p:spPr>
      </p:pic>
      <p:sp>
        <p:nvSpPr>
          <p:cNvPr id="5" name="TextBox 4"/>
          <p:cNvSpPr txBox="1"/>
          <p:nvPr/>
        </p:nvSpPr>
        <p:spPr>
          <a:xfrm>
            <a:off x="2946400" y="6146800"/>
            <a:ext cx="4137671" cy="400110"/>
          </a:xfrm>
          <a:prstGeom prst="rect">
            <a:avLst/>
          </a:prstGeom>
          <a:noFill/>
        </p:spPr>
        <p:txBody>
          <a:bodyPr wrap="none" rtlCol="0">
            <a:spAutoFit/>
          </a:bodyPr>
          <a:lstStyle/>
          <a:p>
            <a:r>
              <a:rPr lang="en-US" sz="2000" dirty="0">
                <a:solidFill>
                  <a:srgbClr val="FF0000"/>
                </a:solidFill>
                <a:latin typeface="Lato Black" pitchFamily="34" charset="0"/>
              </a:rPr>
              <a:t>Components of pneumatic system</a:t>
            </a:r>
          </a:p>
        </p:txBody>
      </p:sp>
      <p:sp>
        <p:nvSpPr>
          <p:cNvPr id="6" name="Slide Number Placeholder 5"/>
          <p:cNvSpPr>
            <a:spLocks noGrp="1"/>
          </p:cNvSpPr>
          <p:nvPr>
            <p:ph type="sldNum" sz="quarter" idx="12"/>
          </p:nvPr>
        </p:nvSpPr>
        <p:spPr/>
        <p:txBody>
          <a:bodyPr/>
          <a:lstStyle/>
          <a:p>
            <a:fld id="{709429B7-DE0B-4B9D-BF18-CF94939812A0}"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457200" y="1346199"/>
            <a:ext cx="8229600" cy="4953000"/>
          </a:xfrm>
        </p:spPr>
        <p:txBody>
          <a:bodyPr>
            <a:normAutofit/>
          </a:bodyPr>
          <a:lstStyle/>
          <a:p>
            <a:r>
              <a:rPr lang="en-US" dirty="0">
                <a:latin typeface="Lato Black"/>
              </a:rPr>
              <a:t>Compressor</a:t>
            </a:r>
          </a:p>
          <a:p>
            <a:r>
              <a:rPr lang="en-US" dirty="0">
                <a:latin typeface="Lato Black"/>
              </a:rPr>
              <a:t>Storage reservoir</a:t>
            </a:r>
          </a:p>
          <a:p>
            <a:r>
              <a:rPr lang="en-US" dirty="0">
                <a:latin typeface="Lato Black"/>
              </a:rPr>
              <a:t>FRL – Filter, regulator, lubricator</a:t>
            </a:r>
          </a:p>
          <a:p>
            <a:r>
              <a:rPr lang="en-US" dirty="0">
                <a:latin typeface="Lato Black"/>
              </a:rPr>
              <a:t>Valves</a:t>
            </a:r>
          </a:p>
          <a:p>
            <a:pPr lvl="1"/>
            <a:r>
              <a:rPr lang="en-US" sz="2600" dirty="0">
                <a:solidFill>
                  <a:srgbClr val="7030A0"/>
                </a:solidFill>
                <a:latin typeface="Lato Black"/>
              </a:rPr>
              <a:t>DCV – Directional control valve</a:t>
            </a:r>
          </a:p>
          <a:p>
            <a:pPr lvl="1"/>
            <a:r>
              <a:rPr lang="en-US" sz="2600" dirty="0">
                <a:solidFill>
                  <a:srgbClr val="7030A0"/>
                </a:solidFill>
                <a:latin typeface="Lato Black"/>
              </a:rPr>
              <a:t>PCV – Pressure control valve</a:t>
            </a:r>
          </a:p>
          <a:p>
            <a:pPr lvl="1"/>
            <a:r>
              <a:rPr lang="en-US" sz="2600" dirty="0">
                <a:solidFill>
                  <a:srgbClr val="7030A0"/>
                </a:solidFill>
                <a:latin typeface="Lato Black"/>
              </a:rPr>
              <a:t>FCV – Flow control valve</a:t>
            </a:r>
          </a:p>
          <a:p>
            <a:pPr marL="274320" lvl="1" indent="-274320">
              <a:buClr>
                <a:schemeClr val="accent3"/>
              </a:buClr>
              <a:buSzPct val="95000"/>
            </a:pPr>
            <a:r>
              <a:rPr lang="en-US" sz="2600" dirty="0">
                <a:latin typeface="Lato Black"/>
              </a:rPr>
              <a:t>External power supply</a:t>
            </a:r>
          </a:p>
          <a:p>
            <a:pPr marL="274320" lvl="1" indent="-274320">
              <a:buClr>
                <a:schemeClr val="accent3"/>
              </a:buClr>
              <a:buSzPct val="95000"/>
            </a:pPr>
            <a:r>
              <a:rPr lang="en-US" sz="2600" dirty="0">
                <a:latin typeface="Lato Black"/>
              </a:rPr>
              <a:t>Piping system</a:t>
            </a:r>
          </a:p>
          <a:p>
            <a:pPr marL="274320" lvl="1" indent="-274320">
              <a:buClr>
                <a:schemeClr val="accent3"/>
              </a:buClr>
              <a:buSzPct val="95000"/>
            </a:pPr>
            <a:r>
              <a:rPr lang="en-US" sz="2600" dirty="0">
                <a:latin typeface="Lato Black"/>
              </a:rPr>
              <a:t>Actuator</a:t>
            </a:r>
          </a:p>
          <a:p>
            <a:pPr marL="548640" lvl="2" indent="-274320">
              <a:buClr>
                <a:schemeClr val="accent3"/>
              </a:buClr>
              <a:buSzPct val="95000"/>
            </a:pPr>
            <a:r>
              <a:rPr lang="en-US" sz="2300" dirty="0">
                <a:latin typeface="Lato Black"/>
              </a:rPr>
              <a:t>Cylinder / Motor</a:t>
            </a:r>
          </a:p>
        </p:txBody>
      </p:sp>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
        <p:nvSpPr>
          <p:cNvPr id="5" name="Slide Number Placeholder 4"/>
          <p:cNvSpPr>
            <a:spLocks noGrp="1"/>
          </p:cNvSpPr>
          <p:nvPr>
            <p:ph type="sldNum" sz="quarter" idx="12"/>
          </p:nvPr>
        </p:nvSpPr>
        <p:spPr/>
        <p:txBody>
          <a:bodyPr/>
          <a:lstStyle/>
          <a:p>
            <a:fld id="{709429B7-DE0B-4B9D-BF18-CF94939812A0}" type="slidenum">
              <a:rPr lang="en-GB" smtClean="0"/>
              <a:pPr/>
              <a:t>11</a:t>
            </a:fld>
            <a:endParaRPr lang="en-GB"/>
          </a:p>
        </p:txBody>
      </p:sp>
      <p:sp>
        <p:nvSpPr>
          <p:cNvPr id="6" name="Title 1">
            <a:extLst>
              <a:ext uri="{FF2B5EF4-FFF2-40B4-BE49-F238E27FC236}">
                <a16:creationId xmlns:a16="http://schemas.microsoft.com/office/drawing/2014/main" id="{42AA909D-4573-4098-8864-F9BA052C2F99}"/>
              </a:ext>
            </a:extLst>
          </p:cNvPr>
          <p:cNvSpPr txBox="1">
            <a:spLocks/>
          </p:cNvSpPr>
          <p:nvPr/>
        </p:nvSpPr>
        <p:spPr>
          <a:xfrm>
            <a:off x="211015" y="267856"/>
            <a:ext cx="8229600" cy="7437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rgbClr val="0070C0"/>
                </a:solidFill>
                <a:ea typeface="+mn-ea"/>
                <a:cs typeface="+mn-cs"/>
              </a:rPr>
              <a:t>Basic Components of Pneumatic System</a:t>
            </a:r>
            <a:endParaRPr lang="en-US" sz="3600" b="1" dirty="0">
              <a:solidFill>
                <a:srgbClr val="0070C0"/>
              </a:solidFill>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94488"/>
            <a:ext cx="7315200" cy="972312"/>
          </a:xfrm>
        </p:spPr>
        <p:txBody>
          <a:bodyPr>
            <a:noAutofit/>
          </a:bodyPr>
          <a:lstStyle/>
          <a:p>
            <a:pPr algn="ctr"/>
            <a:r>
              <a:rPr lang="en-US" sz="3200" b="1" dirty="0">
                <a:solidFill>
                  <a:srgbClr val="0070C0"/>
                </a:solidFill>
                <a:ea typeface="+mn-ea"/>
                <a:cs typeface="+mn-cs"/>
              </a:rPr>
              <a:t>Comparison between Hydraulic and Pneumatic Systems </a:t>
            </a:r>
          </a:p>
        </p:txBody>
      </p:sp>
      <p:graphicFrame>
        <p:nvGraphicFramePr>
          <p:cNvPr id="4" name="Content Placeholder 3"/>
          <p:cNvGraphicFramePr>
            <a:graphicFrameLocks noGrp="1"/>
          </p:cNvGraphicFramePr>
          <p:nvPr>
            <p:ph idx="4294967295"/>
          </p:nvPr>
        </p:nvGraphicFramePr>
        <p:xfrm>
          <a:off x="140677" y="1168389"/>
          <a:ext cx="8862646" cy="4866640"/>
        </p:xfrm>
        <a:graphic>
          <a:graphicData uri="http://schemas.openxmlformats.org/drawingml/2006/table">
            <a:tbl>
              <a:tblPr firstRow="1" bandRow="1">
                <a:tableStyleId>{FABFCF23-3B69-468F-B69F-88F6DE6A72F2}</a:tableStyleId>
              </a:tblPr>
              <a:tblGrid>
                <a:gridCol w="4431323">
                  <a:extLst>
                    <a:ext uri="{9D8B030D-6E8A-4147-A177-3AD203B41FA5}">
                      <a16:colId xmlns:a16="http://schemas.microsoft.com/office/drawing/2014/main" val="20000"/>
                    </a:ext>
                  </a:extLst>
                </a:gridCol>
                <a:gridCol w="4431323">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a:latin typeface="Lato Black"/>
                        </a:rPr>
                        <a:t>Hydraulic System 	</a:t>
                      </a:r>
                    </a:p>
                  </a:txBody>
                  <a:tcPr marL="84406" marR="844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a:latin typeface="Lato Black"/>
                        </a:rPr>
                        <a:t>Pneumatic System 	</a:t>
                      </a:r>
                    </a:p>
                  </a:txBody>
                  <a:tcPr marL="84406" marR="84406"/>
                </a:tc>
                <a:extLst>
                  <a:ext uri="{0D108BD9-81ED-4DB2-BD59-A6C34878D82A}">
                    <a16:rowId xmlns:a16="http://schemas.microsoft.com/office/drawing/2014/main" val="10000"/>
                  </a:ext>
                </a:extLst>
              </a:tr>
              <a:tr h="370840">
                <a:tc>
                  <a:txBody>
                    <a:bodyPr/>
                    <a:lstStyle/>
                    <a:p>
                      <a:r>
                        <a:rPr kumimoji="0" lang="en-US" sz="1900" kern="1200" baseline="0" dirty="0">
                          <a:solidFill>
                            <a:srgbClr val="7030A0"/>
                          </a:solidFill>
                          <a:latin typeface="Lato Black"/>
                        </a:rPr>
                        <a:t>It employs a </a:t>
                      </a:r>
                      <a:r>
                        <a:rPr kumimoji="0" lang="en-US" sz="1900" kern="1200" baseline="0" dirty="0">
                          <a:solidFill>
                            <a:srgbClr val="FF0000"/>
                          </a:solidFill>
                          <a:latin typeface="Lato Black"/>
                        </a:rPr>
                        <a:t>pressurized liquid </a:t>
                      </a:r>
                    </a:p>
                    <a:p>
                      <a:r>
                        <a:rPr kumimoji="0" lang="en-US" sz="1900" kern="1200" baseline="0" dirty="0">
                          <a:solidFill>
                            <a:srgbClr val="7030A0"/>
                          </a:solidFill>
                          <a:latin typeface="Lato Black"/>
                        </a:rPr>
                        <a:t>as a fluid </a:t>
                      </a:r>
                      <a:endParaRPr kumimoji="0" lang="en-US" sz="1900" kern="1200" baseline="0" dirty="0">
                        <a:solidFill>
                          <a:srgbClr val="7030A0"/>
                        </a:solidFill>
                        <a:latin typeface="Lato Black"/>
                        <a:ea typeface="+mn-ea"/>
                        <a:cs typeface="+mn-cs"/>
                      </a:endParaRPr>
                    </a:p>
                  </a:txBody>
                  <a:tcPr marL="84406" marR="84406"/>
                </a:tc>
                <a:tc>
                  <a:txBody>
                    <a:bodyPr/>
                    <a:lstStyle/>
                    <a:p>
                      <a:r>
                        <a:rPr kumimoji="0" lang="en-US" sz="1900" kern="1200" baseline="0" dirty="0">
                          <a:solidFill>
                            <a:srgbClr val="7030A0"/>
                          </a:solidFill>
                          <a:latin typeface="Lato Black"/>
                        </a:rPr>
                        <a:t>It employs a </a:t>
                      </a:r>
                      <a:r>
                        <a:rPr kumimoji="0" lang="en-US" sz="1900" kern="1200" baseline="0" dirty="0">
                          <a:solidFill>
                            <a:srgbClr val="FF0000"/>
                          </a:solidFill>
                          <a:latin typeface="Lato Black"/>
                        </a:rPr>
                        <a:t>compressed gas</a:t>
                      </a:r>
                      <a:r>
                        <a:rPr kumimoji="0" lang="en-US" sz="1900" kern="1200" baseline="0" dirty="0">
                          <a:solidFill>
                            <a:srgbClr val="7030A0"/>
                          </a:solidFill>
                          <a:latin typeface="Lato Black"/>
                        </a:rPr>
                        <a:t>, usually </a:t>
                      </a:r>
                    </a:p>
                    <a:p>
                      <a:r>
                        <a:rPr kumimoji="0" lang="en-US" sz="1900" kern="1200" baseline="0" dirty="0">
                          <a:solidFill>
                            <a:srgbClr val="7030A0"/>
                          </a:solidFill>
                          <a:latin typeface="Lato Black"/>
                        </a:rPr>
                        <a:t>air, as a fluid 	</a:t>
                      </a:r>
                      <a:endParaRPr kumimoji="0" lang="en-US" sz="1900" kern="1200" baseline="0" dirty="0">
                        <a:solidFill>
                          <a:srgbClr val="7030A0"/>
                        </a:solidFill>
                        <a:latin typeface="Lato Black"/>
                        <a:ea typeface="+mn-ea"/>
                        <a:cs typeface="+mn-cs"/>
                      </a:endParaRPr>
                    </a:p>
                  </a:txBody>
                  <a:tcPr marL="84406" marR="84406"/>
                </a:tc>
                <a:extLst>
                  <a:ext uri="{0D108BD9-81ED-4DB2-BD59-A6C34878D82A}">
                    <a16:rowId xmlns:a16="http://schemas.microsoft.com/office/drawing/2014/main" val="10001"/>
                  </a:ext>
                </a:extLst>
              </a:tr>
              <a:tr h="370840">
                <a:tc>
                  <a:txBody>
                    <a:bodyPr/>
                    <a:lstStyle/>
                    <a:p>
                      <a:r>
                        <a:rPr kumimoji="0" lang="en-US" sz="1900" kern="1200" baseline="0" dirty="0">
                          <a:solidFill>
                            <a:srgbClr val="7030A0"/>
                          </a:solidFill>
                          <a:latin typeface="Lato Black"/>
                        </a:rPr>
                        <a:t>An oil hydraulic system operates at </a:t>
                      </a:r>
                    </a:p>
                    <a:p>
                      <a:r>
                        <a:rPr kumimoji="0" lang="en-US" sz="1900" kern="1200" baseline="0" dirty="0">
                          <a:solidFill>
                            <a:srgbClr val="7030A0"/>
                          </a:solidFill>
                          <a:latin typeface="Lato Black"/>
                        </a:rPr>
                        <a:t>pressures up to </a:t>
                      </a:r>
                      <a:r>
                        <a:rPr kumimoji="0" lang="en-US" sz="1900" kern="1200" baseline="0" dirty="0">
                          <a:solidFill>
                            <a:srgbClr val="FF0000"/>
                          </a:solidFill>
                          <a:latin typeface="Lato Black"/>
                        </a:rPr>
                        <a:t>700 bar </a:t>
                      </a:r>
                      <a:r>
                        <a:rPr kumimoji="0" lang="en-US" sz="1900" kern="1200" baseline="0" dirty="0">
                          <a:solidFill>
                            <a:srgbClr val="7030A0"/>
                          </a:solidFill>
                          <a:latin typeface="Lato Black"/>
                        </a:rPr>
                        <a:t>	</a:t>
                      </a:r>
                      <a:endParaRPr kumimoji="0" lang="en-US" sz="1900" kern="1200" baseline="0" dirty="0">
                        <a:solidFill>
                          <a:srgbClr val="7030A0"/>
                        </a:solidFill>
                        <a:latin typeface="Lato Black"/>
                        <a:ea typeface="+mn-ea"/>
                        <a:cs typeface="+mn-cs"/>
                      </a:endParaRPr>
                    </a:p>
                  </a:txBody>
                  <a:tcPr marL="84406" marR="84406"/>
                </a:tc>
                <a:tc>
                  <a:txBody>
                    <a:bodyPr/>
                    <a:lstStyle/>
                    <a:p>
                      <a:r>
                        <a:rPr kumimoji="0" lang="en-US" sz="1900" kern="1200" baseline="0" dirty="0">
                          <a:solidFill>
                            <a:srgbClr val="7030A0"/>
                          </a:solidFill>
                          <a:latin typeface="Lato Black"/>
                        </a:rPr>
                        <a:t>A pneumatic system usually operates </a:t>
                      </a:r>
                    </a:p>
                    <a:p>
                      <a:r>
                        <a:rPr kumimoji="0" lang="en-US" sz="1900" kern="1200" baseline="0" dirty="0">
                          <a:solidFill>
                            <a:srgbClr val="7030A0"/>
                          </a:solidFill>
                          <a:latin typeface="Lato Black"/>
                        </a:rPr>
                        <a:t>at </a:t>
                      </a:r>
                      <a:r>
                        <a:rPr kumimoji="0" lang="en-US" sz="1900" kern="1200" baseline="0" dirty="0">
                          <a:solidFill>
                            <a:srgbClr val="FF0000"/>
                          </a:solidFill>
                          <a:latin typeface="Lato Black"/>
                        </a:rPr>
                        <a:t>5–10 bar </a:t>
                      </a:r>
                      <a:endParaRPr kumimoji="0" lang="en-US" sz="1900" kern="1200" baseline="0" dirty="0">
                        <a:solidFill>
                          <a:srgbClr val="FF0000"/>
                        </a:solidFill>
                        <a:latin typeface="Lato Black"/>
                        <a:ea typeface="+mn-ea"/>
                        <a:cs typeface="+mn-cs"/>
                      </a:endParaRPr>
                    </a:p>
                  </a:txBody>
                  <a:tcPr marL="84406" marR="84406"/>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900" kern="1200" baseline="0" dirty="0">
                          <a:solidFill>
                            <a:srgbClr val="7030A0"/>
                          </a:solidFill>
                          <a:latin typeface="Lato Black"/>
                        </a:rPr>
                        <a:t>Generally designed as </a:t>
                      </a:r>
                      <a:r>
                        <a:rPr kumimoji="0" lang="en-US" sz="1900" kern="1200" baseline="0" dirty="0">
                          <a:solidFill>
                            <a:srgbClr val="FF0000"/>
                          </a:solidFill>
                          <a:latin typeface="Lato Black"/>
                        </a:rPr>
                        <a:t>closed system </a:t>
                      </a:r>
                      <a:endParaRPr kumimoji="0" lang="en-US" sz="1900" kern="1200" baseline="0" dirty="0">
                        <a:solidFill>
                          <a:srgbClr val="FF0000"/>
                        </a:solidFill>
                        <a:latin typeface="Lato Black"/>
                        <a:ea typeface="+mn-ea"/>
                        <a:cs typeface="+mn-cs"/>
                      </a:endParaRPr>
                    </a:p>
                  </a:txBody>
                  <a:tcPr marL="84406" marR="844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900" kern="1200" baseline="0" dirty="0">
                          <a:solidFill>
                            <a:srgbClr val="7030A0"/>
                          </a:solidFill>
                          <a:latin typeface="Lato Black"/>
                        </a:rPr>
                        <a:t>Usually designed as </a:t>
                      </a:r>
                      <a:r>
                        <a:rPr kumimoji="0" lang="en-US" sz="1900" kern="1200" baseline="0" dirty="0">
                          <a:solidFill>
                            <a:srgbClr val="FF0000"/>
                          </a:solidFill>
                          <a:latin typeface="Lato Black"/>
                        </a:rPr>
                        <a:t>open system </a:t>
                      </a:r>
                      <a:r>
                        <a:rPr kumimoji="0" lang="en-US" sz="1900" kern="1200" baseline="0" dirty="0">
                          <a:solidFill>
                            <a:srgbClr val="7030A0"/>
                          </a:solidFill>
                          <a:latin typeface="Lato Black"/>
                        </a:rPr>
                        <a:t>	</a:t>
                      </a:r>
                      <a:endParaRPr kumimoji="0" lang="en-US" sz="1900" kern="1200" baseline="0" dirty="0">
                        <a:solidFill>
                          <a:srgbClr val="7030A0"/>
                        </a:solidFill>
                        <a:latin typeface="Lato Black"/>
                        <a:ea typeface="+mn-ea"/>
                        <a:cs typeface="+mn-cs"/>
                      </a:endParaRPr>
                    </a:p>
                  </a:txBody>
                  <a:tcPr marL="84406" marR="84406"/>
                </a:tc>
                <a:extLst>
                  <a:ext uri="{0D108BD9-81ED-4DB2-BD59-A6C34878D82A}">
                    <a16:rowId xmlns:a16="http://schemas.microsoft.com/office/drawing/2014/main" val="10003"/>
                  </a:ext>
                </a:extLst>
              </a:tr>
              <a:tr h="370840">
                <a:tc>
                  <a:txBody>
                    <a:bodyPr/>
                    <a:lstStyle/>
                    <a:p>
                      <a:r>
                        <a:rPr kumimoji="0" lang="en-US" sz="1900" kern="1200" baseline="0" dirty="0">
                          <a:solidFill>
                            <a:srgbClr val="7030A0"/>
                          </a:solidFill>
                          <a:latin typeface="Lato Black"/>
                        </a:rPr>
                        <a:t>The system slows down when </a:t>
                      </a:r>
                      <a:r>
                        <a:rPr kumimoji="0" lang="en-US" sz="1900" kern="1200" baseline="0" dirty="0">
                          <a:solidFill>
                            <a:srgbClr val="FF0000"/>
                          </a:solidFill>
                          <a:latin typeface="Lato Black"/>
                        </a:rPr>
                        <a:t>leakage </a:t>
                      </a:r>
                    </a:p>
                    <a:p>
                      <a:r>
                        <a:rPr kumimoji="0" lang="en-US" sz="1900" kern="1200" baseline="0" dirty="0">
                          <a:solidFill>
                            <a:srgbClr val="FF0000"/>
                          </a:solidFill>
                          <a:latin typeface="Lato Black"/>
                        </a:rPr>
                        <a:t>occurs 	</a:t>
                      </a:r>
                      <a:endParaRPr kumimoji="0" lang="en-US" sz="1900" kern="1200" baseline="0" dirty="0">
                        <a:solidFill>
                          <a:srgbClr val="FF0000"/>
                        </a:solidFill>
                        <a:latin typeface="Lato Black"/>
                        <a:ea typeface="+mn-ea"/>
                        <a:cs typeface="+mn-cs"/>
                      </a:endParaRPr>
                    </a:p>
                  </a:txBody>
                  <a:tcPr marL="84406" marR="84406"/>
                </a:tc>
                <a:tc>
                  <a:txBody>
                    <a:bodyPr/>
                    <a:lstStyle/>
                    <a:p>
                      <a:r>
                        <a:rPr kumimoji="0" lang="en-US" sz="1900" kern="1200" baseline="0" dirty="0">
                          <a:solidFill>
                            <a:srgbClr val="7030A0"/>
                          </a:solidFill>
                          <a:latin typeface="Lato Black"/>
                        </a:rPr>
                        <a:t>Leakage </a:t>
                      </a:r>
                      <a:r>
                        <a:rPr kumimoji="0" lang="en-US" sz="1900" kern="1200" baseline="0" dirty="0">
                          <a:solidFill>
                            <a:srgbClr val="FF0000"/>
                          </a:solidFill>
                          <a:latin typeface="Lato Black"/>
                        </a:rPr>
                        <a:t>does not affect </a:t>
                      </a:r>
                      <a:r>
                        <a:rPr kumimoji="0" lang="en-US" sz="1900" kern="1200" baseline="0" dirty="0">
                          <a:solidFill>
                            <a:srgbClr val="7030A0"/>
                          </a:solidFill>
                          <a:latin typeface="Lato Black"/>
                        </a:rPr>
                        <a:t>the system </a:t>
                      </a:r>
                    </a:p>
                    <a:p>
                      <a:r>
                        <a:rPr kumimoji="0" lang="en-US" sz="1900" kern="1200" baseline="0" dirty="0">
                          <a:solidFill>
                            <a:srgbClr val="7030A0"/>
                          </a:solidFill>
                          <a:latin typeface="Lato Black"/>
                        </a:rPr>
                        <a:t>much </a:t>
                      </a:r>
                      <a:endParaRPr kumimoji="0" lang="en-US" sz="1900" kern="1200" baseline="0" dirty="0">
                        <a:solidFill>
                          <a:srgbClr val="7030A0"/>
                        </a:solidFill>
                        <a:latin typeface="Lato Black"/>
                        <a:ea typeface="+mn-ea"/>
                        <a:cs typeface="+mn-cs"/>
                      </a:endParaRPr>
                    </a:p>
                  </a:txBody>
                  <a:tcPr marL="84406" marR="84406"/>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900" kern="1200" baseline="0" dirty="0">
                          <a:solidFill>
                            <a:srgbClr val="FF0000"/>
                          </a:solidFill>
                          <a:latin typeface="Lato Black"/>
                        </a:rPr>
                        <a:t>Heavier in weight 	</a:t>
                      </a:r>
                      <a:endParaRPr kumimoji="0" lang="en-US" sz="1900" kern="1200" baseline="0" dirty="0">
                        <a:solidFill>
                          <a:srgbClr val="FF0000"/>
                        </a:solidFill>
                        <a:latin typeface="Lato Black"/>
                        <a:ea typeface="+mn-ea"/>
                        <a:cs typeface="+mn-cs"/>
                      </a:endParaRPr>
                    </a:p>
                  </a:txBody>
                  <a:tcPr marL="84406" marR="844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900" kern="1200" baseline="0" dirty="0">
                          <a:solidFill>
                            <a:srgbClr val="FF0000"/>
                          </a:solidFill>
                          <a:latin typeface="Lato Black"/>
                        </a:rPr>
                        <a:t>Lighter in weight 	</a:t>
                      </a:r>
                      <a:endParaRPr kumimoji="0" lang="en-US" sz="1900" kern="1200" baseline="0" dirty="0">
                        <a:solidFill>
                          <a:srgbClr val="FF0000"/>
                        </a:solidFill>
                        <a:latin typeface="Lato Black"/>
                        <a:ea typeface="+mn-ea"/>
                        <a:cs typeface="+mn-cs"/>
                      </a:endParaRPr>
                    </a:p>
                  </a:txBody>
                  <a:tcPr marL="84406" marR="84406"/>
                </a:tc>
                <a:extLst>
                  <a:ext uri="{0D108BD9-81ED-4DB2-BD59-A6C34878D82A}">
                    <a16:rowId xmlns:a16="http://schemas.microsoft.com/office/drawing/2014/main" val="10005"/>
                  </a:ext>
                </a:extLst>
              </a:tr>
              <a:tr h="370840">
                <a:tc>
                  <a:txBody>
                    <a:bodyPr/>
                    <a:lstStyle/>
                    <a:p>
                      <a:r>
                        <a:rPr kumimoji="0" lang="en-US" sz="1900" kern="1200" baseline="0" dirty="0">
                          <a:solidFill>
                            <a:srgbClr val="FF0000"/>
                          </a:solidFill>
                          <a:latin typeface="Lato Black"/>
                        </a:rPr>
                        <a:t>Pumps</a:t>
                      </a:r>
                      <a:r>
                        <a:rPr kumimoji="0" lang="en-US" sz="1900" kern="1200" baseline="0" dirty="0">
                          <a:solidFill>
                            <a:srgbClr val="7030A0"/>
                          </a:solidFill>
                          <a:latin typeface="Lato Black"/>
                        </a:rPr>
                        <a:t> are used to provide </a:t>
                      </a:r>
                    </a:p>
                    <a:p>
                      <a:r>
                        <a:rPr kumimoji="0" lang="en-US" sz="1900" kern="1200" baseline="0" dirty="0">
                          <a:solidFill>
                            <a:srgbClr val="FF0000"/>
                          </a:solidFill>
                          <a:latin typeface="Lato Black"/>
                        </a:rPr>
                        <a:t>pressurized liquids </a:t>
                      </a:r>
                      <a:r>
                        <a:rPr kumimoji="0" lang="en-US" sz="1900" kern="1200" baseline="0" dirty="0">
                          <a:solidFill>
                            <a:srgbClr val="7030A0"/>
                          </a:solidFill>
                          <a:latin typeface="Lato Black"/>
                        </a:rPr>
                        <a:t>	</a:t>
                      </a:r>
                      <a:endParaRPr kumimoji="0" lang="en-US" sz="1900" kern="1200" baseline="0" dirty="0">
                        <a:solidFill>
                          <a:srgbClr val="7030A0"/>
                        </a:solidFill>
                        <a:latin typeface="Lato Black"/>
                        <a:ea typeface="+mn-ea"/>
                        <a:cs typeface="+mn-cs"/>
                      </a:endParaRPr>
                    </a:p>
                  </a:txBody>
                  <a:tcPr marL="84406" marR="84406"/>
                </a:tc>
                <a:tc>
                  <a:txBody>
                    <a:bodyPr/>
                    <a:lstStyle/>
                    <a:p>
                      <a:r>
                        <a:rPr kumimoji="0" lang="en-US" sz="1900" kern="1200" baseline="0" dirty="0">
                          <a:solidFill>
                            <a:srgbClr val="FF0000"/>
                          </a:solidFill>
                          <a:latin typeface="Lato Black"/>
                        </a:rPr>
                        <a:t>Compressors</a:t>
                      </a:r>
                      <a:r>
                        <a:rPr kumimoji="0" lang="en-US" sz="1900" kern="1200" baseline="0" dirty="0">
                          <a:solidFill>
                            <a:srgbClr val="7030A0"/>
                          </a:solidFill>
                          <a:latin typeface="Lato Black"/>
                        </a:rPr>
                        <a:t> are used to provide </a:t>
                      </a:r>
                    </a:p>
                    <a:p>
                      <a:r>
                        <a:rPr kumimoji="0" lang="en-US" sz="1900" kern="1200" baseline="0" dirty="0">
                          <a:solidFill>
                            <a:srgbClr val="FF0000"/>
                          </a:solidFill>
                          <a:latin typeface="Lato Black"/>
                        </a:rPr>
                        <a:t>compressed gases </a:t>
                      </a:r>
                      <a:r>
                        <a:rPr kumimoji="0" lang="en-US" sz="1900" kern="1200" baseline="0" dirty="0">
                          <a:solidFill>
                            <a:srgbClr val="7030A0"/>
                          </a:solidFill>
                          <a:latin typeface="Lato Black"/>
                        </a:rPr>
                        <a:t>	</a:t>
                      </a:r>
                      <a:endParaRPr kumimoji="0" lang="en-US" sz="1900" kern="1200" baseline="0" dirty="0">
                        <a:solidFill>
                          <a:srgbClr val="7030A0"/>
                        </a:solidFill>
                        <a:latin typeface="Lato Black"/>
                        <a:ea typeface="+mn-ea"/>
                        <a:cs typeface="+mn-cs"/>
                      </a:endParaRPr>
                    </a:p>
                  </a:txBody>
                  <a:tcPr marL="84406" marR="84406"/>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900" kern="1200" baseline="0" dirty="0">
                          <a:solidFill>
                            <a:srgbClr val="7030A0"/>
                          </a:solidFill>
                          <a:latin typeface="Lato Black"/>
                        </a:rPr>
                        <a:t>The system is </a:t>
                      </a:r>
                      <a:r>
                        <a:rPr kumimoji="0" lang="en-US" sz="1900" kern="1200" baseline="0" dirty="0">
                          <a:solidFill>
                            <a:srgbClr val="FF0000"/>
                          </a:solidFill>
                          <a:latin typeface="Lato Black"/>
                        </a:rPr>
                        <a:t>unsafe to fire hazards </a:t>
                      </a:r>
                      <a:endParaRPr kumimoji="0" lang="en-US" sz="1900" kern="1200" baseline="0" dirty="0">
                        <a:solidFill>
                          <a:srgbClr val="FF0000"/>
                        </a:solidFill>
                        <a:latin typeface="Lato Black"/>
                        <a:ea typeface="+mn-ea"/>
                        <a:cs typeface="+mn-cs"/>
                      </a:endParaRPr>
                    </a:p>
                  </a:txBody>
                  <a:tcPr marL="84406" marR="844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900" kern="1200" baseline="0" dirty="0">
                          <a:solidFill>
                            <a:srgbClr val="7030A0"/>
                          </a:solidFill>
                          <a:latin typeface="Lato Black"/>
                        </a:rPr>
                        <a:t>The system is </a:t>
                      </a:r>
                      <a:r>
                        <a:rPr kumimoji="0" lang="en-US" sz="1900" kern="1200" baseline="0" dirty="0">
                          <a:solidFill>
                            <a:srgbClr val="FF0000"/>
                          </a:solidFill>
                          <a:latin typeface="Lato Black"/>
                        </a:rPr>
                        <a:t>free from fire hazards </a:t>
                      </a:r>
                      <a:endParaRPr kumimoji="0" lang="en-US" sz="1900" kern="1200" baseline="0" dirty="0">
                        <a:solidFill>
                          <a:srgbClr val="FF0000"/>
                        </a:solidFill>
                        <a:latin typeface="Lato Black"/>
                        <a:ea typeface="+mn-ea"/>
                        <a:cs typeface="+mn-cs"/>
                      </a:endParaRPr>
                    </a:p>
                  </a:txBody>
                  <a:tcPr marL="84406" marR="84406"/>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900" kern="1200" baseline="0" dirty="0">
                          <a:solidFill>
                            <a:srgbClr val="FF0000"/>
                          </a:solidFill>
                          <a:latin typeface="Lato Black"/>
                        </a:rPr>
                        <a:t>Automatic lubrication </a:t>
                      </a:r>
                      <a:r>
                        <a:rPr kumimoji="0" lang="en-US" sz="1900" kern="1200" baseline="0" dirty="0">
                          <a:solidFill>
                            <a:srgbClr val="7030A0"/>
                          </a:solidFill>
                          <a:latin typeface="Lato Black"/>
                        </a:rPr>
                        <a:t>is provided 	</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900" kern="1200" baseline="0" dirty="0">
                        <a:solidFill>
                          <a:srgbClr val="7030A0"/>
                        </a:solidFill>
                        <a:latin typeface="Lato Black"/>
                        <a:ea typeface="+mn-ea"/>
                        <a:cs typeface="+mn-cs"/>
                      </a:endParaRPr>
                    </a:p>
                  </a:txBody>
                  <a:tcPr marL="84406" marR="84406"/>
                </a:tc>
                <a:tc>
                  <a:txBody>
                    <a:bodyPr/>
                    <a:lstStyle/>
                    <a:p>
                      <a:r>
                        <a:rPr kumimoji="0" lang="en-US" sz="1900" kern="1200" baseline="0" dirty="0">
                          <a:solidFill>
                            <a:srgbClr val="FF0000"/>
                          </a:solidFill>
                          <a:latin typeface="Lato Black"/>
                        </a:rPr>
                        <a:t>Special arrangements (FRL) </a:t>
                      </a:r>
                      <a:r>
                        <a:rPr kumimoji="0" lang="en-US" sz="1900" kern="1200" baseline="0" dirty="0">
                          <a:solidFill>
                            <a:srgbClr val="7030A0"/>
                          </a:solidFill>
                          <a:latin typeface="Lato Black"/>
                        </a:rPr>
                        <a:t>for lubrication  are needed 	</a:t>
                      </a:r>
                      <a:endParaRPr kumimoji="0" lang="en-US" sz="1900" kern="1200" baseline="0" dirty="0">
                        <a:solidFill>
                          <a:srgbClr val="7030A0"/>
                        </a:solidFill>
                        <a:latin typeface="Lato Black"/>
                        <a:ea typeface="+mn-ea"/>
                        <a:cs typeface="+mn-cs"/>
                      </a:endParaRPr>
                    </a:p>
                  </a:txBody>
                  <a:tcPr marL="84406" marR="84406"/>
                </a:tc>
                <a:extLst>
                  <a:ext uri="{0D108BD9-81ED-4DB2-BD59-A6C34878D82A}">
                    <a16:rowId xmlns:a16="http://schemas.microsoft.com/office/drawing/2014/main" val="10008"/>
                  </a:ext>
                </a:extLst>
              </a:tr>
            </a:tbl>
          </a:graphicData>
        </a:graphic>
      </p:graphicFrame>
      <p:pic>
        <p:nvPicPr>
          <p:cNvPr id="5"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
        <p:nvSpPr>
          <p:cNvPr id="6" name="Slide Number Placeholder 5"/>
          <p:cNvSpPr>
            <a:spLocks noGrp="1"/>
          </p:cNvSpPr>
          <p:nvPr>
            <p:ph type="sldNum" sz="quarter" idx="12"/>
          </p:nvPr>
        </p:nvSpPr>
        <p:spPr/>
        <p:txBody>
          <a:bodyPr/>
          <a:lstStyle/>
          <a:p>
            <a:fld id="{709429B7-DE0B-4B9D-BF18-CF94939812A0}" type="slidenum">
              <a:rPr lang="en-GB" smtClean="0"/>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0070C0"/>
                </a:solidFill>
              </a:rPr>
              <a:t>Symbols</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GB" dirty="0"/>
              <a:t>Single acting cylinder</a:t>
            </a:r>
            <a:endParaRPr lang="en-US" dirty="0"/>
          </a:p>
          <a:p>
            <a:endParaRPr lang="en-GB" dirty="0"/>
          </a:p>
          <a:p>
            <a:r>
              <a:rPr lang="en-GB" dirty="0"/>
              <a:t>Double acting cylinder</a:t>
            </a:r>
          </a:p>
          <a:p>
            <a:endParaRPr lang="en-GB" dirty="0"/>
          </a:p>
          <a:p>
            <a:pPr>
              <a:lnSpc>
                <a:spcPct val="110000"/>
              </a:lnSpc>
            </a:pPr>
            <a:r>
              <a:rPr lang="en-GB" dirty="0">
                <a:solidFill>
                  <a:srgbClr val="000000"/>
                </a:solidFill>
              </a:rPr>
              <a:t>2/2 Valve push button / spring</a:t>
            </a:r>
          </a:p>
          <a:p>
            <a:pPr>
              <a:lnSpc>
                <a:spcPct val="110000"/>
              </a:lnSpc>
            </a:pPr>
            <a:endParaRPr lang="en-GB" dirty="0">
              <a:solidFill>
                <a:srgbClr val="000000"/>
              </a:solidFill>
            </a:endParaRPr>
          </a:p>
          <a:p>
            <a:pPr>
              <a:lnSpc>
                <a:spcPct val="110000"/>
              </a:lnSpc>
            </a:pPr>
            <a:r>
              <a:rPr lang="en-GB" dirty="0">
                <a:solidFill>
                  <a:srgbClr val="000000"/>
                </a:solidFill>
              </a:rPr>
              <a:t>3/2 Valve push button /</a:t>
            </a:r>
            <a:r>
              <a:rPr lang="en-GB" dirty="0"/>
              <a:t> </a:t>
            </a:r>
            <a:r>
              <a:rPr lang="en-GB" dirty="0">
                <a:solidFill>
                  <a:srgbClr val="000000"/>
                </a:solidFill>
              </a:rPr>
              <a:t>spring</a:t>
            </a:r>
          </a:p>
          <a:p>
            <a:pPr>
              <a:lnSpc>
                <a:spcPct val="110000"/>
              </a:lnSpc>
            </a:pPr>
            <a:endParaRPr lang="en-GB" dirty="0">
              <a:solidFill>
                <a:srgbClr val="000000"/>
              </a:solidFill>
            </a:endParaRPr>
          </a:p>
          <a:p>
            <a:endParaRPr lang="en-US" dirty="0"/>
          </a:p>
        </p:txBody>
      </p:sp>
      <p:grpSp>
        <p:nvGrpSpPr>
          <p:cNvPr id="5" name="Group 38"/>
          <p:cNvGrpSpPr>
            <a:grpSpLocks/>
          </p:cNvGrpSpPr>
          <p:nvPr/>
        </p:nvGrpSpPr>
        <p:grpSpPr bwMode="auto">
          <a:xfrm>
            <a:off x="4222775" y="1838325"/>
            <a:ext cx="947738" cy="501650"/>
            <a:chOff x="3204" y="1014"/>
            <a:chExt cx="597" cy="316"/>
          </a:xfrm>
        </p:grpSpPr>
        <p:sp>
          <p:nvSpPr>
            <p:cNvPr id="6" name="Line 29"/>
            <p:cNvSpPr>
              <a:spLocks noChangeShapeType="1"/>
            </p:cNvSpPr>
            <p:nvPr/>
          </p:nvSpPr>
          <p:spPr bwMode="auto">
            <a:xfrm>
              <a:off x="3347" y="1112"/>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7" name="Line 30"/>
            <p:cNvSpPr>
              <a:spLocks noChangeShapeType="1"/>
            </p:cNvSpPr>
            <p:nvPr/>
          </p:nvSpPr>
          <p:spPr bwMode="auto">
            <a:xfrm>
              <a:off x="3347" y="1159"/>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8" name="Line 31"/>
            <p:cNvSpPr>
              <a:spLocks noChangeShapeType="1"/>
            </p:cNvSpPr>
            <p:nvPr/>
          </p:nvSpPr>
          <p:spPr bwMode="auto">
            <a:xfrm>
              <a:off x="3343" y="1017"/>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 name="Line 32"/>
            <p:cNvSpPr>
              <a:spLocks noChangeShapeType="1"/>
            </p:cNvSpPr>
            <p:nvPr/>
          </p:nvSpPr>
          <p:spPr bwMode="auto">
            <a:xfrm>
              <a:off x="3280" y="1017"/>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 name="Freeform 33"/>
            <p:cNvSpPr>
              <a:spLocks/>
            </p:cNvSpPr>
            <p:nvPr/>
          </p:nvSpPr>
          <p:spPr bwMode="auto">
            <a:xfrm>
              <a:off x="3204" y="1014"/>
              <a:ext cx="493" cy="242"/>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11" name="Line 34"/>
            <p:cNvSpPr>
              <a:spLocks noChangeShapeType="1"/>
            </p:cNvSpPr>
            <p:nvPr/>
          </p:nvSpPr>
          <p:spPr bwMode="auto">
            <a:xfrm>
              <a:off x="3236" y="1251"/>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 name="AutoShape 35"/>
            <p:cNvSpPr>
              <a:spLocks noChangeArrowheads="1"/>
            </p:cNvSpPr>
            <p:nvPr/>
          </p:nvSpPr>
          <p:spPr bwMode="auto">
            <a:xfrm>
              <a:off x="3210" y="1201"/>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3" name="AutoShape 36"/>
            <p:cNvSpPr>
              <a:spLocks noChangeArrowheads="1"/>
            </p:cNvSpPr>
            <p:nvPr/>
          </p:nvSpPr>
          <p:spPr bwMode="auto">
            <a:xfrm rot="10800000" flipH="1">
              <a:off x="3635" y="1265"/>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4" name="Freeform 37"/>
            <p:cNvSpPr>
              <a:spLocks/>
            </p:cNvSpPr>
            <p:nvPr/>
          </p:nvSpPr>
          <p:spPr bwMode="auto">
            <a:xfrm>
              <a:off x="3347" y="1038"/>
              <a:ext cx="345" cy="204"/>
            </a:xfrm>
            <a:custGeom>
              <a:avLst/>
              <a:gdLst>
                <a:gd name="T0" fmla="*/ 344 w 345"/>
                <a:gd name="T1" fmla="*/ 130 h 204"/>
                <a:gd name="T2" fmla="*/ 325 w 345"/>
                <a:gd name="T3" fmla="*/ 203 h 204"/>
                <a:gd name="T4" fmla="*/ 264 w 345"/>
                <a:gd name="T5" fmla="*/ 0 h 204"/>
                <a:gd name="T6" fmla="*/ 203 w 345"/>
                <a:gd name="T7" fmla="*/ 203 h 204"/>
                <a:gd name="T8" fmla="*/ 142 w 345"/>
                <a:gd name="T9" fmla="*/ 0 h 204"/>
                <a:gd name="T10" fmla="*/ 81 w 345"/>
                <a:gd name="T11" fmla="*/ 203 h 204"/>
                <a:gd name="T12" fmla="*/ 20 w 345"/>
                <a:gd name="T13" fmla="*/ 0 h 204"/>
                <a:gd name="T14" fmla="*/ 0 w 345"/>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45"/>
                <a:gd name="T25" fmla="*/ 0 h 204"/>
                <a:gd name="T26" fmla="*/ 345 w 345"/>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5" h="204">
                  <a:moveTo>
                    <a:pt x="344" y="130"/>
                  </a:moveTo>
                  <a:lnTo>
                    <a:pt x="325" y="203"/>
                  </a:lnTo>
                  <a:lnTo>
                    <a:pt x="264" y="0"/>
                  </a:lnTo>
                  <a:lnTo>
                    <a:pt x="203" y="203"/>
                  </a:lnTo>
                  <a:lnTo>
                    <a:pt x="142" y="0"/>
                  </a:lnTo>
                  <a:lnTo>
                    <a:pt x="81" y="203"/>
                  </a:lnTo>
                  <a:lnTo>
                    <a:pt x="20" y="0"/>
                  </a:lnTo>
                  <a:lnTo>
                    <a:pt x="0" y="102"/>
                  </a:lnTo>
                </a:path>
              </a:pathLst>
            </a:custGeom>
            <a:noFill/>
            <a:ln w="12700" cap="rnd">
              <a:solidFill>
                <a:srgbClr val="000000"/>
              </a:solidFill>
              <a:round/>
              <a:headEnd type="none" w="sm" len="sm"/>
              <a:tailEnd type="none" w="sm" len="sm"/>
            </a:ln>
          </p:spPr>
          <p:txBody>
            <a:bodyPr/>
            <a:lstStyle/>
            <a:p>
              <a:endParaRPr lang="en-US"/>
            </a:p>
          </p:txBody>
        </p:sp>
      </p:grpSp>
      <p:grpSp>
        <p:nvGrpSpPr>
          <p:cNvPr id="16" name="Group 91"/>
          <p:cNvGrpSpPr>
            <a:grpSpLocks/>
          </p:cNvGrpSpPr>
          <p:nvPr/>
        </p:nvGrpSpPr>
        <p:grpSpPr bwMode="auto">
          <a:xfrm>
            <a:off x="4488423" y="2814638"/>
            <a:ext cx="1339850" cy="515937"/>
            <a:chOff x="4342" y="1405"/>
            <a:chExt cx="844" cy="325"/>
          </a:xfrm>
        </p:grpSpPr>
        <p:sp>
          <p:nvSpPr>
            <p:cNvPr id="17" name="Line 76"/>
            <p:cNvSpPr>
              <a:spLocks noChangeShapeType="1"/>
            </p:cNvSpPr>
            <p:nvPr/>
          </p:nvSpPr>
          <p:spPr bwMode="auto">
            <a:xfrm>
              <a:off x="4585" y="1507"/>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8" name="Line 77"/>
            <p:cNvSpPr>
              <a:spLocks noChangeShapeType="1"/>
            </p:cNvSpPr>
            <p:nvPr/>
          </p:nvSpPr>
          <p:spPr bwMode="auto">
            <a:xfrm>
              <a:off x="4582" y="1553"/>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 name="Line 78"/>
            <p:cNvSpPr>
              <a:spLocks noChangeShapeType="1"/>
            </p:cNvSpPr>
            <p:nvPr/>
          </p:nvSpPr>
          <p:spPr bwMode="auto">
            <a:xfrm>
              <a:off x="4368" y="1651"/>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0" name="AutoShape 79"/>
            <p:cNvSpPr>
              <a:spLocks noChangeArrowheads="1"/>
            </p:cNvSpPr>
            <p:nvPr/>
          </p:nvSpPr>
          <p:spPr bwMode="auto">
            <a:xfrm>
              <a:off x="4342" y="1595"/>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1" name="Freeform 80"/>
            <p:cNvSpPr>
              <a:spLocks/>
            </p:cNvSpPr>
            <p:nvPr/>
          </p:nvSpPr>
          <p:spPr bwMode="auto">
            <a:xfrm>
              <a:off x="4516" y="1470"/>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22" name="Line 81"/>
            <p:cNvSpPr>
              <a:spLocks noChangeShapeType="1"/>
            </p:cNvSpPr>
            <p:nvPr/>
          </p:nvSpPr>
          <p:spPr bwMode="auto">
            <a:xfrm>
              <a:off x="4452" y="1409"/>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3" name="Freeform 82"/>
            <p:cNvSpPr>
              <a:spLocks/>
            </p:cNvSpPr>
            <p:nvPr/>
          </p:nvSpPr>
          <p:spPr bwMode="auto">
            <a:xfrm>
              <a:off x="4390" y="1470"/>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24" name="Line 83"/>
            <p:cNvSpPr>
              <a:spLocks noChangeShapeType="1"/>
            </p:cNvSpPr>
            <p:nvPr/>
          </p:nvSpPr>
          <p:spPr bwMode="auto">
            <a:xfrm>
              <a:off x="4515" y="1409"/>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25" name="Group 86"/>
            <p:cNvGrpSpPr>
              <a:grpSpLocks/>
            </p:cNvGrpSpPr>
            <p:nvPr/>
          </p:nvGrpSpPr>
          <p:grpSpPr bwMode="auto">
            <a:xfrm>
              <a:off x="5008" y="1595"/>
              <a:ext cx="52" cy="135"/>
              <a:chOff x="5008" y="1595"/>
              <a:chExt cx="52" cy="135"/>
            </a:xfrm>
          </p:grpSpPr>
          <p:sp>
            <p:nvSpPr>
              <p:cNvPr id="30" name="Line 84"/>
              <p:cNvSpPr>
                <a:spLocks noChangeShapeType="1"/>
              </p:cNvSpPr>
              <p:nvPr/>
            </p:nvSpPr>
            <p:spPr bwMode="auto">
              <a:xfrm>
                <a:off x="5034" y="1651"/>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 name="AutoShape 85"/>
              <p:cNvSpPr>
                <a:spLocks noChangeArrowheads="1"/>
              </p:cNvSpPr>
              <p:nvPr/>
            </p:nvSpPr>
            <p:spPr bwMode="auto">
              <a:xfrm>
                <a:off x="5008" y="1595"/>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26" name="Freeform 87"/>
            <p:cNvSpPr>
              <a:spLocks/>
            </p:cNvSpPr>
            <p:nvPr/>
          </p:nvSpPr>
          <p:spPr bwMode="auto">
            <a:xfrm>
              <a:off x="4342" y="1405"/>
              <a:ext cx="725" cy="249"/>
            </a:xfrm>
            <a:custGeom>
              <a:avLst/>
              <a:gdLst>
                <a:gd name="T0" fmla="*/ 724 w 725"/>
                <a:gd name="T1" fmla="*/ 97 h 249"/>
                <a:gd name="T2" fmla="*/ 724 w 725"/>
                <a:gd name="T3" fmla="*/ 0 h 249"/>
                <a:gd name="T4" fmla="*/ 0 w 725"/>
                <a:gd name="T5" fmla="*/ 0 h 249"/>
                <a:gd name="T6" fmla="*/ 0 w 725"/>
                <a:gd name="T7" fmla="*/ 248 h 249"/>
                <a:gd name="T8" fmla="*/ 724 w 725"/>
                <a:gd name="T9" fmla="*/ 248 h 249"/>
                <a:gd name="T10" fmla="*/ 724 w 725"/>
                <a:gd name="T11" fmla="*/ 150 h 249"/>
                <a:gd name="T12" fmla="*/ 0 60000 65536"/>
                <a:gd name="T13" fmla="*/ 0 60000 65536"/>
                <a:gd name="T14" fmla="*/ 0 60000 65536"/>
                <a:gd name="T15" fmla="*/ 0 60000 65536"/>
                <a:gd name="T16" fmla="*/ 0 60000 65536"/>
                <a:gd name="T17" fmla="*/ 0 60000 65536"/>
                <a:gd name="T18" fmla="*/ 0 w 725"/>
                <a:gd name="T19" fmla="*/ 0 h 249"/>
                <a:gd name="T20" fmla="*/ 725 w 725"/>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725" h="249">
                  <a:moveTo>
                    <a:pt x="724" y="97"/>
                  </a:moveTo>
                  <a:lnTo>
                    <a:pt x="724" y="0"/>
                  </a:lnTo>
                  <a:lnTo>
                    <a:pt x="0" y="0"/>
                  </a:lnTo>
                  <a:lnTo>
                    <a:pt x="0" y="248"/>
                  </a:lnTo>
                  <a:lnTo>
                    <a:pt x="724" y="248"/>
                  </a:lnTo>
                  <a:lnTo>
                    <a:pt x="724" y="150"/>
                  </a:lnTo>
                </a:path>
              </a:pathLst>
            </a:custGeom>
            <a:noFill/>
            <a:ln w="12700" cap="rnd">
              <a:solidFill>
                <a:schemeClr val="tx1"/>
              </a:solidFill>
              <a:round/>
              <a:headEnd type="none" w="sm" len="sm"/>
              <a:tailEnd type="none" w="sm" len="sm"/>
            </a:ln>
          </p:spPr>
          <p:txBody>
            <a:bodyPr/>
            <a:lstStyle/>
            <a:p>
              <a:endParaRPr lang="en-US"/>
            </a:p>
          </p:txBody>
        </p:sp>
        <p:grpSp>
          <p:nvGrpSpPr>
            <p:cNvPr id="27" name="Group 90"/>
            <p:cNvGrpSpPr>
              <a:grpSpLocks/>
            </p:cNvGrpSpPr>
            <p:nvPr/>
          </p:nvGrpSpPr>
          <p:grpSpPr bwMode="auto">
            <a:xfrm>
              <a:off x="4407" y="1426"/>
              <a:ext cx="182" cy="181"/>
              <a:chOff x="4407" y="1426"/>
              <a:chExt cx="182" cy="181"/>
            </a:xfrm>
          </p:grpSpPr>
          <p:sp>
            <p:nvSpPr>
              <p:cNvPr id="28" name="Line 88"/>
              <p:cNvSpPr>
                <a:spLocks noChangeShapeType="1"/>
              </p:cNvSpPr>
              <p:nvPr/>
            </p:nvSpPr>
            <p:spPr bwMode="auto">
              <a:xfrm flipV="1">
                <a:off x="4407" y="1438"/>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 name="Freeform 89"/>
              <p:cNvSpPr>
                <a:spLocks/>
              </p:cNvSpPr>
              <p:nvPr/>
            </p:nvSpPr>
            <p:spPr bwMode="auto">
              <a:xfrm>
                <a:off x="4538" y="1426"/>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grpSp>
        <p:nvGrpSpPr>
          <p:cNvPr id="32" name="Group 53"/>
          <p:cNvGrpSpPr>
            <a:grpSpLocks/>
          </p:cNvGrpSpPr>
          <p:nvPr/>
        </p:nvGrpSpPr>
        <p:grpSpPr bwMode="auto">
          <a:xfrm>
            <a:off x="5751512" y="3632758"/>
            <a:ext cx="1474787" cy="984250"/>
            <a:chOff x="3111" y="843"/>
            <a:chExt cx="929" cy="620"/>
          </a:xfrm>
        </p:grpSpPr>
        <p:sp>
          <p:nvSpPr>
            <p:cNvPr id="33" name="Line 31"/>
            <p:cNvSpPr>
              <a:spLocks noChangeShapeType="1"/>
            </p:cNvSpPr>
            <p:nvPr/>
          </p:nvSpPr>
          <p:spPr bwMode="auto">
            <a:xfrm>
              <a:off x="3690" y="1244"/>
              <a:ext cx="0" cy="12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 name="Line 32"/>
            <p:cNvSpPr>
              <a:spLocks noChangeShapeType="1"/>
            </p:cNvSpPr>
            <p:nvPr/>
          </p:nvSpPr>
          <p:spPr bwMode="auto">
            <a:xfrm flipV="1">
              <a:off x="3695" y="843"/>
              <a:ext cx="0" cy="1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 name="Freeform 33"/>
            <p:cNvSpPr>
              <a:spLocks/>
            </p:cNvSpPr>
            <p:nvPr/>
          </p:nvSpPr>
          <p:spPr bwMode="auto">
            <a:xfrm>
              <a:off x="3820" y="1109"/>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36" name="AutoShape 34"/>
            <p:cNvSpPr>
              <a:spLocks noChangeArrowheads="1"/>
            </p:cNvSpPr>
            <p:nvPr/>
          </p:nvSpPr>
          <p:spPr bwMode="auto">
            <a:xfrm>
              <a:off x="3620" y="1364"/>
              <a:ext cx="120" cy="99"/>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37" name="Group 43"/>
            <p:cNvGrpSpPr>
              <a:grpSpLocks/>
            </p:cNvGrpSpPr>
            <p:nvPr/>
          </p:nvGrpSpPr>
          <p:grpSpPr bwMode="auto">
            <a:xfrm>
              <a:off x="3320" y="997"/>
              <a:ext cx="492" cy="247"/>
              <a:chOff x="3320" y="997"/>
              <a:chExt cx="492" cy="247"/>
            </a:xfrm>
          </p:grpSpPr>
          <p:sp>
            <p:nvSpPr>
              <p:cNvPr id="47" name="Freeform 35"/>
              <p:cNvSpPr>
                <a:spLocks/>
              </p:cNvSpPr>
              <p:nvPr/>
            </p:nvSpPr>
            <p:spPr bwMode="auto">
              <a:xfrm>
                <a:off x="3320" y="997"/>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48" name="Line 36"/>
              <p:cNvSpPr>
                <a:spLocks noChangeShapeType="1"/>
              </p:cNvSpPr>
              <p:nvPr/>
            </p:nvSpPr>
            <p:spPr bwMode="auto">
              <a:xfrm>
                <a:off x="3567" y="997"/>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 name="Freeform 37"/>
              <p:cNvSpPr>
                <a:spLocks/>
              </p:cNvSpPr>
              <p:nvPr/>
            </p:nvSpPr>
            <p:spPr bwMode="auto">
              <a:xfrm>
                <a:off x="3430" y="997"/>
                <a:ext cx="36" cy="80"/>
              </a:xfrm>
              <a:custGeom>
                <a:avLst/>
                <a:gdLst>
                  <a:gd name="T0" fmla="*/ 16 w 36"/>
                  <a:gd name="T1" fmla="*/ 0 h 80"/>
                  <a:gd name="T2" fmla="*/ 0 w 36"/>
                  <a:gd name="T3" fmla="*/ 79 h 80"/>
                  <a:gd name="T4" fmla="*/ 35 w 36"/>
                  <a:gd name="T5" fmla="*/ 77 h 80"/>
                  <a:gd name="T6" fmla="*/ 16 w 36"/>
                  <a:gd name="T7" fmla="*/ 0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0"/>
                    </a:moveTo>
                    <a:lnTo>
                      <a:pt x="0" y="79"/>
                    </a:lnTo>
                    <a:lnTo>
                      <a:pt x="35" y="77"/>
                    </a:lnTo>
                    <a:lnTo>
                      <a:pt x="16" y="0"/>
                    </a:lnTo>
                  </a:path>
                </a:pathLst>
              </a:custGeom>
              <a:solidFill>
                <a:srgbClr val="000000"/>
              </a:solidFill>
              <a:ln w="12700" cap="rnd">
                <a:solidFill>
                  <a:srgbClr val="000000"/>
                </a:solidFill>
                <a:round/>
                <a:headEnd/>
                <a:tailEnd/>
              </a:ln>
            </p:spPr>
            <p:txBody>
              <a:bodyPr/>
              <a:lstStyle/>
              <a:p>
                <a:endParaRPr lang="en-US"/>
              </a:p>
            </p:txBody>
          </p:sp>
          <p:sp>
            <p:nvSpPr>
              <p:cNvPr id="50" name="Line 38"/>
              <p:cNvSpPr>
                <a:spLocks noChangeShapeType="1"/>
              </p:cNvSpPr>
              <p:nvPr/>
            </p:nvSpPr>
            <p:spPr bwMode="auto">
              <a:xfrm>
                <a:off x="3445" y="997"/>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 name="Line 39"/>
              <p:cNvSpPr>
                <a:spLocks noChangeShapeType="1"/>
              </p:cNvSpPr>
              <p:nvPr/>
            </p:nvSpPr>
            <p:spPr bwMode="auto">
              <a:xfrm>
                <a:off x="3691" y="997"/>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 name="Line 40"/>
              <p:cNvSpPr>
                <a:spLocks noChangeShapeType="1"/>
              </p:cNvSpPr>
              <p:nvPr/>
            </p:nvSpPr>
            <p:spPr bwMode="auto">
              <a:xfrm>
                <a:off x="3656" y="1067"/>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 name="Line 41"/>
              <p:cNvSpPr>
                <a:spLocks noChangeShapeType="1"/>
              </p:cNvSpPr>
              <p:nvPr/>
            </p:nvSpPr>
            <p:spPr bwMode="auto">
              <a:xfrm>
                <a:off x="3689" y="1172"/>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4" name="Line 42"/>
              <p:cNvSpPr>
                <a:spLocks noChangeShapeType="1"/>
              </p:cNvSpPr>
              <p:nvPr/>
            </p:nvSpPr>
            <p:spPr bwMode="auto">
              <a:xfrm>
                <a:off x="3656" y="1172"/>
                <a:ext cx="71"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8" name="Rectangle 44"/>
            <p:cNvSpPr>
              <a:spLocks noChangeArrowheads="1"/>
            </p:cNvSpPr>
            <p:nvPr/>
          </p:nvSpPr>
          <p:spPr bwMode="auto">
            <a:xfrm>
              <a:off x="3725" y="845"/>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39" name="Rectangle 45"/>
            <p:cNvSpPr>
              <a:spLocks noChangeArrowheads="1"/>
            </p:cNvSpPr>
            <p:nvPr/>
          </p:nvSpPr>
          <p:spPr bwMode="auto">
            <a:xfrm>
              <a:off x="3777" y="942"/>
              <a:ext cx="241" cy="192"/>
            </a:xfrm>
            <a:prstGeom prst="rect">
              <a:avLst/>
            </a:prstGeom>
            <a:noFill/>
            <a:ln w="9525">
              <a:noFill/>
              <a:miter lim="800000"/>
              <a:headEnd/>
              <a:tailEnd/>
            </a:ln>
          </p:spPr>
          <p:txBody>
            <a:bodyPr wrap="none" lIns="92075" tIns="46038" rIns="92075" bIns="46038">
              <a:spAutoFit/>
            </a:bodyPr>
            <a:lstStyle/>
            <a:p>
              <a:pPr defTabSz="762000"/>
              <a:r>
                <a:rPr lang="en-GB" sz="1400" b="0" dirty="0">
                  <a:solidFill>
                    <a:schemeClr val="tx1"/>
                  </a:solidFill>
                </a:rPr>
                <a:t>10</a:t>
              </a:r>
            </a:p>
          </p:txBody>
        </p:sp>
        <p:sp>
          <p:nvSpPr>
            <p:cNvPr id="40" name="Rectangle 46"/>
            <p:cNvSpPr>
              <a:spLocks noChangeArrowheads="1"/>
            </p:cNvSpPr>
            <p:nvPr/>
          </p:nvSpPr>
          <p:spPr bwMode="auto">
            <a:xfrm>
              <a:off x="3111" y="942"/>
              <a:ext cx="241" cy="192"/>
            </a:xfrm>
            <a:prstGeom prst="rect">
              <a:avLst/>
            </a:prstGeom>
            <a:noFill/>
            <a:ln w="9525">
              <a:noFill/>
              <a:miter lim="800000"/>
              <a:headEnd/>
              <a:tailEnd/>
            </a:ln>
          </p:spPr>
          <p:txBody>
            <a:bodyPr wrap="none" lIns="92075" tIns="46038" rIns="92075" bIns="46038">
              <a:spAutoFit/>
            </a:bodyPr>
            <a:lstStyle/>
            <a:p>
              <a:pPr defTabSz="762000"/>
              <a:r>
                <a:rPr lang="en-GB" sz="1400" b="0" dirty="0">
                  <a:solidFill>
                    <a:schemeClr val="tx1"/>
                  </a:solidFill>
                </a:rPr>
                <a:t>12</a:t>
              </a:r>
            </a:p>
          </p:txBody>
        </p:sp>
        <p:sp>
          <p:nvSpPr>
            <p:cNvPr id="41" name="Rectangle 47"/>
            <p:cNvSpPr>
              <a:spLocks noChangeArrowheads="1"/>
            </p:cNvSpPr>
            <p:nvPr/>
          </p:nvSpPr>
          <p:spPr bwMode="auto">
            <a:xfrm>
              <a:off x="3702" y="1228"/>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nvGrpSpPr>
            <p:cNvPr id="42" name="Group 52"/>
            <p:cNvGrpSpPr>
              <a:grpSpLocks/>
            </p:cNvGrpSpPr>
            <p:nvPr/>
          </p:nvGrpSpPr>
          <p:grpSpPr bwMode="auto">
            <a:xfrm>
              <a:off x="3117" y="1118"/>
              <a:ext cx="198" cy="116"/>
              <a:chOff x="3117" y="1118"/>
              <a:chExt cx="198" cy="116"/>
            </a:xfrm>
          </p:grpSpPr>
          <p:sp>
            <p:nvSpPr>
              <p:cNvPr id="43" name="Line 48"/>
              <p:cNvSpPr>
                <a:spLocks noChangeShapeType="1"/>
              </p:cNvSpPr>
              <p:nvPr/>
            </p:nvSpPr>
            <p:spPr bwMode="auto">
              <a:xfrm>
                <a:off x="3161" y="1118"/>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 name="Freeform 49"/>
              <p:cNvSpPr>
                <a:spLocks/>
              </p:cNvSpPr>
              <p:nvPr/>
            </p:nvSpPr>
            <p:spPr bwMode="auto">
              <a:xfrm>
                <a:off x="3117" y="1118"/>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5" name="Line 50"/>
              <p:cNvSpPr>
                <a:spLocks noChangeShapeType="1"/>
              </p:cNvSpPr>
              <p:nvPr/>
            </p:nvSpPr>
            <p:spPr bwMode="auto">
              <a:xfrm>
                <a:off x="3165" y="1153"/>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 name="Line 51"/>
              <p:cNvSpPr>
                <a:spLocks noChangeShapeType="1"/>
              </p:cNvSpPr>
              <p:nvPr/>
            </p:nvSpPr>
            <p:spPr bwMode="auto">
              <a:xfrm>
                <a:off x="3165" y="1200"/>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55" name="Group 30"/>
          <p:cNvGrpSpPr>
            <a:grpSpLocks/>
          </p:cNvGrpSpPr>
          <p:nvPr/>
        </p:nvGrpSpPr>
        <p:grpSpPr bwMode="auto">
          <a:xfrm>
            <a:off x="5902854" y="4873096"/>
            <a:ext cx="1427162" cy="963612"/>
            <a:chOff x="4129" y="1427"/>
            <a:chExt cx="899" cy="607"/>
          </a:xfrm>
        </p:grpSpPr>
        <p:sp>
          <p:nvSpPr>
            <p:cNvPr id="56" name="Rectangle 4"/>
            <p:cNvSpPr>
              <a:spLocks noChangeArrowheads="1"/>
            </p:cNvSpPr>
            <p:nvPr/>
          </p:nvSpPr>
          <p:spPr bwMode="auto">
            <a:xfrm>
              <a:off x="4721" y="1427"/>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7" name="Line 5"/>
            <p:cNvSpPr>
              <a:spLocks noChangeShapeType="1"/>
            </p:cNvSpPr>
            <p:nvPr/>
          </p:nvSpPr>
          <p:spPr bwMode="auto">
            <a:xfrm>
              <a:off x="4746" y="1810"/>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8" name="Line 6"/>
            <p:cNvSpPr>
              <a:spLocks noChangeShapeType="1"/>
            </p:cNvSpPr>
            <p:nvPr/>
          </p:nvSpPr>
          <p:spPr bwMode="auto">
            <a:xfrm>
              <a:off x="4639" y="1810"/>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9" name="Line 7"/>
            <p:cNvSpPr>
              <a:spLocks noChangeShapeType="1"/>
            </p:cNvSpPr>
            <p:nvPr/>
          </p:nvSpPr>
          <p:spPr bwMode="auto">
            <a:xfrm>
              <a:off x="4746" y="1744"/>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60" name="Line 8"/>
            <p:cNvSpPr>
              <a:spLocks noChangeShapeType="1"/>
            </p:cNvSpPr>
            <p:nvPr/>
          </p:nvSpPr>
          <p:spPr bwMode="auto">
            <a:xfrm>
              <a:off x="4712" y="1744"/>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61" name="Line 9"/>
            <p:cNvSpPr>
              <a:spLocks noChangeShapeType="1"/>
            </p:cNvSpPr>
            <p:nvPr/>
          </p:nvSpPr>
          <p:spPr bwMode="auto">
            <a:xfrm>
              <a:off x="4366" y="1744"/>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62" name="Line 10"/>
            <p:cNvSpPr>
              <a:spLocks noChangeShapeType="1"/>
            </p:cNvSpPr>
            <p:nvPr/>
          </p:nvSpPr>
          <p:spPr bwMode="auto">
            <a:xfrm>
              <a:off x="4401" y="1744"/>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63" name="Freeform 11"/>
            <p:cNvSpPr>
              <a:spLocks/>
            </p:cNvSpPr>
            <p:nvPr/>
          </p:nvSpPr>
          <p:spPr bwMode="auto">
            <a:xfrm>
              <a:off x="4496" y="1736"/>
              <a:ext cx="34" cy="70"/>
            </a:xfrm>
            <a:custGeom>
              <a:avLst/>
              <a:gdLst>
                <a:gd name="T0" fmla="*/ 16 w 34"/>
                <a:gd name="T1" fmla="*/ 69 h 70"/>
                <a:gd name="T2" fmla="*/ 0 w 34"/>
                <a:gd name="T3" fmla="*/ 0 h 70"/>
                <a:gd name="T4" fmla="*/ 33 w 34"/>
                <a:gd name="T5" fmla="*/ 2 h 70"/>
                <a:gd name="T6" fmla="*/ 16 w 34"/>
                <a:gd name="T7" fmla="*/ 69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69"/>
                  </a:moveTo>
                  <a:lnTo>
                    <a:pt x="0" y="0"/>
                  </a:lnTo>
                  <a:lnTo>
                    <a:pt x="33" y="2"/>
                  </a:lnTo>
                  <a:lnTo>
                    <a:pt x="16" y="69"/>
                  </a:lnTo>
                </a:path>
              </a:pathLst>
            </a:custGeom>
            <a:solidFill>
              <a:srgbClr val="000000"/>
            </a:solidFill>
            <a:ln w="12700" cap="rnd">
              <a:solidFill>
                <a:srgbClr val="000000"/>
              </a:solidFill>
              <a:round/>
              <a:headEnd/>
              <a:tailEnd/>
            </a:ln>
          </p:spPr>
          <p:txBody>
            <a:bodyPr/>
            <a:lstStyle/>
            <a:p>
              <a:endParaRPr lang="en-US"/>
            </a:p>
          </p:txBody>
        </p:sp>
        <p:sp>
          <p:nvSpPr>
            <p:cNvPr id="64" name="Freeform 12"/>
            <p:cNvSpPr>
              <a:spLocks/>
            </p:cNvSpPr>
            <p:nvPr/>
          </p:nvSpPr>
          <p:spPr bwMode="auto">
            <a:xfrm>
              <a:off x="4699" y="1577"/>
              <a:ext cx="50" cy="72"/>
            </a:xfrm>
            <a:custGeom>
              <a:avLst/>
              <a:gdLst>
                <a:gd name="T0" fmla="*/ 49 w 50"/>
                <a:gd name="T1" fmla="*/ 0 h 72"/>
                <a:gd name="T2" fmla="*/ 49 w 50"/>
                <a:gd name="T3" fmla="*/ 2 h 72"/>
                <a:gd name="T4" fmla="*/ 37 w 50"/>
                <a:gd name="T5" fmla="*/ 71 h 72"/>
                <a:gd name="T6" fmla="*/ 0 w 50"/>
                <a:gd name="T7" fmla="*/ 55 h 72"/>
                <a:gd name="T8" fmla="*/ 49 w 50"/>
                <a:gd name="T9" fmla="*/ 0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49" y="0"/>
                  </a:moveTo>
                  <a:lnTo>
                    <a:pt x="49" y="2"/>
                  </a:lnTo>
                  <a:lnTo>
                    <a:pt x="37" y="71"/>
                  </a:lnTo>
                  <a:lnTo>
                    <a:pt x="0" y="55"/>
                  </a:lnTo>
                  <a:lnTo>
                    <a:pt x="49" y="0"/>
                  </a:lnTo>
                </a:path>
              </a:pathLst>
            </a:custGeom>
            <a:solidFill>
              <a:srgbClr val="000000"/>
            </a:solidFill>
            <a:ln w="12700" cap="rnd">
              <a:solidFill>
                <a:srgbClr val="000000"/>
              </a:solidFill>
              <a:round/>
              <a:headEnd/>
              <a:tailEnd/>
            </a:ln>
          </p:spPr>
          <p:txBody>
            <a:bodyPr/>
            <a:lstStyle/>
            <a:p>
              <a:endParaRPr lang="en-US"/>
            </a:p>
          </p:txBody>
        </p:sp>
        <p:sp>
          <p:nvSpPr>
            <p:cNvPr id="65" name="Rectangle 13"/>
            <p:cNvSpPr>
              <a:spLocks noChangeArrowheads="1"/>
            </p:cNvSpPr>
            <p:nvPr/>
          </p:nvSpPr>
          <p:spPr bwMode="auto">
            <a:xfrm>
              <a:off x="4334" y="1578"/>
              <a:ext cx="472" cy="232"/>
            </a:xfrm>
            <a:prstGeom prst="rect">
              <a:avLst/>
            </a:prstGeom>
            <a:noFill/>
            <a:ln w="12700">
              <a:solidFill>
                <a:schemeClr val="tx1"/>
              </a:solidFill>
              <a:miter lim="800000"/>
              <a:headEnd/>
              <a:tailEnd/>
            </a:ln>
          </p:spPr>
          <p:txBody>
            <a:bodyPr wrap="none" anchor="ctr"/>
            <a:lstStyle/>
            <a:p>
              <a:endParaRPr lang="en-US"/>
            </a:p>
          </p:txBody>
        </p:sp>
        <p:sp>
          <p:nvSpPr>
            <p:cNvPr id="66" name="Line 14"/>
            <p:cNvSpPr>
              <a:spLocks noChangeShapeType="1"/>
            </p:cNvSpPr>
            <p:nvPr/>
          </p:nvSpPr>
          <p:spPr bwMode="auto">
            <a:xfrm>
              <a:off x="4570" y="1574"/>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7" name="Line 15"/>
            <p:cNvSpPr>
              <a:spLocks noChangeShapeType="1"/>
            </p:cNvSpPr>
            <p:nvPr/>
          </p:nvSpPr>
          <p:spPr bwMode="auto">
            <a:xfrm flipH="1">
              <a:off x="4639" y="1577"/>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8" name="Line 16"/>
            <p:cNvSpPr>
              <a:spLocks noChangeShapeType="1"/>
            </p:cNvSpPr>
            <p:nvPr/>
          </p:nvSpPr>
          <p:spPr bwMode="auto">
            <a:xfrm>
              <a:off x="4747" y="1460"/>
              <a:ext cx="0" cy="11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9" name="Line 17"/>
            <p:cNvSpPr>
              <a:spLocks noChangeShapeType="1"/>
            </p:cNvSpPr>
            <p:nvPr/>
          </p:nvSpPr>
          <p:spPr bwMode="auto">
            <a:xfrm flipV="1">
              <a:off x="4507" y="1577"/>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 name="Rectangle 18"/>
            <p:cNvSpPr>
              <a:spLocks noChangeArrowheads="1"/>
            </p:cNvSpPr>
            <p:nvPr/>
          </p:nvSpPr>
          <p:spPr bwMode="auto">
            <a:xfrm>
              <a:off x="4722" y="1786"/>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71" name="Rectangle 19"/>
            <p:cNvSpPr>
              <a:spLocks noChangeArrowheads="1"/>
            </p:cNvSpPr>
            <p:nvPr/>
          </p:nvSpPr>
          <p:spPr bwMode="auto">
            <a:xfrm>
              <a:off x="4492" y="1786"/>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72" name="Rectangle 20"/>
            <p:cNvSpPr>
              <a:spLocks noChangeArrowheads="1"/>
            </p:cNvSpPr>
            <p:nvPr/>
          </p:nvSpPr>
          <p:spPr bwMode="auto">
            <a:xfrm>
              <a:off x="4129" y="1508"/>
              <a:ext cx="241" cy="192"/>
            </a:xfrm>
            <a:prstGeom prst="rect">
              <a:avLst/>
            </a:prstGeom>
            <a:noFill/>
            <a:ln w="9525">
              <a:noFill/>
              <a:miter lim="800000"/>
              <a:headEnd/>
              <a:tailEnd/>
            </a:ln>
          </p:spPr>
          <p:txBody>
            <a:bodyPr wrap="none" lIns="92075" tIns="46038" rIns="92075" bIns="46038">
              <a:spAutoFit/>
            </a:bodyPr>
            <a:lstStyle/>
            <a:p>
              <a:pPr defTabSz="762000"/>
              <a:r>
                <a:rPr lang="en-GB" sz="1400" b="0" dirty="0">
                  <a:solidFill>
                    <a:schemeClr val="tx1"/>
                  </a:solidFill>
                </a:rPr>
                <a:t>12</a:t>
              </a:r>
            </a:p>
          </p:txBody>
        </p:sp>
        <p:sp>
          <p:nvSpPr>
            <p:cNvPr id="73" name="Rectangle 21"/>
            <p:cNvSpPr>
              <a:spLocks noChangeArrowheads="1"/>
            </p:cNvSpPr>
            <p:nvPr/>
          </p:nvSpPr>
          <p:spPr bwMode="auto">
            <a:xfrm>
              <a:off x="4774" y="1524"/>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74" name="Freeform 22"/>
            <p:cNvSpPr>
              <a:spLocks/>
            </p:cNvSpPr>
            <p:nvPr/>
          </p:nvSpPr>
          <p:spPr bwMode="auto">
            <a:xfrm>
              <a:off x="4808" y="167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75" name="Group 29"/>
            <p:cNvGrpSpPr>
              <a:grpSpLocks/>
            </p:cNvGrpSpPr>
            <p:nvPr/>
          </p:nvGrpSpPr>
          <p:grpSpPr bwMode="auto">
            <a:xfrm>
              <a:off x="4129" y="1692"/>
              <a:ext cx="674" cy="342"/>
              <a:chOff x="4129" y="1692"/>
              <a:chExt cx="674" cy="342"/>
            </a:xfrm>
          </p:grpSpPr>
          <p:sp>
            <p:nvSpPr>
              <p:cNvPr id="76" name="AutoShape 23"/>
              <p:cNvSpPr>
                <a:spLocks noChangeArrowheads="1"/>
              </p:cNvSpPr>
              <p:nvPr/>
            </p:nvSpPr>
            <p:spPr bwMode="auto">
              <a:xfrm flipH="1">
                <a:off x="4579" y="1935"/>
                <a:ext cx="120"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77" name="AutoShape 24"/>
              <p:cNvSpPr>
                <a:spLocks noChangeArrowheads="1"/>
              </p:cNvSpPr>
              <p:nvPr/>
            </p:nvSpPr>
            <p:spPr bwMode="auto">
              <a:xfrm rot="10800000">
                <a:off x="4684" y="1935"/>
                <a:ext cx="119"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78" name="Line 25"/>
              <p:cNvSpPr>
                <a:spLocks noChangeShapeType="1"/>
              </p:cNvSpPr>
              <p:nvPr/>
            </p:nvSpPr>
            <p:spPr bwMode="auto">
              <a:xfrm>
                <a:off x="4173" y="1692"/>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79" name="Freeform 26"/>
              <p:cNvSpPr>
                <a:spLocks/>
              </p:cNvSpPr>
              <p:nvPr/>
            </p:nvSpPr>
            <p:spPr bwMode="auto">
              <a:xfrm>
                <a:off x="4129" y="1692"/>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80" name="Line 27"/>
              <p:cNvSpPr>
                <a:spLocks noChangeShapeType="1"/>
              </p:cNvSpPr>
              <p:nvPr/>
            </p:nvSpPr>
            <p:spPr bwMode="auto">
              <a:xfrm>
                <a:off x="4177" y="1727"/>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81" name="Line 28"/>
              <p:cNvSpPr>
                <a:spLocks noChangeShapeType="1"/>
              </p:cNvSpPr>
              <p:nvPr/>
            </p:nvSpPr>
            <p:spPr bwMode="auto">
              <a:xfrm>
                <a:off x="4177" y="1774"/>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82" name="Slide Number Placeholder 81"/>
          <p:cNvSpPr>
            <a:spLocks noGrp="1"/>
          </p:cNvSpPr>
          <p:nvPr>
            <p:ph type="sldNum" sz="quarter" idx="12"/>
          </p:nvPr>
        </p:nvSpPr>
        <p:spPr/>
        <p:txBody>
          <a:bodyPr/>
          <a:lstStyle/>
          <a:p>
            <a:fld id="{709429B7-DE0B-4B9D-BF18-CF94939812A0}" type="slidenum">
              <a:rPr lang="en-GB" smtClean="0"/>
              <a:pPr/>
              <a:t>13</a:t>
            </a:fld>
            <a:endParaRPr lang="en-GB"/>
          </a:p>
        </p:txBody>
      </p:sp>
      <p:pic>
        <p:nvPicPr>
          <p:cNvPr id="83"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algn="ctr"/>
            <a:r>
              <a:rPr lang="en-GB" dirty="0">
                <a:solidFill>
                  <a:srgbClr val="0070C0"/>
                </a:solidFill>
              </a:rPr>
              <a:t>Symbols valves</a:t>
            </a:r>
          </a:p>
        </p:txBody>
      </p:sp>
      <p:sp>
        <p:nvSpPr>
          <p:cNvPr id="10243" name="Rectangle 3"/>
          <p:cNvSpPr>
            <a:spLocks noGrp="1" noChangeArrowheads="1"/>
          </p:cNvSpPr>
          <p:nvPr>
            <p:ph type="body" sz="half" idx="1"/>
          </p:nvPr>
        </p:nvSpPr>
        <p:spPr/>
        <p:txBody>
          <a:bodyPr/>
          <a:lstStyle/>
          <a:p>
            <a:pPr>
              <a:lnSpc>
                <a:spcPct val="110000"/>
              </a:lnSpc>
            </a:pPr>
            <a:r>
              <a:rPr lang="en-GB" sz="2000" dirty="0">
                <a:solidFill>
                  <a:srgbClr val="000000"/>
                </a:solidFill>
              </a:rPr>
              <a:t>3/2 Valve differential pressure operated</a:t>
            </a:r>
          </a:p>
          <a:p>
            <a:pPr>
              <a:lnSpc>
                <a:spcPct val="110000"/>
              </a:lnSpc>
            </a:pPr>
            <a:endParaRPr lang="en-GB" sz="2000" dirty="0">
              <a:solidFill>
                <a:srgbClr val="000000"/>
              </a:solidFill>
            </a:endParaRPr>
          </a:p>
          <a:p>
            <a:pPr>
              <a:lnSpc>
                <a:spcPct val="110000"/>
              </a:lnSpc>
            </a:pPr>
            <a:endParaRPr lang="en-GB" sz="2000" dirty="0">
              <a:solidFill>
                <a:srgbClr val="000000"/>
              </a:solidFill>
            </a:endParaRPr>
          </a:p>
          <a:p>
            <a:pPr>
              <a:lnSpc>
                <a:spcPct val="110000"/>
              </a:lnSpc>
            </a:pPr>
            <a:r>
              <a:rPr lang="en-GB" sz="2000" dirty="0">
                <a:solidFill>
                  <a:srgbClr val="000000"/>
                </a:solidFill>
              </a:rPr>
              <a:t>5/2 Valve push button / spring</a:t>
            </a:r>
          </a:p>
          <a:p>
            <a:pPr>
              <a:lnSpc>
                <a:spcPct val="110000"/>
              </a:lnSpc>
            </a:pPr>
            <a:endParaRPr lang="en-GB" sz="2000" dirty="0">
              <a:solidFill>
                <a:srgbClr val="000000"/>
              </a:solidFill>
            </a:endParaRPr>
          </a:p>
          <a:p>
            <a:pPr>
              <a:lnSpc>
                <a:spcPct val="110000"/>
              </a:lnSpc>
            </a:pPr>
            <a:endParaRPr lang="en-GB" sz="2000" dirty="0">
              <a:solidFill>
                <a:srgbClr val="000000"/>
              </a:solidFill>
            </a:endParaRPr>
          </a:p>
          <a:p>
            <a:pPr>
              <a:lnSpc>
                <a:spcPct val="110000"/>
              </a:lnSpc>
            </a:pPr>
            <a:r>
              <a:rPr lang="en-GB" sz="2000" dirty="0">
                <a:solidFill>
                  <a:srgbClr val="000000"/>
                </a:solidFill>
              </a:rPr>
              <a:t>5/3 Valve double pressure operated spring centre</a:t>
            </a:r>
          </a:p>
        </p:txBody>
      </p:sp>
      <p:grpSp>
        <p:nvGrpSpPr>
          <p:cNvPr id="2" name="Group 41"/>
          <p:cNvGrpSpPr>
            <a:grpSpLocks/>
          </p:cNvGrpSpPr>
          <p:nvPr/>
        </p:nvGrpSpPr>
        <p:grpSpPr bwMode="auto">
          <a:xfrm>
            <a:off x="4851930" y="2811471"/>
            <a:ext cx="1839912" cy="1090612"/>
            <a:chOff x="4139" y="1323"/>
            <a:chExt cx="1159" cy="687"/>
          </a:xfrm>
        </p:grpSpPr>
        <p:sp>
          <p:nvSpPr>
            <p:cNvPr id="10335" name="Freeform 4"/>
            <p:cNvSpPr>
              <a:spLocks/>
            </p:cNvSpPr>
            <p:nvPr/>
          </p:nvSpPr>
          <p:spPr bwMode="auto">
            <a:xfrm>
              <a:off x="4339" y="1496"/>
              <a:ext cx="722" cy="254"/>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10336" name="Line 5"/>
            <p:cNvSpPr>
              <a:spLocks noChangeShapeType="1"/>
            </p:cNvSpPr>
            <p:nvPr/>
          </p:nvSpPr>
          <p:spPr bwMode="auto">
            <a:xfrm>
              <a:off x="4702" y="1496"/>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37" name="Line 6"/>
            <p:cNvSpPr>
              <a:spLocks noChangeShapeType="1"/>
            </p:cNvSpPr>
            <p:nvPr/>
          </p:nvSpPr>
          <p:spPr bwMode="auto">
            <a:xfrm>
              <a:off x="4413" y="1676"/>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38" name="Line 7"/>
            <p:cNvSpPr>
              <a:spLocks noChangeShapeType="1"/>
            </p:cNvSpPr>
            <p:nvPr/>
          </p:nvSpPr>
          <p:spPr bwMode="auto">
            <a:xfrm>
              <a:off x="4993" y="1676"/>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39" name="Line 8"/>
            <p:cNvSpPr>
              <a:spLocks noChangeShapeType="1"/>
            </p:cNvSpPr>
            <p:nvPr/>
          </p:nvSpPr>
          <p:spPr bwMode="auto">
            <a:xfrm>
              <a:off x="4630" y="1496"/>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40" name="Line 9"/>
            <p:cNvSpPr>
              <a:spLocks noChangeShapeType="1"/>
            </p:cNvSpPr>
            <p:nvPr/>
          </p:nvSpPr>
          <p:spPr bwMode="auto">
            <a:xfrm>
              <a:off x="4773" y="1496"/>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41" name="Line 10"/>
            <p:cNvSpPr>
              <a:spLocks noChangeShapeType="1"/>
            </p:cNvSpPr>
            <p:nvPr/>
          </p:nvSpPr>
          <p:spPr bwMode="auto">
            <a:xfrm flipH="1" flipV="1">
              <a:off x="4413" y="1496"/>
              <a:ext cx="107"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42" name="Line 11"/>
            <p:cNvSpPr>
              <a:spLocks noChangeShapeType="1"/>
            </p:cNvSpPr>
            <p:nvPr/>
          </p:nvSpPr>
          <p:spPr bwMode="auto">
            <a:xfrm flipV="1">
              <a:off x="4882" y="1496"/>
              <a:ext cx="108"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43" name="Line 12"/>
            <p:cNvSpPr>
              <a:spLocks noChangeShapeType="1"/>
            </p:cNvSpPr>
            <p:nvPr/>
          </p:nvSpPr>
          <p:spPr bwMode="auto">
            <a:xfrm>
              <a:off x="4374" y="1676"/>
              <a:ext cx="7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44" name="Line 13"/>
            <p:cNvSpPr>
              <a:spLocks noChangeShapeType="1"/>
            </p:cNvSpPr>
            <p:nvPr/>
          </p:nvSpPr>
          <p:spPr bwMode="auto">
            <a:xfrm>
              <a:off x="4958" y="1676"/>
              <a:ext cx="7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45" name="Line 14"/>
            <p:cNvSpPr>
              <a:spLocks noChangeShapeType="1"/>
            </p:cNvSpPr>
            <p:nvPr/>
          </p:nvSpPr>
          <p:spPr bwMode="auto">
            <a:xfrm flipV="1">
              <a:off x="4773" y="1370"/>
              <a:ext cx="0" cy="12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46" name="Line 15"/>
            <p:cNvSpPr>
              <a:spLocks noChangeShapeType="1"/>
            </p:cNvSpPr>
            <p:nvPr/>
          </p:nvSpPr>
          <p:spPr bwMode="auto">
            <a:xfrm flipV="1">
              <a:off x="4993" y="1370"/>
              <a:ext cx="0" cy="12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47" name="Line 16"/>
            <p:cNvSpPr>
              <a:spLocks noChangeShapeType="1"/>
            </p:cNvSpPr>
            <p:nvPr/>
          </p:nvSpPr>
          <p:spPr bwMode="auto">
            <a:xfrm>
              <a:off x="4993" y="1751"/>
              <a:ext cx="0" cy="14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48" name="Line 17"/>
            <p:cNvSpPr>
              <a:spLocks noChangeShapeType="1"/>
            </p:cNvSpPr>
            <p:nvPr/>
          </p:nvSpPr>
          <p:spPr bwMode="auto">
            <a:xfrm>
              <a:off x="4773" y="1751"/>
              <a:ext cx="0" cy="14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49" name="Line 18"/>
            <p:cNvSpPr>
              <a:spLocks noChangeShapeType="1"/>
            </p:cNvSpPr>
            <p:nvPr/>
          </p:nvSpPr>
          <p:spPr bwMode="auto">
            <a:xfrm>
              <a:off x="4882" y="1751"/>
              <a:ext cx="0" cy="15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50" name="Freeform 19"/>
            <p:cNvSpPr>
              <a:spLocks/>
            </p:cNvSpPr>
            <p:nvPr/>
          </p:nvSpPr>
          <p:spPr bwMode="auto">
            <a:xfrm>
              <a:off x="5064" y="1610"/>
              <a:ext cx="234" cy="139"/>
            </a:xfrm>
            <a:custGeom>
              <a:avLst/>
              <a:gdLst>
                <a:gd name="T0" fmla="*/ 233 w 234"/>
                <a:gd name="T1" fmla="*/ 69 h 139"/>
                <a:gd name="T2" fmla="*/ 219 w 234"/>
                <a:gd name="T3" fmla="*/ 138 h 139"/>
                <a:gd name="T4" fmla="*/ 178 w 234"/>
                <a:gd name="T5" fmla="*/ 0 h 139"/>
                <a:gd name="T6" fmla="*/ 137 w 234"/>
                <a:gd name="T7" fmla="*/ 138 h 139"/>
                <a:gd name="T8" fmla="*/ 95 w 234"/>
                <a:gd name="T9" fmla="*/ 0 h 139"/>
                <a:gd name="T10" fmla="*/ 54 w 234"/>
                <a:gd name="T11" fmla="*/ 138 h 139"/>
                <a:gd name="T12" fmla="*/ 13 w 234"/>
                <a:gd name="T13" fmla="*/ 0 h 139"/>
                <a:gd name="T14" fmla="*/ 0 w 234"/>
                <a:gd name="T15" fmla="*/ 69 h 139"/>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39"/>
                <a:gd name="T26" fmla="*/ 234 w 234"/>
                <a:gd name="T27" fmla="*/ 139 h 1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39">
                  <a:moveTo>
                    <a:pt x="233" y="69"/>
                  </a:moveTo>
                  <a:lnTo>
                    <a:pt x="219" y="138"/>
                  </a:lnTo>
                  <a:lnTo>
                    <a:pt x="178" y="0"/>
                  </a:lnTo>
                  <a:lnTo>
                    <a:pt x="137" y="138"/>
                  </a:lnTo>
                  <a:lnTo>
                    <a:pt x="95" y="0"/>
                  </a:lnTo>
                  <a:lnTo>
                    <a:pt x="54" y="138"/>
                  </a:lnTo>
                  <a:lnTo>
                    <a:pt x="13" y="0"/>
                  </a:lnTo>
                  <a:lnTo>
                    <a:pt x="0" y="69"/>
                  </a:lnTo>
                </a:path>
              </a:pathLst>
            </a:custGeom>
            <a:noFill/>
            <a:ln w="12700" cap="rnd">
              <a:solidFill>
                <a:srgbClr val="000000"/>
              </a:solidFill>
              <a:round/>
              <a:headEnd type="none" w="sm" len="sm"/>
              <a:tailEnd type="none" w="sm" len="sm"/>
            </a:ln>
          </p:spPr>
          <p:txBody>
            <a:bodyPr/>
            <a:lstStyle/>
            <a:p>
              <a:endParaRPr lang="en-US"/>
            </a:p>
          </p:txBody>
        </p:sp>
        <p:grpSp>
          <p:nvGrpSpPr>
            <p:cNvPr id="3" name="Group 25"/>
            <p:cNvGrpSpPr>
              <a:grpSpLocks/>
            </p:cNvGrpSpPr>
            <p:nvPr/>
          </p:nvGrpSpPr>
          <p:grpSpPr bwMode="auto">
            <a:xfrm>
              <a:off x="4714" y="1732"/>
              <a:ext cx="339" cy="278"/>
              <a:chOff x="4714" y="1732"/>
              <a:chExt cx="339" cy="278"/>
            </a:xfrm>
          </p:grpSpPr>
          <p:grpSp>
            <p:nvGrpSpPr>
              <p:cNvPr id="4" name="Group 23"/>
              <p:cNvGrpSpPr>
                <a:grpSpLocks/>
              </p:cNvGrpSpPr>
              <p:nvPr/>
            </p:nvGrpSpPr>
            <p:grpSpPr bwMode="auto">
              <a:xfrm>
                <a:off x="4714" y="1907"/>
                <a:ext cx="339" cy="103"/>
                <a:chOff x="4714" y="1907"/>
                <a:chExt cx="339" cy="103"/>
              </a:xfrm>
            </p:grpSpPr>
            <p:sp>
              <p:nvSpPr>
                <p:cNvPr id="10369" name="AutoShape 20"/>
                <p:cNvSpPr>
                  <a:spLocks noChangeArrowheads="1"/>
                </p:cNvSpPr>
                <p:nvPr/>
              </p:nvSpPr>
              <p:spPr bwMode="auto">
                <a:xfrm rot="10800000" flipH="1">
                  <a:off x="4933" y="1907"/>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0370" name="AutoShape 21"/>
                <p:cNvSpPr>
                  <a:spLocks noChangeArrowheads="1"/>
                </p:cNvSpPr>
                <p:nvPr/>
              </p:nvSpPr>
              <p:spPr bwMode="auto">
                <a:xfrm>
                  <a:off x="4821" y="1907"/>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0371" name="AutoShape 22"/>
                <p:cNvSpPr>
                  <a:spLocks noChangeArrowheads="1"/>
                </p:cNvSpPr>
                <p:nvPr/>
              </p:nvSpPr>
              <p:spPr bwMode="auto">
                <a:xfrm rot="10800000" flipH="1">
                  <a:off x="4714" y="1907"/>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10368" name="Rectangle 24"/>
              <p:cNvSpPr>
                <a:spLocks noChangeArrowheads="1"/>
              </p:cNvSpPr>
              <p:nvPr/>
            </p:nvSpPr>
            <p:spPr bwMode="auto">
              <a:xfrm>
                <a:off x="4833" y="1732"/>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10352" name="Rectangle 26"/>
            <p:cNvSpPr>
              <a:spLocks noChangeArrowheads="1"/>
            </p:cNvSpPr>
            <p:nvPr/>
          </p:nvSpPr>
          <p:spPr bwMode="auto">
            <a:xfrm>
              <a:off x="4968" y="1323"/>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10353" name="Rectangle 27"/>
            <p:cNvSpPr>
              <a:spLocks noChangeArrowheads="1"/>
            </p:cNvSpPr>
            <p:nvPr/>
          </p:nvSpPr>
          <p:spPr bwMode="auto">
            <a:xfrm>
              <a:off x="4639" y="1323"/>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10354" name="Rectangle 28"/>
            <p:cNvSpPr>
              <a:spLocks noChangeArrowheads="1"/>
            </p:cNvSpPr>
            <p:nvPr/>
          </p:nvSpPr>
          <p:spPr bwMode="auto">
            <a:xfrm>
              <a:off x="4610" y="1732"/>
              <a:ext cx="178" cy="192"/>
            </a:xfrm>
            <a:prstGeom prst="rect">
              <a:avLst/>
            </a:prstGeom>
            <a:noFill/>
            <a:ln w="9525">
              <a:noFill/>
              <a:miter lim="800000"/>
              <a:headEnd/>
              <a:tailEnd/>
            </a:ln>
          </p:spPr>
          <p:txBody>
            <a:bodyPr wrap="none" lIns="92075" tIns="46038" rIns="92075" bIns="46038">
              <a:spAutoFit/>
            </a:bodyPr>
            <a:lstStyle/>
            <a:p>
              <a:pPr defTabSz="762000"/>
              <a:r>
                <a:rPr lang="en-GB" sz="1400" b="0" dirty="0">
                  <a:solidFill>
                    <a:schemeClr val="tx1"/>
                  </a:solidFill>
                </a:rPr>
                <a:t>5</a:t>
              </a:r>
            </a:p>
          </p:txBody>
        </p:sp>
        <p:sp>
          <p:nvSpPr>
            <p:cNvPr id="10355" name="Rectangle 29"/>
            <p:cNvSpPr>
              <a:spLocks noChangeArrowheads="1"/>
            </p:cNvSpPr>
            <p:nvPr/>
          </p:nvSpPr>
          <p:spPr bwMode="auto">
            <a:xfrm>
              <a:off x="4985" y="1732"/>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10356" name="Rectangle 30"/>
            <p:cNvSpPr>
              <a:spLocks noChangeArrowheads="1"/>
            </p:cNvSpPr>
            <p:nvPr/>
          </p:nvSpPr>
          <p:spPr bwMode="auto">
            <a:xfrm>
              <a:off x="4139" y="144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10357" name="Rectangle 31"/>
            <p:cNvSpPr>
              <a:spLocks noChangeArrowheads="1"/>
            </p:cNvSpPr>
            <p:nvPr/>
          </p:nvSpPr>
          <p:spPr bwMode="auto">
            <a:xfrm>
              <a:off x="5028" y="144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10358" name="Freeform 32"/>
            <p:cNvSpPr>
              <a:spLocks/>
            </p:cNvSpPr>
            <p:nvPr/>
          </p:nvSpPr>
          <p:spPr bwMode="auto">
            <a:xfrm>
              <a:off x="4611" y="1670"/>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10359" name="Freeform 33"/>
            <p:cNvSpPr>
              <a:spLocks/>
            </p:cNvSpPr>
            <p:nvPr/>
          </p:nvSpPr>
          <p:spPr bwMode="auto">
            <a:xfrm>
              <a:off x="4755" y="1670"/>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10360" name="Freeform 34"/>
            <p:cNvSpPr>
              <a:spLocks/>
            </p:cNvSpPr>
            <p:nvPr/>
          </p:nvSpPr>
          <p:spPr bwMode="auto">
            <a:xfrm>
              <a:off x="4409" y="1497"/>
              <a:ext cx="51" cy="77"/>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10361" name="Freeform 35"/>
            <p:cNvSpPr>
              <a:spLocks/>
            </p:cNvSpPr>
            <p:nvPr/>
          </p:nvSpPr>
          <p:spPr bwMode="auto">
            <a:xfrm>
              <a:off x="4943" y="1497"/>
              <a:ext cx="51" cy="77"/>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grpSp>
          <p:nvGrpSpPr>
            <p:cNvPr id="5" name="Group 40"/>
            <p:cNvGrpSpPr>
              <a:grpSpLocks/>
            </p:cNvGrpSpPr>
            <p:nvPr/>
          </p:nvGrpSpPr>
          <p:grpSpPr bwMode="auto">
            <a:xfrm>
              <a:off x="4142" y="1624"/>
              <a:ext cx="198" cy="116"/>
              <a:chOff x="4142" y="1624"/>
              <a:chExt cx="198" cy="116"/>
            </a:xfrm>
          </p:grpSpPr>
          <p:sp>
            <p:nvSpPr>
              <p:cNvPr id="10363" name="Line 36"/>
              <p:cNvSpPr>
                <a:spLocks noChangeShapeType="1"/>
              </p:cNvSpPr>
              <p:nvPr/>
            </p:nvSpPr>
            <p:spPr bwMode="auto">
              <a:xfrm>
                <a:off x="4186" y="162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64" name="Freeform 37"/>
              <p:cNvSpPr>
                <a:spLocks/>
              </p:cNvSpPr>
              <p:nvPr/>
            </p:nvSpPr>
            <p:spPr bwMode="auto">
              <a:xfrm>
                <a:off x="4142" y="162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10365" name="Line 38"/>
              <p:cNvSpPr>
                <a:spLocks noChangeShapeType="1"/>
              </p:cNvSpPr>
              <p:nvPr/>
            </p:nvSpPr>
            <p:spPr bwMode="auto">
              <a:xfrm>
                <a:off x="4190" y="165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66" name="Line 39"/>
              <p:cNvSpPr>
                <a:spLocks noChangeShapeType="1"/>
              </p:cNvSpPr>
              <p:nvPr/>
            </p:nvSpPr>
            <p:spPr bwMode="auto">
              <a:xfrm>
                <a:off x="4190" y="170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6" name="Group 99"/>
          <p:cNvGrpSpPr>
            <a:grpSpLocks/>
          </p:cNvGrpSpPr>
          <p:nvPr/>
        </p:nvGrpSpPr>
        <p:grpSpPr bwMode="auto">
          <a:xfrm>
            <a:off x="4493155" y="4294730"/>
            <a:ext cx="2744787" cy="1081088"/>
            <a:chOff x="2985" y="2028"/>
            <a:chExt cx="1729" cy="681"/>
          </a:xfrm>
        </p:grpSpPr>
        <p:sp>
          <p:nvSpPr>
            <p:cNvPr id="10278" name="Line 42"/>
            <p:cNvSpPr>
              <a:spLocks noChangeShapeType="1"/>
            </p:cNvSpPr>
            <p:nvPr/>
          </p:nvSpPr>
          <p:spPr bwMode="auto">
            <a:xfrm>
              <a:off x="3674" y="2207"/>
              <a:ext cx="0" cy="24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79" name="Line 43"/>
            <p:cNvSpPr>
              <a:spLocks noChangeShapeType="1"/>
            </p:cNvSpPr>
            <p:nvPr/>
          </p:nvSpPr>
          <p:spPr bwMode="auto">
            <a:xfrm flipV="1">
              <a:off x="3745" y="2075"/>
              <a:ext cx="0" cy="12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80" name="Line 44"/>
            <p:cNvSpPr>
              <a:spLocks noChangeShapeType="1"/>
            </p:cNvSpPr>
            <p:nvPr/>
          </p:nvSpPr>
          <p:spPr bwMode="auto">
            <a:xfrm flipV="1">
              <a:off x="3965" y="2075"/>
              <a:ext cx="0" cy="12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81" name="Line 45"/>
            <p:cNvSpPr>
              <a:spLocks noChangeShapeType="1"/>
            </p:cNvSpPr>
            <p:nvPr/>
          </p:nvSpPr>
          <p:spPr bwMode="auto">
            <a:xfrm>
              <a:off x="3965" y="2454"/>
              <a:ext cx="0" cy="14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82" name="Line 46"/>
            <p:cNvSpPr>
              <a:spLocks noChangeShapeType="1"/>
            </p:cNvSpPr>
            <p:nvPr/>
          </p:nvSpPr>
          <p:spPr bwMode="auto">
            <a:xfrm>
              <a:off x="3745" y="2454"/>
              <a:ext cx="0" cy="14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83" name="Line 47"/>
            <p:cNvSpPr>
              <a:spLocks noChangeShapeType="1"/>
            </p:cNvSpPr>
            <p:nvPr/>
          </p:nvSpPr>
          <p:spPr bwMode="auto">
            <a:xfrm>
              <a:off x="3854" y="2454"/>
              <a:ext cx="0" cy="15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84" name="Rectangle 48"/>
            <p:cNvSpPr>
              <a:spLocks noChangeArrowheads="1"/>
            </p:cNvSpPr>
            <p:nvPr/>
          </p:nvSpPr>
          <p:spPr bwMode="auto">
            <a:xfrm>
              <a:off x="3805" y="2437"/>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10285" name="Rectangle 49"/>
            <p:cNvSpPr>
              <a:spLocks noChangeArrowheads="1"/>
            </p:cNvSpPr>
            <p:nvPr/>
          </p:nvSpPr>
          <p:spPr bwMode="auto">
            <a:xfrm>
              <a:off x="3940" y="2028"/>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10286" name="Rectangle 50"/>
            <p:cNvSpPr>
              <a:spLocks noChangeArrowheads="1"/>
            </p:cNvSpPr>
            <p:nvPr/>
          </p:nvSpPr>
          <p:spPr bwMode="auto">
            <a:xfrm>
              <a:off x="3611" y="2028"/>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10287" name="Rectangle 51"/>
            <p:cNvSpPr>
              <a:spLocks noChangeArrowheads="1"/>
            </p:cNvSpPr>
            <p:nvPr/>
          </p:nvSpPr>
          <p:spPr bwMode="auto">
            <a:xfrm>
              <a:off x="3582" y="2437"/>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10288" name="Rectangle 52"/>
            <p:cNvSpPr>
              <a:spLocks noChangeArrowheads="1"/>
            </p:cNvSpPr>
            <p:nvPr/>
          </p:nvSpPr>
          <p:spPr bwMode="auto">
            <a:xfrm>
              <a:off x="3957" y="2437"/>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grpSp>
          <p:nvGrpSpPr>
            <p:cNvPr id="7" name="Group 59"/>
            <p:cNvGrpSpPr>
              <a:grpSpLocks/>
            </p:cNvGrpSpPr>
            <p:nvPr/>
          </p:nvGrpSpPr>
          <p:grpSpPr bwMode="auto">
            <a:xfrm>
              <a:off x="3346" y="2209"/>
              <a:ext cx="275" cy="240"/>
              <a:chOff x="3346" y="2209"/>
              <a:chExt cx="275" cy="240"/>
            </a:xfrm>
          </p:grpSpPr>
          <p:sp>
            <p:nvSpPr>
              <p:cNvPr id="10329" name="Line 53"/>
              <p:cNvSpPr>
                <a:spLocks noChangeShapeType="1"/>
              </p:cNvSpPr>
              <p:nvPr/>
            </p:nvSpPr>
            <p:spPr bwMode="auto">
              <a:xfrm>
                <a:off x="3385" y="2379"/>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30" name="Line 54"/>
              <p:cNvSpPr>
                <a:spLocks noChangeShapeType="1"/>
              </p:cNvSpPr>
              <p:nvPr/>
            </p:nvSpPr>
            <p:spPr bwMode="auto">
              <a:xfrm>
                <a:off x="3602" y="2209"/>
                <a:ext cx="0" cy="2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31" name="Line 55"/>
              <p:cNvSpPr>
                <a:spLocks noChangeShapeType="1"/>
              </p:cNvSpPr>
              <p:nvPr/>
            </p:nvSpPr>
            <p:spPr bwMode="auto">
              <a:xfrm flipH="1" flipV="1">
                <a:off x="3385" y="2209"/>
                <a:ext cx="107" cy="2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32" name="Line 56"/>
              <p:cNvSpPr>
                <a:spLocks noChangeShapeType="1"/>
              </p:cNvSpPr>
              <p:nvPr/>
            </p:nvSpPr>
            <p:spPr bwMode="auto">
              <a:xfrm>
                <a:off x="3346" y="2379"/>
                <a:ext cx="7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33" name="Freeform 57"/>
              <p:cNvSpPr>
                <a:spLocks/>
              </p:cNvSpPr>
              <p:nvPr/>
            </p:nvSpPr>
            <p:spPr bwMode="auto">
              <a:xfrm>
                <a:off x="3583" y="2374"/>
                <a:ext cx="38" cy="73"/>
              </a:xfrm>
              <a:custGeom>
                <a:avLst/>
                <a:gdLst>
                  <a:gd name="T0" fmla="*/ 19 w 38"/>
                  <a:gd name="T1" fmla="*/ 72 h 73"/>
                  <a:gd name="T2" fmla="*/ 0 w 38"/>
                  <a:gd name="T3" fmla="*/ 0 h 73"/>
                  <a:gd name="T4" fmla="*/ 37 w 38"/>
                  <a:gd name="T5" fmla="*/ 0 h 73"/>
                  <a:gd name="T6" fmla="*/ 19 w 38"/>
                  <a:gd name="T7" fmla="*/ 72 h 73"/>
                  <a:gd name="T8" fmla="*/ 0 60000 65536"/>
                  <a:gd name="T9" fmla="*/ 0 60000 65536"/>
                  <a:gd name="T10" fmla="*/ 0 60000 65536"/>
                  <a:gd name="T11" fmla="*/ 0 60000 65536"/>
                  <a:gd name="T12" fmla="*/ 0 w 38"/>
                  <a:gd name="T13" fmla="*/ 0 h 73"/>
                  <a:gd name="T14" fmla="*/ 38 w 38"/>
                  <a:gd name="T15" fmla="*/ 73 h 73"/>
                </a:gdLst>
                <a:ahLst/>
                <a:cxnLst>
                  <a:cxn ang="T8">
                    <a:pos x="T0" y="T1"/>
                  </a:cxn>
                  <a:cxn ang="T9">
                    <a:pos x="T2" y="T3"/>
                  </a:cxn>
                  <a:cxn ang="T10">
                    <a:pos x="T4" y="T5"/>
                  </a:cxn>
                  <a:cxn ang="T11">
                    <a:pos x="T6" y="T7"/>
                  </a:cxn>
                </a:cxnLst>
                <a:rect l="T12" t="T13" r="T14" b="T15"/>
                <a:pathLst>
                  <a:path w="38" h="73">
                    <a:moveTo>
                      <a:pt x="19" y="72"/>
                    </a:moveTo>
                    <a:lnTo>
                      <a:pt x="0" y="0"/>
                    </a:lnTo>
                    <a:lnTo>
                      <a:pt x="37" y="0"/>
                    </a:lnTo>
                    <a:lnTo>
                      <a:pt x="19" y="72"/>
                    </a:lnTo>
                  </a:path>
                </a:pathLst>
              </a:custGeom>
              <a:solidFill>
                <a:srgbClr val="000000"/>
              </a:solidFill>
              <a:ln w="12700" cap="rnd">
                <a:solidFill>
                  <a:srgbClr val="000000"/>
                </a:solidFill>
                <a:round/>
                <a:headEnd/>
                <a:tailEnd/>
              </a:ln>
            </p:spPr>
            <p:txBody>
              <a:bodyPr/>
              <a:lstStyle/>
              <a:p>
                <a:endParaRPr lang="en-US"/>
              </a:p>
            </p:txBody>
          </p:sp>
          <p:sp>
            <p:nvSpPr>
              <p:cNvPr id="10334" name="Freeform 58"/>
              <p:cNvSpPr>
                <a:spLocks/>
              </p:cNvSpPr>
              <p:nvPr/>
            </p:nvSpPr>
            <p:spPr bwMode="auto">
              <a:xfrm>
                <a:off x="3381" y="2210"/>
                <a:ext cx="51" cy="73"/>
              </a:xfrm>
              <a:custGeom>
                <a:avLst/>
                <a:gdLst>
                  <a:gd name="T0" fmla="*/ 0 w 51"/>
                  <a:gd name="T1" fmla="*/ 0 h 73"/>
                  <a:gd name="T2" fmla="*/ 17 w 51"/>
                  <a:gd name="T3" fmla="*/ 72 h 73"/>
                  <a:gd name="T4" fmla="*/ 50 w 51"/>
                  <a:gd name="T5" fmla="*/ 55 h 73"/>
                  <a:gd name="T6" fmla="*/ 0 w 51"/>
                  <a:gd name="T7" fmla="*/ 0 h 73"/>
                  <a:gd name="T8" fmla="*/ 0 60000 65536"/>
                  <a:gd name="T9" fmla="*/ 0 60000 65536"/>
                  <a:gd name="T10" fmla="*/ 0 60000 65536"/>
                  <a:gd name="T11" fmla="*/ 0 60000 65536"/>
                  <a:gd name="T12" fmla="*/ 0 w 51"/>
                  <a:gd name="T13" fmla="*/ 0 h 73"/>
                  <a:gd name="T14" fmla="*/ 51 w 51"/>
                  <a:gd name="T15" fmla="*/ 73 h 73"/>
                </a:gdLst>
                <a:ahLst/>
                <a:cxnLst>
                  <a:cxn ang="T8">
                    <a:pos x="T0" y="T1"/>
                  </a:cxn>
                  <a:cxn ang="T9">
                    <a:pos x="T2" y="T3"/>
                  </a:cxn>
                  <a:cxn ang="T10">
                    <a:pos x="T4" y="T5"/>
                  </a:cxn>
                  <a:cxn ang="T11">
                    <a:pos x="T6" y="T7"/>
                  </a:cxn>
                </a:cxnLst>
                <a:rect l="T12" t="T13" r="T14" b="T15"/>
                <a:pathLst>
                  <a:path w="51" h="73">
                    <a:moveTo>
                      <a:pt x="0" y="0"/>
                    </a:moveTo>
                    <a:lnTo>
                      <a:pt x="17" y="72"/>
                    </a:lnTo>
                    <a:lnTo>
                      <a:pt x="50" y="55"/>
                    </a:lnTo>
                    <a:lnTo>
                      <a:pt x="0" y="0"/>
                    </a:lnTo>
                  </a:path>
                </a:pathLst>
              </a:custGeom>
              <a:solidFill>
                <a:srgbClr val="000000"/>
              </a:solidFill>
              <a:ln w="12700" cap="rnd">
                <a:solidFill>
                  <a:srgbClr val="000000"/>
                </a:solidFill>
                <a:round/>
                <a:headEnd/>
                <a:tailEnd/>
              </a:ln>
            </p:spPr>
            <p:txBody>
              <a:bodyPr/>
              <a:lstStyle/>
              <a:p>
                <a:endParaRPr lang="en-US"/>
              </a:p>
            </p:txBody>
          </p:sp>
        </p:grpSp>
        <p:grpSp>
          <p:nvGrpSpPr>
            <p:cNvPr id="8" name="Group 62"/>
            <p:cNvGrpSpPr>
              <a:grpSpLocks/>
            </p:cNvGrpSpPr>
            <p:nvPr/>
          </p:nvGrpSpPr>
          <p:grpSpPr bwMode="auto">
            <a:xfrm>
              <a:off x="3930" y="2382"/>
              <a:ext cx="72" cy="69"/>
              <a:chOff x="3930" y="2382"/>
              <a:chExt cx="72" cy="69"/>
            </a:xfrm>
          </p:grpSpPr>
          <p:sp>
            <p:nvSpPr>
              <p:cNvPr id="10327" name="Line 60"/>
              <p:cNvSpPr>
                <a:spLocks noChangeShapeType="1"/>
              </p:cNvSpPr>
              <p:nvPr/>
            </p:nvSpPr>
            <p:spPr bwMode="auto">
              <a:xfrm>
                <a:off x="3965" y="2382"/>
                <a:ext cx="0" cy="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28" name="Line 61"/>
              <p:cNvSpPr>
                <a:spLocks noChangeShapeType="1"/>
              </p:cNvSpPr>
              <p:nvPr/>
            </p:nvSpPr>
            <p:spPr bwMode="auto">
              <a:xfrm>
                <a:off x="3930" y="2382"/>
                <a:ext cx="72" cy="0"/>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9" name="Group 66"/>
            <p:cNvGrpSpPr>
              <a:grpSpLocks/>
            </p:cNvGrpSpPr>
            <p:nvPr/>
          </p:nvGrpSpPr>
          <p:grpSpPr bwMode="auto">
            <a:xfrm>
              <a:off x="3685" y="2606"/>
              <a:ext cx="339" cy="103"/>
              <a:chOff x="3685" y="2606"/>
              <a:chExt cx="339" cy="103"/>
            </a:xfrm>
          </p:grpSpPr>
          <p:sp>
            <p:nvSpPr>
              <p:cNvPr id="10324" name="AutoShape 63"/>
              <p:cNvSpPr>
                <a:spLocks noChangeArrowheads="1"/>
              </p:cNvSpPr>
              <p:nvPr/>
            </p:nvSpPr>
            <p:spPr bwMode="auto">
              <a:xfrm rot="10800000" flipH="1">
                <a:off x="3904" y="260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0325" name="AutoShape 64"/>
              <p:cNvSpPr>
                <a:spLocks noChangeArrowheads="1"/>
              </p:cNvSpPr>
              <p:nvPr/>
            </p:nvSpPr>
            <p:spPr bwMode="auto">
              <a:xfrm>
                <a:off x="3792" y="260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0326" name="AutoShape 65"/>
              <p:cNvSpPr>
                <a:spLocks noChangeArrowheads="1"/>
              </p:cNvSpPr>
              <p:nvPr/>
            </p:nvSpPr>
            <p:spPr bwMode="auto">
              <a:xfrm rot="10800000" flipH="1">
                <a:off x="3685" y="260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10292" name="Line 67"/>
            <p:cNvSpPr>
              <a:spLocks noChangeShapeType="1"/>
            </p:cNvSpPr>
            <p:nvPr/>
          </p:nvSpPr>
          <p:spPr bwMode="auto">
            <a:xfrm>
              <a:off x="4034" y="2205"/>
              <a:ext cx="0" cy="24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93" name="Rectangle 68"/>
            <p:cNvSpPr>
              <a:spLocks noChangeArrowheads="1"/>
            </p:cNvSpPr>
            <p:nvPr/>
          </p:nvSpPr>
          <p:spPr bwMode="auto">
            <a:xfrm>
              <a:off x="3316" y="2207"/>
              <a:ext cx="1072" cy="240"/>
            </a:xfrm>
            <a:prstGeom prst="rect">
              <a:avLst/>
            </a:prstGeom>
            <a:noFill/>
            <a:ln w="12700">
              <a:solidFill>
                <a:schemeClr val="tx1"/>
              </a:solidFill>
              <a:miter lim="800000"/>
              <a:headEnd/>
              <a:tailEnd/>
            </a:ln>
          </p:spPr>
          <p:txBody>
            <a:bodyPr wrap="none" anchor="ctr"/>
            <a:lstStyle/>
            <a:p>
              <a:endParaRPr lang="en-US"/>
            </a:p>
          </p:txBody>
        </p:sp>
        <p:grpSp>
          <p:nvGrpSpPr>
            <p:cNvPr id="10" name="Group 75"/>
            <p:cNvGrpSpPr>
              <a:grpSpLocks/>
            </p:cNvGrpSpPr>
            <p:nvPr/>
          </p:nvGrpSpPr>
          <p:grpSpPr bwMode="auto">
            <a:xfrm>
              <a:off x="4081" y="2207"/>
              <a:ext cx="275" cy="238"/>
              <a:chOff x="4081" y="2207"/>
              <a:chExt cx="275" cy="238"/>
            </a:xfrm>
          </p:grpSpPr>
          <p:sp>
            <p:nvSpPr>
              <p:cNvPr id="10318" name="Line 69"/>
              <p:cNvSpPr>
                <a:spLocks noChangeShapeType="1"/>
              </p:cNvSpPr>
              <p:nvPr/>
            </p:nvSpPr>
            <p:spPr bwMode="auto">
              <a:xfrm>
                <a:off x="4319" y="2377"/>
                <a:ext cx="0" cy="6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19" name="Line 70"/>
              <p:cNvSpPr>
                <a:spLocks noChangeShapeType="1"/>
              </p:cNvSpPr>
              <p:nvPr/>
            </p:nvSpPr>
            <p:spPr bwMode="auto">
              <a:xfrm>
                <a:off x="4099" y="2207"/>
                <a:ext cx="0" cy="2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20" name="Line 71"/>
              <p:cNvSpPr>
                <a:spLocks noChangeShapeType="1"/>
              </p:cNvSpPr>
              <p:nvPr/>
            </p:nvSpPr>
            <p:spPr bwMode="auto">
              <a:xfrm flipV="1">
                <a:off x="4208" y="2207"/>
                <a:ext cx="108" cy="2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21" name="Line 72"/>
              <p:cNvSpPr>
                <a:spLocks noChangeShapeType="1"/>
              </p:cNvSpPr>
              <p:nvPr/>
            </p:nvSpPr>
            <p:spPr bwMode="auto">
              <a:xfrm>
                <a:off x="4284" y="2377"/>
                <a:ext cx="7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22" name="Freeform 73"/>
              <p:cNvSpPr>
                <a:spLocks/>
              </p:cNvSpPr>
              <p:nvPr/>
            </p:nvSpPr>
            <p:spPr bwMode="auto">
              <a:xfrm>
                <a:off x="4081" y="2371"/>
                <a:ext cx="38" cy="72"/>
              </a:xfrm>
              <a:custGeom>
                <a:avLst/>
                <a:gdLst>
                  <a:gd name="T0" fmla="*/ 19 w 38"/>
                  <a:gd name="T1" fmla="*/ 71 h 72"/>
                  <a:gd name="T2" fmla="*/ 0 w 38"/>
                  <a:gd name="T3" fmla="*/ 0 h 72"/>
                  <a:gd name="T4" fmla="*/ 37 w 38"/>
                  <a:gd name="T5" fmla="*/ 0 h 72"/>
                  <a:gd name="T6" fmla="*/ 19 w 38"/>
                  <a:gd name="T7" fmla="*/ 71 h 72"/>
                  <a:gd name="T8" fmla="*/ 0 60000 65536"/>
                  <a:gd name="T9" fmla="*/ 0 60000 65536"/>
                  <a:gd name="T10" fmla="*/ 0 60000 65536"/>
                  <a:gd name="T11" fmla="*/ 0 60000 65536"/>
                  <a:gd name="T12" fmla="*/ 0 w 38"/>
                  <a:gd name="T13" fmla="*/ 0 h 72"/>
                  <a:gd name="T14" fmla="*/ 38 w 38"/>
                  <a:gd name="T15" fmla="*/ 72 h 72"/>
                </a:gdLst>
                <a:ahLst/>
                <a:cxnLst>
                  <a:cxn ang="T8">
                    <a:pos x="T0" y="T1"/>
                  </a:cxn>
                  <a:cxn ang="T9">
                    <a:pos x="T2" y="T3"/>
                  </a:cxn>
                  <a:cxn ang="T10">
                    <a:pos x="T4" y="T5"/>
                  </a:cxn>
                  <a:cxn ang="T11">
                    <a:pos x="T6" y="T7"/>
                  </a:cxn>
                </a:cxnLst>
                <a:rect l="T12" t="T13" r="T14" b="T15"/>
                <a:pathLst>
                  <a:path w="38" h="72">
                    <a:moveTo>
                      <a:pt x="19" y="71"/>
                    </a:moveTo>
                    <a:lnTo>
                      <a:pt x="0" y="0"/>
                    </a:lnTo>
                    <a:lnTo>
                      <a:pt x="37" y="0"/>
                    </a:lnTo>
                    <a:lnTo>
                      <a:pt x="19" y="71"/>
                    </a:lnTo>
                  </a:path>
                </a:pathLst>
              </a:custGeom>
              <a:solidFill>
                <a:srgbClr val="000000"/>
              </a:solidFill>
              <a:ln w="12700" cap="rnd">
                <a:solidFill>
                  <a:srgbClr val="000000"/>
                </a:solidFill>
                <a:round/>
                <a:headEnd/>
                <a:tailEnd/>
              </a:ln>
            </p:spPr>
            <p:txBody>
              <a:bodyPr/>
              <a:lstStyle/>
              <a:p>
                <a:endParaRPr lang="en-US"/>
              </a:p>
            </p:txBody>
          </p:sp>
          <p:sp>
            <p:nvSpPr>
              <p:cNvPr id="10323" name="Freeform 74"/>
              <p:cNvSpPr>
                <a:spLocks/>
              </p:cNvSpPr>
              <p:nvPr/>
            </p:nvSpPr>
            <p:spPr bwMode="auto">
              <a:xfrm>
                <a:off x="4269" y="2208"/>
                <a:ext cx="51" cy="72"/>
              </a:xfrm>
              <a:custGeom>
                <a:avLst/>
                <a:gdLst>
                  <a:gd name="T0" fmla="*/ 50 w 51"/>
                  <a:gd name="T1" fmla="*/ 0 h 72"/>
                  <a:gd name="T2" fmla="*/ 33 w 51"/>
                  <a:gd name="T3" fmla="*/ 71 h 72"/>
                  <a:gd name="T4" fmla="*/ 0 w 51"/>
                  <a:gd name="T5" fmla="*/ 55 h 72"/>
                  <a:gd name="T6" fmla="*/ 50 w 51"/>
                  <a:gd name="T7" fmla="*/ 0 h 72"/>
                  <a:gd name="T8" fmla="*/ 0 60000 65536"/>
                  <a:gd name="T9" fmla="*/ 0 60000 65536"/>
                  <a:gd name="T10" fmla="*/ 0 60000 65536"/>
                  <a:gd name="T11" fmla="*/ 0 60000 65536"/>
                  <a:gd name="T12" fmla="*/ 0 w 51"/>
                  <a:gd name="T13" fmla="*/ 0 h 72"/>
                  <a:gd name="T14" fmla="*/ 51 w 51"/>
                  <a:gd name="T15" fmla="*/ 72 h 72"/>
                </a:gdLst>
                <a:ahLst/>
                <a:cxnLst>
                  <a:cxn ang="T8">
                    <a:pos x="T0" y="T1"/>
                  </a:cxn>
                  <a:cxn ang="T9">
                    <a:pos x="T2" y="T3"/>
                  </a:cxn>
                  <a:cxn ang="T10">
                    <a:pos x="T4" y="T5"/>
                  </a:cxn>
                  <a:cxn ang="T11">
                    <a:pos x="T6" y="T7"/>
                  </a:cxn>
                </a:cxnLst>
                <a:rect l="T12" t="T13" r="T14" b="T15"/>
                <a:pathLst>
                  <a:path w="51" h="72">
                    <a:moveTo>
                      <a:pt x="50" y="0"/>
                    </a:moveTo>
                    <a:lnTo>
                      <a:pt x="33" y="71"/>
                    </a:lnTo>
                    <a:lnTo>
                      <a:pt x="0" y="55"/>
                    </a:lnTo>
                    <a:lnTo>
                      <a:pt x="50" y="0"/>
                    </a:lnTo>
                  </a:path>
                </a:pathLst>
              </a:custGeom>
              <a:solidFill>
                <a:srgbClr val="000000"/>
              </a:solidFill>
              <a:ln w="12700" cap="rnd">
                <a:solidFill>
                  <a:srgbClr val="000000"/>
                </a:solidFill>
                <a:round/>
                <a:headEnd/>
                <a:tailEnd/>
              </a:ln>
            </p:spPr>
            <p:txBody>
              <a:bodyPr/>
              <a:lstStyle/>
              <a:p>
                <a:endParaRPr lang="en-US"/>
              </a:p>
            </p:txBody>
          </p:sp>
        </p:grpSp>
        <p:grpSp>
          <p:nvGrpSpPr>
            <p:cNvPr id="11" name="Group 78"/>
            <p:cNvGrpSpPr>
              <a:grpSpLocks/>
            </p:cNvGrpSpPr>
            <p:nvPr/>
          </p:nvGrpSpPr>
          <p:grpSpPr bwMode="auto">
            <a:xfrm>
              <a:off x="3818" y="2382"/>
              <a:ext cx="72" cy="69"/>
              <a:chOff x="3818" y="2382"/>
              <a:chExt cx="72" cy="69"/>
            </a:xfrm>
          </p:grpSpPr>
          <p:sp>
            <p:nvSpPr>
              <p:cNvPr id="10316" name="Line 76"/>
              <p:cNvSpPr>
                <a:spLocks noChangeShapeType="1"/>
              </p:cNvSpPr>
              <p:nvPr/>
            </p:nvSpPr>
            <p:spPr bwMode="auto">
              <a:xfrm>
                <a:off x="3853" y="2382"/>
                <a:ext cx="0" cy="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17" name="Line 77"/>
              <p:cNvSpPr>
                <a:spLocks noChangeShapeType="1"/>
              </p:cNvSpPr>
              <p:nvPr/>
            </p:nvSpPr>
            <p:spPr bwMode="auto">
              <a:xfrm>
                <a:off x="3818" y="2382"/>
                <a:ext cx="72" cy="0"/>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12" name="Group 81"/>
            <p:cNvGrpSpPr>
              <a:grpSpLocks/>
            </p:cNvGrpSpPr>
            <p:nvPr/>
          </p:nvGrpSpPr>
          <p:grpSpPr bwMode="auto">
            <a:xfrm>
              <a:off x="3710" y="2382"/>
              <a:ext cx="72" cy="69"/>
              <a:chOff x="3710" y="2382"/>
              <a:chExt cx="72" cy="69"/>
            </a:xfrm>
          </p:grpSpPr>
          <p:sp>
            <p:nvSpPr>
              <p:cNvPr id="10314" name="Line 79"/>
              <p:cNvSpPr>
                <a:spLocks noChangeShapeType="1"/>
              </p:cNvSpPr>
              <p:nvPr/>
            </p:nvSpPr>
            <p:spPr bwMode="auto">
              <a:xfrm>
                <a:off x="3745" y="2382"/>
                <a:ext cx="0" cy="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15" name="Line 80"/>
              <p:cNvSpPr>
                <a:spLocks noChangeShapeType="1"/>
              </p:cNvSpPr>
              <p:nvPr/>
            </p:nvSpPr>
            <p:spPr bwMode="auto">
              <a:xfrm>
                <a:off x="3710" y="2382"/>
                <a:ext cx="72" cy="0"/>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13" name="Group 84"/>
            <p:cNvGrpSpPr>
              <a:grpSpLocks/>
            </p:cNvGrpSpPr>
            <p:nvPr/>
          </p:nvGrpSpPr>
          <p:grpSpPr bwMode="auto">
            <a:xfrm>
              <a:off x="3930" y="2207"/>
              <a:ext cx="72" cy="69"/>
              <a:chOff x="3930" y="2207"/>
              <a:chExt cx="72" cy="69"/>
            </a:xfrm>
          </p:grpSpPr>
          <p:sp>
            <p:nvSpPr>
              <p:cNvPr id="10312" name="Line 82"/>
              <p:cNvSpPr>
                <a:spLocks noChangeShapeType="1"/>
              </p:cNvSpPr>
              <p:nvPr/>
            </p:nvSpPr>
            <p:spPr bwMode="auto">
              <a:xfrm flipV="1">
                <a:off x="3965" y="2207"/>
                <a:ext cx="0" cy="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13" name="Line 83"/>
              <p:cNvSpPr>
                <a:spLocks noChangeShapeType="1"/>
              </p:cNvSpPr>
              <p:nvPr/>
            </p:nvSpPr>
            <p:spPr bwMode="auto">
              <a:xfrm>
                <a:off x="3930" y="2276"/>
                <a:ext cx="72" cy="0"/>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14" name="Group 87"/>
            <p:cNvGrpSpPr>
              <a:grpSpLocks/>
            </p:cNvGrpSpPr>
            <p:nvPr/>
          </p:nvGrpSpPr>
          <p:grpSpPr bwMode="auto">
            <a:xfrm>
              <a:off x="3710" y="2207"/>
              <a:ext cx="72" cy="69"/>
              <a:chOff x="3710" y="2207"/>
              <a:chExt cx="72" cy="69"/>
            </a:xfrm>
          </p:grpSpPr>
          <p:sp>
            <p:nvSpPr>
              <p:cNvPr id="10310" name="Line 85"/>
              <p:cNvSpPr>
                <a:spLocks noChangeShapeType="1"/>
              </p:cNvSpPr>
              <p:nvPr/>
            </p:nvSpPr>
            <p:spPr bwMode="auto">
              <a:xfrm flipV="1">
                <a:off x="3745" y="2207"/>
                <a:ext cx="0" cy="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311" name="Line 86"/>
              <p:cNvSpPr>
                <a:spLocks noChangeShapeType="1"/>
              </p:cNvSpPr>
              <p:nvPr/>
            </p:nvSpPr>
            <p:spPr bwMode="auto">
              <a:xfrm>
                <a:off x="3710" y="2276"/>
                <a:ext cx="72" cy="0"/>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15" name="Group 90"/>
            <p:cNvGrpSpPr>
              <a:grpSpLocks/>
            </p:cNvGrpSpPr>
            <p:nvPr/>
          </p:nvGrpSpPr>
          <p:grpSpPr bwMode="auto">
            <a:xfrm>
              <a:off x="3074" y="2363"/>
              <a:ext cx="1555" cy="139"/>
              <a:chOff x="3074" y="2363"/>
              <a:chExt cx="1555" cy="139"/>
            </a:xfrm>
          </p:grpSpPr>
          <p:sp>
            <p:nvSpPr>
              <p:cNvPr id="10308" name="Freeform 88"/>
              <p:cNvSpPr>
                <a:spLocks/>
              </p:cNvSpPr>
              <p:nvPr/>
            </p:nvSpPr>
            <p:spPr bwMode="auto">
              <a:xfrm>
                <a:off x="4395" y="2363"/>
                <a:ext cx="234" cy="139"/>
              </a:xfrm>
              <a:custGeom>
                <a:avLst/>
                <a:gdLst>
                  <a:gd name="T0" fmla="*/ 233 w 234"/>
                  <a:gd name="T1" fmla="*/ 69 h 139"/>
                  <a:gd name="T2" fmla="*/ 219 w 234"/>
                  <a:gd name="T3" fmla="*/ 138 h 139"/>
                  <a:gd name="T4" fmla="*/ 178 w 234"/>
                  <a:gd name="T5" fmla="*/ 0 h 139"/>
                  <a:gd name="T6" fmla="*/ 137 w 234"/>
                  <a:gd name="T7" fmla="*/ 138 h 139"/>
                  <a:gd name="T8" fmla="*/ 95 w 234"/>
                  <a:gd name="T9" fmla="*/ 0 h 139"/>
                  <a:gd name="T10" fmla="*/ 54 w 234"/>
                  <a:gd name="T11" fmla="*/ 138 h 139"/>
                  <a:gd name="T12" fmla="*/ 13 w 234"/>
                  <a:gd name="T13" fmla="*/ 0 h 139"/>
                  <a:gd name="T14" fmla="*/ 0 w 234"/>
                  <a:gd name="T15" fmla="*/ 69 h 139"/>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39"/>
                  <a:gd name="T26" fmla="*/ 234 w 234"/>
                  <a:gd name="T27" fmla="*/ 139 h 1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39">
                    <a:moveTo>
                      <a:pt x="233" y="69"/>
                    </a:moveTo>
                    <a:lnTo>
                      <a:pt x="219" y="138"/>
                    </a:lnTo>
                    <a:lnTo>
                      <a:pt x="178" y="0"/>
                    </a:lnTo>
                    <a:lnTo>
                      <a:pt x="137" y="138"/>
                    </a:lnTo>
                    <a:lnTo>
                      <a:pt x="95" y="0"/>
                    </a:lnTo>
                    <a:lnTo>
                      <a:pt x="54" y="138"/>
                    </a:lnTo>
                    <a:lnTo>
                      <a:pt x="13" y="0"/>
                    </a:lnTo>
                    <a:lnTo>
                      <a:pt x="0" y="69"/>
                    </a:lnTo>
                  </a:path>
                </a:pathLst>
              </a:custGeom>
              <a:noFill/>
              <a:ln w="12700" cap="rnd">
                <a:solidFill>
                  <a:srgbClr val="000000"/>
                </a:solidFill>
                <a:round/>
                <a:headEnd type="none" w="sm" len="sm"/>
                <a:tailEnd type="none" w="sm" len="sm"/>
              </a:ln>
            </p:spPr>
            <p:txBody>
              <a:bodyPr/>
              <a:lstStyle/>
              <a:p>
                <a:endParaRPr lang="en-US"/>
              </a:p>
            </p:txBody>
          </p:sp>
          <p:sp>
            <p:nvSpPr>
              <p:cNvPr id="10309" name="Freeform 89"/>
              <p:cNvSpPr>
                <a:spLocks/>
              </p:cNvSpPr>
              <p:nvPr/>
            </p:nvSpPr>
            <p:spPr bwMode="auto">
              <a:xfrm>
                <a:off x="3074" y="2363"/>
                <a:ext cx="234" cy="139"/>
              </a:xfrm>
              <a:custGeom>
                <a:avLst/>
                <a:gdLst>
                  <a:gd name="T0" fmla="*/ 0 w 234"/>
                  <a:gd name="T1" fmla="*/ 69 h 139"/>
                  <a:gd name="T2" fmla="*/ 14 w 234"/>
                  <a:gd name="T3" fmla="*/ 138 h 139"/>
                  <a:gd name="T4" fmla="*/ 54 w 234"/>
                  <a:gd name="T5" fmla="*/ 0 h 139"/>
                  <a:gd name="T6" fmla="*/ 96 w 234"/>
                  <a:gd name="T7" fmla="*/ 138 h 139"/>
                  <a:gd name="T8" fmla="*/ 137 w 234"/>
                  <a:gd name="T9" fmla="*/ 0 h 139"/>
                  <a:gd name="T10" fmla="*/ 179 w 234"/>
                  <a:gd name="T11" fmla="*/ 138 h 139"/>
                  <a:gd name="T12" fmla="*/ 219 w 234"/>
                  <a:gd name="T13" fmla="*/ 0 h 139"/>
                  <a:gd name="T14" fmla="*/ 233 w 234"/>
                  <a:gd name="T15" fmla="*/ 69 h 139"/>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39"/>
                  <a:gd name="T26" fmla="*/ 234 w 234"/>
                  <a:gd name="T27" fmla="*/ 139 h 1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39">
                    <a:moveTo>
                      <a:pt x="0" y="69"/>
                    </a:moveTo>
                    <a:lnTo>
                      <a:pt x="14" y="138"/>
                    </a:lnTo>
                    <a:lnTo>
                      <a:pt x="54" y="0"/>
                    </a:lnTo>
                    <a:lnTo>
                      <a:pt x="96" y="138"/>
                    </a:lnTo>
                    <a:lnTo>
                      <a:pt x="137" y="0"/>
                    </a:lnTo>
                    <a:lnTo>
                      <a:pt x="179" y="138"/>
                    </a:lnTo>
                    <a:lnTo>
                      <a:pt x="219" y="0"/>
                    </a:lnTo>
                    <a:lnTo>
                      <a:pt x="233" y="69"/>
                    </a:lnTo>
                  </a:path>
                </a:pathLst>
              </a:custGeom>
              <a:noFill/>
              <a:ln w="12700" cap="rnd">
                <a:solidFill>
                  <a:srgbClr val="000000"/>
                </a:solidFill>
                <a:round/>
                <a:headEnd type="none" w="sm" len="sm"/>
                <a:tailEnd type="none" w="sm" len="sm"/>
              </a:ln>
            </p:spPr>
            <p:txBody>
              <a:bodyPr/>
              <a:lstStyle/>
              <a:p>
                <a:endParaRPr lang="en-US"/>
              </a:p>
            </p:txBody>
          </p:sp>
        </p:grpSp>
        <p:grpSp>
          <p:nvGrpSpPr>
            <p:cNvPr id="16" name="Group 94"/>
            <p:cNvGrpSpPr>
              <a:grpSpLocks/>
            </p:cNvGrpSpPr>
            <p:nvPr/>
          </p:nvGrpSpPr>
          <p:grpSpPr bwMode="auto">
            <a:xfrm>
              <a:off x="2985" y="2205"/>
              <a:ext cx="321" cy="110"/>
              <a:chOff x="2985" y="2205"/>
              <a:chExt cx="321" cy="110"/>
            </a:xfrm>
          </p:grpSpPr>
          <p:sp>
            <p:nvSpPr>
              <p:cNvPr id="10305" name="AutoShape 91"/>
              <p:cNvSpPr>
                <a:spLocks noChangeArrowheads="1"/>
              </p:cNvSpPr>
              <p:nvPr/>
            </p:nvSpPr>
            <p:spPr bwMode="auto">
              <a:xfrm rot="5400000">
                <a:off x="3095" y="2205"/>
                <a:ext cx="110" cy="11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0306" name="Line 92"/>
              <p:cNvSpPr>
                <a:spLocks noChangeShapeType="1"/>
              </p:cNvSpPr>
              <p:nvPr/>
            </p:nvSpPr>
            <p:spPr bwMode="auto">
              <a:xfrm flipH="1">
                <a:off x="2985" y="2262"/>
                <a:ext cx="102" cy="1"/>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0307" name="Line 93"/>
              <p:cNvSpPr>
                <a:spLocks noChangeShapeType="1"/>
              </p:cNvSpPr>
              <p:nvPr/>
            </p:nvSpPr>
            <p:spPr bwMode="auto">
              <a:xfrm flipH="1">
                <a:off x="3204" y="2262"/>
                <a:ext cx="102" cy="1"/>
              </a:xfrm>
              <a:prstGeom prst="line">
                <a:avLst/>
              </a:prstGeom>
              <a:noFill/>
              <a:ln w="12700">
                <a:solidFill>
                  <a:schemeClr val="tx1"/>
                </a:solidFill>
                <a:prstDash val="dash"/>
                <a:round/>
                <a:headEnd type="none" w="sm" len="sm"/>
                <a:tailEnd type="none" w="sm" len="sm"/>
              </a:ln>
            </p:spPr>
            <p:txBody>
              <a:bodyPr wrap="none" anchor="ctr"/>
              <a:lstStyle/>
              <a:p>
                <a:endParaRPr lang="en-US"/>
              </a:p>
            </p:txBody>
          </p:sp>
        </p:grpSp>
        <p:grpSp>
          <p:nvGrpSpPr>
            <p:cNvPr id="17" name="Group 98"/>
            <p:cNvGrpSpPr>
              <a:grpSpLocks/>
            </p:cNvGrpSpPr>
            <p:nvPr/>
          </p:nvGrpSpPr>
          <p:grpSpPr bwMode="auto">
            <a:xfrm>
              <a:off x="4393" y="2204"/>
              <a:ext cx="321" cy="110"/>
              <a:chOff x="4393" y="2204"/>
              <a:chExt cx="321" cy="110"/>
            </a:xfrm>
          </p:grpSpPr>
          <p:sp>
            <p:nvSpPr>
              <p:cNvPr id="10302" name="AutoShape 95"/>
              <p:cNvSpPr>
                <a:spLocks noChangeArrowheads="1"/>
              </p:cNvSpPr>
              <p:nvPr/>
            </p:nvSpPr>
            <p:spPr bwMode="auto">
              <a:xfrm rot="16200000" flipH="1">
                <a:off x="4493" y="2204"/>
                <a:ext cx="110" cy="11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0303" name="Line 96"/>
              <p:cNvSpPr>
                <a:spLocks noChangeShapeType="1"/>
              </p:cNvSpPr>
              <p:nvPr/>
            </p:nvSpPr>
            <p:spPr bwMode="auto">
              <a:xfrm>
                <a:off x="4612" y="2261"/>
                <a:ext cx="102" cy="1"/>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0304" name="Line 97"/>
              <p:cNvSpPr>
                <a:spLocks noChangeShapeType="1"/>
              </p:cNvSpPr>
              <p:nvPr/>
            </p:nvSpPr>
            <p:spPr bwMode="auto">
              <a:xfrm>
                <a:off x="4393" y="2261"/>
                <a:ext cx="102" cy="1"/>
              </a:xfrm>
              <a:prstGeom prst="line">
                <a:avLst/>
              </a:prstGeom>
              <a:noFill/>
              <a:ln w="12700">
                <a:solidFill>
                  <a:schemeClr val="tx1"/>
                </a:solidFill>
                <a:prstDash val="dash"/>
                <a:round/>
                <a:headEnd type="none" w="sm" len="sm"/>
                <a:tailEnd type="none" w="sm" len="sm"/>
              </a:ln>
            </p:spPr>
            <p:txBody>
              <a:bodyPr wrap="none" anchor="ctr"/>
              <a:lstStyle/>
              <a:p>
                <a:endParaRPr lang="en-US"/>
              </a:p>
            </p:txBody>
          </p:sp>
        </p:grpSp>
      </p:grpSp>
      <p:grpSp>
        <p:nvGrpSpPr>
          <p:cNvPr id="18" name="Group 130"/>
          <p:cNvGrpSpPr>
            <a:grpSpLocks/>
          </p:cNvGrpSpPr>
          <p:nvPr/>
        </p:nvGrpSpPr>
        <p:grpSpPr bwMode="auto">
          <a:xfrm>
            <a:off x="4597400" y="1347788"/>
            <a:ext cx="2070100" cy="963612"/>
            <a:chOff x="2896" y="849"/>
            <a:chExt cx="1304" cy="607"/>
          </a:xfrm>
        </p:grpSpPr>
        <p:sp>
          <p:nvSpPr>
            <p:cNvPr id="10248" name="Line 100"/>
            <p:cNvSpPr>
              <a:spLocks noChangeShapeType="1"/>
            </p:cNvSpPr>
            <p:nvPr/>
          </p:nvSpPr>
          <p:spPr bwMode="auto">
            <a:xfrm>
              <a:off x="3727" y="1232"/>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49" name="Line 101"/>
            <p:cNvSpPr>
              <a:spLocks noChangeShapeType="1"/>
            </p:cNvSpPr>
            <p:nvPr/>
          </p:nvSpPr>
          <p:spPr bwMode="auto">
            <a:xfrm>
              <a:off x="3620" y="1232"/>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50" name="Line 102"/>
            <p:cNvSpPr>
              <a:spLocks noChangeShapeType="1"/>
            </p:cNvSpPr>
            <p:nvPr/>
          </p:nvSpPr>
          <p:spPr bwMode="auto">
            <a:xfrm>
              <a:off x="3727" y="1166"/>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51" name="Line 103"/>
            <p:cNvSpPr>
              <a:spLocks noChangeShapeType="1"/>
            </p:cNvSpPr>
            <p:nvPr/>
          </p:nvSpPr>
          <p:spPr bwMode="auto">
            <a:xfrm>
              <a:off x="3693" y="1166"/>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52" name="Line 104"/>
            <p:cNvSpPr>
              <a:spLocks noChangeShapeType="1"/>
            </p:cNvSpPr>
            <p:nvPr/>
          </p:nvSpPr>
          <p:spPr bwMode="auto">
            <a:xfrm>
              <a:off x="3347" y="1166"/>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53" name="Line 105"/>
            <p:cNvSpPr>
              <a:spLocks noChangeShapeType="1"/>
            </p:cNvSpPr>
            <p:nvPr/>
          </p:nvSpPr>
          <p:spPr bwMode="auto">
            <a:xfrm>
              <a:off x="3382" y="1166"/>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254" name="Freeform 106"/>
            <p:cNvSpPr>
              <a:spLocks/>
            </p:cNvSpPr>
            <p:nvPr/>
          </p:nvSpPr>
          <p:spPr bwMode="auto">
            <a:xfrm>
              <a:off x="3473" y="1003"/>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10255" name="Freeform 107"/>
            <p:cNvSpPr>
              <a:spLocks/>
            </p:cNvSpPr>
            <p:nvPr/>
          </p:nvSpPr>
          <p:spPr bwMode="auto">
            <a:xfrm>
              <a:off x="3620" y="1162"/>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10256" name="Rectangle 108"/>
            <p:cNvSpPr>
              <a:spLocks noChangeArrowheads="1"/>
            </p:cNvSpPr>
            <p:nvPr/>
          </p:nvSpPr>
          <p:spPr bwMode="auto">
            <a:xfrm>
              <a:off x="3315" y="1000"/>
              <a:ext cx="472" cy="232"/>
            </a:xfrm>
            <a:prstGeom prst="rect">
              <a:avLst/>
            </a:prstGeom>
            <a:noFill/>
            <a:ln w="12700">
              <a:solidFill>
                <a:schemeClr val="tx1"/>
              </a:solidFill>
              <a:miter lim="800000"/>
              <a:headEnd/>
              <a:tailEnd/>
            </a:ln>
          </p:spPr>
          <p:txBody>
            <a:bodyPr wrap="none" anchor="ctr"/>
            <a:lstStyle/>
            <a:p>
              <a:endParaRPr lang="en-US"/>
            </a:p>
          </p:txBody>
        </p:sp>
        <p:sp>
          <p:nvSpPr>
            <p:cNvPr id="10257" name="Line 109"/>
            <p:cNvSpPr>
              <a:spLocks noChangeShapeType="1"/>
            </p:cNvSpPr>
            <p:nvPr/>
          </p:nvSpPr>
          <p:spPr bwMode="auto">
            <a:xfrm>
              <a:off x="3551" y="996"/>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58" name="Line 110"/>
            <p:cNvSpPr>
              <a:spLocks noChangeShapeType="1"/>
            </p:cNvSpPr>
            <p:nvPr/>
          </p:nvSpPr>
          <p:spPr bwMode="auto">
            <a:xfrm flipH="1">
              <a:off x="3620" y="999"/>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59" name="Line 111"/>
            <p:cNvSpPr>
              <a:spLocks noChangeShapeType="1"/>
            </p:cNvSpPr>
            <p:nvPr/>
          </p:nvSpPr>
          <p:spPr bwMode="auto">
            <a:xfrm>
              <a:off x="3728" y="882"/>
              <a:ext cx="0" cy="11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60" name="Line 112"/>
            <p:cNvSpPr>
              <a:spLocks noChangeShapeType="1"/>
            </p:cNvSpPr>
            <p:nvPr/>
          </p:nvSpPr>
          <p:spPr bwMode="auto">
            <a:xfrm flipV="1">
              <a:off x="3488" y="999"/>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61" name="Rectangle 113"/>
            <p:cNvSpPr>
              <a:spLocks noChangeArrowheads="1"/>
            </p:cNvSpPr>
            <p:nvPr/>
          </p:nvSpPr>
          <p:spPr bwMode="auto">
            <a:xfrm>
              <a:off x="3703" y="1208"/>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10262" name="Rectangle 114"/>
            <p:cNvSpPr>
              <a:spLocks noChangeArrowheads="1"/>
            </p:cNvSpPr>
            <p:nvPr/>
          </p:nvSpPr>
          <p:spPr bwMode="auto">
            <a:xfrm>
              <a:off x="3703" y="849"/>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10263" name="Rectangle 115"/>
            <p:cNvSpPr>
              <a:spLocks noChangeArrowheads="1"/>
            </p:cNvSpPr>
            <p:nvPr/>
          </p:nvSpPr>
          <p:spPr bwMode="auto">
            <a:xfrm>
              <a:off x="3473" y="1208"/>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10264" name="Rectangle 116"/>
            <p:cNvSpPr>
              <a:spLocks noChangeArrowheads="1"/>
            </p:cNvSpPr>
            <p:nvPr/>
          </p:nvSpPr>
          <p:spPr bwMode="auto">
            <a:xfrm>
              <a:off x="3030" y="930"/>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10265" name="Rectangle 117"/>
            <p:cNvSpPr>
              <a:spLocks noChangeArrowheads="1"/>
            </p:cNvSpPr>
            <p:nvPr/>
          </p:nvSpPr>
          <p:spPr bwMode="auto">
            <a:xfrm>
              <a:off x="3819" y="946"/>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10266" name="AutoShape 118"/>
            <p:cNvSpPr>
              <a:spLocks noChangeArrowheads="1"/>
            </p:cNvSpPr>
            <p:nvPr/>
          </p:nvSpPr>
          <p:spPr bwMode="auto">
            <a:xfrm>
              <a:off x="3664" y="1357"/>
              <a:ext cx="120"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0267" name="AutoShape 119"/>
            <p:cNvSpPr>
              <a:spLocks noChangeArrowheads="1"/>
            </p:cNvSpPr>
            <p:nvPr/>
          </p:nvSpPr>
          <p:spPr bwMode="auto">
            <a:xfrm rot="10800000" flipH="1">
              <a:off x="3560" y="1357"/>
              <a:ext cx="119" cy="99"/>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19" name="Group 123"/>
            <p:cNvGrpSpPr>
              <a:grpSpLocks/>
            </p:cNvGrpSpPr>
            <p:nvPr/>
          </p:nvGrpSpPr>
          <p:grpSpPr bwMode="auto">
            <a:xfrm>
              <a:off x="2896" y="1102"/>
              <a:ext cx="321" cy="110"/>
              <a:chOff x="2896" y="1102"/>
              <a:chExt cx="321" cy="110"/>
            </a:xfrm>
          </p:grpSpPr>
          <p:sp>
            <p:nvSpPr>
              <p:cNvPr id="10275" name="AutoShape 120"/>
              <p:cNvSpPr>
                <a:spLocks noChangeArrowheads="1"/>
              </p:cNvSpPr>
              <p:nvPr/>
            </p:nvSpPr>
            <p:spPr bwMode="auto">
              <a:xfrm rot="5400000">
                <a:off x="3006" y="1102"/>
                <a:ext cx="110" cy="11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0276" name="Line 121"/>
              <p:cNvSpPr>
                <a:spLocks noChangeShapeType="1"/>
              </p:cNvSpPr>
              <p:nvPr/>
            </p:nvSpPr>
            <p:spPr bwMode="auto">
              <a:xfrm flipH="1">
                <a:off x="2896" y="1159"/>
                <a:ext cx="102" cy="1"/>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0277" name="Line 122"/>
              <p:cNvSpPr>
                <a:spLocks noChangeShapeType="1"/>
              </p:cNvSpPr>
              <p:nvPr/>
            </p:nvSpPr>
            <p:spPr bwMode="auto">
              <a:xfrm flipH="1">
                <a:off x="3115" y="1159"/>
                <a:ext cx="102" cy="1"/>
              </a:xfrm>
              <a:prstGeom prst="line">
                <a:avLst/>
              </a:prstGeom>
              <a:noFill/>
              <a:ln w="12700">
                <a:solidFill>
                  <a:schemeClr val="tx1"/>
                </a:solidFill>
                <a:prstDash val="dash"/>
                <a:round/>
                <a:headEnd type="none" w="sm" len="sm"/>
                <a:tailEnd type="none" w="sm" len="sm"/>
              </a:ln>
            </p:spPr>
            <p:txBody>
              <a:bodyPr wrap="none" anchor="ctr"/>
              <a:lstStyle/>
              <a:p>
                <a:endParaRPr lang="en-US"/>
              </a:p>
            </p:txBody>
          </p:sp>
        </p:grpSp>
        <p:grpSp>
          <p:nvGrpSpPr>
            <p:cNvPr id="20" name="Group 127"/>
            <p:cNvGrpSpPr>
              <a:grpSpLocks/>
            </p:cNvGrpSpPr>
            <p:nvPr/>
          </p:nvGrpSpPr>
          <p:grpSpPr bwMode="auto">
            <a:xfrm>
              <a:off x="3879" y="1142"/>
              <a:ext cx="321" cy="110"/>
              <a:chOff x="3879" y="1142"/>
              <a:chExt cx="321" cy="110"/>
            </a:xfrm>
          </p:grpSpPr>
          <p:sp>
            <p:nvSpPr>
              <p:cNvPr id="10272" name="AutoShape 124"/>
              <p:cNvSpPr>
                <a:spLocks noChangeArrowheads="1"/>
              </p:cNvSpPr>
              <p:nvPr/>
            </p:nvSpPr>
            <p:spPr bwMode="auto">
              <a:xfrm rot="16200000" flipH="1">
                <a:off x="3979" y="1142"/>
                <a:ext cx="110" cy="11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0273" name="Line 125"/>
              <p:cNvSpPr>
                <a:spLocks noChangeShapeType="1"/>
              </p:cNvSpPr>
              <p:nvPr/>
            </p:nvSpPr>
            <p:spPr bwMode="auto">
              <a:xfrm>
                <a:off x="4098" y="1199"/>
                <a:ext cx="102" cy="1"/>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0274" name="Line 126"/>
              <p:cNvSpPr>
                <a:spLocks noChangeShapeType="1"/>
              </p:cNvSpPr>
              <p:nvPr/>
            </p:nvSpPr>
            <p:spPr bwMode="auto">
              <a:xfrm>
                <a:off x="3879" y="1199"/>
                <a:ext cx="102" cy="1"/>
              </a:xfrm>
              <a:prstGeom prst="line">
                <a:avLst/>
              </a:prstGeom>
              <a:noFill/>
              <a:ln w="12700">
                <a:solidFill>
                  <a:schemeClr val="tx1"/>
                </a:solidFill>
                <a:prstDash val="dash"/>
                <a:round/>
                <a:headEnd type="none" w="sm" len="sm"/>
                <a:tailEnd type="none" w="sm" len="sm"/>
              </a:ln>
            </p:spPr>
            <p:txBody>
              <a:bodyPr wrap="none" anchor="ctr"/>
              <a:lstStyle/>
              <a:p>
                <a:endParaRPr lang="en-US"/>
              </a:p>
            </p:txBody>
          </p:sp>
        </p:grpSp>
        <p:sp>
          <p:nvSpPr>
            <p:cNvPr id="10270" name="Freeform 128"/>
            <p:cNvSpPr>
              <a:spLocks/>
            </p:cNvSpPr>
            <p:nvPr/>
          </p:nvSpPr>
          <p:spPr bwMode="auto">
            <a:xfrm>
              <a:off x="3789" y="1158"/>
              <a:ext cx="79" cy="79"/>
            </a:xfrm>
            <a:custGeom>
              <a:avLst/>
              <a:gdLst>
                <a:gd name="T0" fmla="*/ 0 w 79"/>
                <a:gd name="T1" fmla="*/ 0 h 79"/>
                <a:gd name="T2" fmla="*/ 78 w 79"/>
                <a:gd name="T3" fmla="*/ 0 h 79"/>
                <a:gd name="T4" fmla="*/ 78 w 79"/>
                <a:gd name="T5" fmla="*/ 78 h 79"/>
                <a:gd name="T6" fmla="*/ 0 w 79"/>
                <a:gd name="T7" fmla="*/ 78 h 79"/>
                <a:gd name="T8" fmla="*/ 0 60000 65536"/>
                <a:gd name="T9" fmla="*/ 0 60000 65536"/>
                <a:gd name="T10" fmla="*/ 0 60000 65536"/>
                <a:gd name="T11" fmla="*/ 0 60000 65536"/>
                <a:gd name="T12" fmla="*/ 0 w 79"/>
                <a:gd name="T13" fmla="*/ 0 h 79"/>
                <a:gd name="T14" fmla="*/ 79 w 79"/>
                <a:gd name="T15" fmla="*/ 79 h 79"/>
              </a:gdLst>
              <a:ahLst/>
              <a:cxnLst>
                <a:cxn ang="T8">
                  <a:pos x="T0" y="T1"/>
                </a:cxn>
                <a:cxn ang="T9">
                  <a:pos x="T2" y="T3"/>
                </a:cxn>
                <a:cxn ang="T10">
                  <a:pos x="T4" y="T5"/>
                </a:cxn>
                <a:cxn ang="T11">
                  <a:pos x="T6" y="T7"/>
                </a:cxn>
              </a:cxnLst>
              <a:rect l="T12" t="T13" r="T14" b="T15"/>
              <a:pathLst>
                <a:path w="79" h="79">
                  <a:moveTo>
                    <a:pt x="0" y="0"/>
                  </a:moveTo>
                  <a:lnTo>
                    <a:pt x="78" y="0"/>
                  </a:lnTo>
                  <a:lnTo>
                    <a:pt x="78" y="78"/>
                  </a:lnTo>
                  <a:lnTo>
                    <a:pt x="0" y="78"/>
                  </a:lnTo>
                </a:path>
              </a:pathLst>
            </a:custGeom>
            <a:noFill/>
            <a:ln w="12700" cap="rnd">
              <a:solidFill>
                <a:srgbClr val="000000"/>
              </a:solidFill>
              <a:round/>
              <a:headEnd type="none" w="sm" len="sm"/>
              <a:tailEnd type="none" w="sm" len="sm"/>
            </a:ln>
          </p:spPr>
          <p:txBody>
            <a:bodyPr/>
            <a:lstStyle/>
            <a:p>
              <a:endParaRPr lang="en-US"/>
            </a:p>
          </p:txBody>
        </p:sp>
        <p:sp>
          <p:nvSpPr>
            <p:cNvPr id="10271" name="Freeform 129"/>
            <p:cNvSpPr>
              <a:spLocks/>
            </p:cNvSpPr>
            <p:nvPr/>
          </p:nvSpPr>
          <p:spPr bwMode="auto">
            <a:xfrm>
              <a:off x="3228" y="1078"/>
              <a:ext cx="79" cy="157"/>
            </a:xfrm>
            <a:custGeom>
              <a:avLst/>
              <a:gdLst>
                <a:gd name="T0" fmla="*/ 78 w 79"/>
                <a:gd name="T1" fmla="*/ 0 h 157"/>
                <a:gd name="T2" fmla="*/ 0 w 79"/>
                <a:gd name="T3" fmla="*/ 0 h 157"/>
                <a:gd name="T4" fmla="*/ 0 w 79"/>
                <a:gd name="T5" fmla="*/ 156 h 157"/>
                <a:gd name="T6" fmla="*/ 78 w 79"/>
                <a:gd name="T7" fmla="*/ 156 h 157"/>
                <a:gd name="T8" fmla="*/ 0 60000 65536"/>
                <a:gd name="T9" fmla="*/ 0 60000 65536"/>
                <a:gd name="T10" fmla="*/ 0 60000 65536"/>
                <a:gd name="T11" fmla="*/ 0 60000 65536"/>
                <a:gd name="T12" fmla="*/ 0 w 79"/>
                <a:gd name="T13" fmla="*/ 0 h 157"/>
                <a:gd name="T14" fmla="*/ 79 w 79"/>
                <a:gd name="T15" fmla="*/ 157 h 157"/>
              </a:gdLst>
              <a:ahLst/>
              <a:cxnLst>
                <a:cxn ang="T8">
                  <a:pos x="T0" y="T1"/>
                </a:cxn>
                <a:cxn ang="T9">
                  <a:pos x="T2" y="T3"/>
                </a:cxn>
                <a:cxn ang="T10">
                  <a:pos x="T4" y="T5"/>
                </a:cxn>
                <a:cxn ang="T11">
                  <a:pos x="T6" y="T7"/>
                </a:cxn>
              </a:cxnLst>
              <a:rect l="T12" t="T13" r="T14" b="T15"/>
              <a:pathLst>
                <a:path w="79" h="157">
                  <a:moveTo>
                    <a:pt x="78" y="0"/>
                  </a:moveTo>
                  <a:lnTo>
                    <a:pt x="0" y="0"/>
                  </a:lnTo>
                  <a:lnTo>
                    <a:pt x="0" y="156"/>
                  </a:lnTo>
                  <a:lnTo>
                    <a:pt x="78" y="156"/>
                  </a:lnTo>
                </a:path>
              </a:pathLst>
            </a:custGeom>
            <a:noFill/>
            <a:ln w="12700" cap="rnd">
              <a:solidFill>
                <a:srgbClr val="000000"/>
              </a:solidFill>
              <a:round/>
              <a:headEnd type="none" w="sm" len="sm"/>
              <a:tailEnd type="none" w="sm" len="sm"/>
            </a:ln>
          </p:spPr>
          <p:txBody>
            <a:bodyPr/>
            <a:lstStyle/>
            <a:p>
              <a:endParaRPr lang="en-US"/>
            </a:p>
          </p:txBody>
        </p:sp>
      </p:grpSp>
      <p:sp>
        <p:nvSpPr>
          <p:cNvPr id="132" name="Slide Number Placeholder 131"/>
          <p:cNvSpPr>
            <a:spLocks noGrp="1"/>
          </p:cNvSpPr>
          <p:nvPr>
            <p:ph type="sldNum" sz="quarter" idx="12"/>
          </p:nvPr>
        </p:nvSpPr>
        <p:spPr/>
        <p:txBody>
          <a:bodyPr/>
          <a:lstStyle/>
          <a:p>
            <a:fld id="{22A85E82-10F9-49AF-8E75-9AF66E9DC0BC}" type="slidenum">
              <a:rPr lang="en-GB" smtClean="0"/>
              <a:pPr/>
              <a:t>14</a:t>
            </a:fld>
            <a:endParaRPr lang="en-GB"/>
          </a:p>
        </p:txBody>
      </p:sp>
      <p:pic>
        <p:nvPicPr>
          <p:cNvPr id="133"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algn="ctr"/>
            <a:r>
              <a:rPr lang="en-GB" dirty="0">
                <a:solidFill>
                  <a:srgbClr val="0070C0"/>
                </a:solidFill>
              </a:rPr>
              <a:t>Symbols valves</a:t>
            </a:r>
          </a:p>
        </p:txBody>
      </p:sp>
      <p:sp>
        <p:nvSpPr>
          <p:cNvPr id="11267" name="Rectangle 3"/>
          <p:cNvSpPr>
            <a:spLocks noGrp="1" noChangeArrowheads="1"/>
          </p:cNvSpPr>
          <p:nvPr>
            <p:ph type="body" sz="half" idx="1"/>
          </p:nvPr>
        </p:nvSpPr>
        <p:spPr>
          <a:noFill/>
        </p:spPr>
        <p:txBody>
          <a:bodyPr>
            <a:normAutofit lnSpcReduction="10000"/>
          </a:bodyPr>
          <a:lstStyle/>
          <a:p>
            <a:pPr algn="just"/>
            <a:r>
              <a:rPr lang="en-GB" sz="2000" dirty="0"/>
              <a:t>A valve function is known by a pair of numbers e.g. 3/2. This indicates the valve has 3 main ports and 2 states</a:t>
            </a:r>
          </a:p>
          <a:p>
            <a:pPr algn="just"/>
            <a:r>
              <a:rPr lang="en-GB" sz="2000" dirty="0"/>
              <a:t>The valve symbol shows both of the states</a:t>
            </a:r>
          </a:p>
          <a:p>
            <a:pPr algn="just"/>
            <a:endParaRPr lang="en-GB" sz="2000" dirty="0"/>
          </a:p>
          <a:p>
            <a:pPr lvl="1" algn="just"/>
            <a:r>
              <a:rPr lang="en-GB" sz="1800" dirty="0"/>
              <a:t>when the valve is operated at the 12 end port 1 is connected to port 2</a:t>
            </a:r>
          </a:p>
          <a:p>
            <a:pPr lvl="1" algn="just"/>
            <a:r>
              <a:rPr lang="en-GB" sz="1800" dirty="0"/>
              <a:t>when reset to the normal state at the 10 end port 1 is connected to nothing (0)</a:t>
            </a:r>
          </a:p>
        </p:txBody>
      </p:sp>
      <p:sp>
        <p:nvSpPr>
          <p:cNvPr id="11268" name="Rectangle 4"/>
          <p:cNvSpPr>
            <a:spLocks noChangeArrowheads="1"/>
          </p:cNvSpPr>
          <p:nvPr/>
        </p:nvSpPr>
        <p:spPr bwMode="auto">
          <a:xfrm>
            <a:off x="3217863" y="45323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11269" name="Line 5"/>
          <p:cNvSpPr>
            <a:spLocks noChangeShapeType="1"/>
          </p:cNvSpPr>
          <p:nvPr/>
        </p:nvSpPr>
        <p:spPr bwMode="auto">
          <a:xfrm>
            <a:off x="3276600" y="5424488"/>
            <a:ext cx="0" cy="274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1270" name="Line 6"/>
          <p:cNvSpPr>
            <a:spLocks noChangeShapeType="1"/>
          </p:cNvSpPr>
          <p:nvPr/>
        </p:nvSpPr>
        <p:spPr bwMode="auto">
          <a:xfrm>
            <a:off x="3027363" y="5424488"/>
            <a:ext cx="0" cy="274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1271" name="Line 7"/>
          <p:cNvSpPr>
            <a:spLocks noChangeShapeType="1"/>
          </p:cNvSpPr>
          <p:nvPr/>
        </p:nvSpPr>
        <p:spPr bwMode="auto">
          <a:xfrm>
            <a:off x="3276600" y="5270500"/>
            <a:ext cx="0" cy="1635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1272" name="Line 8"/>
          <p:cNvSpPr>
            <a:spLocks noChangeShapeType="1"/>
          </p:cNvSpPr>
          <p:nvPr/>
        </p:nvSpPr>
        <p:spPr bwMode="auto">
          <a:xfrm>
            <a:off x="3197225" y="5270500"/>
            <a:ext cx="1603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1273" name="Line 9"/>
          <p:cNvSpPr>
            <a:spLocks noChangeShapeType="1"/>
          </p:cNvSpPr>
          <p:nvPr/>
        </p:nvSpPr>
        <p:spPr bwMode="auto">
          <a:xfrm>
            <a:off x="2392363" y="5270500"/>
            <a:ext cx="16033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1274" name="Line 10"/>
          <p:cNvSpPr>
            <a:spLocks noChangeShapeType="1"/>
          </p:cNvSpPr>
          <p:nvPr/>
        </p:nvSpPr>
        <p:spPr bwMode="auto">
          <a:xfrm>
            <a:off x="2473325" y="5270500"/>
            <a:ext cx="0" cy="1635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1275" name="Freeform 11"/>
          <p:cNvSpPr>
            <a:spLocks/>
          </p:cNvSpPr>
          <p:nvPr/>
        </p:nvSpPr>
        <p:spPr bwMode="auto">
          <a:xfrm>
            <a:off x="2686050" y="5251450"/>
            <a:ext cx="79375" cy="161925"/>
          </a:xfrm>
          <a:custGeom>
            <a:avLst/>
            <a:gdLst>
              <a:gd name="T0" fmla="*/ 23 w 50"/>
              <a:gd name="T1" fmla="*/ 101 h 102"/>
              <a:gd name="T2" fmla="*/ 0 w 50"/>
              <a:gd name="T3" fmla="*/ 0 h 102"/>
              <a:gd name="T4" fmla="*/ 49 w 50"/>
              <a:gd name="T5" fmla="*/ 2 h 102"/>
              <a:gd name="T6" fmla="*/ 23 w 50"/>
              <a:gd name="T7" fmla="*/ 101 h 102"/>
              <a:gd name="T8" fmla="*/ 0 60000 65536"/>
              <a:gd name="T9" fmla="*/ 0 60000 65536"/>
              <a:gd name="T10" fmla="*/ 0 60000 65536"/>
              <a:gd name="T11" fmla="*/ 0 60000 65536"/>
              <a:gd name="T12" fmla="*/ 0 w 50"/>
              <a:gd name="T13" fmla="*/ 0 h 102"/>
              <a:gd name="T14" fmla="*/ 50 w 50"/>
              <a:gd name="T15" fmla="*/ 102 h 102"/>
            </a:gdLst>
            <a:ahLst/>
            <a:cxnLst>
              <a:cxn ang="T8">
                <a:pos x="T0" y="T1"/>
              </a:cxn>
              <a:cxn ang="T9">
                <a:pos x="T2" y="T3"/>
              </a:cxn>
              <a:cxn ang="T10">
                <a:pos x="T4" y="T5"/>
              </a:cxn>
              <a:cxn ang="T11">
                <a:pos x="T6" y="T7"/>
              </a:cxn>
            </a:cxnLst>
            <a:rect l="T12" t="T13" r="T14" b="T15"/>
            <a:pathLst>
              <a:path w="50" h="102">
                <a:moveTo>
                  <a:pt x="23" y="101"/>
                </a:moveTo>
                <a:lnTo>
                  <a:pt x="0" y="0"/>
                </a:lnTo>
                <a:lnTo>
                  <a:pt x="49" y="2"/>
                </a:lnTo>
                <a:lnTo>
                  <a:pt x="23" y="101"/>
                </a:lnTo>
              </a:path>
            </a:pathLst>
          </a:custGeom>
          <a:solidFill>
            <a:srgbClr val="000000"/>
          </a:solidFill>
          <a:ln w="12700" cap="rnd">
            <a:solidFill>
              <a:srgbClr val="000000"/>
            </a:solidFill>
            <a:round/>
            <a:headEnd/>
            <a:tailEnd/>
          </a:ln>
        </p:spPr>
        <p:txBody>
          <a:bodyPr/>
          <a:lstStyle/>
          <a:p>
            <a:endParaRPr lang="en-US"/>
          </a:p>
        </p:txBody>
      </p:sp>
      <p:sp>
        <p:nvSpPr>
          <p:cNvPr id="11276" name="Freeform 12"/>
          <p:cNvSpPr>
            <a:spLocks/>
          </p:cNvSpPr>
          <p:nvPr/>
        </p:nvSpPr>
        <p:spPr bwMode="auto">
          <a:xfrm>
            <a:off x="3175000" y="4881563"/>
            <a:ext cx="115888" cy="166687"/>
          </a:xfrm>
          <a:custGeom>
            <a:avLst/>
            <a:gdLst>
              <a:gd name="T0" fmla="*/ 72 w 73"/>
              <a:gd name="T1" fmla="*/ 0 h 105"/>
              <a:gd name="T2" fmla="*/ 72 w 73"/>
              <a:gd name="T3" fmla="*/ 2 h 105"/>
              <a:gd name="T4" fmla="*/ 54 w 73"/>
              <a:gd name="T5" fmla="*/ 104 h 105"/>
              <a:gd name="T6" fmla="*/ 0 w 73"/>
              <a:gd name="T7" fmla="*/ 80 h 105"/>
              <a:gd name="T8" fmla="*/ 72 w 73"/>
              <a:gd name="T9" fmla="*/ 0 h 105"/>
              <a:gd name="T10" fmla="*/ 0 60000 65536"/>
              <a:gd name="T11" fmla="*/ 0 60000 65536"/>
              <a:gd name="T12" fmla="*/ 0 60000 65536"/>
              <a:gd name="T13" fmla="*/ 0 60000 65536"/>
              <a:gd name="T14" fmla="*/ 0 60000 65536"/>
              <a:gd name="T15" fmla="*/ 0 w 73"/>
              <a:gd name="T16" fmla="*/ 0 h 105"/>
              <a:gd name="T17" fmla="*/ 73 w 73"/>
              <a:gd name="T18" fmla="*/ 105 h 105"/>
            </a:gdLst>
            <a:ahLst/>
            <a:cxnLst>
              <a:cxn ang="T10">
                <a:pos x="T0" y="T1"/>
              </a:cxn>
              <a:cxn ang="T11">
                <a:pos x="T2" y="T3"/>
              </a:cxn>
              <a:cxn ang="T12">
                <a:pos x="T4" y="T5"/>
              </a:cxn>
              <a:cxn ang="T13">
                <a:pos x="T6" y="T7"/>
              </a:cxn>
              <a:cxn ang="T14">
                <a:pos x="T8" y="T9"/>
              </a:cxn>
            </a:cxnLst>
            <a:rect l="T15" t="T16" r="T17" b="T18"/>
            <a:pathLst>
              <a:path w="73" h="105">
                <a:moveTo>
                  <a:pt x="72" y="0"/>
                </a:moveTo>
                <a:lnTo>
                  <a:pt x="72" y="2"/>
                </a:lnTo>
                <a:lnTo>
                  <a:pt x="54" y="104"/>
                </a:lnTo>
                <a:lnTo>
                  <a:pt x="0" y="80"/>
                </a:lnTo>
                <a:lnTo>
                  <a:pt x="72" y="0"/>
                </a:lnTo>
              </a:path>
            </a:pathLst>
          </a:custGeom>
          <a:solidFill>
            <a:srgbClr val="000000"/>
          </a:solidFill>
          <a:ln w="12700" cap="rnd">
            <a:solidFill>
              <a:srgbClr val="000000"/>
            </a:solidFill>
            <a:round/>
            <a:headEnd/>
            <a:tailEnd/>
          </a:ln>
        </p:spPr>
        <p:txBody>
          <a:bodyPr/>
          <a:lstStyle/>
          <a:p>
            <a:endParaRPr lang="en-US"/>
          </a:p>
        </p:txBody>
      </p:sp>
      <p:sp>
        <p:nvSpPr>
          <p:cNvPr id="11277" name="Rectangle 13"/>
          <p:cNvSpPr>
            <a:spLocks noChangeArrowheads="1"/>
          </p:cNvSpPr>
          <p:nvPr/>
        </p:nvSpPr>
        <p:spPr bwMode="auto">
          <a:xfrm>
            <a:off x="2314575" y="4881563"/>
            <a:ext cx="1104900" cy="546100"/>
          </a:xfrm>
          <a:prstGeom prst="rect">
            <a:avLst/>
          </a:prstGeom>
          <a:noFill/>
          <a:ln w="12700">
            <a:solidFill>
              <a:schemeClr val="tx1"/>
            </a:solidFill>
            <a:miter lim="800000"/>
            <a:headEnd/>
            <a:tailEnd/>
          </a:ln>
        </p:spPr>
        <p:txBody>
          <a:bodyPr wrap="none" anchor="ctr"/>
          <a:lstStyle/>
          <a:p>
            <a:endParaRPr lang="en-US"/>
          </a:p>
        </p:txBody>
      </p:sp>
      <p:sp>
        <p:nvSpPr>
          <p:cNvPr id="11278" name="Line 14"/>
          <p:cNvSpPr>
            <a:spLocks noChangeShapeType="1"/>
          </p:cNvSpPr>
          <p:nvPr/>
        </p:nvSpPr>
        <p:spPr bwMode="auto">
          <a:xfrm>
            <a:off x="2867025" y="4875213"/>
            <a:ext cx="0" cy="558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279" name="Line 15"/>
          <p:cNvSpPr>
            <a:spLocks noChangeShapeType="1"/>
          </p:cNvSpPr>
          <p:nvPr/>
        </p:nvSpPr>
        <p:spPr bwMode="auto">
          <a:xfrm flipH="1">
            <a:off x="3027363" y="4881563"/>
            <a:ext cx="250825" cy="5524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280" name="Line 16"/>
          <p:cNvSpPr>
            <a:spLocks noChangeShapeType="1"/>
          </p:cNvSpPr>
          <p:nvPr/>
        </p:nvSpPr>
        <p:spPr bwMode="auto">
          <a:xfrm>
            <a:off x="3278188" y="4608513"/>
            <a:ext cx="0" cy="2730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281" name="Line 17"/>
          <p:cNvSpPr>
            <a:spLocks noChangeShapeType="1"/>
          </p:cNvSpPr>
          <p:nvPr/>
        </p:nvSpPr>
        <p:spPr bwMode="auto">
          <a:xfrm flipV="1">
            <a:off x="2727325" y="4881563"/>
            <a:ext cx="0" cy="5524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282" name="Rectangle 18"/>
          <p:cNvSpPr>
            <a:spLocks noChangeArrowheads="1"/>
          </p:cNvSpPr>
          <p:nvPr/>
        </p:nvSpPr>
        <p:spPr bwMode="auto">
          <a:xfrm>
            <a:off x="3221038" y="540067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11283" name="Rectangle 19"/>
          <p:cNvSpPr>
            <a:spLocks noChangeArrowheads="1"/>
          </p:cNvSpPr>
          <p:nvPr/>
        </p:nvSpPr>
        <p:spPr bwMode="auto">
          <a:xfrm>
            <a:off x="2774950" y="540067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11284" name="Rectangle 20"/>
          <p:cNvSpPr>
            <a:spLocks noChangeArrowheads="1"/>
          </p:cNvSpPr>
          <p:nvPr/>
        </p:nvSpPr>
        <p:spPr bwMode="auto">
          <a:xfrm>
            <a:off x="1922463" y="4806950"/>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11285" name="Rectangle 21"/>
          <p:cNvSpPr>
            <a:spLocks noChangeArrowheads="1"/>
          </p:cNvSpPr>
          <p:nvPr/>
        </p:nvSpPr>
        <p:spPr bwMode="auto">
          <a:xfrm>
            <a:off x="3375025" y="4806950"/>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11286" name="Freeform 22"/>
          <p:cNvSpPr>
            <a:spLocks/>
          </p:cNvSpPr>
          <p:nvPr/>
        </p:nvSpPr>
        <p:spPr bwMode="auto">
          <a:xfrm>
            <a:off x="3429000" y="5110163"/>
            <a:ext cx="511175" cy="303212"/>
          </a:xfrm>
          <a:custGeom>
            <a:avLst/>
            <a:gdLst>
              <a:gd name="T0" fmla="*/ 321 w 322"/>
              <a:gd name="T1" fmla="*/ 95 h 191"/>
              <a:gd name="T2" fmla="*/ 301 w 322"/>
              <a:gd name="T3" fmla="*/ 190 h 191"/>
              <a:gd name="T4" fmla="*/ 246 w 322"/>
              <a:gd name="T5" fmla="*/ 0 h 191"/>
              <a:gd name="T6" fmla="*/ 189 w 322"/>
              <a:gd name="T7" fmla="*/ 190 h 191"/>
              <a:gd name="T8" fmla="*/ 131 w 322"/>
              <a:gd name="T9" fmla="*/ 0 h 191"/>
              <a:gd name="T10" fmla="*/ 74 w 322"/>
              <a:gd name="T11" fmla="*/ 190 h 191"/>
              <a:gd name="T12" fmla="*/ 19 w 322"/>
              <a:gd name="T13" fmla="*/ 0 h 191"/>
              <a:gd name="T14" fmla="*/ 0 w 322"/>
              <a:gd name="T15" fmla="*/ 95 h 191"/>
              <a:gd name="T16" fmla="*/ 0 60000 65536"/>
              <a:gd name="T17" fmla="*/ 0 60000 65536"/>
              <a:gd name="T18" fmla="*/ 0 60000 65536"/>
              <a:gd name="T19" fmla="*/ 0 60000 65536"/>
              <a:gd name="T20" fmla="*/ 0 60000 65536"/>
              <a:gd name="T21" fmla="*/ 0 60000 65536"/>
              <a:gd name="T22" fmla="*/ 0 60000 65536"/>
              <a:gd name="T23" fmla="*/ 0 60000 65536"/>
              <a:gd name="T24" fmla="*/ 0 w 322"/>
              <a:gd name="T25" fmla="*/ 0 h 191"/>
              <a:gd name="T26" fmla="*/ 322 w 322"/>
              <a:gd name="T27" fmla="*/ 191 h 1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2" h="191">
                <a:moveTo>
                  <a:pt x="321" y="95"/>
                </a:moveTo>
                <a:lnTo>
                  <a:pt x="301" y="190"/>
                </a:lnTo>
                <a:lnTo>
                  <a:pt x="246" y="0"/>
                </a:lnTo>
                <a:lnTo>
                  <a:pt x="189" y="190"/>
                </a:lnTo>
                <a:lnTo>
                  <a:pt x="131" y="0"/>
                </a:lnTo>
                <a:lnTo>
                  <a:pt x="74" y="190"/>
                </a:lnTo>
                <a:lnTo>
                  <a:pt x="19" y="0"/>
                </a:lnTo>
                <a:lnTo>
                  <a:pt x="0" y="95"/>
                </a:lnTo>
              </a:path>
            </a:pathLst>
          </a:custGeom>
          <a:noFill/>
          <a:ln w="12700" cap="rnd">
            <a:solidFill>
              <a:srgbClr val="000000"/>
            </a:solidFill>
            <a:round/>
            <a:headEnd type="none" w="sm" len="sm"/>
            <a:tailEnd type="none" w="sm" len="sm"/>
          </a:ln>
        </p:spPr>
        <p:txBody>
          <a:bodyPr/>
          <a:lstStyle/>
          <a:p>
            <a:endParaRPr lang="en-US"/>
          </a:p>
        </p:txBody>
      </p:sp>
      <p:sp>
        <p:nvSpPr>
          <p:cNvPr id="11287" name="AutoShape 23"/>
          <p:cNvSpPr>
            <a:spLocks noChangeArrowheads="1"/>
          </p:cNvSpPr>
          <p:nvPr/>
        </p:nvSpPr>
        <p:spPr bwMode="auto">
          <a:xfrm flipH="1">
            <a:off x="2884488" y="5695950"/>
            <a:ext cx="285750" cy="236538"/>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1288" name="AutoShape 24"/>
          <p:cNvSpPr>
            <a:spLocks noChangeArrowheads="1"/>
          </p:cNvSpPr>
          <p:nvPr/>
        </p:nvSpPr>
        <p:spPr bwMode="auto">
          <a:xfrm rot="10800000">
            <a:off x="3128963" y="5711825"/>
            <a:ext cx="282575" cy="236538"/>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1289" name="Line 25"/>
          <p:cNvSpPr>
            <a:spLocks noChangeShapeType="1"/>
          </p:cNvSpPr>
          <p:nvPr/>
        </p:nvSpPr>
        <p:spPr bwMode="auto">
          <a:xfrm>
            <a:off x="1943100" y="5149850"/>
            <a:ext cx="0" cy="2698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1290" name="Freeform 26"/>
          <p:cNvSpPr>
            <a:spLocks/>
          </p:cNvSpPr>
          <p:nvPr/>
        </p:nvSpPr>
        <p:spPr bwMode="auto">
          <a:xfrm>
            <a:off x="1839913" y="5149850"/>
            <a:ext cx="104775" cy="268288"/>
          </a:xfrm>
          <a:custGeom>
            <a:avLst/>
            <a:gdLst>
              <a:gd name="T0" fmla="*/ 65 w 66"/>
              <a:gd name="T1" fmla="*/ 0 h 169"/>
              <a:gd name="T2" fmla="*/ 17 w 66"/>
              <a:gd name="T3" fmla="*/ 32 h 169"/>
              <a:gd name="T4" fmla="*/ 0 w 66"/>
              <a:gd name="T5" fmla="*/ 84 h 169"/>
              <a:gd name="T6" fmla="*/ 16 w 66"/>
              <a:gd name="T7" fmla="*/ 135 h 169"/>
              <a:gd name="T8" fmla="*/ 65 w 66"/>
              <a:gd name="T9" fmla="*/ 168 h 169"/>
              <a:gd name="T10" fmla="*/ 0 60000 65536"/>
              <a:gd name="T11" fmla="*/ 0 60000 65536"/>
              <a:gd name="T12" fmla="*/ 0 60000 65536"/>
              <a:gd name="T13" fmla="*/ 0 60000 65536"/>
              <a:gd name="T14" fmla="*/ 0 60000 65536"/>
              <a:gd name="T15" fmla="*/ 0 w 66"/>
              <a:gd name="T16" fmla="*/ 0 h 169"/>
              <a:gd name="T17" fmla="*/ 66 w 66"/>
              <a:gd name="T18" fmla="*/ 169 h 169"/>
            </a:gdLst>
            <a:ahLst/>
            <a:cxnLst>
              <a:cxn ang="T10">
                <a:pos x="T0" y="T1"/>
              </a:cxn>
              <a:cxn ang="T11">
                <a:pos x="T2" y="T3"/>
              </a:cxn>
              <a:cxn ang="T12">
                <a:pos x="T4" y="T5"/>
              </a:cxn>
              <a:cxn ang="T13">
                <a:pos x="T6" y="T7"/>
              </a:cxn>
              <a:cxn ang="T14">
                <a:pos x="T8" y="T9"/>
              </a:cxn>
            </a:cxnLst>
            <a:rect l="T15" t="T16" r="T17" b="T18"/>
            <a:pathLst>
              <a:path w="66" h="169">
                <a:moveTo>
                  <a:pt x="65" y="0"/>
                </a:moveTo>
                <a:lnTo>
                  <a:pt x="17" y="32"/>
                </a:lnTo>
                <a:lnTo>
                  <a:pt x="0" y="84"/>
                </a:lnTo>
                <a:lnTo>
                  <a:pt x="16" y="135"/>
                </a:lnTo>
                <a:lnTo>
                  <a:pt x="65" y="168"/>
                </a:lnTo>
              </a:path>
            </a:pathLst>
          </a:custGeom>
          <a:noFill/>
          <a:ln w="12700" cap="rnd">
            <a:solidFill>
              <a:srgbClr val="000000"/>
            </a:solidFill>
            <a:round/>
            <a:headEnd type="none" w="sm" len="sm"/>
            <a:tailEnd type="none" w="sm" len="sm"/>
          </a:ln>
        </p:spPr>
        <p:txBody>
          <a:bodyPr/>
          <a:lstStyle/>
          <a:p>
            <a:endParaRPr lang="en-US"/>
          </a:p>
        </p:txBody>
      </p:sp>
      <p:sp>
        <p:nvSpPr>
          <p:cNvPr id="11291" name="Line 27"/>
          <p:cNvSpPr>
            <a:spLocks noChangeShapeType="1"/>
          </p:cNvSpPr>
          <p:nvPr/>
        </p:nvSpPr>
        <p:spPr bwMode="auto">
          <a:xfrm>
            <a:off x="1951038" y="5230813"/>
            <a:ext cx="3492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1292" name="Line 28"/>
          <p:cNvSpPr>
            <a:spLocks noChangeShapeType="1"/>
          </p:cNvSpPr>
          <p:nvPr/>
        </p:nvSpPr>
        <p:spPr bwMode="auto">
          <a:xfrm>
            <a:off x="1951038" y="5340350"/>
            <a:ext cx="3492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 name="Slide Number Placeholder 29"/>
          <p:cNvSpPr>
            <a:spLocks noGrp="1"/>
          </p:cNvSpPr>
          <p:nvPr>
            <p:ph type="sldNum" sz="quarter" idx="12"/>
          </p:nvPr>
        </p:nvSpPr>
        <p:spPr/>
        <p:txBody>
          <a:bodyPr/>
          <a:lstStyle/>
          <a:p>
            <a:fld id="{E0569FBF-4812-41C3-BFF9-758154EF0E4C}" type="slidenum">
              <a:rPr lang="en-GB" smtClean="0"/>
              <a:pPr/>
              <a:t>15</a:t>
            </a:fld>
            <a:endParaRPr lang="en-GB"/>
          </a:p>
        </p:txBody>
      </p:sp>
      <p:pic>
        <p:nvPicPr>
          <p:cNvPr id="31"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algn="ctr"/>
            <a:r>
              <a:rPr lang="en-GB" dirty="0">
                <a:solidFill>
                  <a:srgbClr val="0070C0"/>
                </a:solidFill>
              </a:rPr>
              <a:t>Symbols valves</a:t>
            </a:r>
          </a:p>
        </p:txBody>
      </p:sp>
      <p:sp>
        <p:nvSpPr>
          <p:cNvPr id="12291" name="Rectangle 3"/>
          <p:cNvSpPr>
            <a:spLocks noGrp="1" noChangeArrowheads="1"/>
          </p:cNvSpPr>
          <p:nvPr>
            <p:ph type="body" sz="half" idx="1"/>
          </p:nvPr>
        </p:nvSpPr>
        <p:spPr>
          <a:xfrm>
            <a:off x="685799" y="1447799"/>
            <a:ext cx="8088745" cy="2556933"/>
          </a:xfrm>
          <a:noFill/>
        </p:spPr>
        <p:txBody>
          <a:bodyPr>
            <a:normAutofit/>
          </a:bodyPr>
          <a:lstStyle/>
          <a:p>
            <a:pPr algn="just"/>
            <a:r>
              <a:rPr lang="en-GB" sz="2000" dirty="0">
                <a:latin typeface="Lato Black" pitchFamily="34" charset="0"/>
              </a:rPr>
              <a:t>A valve function is known by a pair of numbers e.g. 3/2.                         This indicates the valve has 3 main ports and 2 states</a:t>
            </a:r>
          </a:p>
          <a:p>
            <a:pPr algn="just"/>
            <a:r>
              <a:rPr lang="en-GB" sz="2000" dirty="0">
                <a:latin typeface="Lato Black" pitchFamily="34" charset="0"/>
              </a:rPr>
              <a:t>The valve symbol shows both of the states</a:t>
            </a:r>
          </a:p>
          <a:p>
            <a:pPr lvl="1" algn="just"/>
            <a:r>
              <a:rPr lang="en-GB" sz="1800" dirty="0">
                <a:latin typeface="Lato Black" pitchFamily="34" charset="0"/>
              </a:rPr>
              <a:t>when the valve is operated at the 12 end port 1 is connected to port 2</a:t>
            </a:r>
          </a:p>
          <a:p>
            <a:pPr lvl="1" algn="just"/>
            <a:r>
              <a:rPr lang="en-GB" sz="1800" dirty="0">
                <a:latin typeface="Lato Black" pitchFamily="34" charset="0"/>
              </a:rPr>
              <a:t>when reset to the normal state at the 10 end port 1 is connected to nothing (0)</a:t>
            </a:r>
          </a:p>
        </p:txBody>
      </p:sp>
      <p:sp>
        <p:nvSpPr>
          <p:cNvPr id="12292" name="Rectangle 4"/>
          <p:cNvSpPr>
            <a:spLocks noChangeArrowheads="1"/>
          </p:cNvSpPr>
          <p:nvPr/>
        </p:nvSpPr>
        <p:spPr bwMode="auto">
          <a:xfrm>
            <a:off x="3217863" y="45323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12293" name="Line 5"/>
          <p:cNvSpPr>
            <a:spLocks noChangeShapeType="1"/>
          </p:cNvSpPr>
          <p:nvPr/>
        </p:nvSpPr>
        <p:spPr bwMode="auto">
          <a:xfrm>
            <a:off x="3276600" y="5424488"/>
            <a:ext cx="0" cy="274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294" name="Line 6"/>
          <p:cNvSpPr>
            <a:spLocks noChangeShapeType="1"/>
          </p:cNvSpPr>
          <p:nvPr/>
        </p:nvSpPr>
        <p:spPr bwMode="auto">
          <a:xfrm>
            <a:off x="3027363" y="5424488"/>
            <a:ext cx="0" cy="274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295" name="Line 7"/>
          <p:cNvSpPr>
            <a:spLocks noChangeShapeType="1"/>
          </p:cNvSpPr>
          <p:nvPr/>
        </p:nvSpPr>
        <p:spPr bwMode="auto">
          <a:xfrm>
            <a:off x="3278188" y="4608513"/>
            <a:ext cx="0" cy="2730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296" name="Rectangle 8"/>
          <p:cNvSpPr>
            <a:spLocks noChangeArrowheads="1"/>
          </p:cNvSpPr>
          <p:nvPr/>
        </p:nvSpPr>
        <p:spPr bwMode="auto">
          <a:xfrm>
            <a:off x="3221038" y="540067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12297" name="Rectangle 9"/>
          <p:cNvSpPr>
            <a:spLocks noChangeArrowheads="1"/>
          </p:cNvSpPr>
          <p:nvPr/>
        </p:nvSpPr>
        <p:spPr bwMode="auto">
          <a:xfrm>
            <a:off x="2774950" y="540067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12298" name="AutoShape 10"/>
          <p:cNvSpPr>
            <a:spLocks noChangeArrowheads="1"/>
          </p:cNvSpPr>
          <p:nvPr/>
        </p:nvSpPr>
        <p:spPr bwMode="auto">
          <a:xfrm flipH="1">
            <a:off x="2884488" y="5695950"/>
            <a:ext cx="285750" cy="236538"/>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2299" name="AutoShape 11"/>
          <p:cNvSpPr>
            <a:spLocks noChangeArrowheads="1"/>
          </p:cNvSpPr>
          <p:nvPr/>
        </p:nvSpPr>
        <p:spPr bwMode="auto">
          <a:xfrm rot="10800000">
            <a:off x="3128963" y="5711825"/>
            <a:ext cx="282575" cy="236538"/>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12300" name="Line 12"/>
          <p:cNvSpPr>
            <a:spLocks noChangeShapeType="1"/>
          </p:cNvSpPr>
          <p:nvPr/>
        </p:nvSpPr>
        <p:spPr bwMode="auto">
          <a:xfrm>
            <a:off x="3832225" y="5270500"/>
            <a:ext cx="0" cy="1635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1" name="Line 13"/>
          <p:cNvSpPr>
            <a:spLocks noChangeShapeType="1"/>
          </p:cNvSpPr>
          <p:nvPr/>
        </p:nvSpPr>
        <p:spPr bwMode="auto">
          <a:xfrm>
            <a:off x="3752850" y="5270500"/>
            <a:ext cx="1603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2" name="Line 14"/>
          <p:cNvSpPr>
            <a:spLocks noChangeShapeType="1"/>
          </p:cNvSpPr>
          <p:nvPr/>
        </p:nvSpPr>
        <p:spPr bwMode="auto">
          <a:xfrm>
            <a:off x="2947988" y="5270500"/>
            <a:ext cx="16033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3" name="Line 15"/>
          <p:cNvSpPr>
            <a:spLocks noChangeShapeType="1"/>
          </p:cNvSpPr>
          <p:nvPr/>
        </p:nvSpPr>
        <p:spPr bwMode="auto">
          <a:xfrm>
            <a:off x="3028950" y="5270500"/>
            <a:ext cx="0" cy="1635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04" name="Freeform 16"/>
          <p:cNvSpPr>
            <a:spLocks/>
          </p:cNvSpPr>
          <p:nvPr/>
        </p:nvSpPr>
        <p:spPr bwMode="auto">
          <a:xfrm>
            <a:off x="3241675" y="5251450"/>
            <a:ext cx="79375" cy="161925"/>
          </a:xfrm>
          <a:custGeom>
            <a:avLst/>
            <a:gdLst>
              <a:gd name="T0" fmla="*/ 23 w 50"/>
              <a:gd name="T1" fmla="*/ 101 h 102"/>
              <a:gd name="T2" fmla="*/ 0 w 50"/>
              <a:gd name="T3" fmla="*/ 0 h 102"/>
              <a:gd name="T4" fmla="*/ 49 w 50"/>
              <a:gd name="T5" fmla="*/ 2 h 102"/>
              <a:gd name="T6" fmla="*/ 23 w 50"/>
              <a:gd name="T7" fmla="*/ 101 h 102"/>
              <a:gd name="T8" fmla="*/ 0 60000 65536"/>
              <a:gd name="T9" fmla="*/ 0 60000 65536"/>
              <a:gd name="T10" fmla="*/ 0 60000 65536"/>
              <a:gd name="T11" fmla="*/ 0 60000 65536"/>
              <a:gd name="T12" fmla="*/ 0 w 50"/>
              <a:gd name="T13" fmla="*/ 0 h 102"/>
              <a:gd name="T14" fmla="*/ 50 w 50"/>
              <a:gd name="T15" fmla="*/ 102 h 102"/>
            </a:gdLst>
            <a:ahLst/>
            <a:cxnLst>
              <a:cxn ang="T8">
                <a:pos x="T0" y="T1"/>
              </a:cxn>
              <a:cxn ang="T9">
                <a:pos x="T2" y="T3"/>
              </a:cxn>
              <a:cxn ang="T10">
                <a:pos x="T4" y="T5"/>
              </a:cxn>
              <a:cxn ang="T11">
                <a:pos x="T6" y="T7"/>
              </a:cxn>
            </a:cxnLst>
            <a:rect l="T12" t="T13" r="T14" b="T15"/>
            <a:pathLst>
              <a:path w="50" h="102">
                <a:moveTo>
                  <a:pt x="23" y="101"/>
                </a:moveTo>
                <a:lnTo>
                  <a:pt x="0" y="0"/>
                </a:lnTo>
                <a:lnTo>
                  <a:pt x="49" y="2"/>
                </a:lnTo>
                <a:lnTo>
                  <a:pt x="23" y="101"/>
                </a:lnTo>
              </a:path>
            </a:pathLst>
          </a:custGeom>
          <a:solidFill>
            <a:srgbClr val="000000"/>
          </a:solidFill>
          <a:ln w="12700" cap="rnd">
            <a:solidFill>
              <a:srgbClr val="000000"/>
            </a:solidFill>
            <a:round/>
            <a:headEnd/>
            <a:tailEnd/>
          </a:ln>
        </p:spPr>
        <p:txBody>
          <a:bodyPr/>
          <a:lstStyle/>
          <a:p>
            <a:endParaRPr lang="en-US"/>
          </a:p>
        </p:txBody>
      </p:sp>
      <p:sp>
        <p:nvSpPr>
          <p:cNvPr id="12305" name="Freeform 17"/>
          <p:cNvSpPr>
            <a:spLocks/>
          </p:cNvSpPr>
          <p:nvPr/>
        </p:nvSpPr>
        <p:spPr bwMode="auto">
          <a:xfrm>
            <a:off x="3730625" y="4881563"/>
            <a:ext cx="115888" cy="166687"/>
          </a:xfrm>
          <a:custGeom>
            <a:avLst/>
            <a:gdLst>
              <a:gd name="T0" fmla="*/ 72 w 73"/>
              <a:gd name="T1" fmla="*/ 0 h 105"/>
              <a:gd name="T2" fmla="*/ 72 w 73"/>
              <a:gd name="T3" fmla="*/ 2 h 105"/>
              <a:gd name="T4" fmla="*/ 54 w 73"/>
              <a:gd name="T5" fmla="*/ 104 h 105"/>
              <a:gd name="T6" fmla="*/ 0 w 73"/>
              <a:gd name="T7" fmla="*/ 80 h 105"/>
              <a:gd name="T8" fmla="*/ 72 w 73"/>
              <a:gd name="T9" fmla="*/ 0 h 105"/>
              <a:gd name="T10" fmla="*/ 0 60000 65536"/>
              <a:gd name="T11" fmla="*/ 0 60000 65536"/>
              <a:gd name="T12" fmla="*/ 0 60000 65536"/>
              <a:gd name="T13" fmla="*/ 0 60000 65536"/>
              <a:gd name="T14" fmla="*/ 0 60000 65536"/>
              <a:gd name="T15" fmla="*/ 0 w 73"/>
              <a:gd name="T16" fmla="*/ 0 h 105"/>
              <a:gd name="T17" fmla="*/ 73 w 73"/>
              <a:gd name="T18" fmla="*/ 105 h 105"/>
            </a:gdLst>
            <a:ahLst/>
            <a:cxnLst>
              <a:cxn ang="T10">
                <a:pos x="T0" y="T1"/>
              </a:cxn>
              <a:cxn ang="T11">
                <a:pos x="T2" y="T3"/>
              </a:cxn>
              <a:cxn ang="T12">
                <a:pos x="T4" y="T5"/>
              </a:cxn>
              <a:cxn ang="T13">
                <a:pos x="T6" y="T7"/>
              </a:cxn>
              <a:cxn ang="T14">
                <a:pos x="T8" y="T9"/>
              </a:cxn>
            </a:cxnLst>
            <a:rect l="T15" t="T16" r="T17" b="T18"/>
            <a:pathLst>
              <a:path w="73" h="105">
                <a:moveTo>
                  <a:pt x="72" y="0"/>
                </a:moveTo>
                <a:lnTo>
                  <a:pt x="72" y="2"/>
                </a:lnTo>
                <a:lnTo>
                  <a:pt x="54" y="104"/>
                </a:lnTo>
                <a:lnTo>
                  <a:pt x="0" y="80"/>
                </a:lnTo>
                <a:lnTo>
                  <a:pt x="72" y="0"/>
                </a:lnTo>
              </a:path>
            </a:pathLst>
          </a:custGeom>
          <a:solidFill>
            <a:srgbClr val="000000"/>
          </a:solidFill>
          <a:ln w="12700" cap="rnd">
            <a:solidFill>
              <a:srgbClr val="000000"/>
            </a:solidFill>
            <a:round/>
            <a:headEnd/>
            <a:tailEnd/>
          </a:ln>
        </p:spPr>
        <p:txBody>
          <a:bodyPr/>
          <a:lstStyle/>
          <a:p>
            <a:endParaRPr lang="en-US"/>
          </a:p>
        </p:txBody>
      </p:sp>
      <p:sp>
        <p:nvSpPr>
          <p:cNvPr id="12306" name="Rectangle 18"/>
          <p:cNvSpPr>
            <a:spLocks noChangeArrowheads="1"/>
          </p:cNvSpPr>
          <p:nvPr/>
        </p:nvSpPr>
        <p:spPr bwMode="auto">
          <a:xfrm>
            <a:off x="2870200" y="4881563"/>
            <a:ext cx="1104900" cy="546100"/>
          </a:xfrm>
          <a:prstGeom prst="rect">
            <a:avLst/>
          </a:prstGeom>
          <a:noFill/>
          <a:ln w="12700">
            <a:solidFill>
              <a:schemeClr val="tx1"/>
            </a:solidFill>
            <a:miter lim="800000"/>
            <a:headEnd/>
            <a:tailEnd/>
          </a:ln>
        </p:spPr>
        <p:txBody>
          <a:bodyPr wrap="none" anchor="ctr"/>
          <a:lstStyle/>
          <a:p>
            <a:endParaRPr lang="en-US"/>
          </a:p>
        </p:txBody>
      </p:sp>
      <p:sp>
        <p:nvSpPr>
          <p:cNvPr id="12307" name="Line 19"/>
          <p:cNvSpPr>
            <a:spLocks noChangeShapeType="1"/>
          </p:cNvSpPr>
          <p:nvPr/>
        </p:nvSpPr>
        <p:spPr bwMode="auto">
          <a:xfrm>
            <a:off x="3422650" y="4875213"/>
            <a:ext cx="0" cy="558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08" name="Line 20"/>
          <p:cNvSpPr>
            <a:spLocks noChangeShapeType="1"/>
          </p:cNvSpPr>
          <p:nvPr/>
        </p:nvSpPr>
        <p:spPr bwMode="auto">
          <a:xfrm flipH="1">
            <a:off x="3582988" y="4881563"/>
            <a:ext cx="250825" cy="5524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09" name="Line 21"/>
          <p:cNvSpPr>
            <a:spLocks noChangeShapeType="1"/>
          </p:cNvSpPr>
          <p:nvPr/>
        </p:nvSpPr>
        <p:spPr bwMode="auto">
          <a:xfrm flipV="1">
            <a:off x="3282950" y="4881563"/>
            <a:ext cx="0" cy="5524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10" name="Rectangle 22"/>
          <p:cNvSpPr>
            <a:spLocks noChangeArrowheads="1"/>
          </p:cNvSpPr>
          <p:nvPr/>
        </p:nvSpPr>
        <p:spPr bwMode="auto">
          <a:xfrm>
            <a:off x="2478088" y="4806950"/>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12311" name="Rectangle 23"/>
          <p:cNvSpPr>
            <a:spLocks noChangeArrowheads="1"/>
          </p:cNvSpPr>
          <p:nvPr/>
        </p:nvSpPr>
        <p:spPr bwMode="auto">
          <a:xfrm>
            <a:off x="3930650" y="4806950"/>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12312" name="Freeform 24"/>
          <p:cNvSpPr>
            <a:spLocks/>
          </p:cNvSpPr>
          <p:nvPr/>
        </p:nvSpPr>
        <p:spPr bwMode="auto">
          <a:xfrm>
            <a:off x="3984625" y="5110163"/>
            <a:ext cx="511175" cy="303212"/>
          </a:xfrm>
          <a:custGeom>
            <a:avLst/>
            <a:gdLst>
              <a:gd name="T0" fmla="*/ 321 w 322"/>
              <a:gd name="T1" fmla="*/ 95 h 191"/>
              <a:gd name="T2" fmla="*/ 301 w 322"/>
              <a:gd name="T3" fmla="*/ 190 h 191"/>
              <a:gd name="T4" fmla="*/ 246 w 322"/>
              <a:gd name="T5" fmla="*/ 0 h 191"/>
              <a:gd name="T6" fmla="*/ 189 w 322"/>
              <a:gd name="T7" fmla="*/ 190 h 191"/>
              <a:gd name="T8" fmla="*/ 131 w 322"/>
              <a:gd name="T9" fmla="*/ 0 h 191"/>
              <a:gd name="T10" fmla="*/ 74 w 322"/>
              <a:gd name="T11" fmla="*/ 190 h 191"/>
              <a:gd name="T12" fmla="*/ 19 w 322"/>
              <a:gd name="T13" fmla="*/ 0 h 191"/>
              <a:gd name="T14" fmla="*/ 0 w 322"/>
              <a:gd name="T15" fmla="*/ 95 h 191"/>
              <a:gd name="T16" fmla="*/ 0 60000 65536"/>
              <a:gd name="T17" fmla="*/ 0 60000 65536"/>
              <a:gd name="T18" fmla="*/ 0 60000 65536"/>
              <a:gd name="T19" fmla="*/ 0 60000 65536"/>
              <a:gd name="T20" fmla="*/ 0 60000 65536"/>
              <a:gd name="T21" fmla="*/ 0 60000 65536"/>
              <a:gd name="T22" fmla="*/ 0 60000 65536"/>
              <a:gd name="T23" fmla="*/ 0 60000 65536"/>
              <a:gd name="T24" fmla="*/ 0 w 322"/>
              <a:gd name="T25" fmla="*/ 0 h 191"/>
              <a:gd name="T26" fmla="*/ 322 w 322"/>
              <a:gd name="T27" fmla="*/ 191 h 1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2" h="191">
                <a:moveTo>
                  <a:pt x="321" y="95"/>
                </a:moveTo>
                <a:lnTo>
                  <a:pt x="301" y="190"/>
                </a:lnTo>
                <a:lnTo>
                  <a:pt x="246" y="0"/>
                </a:lnTo>
                <a:lnTo>
                  <a:pt x="189" y="190"/>
                </a:lnTo>
                <a:lnTo>
                  <a:pt x="131" y="0"/>
                </a:lnTo>
                <a:lnTo>
                  <a:pt x="74" y="190"/>
                </a:lnTo>
                <a:lnTo>
                  <a:pt x="19" y="0"/>
                </a:lnTo>
                <a:lnTo>
                  <a:pt x="0" y="95"/>
                </a:lnTo>
              </a:path>
            </a:pathLst>
          </a:custGeom>
          <a:noFill/>
          <a:ln w="12700" cap="rnd">
            <a:solidFill>
              <a:srgbClr val="000000"/>
            </a:solidFill>
            <a:round/>
            <a:headEnd type="none" w="sm" len="sm"/>
            <a:tailEnd type="none" w="sm" len="sm"/>
          </a:ln>
        </p:spPr>
        <p:txBody>
          <a:bodyPr/>
          <a:lstStyle/>
          <a:p>
            <a:endParaRPr lang="en-US"/>
          </a:p>
        </p:txBody>
      </p:sp>
      <p:sp>
        <p:nvSpPr>
          <p:cNvPr id="12313" name="Line 25"/>
          <p:cNvSpPr>
            <a:spLocks noChangeShapeType="1"/>
          </p:cNvSpPr>
          <p:nvPr/>
        </p:nvSpPr>
        <p:spPr bwMode="auto">
          <a:xfrm>
            <a:off x="2498725" y="5149850"/>
            <a:ext cx="0" cy="2698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14" name="Freeform 26"/>
          <p:cNvSpPr>
            <a:spLocks/>
          </p:cNvSpPr>
          <p:nvPr/>
        </p:nvSpPr>
        <p:spPr bwMode="auto">
          <a:xfrm>
            <a:off x="2395538" y="5149850"/>
            <a:ext cx="104775" cy="268288"/>
          </a:xfrm>
          <a:custGeom>
            <a:avLst/>
            <a:gdLst>
              <a:gd name="T0" fmla="*/ 65 w 66"/>
              <a:gd name="T1" fmla="*/ 0 h 169"/>
              <a:gd name="T2" fmla="*/ 17 w 66"/>
              <a:gd name="T3" fmla="*/ 32 h 169"/>
              <a:gd name="T4" fmla="*/ 0 w 66"/>
              <a:gd name="T5" fmla="*/ 84 h 169"/>
              <a:gd name="T6" fmla="*/ 16 w 66"/>
              <a:gd name="T7" fmla="*/ 135 h 169"/>
              <a:gd name="T8" fmla="*/ 65 w 66"/>
              <a:gd name="T9" fmla="*/ 168 h 169"/>
              <a:gd name="T10" fmla="*/ 0 60000 65536"/>
              <a:gd name="T11" fmla="*/ 0 60000 65536"/>
              <a:gd name="T12" fmla="*/ 0 60000 65536"/>
              <a:gd name="T13" fmla="*/ 0 60000 65536"/>
              <a:gd name="T14" fmla="*/ 0 60000 65536"/>
              <a:gd name="T15" fmla="*/ 0 w 66"/>
              <a:gd name="T16" fmla="*/ 0 h 169"/>
              <a:gd name="T17" fmla="*/ 66 w 66"/>
              <a:gd name="T18" fmla="*/ 169 h 169"/>
            </a:gdLst>
            <a:ahLst/>
            <a:cxnLst>
              <a:cxn ang="T10">
                <a:pos x="T0" y="T1"/>
              </a:cxn>
              <a:cxn ang="T11">
                <a:pos x="T2" y="T3"/>
              </a:cxn>
              <a:cxn ang="T12">
                <a:pos x="T4" y="T5"/>
              </a:cxn>
              <a:cxn ang="T13">
                <a:pos x="T6" y="T7"/>
              </a:cxn>
              <a:cxn ang="T14">
                <a:pos x="T8" y="T9"/>
              </a:cxn>
            </a:cxnLst>
            <a:rect l="T15" t="T16" r="T17" b="T18"/>
            <a:pathLst>
              <a:path w="66" h="169">
                <a:moveTo>
                  <a:pt x="65" y="0"/>
                </a:moveTo>
                <a:lnTo>
                  <a:pt x="17" y="32"/>
                </a:lnTo>
                <a:lnTo>
                  <a:pt x="0" y="84"/>
                </a:lnTo>
                <a:lnTo>
                  <a:pt x="16" y="135"/>
                </a:lnTo>
                <a:lnTo>
                  <a:pt x="65" y="168"/>
                </a:lnTo>
              </a:path>
            </a:pathLst>
          </a:custGeom>
          <a:noFill/>
          <a:ln w="12700" cap="rnd">
            <a:solidFill>
              <a:srgbClr val="000000"/>
            </a:solidFill>
            <a:round/>
            <a:headEnd type="none" w="sm" len="sm"/>
            <a:tailEnd type="none" w="sm" len="sm"/>
          </a:ln>
        </p:spPr>
        <p:txBody>
          <a:bodyPr/>
          <a:lstStyle/>
          <a:p>
            <a:endParaRPr lang="en-US"/>
          </a:p>
        </p:txBody>
      </p:sp>
      <p:sp>
        <p:nvSpPr>
          <p:cNvPr id="12315" name="Line 27"/>
          <p:cNvSpPr>
            <a:spLocks noChangeShapeType="1"/>
          </p:cNvSpPr>
          <p:nvPr/>
        </p:nvSpPr>
        <p:spPr bwMode="auto">
          <a:xfrm>
            <a:off x="2506663" y="5230813"/>
            <a:ext cx="3492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2316" name="Line 28"/>
          <p:cNvSpPr>
            <a:spLocks noChangeShapeType="1"/>
          </p:cNvSpPr>
          <p:nvPr/>
        </p:nvSpPr>
        <p:spPr bwMode="auto">
          <a:xfrm>
            <a:off x="2506663" y="5340350"/>
            <a:ext cx="3492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 name="Slide Number Placeholder 29"/>
          <p:cNvSpPr>
            <a:spLocks noGrp="1"/>
          </p:cNvSpPr>
          <p:nvPr>
            <p:ph type="sldNum" sz="quarter" idx="12"/>
          </p:nvPr>
        </p:nvSpPr>
        <p:spPr/>
        <p:txBody>
          <a:bodyPr/>
          <a:lstStyle/>
          <a:p>
            <a:fld id="{E0569FBF-4812-41C3-BFF9-758154EF0E4C}" type="slidenum">
              <a:rPr lang="en-GB" smtClean="0"/>
              <a:pPr/>
              <a:t>16</a:t>
            </a:fld>
            <a:endParaRPr lang="en-GB"/>
          </a:p>
        </p:txBody>
      </p:sp>
      <p:pic>
        <p:nvPicPr>
          <p:cNvPr id="31"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8467"/>
            <a:ext cx="857224" cy="857224"/>
          </a:xfrm>
          <a:prstGeom prst="rect">
            <a:avLst/>
          </a:prstGeom>
          <a:noFill/>
        </p:spPr>
      </p:pic>
      <p:sp>
        <p:nvSpPr>
          <p:cNvPr id="2" name="TextBox 1">
            <a:extLst>
              <a:ext uri="{FF2B5EF4-FFF2-40B4-BE49-F238E27FC236}">
                <a16:creationId xmlns:a16="http://schemas.microsoft.com/office/drawing/2014/main" id="{23DEDCEA-449F-4F62-83B8-A12DD908C94C}"/>
              </a:ext>
            </a:extLst>
          </p:cNvPr>
          <p:cNvSpPr txBox="1"/>
          <p:nvPr/>
        </p:nvSpPr>
        <p:spPr>
          <a:xfrm>
            <a:off x="4927361" y="3925458"/>
            <a:ext cx="3054106" cy="2308324"/>
          </a:xfrm>
          <a:prstGeom prst="rect">
            <a:avLst/>
          </a:prstGeom>
          <a:noFill/>
        </p:spPr>
        <p:txBody>
          <a:bodyPr wrap="none" rtlCol="0">
            <a:spAutoFit/>
          </a:bodyPr>
          <a:lstStyle/>
          <a:p>
            <a:pPr algn="ctr"/>
            <a:r>
              <a:rPr lang="en-US" sz="2400" dirty="0"/>
              <a:t>3-ports 2-position </a:t>
            </a:r>
          </a:p>
          <a:p>
            <a:pPr algn="ctr"/>
            <a:r>
              <a:rPr lang="en-US" sz="2400" dirty="0"/>
              <a:t>Plunger-operated </a:t>
            </a:r>
          </a:p>
          <a:p>
            <a:pPr algn="ctr"/>
            <a:r>
              <a:rPr lang="en-US" sz="2400" dirty="0"/>
              <a:t>Spring return</a:t>
            </a:r>
          </a:p>
          <a:p>
            <a:pPr algn="ctr"/>
            <a:r>
              <a:rPr lang="en-US" sz="2400" u="sng" dirty="0"/>
              <a:t>Direction Control Valve</a:t>
            </a:r>
          </a:p>
          <a:p>
            <a:pPr algn="ctr"/>
            <a:endParaRPr lang="en-US" sz="2400" dirty="0"/>
          </a:p>
          <a:p>
            <a:pPr algn="ctr"/>
            <a:r>
              <a:rPr lang="en-US" sz="2400" dirty="0"/>
              <a:t>3/2 way DCV</a:t>
            </a:r>
          </a:p>
        </p:txBody>
      </p:sp>
    </p:spTree>
  </p:cSld>
  <p:clrMapOvr>
    <a:masterClrMapping/>
  </p:clrMapOvr>
  <p:transition advTm="1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8650" y="305857"/>
            <a:ext cx="7886700" cy="557741"/>
          </a:xfrm>
          <a:noFill/>
        </p:spPr>
        <p:txBody>
          <a:bodyPr>
            <a:normAutofit fontScale="90000"/>
          </a:bodyPr>
          <a:lstStyle/>
          <a:p>
            <a:pPr algn="ctr"/>
            <a:r>
              <a:rPr lang="en-GB" dirty="0">
                <a:solidFill>
                  <a:srgbClr val="0070C0"/>
                </a:solidFill>
                <a:latin typeface="Lato Black" pitchFamily="34" charset="0"/>
              </a:rPr>
              <a:t>Symbols </a:t>
            </a:r>
            <a:r>
              <a:rPr lang="en-GB" sz="3200" dirty="0">
                <a:solidFill>
                  <a:srgbClr val="0070C0"/>
                </a:solidFill>
                <a:latin typeface="Lato Black" pitchFamily="34" charset="0"/>
              </a:rPr>
              <a:t>operators</a:t>
            </a:r>
          </a:p>
        </p:txBody>
      </p:sp>
      <p:grpSp>
        <p:nvGrpSpPr>
          <p:cNvPr id="2" name="Group 72"/>
          <p:cNvGrpSpPr>
            <a:grpSpLocks/>
          </p:cNvGrpSpPr>
          <p:nvPr/>
        </p:nvGrpSpPr>
        <p:grpSpPr bwMode="auto">
          <a:xfrm>
            <a:off x="915978" y="921767"/>
            <a:ext cx="7802562" cy="4197350"/>
            <a:chOff x="737" y="1242"/>
            <a:chExt cx="4915" cy="2644"/>
          </a:xfrm>
        </p:grpSpPr>
        <p:grpSp>
          <p:nvGrpSpPr>
            <p:cNvPr id="3" name="Group 5"/>
            <p:cNvGrpSpPr>
              <a:grpSpLocks/>
            </p:cNvGrpSpPr>
            <p:nvPr/>
          </p:nvGrpSpPr>
          <p:grpSpPr bwMode="auto">
            <a:xfrm>
              <a:off x="2167" y="1907"/>
              <a:ext cx="334" cy="237"/>
              <a:chOff x="2167" y="1907"/>
              <a:chExt cx="334" cy="237"/>
            </a:xfrm>
          </p:grpSpPr>
          <p:sp>
            <p:nvSpPr>
              <p:cNvPr id="16456" name="Freeform 3"/>
              <p:cNvSpPr>
                <a:spLocks/>
              </p:cNvSpPr>
              <p:nvPr/>
            </p:nvSpPr>
            <p:spPr bwMode="auto">
              <a:xfrm>
                <a:off x="2167" y="1907"/>
                <a:ext cx="158" cy="237"/>
              </a:xfrm>
              <a:custGeom>
                <a:avLst/>
                <a:gdLst>
                  <a:gd name="T0" fmla="*/ 0 w 158"/>
                  <a:gd name="T1" fmla="*/ 0 h 237"/>
                  <a:gd name="T2" fmla="*/ 157 w 158"/>
                  <a:gd name="T3" fmla="*/ 0 h 237"/>
                  <a:gd name="T4" fmla="*/ 157 w 158"/>
                  <a:gd name="T5" fmla="*/ 236 h 237"/>
                  <a:gd name="T6" fmla="*/ 0 w 158"/>
                  <a:gd name="T7" fmla="*/ 236 h 237"/>
                  <a:gd name="T8" fmla="*/ 0 60000 65536"/>
                  <a:gd name="T9" fmla="*/ 0 60000 65536"/>
                  <a:gd name="T10" fmla="*/ 0 60000 65536"/>
                  <a:gd name="T11" fmla="*/ 0 60000 65536"/>
                  <a:gd name="T12" fmla="*/ 0 w 158"/>
                  <a:gd name="T13" fmla="*/ 0 h 237"/>
                  <a:gd name="T14" fmla="*/ 158 w 158"/>
                  <a:gd name="T15" fmla="*/ 237 h 237"/>
                </a:gdLst>
                <a:ahLst/>
                <a:cxnLst>
                  <a:cxn ang="T8">
                    <a:pos x="T0" y="T1"/>
                  </a:cxn>
                  <a:cxn ang="T9">
                    <a:pos x="T2" y="T3"/>
                  </a:cxn>
                  <a:cxn ang="T10">
                    <a:pos x="T4" y="T5"/>
                  </a:cxn>
                  <a:cxn ang="T11">
                    <a:pos x="T6" y="T7"/>
                  </a:cxn>
                </a:cxnLst>
                <a:rect l="T12" t="T13" r="T14" b="T15"/>
                <a:pathLst>
                  <a:path w="158" h="237">
                    <a:moveTo>
                      <a:pt x="0" y="0"/>
                    </a:moveTo>
                    <a:lnTo>
                      <a:pt x="157" y="0"/>
                    </a:lnTo>
                    <a:lnTo>
                      <a:pt x="157" y="236"/>
                    </a:lnTo>
                    <a:lnTo>
                      <a:pt x="0" y="236"/>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sp>
            <p:nvSpPr>
              <p:cNvPr id="16457" name="Freeform 4"/>
              <p:cNvSpPr>
                <a:spLocks/>
              </p:cNvSpPr>
              <p:nvPr/>
            </p:nvSpPr>
            <p:spPr bwMode="auto">
              <a:xfrm>
                <a:off x="2324" y="1907"/>
                <a:ext cx="177" cy="118"/>
              </a:xfrm>
              <a:custGeom>
                <a:avLst/>
                <a:gdLst>
                  <a:gd name="T0" fmla="*/ 0 w 177"/>
                  <a:gd name="T1" fmla="*/ 0 h 118"/>
                  <a:gd name="T2" fmla="*/ 39 w 177"/>
                  <a:gd name="T3" fmla="*/ 117 h 118"/>
                  <a:gd name="T4" fmla="*/ 78 w 177"/>
                  <a:gd name="T5" fmla="*/ 0 h 118"/>
                  <a:gd name="T6" fmla="*/ 117 w 177"/>
                  <a:gd name="T7" fmla="*/ 117 h 118"/>
                  <a:gd name="T8" fmla="*/ 158 w 177"/>
                  <a:gd name="T9" fmla="*/ 0 h 118"/>
                  <a:gd name="T10" fmla="*/ 176 w 177"/>
                  <a:gd name="T11" fmla="*/ 59 h 118"/>
                  <a:gd name="T12" fmla="*/ 0 60000 65536"/>
                  <a:gd name="T13" fmla="*/ 0 60000 65536"/>
                  <a:gd name="T14" fmla="*/ 0 60000 65536"/>
                  <a:gd name="T15" fmla="*/ 0 60000 65536"/>
                  <a:gd name="T16" fmla="*/ 0 60000 65536"/>
                  <a:gd name="T17" fmla="*/ 0 60000 65536"/>
                  <a:gd name="T18" fmla="*/ 0 w 177"/>
                  <a:gd name="T19" fmla="*/ 0 h 118"/>
                  <a:gd name="T20" fmla="*/ 177 w 177"/>
                  <a:gd name="T21" fmla="*/ 118 h 118"/>
                </a:gdLst>
                <a:ahLst/>
                <a:cxnLst>
                  <a:cxn ang="T12">
                    <a:pos x="T0" y="T1"/>
                  </a:cxn>
                  <a:cxn ang="T13">
                    <a:pos x="T2" y="T3"/>
                  </a:cxn>
                  <a:cxn ang="T14">
                    <a:pos x="T4" y="T5"/>
                  </a:cxn>
                  <a:cxn ang="T15">
                    <a:pos x="T6" y="T7"/>
                  </a:cxn>
                  <a:cxn ang="T16">
                    <a:pos x="T8" y="T9"/>
                  </a:cxn>
                  <a:cxn ang="T17">
                    <a:pos x="T10" y="T11"/>
                  </a:cxn>
                </a:cxnLst>
                <a:rect l="T18" t="T19" r="T20" b="T21"/>
                <a:pathLst>
                  <a:path w="177" h="118">
                    <a:moveTo>
                      <a:pt x="0" y="0"/>
                    </a:moveTo>
                    <a:lnTo>
                      <a:pt x="39" y="117"/>
                    </a:lnTo>
                    <a:lnTo>
                      <a:pt x="78" y="0"/>
                    </a:lnTo>
                    <a:lnTo>
                      <a:pt x="117" y="117"/>
                    </a:lnTo>
                    <a:lnTo>
                      <a:pt x="158" y="0"/>
                    </a:lnTo>
                    <a:lnTo>
                      <a:pt x="176" y="59"/>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grpSp>
        <p:grpSp>
          <p:nvGrpSpPr>
            <p:cNvPr id="4" name="Group 11"/>
            <p:cNvGrpSpPr>
              <a:grpSpLocks/>
            </p:cNvGrpSpPr>
            <p:nvPr/>
          </p:nvGrpSpPr>
          <p:grpSpPr bwMode="auto">
            <a:xfrm>
              <a:off x="2171" y="2551"/>
              <a:ext cx="384" cy="235"/>
              <a:chOff x="2171" y="2551"/>
              <a:chExt cx="384" cy="235"/>
            </a:xfrm>
          </p:grpSpPr>
          <p:sp>
            <p:nvSpPr>
              <p:cNvPr id="16451" name="Freeform 6"/>
              <p:cNvSpPr>
                <a:spLocks/>
              </p:cNvSpPr>
              <p:nvPr/>
            </p:nvSpPr>
            <p:spPr bwMode="auto">
              <a:xfrm>
                <a:off x="2397" y="2551"/>
                <a:ext cx="158" cy="235"/>
              </a:xfrm>
              <a:custGeom>
                <a:avLst/>
                <a:gdLst>
                  <a:gd name="T0" fmla="*/ 157 w 158"/>
                  <a:gd name="T1" fmla="*/ 0 h 235"/>
                  <a:gd name="T2" fmla="*/ 0 w 158"/>
                  <a:gd name="T3" fmla="*/ 0 h 235"/>
                  <a:gd name="T4" fmla="*/ 0 w 158"/>
                  <a:gd name="T5" fmla="*/ 234 h 235"/>
                  <a:gd name="T6" fmla="*/ 157 w 158"/>
                  <a:gd name="T7" fmla="*/ 234 h 235"/>
                  <a:gd name="T8" fmla="*/ 0 60000 65536"/>
                  <a:gd name="T9" fmla="*/ 0 60000 65536"/>
                  <a:gd name="T10" fmla="*/ 0 60000 65536"/>
                  <a:gd name="T11" fmla="*/ 0 60000 65536"/>
                  <a:gd name="T12" fmla="*/ 0 w 158"/>
                  <a:gd name="T13" fmla="*/ 0 h 235"/>
                  <a:gd name="T14" fmla="*/ 158 w 158"/>
                  <a:gd name="T15" fmla="*/ 235 h 235"/>
                </a:gdLst>
                <a:ahLst/>
                <a:cxnLst>
                  <a:cxn ang="T8">
                    <a:pos x="T0" y="T1"/>
                  </a:cxn>
                  <a:cxn ang="T9">
                    <a:pos x="T2" y="T3"/>
                  </a:cxn>
                  <a:cxn ang="T10">
                    <a:pos x="T4" y="T5"/>
                  </a:cxn>
                  <a:cxn ang="T11">
                    <a:pos x="T6" y="T7"/>
                  </a:cxn>
                </a:cxnLst>
                <a:rect l="T12" t="T13" r="T14" b="T15"/>
                <a:pathLst>
                  <a:path w="158" h="235">
                    <a:moveTo>
                      <a:pt x="157" y="0"/>
                    </a:moveTo>
                    <a:lnTo>
                      <a:pt x="0" y="0"/>
                    </a:lnTo>
                    <a:lnTo>
                      <a:pt x="0" y="234"/>
                    </a:lnTo>
                    <a:lnTo>
                      <a:pt x="157" y="234"/>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sp>
            <p:nvSpPr>
              <p:cNvPr id="16452" name="Oval 7"/>
              <p:cNvSpPr>
                <a:spLocks noChangeArrowheads="1"/>
              </p:cNvSpPr>
              <p:nvPr/>
            </p:nvSpPr>
            <p:spPr bwMode="auto">
              <a:xfrm>
                <a:off x="2171" y="2580"/>
                <a:ext cx="70" cy="71"/>
              </a:xfrm>
              <a:prstGeom prst="ellipse">
                <a:avLst/>
              </a:prstGeom>
              <a:noFill/>
              <a:ln w="12700">
                <a:solidFill>
                  <a:srgbClr val="000000"/>
                </a:solidFill>
                <a:round/>
                <a:headEnd/>
                <a:tailEnd/>
              </a:ln>
            </p:spPr>
            <p:txBody>
              <a:bodyPr wrap="none" anchor="ctr"/>
              <a:lstStyle/>
              <a:p>
                <a:endParaRPr lang="en-US">
                  <a:latin typeface="Lato Black" pitchFamily="34" charset="0"/>
                </a:endParaRPr>
              </a:p>
            </p:txBody>
          </p:sp>
          <p:sp>
            <p:nvSpPr>
              <p:cNvPr id="16453" name="Oval 8"/>
              <p:cNvSpPr>
                <a:spLocks noChangeArrowheads="1"/>
              </p:cNvSpPr>
              <p:nvPr/>
            </p:nvSpPr>
            <p:spPr bwMode="auto">
              <a:xfrm>
                <a:off x="2200" y="2609"/>
                <a:ext cx="12" cy="13"/>
              </a:xfrm>
              <a:prstGeom prst="ellipse">
                <a:avLst/>
              </a:prstGeom>
              <a:solidFill>
                <a:srgbClr val="000000"/>
              </a:solidFill>
              <a:ln w="12700">
                <a:solidFill>
                  <a:srgbClr val="000000"/>
                </a:solidFill>
                <a:round/>
                <a:headEnd/>
                <a:tailEnd/>
              </a:ln>
            </p:spPr>
            <p:txBody>
              <a:bodyPr wrap="none" anchor="ctr"/>
              <a:lstStyle/>
              <a:p>
                <a:endParaRPr lang="en-US">
                  <a:latin typeface="Lato Black" pitchFamily="34" charset="0"/>
                </a:endParaRPr>
              </a:p>
            </p:txBody>
          </p:sp>
          <p:sp>
            <p:nvSpPr>
              <p:cNvPr id="16454" name="Line 9"/>
              <p:cNvSpPr>
                <a:spLocks noChangeShapeType="1"/>
              </p:cNvSpPr>
              <p:nvPr/>
            </p:nvSpPr>
            <p:spPr bwMode="auto">
              <a:xfrm>
                <a:off x="2238" y="2593"/>
                <a:ext cx="158" cy="0"/>
              </a:xfrm>
              <a:prstGeom prst="line">
                <a:avLst/>
              </a:prstGeom>
              <a:noFill/>
              <a:ln w="12700">
                <a:solidFill>
                  <a:srgbClr val="000000"/>
                </a:solidFill>
                <a:round/>
                <a:headEnd type="none" w="sm" len="sm"/>
                <a:tailEnd type="none" w="sm" len="sm"/>
              </a:ln>
            </p:spPr>
            <p:txBody>
              <a:bodyPr wrap="none" anchor="ctr"/>
              <a:lstStyle/>
              <a:p>
                <a:endParaRPr lang="en-US">
                  <a:latin typeface="Lato Black" pitchFamily="34" charset="0"/>
                </a:endParaRPr>
              </a:p>
            </p:txBody>
          </p:sp>
          <p:sp>
            <p:nvSpPr>
              <p:cNvPr id="16455" name="Line 10"/>
              <p:cNvSpPr>
                <a:spLocks noChangeShapeType="1"/>
              </p:cNvSpPr>
              <p:nvPr/>
            </p:nvSpPr>
            <p:spPr bwMode="auto">
              <a:xfrm>
                <a:off x="2238" y="2640"/>
                <a:ext cx="158" cy="0"/>
              </a:xfrm>
              <a:prstGeom prst="line">
                <a:avLst/>
              </a:prstGeom>
              <a:noFill/>
              <a:ln w="12700">
                <a:solidFill>
                  <a:srgbClr val="000000"/>
                </a:solidFill>
                <a:round/>
                <a:headEnd type="none" w="sm" len="sm"/>
                <a:tailEnd type="none" w="sm" len="sm"/>
              </a:ln>
            </p:spPr>
            <p:txBody>
              <a:bodyPr wrap="none" anchor="ctr"/>
              <a:lstStyle/>
              <a:p>
                <a:endParaRPr lang="en-US">
                  <a:latin typeface="Lato Black" pitchFamily="34" charset="0"/>
                </a:endParaRPr>
              </a:p>
            </p:txBody>
          </p:sp>
        </p:grpSp>
        <p:grpSp>
          <p:nvGrpSpPr>
            <p:cNvPr id="5" name="Group 20"/>
            <p:cNvGrpSpPr>
              <a:grpSpLocks/>
            </p:cNvGrpSpPr>
            <p:nvPr/>
          </p:nvGrpSpPr>
          <p:grpSpPr bwMode="auto">
            <a:xfrm>
              <a:off x="2171" y="3202"/>
              <a:ext cx="381" cy="236"/>
              <a:chOff x="2171" y="3202"/>
              <a:chExt cx="381" cy="236"/>
            </a:xfrm>
          </p:grpSpPr>
          <p:sp>
            <p:nvSpPr>
              <p:cNvPr id="16443" name="Line 12"/>
              <p:cNvSpPr>
                <a:spLocks noChangeShapeType="1"/>
              </p:cNvSpPr>
              <p:nvPr/>
            </p:nvSpPr>
            <p:spPr bwMode="auto">
              <a:xfrm>
                <a:off x="2317" y="3245"/>
                <a:ext cx="74" cy="0"/>
              </a:xfrm>
              <a:prstGeom prst="line">
                <a:avLst/>
              </a:prstGeom>
              <a:noFill/>
              <a:ln w="12700">
                <a:solidFill>
                  <a:srgbClr val="000000"/>
                </a:solidFill>
                <a:round/>
                <a:headEnd type="none" w="sm" len="sm"/>
                <a:tailEnd type="none" w="sm" len="sm"/>
              </a:ln>
            </p:spPr>
            <p:txBody>
              <a:bodyPr wrap="none" anchor="ctr"/>
              <a:lstStyle/>
              <a:p>
                <a:endParaRPr lang="en-US">
                  <a:latin typeface="Lato Black" pitchFamily="34" charset="0"/>
                </a:endParaRPr>
              </a:p>
            </p:txBody>
          </p:sp>
          <p:sp>
            <p:nvSpPr>
              <p:cNvPr id="16444" name="Line 13"/>
              <p:cNvSpPr>
                <a:spLocks noChangeShapeType="1"/>
              </p:cNvSpPr>
              <p:nvPr/>
            </p:nvSpPr>
            <p:spPr bwMode="auto">
              <a:xfrm>
                <a:off x="2317" y="3292"/>
                <a:ext cx="74" cy="0"/>
              </a:xfrm>
              <a:prstGeom prst="line">
                <a:avLst/>
              </a:prstGeom>
              <a:noFill/>
              <a:ln w="12700">
                <a:solidFill>
                  <a:srgbClr val="000000"/>
                </a:solidFill>
                <a:round/>
                <a:headEnd type="none" w="sm" len="sm"/>
                <a:tailEnd type="none" w="sm" len="sm"/>
              </a:ln>
            </p:spPr>
            <p:txBody>
              <a:bodyPr wrap="none" anchor="ctr"/>
              <a:lstStyle/>
              <a:p>
                <a:endParaRPr lang="en-US">
                  <a:latin typeface="Lato Black" pitchFamily="34" charset="0"/>
                </a:endParaRPr>
              </a:p>
            </p:txBody>
          </p:sp>
          <p:sp>
            <p:nvSpPr>
              <p:cNvPr id="16445" name="Freeform 14"/>
              <p:cNvSpPr>
                <a:spLocks/>
              </p:cNvSpPr>
              <p:nvPr/>
            </p:nvSpPr>
            <p:spPr bwMode="auto">
              <a:xfrm>
                <a:off x="2394" y="3202"/>
                <a:ext cx="158" cy="236"/>
              </a:xfrm>
              <a:custGeom>
                <a:avLst/>
                <a:gdLst>
                  <a:gd name="T0" fmla="*/ 157 w 158"/>
                  <a:gd name="T1" fmla="*/ 0 h 236"/>
                  <a:gd name="T2" fmla="*/ 0 w 158"/>
                  <a:gd name="T3" fmla="*/ 0 h 236"/>
                  <a:gd name="T4" fmla="*/ 0 w 158"/>
                  <a:gd name="T5" fmla="*/ 235 h 236"/>
                  <a:gd name="T6" fmla="*/ 157 w 158"/>
                  <a:gd name="T7" fmla="*/ 235 h 236"/>
                  <a:gd name="T8" fmla="*/ 0 60000 65536"/>
                  <a:gd name="T9" fmla="*/ 0 60000 65536"/>
                  <a:gd name="T10" fmla="*/ 0 60000 65536"/>
                  <a:gd name="T11" fmla="*/ 0 60000 65536"/>
                  <a:gd name="T12" fmla="*/ 0 w 158"/>
                  <a:gd name="T13" fmla="*/ 0 h 236"/>
                  <a:gd name="T14" fmla="*/ 158 w 158"/>
                  <a:gd name="T15" fmla="*/ 236 h 236"/>
                </a:gdLst>
                <a:ahLst/>
                <a:cxnLst>
                  <a:cxn ang="T8">
                    <a:pos x="T0" y="T1"/>
                  </a:cxn>
                  <a:cxn ang="T9">
                    <a:pos x="T2" y="T3"/>
                  </a:cxn>
                  <a:cxn ang="T10">
                    <a:pos x="T4" y="T5"/>
                  </a:cxn>
                  <a:cxn ang="T11">
                    <a:pos x="T6" y="T7"/>
                  </a:cxn>
                </a:cxnLst>
                <a:rect l="T12" t="T13" r="T14" b="T15"/>
                <a:pathLst>
                  <a:path w="158" h="236">
                    <a:moveTo>
                      <a:pt x="157" y="0"/>
                    </a:moveTo>
                    <a:lnTo>
                      <a:pt x="0" y="0"/>
                    </a:lnTo>
                    <a:lnTo>
                      <a:pt x="0" y="235"/>
                    </a:lnTo>
                    <a:lnTo>
                      <a:pt x="157" y="235"/>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sp>
            <p:nvSpPr>
              <p:cNvPr id="16446" name="Oval 15"/>
              <p:cNvSpPr>
                <a:spLocks noChangeArrowheads="1"/>
              </p:cNvSpPr>
              <p:nvPr/>
            </p:nvSpPr>
            <p:spPr bwMode="auto">
              <a:xfrm>
                <a:off x="2249" y="3233"/>
                <a:ext cx="72" cy="70"/>
              </a:xfrm>
              <a:prstGeom prst="ellipse">
                <a:avLst/>
              </a:prstGeom>
              <a:noFill/>
              <a:ln w="12700">
                <a:solidFill>
                  <a:srgbClr val="000000"/>
                </a:solidFill>
                <a:round/>
                <a:headEnd/>
                <a:tailEnd/>
              </a:ln>
            </p:spPr>
            <p:txBody>
              <a:bodyPr wrap="none" anchor="ctr"/>
              <a:lstStyle/>
              <a:p>
                <a:endParaRPr lang="en-US">
                  <a:latin typeface="Lato Black" pitchFamily="34" charset="0"/>
                </a:endParaRPr>
              </a:p>
            </p:txBody>
          </p:sp>
          <p:sp>
            <p:nvSpPr>
              <p:cNvPr id="16447" name="Oval 16"/>
              <p:cNvSpPr>
                <a:spLocks noChangeArrowheads="1"/>
              </p:cNvSpPr>
              <p:nvPr/>
            </p:nvSpPr>
            <p:spPr bwMode="auto">
              <a:xfrm>
                <a:off x="2171" y="3333"/>
                <a:ext cx="72" cy="72"/>
              </a:xfrm>
              <a:prstGeom prst="ellipse">
                <a:avLst/>
              </a:prstGeom>
              <a:noFill/>
              <a:ln w="12700">
                <a:solidFill>
                  <a:srgbClr val="000000"/>
                </a:solidFill>
                <a:round/>
                <a:headEnd/>
                <a:tailEnd/>
              </a:ln>
            </p:spPr>
            <p:txBody>
              <a:bodyPr wrap="none" anchor="ctr"/>
              <a:lstStyle/>
              <a:p>
                <a:endParaRPr lang="en-US">
                  <a:latin typeface="Lato Black" pitchFamily="34" charset="0"/>
                </a:endParaRPr>
              </a:p>
            </p:txBody>
          </p:sp>
          <p:sp>
            <p:nvSpPr>
              <p:cNvPr id="16448" name="Oval 17"/>
              <p:cNvSpPr>
                <a:spLocks noChangeArrowheads="1"/>
              </p:cNvSpPr>
              <p:nvPr/>
            </p:nvSpPr>
            <p:spPr bwMode="auto">
              <a:xfrm>
                <a:off x="2201" y="3363"/>
                <a:ext cx="13" cy="13"/>
              </a:xfrm>
              <a:prstGeom prst="ellipse">
                <a:avLst/>
              </a:prstGeom>
              <a:solidFill>
                <a:srgbClr val="000000"/>
              </a:solidFill>
              <a:ln w="12700">
                <a:solidFill>
                  <a:srgbClr val="000000"/>
                </a:solidFill>
                <a:round/>
                <a:headEnd/>
                <a:tailEnd/>
              </a:ln>
            </p:spPr>
            <p:txBody>
              <a:bodyPr wrap="none" anchor="ctr"/>
              <a:lstStyle/>
              <a:p>
                <a:endParaRPr lang="en-US">
                  <a:latin typeface="Lato Black" pitchFamily="34" charset="0"/>
                </a:endParaRPr>
              </a:p>
            </p:txBody>
          </p:sp>
          <p:sp>
            <p:nvSpPr>
              <p:cNvPr id="16449" name="Line 18"/>
              <p:cNvSpPr>
                <a:spLocks noChangeShapeType="1"/>
              </p:cNvSpPr>
              <p:nvPr/>
            </p:nvSpPr>
            <p:spPr bwMode="auto">
              <a:xfrm flipV="1">
                <a:off x="2207" y="3279"/>
                <a:ext cx="41" cy="50"/>
              </a:xfrm>
              <a:prstGeom prst="line">
                <a:avLst/>
              </a:prstGeom>
              <a:noFill/>
              <a:ln w="12700">
                <a:solidFill>
                  <a:srgbClr val="000000"/>
                </a:solidFill>
                <a:round/>
                <a:headEnd type="none" w="sm" len="sm"/>
                <a:tailEnd type="none" w="sm" len="sm"/>
              </a:ln>
            </p:spPr>
            <p:txBody>
              <a:bodyPr wrap="none" anchor="ctr"/>
              <a:lstStyle/>
              <a:p>
                <a:endParaRPr lang="en-US">
                  <a:latin typeface="Lato Black" pitchFamily="34" charset="0"/>
                </a:endParaRPr>
              </a:p>
            </p:txBody>
          </p:sp>
          <p:sp>
            <p:nvSpPr>
              <p:cNvPr id="16450" name="Line 19"/>
              <p:cNvSpPr>
                <a:spLocks noChangeShapeType="1"/>
              </p:cNvSpPr>
              <p:nvPr/>
            </p:nvSpPr>
            <p:spPr bwMode="auto">
              <a:xfrm flipV="1">
                <a:off x="2245" y="3305"/>
                <a:ext cx="42" cy="53"/>
              </a:xfrm>
              <a:prstGeom prst="line">
                <a:avLst/>
              </a:prstGeom>
              <a:noFill/>
              <a:ln w="12700">
                <a:solidFill>
                  <a:srgbClr val="000000"/>
                </a:solidFill>
                <a:round/>
                <a:headEnd type="none" w="sm" len="sm"/>
                <a:tailEnd type="none" w="sm" len="sm"/>
              </a:ln>
            </p:spPr>
            <p:txBody>
              <a:bodyPr wrap="none" anchor="ctr"/>
              <a:lstStyle/>
              <a:p>
                <a:endParaRPr lang="en-US">
                  <a:latin typeface="Lato Black" pitchFamily="34" charset="0"/>
                </a:endParaRPr>
              </a:p>
            </p:txBody>
          </p:sp>
        </p:grpSp>
        <p:sp>
          <p:nvSpPr>
            <p:cNvPr id="16392" name="Rectangle 21"/>
            <p:cNvSpPr>
              <a:spLocks noChangeArrowheads="1"/>
            </p:cNvSpPr>
            <p:nvPr/>
          </p:nvSpPr>
          <p:spPr bwMode="auto">
            <a:xfrm>
              <a:off x="737" y="1242"/>
              <a:ext cx="652" cy="231"/>
            </a:xfrm>
            <a:prstGeom prst="rect">
              <a:avLst/>
            </a:prstGeom>
            <a:noFill/>
            <a:ln w="9525">
              <a:noFill/>
              <a:miter lim="800000"/>
              <a:headEnd/>
              <a:tailEnd/>
            </a:ln>
          </p:spPr>
          <p:txBody>
            <a:bodyPr wrap="none" lIns="92075" tIns="46038" rIns="92075" bIns="46038">
              <a:spAutoFit/>
            </a:bodyPr>
            <a:lstStyle/>
            <a:p>
              <a:pPr defTabSz="762000"/>
              <a:r>
                <a:rPr lang="en-GB">
                  <a:solidFill>
                    <a:schemeClr val="tx1"/>
                  </a:solidFill>
                  <a:latin typeface="Lato Black" pitchFamily="34" charset="0"/>
                </a:rPr>
                <a:t>Plunger</a:t>
              </a:r>
            </a:p>
          </p:txBody>
        </p:sp>
        <p:sp>
          <p:nvSpPr>
            <p:cNvPr id="16393" name="Rectangle 22"/>
            <p:cNvSpPr>
              <a:spLocks noChangeArrowheads="1"/>
            </p:cNvSpPr>
            <p:nvPr/>
          </p:nvSpPr>
          <p:spPr bwMode="auto">
            <a:xfrm>
              <a:off x="737" y="1888"/>
              <a:ext cx="1286" cy="404"/>
            </a:xfrm>
            <a:prstGeom prst="rect">
              <a:avLst/>
            </a:prstGeom>
            <a:noFill/>
            <a:ln w="9525">
              <a:noFill/>
              <a:miter lim="800000"/>
              <a:headEnd/>
              <a:tailEnd/>
            </a:ln>
          </p:spPr>
          <p:txBody>
            <a:bodyPr lIns="92075" tIns="46038" rIns="92075" bIns="46038">
              <a:spAutoFit/>
            </a:bodyPr>
            <a:lstStyle/>
            <a:p>
              <a:pPr defTabSz="762000"/>
              <a:r>
                <a:rPr lang="en-GB" dirty="0">
                  <a:solidFill>
                    <a:schemeClr val="tx1"/>
                  </a:solidFill>
                  <a:latin typeface="Lato Black" pitchFamily="34" charset="0"/>
                </a:rPr>
                <a:t>Spring normally as a return</a:t>
              </a:r>
            </a:p>
          </p:txBody>
        </p:sp>
        <p:sp>
          <p:nvSpPr>
            <p:cNvPr id="16394" name="Rectangle 23"/>
            <p:cNvSpPr>
              <a:spLocks noChangeArrowheads="1"/>
            </p:cNvSpPr>
            <p:nvPr/>
          </p:nvSpPr>
          <p:spPr bwMode="auto">
            <a:xfrm>
              <a:off x="737" y="2536"/>
              <a:ext cx="524" cy="231"/>
            </a:xfrm>
            <a:prstGeom prst="rect">
              <a:avLst/>
            </a:prstGeom>
            <a:noFill/>
            <a:ln w="9525">
              <a:noFill/>
              <a:miter lim="800000"/>
              <a:headEnd/>
              <a:tailEnd/>
            </a:ln>
          </p:spPr>
          <p:txBody>
            <a:bodyPr wrap="none" lIns="92075" tIns="46038" rIns="92075" bIns="46038">
              <a:spAutoFit/>
            </a:bodyPr>
            <a:lstStyle/>
            <a:p>
              <a:pPr defTabSz="762000"/>
              <a:r>
                <a:rPr lang="en-GB">
                  <a:solidFill>
                    <a:schemeClr val="tx1"/>
                  </a:solidFill>
                  <a:latin typeface="Lato Black" pitchFamily="34" charset="0"/>
                </a:rPr>
                <a:t>Roller</a:t>
              </a:r>
            </a:p>
          </p:txBody>
        </p:sp>
        <p:sp>
          <p:nvSpPr>
            <p:cNvPr id="16395" name="Rectangle 24"/>
            <p:cNvSpPr>
              <a:spLocks noChangeArrowheads="1"/>
            </p:cNvSpPr>
            <p:nvPr/>
          </p:nvSpPr>
          <p:spPr bwMode="auto">
            <a:xfrm>
              <a:off x="737" y="3184"/>
              <a:ext cx="1150" cy="404"/>
            </a:xfrm>
            <a:prstGeom prst="rect">
              <a:avLst/>
            </a:prstGeom>
            <a:noFill/>
            <a:ln w="9525">
              <a:noFill/>
              <a:miter lim="800000"/>
              <a:headEnd/>
              <a:tailEnd/>
            </a:ln>
          </p:spPr>
          <p:txBody>
            <a:bodyPr lIns="92075" tIns="46038" rIns="92075" bIns="46038">
              <a:spAutoFit/>
            </a:bodyPr>
            <a:lstStyle/>
            <a:p>
              <a:pPr defTabSz="762000"/>
              <a:r>
                <a:rPr lang="en-GB">
                  <a:solidFill>
                    <a:schemeClr val="tx1"/>
                  </a:solidFill>
                  <a:latin typeface="Lato Black" pitchFamily="34" charset="0"/>
                </a:rPr>
                <a:t>Uni-direction or one way trip</a:t>
              </a:r>
            </a:p>
          </p:txBody>
        </p:sp>
        <p:sp>
          <p:nvSpPr>
            <p:cNvPr id="16396" name="Rectangle 25"/>
            <p:cNvSpPr>
              <a:spLocks noChangeArrowheads="1"/>
            </p:cNvSpPr>
            <p:nvPr/>
          </p:nvSpPr>
          <p:spPr bwMode="auto">
            <a:xfrm>
              <a:off x="2958" y="1242"/>
              <a:ext cx="699" cy="233"/>
            </a:xfrm>
            <a:prstGeom prst="rect">
              <a:avLst/>
            </a:prstGeom>
            <a:noFill/>
            <a:ln w="9525">
              <a:noFill/>
              <a:miter lim="800000"/>
              <a:headEnd/>
              <a:tailEnd/>
            </a:ln>
          </p:spPr>
          <p:txBody>
            <a:bodyPr wrap="none" lIns="92075" tIns="46038" rIns="92075" bIns="46038">
              <a:spAutoFit/>
            </a:bodyPr>
            <a:lstStyle/>
            <a:p>
              <a:pPr defTabSz="762000"/>
              <a:r>
                <a:rPr lang="en-GB" dirty="0">
                  <a:solidFill>
                    <a:schemeClr val="tx1"/>
                  </a:solidFill>
                  <a:latin typeface="Lato Black" pitchFamily="34" charset="0"/>
                </a:rPr>
                <a:t>Pressure</a:t>
              </a:r>
            </a:p>
          </p:txBody>
        </p:sp>
        <p:sp>
          <p:nvSpPr>
            <p:cNvPr id="16397" name="Rectangle 26"/>
            <p:cNvSpPr>
              <a:spLocks noChangeArrowheads="1"/>
            </p:cNvSpPr>
            <p:nvPr/>
          </p:nvSpPr>
          <p:spPr bwMode="auto">
            <a:xfrm>
              <a:off x="2958" y="1888"/>
              <a:ext cx="1076" cy="231"/>
            </a:xfrm>
            <a:prstGeom prst="rect">
              <a:avLst/>
            </a:prstGeom>
            <a:noFill/>
            <a:ln w="9525">
              <a:noFill/>
              <a:miter lim="800000"/>
              <a:headEnd/>
              <a:tailEnd/>
            </a:ln>
          </p:spPr>
          <p:txBody>
            <a:bodyPr wrap="none" lIns="92075" tIns="46038" rIns="92075" bIns="46038">
              <a:spAutoFit/>
            </a:bodyPr>
            <a:lstStyle/>
            <a:p>
              <a:pPr defTabSz="762000"/>
              <a:r>
                <a:rPr lang="en-GB" dirty="0">
                  <a:solidFill>
                    <a:schemeClr val="tx1"/>
                  </a:solidFill>
                  <a:latin typeface="Lato Black" pitchFamily="34" charset="0"/>
                </a:rPr>
                <a:t>Pilot pressure</a:t>
              </a:r>
            </a:p>
          </p:txBody>
        </p:sp>
        <p:sp>
          <p:nvSpPr>
            <p:cNvPr id="16398" name="Rectangle 27"/>
            <p:cNvSpPr>
              <a:spLocks noChangeArrowheads="1"/>
            </p:cNvSpPr>
            <p:nvPr/>
          </p:nvSpPr>
          <p:spPr bwMode="auto">
            <a:xfrm>
              <a:off x="2958" y="2536"/>
              <a:ext cx="1556" cy="231"/>
            </a:xfrm>
            <a:prstGeom prst="rect">
              <a:avLst/>
            </a:prstGeom>
            <a:noFill/>
            <a:ln w="9525">
              <a:noFill/>
              <a:miter lim="800000"/>
              <a:headEnd/>
              <a:tailEnd/>
            </a:ln>
          </p:spPr>
          <p:txBody>
            <a:bodyPr wrap="none" lIns="92075" tIns="46038" rIns="92075" bIns="46038">
              <a:spAutoFit/>
            </a:bodyPr>
            <a:lstStyle/>
            <a:p>
              <a:pPr defTabSz="762000"/>
              <a:r>
                <a:rPr lang="en-GB">
                  <a:solidFill>
                    <a:schemeClr val="tx1"/>
                  </a:solidFill>
                  <a:latin typeface="Lato Black" pitchFamily="34" charset="0"/>
                </a:rPr>
                <a:t>Differential pressure </a:t>
              </a:r>
            </a:p>
          </p:txBody>
        </p:sp>
        <p:grpSp>
          <p:nvGrpSpPr>
            <p:cNvPr id="6" name="Group 34"/>
            <p:cNvGrpSpPr>
              <a:grpSpLocks/>
            </p:cNvGrpSpPr>
            <p:nvPr/>
          </p:nvGrpSpPr>
          <p:grpSpPr bwMode="auto">
            <a:xfrm>
              <a:off x="2171" y="1260"/>
              <a:ext cx="311" cy="236"/>
              <a:chOff x="2171" y="1260"/>
              <a:chExt cx="311" cy="236"/>
            </a:xfrm>
          </p:grpSpPr>
          <p:sp>
            <p:nvSpPr>
              <p:cNvPr id="16437" name="Freeform 28"/>
              <p:cNvSpPr>
                <a:spLocks/>
              </p:cNvSpPr>
              <p:nvPr/>
            </p:nvSpPr>
            <p:spPr bwMode="auto">
              <a:xfrm>
                <a:off x="2324" y="1260"/>
                <a:ext cx="158" cy="236"/>
              </a:xfrm>
              <a:custGeom>
                <a:avLst/>
                <a:gdLst>
                  <a:gd name="T0" fmla="*/ 157 w 158"/>
                  <a:gd name="T1" fmla="*/ 0 h 236"/>
                  <a:gd name="T2" fmla="*/ 0 w 158"/>
                  <a:gd name="T3" fmla="*/ 0 h 236"/>
                  <a:gd name="T4" fmla="*/ 0 w 158"/>
                  <a:gd name="T5" fmla="*/ 235 h 236"/>
                  <a:gd name="T6" fmla="*/ 157 w 158"/>
                  <a:gd name="T7" fmla="*/ 235 h 236"/>
                  <a:gd name="T8" fmla="*/ 0 60000 65536"/>
                  <a:gd name="T9" fmla="*/ 0 60000 65536"/>
                  <a:gd name="T10" fmla="*/ 0 60000 65536"/>
                  <a:gd name="T11" fmla="*/ 0 60000 65536"/>
                  <a:gd name="T12" fmla="*/ 0 w 158"/>
                  <a:gd name="T13" fmla="*/ 0 h 236"/>
                  <a:gd name="T14" fmla="*/ 158 w 158"/>
                  <a:gd name="T15" fmla="*/ 236 h 236"/>
                </a:gdLst>
                <a:ahLst/>
                <a:cxnLst>
                  <a:cxn ang="T8">
                    <a:pos x="T0" y="T1"/>
                  </a:cxn>
                  <a:cxn ang="T9">
                    <a:pos x="T2" y="T3"/>
                  </a:cxn>
                  <a:cxn ang="T10">
                    <a:pos x="T4" y="T5"/>
                  </a:cxn>
                  <a:cxn ang="T11">
                    <a:pos x="T6" y="T7"/>
                  </a:cxn>
                </a:cxnLst>
                <a:rect l="T12" t="T13" r="T14" b="T15"/>
                <a:pathLst>
                  <a:path w="158" h="236">
                    <a:moveTo>
                      <a:pt x="157" y="0"/>
                    </a:moveTo>
                    <a:lnTo>
                      <a:pt x="0" y="0"/>
                    </a:lnTo>
                    <a:lnTo>
                      <a:pt x="0" y="235"/>
                    </a:lnTo>
                    <a:lnTo>
                      <a:pt x="157" y="235"/>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grpSp>
            <p:nvGrpSpPr>
              <p:cNvPr id="7" name="Group 33"/>
              <p:cNvGrpSpPr>
                <a:grpSpLocks/>
              </p:cNvGrpSpPr>
              <p:nvPr/>
            </p:nvGrpSpPr>
            <p:grpSpPr bwMode="auto">
              <a:xfrm>
                <a:off x="2171" y="1285"/>
                <a:ext cx="151" cy="54"/>
                <a:chOff x="2171" y="1285"/>
                <a:chExt cx="151" cy="54"/>
              </a:xfrm>
            </p:grpSpPr>
            <p:sp>
              <p:nvSpPr>
                <p:cNvPr id="16439" name="Oval 29"/>
                <p:cNvSpPr>
                  <a:spLocks noChangeArrowheads="1"/>
                </p:cNvSpPr>
                <p:nvPr/>
              </p:nvSpPr>
              <p:spPr bwMode="auto">
                <a:xfrm>
                  <a:off x="2171" y="1289"/>
                  <a:ext cx="46" cy="46"/>
                </a:xfrm>
                <a:prstGeom prst="ellipse">
                  <a:avLst/>
                </a:prstGeom>
                <a:noFill/>
                <a:ln w="12700">
                  <a:solidFill>
                    <a:schemeClr val="tx1"/>
                  </a:solidFill>
                  <a:round/>
                  <a:headEnd/>
                  <a:tailEnd/>
                </a:ln>
              </p:spPr>
              <p:txBody>
                <a:bodyPr wrap="none" anchor="ctr"/>
                <a:lstStyle/>
                <a:p>
                  <a:endParaRPr lang="en-US">
                    <a:latin typeface="Lato Black" pitchFamily="34" charset="0"/>
                  </a:endParaRPr>
                </a:p>
              </p:txBody>
            </p:sp>
            <p:sp>
              <p:nvSpPr>
                <p:cNvPr id="16440" name="Line 30"/>
                <p:cNvSpPr>
                  <a:spLocks noChangeShapeType="1"/>
                </p:cNvSpPr>
                <p:nvPr/>
              </p:nvSpPr>
              <p:spPr bwMode="auto">
                <a:xfrm>
                  <a:off x="2195" y="1285"/>
                  <a:ext cx="127" cy="0"/>
                </a:xfrm>
                <a:prstGeom prst="line">
                  <a:avLst/>
                </a:prstGeom>
                <a:noFill/>
                <a:ln w="12700">
                  <a:solidFill>
                    <a:schemeClr val="tx1"/>
                  </a:solidFill>
                  <a:round/>
                  <a:headEnd type="none" w="sm" len="sm"/>
                  <a:tailEnd type="none" w="sm" len="sm"/>
                </a:ln>
              </p:spPr>
              <p:txBody>
                <a:bodyPr wrap="none" anchor="ctr"/>
                <a:lstStyle/>
                <a:p>
                  <a:endParaRPr lang="en-US">
                    <a:latin typeface="Lato Black" pitchFamily="34" charset="0"/>
                  </a:endParaRPr>
                </a:p>
              </p:txBody>
            </p:sp>
            <p:sp>
              <p:nvSpPr>
                <p:cNvPr id="16441" name="Line 31"/>
                <p:cNvSpPr>
                  <a:spLocks noChangeShapeType="1"/>
                </p:cNvSpPr>
                <p:nvPr/>
              </p:nvSpPr>
              <p:spPr bwMode="auto">
                <a:xfrm>
                  <a:off x="2193" y="1339"/>
                  <a:ext cx="129" cy="0"/>
                </a:xfrm>
                <a:prstGeom prst="line">
                  <a:avLst/>
                </a:prstGeom>
                <a:noFill/>
                <a:ln w="12700">
                  <a:solidFill>
                    <a:schemeClr val="tx1"/>
                  </a:solidFill>
                  <a:round/>
                  <a:headEnd type="none" w="sm" len="sm"/>
                  <a:tailEnd type="none" w="sm" len="sm"/>
                </a:ln>
              </p:spPr>
              <p:txBody>
                <a:bodyPr wrap="none" anchor="ctr"/>
                <a:lstStyle/>
                <a:p>
                  <a:endParaRPr lang="en-US">
                    <a:latin typeface="Lato Black" pitchFamily="34" charset="0"/>
                  </a:endParaRPr>
                </a:p>
              </p:txBody>
            </p:sp>
            <p:sp>
              <p:nvSpPr>
                <p:cNvPr id="16442" name="Rectangle 32"/>
                <p:cNvSpPr>
                  <a:spLocks noChangeArrowheads="1"/>
                </p:cNvSpPr>
                <p:nvPr/>
              </p:nvSpPr>
              <p:spPr bwMode="auto">
                <a:xfrm>
                  <a:off x="2202" y="1297"/>
                  <a:ext cx="46" cy="31"/>
                </a:xfrm>
                <a:prstGeom prst="rect">
                  <a:avLst/>
                </a:prstGeom>
                <a:solidFill>
                  <a:schemeClr val="bg1"/>
                </a:solidFill>
                <a:ln w="12700">
                  <a:solidFill>
                    <a:schemeClr val="bg1"/>
                  </a:solidFill>
                  <a:miter lim="800000"/>
                  <a:headEnd/>
                  <a:tailEnd/>
                </a:ln>
              </p:spPr>
              <p:txBody>
                <a:bodyPr wrap="none" anchor="ctr"/>
                <a:lstStyle/>
                <a:p>
                  <a:endParaRPr lang="en-US">
                    <a:latin typeface="Lato Black" pitchFamily="34" charset="0"/>
                  </a:endParaRPr>
                </a:p>
              </p:txBody>
            </p:sp>
          </p:grpSp>
        </p:grpSp>
        <p:grpSp>
          <p:nvGrpSpPr>
            <p:cNvPr id="8" name="Group 47"/>
            <p:cNvGrpSpPr>
              <a:grpSpLocks/>
            </p:cNvGrpSpPr>
            <p:nvPr/>
          </p:nvGrpSpPr>
          <p:grpSpPr bwMode="auto">
            <a:xfrm>
              <a:off x="4442" y="2517"/>
              <a:ext cx="1210" cy="256"/>
              <a:chOff x="4442" y="2517"/>
              <a:chExt cx="1210" cy="256"/>
            </a:xfrm>
          </p:grpSpPr>
          <p:sp>
            <p:nvSpPr>
              <p:cNvPr id="16425" name="Freeform 35"/>
              <p:cNvSpPr>
                <a:spLocks/>
              </p:cNvSpPr>
              <p:nvPr/>
            </p:nvSpPr>
            <p:spPr bwMode="auto">
              <a:xfrm>
                <a:off x="4852" y="2538"/>
                <a:ext cx="159" cy="235"/>
              </a:xfrm>
              <a:custGeom>
                <a:avLst/>
                <a:gdLst>
                  <a:gd name="T0" fmla="*/ 158 w 159"/>
                  <a:gd name="T1" fmla="*/ 0 h 235"/>
                  <a:gd name="T2" fmla="*/ 0 w 159"/>
                  <a:gd name="T3" fmla="*/ 0 h 235"/>
                  <a:gd name="T4" fmla="*/ 0 w 159"/>
                  <a:gd name="T5" fmla="*/ 234 h 235"/>
                  <a:gd name="T6" fmla="*/ 158 w 159"/>
                  <a:gd name="T7" fmla="*/ 234 h 235"/>
                  <a:gd name="T8" fmla="*/ 0 60000 65536"/>
                  <a:gd name="T9" fmla="*/ 0 60000 65536"/>
                  <a:gd name="T10" fmla="*/ 0 60000 65536"/>
                  <a:gd name="T11" fmla="*/ 0 60000 65536"/>
                  <a:gd name="T12" fmla="*/ 0 w 159"/>
                  <a:gd name="T13" fmla="*/ 0 h 235"/>
                  <a:gd name="T14" fmla="*/ 159 w 159"/>
                  <a:gd name="T15" fmla="*/ 235 h 235"/>
                </a:gdLst>
                <a:ahLst/>
                <a:cxnLst>
                  <a:cxn ang="T8">
                    <a:pos x="T0" y="T1"/>
                  </a:cxn>
                  <a:cxn ang="T9">
                    <a:pos x="T2" y="T3"/>
                  </a:cxn>
                  <a:cxn ang="T10">
                    <a:pos x="T4" y="T5"/>
                  </a:cxn>
                  <a:cxn ang="T11">
                    <a:pos x="T6" y="T7"/>
                  </a:cxn>
                </a:cxnLst>
                <a:rect l="T12" t="T13" r="T14" b="T15"/>
                <a:pathLst>
                  <a:path w="159" h="235">
                    <a:moveTo>
                      <a:pt x="158" y="0"/>
                    </a:moveTo>
                    <a:lnTo>
                      <a:pt x="0" y="0"/>
                    </a:lnTo>
                    <a:lnTo>
                      <a:pt x="0" y="234"/>
                    </a:lnTo>
                    <a:lnTo>
                      <a:pt x="158" y="234"/>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sp>
            <p:nvSpPr>
              <p:cNvPr id="16426" name="Freeform 36"/>
              <p:cNvSpPr>
                <a:spLocks/>
              </p:cNvSpPr>
              <p:nvPr/>
            </p:nvSpPr>
            <p:spPr bwMode="auto">
              <a:xfrm>
                <a:off x="4774" y="2538"/>
                <a:ext cx="79" cy="157"/>
              </a:xfrm>
              <a:custGeom>
                <a:avLst/>
                <a:gdLst>
                  <a:gd name="T0" fmla="*/ 78 w 79"/>
                  <a:gd name="T1" fmla="*/ 0 h 157"/>
                  <a:gd name="T2" fmla="*/ 0 w 79"/>
                  <a:gd name="T3" fmla="*/ 0 h 157"/>
                  <a:gd name="T4" fmla="*/ 0 w 79"/>
                  <a:gd name="T5" fmla="*/ 156 h 157"/>
                  <a:gd name="T6" fmla="*/ 78 w 79"/>
                  <a:gd name="T7" fmla="*/ 156 h 157"/>
                  <a:gd name="T8" fmla="*/ 0 60000 65536"/>
                  <a:gd name="T9" fmla="*/ 0 60000 65536"/>
                  <a:gd name="T10" fmla="*/ 0 60000 65536"/>
                  <a:gd name="T11" fmla="*/ 0 60000 65536"/>
                  <a:gd name="T12" fmla="*/ 0 w 79"/>
                  <a:gd name="T13" fmla="*/ 0 h 157"/>
                  <a:gd name="T14" fmla="*/ 79 w 79"/>
                  <a:gd name="T15" fmla="*/ 157 h 157"/>
                </a:gdLst>
                <a:ahLst/>
                <a:cxnLst>
                  <a:cxn ang="T8">
                    <a:pos x="T0" y="T1"/>
                  </a:cxn>
                  <a:cxn ang="T9">
                    <a:pos x="T2" y="T3"/>
                  </a:cxn>
                  <a:cxn ang="T10">
                    <a:pos x="T4" y="T5"/>
                  </a:cxn>
                  <a:cxn ang="T11">
                    <a:pos x="T6" y="T7"/>
                  </a:cxn>
                </a:cxnLst>
                <a:rect l="T12" t="T13" r="T14" b="T15"/>
                <a:pathLst>
                  <a:path w="79" h="157">
                    <a:moveTo>
                      <a:pt x="78" y="0"/>
                    </a:moveTo>
                    <a:lnTo>
                      <a:pt x="0" y="0"/>
                    </a:lnTo>
                    <a:lnTo>
                      <a:pt x="0" y="156"/>
                    </a:lnTo>
                    <a:lnTo>
                      <a:pt x="78" y="156"/>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sp>
            <p:nvSpPr>
              <p:cNvPr id="16427" name="Freeform 37"/>
              <p:cNvSpPr>
                <a:spLocks/>
              </p:cNvSpPr>
              <p:nvPr/>
            </p:nvSpPr>
            <p:spPr bwMode="auto">
              <a:xfrm>
                <a:off x="5088" y="2538"/>
                <a:ext cx="158" cy="235"/>
              </a:xfrm>
              <a:custGeom>
                <a:avLst/>
                <a:gdLst>
                  <a:gd name="T0" fmla="*/ 0 w 158"/>
                  <a:gd name="T1" fmla="*/ 0 h 235"/>
                  <a:gd name="T2" fmla="*/ 157 w 158"/>
                  <a:gd name="T3" fmla="*/ 0 h 235"/>
                  <a:gd name="T4" fmla="*/ 157 w 158"/>
                  <a:gd name="T5" fmla="*/ 234 h 235"/>
                  <a:gd name="T6" fmla="*/ 0 w 158"/>
                  <a:gd name="T7" fmla="*/ 234 h 235"/>
                  <a:gd name="T8" fmla="*/ 0 60000 65536"/>
                  <a:gd name="T9" fmla="*/ 0 60000 65536"/>
                  <a:gd name="T10" fmla="*/ 0 60000 65536"/>
                  <a:gd name="T11" fmla="*/ 0 60000 65536"/>
                  <a:gd name="T12" fmla="*/ 0 w 158"/>
                  <a:gd name="T13" fmla="*/ 0 h 235"/>
                  <a:gd name="T14" fmla="*/ 158 w 158"/>
                  <a:gd name="T15" fmla="*/ 235 h 235"/>
                </a:gdLst>
                <a:ahLst/>
                <a:cxnLst>
                  <a:cxn ang="T8">
                    <a:pos x="T0" y="T1"/>
                  </a:cxn>
                  <a:cxn ang="T9">
                    <a:pos x="T2" y="T3"/>
                  </a:cxn>
                  <a:cxn ang="T10">
                    <a:pos x="T4" y="T5"/>
                  </a:cxn>
                  <a:cxn ang="T11">
                    <a:pos x="T6" y="T7"/>
                  </a:cxn>
                </a:cxnLst>
                <a:rect l="T12" t="T13" r="T14" b="T15"/>
                <a:pathLst>
                  <a:path w="158" h="235">
                    <a:moveTo>
                      <a:pt x="0" y="0"/>
                    </a:moveTo>
                    <a:lnTo>
                      <a:pt x="157" y="0"/>
                    </a:lnTo>
                    <a:lnTo>
                      <a:pt x="157" y="234"/>
                    </a:lnTo>
                    <a:lnTo>
                      <a:pt x="0" y="234"/>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sp>
            <p:nvSpPr>
              <p:cNvPr id="16428" name="Freeform 38"/>
              <p:cNvSpPr>
                <a:spLocks/>
              </p:cNvSpPr>
              <p:nvPr/>
            </p:nvSpPr>
            <p:spPr bwMode="auto">
              <a:xfrm>
                <a:off x="5245" y="2538"/>
                <a:ext cx="79" cy="79"/>
              </a:xfrm>
              <a:custGeom>
                <a:avLst/>
                <a:gdLst>
                  <a:gd name="T0" fmla="*/ 0 w 79"/>
                  <a:gd name="T1" fmla="*/ 0 h 79"/>
                  <a:gd name="T2" fmla="*/ 78 w 79"/>
                  <a:gd name="T3" fmla="*/ 0 h 79"/>
                  <a:gd name="T4" fmla="*/ 78 w 79"/>
                  <a:gd name="T5" fmla="*/ 78 h 79"/>
                  <a:gd name="T6" fmla="*/ 0 w 79"/>
                  <a:gd name="T7" fmla="*/ 78 h 79"/>
                  <a:gd name="T8" fmla="*/ 0 60000 65536"/>
                  <a:gd name="T9" fmla="*/ 0 60000 65536"/>
                  <a:gd name="T10" fmla="*/ 0 60000 65536"/>
                  <a:gd name="T11" fmla="*/ 0 60000 65536"/>
                  <a:gd name="T12" fmla="*/ 0 w 79"/>
                  <a:gd name="T13" fmla="*/ 0 h 79"/>
                  <a:gd name="T14" fmla="*/ 79 w 79"/>
                  <a:gd name="T15" fmla="*/ 79 h 79"/>
                </a:gdLst>
                <a:ahLst/>
                <a:cxnLst>
                  <a:cxn ang="T8">
                    <a:pos x="T0" y="T1"/>
                  </a:cxn>
                  <a:cxn ang="T9">
                    <a:pos x="T2" y="T3"/>
                  </a:cxn>
                  <a:cxn ang="T10">
                    <a:pos x="T4" y="T5"/>
                  </a:cxn>
                  <a:cxn ang="T11">
                    <a:pos x="T6" y="T7"/>
                  </a:cxn>
                </a:cxnLst>
                <a:rect l="T12" t="T13" r="T14" b="T15"/>
                <a:pathLst>
                  <a:path w="79" h="79">
                    <a:moveTo>
                      <a:pt x="0" y="0"/>
                    </a:moveTo>
                    <a:lnTo>
                      <a:pt x="78" y="0"/>
                    </a:lnTo>
                    <a:lnTo>
                      <a:pt x="78" y="78"/>
                    </a:lnTo>
                    <a:lnTo>
                      <a:pt x="0" y="78"/>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grpSp>
            <p:nvGrpSpPr>
              <p:cNvPr id="9" name="Group 42"/>
              <p:cNvGrpSpPr>
                <a:grpSpLocks/>
              </p:cNvGrpSpPr>
              <p:nvPr/>
            </p:nvGrpSpPr>
            <p:grpSpPr bwMode="auto">
              <a:xfrm>
                <a:off x="5331" y="2517"/>
                <a:ext cx="321" cy="110"/>
                <a:chOff x="5331" y="2517"/>
                <a:chExt cx="321" cy="110"/>
              </a:xfrm>
            </p:grpSpPr>
            <p:sp>
              <p:nvSpPr>
                <p:cNvPr id="16434" name="AutoShape 39"/>
                <p:cNvSpPr>
                  <a:spLocks noChangeArrowheads="1"/>
                </p:cNvSpPr>
                <p:nvPr/>
              </p:nvSpPr>
              <p:spPr bwMode="auto">
                <a:xfrm rot="16200000" flipH="1">
                  <a:off x="5431" y="2517"/>
                  <a:ext cx="110" cy="110"/>
                </a:xfrm>
                <a:prstGeom prst="triangle">
                  <a:avLst>
                    <a:gd name="adj" fmla="val 49995"/>
                  </a:avLst>
                </a:prstGeom>
                <a:noFill/>
                <a:ln w="12700">
                  <a:solidFill>
                    <a:schemeClr val="tx1"/>
                  </a:solidFill>
                  <a:miter lim="800000"/>
                  <a:headEnd/>
                  <a:tailEnd/>
                </a:ln>
              </p:spPr>
              <p:txBody>
                <a:bodyPr wrap="none" anchor="ctr"/>
                <a:lstStyle/>
                <a:p>
                  <a:endParaRPr lang="en-US">
                    <a:latin typeface="Lato Black" pitchFamily="34" charset="0"/>
                  </a:endParaRPr>
                </a:p>
              </p:txBody>
            </p:sp>
            <p:sp>
              <p:nvSpPr>
                <p:cNvPr id="16435" name="Line 40"/>
                <p:cNvSpPr>
                  <a:spLocks noChangeShapeType="1"/>
                </p:cNvSpPr>
                <p:nvPr/>
              </p:nvSpPr>
              <p:spPr bwMode="auto">
                <a:xfrm>
                  <a:off x="5550" y="2574"/>
                  <a:ext cx="102" cy="1"/>
                </a:xfrm>
                <a:prstGeom prst="line">
                  <a:avLst/>
                </a:prstGeom>
                <a:noFill/>
                <a:ln w="12700">
                  <a:solidFill>
                    <a:schemeClr val="tx1"/>
                  </a:solidFill>
                  <a:prstDash val="dash"/>
                  <a:round/>
                  <a:headEnd type="none" w="sm" len="sm"/>
                  <a:tailEnd type="none" w="sm" len="sm"/>
                </a:ln>
              </p:spPr>
              <p:txBody>
                <a:bodyPr wrap="none" anchor="ctr"/>
                <a:lstStyle/>
                <a:p>
                  <a:endParaRPr lang="en-US">
                    <a:latin typeface="Lato Black" pitchFamily="34" charset="0"/>
                  </a:endParaRPr>
                </a:p>
              </p:txBody>
            </p:sp>
            <p:sp>
              <p:nvSpPr>
                <p:cNvPr id="16436" name="Line 41"/>
                <p:cNvSpPr>
                  <a:spLocks noChangeShapeType="1"/>
                </p:cNvSpPr>
                <p:nvPr/>
              </p:nvSpPr>
              <p:spPr bwMode="auto">
                <a:xfrm>
                  <a:off x="5331" y="2574"/>
                  <a:ext cx="102" cy="1"/>
                </a:xfrm>
                <a:prstGeom prst="line">
                  <a:avLst/>
                </a:prstGeom>
                <a:noFill/>
                <a:ln w="12700">
                  <a:solidFill>
                    <a:schemeClr val="tx1"/>
                  </a:solidFill>
                  <a:prstDash val="dash"/>
                  <a:round/>
                  <a:headEnd type="none" w="sm" len="sm"/>
                  <a:tailEnd type="none" w="sm" len="sm"/>
                </a:ln>
              </p:spPr>
              <p:txBody>
                <a:bodyPr wrap="none" anchor="ctr"/>
                <a:lstStyle/>
                <a:p>
                  <a:endParaRPr lang="en-US">
                    <a:latin typeface="Lato Black" pitchFamily="34" charset="0"/>
                  </a:endParaRPr>
                </a:p>
              </p:txBody>
            </p:sp>
          </p:grpSp>
          <p:grpSp>
            <p:nvGrpSpPr>
              <p:cNvPr id="10" name="Group 46"/>
              <p:cNvGrpSpPr>
                <a:grpSpLocks/>
              </p:cNvGrpSpPr>
              <p:nvPr/>
            </p:nvGrpSpPr>
            <p:grpSpPr bwMode="auto">
              <a:xfrm>
                <a:off x="4442" y="2530"/>
                <a:ext cx="321" cy="110"/>
                <a:chOff x="4442" y="2530"/>
                <a:chExt cx="321" cy="110"/>
              </a:xfrm>
            </p:grpSpPr>
            <p:sp>
              <p:nvSpPr>
                <p:cNvPr id="16431" name="AutoShape 43"/>
                <p:cNvSpPr>
                  <a:spLocks noChangeArrowheads="1"/>
                </p:cNvSpPr>
                <p:nvPr/>
              </p:nvSpPr>
              <p:spPr bwMode="auto">
                <a:xfrm rot="5400000">
                  <a:off x="4552" y="2530"/>
                  <a:ext cx="110" cy="110"/>
                </a:xfrm>
                <a:prstGeom prst="triangle">
                  <a:avLst>
                    <a:gd name="adj" fmla="val 49995"/>
                  </a:avLst>
                </a:prstGeom>
                <a:noFill/>
                <a:ln w="12700">
                  <a:solidFill>
                    <a:schemeClr val="tx1"/>
                  </a:solidFill>
                  <a:miter lim="800000"/>
                  <a:headEnd/>
                  <a:tailEnd/>
                </a:ln>
              </p:spPr>
              <p:txBody>
                <a:bodyPr wrap="none" anchor="ctr"/>
                <a:lstStyle/>
                <a:p>
                  <a:endParaRPr lang="en-US">
                    <a:latin typeface="Lato Black" pitchFamily="34" charset="0"/>
                  </a:endParaRPr>
                </a:p>
              </p:txBody>
            </p:sp>
            <p:sp>
              <p:nvSpPr>
                <p:cNvPr id="16432" name="Line 44"/>
                <p:cNvSpPr>
                  <a:spLocks noChangeShapeType="1"/>
                </p:cNvSpPr>
                <p:nvPr/>
              </p:nvSpPr>
              <p:spPr bwMode="auto">
                <a:xfrm flipH="1">
                  <a:off x="4442" y="2587"/>
                  <a:ext cx="102" cy="1"/>
                </a:xfrm>
                <a:prstGeom prst="line">
                  <a:avLst/>
                </a:prstGeom>
                <a:noFill/>
                <a:ln w="12700">
                  <a:solidFill>
                    <a:schemeClr val="tx1"/>
                  </a:solidFill>
                  <a:prstDash val="dash"/>
                  <a:round/>
                  <a:headEnd type="none" w="sm" len="sm"/>
                  <a:tailEnd type="none" w="sm" len="sm"/>
                </a:ln>
              </p:spPr>
              <p:txBody>
                <a:bodyPr wrap="none" anchor="ctr"/>
                <a:lstStyle/>
                <a:p>
                  <a:endParaRPr lang="en-US">
                    <a:latin typeface="Lato Black" pitchFamily="34" charset="0"/>
                  </a:endParaRPr>
                </a:p>
              </p:txBody>
            </p:sp>
            <p:sp>
              <p:nvSpPr>
                <p:cNvPr id="16433" name="Line 45"/>
                <p:cNvSpPr>
                  <a:spLocks noChangeShapeType="1"/>
                </p:cNvSpPr>
                <p:nvPr/>
              </p:nvSpPr>
              <p:spPr bwMode="auto">
                <a:xfrm flipH="1">
                  <a:off x="4661" y="2587"/>
                  <a:ext cx="102" cy="1"/>
                </a:xfrm>
                <a:prstGeom prst="line">
                  <a:avLst/>
                </a:prstGeom>
                <a:noFill/>
                <a:ln w="12700">
                  <a:solidFill>
                    <a:schemeClr val="tx1"/>
                  </a:solidFill>
                  <a:prstDash val="dash"/>
                  <a:round/>
                  <a:headEnd type="none" w="sm" len="sm"/>
                  <a:tailEnd type="none" w="sm" len="sm"/>
                </a:ln>
              </p:spPr>
              <p:txBody>
                <a:bodyPr wrap="none" anchor="ctr"/>
                <a:lstStyle/>
                <a:p>
                  <a:endParaRPr lang="en-US">
                    <a:latin typeface="Lato Black" pitchFamily="34" charset="0"/>
                  </a:endParaRPr>
                </a:p>
              </p:txBody>
            </p:sp>
          </p:grpSp>
        </p:grpSp>
        <p:grpSp>
          <p:nvGrpSpPr>
            <p:cNvPr id="11" name="Group 57"/>
            <p:cNvGrpSpPr>
              <a:grpSpLocks/>
            </p:cNvGrpSpPr>
            <p:nvPr/>
          </p:nvGrpSpPr>
          <p:grpSpPr bwMode="auto">
            <a:xfrm>
              <a:off x="4442" y="1894"/>
              <a:ext cx="667" cy="239"/>
              <a:chOff x="4442" y="1894"/>
              <a:chExt cx="667" cy="239"/>
            </a:xfrm>
          </p:grpSpPr>
          <p:sp>
            <p:nvSpPr>
              <p:cNvPr id="16416" name="Freeform 48"/>
              <p:cNvSpPr>
                <a:spLocks/>
              </p:cNvSpPr>
              <p:nvPr/>
            </p:nvSpPr>
            <p:spPr bwMode="auto">
              <a:xfrm>
                <a:off x="5007" y="1894"/>
                <a:ext cx="102" cy="239"/>
              </a:xfrm>
              <a:custGeom>
                <a:avLst/>
                <a:gdLst>
                  <a:gd name="T0" fmla="*/ 101 w 102"/>
                  <a:gd name="T1" fmla="*/ 0 h 239"/>
                  <a:gd name="T2" fmla="*/ 0 w 102"/>
                  <a:gd name="T3" fmla="*/ 0 h 239"/>
                  <a:gd name="T4" fmla="*/ 0 w 102"/>
                  <a:gd name="T5" fmla="*/ 238 h 239"/>
                  <a:gd name="T6" fmla="*/ 101 w 102"/>
                  <a:gd name="T7" fmla="*/ 238 h 239"/>
                  <a:gd name="T8" fmla="*/ 0 60000 65536"/>
                  <a:gd name="T9" fmla="*/ 0 60000 65536"/>
                  <a:gd name="T10" fmla="*/ 0 60000 65536"/>
                  <a:gd name="T11" fmla="*/ 0 60000 65536"/>
                  <a:gd name="T12" fmla="*/ 0 w 102"/>
                  <a:gd name="T13" fmla="*/ 0 h 239"/>
                  <a:gd name="T14" fmla="*/ 102 w 102"/>
                  <a:gd name="T15" fmla="*/ 239 h 239"/>
                </a:gdLst>
                <a:ahLst/>
                <a:cxnLst>
                  <a:cxn ang="T8">
                    <a:pos x="T0" y="T1"/>
                  </a:cxn>
                  <a:cxn ang="T9">
                    <a:pos x="T2" y="T3"/>
                  </a:cxn>
                  <a:cxn ang="T10">
                    <a:pos x="T4" y="T5"/>
                  </a:cxn>
                  <a:cxn ang="T11">
                    <a:pos x="T6" y="T7"/>
                  </a:cxn>
                </a:cxnLst>
                <a:rect l="T12" t="T13" r="T14" b="T15"/>
                <a:pathLst>
                  <a:path w="102" h="239">
                    <a:moveTo>
                      <a:pt x="101" y="0"/>
                    </a:moveTo>
                    <a:lnTo>
                      <a:pt x="0" y="0"/>
                    </a:lnTo>
                    <a:lnTo>
                      <a:pt x="0" y="238"/>
                    </a:lnTo>
                    <a:lnTo>
                      <a:pt x="101" y="238"/>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grpSp>
            <p:nvGrpSpPr>
              <p:cNvPr id="12" name="Group 56"/>
              <p:cNvGrpSpPr>
                <a:grpSpLocks/>
              </p:cNvGrpSpPr>
              <p:nvPr/>
            </p:nvGrpSpPr>
            <p:grpSpPr bwMode="auto">
              <a:xfrm>
                <a:off x="4442" y="1900"/>
                <a:ext cx="567" cy="124"/>
                <a:chOff x="4442" y="1900"/>
                <a:chExt cx="567" cy="124"/>
              </a:xfrm>
            </p:grpSpPr>
            <p:grpSp>
              <p:nvGrpSpPr>
                <p:cNvPr id="13" name="Group 52"/>
                <p:cNvGrpSpPr>
                  <a:grpSpLocks/>
                </p:cNvGrpSpPr>
                <p:nvPr/>
              </p:nvGrpSpPr>
              <p:grpSpPr bwMode="auto">
                <a:xfrm>
                  <a:off x="4442" y="1914"/>
                  <a:ext cx="321" cy="110"/>
                  <a:chOff x="4442" y="1914"/>
                  <a:chExt cx="321" cy="110"/>
                </a:xfrm>
              </p:grpSpPr>
              <p:sp>
                <p:nvSpPr>
                  <p:cNvPr id="16422" name="AutoShape 49"/>
                  <p:cNvSpPr>
                    <a:spLocks noChangeArrowheads="1"/>
                  </p:cNvSpPr>
                  <p:nvPr/>
                </p:nvSpPr>
                <p:spPr bwMode="auto">
                  <a:xfrm rot="5400000">
                    <a:off x="4552" y="1914"/>
                    <a:ext cx="110" cy="110"/>
                  </a:xfrm>
                  <a:prstGeom prst="triangle">
                    <a:avLst>
                      <a:gd name="adj" fmla="val 49995"/>
                    </a:avLst>
                  </a:prstGeom>
                  <a:noFill/>
                  <a:ln w="12700">
                    <a:solidFill>
                      <a:schemeClr val="tx1"/>
                    </a:solidFill>
                    <a:miter lim="800000"/>
                    <a:headEnd/>
                    <a:tailEnd/>
                  </a:ln>
                </p:spPr>
                <p:txBody>
                  <a:bodyPr wrap="none" anchor="ctr"/>
                  <a:lstStyle/>
                  <a:p>
                    <a:endParaRPr lang="en-US">
                      <a:latin typeface="Lato Black" pitchFamily="34" charset="0"/>
                    </a:endParaRPr>
                  </a:p>
                </p:txBody>
              </p:sp>
              <p:sp>
                <p:nvSpPr>
                  <p:cNvPr id="16423" name="Line 50"/>
                  <p:cNvSpPr>
                    <a:spLocks noChangeShapeType="1"/>
                  </p:cNvSpPr>
                  <p:nvPr/>
                </p:nvSpPr>
                <p:spPr bwMode="auto">
                  <a:xfrm flipH="1">
                    <a:off x="4442" y="1971"/>
                    <a:ext cx="102" cy="1"/>
                  </a:xfrm>
                  <a:prstGeom prst="line">
                    <a:avLst/>
                  </a:prstGeom>
                  <a:noFill/>
                  <a:ln w="12700">
                    <a:solidFill>
                      <a:schemeClr val="tx1"/>
                    </a:solidFill>
                    <a:prstDash val="dash"/>
                    <a:round/>
                    <a:headEnd type="none" w="sm" len="sm"/>
                    <a:tailEnd type="none" w="sm" len="sm"/>
                  </a:ln>
                </p:spPr>
                <p:txBody>
                  <a:bodyPr wrap="none" anchor="ctr"/>
                  <a:lstStyle/>
                  <a:p>
                    <a:endParaRPr lang="en-US">
                      <a:latin typeface="Lato Black" pitchFamily="34" charset="0"/>
                    </a:endParaRPr>
                  </a:p>
                </p:txBody>
              </p:sp>
              <p:sp>
                <p:nvSpPr>
                  <p:cNvPr id="16424" name="Line 51"/>
                  <p:cNvSpPr>
                    <a:spLocks noChangeShapeType="1"/>
                  </p:cNvSpPr>
                  <p:nvPr/>
                </p:nvSpPr>
                <p:spPr bwMode="auto">
                  <a:xfrm flipH="1">
                    <a:off x="4661" y="1971"/>
                    <a:ext cx="102" cy="1"/>
                  </a:xfrm>
                  <a:prstGeom prst="line">
                    <a:avLst/>
                  </a:prstGeom>
                  <a:noFill/>
                  <a:ln w="12700">
                    <a:solidFill>
                      <a:schemeClr val="tx1"/>
                    </a:solidFill>
                    <a:prstDash val="dash"/>
                    <a:round/>
                    <a:headEnd type="none" w="sm" len="sm"/>
                    <a:tailEnd type="none" w="sm" len="sm"/>
                  </a:ln>
                </p:spPr>
                <p:txBody>
                  <a:bodyPr wrap="none" anchor="ctr"/>
                  <a:lstStyle/>
                  <a:p>
                    <a:endParaRPr lang="en-US">
                      <a:latin typeface="Lato Black" pitchFamily="34" charset="0"/>
                    </a:endParaRPr>
                  </a:p>
                </p:txBody>
              </p:sp>
            </p:grpSp>
            <p:grpSp>
              <p:nvGrpSpPr>
                <p:cNvPr id="14" name="Group 55"/>
                <p:cNvGrpSpPr>
                  <a:grpSpLocks/>
                </p:cNvGrpSpPr>
                <p:nvPr/>
              </p:nvGrpSpPr>
              <p:grpSpPr bwMode="auto">
                <a:xfrm>
                  <a:off x="4765" y="1900"/>
                  <a:ext cx="244" cy="123"/>
                  <a:chOff x="4765" y="1900"/>
                  <a:chExt cx="244" cy="123"/>
                </a:xfrm>
              </p:grpSpPr>
              <p:sp>
                <p:nvSpPr>
                  <p:cNvPr id="16420" name="Freeform 53"/>
                  <p:cNvSpPr>
                    <a:spLocks/>
                  </p:cNvSpPr>
                  <p:nvPr/>
                </p:nvSpPr>
                <p:spPr bwMode="auto">
                  <a:xfrm>
                    <a:off x="4898" y="1901"/>
                    <a:ext cx="108" cy="121"/>
                  </a:xfrm>
                  <a:custGeom>
                    <a:avLst/>
                    <a:gdLst>
                      <a:gd name="T0" fmla="*/ 0 w 108"/>
                      <a:gd name="T1" fmla="*/ 120 h 121"/>
                      <a:gd name="T2" fmla="*/ 0 w 108"/>
                      <a:gd name="T3" fmla="*/ 0 h 121"/>
                      <a:gd name="T4" fmla="*/ 107 w 108"/>
                      <a:gd name="T5" fmla="*/ 60 h 121"/>
                      <a:gd name="T6" fmla="*/ 0 w 108"/>
                      <a:gd name="T7" fmla="*/ 120 h 121"/>
                      <a:gd name="T8" fmla="*/ 0 60000 65536"/>
                      <a:gd name="T9" fmla="*/ 0 60000 65536"/>
                      <a:gd name="T10" fmla="*/ 0 60000 65536"/>
                      <a:gd name="T11" fmla="*/ 0 60000 65536"/>
                      <a:gd name="T12" fmla="*/ 0 w 108"/>
                      <a:gd name="T13" fmla="*/ 0 h 121"/>
                      <a:gd name="T14" fmla="*/ 108 w 108"/>
                      <a:gd name="T15" fmla="*/ 121 h 121"/>
                    </a:gdLst>
                    <a:ahLst/>
                    <a:cxnLst>
                      <a:cxn ang="T8">
                        <a:pos x="T0" y="T1"/>
                      </a:cxn>
                      <a:cxn ang="T9">
                        <a:pos x="T2" y="T3"/>
                      </a:cxn>
                      <a:cxn ang="T10">
                        <a:pos x="T4" y="T5"/>
                      </a:cxn>
                      <a:cxn ang="T11">
                        <a:pos x="T6" y="T7"/>
                      </a:cxn>
                    </a:cxnLst>
                    <a:rect l="T12" t="T13" r="T14" b="T15"/>
                    <a:pathLst>
                      <a:path w="108" h="121">
                        <a:moveTo>
                          <a:pt x="0" y="120"/>
                        </a:moveTo>
                        <a:lnTo>
                          <a:pt x="0" y="0"/>
                        </a:lnTo>
                        <a:lnTo>
                          <a:pt x="107" y="60"/>
                        </a:lnTo>
                        <a:lnTo>
                          <a:pt x="0" y="120"/>
                        </a:lnTo>
                      </a:path>
                    </a:pathLst>
                  </a:custGeom>
                  <a:noFill/>
                  <a:ln w="12700" cap="rnd">
                    <a:solidFill>
                      <a:schemeClr val="tx1"/>
                    </a:solidFill>
                    <a:round/>
                    <a:headEnd/>
                    <a:tailEnd/>
                  </a:ln>
                </p:spPr>
                <p:txBody>
                  <a:bodyPr/>
                  <a:lstStyle/>
                  <a:p>
                    <a:endParaRPr lang="en-US">
                      <a:latin typeface="Lato Black" pitchFamily="34" charset="0"/>
                    </a:endParaRPr>
                  </a:p>
                </p:txBody>
              </p:sp>
              <p:sp>
                <p:nvSpPr>
                  <p:cNvPr id="16421" name="Freeform 54"/>
                  <p:cNvSpPr>
                    <a:spLocks/>
                  </p:cNvSpPr>
                  <p:nvPr/>
                </p:nvSpPr>
                <p:spPr bwMode="auto">
                  <a:xfrm>
                    <a:off x="4765" y="1900"/>
                    <a:ext cx="244" cy="123"/>
                  </a:xfrm>
                  <a:custGeom>
                    <a:avLst/>
                    <a:gdLst>
                      <a:gd name="T0" fmla="*/ 243 w 244"/>
                      <a:gd name="T1" fmla="*/ 0 h 123"/>
                      <a:gd name="T2" fmla="*/ 0 w 244"/>
                      <a:gd name="T3" fmla="*/ 0 h 123"/>
                      <a:gd name="T4" fmla="*/ 0 w 244"/>
                      <a:gd name="T5" fmla="*/ 122 h 123"/>
                      <a:gd name="T6" fmla="*/ 243 w 244"/>
                      <a:gd name="T7" fmla="*/ 122 h 123"/>
                      <a:gd name="T8" fmla="*/ 243 w 244"/>
                      <a:gd name="T9" fmla="*/ 0 h 123"/>
                      <a:gd name="T10" fmla="*/ 0 60000 65536"/>
                      <a:gd name="T11" fmla="*/ 0 60000 65536"/>
                      <a:gd name="T12" fmla="*/ 0 60000 65536"/>
                      <a:gd name="T13" fmla="*/ 0 60000 65536"/>
                      <a:gd name="T14" fmla="*/ 0 60000 65536"/>
                      <a:gd name="T15" fmla="*/ 0 w 244"/>
                      <a:gd name="T16" fmla="*/ 0 h 123"/>
                      <a:gd name="T17" fmla="*/ 244 w 244"/>
                      <a:gd name="T18" fmla="*/ 123 h 123"/>
                    </a:gdLst>
                    <a:ahLst/>
                    <a:cxnLst>
                      <a:cxn ang="T10">
                        <a:pos x="T0" y="T1"/>
                      </a:cxn>
                      <a:cxn ang="T11">
                        <a:pos x="T2" y="T3"/>
                      </a:cxn>
                      <a:cxn ang="T12">
                        <a:pos x="T4" y="T5"/>
                      </a:cxn>
                      <a:cxn ang="T13">
                        <a:pos x="T6" y="T7"/>
                      </a:cxn>
                      <a:cxn ang="T14">
                        <a:pos x="T8" y="T9"/>
                      </a:cxn>
                    </a:cxnLst>
                    <a:rect l="T15" t="T16" r="T17" b="T18"/>
                    <a:pathLst>
                      <a:path w="244" h="123">
                        <a:moveTo>
                          <a:pt x="243" y="0"/>
                        </a:moveTo>
                        <a:lnTo>
                          <a:pt x="0" y="0"/>
                        </a:lnTo>
                        <a:lnTo>
                          <a:pt x="0" y="122"/>
                        </a:lnTo>
                        <a:lnTo>
                          <a:pt x="243" y="122"/>
                        </a:lnTo>
                        <a:lnTo>
                          <a:pt x="243" y="0"/>
                        </a:lnTo>
                      </a:path>
                    </a:pathLst>
                  </a:custGeom>
                  <a:noFill/>
                  <a:ln w="12700" cap="rnd">
                    <a:solidFill>
                      <a:srgbClr val="000000"/>
                    </a:solidFill>
                    <a:round/>
                    <a:headEnd/>
                    <a:tailEnd/>
                  </a:ln>
                </p:spPr>
                <p:txBody>
                  <a:bodyPr/>
                  <a:lstStyle/>
                  <a:p>
                    <a:endParaRPr lang="en-US">
                      <a:latin typeface="Lato Black" pitchFamily="34" charset="0"/>
                    </a:endParaRPr>
                  </a:p>
                </p:txBody>
              </p:sp>
            </p:grpSp>
          </p:grpSp>
        </p:grpSp>
        <p:grpSp>
          <p:nvGrpSpPr>
            <p:cNvPr id="15" name="Group 63"/>
            <p:cNvGrpSpPr>
              <a:grpSpLocks/>
            </p:cNvGrpSpPr>
            <p:nvPr/>
          </p:nvGrpSpPr>
          <p:grpSpPr bwMode="auto">
            <a:xfrm>
              <a:off x="4442" y="1258"/>
              <a:ext cx="490" cy="236"/>
              <a:chOff x="4442" y="1258"/>
              <a:chExt cx="490" cy="236"/>
            </a:xfrm>
          </p:grpSpPr>
          <p:sp>
            <p:nvSpPr>
              <p:cNvPr id="16411" name="Freeform 58"/>
              <p:cNvSpPr>
                <a:spLocks/>
              </p:cNvSpPr>
              <p:nvPr/>
            </p:nvSpPr>
            <p:spPr bwMode="auto">
              <a:xfrm>
                <a:off x="4773" y="1258"/>
                <a:ext cx="159" cy="236"/>
              </a:xfrm>
              <a:custGeom>
                <a:avLst/>
                <a:gdLst>
                  <a:gd name="T0" fmla="*/ 158 w 159"/>
                  <a:gd name="T1" fmla="*/ 0 h 236"/>
                  <a:gd name="T2" fmla="*/ 0 w 159"/>
                  <a:gd name="T3" fmla="*/ 0 h 236"/>
                  <a:gd name="T4" fmla="*/ 0 w 159"/>
                  <a:gd name="T5" fmla="*/ 235 h 236"/>
                  <a:gd name="T6" fmla="*/ 158 w 159"/>
                  <a:gd name="T7" fmla="*/ 235 h 236"/>
                  <a:gd name="T8" fmla="*/ 0 60000 65536"/>
                  <a:gd name="T9" fmla="*/ 0 60000 65536"/>
                  <a:gd name="T10" fmla="*/ 0 60000 65536"/>
                  <a:gd name="T11" fmla="*/ 0 60000 65536"/>
                  <a:gd name="T12" fmla="*/ 0 w 159"/>
                  <a:gd name="T13" fmla="*/ 0 h 236"/>
                  <a:gd name="T14" fmla="*/ 159 w 159"/>
                  <a:gd name="T15" fmla="*/ 236 h 236"/>
                </a:gdLst>
                <a:ahLst/>
                <a:cxnLst>
                  <a:cxn ang="T8">
                    <a:pos x="T0" y="T1"/>
                  </a:cxn>
                  <a:cxn ang="T9">
                    <a:pos x="T2" y="T3"/>
                  </a:cxn>
                  <a:cxn ang="T10">
                    <a:pos x="T4" y="T5"/>
                  </a:cxn>
                  <a:cxn ang="T11">
                    <a:pos x="T6" y="T7"/>
                  </a:cxn>
                </a:cxnLst>
                <a:rect l="T12" t="T13" r="T14" b="T15"/>
                <a:pathLst>
                  <a:path w="159" h="236">
                    <a:moveTo>
                      <a:pt x="158" y="0"/>
                    </a:moveTo>
                    <a:lnTo>
                      <a:pt x="0" y="0"/>
                    </a:lnTo>
                    <a:lnTo>
                      <a:pt x="0" y="235"/>
                    </a:lnTo>
                    <a:lnTo>
                      <a:pt x="158" y="235"/>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grpSp>
            <p:nvGrpSpPr>
              <p:cNvPr id="16" name="Group 62"/>
              <p:cNvGrpSpPr>
                <a:grpSpLocks/>
              </p:cNvGrpSpPr>
              <p:nvPr/>
            </p:nvGrpSpPr>
            <p:grpSpPr bwMode="auto">
              <a:xfrm>
                <a:off x="4442" y="1282"/>
                <a:ext cx="321" cy="110"/>
                <a:chOff x="4442" y="1282"/>
                <a:chExt cx="321" cy="110"/>
              </a:xfrm>
            </p:grpSpPr>
            <p:sp>
              <p:nvSpPr>
                <p:cNvPr id="16413" name="AutoShape 59"/>
                <p:cNvSpPr>
                  <a:spLocks noChangeArrowheads="1"/>
                </p:cNvSpPr>
                <p:nvPr/>
              </p:nvSpPr>
              <p:spPr bwMode="auto">
                <a:xfrm rot="5400000">
                  <a:off x="4552" y="1282"/>
                  <a:ext cx="110" cy="110"/>
                </a:xfrm>
                <a:prstGeom prst="triangle">
                  <a:avLst>
                    <a:gd name="adj" fmla="val 49995"/>
                  </a:avLst>
                </a:prstGeom>
                <a:noFill/>
                <a:ln w="12700">
                  <a:solidFill>
                    <a:schemeClr val="tx1"/>
                  </a:solidFill>
                  <a:miter lim="800000"/>
                  <a:headEnd/>
                  <a:tailEnd/>
                </a:ln>
              </p:spPr>
              <p:txBody>
                <a:bodyPr wrap="none" anchor="ctr"/>
                <a:lstStyle/>
                <a:p>
                  <a:endParaRPr lang="en-US">
                    <a:latin typeface="Lato Black" pitchFamily="34" charset="0"/>
                  </a:endParaRPr>
                </a:p>
              </p:txBody>
            </p:sp>
            <p:sp>
              <p:nvSpPr>
                <p:cNvPr id="16414" name="Line 60"/>
                <p:cNvSpPr>
                  <a:spLocks noChangeShapeType="1"/>
                </p:cNvSpPr>
                <p:nvPr/>
              </p:nvSpPr>
              <p:spPr bwMode="auto">
                <a:xfrm flipH="1">
                  <a:off x="4442" y="1339"/>
                  <a:ext cx="102" cy="1"/>
                </a:xfrm>
                <a:prstGeom prst="line">
                  <a:avLst/>
                </a:prstGeom>
                <a:noFill/>
                <a:ln w="12700">
                  <a:solidFill>
                    <a:schemeClr val="tx1"/>
                  </a:solidFill>
                  <a:prstDash val="dash"/>
                  <a:round/>
                  <a:headEnd type="none" w="sm" len="sm"/>
                  <a:tailEnd type="none" w="sm" len="sm"/>
                </a:ln>
              </p:spPr>
              <p:txBody>
                <a:bodyPr wrap="none" anchor="ctr"/>
                <a:lstStyle/>
                <a:p>
                  <a:endParaRPr lang="en-US">
                    <a:latin typeface="Lato Black" pitchFamily="34" charset="0"/>
                  </a:endParaRPr>
                </a:p>
              </p:txBody>
            </p:sp>
            <p:sp>
              <p:nvSpPr>
                <p:cNvPr id="16415" name="Line 61"/>
                <p:cNvSpPr>
                  <a:spLocks noChangeShapeType="1"/>
                </p:cNvSpPr>
                <p:nvPr/>
              </p:nvSpPr>
              <p:spPr bwMode="auto">
                <a:xfrm flipH="1">
                  <a:off x="4661" y="1339"/>
                  <a:ext cx="102" cy="1"/>
                </a:xfrm>
                <a:prstGeom prst="line">
                  <a:avLst/>
                </a:prstGeom>
                <a:noFill/>
                <a:ln w="12700">
                  <a:solidFill>
                    <a:schemeClr val="tx1"/>
                  </a:solidFill>
                  <a:prstDash val="dash"/>
                  <a:round/>
                  <a:headEnd type="none" w="sm" len="sm"/>
                  <a:tailEnd type="none" w="sm" len="sm"/>
                </a:ln>
              </p:spPr>
              <p:txBody>
                <a:bodyPr wrap="none" anchor="ctr"/>
                <a:lstStyle/>
                <a:p>
                  <a:endParaRPr lang="en-US">
                    <a:latin typeface="Lato Black" pitchFamily="34" charset="0"/>
                  </a:endParaRPr>
                </a:p>
              </p:txBody>
            </p:sp>
          </p:grpSp>
        </p:grpSp>
        <p:grpSp>
          <p:nvGrpSpPr>
            <p:cNvPr id="17" name="Group 70"/>
            <p:cNvGrpSpPr>
              <a:grpSpLocks/>
            </p:cNvGrpSpPr>
            <p:nvPr/>
          </p:nvGrpSpPr>
          <p:grpSpPr bwMode="auto">
            <a:xfrm>
              <a:off x="4618" y="3100"/>
              <a:ext cx="511" cy="298"/>
              <a:chOff x="4618" y="3100"/>
              <a:chExt cx="511" cy="298"/>
            </a:xfrm>
          </p:grpSpPr>
          <p:sp>
            <p:nvSpPr>
              <p:cNvPr id="16405" name="Freeform 64"/>
              <p:cNvSpPr>
                <a:spLocks/>
              </p:cNvSpPr>
              <p:nvPr/>
            </p:nvSpPr>
            <p:spPr bwMode="auto">
              <a:xfrm>
                <a:off x="4618" y="3162"/>
                <a:ext cx="159" cy="236"/>
              </a:xfrm>
              <a:custGeom>
                <a:avLst/>
                <a:gdLst>
                  <a:gd name="T0" fmla="*/ 0 w 159"/>
                  <a:gd name="T1" fmla="*/ 0 h 236"/>
                  <a:gd name="T2" fmla="*/ 158 w 159"/>
                  <a:gd name="T3" fmla="*/ 0 h 236"/>
                  <a:gd name="T4" fmla="*/ 158 w 159"/>
                  <a:gd name="T5" fmla="*/ 235 h 236"/>
                  <a:gd name="T6" fmla="*/ 0 w 159"/>
                  <a:gd name="T7" fmla="*/ 235 h 236"/>
                  <a:gd name="T8" fmla="*/ 0 60000 65536"/>
                  <a:gd name="T9" fmla="*/ 0 60000 65536"/>
                  <a:gd name="T10" fmla="*/ 0 60000 65536"/>
                  <a:gd name="T11" fmla="*/ 0 60000 65536"/>
                  <a:gd name="T12" fmla="*/ 0 w 159"/>
                  <a:gd name="T13" fmla="*/ 0 h 236"/>
                  <a:gd name="T14" fmla="*/ 159 w 159"/>
                  <a:gd name="T15" fmla="*/ 236 h 236"/>
                </a:gdLst>
                <a:ahLst/>
                <a:cxnLst>
                  <a:cxn ang="T8">
                    <a:pos x="T0" y="T1"/>
                  </a:cxn>
                  <a:cxn ang="T9">
                    <a:pos x="T2" y="T3"/>
                  </a:cxn>
                  <a:cxn ang="T10">
                    <a:pos x="T4" y="T5"/>
                  </a:cxn>
                  <a:cxn ang="T11">
                    <a:pos x="T6" y="T7"/>
                  </a:cxn>
                </a:cxnLst>
                <a:rect l="T12" t="T13" r="T14" b="T15"/>
                <a:pathLst>
                  <a:path w="159" h="236">
                    <a:moveTo>
                      <a:pt x="0" y="0"/>
                    </a:moveTo>
                    <a:lnTo>
                      <a:pt x="158" y="0"/>
                    </a:lnTo>
                    <a:lnTo>
                      <a:pt x="158" y="235"/>
                    </a:lnTo>
                    <a:lnTo>
                      <a:pt x="0" y="235"/>
                    </a:lnTo>
                  </a:path>
                </a:pathLst>
              </a:custGeom>
              <a:noFill/>
              <a:ln w="12700" cap="rnd">
                <a:solidFill>
                  <a:srgbClr val="000000"/>
                </a:solidFill>
                <a:round/>
                <a:headEnd type="none" w="sm" len="sm"/>
                <a:tailEnd type="none" w="sm" len="sm"/>
              </a:ln>
            </p:spPr>
            <p:txBody>
              <a:bodyPr/>
              <a:lstStyle/>
              <a:p>
                <a:endParaRPr lang="en-US">
                  <a:latin typeface="Lato Black" pitchFamily="34" charset="0"/>
                </a:endParaRPr>
              </a:p>
            </p:txBody>
          </p:sp>
          <p:grpSp>
            <p:nvGrpSpPr>
              <p:cNvPr id="18" name="Group 69"/>
              <p:cNvGrpSpPr>
                <a:grpSpLocks/>
              </p:cNvGrpSpPr>
              <p:nvPr/>
            </p:nvGrpSpPr>
            <p:grpSpPr bwMode="auto">
              <a:xfrm>
                <a:off x="4777" y="3100"/>
                <a:ext cx="352" cy="124"/>
                <a:chOff x="4777" y="3100"/>
                <a:chExt cx="352" cy="124"/>
              </a:xfrm>
            </p:grpSpPr>
            <p:sp>
              <p:nvSpPr>
                <p:cNvPr id="16407" name="Freeform 65"/>
                <p:cNvSpPr>
                  <a:spLocks/>
                </p:cNvSpPr>
                <p:nvPr/>
              </p:nvSpPr>
              <p:spPr bwMode="auto">
                <a:xfrm>
                  <a:off x="4777" y="3163"/>
                  <a:ext cx="118" cy="61"/>
                </a:xfrm>
                <a:custGeom>
                  <a:avLst/>
                  <a:gdLst>
                    <a:gd name="T0" fmla="*/ 0 w 118"/>
                    <a:gd name="T1" fmla="*/ 0 h 61"/>
                    <a:gd name="T2" fmla="*/ 29 w 118"/>
                    <a:gd name="T3" fmla="*/ 0 h 61"/>
                    <a:gd name="T4" fmla="*/ 58 w 118"/>
                    <a:gd name="T5" fmla="*/ 30 h 61"/>
                    <a:gd name="T6" fmla="*/ 87 w 118"/>
                    <a:gd name="T7" fmla="*/ 0 h 61"/>
                    <a:gd name="T8" fmla="*/ 117 w 118"/>
                    <a:gd name="T9" fmla="*/ 0 h 61"/>
                    <a:gd name="T10" fmla="*/ 117 w 118"/>
                    <a:gd name="T11" fmla="*/ 60 h 61"/>
                    <a:gd name="T12" fmla="*/ 0 w 118"/>
                    <a:gd name="T13" fmla="*/ 60 h 61"/>
                    <a:gd name="T14" fmla="*/ 0 w 118"/>
                    <a:gd name="T15" fmla="*/ 30 h 61"/>
                    <a:gd name="T16" fmla="*/ 0 w 118"/>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61"/>
                    <a:gd name="T29" fmla="*/ 118 w 118"/>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61">
                      <a:moveTo>
                        <a:pt x="0" y="0"/>
                      </a:moveTo>
                      <a:lnTo>
                        <a:pt x="29" y="0"/>
                      </a:lnTo>
                      <a:lnTo>
                        <a:pt x="58" y="30"/>
                      </a:lnTo>
                      <a:lnTo>
                        <a:pt x="87" y="0"/>
                      </a:lnTo>
                      <a:lnTo>
                        <a:pt x="117" y="0"/>
                      </a:lnTo>
                      <a:lnTo>
                        <a:pt x="117" y="60"/>
                      </a:lnTo>
                      <a:lnTo>
                        <a:pt x="0" y="60"/>
                      </a:lnTo>
                      <a:lnTo>
                        <a:pt x="0" y="30"/>
                      </a:lnTo>
                      <a:lnTo>
                        <a:pt x="0" y="0"/>
                      </a:lnTo>
                    </a:path>
                  </a:pathLst>
                </a:custGeom>
                <a:noFill/>
                <a:ln w="12700" cap="rnd">
                  <a:solidFill>
                    <a:schemeClr val="tx1"/>
                  </a:solidFill>
                  <a:round/>
                  <a:headEnd/>
                  <a:tailEnd/>
                </a:ln>
              </p:spPr>
              <p:txBody>
                <a:bodyPr/>
                <a:lstStyle/>
                <a:p>
                  <a:endParaRPr lang="en-US">
                    <a:latin typeface="Lato Black" pitchFamily="34" charset="0"/>
                  </a:endParaRPr>
                </a:p>
              </p:txBody>
            </p:sp>
            <p:sp>
              <p:nvSpPr>
                <p:cNvPr id="16408" name="Freeform 66"/>
                <p:cNvSpPr>
                  <a:spLocks/>
                </p:cNvSpPr>
                <p:nvPr/>
              </p:nvSpPr>
              <p:spPr bwMode="auto">
                <a:xfrm>
                  <a:off x="4894" y="3163"/>
                  <a:ext cx="118" cy="61"/>
                </a:xfrm>
                <a:custGeom>
                  <a:avLst/>
                  <a:gdLst>
                    <a:gd name="T0" fmla="*/ 0 w 118"/>
                    <a:gd name="T1" fmla="*/ 0 h 61"/>
                    <a:gd name="T2" fmla="*/ 29 w 118"/>
                    <a:gd name="T3" fmla="*/ 0 h 61"/>
                    <a:gd name="T4" fmla="*/ 58 w 118"/>
                    <a:gd name="T5" fmla="*/ 30 h 61"/>
                    <a:gd name="T6" fmla="*/ 87 w 118"/>
                    <a:gd name="T7" fmla="*/ 0 h 61"/>
                    <a:gd name="T8" fmla="*/ 117 w 118"/>
                    <a:gd name="T9" fmla="*/ 0 h 61"/>
                    <a:gd name="T10" fmla="*/ 117 w 118"/>
                    <a:gd name="T11" fmla="*/ 60 h 61"/>
                    <a:gd name="T12" fmla="*/ 0 w 118"/>
                    <a:gd name="T13" fmla="*/ 60 h 61"/>
                    <a:gd name="T14" fmla="*/ 0 w 118"/>
                    <a:gd name="T15" fmla="*/ 30 h 61"/>
                    <a:gd name="T16" fmla="*/ 0 w 118"/>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61"/>
                    <a:gd name="T29" fmla="*/ 118 w 118"/>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61">
                      <a:moveTo>
                        <a:pt x="0" y="0"/>
                      </a:moveTo>
                      <a:lnTo>
                        <a:pt x="29" y="0"/>
                      </a:lnTo>
                      <a:lnTo>
                        <a:pt x="58" y="30"/>
                      </a:lnTo>
                      <a:lnTo>
                        <a:pt x="87" y="0"/>
                      </a:lnTo>
                      <a:lnTo>
                        <a:pt x="117" y="0"/>
                      </a:lnTo>
                      <a:lnTo>
                        <a:pt x="117" y="60"/>
                      </a:lnTo>
                      <a:lnTo>
                        <a:pt x="0" y="60"/>
                      </a:lnTo>
                      <a:lnTo>
                        <a:pt x="0" y="30"/>
                      </a:lnTo>
                      <a:lnTo>
                        <a:pt x="0" y="0"/>
                      </a:lnTo>
                    </a:path>
                  </a:pathLst>
                </a:custGeom>
                <a:noFill/>
                <a:ln w="12700" cap="rnd">
                  <a:solidFill>
                    <a:schemeClr val="tx1"/>
                  </a:solidFill>
                  <a:round/>
                  <a:headEnd/>
                  <a:tailEnd/>
                </a:ln>
              </p:spPr>
              <p:txBody>
                <a:bodyPr/>
                <a:lstStyle/>
                <a:p>
                  <a:endParaRPr lang="en-US">
                    <a:latin typeface="Lato Black" pitchFamily="34" charset="0"/>
                  </a:endParaRPr>
                </a:p>
              </p:txBody>
            </p:sp>
            <p:sp>
              <p:nvSpPr>
                <p:cNvPr id="16409" name="Freeform 67"/>
                <p:cNvSpPr>
                  <a:spLocks/>
                </p:cNvSpPr>
                <p:nvPr/>
              </p:nvSpPr>
              <p:spPr bwMode="auto">
                <a:xfrm>
                  <a:off x="5011" y="3163"/>
                  <a:ext cx="118" cy="61"/>
                </a:xfrm>
                <a:custGeom>
                  <a:avLst/>
                  <a:gdLst>
                    <a:gd name="T0" fmla="*/ 0 w 118"/>
                    <a:gd name="T1" fmla="*/ 0 h 61"/>
                    <a:gd name="T2" fmla="*/ 29 w 118"/>
                    <a:gd name="T3" fmla="*/ 0 h 61"/>
                    <a:gd name="T4" fmla="*/ 58 w 118"/>
                    <a:gd name="T5" fmla="*/ 30 h 61"/>
                    <a:gd name="T6" fmla="*/ 87 w 118"/>
                    <a:gd name="T7" fmla="*/ 0 h 61"/>
                    <a:gd name="T8" fmla="*/ 117 w 118"/>
                    <a:gd name="T9" fmla="*/ 0 h 61"/>
                    <a:gd name="T10" fmla="*/ 117 w 118"/>
                    <a:gd name="T11" fmla="*/ 60 h 61"/>
                    <a:gd name="T12" fmla="*/ 0 w 118"/>
                    <a:gd name="T13" fmla="*/ 60 h 61"/>
                    <a:gd name="T14" fmla="*/ 0 w 118"/>
                    <a:gd name="T15" fmla="*/ 30 h 61"/>
                    <a:gd name="T16" fmla="*/ 0 w 118"/>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61"/>
                    <a:gd name="T29" fmla="*/ 118 w 118"/>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61">
                      <a:moveTo>
                        <a:pt x="0" y="0"/>
                      </a:moveTo>
                      <a:lnTo>
                        <a:pt x="29" y="0"/>
                      </a:lnTo>
                      <a:lnTo>
                        <a:pt x="58" y="30"/>
                      </a:lnTo>
                      <a:lnTo>
                        <a:pt x="87" y="0"/>
                      </a:lnTo>
                      <a:lnTo>
                        <a:pt x="117" y="0"/>
                      </a:lnTo>
                      <a:lnTo>
                        <a:pt x="117" y="60"/>
                      </a:lnTo>
                      <a:lnTo>
                        <a:pt x="0" y="60"/>
                      </a:lnTo>
                      <a:lnTo>
                        <a:pt x="0" y="30"/>
                      </a:lnTo>
                      <a:lnTo>
                        <a:pt x="0" y="0"/>
                      </a:lnTo>
                    </a:path>
                  </a:pathLst>
                </a:custGeom>
                <a:noFill/>
                <a:ln w="12700" cap="rnd">
                  <a:solidFill>
                    <a:schemeClr val="tx1"/>
                  </a:solidFill>
                  <a:round/>
                  <a:headEnd/>
                  <a:tailEnd/>
                </a:ln>
              </p:spPr>
              <p:txBody>
                <a:bodyPr/>
                <a:lstStyle/>
                <a:p>
                  <a:endParaRPr lang="en-US">
                    <a:latin typeface="Lato Black" pitchFamily="34" charset="0"/>
                  </a:endParaRPr>
                </a:p>
              </p:txBody>
            </p:sp>
            <p:sp>
              <p:nvSpPr>
                <p:cNvPr id="16410" name="Line 68"/>
                <p:cNvSpPr>
                  <a:spLocks noChangeShapeType="1"/>
                </p:cNvSpPr>
                <p:nvPr/>
              </p:nvSpPr>
              <p:spPr bwMode="auto">
                <a:xfrm flipV="1">
                  <a:off x="4951" y="3100"/>
                  <a:ext cx="0" cy="69"/>
                </a:xfrm>
                <a:prstGeom prst="line">
                  <a:avLst/>
                </a:prstGeom>
                <a:noFill/>
                <a:ln w="12700">
                  <a:solidFill>
                    <a:schemeClr val="tx1"/>
                  </a:solidFill>
                  <a:round/>
                  <a:headEnd type="none" w="sm" len="sm"/>
                  <a:tailEnd type="none" w="sm" len="sm"/>
                </a:ln>
              </p:spPr>
              <p:txBody>
                <a:bodyPr wrap="none" anchor="ctr"/>
                <a:lstStyle/>
                <a:p>
                  <a:endParaRPr lang="en-US">
                    <a:latin typeface="Lato Black" pitchFamily="34" charset="0"/>
                  </a:endParaRPr>
                </a:p>
              </p:txBody>
            </p:sp>
          </p:grpSp>
        </p:grpSp>
        <p:sp>
          <p:nvSpPr>
            <p:cNvPr id="16404" name="Rectangle 71"/>
            <p:cNvSpPr>
              <a:spLocks noChangeArrowheads="1"/>
            </p:cNvSpPr>
            <p:nvPr/>
          </p:nvSpPr>
          <p:spPr bwMode="auto">
            <a:xfrm>
              <a:off x="2958" y="3184"/>
              <a:ext cx="1532" cy="231"/>
            </a:xfrm>
            <a:prstGeom prst="rect">
              <a:avLst/>
            </a:prstGeom>
            <a:noFill/>
            <a:ln w="9525">
              <a:noFill/>
              <a:miter lim="800000"/>
              <a:headEnd/>
              <a:tailEnd/>
            </a:ln>
          </p:spPr>
          <p:txBody>
            <a:bodyPr wrap="none" lIns="92075" tIns="46038" rIns="92075" bIns="46038">
              <a:spAutoFit/>
            </a:bodyPr>
            <a:lstStyle/>
            <a:p>
              <a:pPr defTabSz="762000"/>
              <a:r>
                <a:rPr lang="en-GB">
                  <a:solidFill>
                    <a:schemeClr val="tx1"/>
                  </a:solidFill>
                  <a:latin typeface="Lato Black" pitchFamily="34" charset="0"/>
                </a:rPr>
                <a:t>Detent in 3 positions</a:t>
              </a:r>
            </a:p>
          </p:txBody>
        </p:sp>
        <p:sp>
          <p:nvSpPr>
            <p:cNvPr id="79" name="Rectangle 26"/>
            <p:cNvSpPr>
              <a:spLocks noChangeArrowheads="1"/>
            </p:cNvSpPr>
            <p:nvPr/>
          </p:nvSpPr>
          <p:spPr bwMode="auto">
            <a:xfrm>
              <a:off x="3299" y="3653"/>
              <a:ext cx="725" cy="233"/>
            </a:xfrm>
            <a:prstGeom prst="rect">
              <a:avLst/>
            </a:prstGeom>
            <a:noFill/>
            <a:ln w="9525">
              <a:noFill/>
              <a:miter lim="800000"/>
              <a:headEnd/>
              <a:tailEnd/>
            </a:ln>
          </p:spPr>
          <p:txBody>
            <a:bodyPr wrap="none" lIns="92075" tIns="46038" rIns="92075" bIns="46038">
              <a:spAutoFit/>
            </a:bodyPr>
            <a:lstStyle/>
            <a:p>
              <a:pPr defTabSz="762000"/>
              <a:r>
                <a:rPr lang="en-GB" dirty="0">
                  <a:solidFill>
                    <a:schemeClr val="tx1"/>
                  </a:solidFill>
                  <a:latin typeface="Lato Black" pitchFamily="34" charset="0"/>
                </a:rPr>
                <a:t>Solenoid </a:t>
              </a:r>
            </a:p>
          </p:txBody>
        </p:sp>
      </p:grpSp>
      <p:pic>
        <p:nvPicPr>
          <p:cNvPr id="1026" name="Picture 2"/>
          <p:cNvPicPr>
            <a:picLocks noChangeAspect="1" noChangeArrowheads="1"/>
          </p:cNvPicPr>
          <p:nvPr/>
        </p:nvPicPr>
        <p:blipFill>
          <a:blip r:embed="rId3"/>
          <a:srcRect/>
          <a:stretch>
            <a:fillRect/>
          </a:stretch>
        </p:blipFill>
        <p:spPr bwMode="auto">
          <a:xfrm>
            <a:off x="1228747" y="5689599"/>
            <a:ext cx="6281209" cy="114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r="28223"/>
          <a:stretch>
            <a:fillRect/>
          </a:stretch>
        </p:blipFill>
        <p:spPr bwMode="auto">
          <a:xfrm>
            <a:off x="951978" y="4872038"/>
            <a:ext cx="3069689" cy="771525"/>
          </a:xfrm>
          <a:prstGeom prst="rect">
            <a:avLst/>
          </a:prstGeom>
          <a:noFill/>
          <a:ln w="9525">
            <a:noFill/>
            <a:miter lim="800000"/>
            <a:headEnd/>
            <a:tailEnd/>
          </a:ln>
          <a:effectLst/>
        </p:spPr>
      </p:pic>
      <p:sp>
        <p:nvSpPr>
          <p:cNvPr id="76" name="Slide Number Placeholder 75"/>
          <p:cNvSpPr>
            <a:spLocks noGrp="1"/>
          </p:cNvSpPr>
          <p:nvPr>
            <p:ph type="sldNum" sz="quarter" idx="12"/>
          </p:nvPr>
        </p:nvSpPr>
        <p:spPr/>
        <p:txBody>
          <a:bodyPr/>
          <a:lstStyle/>
          <a:p>
            <a:fld id="{709429B7-DE0B-4B9D-BF18-CF94939812A0}" type="slidenum">
              <a:rPr lang="en-GB" smtClean="0"/>
              <a:pPr/>
              <a:t>17</a:t>
            </a:fld>
            <a:endParaRPr lang="en-GB"/>
          </a:p>
        </p:txBody>
      </p:sp>
      <p:pic>
        <p:nvPicPr>
          <p:cNvPr id="77"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5" cstate="print"/>
          <a:srcRect/>
          <a:stretch>
            <a:fillRect/>
          </a:stretch>
        </p:blipFill>
        <p:spPr bwMode="auto">
          <a:xfrm>
            <a:off x="8286777" y="0"/>
            <a:ext cx="857224" cy="857224"/>
          </a:xfrm>
          <a:prstGeom prst="rect">
            <a:avLst/>
          </a:prstGeom>
          <a:noFill/>
        </p:spPr>
      </p:pic>
      <p:pic>
        <p:nvPicPr>
          <p:cNvPr id="78" name="Picture 77"/>
          <p:cNvPicPr/>
          <p:nvPr/>
        </p:nvPicPr>
        <p:blipFill>
          <a:blip r:embed="rId6">
            <a:extLst>
              <a:ext uri="{28A0092B-C50C-407E-A947-70E740481C1C}">
                <a14:useLocalDpi xmlns:a14="http://schemas.microsoft.com/office/drawing/2010/main" val="0"/>
              </a:ext>
            </a:extLst>
          </a:blip>
          <a:srcRect t="67028" r="57727" b="15631"/>
          <a:stretch>
            <a:fillRect/>
          </a:stretch>
        </p:blipFill>
        <p:spPr bwMode="auto">
          <a:xfrm>
            <a:off x="6392333" y="4639732"/>
            <a:ext cx="1295400" cy="601133"/>
          </a:xfrm>
          <a:prstGeom prst="rect">
            <a:avLst/>
          </a:prstGeom>
          <a:noFill/>
          <a:ln>
            <a:noFill/>
          </a:ln>
        </p:spPr>
      </p:pic>
      <p:sp>
        <p:nvSpPr>
          <p:cNvPr id="80" name="Rectangle 79"/>
          <p:cNvSpPr/>
          <p:nvPr/>
        </p:nvSpPr>
        <p:spPr>
          <a:xfrm>
            <a:off x="6739466" y="4715933"/>
            <a:ext cx="795867" cy="4487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Tm="1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286000"/>
            <a:ext cx="7772400" cy="1143000"/>
          </a:xfrm>
          <a:noFill/>
        </p:spPr>
        <p:txBody>
          <a:bodyPr>
            <a:normAutofit fontScale="90000"/>
          </a:bodyPr>
          <a:lstStyle/>
          <a:p>
            <a:pPr algn="ctr"/>
            <a:r>
              <a:rPr lang="en-GB" dirty="0">
                <a:solidFill>
                  <a:srgbClr val="0070C0"/>
                </a:solidFill>
              </a:rPr>
              <a:t>Actuator control 2/2 valve</a:t>
            </a:r>
          </a:p>
        </p:txBody>
      </p:sp>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50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algn="ctr"/>
            <a:r>
              <a:rPr lang="en-GB" dirty="0">
                <a:solidFill>
                  <a:srgbClr val="0070C0"/>
                </a:solidFill>
              </a:rPr>
              <a:t>2/2 Valve actuator control</a:t>
            </a:r>
          </a:p>
        </p:txBody>
      </p:sp>
      <p:sp>
        <p:nvSpPr>
          <p:cNvPr id="24579" name="Rectangle 3"/>
          <p:cNvSpPr>
            <a:spLocks noGrp="1" noChangeArrowheads="1"/>
          </p:cNvSpPr>
          <p:nvPr>
            <p:ph type="body" sz="half" idx="1"/>
          </p:nvPr>
        </p:nvSpPr>
        <p:spPr>
          <a:xfrm>
            <a:off x="267855" y="1447799"/>
            <a:ext cx="4227945" cy="5174673"/>
          </a:xfrm>
          <a:noFill/>
        </p:spPr>
        <p:txBody>
          <a:bodyPr>
            <a:normAutofit/>
          </a:bodyPr>
          <a:lstStyle/>
          <a:p>
            <a:pPr algn="just">
              <a:lnSpc>
                <a:spcPct val="150000"/>
              </a:lnSpc>
            </a:pPr>
            <a:r>
              <a:rPr lang="en-GB" sz="2000" dirty="0"/>
              <a:t>A pair of the most basic of all valve types the 2/2 can be used to control a single acting cylinder</a:t>
            </a:r>
          </a:p>
          <a:p>
            <a:pPr algn="just">
              <a:lnSpc>
                <a:spcPct val="150000"/>
              </a:lnSpc>
            </a:pPr>
            <a:r>
              <a:rPr lang="en-GB" sz="2000" dirty="0"/>
              <a:t>The normally closed position of the valve is actuated by the spring</a:t>
            </a:r>
          </a:p>
          <a:p>
            <a:pPr algn="just">
              <a:lnSpc>
                <a:spcPct val="150000"/>
              </a:lnSpc>
            </a:pPr>
            <a:r>
              <a:rPr lang="en-GB" sz="2000" dirty="0"/>
              <a:t>The operated position is actuated by the push button</a:t>
            </a:r>
          </a:p>
          <a:p>
            <a:pPr algn="just">
              <a:lnSpc>
                <a:spcPct val="150000"/>
              </a:lnSpc>
            </a:pPr>
            <a:r>
              <a:rPr lang="en-GB" sz="2000" dirty="0"/>
              <a:t>One valve admits air the other valve exhausts it</a:t>
            </a:r>
          </a:p>
        </p:txBody>
      </p:sp>
      <p:sp>
        <p:nvSpPr>
          <p:cNvPr id="24580" name="Line 4"/>
          <p:cNvSpPr>
            <a:spLocks noChangeShapeType="1"/>
          </p:cNvSpPr>
          <p:nvPr/>
        </p:nvSpPr>
        <p:spPr bwMode="auto">
          <a:xfrm>
            <a:off x="5648325" y="4286250"/>
            <a:ext cx="0" cy="1952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581" name="Freeform 5"/>
          <p:cNvSpPr>
            <a:spLocks/>
          </p:cNvSpPr>
          <p:nvPr/>
        </p:nvSpPr>
        <p:spPr bwMode="auto">
          <a:xfrm>
            <a:off x="5854700" y="4071938"/>
            <a:ext cx="349250" cy="207962"/>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24582" name="AutoShape 6"/>
          <p:cNvSpPr>
            <a:spLocks noChangeArrowheads="1"/>
          </p:cNvSpPr>
          <p:nvPr/>
        </p:nvSpPr>
        <p:spPr bwMode="auto">
          <a:xfrm>
            <a:off x="5554663" y="44846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2" name="Group 15"/>
          <p:cNvGrpSpPr>
            <a:grpSpLocks/>
          </p:cNvGrpSpPr>
          <p:nvPr/>
        </p:nvGrpSpPr>
        <p:grpSpPr bwMode="auto">
          <a:xfrm>
            <a:off x="5060950" y="3894138"/>
            <a:ext cx="781050" cy="392112"/>
            <a:chOff x="3188" y="2453"/>
            <a:chExt cx="492" cy="247"/>
          </a:xfrm>
        </p:grpSpPr>
        <p:sp>
          <p:nvSpPr>
            <p:cNvPr id="24628" name="Freeform 7"/>
            <p:cNvSpPr>
              <a:spLocks/>
            </p:cNvSpPr>
            <p:nvPr/>
          </p:nvSpPr>
          <p:spPr bwMode="auto">
            <a:xfrm>
              <a:off x="3188"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4629" name="Line 8"/>
            <p:cNvSpPr>
              <a:spLocks noChangeShapeType="1"/>
            </p:cNvSpPr>
            <p:nvPr/>
          </p:nvSpPr>
          <p:spPr bwMode="auto">
            <a:xfrm>
              <a:off x="3435"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30" name="Freeform 9"/>
            <p:cNvSpPr>
              <a:spLocks/>
            </p:cNvSpPr>
            <p:nvPr/>
          </p:nvSpPr>
          <p:spPr bwMode="auto">
            <a:xfrm>
              <a:off x="3298" y="2453"/>
              <a:ext cx="36" cy="80"/>
            </a:xfrm>
            <a:custGeom>
              <a:avLst/>
              <a:gdLst>
                <a:gd name="T0" fmla="*/ 16 w 36"/>
                <a:gd name="T1" fmla="*/ 0 h 80"/>
                <a:gd name="T2" fmla="*/ 0 w 36"/>
                <a:gd name="T3" fmla="*/ 79 h 80"/>
                <a:gd name="T4" fmla="*/ 35 w 36"/>
                <a:gd name="T5" fmla="*/ 77 h 80"/>
                <a:gd name="T6" fmla="*/ 16 w 36"/>
                <a:gd name="T7" fmla="*/ 0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0"/>
                  </a:moveTo>
                  <a:lnTo>
                    <a:pt x="0" y="79"/>
                  </a:lnTo>
                  <a:lnTo>
                    <a:pt x="35" y="77"/>
                  </a:lnTo>
                  <a:lnTo>
                    <a:pt x="16" y="0"/>
                  </a:lnTo>
                </a:path>
              </a:pathLst>
            </a:custGeom>
            <a:solidFill>
              <a:srgbClr val="000000"/>
            </a:solidFill>
            <a:ln w="12700" cap="rnd">
              <a:solidFill>
                <a:srgbClr val="000000"/>
              </a:solidFill>
              <a:round/>
              <a:headEnd/>
              <a:tailEnd/>
            </a:ln>
          </p:spPr>
          <p:txBody>
            <a:bodyPr/>
            <a:lstStyle/>
            <a:p>
              <a:endParaRPr lang="en-US"/>
            </a:p>
          </p:txBody>
        </p:sp>
        <p:sp>
          <p:nvSpPr>
            <p:cNvPr id="24631" name="Line 10"/>
            <p:cNvSpPr>
              <a:spLocks noChangeShapeType="1"/>
            </p:cNvSpPr>
            <p:nvPr/>
          </p:nvSpPr>
          <p:spPr bwMode="auto">
            <a:xfrm>
              <a:off x="3313"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32" name="Line 11"/>
            <p:cNvSpPr>
              <a:spLocks noChangeShapeType="1"/>
            </p:cNvSpPr>
            <p:nvPr/>
          </p:nvSpPr>
          <p:spPr bwMode="auto">
            <a:xfrm>
              <a:off x="3559"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33" name="Line 12"/>
            <p:cNvSpPr>
              <a:spLocks noChangeShapeType="1"/>
            </p:cNvSpPr>
            <p:nvPr/>
          </p:nvSpPr>
          <p:spPr bwMode="auto">
            <a:xfrm>
              <a:off x="3524"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34" name="Line 13"/>
            <p:cNvSpPr>
              <a:spLocks noChangeShapeType="1"/>
            </p:cNvSpPr>
            <p:nvPr/>
          </p:nvSpPr>
          <p:spPr bwMode="auto">
            <a:xfrm>
              <a:off x="3557"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35" name="Line 14"/>
            <p:cNvSpPr>
              <a:spLocks noChangeShapeType="1"/>
            </p:cNvSpPr>
            <p:nvPr/>
          </p:nvSpPr>
          <p:spPr bwMode="auto">
            <a:xfrm>
              <a:off x="3524"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4584" name="Rectangle 16"/>
          <p:cNvSpPr>
            <a:spLocks noChangeArrowheads="1"/>
          </p:cNvSpPr>
          <p:nvPr/>
        </p:nvSpPr>
        <p:spPr bwMode="auto">
          <a:xfrm>
            <a:off x="57038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24585" name="Rectangle 17"/>
          <p:cNvSpPr>
            <a:spLocks noChangeArrowheads="1"/>
          </p:cNvSpPr>
          <p:nvPr/>
        </p:nvSpPr>
        <p:spPr bwMode="auto">
          <a:xfrm>
            <a:off x="57864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4586" name="Rectangle 18"/>
          <p:cNvSpPr>
            <a:spLocks noChangeArrowheads="1"/>
          </p:cNvSpPr>
          <p:nvPr/>
        </p:nvSpPr>
        <p:spPr bwMode="auto">
          <a:xfrm>
            <a:off x="4729163"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24587" name="Rectangle 19"/>
          <p:cNvSpPr>
            <a:spLocks noChangeArrowheads="1"/>
          </p:cNvSpPr>
          <p:nvPr/>
        </p:nvSpPr>
        <p:spPr bwMode="auto">
          <a:xfrm>
            <a:off x="56673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nvGrpSpPr>
          <p:cNvPr id="3" name="Group 24"/>
          <p:cNvGrpSpPr>
            <a:grpSpLocks/>
          </p:cNvGrpSpPr>
          <p:nvPr/>
        </p:nvGrpSpPr>
        <p:grpSpPr bwMode="auto">
          <a:xfrm>
            <a:off x="4738688" y="4086225"/>
            <a:ext cx="314325" cy="184150"/>
            <a:chOff x="2985" y="2574"/>
            <a:chExt cx="198" cy="116"/>
          </a:xfrm>
        </p:grpSpPr>
        <p:sp>
          <p:nvSpPr>
            <p:cNvPr id="24624" name="Line 20"/>
            <p:cNvSpPr>
              <a:spLocks noChangeShapeType="1"/>
            </p:cNvSpPr>
            <p:nvPr/>
          </p:nvSpPr>
          <p:spPr bwMode="auto">
            <a:xfrm>
              <a:off x="3029"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25" name="Freeform 21"/>
            <p:cNvSpPr>
              <a:spLocks/>
            </p:cNvSpPr>
            <p:nvPr/>
          </p:nvSpPr>
          <p:spPr bwMode="auto">
            <a:xfrm>
              <a:off x="2985"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4626" name="Line 22"/>
            <p:cNvSpPr>
              <a:spLocks noChangeShapeType="1"/>
            </p:cNvSpPr>
            <p:nvPr/>
          </p:nvSpPr>
          <p:spPr bwMode="auto">
            <a:xfrm>
              <a:off x="3033"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27" name="Line 23"/>
            <p:cNvSpPr>
              <a:spLocks noChangeShapeType="1"/>
            </p:cNvSpPr>
            <p:nvPr/>
          </p:nvSpPr>
          <p:spPr bwMode="auto">
            <a:xfrm>
              <a:off x="3033"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4" name="Group 33"/>
          <p:cNvGrpSpPr>
            <a:grpSpLocks/>
          </p:cNvGrpSpPr>
          <p:nvPr/>
        </p:nvGrpSpPr>
        <p:grpSpPr bwMode="auto">
          <a:xfrm>
            <a:off x="6448425" y="1862138"/>
            <a:ext cx="947738" cy="460375"/>
            <a:chOff x="4062" y="1173"/>
            <a:chExt cx="597" cy="290"/>
          </a:xfrm>
        </p:grpSpPr>
        <p:sp>
          <p:nvSpPr>
            <p:cNvPr id="24616" name="Line 25"/>
            <p:cNvSpPr>
              <a:spLocks noChangeShapeType="1"/>
            </p:cNvSpPr>
            <p:nvPr/>
          </p:nvSpPr>
          <p:spPr bwMode="auto">
            <a:xfrm>
              <a:off x="4205"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17" name="Line 26"/>
            <p:cNvSpPr>
              <a:spLocks noChangeShapeType="1"/>
            </p:cNvSpPr>
            <p:nvPr/>
          </p:nvSpPr>
          <p:spPr bwMode="auto">
            <a:xfrm>
              <a:off x="4205"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18" name="Line 27"/>
            <p:cNvSpPr>
              <a:spLocks noChangeShapeType="1"/>
            </p:cNvSpPr>
            <p:nvPr/>
          </p:nvSpPr>
          <p:spPr bwMode="auto">
            <a:xfrm>
              <a:off x="4201"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19" name="Line 28"/>
            <p:cNvSpPr>
              <a:spLocks noChangeShapeType="1"/>
            </p:cNvSpPr>
            <p:nvPr/>
          </p:nvSpPr>
          <p:spPr bwMode="auto">
            <a:xfrm>
              <a:off x="4138"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20" name="Freeform 29"/>
            <p:cNvSpPr>
              <a:spLocks/>
            </p:cNvSpPr>
            <p:nvPr/>
          </p:nvSpPr>
          <p:spPr bwMode="auto">
            <a:xfrm>
              <a:off x="4062" y="1173"/>
              <a:ext cx="493" cy="242"/>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24621" name="Freeform 30"/>
            <p:cNvSpPr>
              <a:spLocks/>
            </p:cNvSpPr>
            <p:nvPr/>
          </p:nvSpPr>
          <p:spPr bwMode="auto">
            <a:xfrm>
              <a:off x="4205" y="1197"/>
              <a:ext cx="345" cy="204"/>
            </a:xfrm>
            <a:custGeom>
              <a:avLst/>
              <a:gdLst>
                <a:gd name="T0" fmla="*/ 344 w 345"/>
                <a:gd name="T1" fmla="*/ 130 h 204"/>
                <a:gd name="T2" fmla="*/ 325 w 345"/>
                <a:gd name="T3" fmla="*/ 203 h 204"/>
                <a:gd name="T4" fmla="*/ 264 w 345"/>
                <a:gd name="T5" fmla="*/ 0 h 204"/>
                <a:gd name="T6" fmla="*/ 203 w 345"/>
                <a:gd name="T7" fmla="*/ 203 h 204"/>
                <a:gd name="T8" fmla="*/ 142 w 345"/>
                <a:gd name="T9" fmla="*/ 0 h 204"/>
                <a:gd name="T10" fmla="*/ 81 w 345"/>
                <a:gd name="T11" fmla="*/ 203 h 204"/>
                <a:gd name="T12" fmla="*/ 20 w 345"/>
                <a:gd name="T13" fmla="*/ 0 h 204"/>
                <a:gd name="T14" fmla="*/ 0 w 345"/>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45"/>
                <a:gd name="T25" fmla="*/ 0 h 204"/>
                <a:gd name="T26" fmla="*/ 345 w 345"/>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5" h="204">
                  <a:moveTo>
                    <a:pt x="344" y="130"/>
                  </a:moveTo>
                  <a:lnTo>
                    <a:pt x="325" y="203"/>
                  </a:lnTo>
                  <a:lnTo>
                    <a:pt x="264" y="0"/>
                  </a:lnTo>
                  <a:lnTo>
                    <a:pt x="203" y="203"/>
                  </a:lnTo>
                  <a:lnTo>
                    <a:pt x="142" y="0"/>
                  </a:lnTo>
                  <a:lnTo>
                    <a:pt x="81" y="203"/>
                  </a:lnTo>
                  <a:lnTo>
                    <a:pt x="20"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24622" name="Freeform 31"/>
            <p:cNvSpPr>
              <a:spLocks/>
            </p:cNvSpPr>
            <p:nvPr/>
          </p:nvSpPr>
          <p:spPr bwMode="auto">
            <a:xfrm>
              <a:off x="4071" y="1365"/>
              <a:ext cx="49" cy="49"/>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24623" name="Freeform 32"/>
            <p:cNvSpPr>
              <a:spLocks/>
            </p:cNvSpPr>
            <p:nvPr/>
          </p:nvSpPr>
          <p:spPr bwMode="auto">
            <a:xfrm>
              <a:off x="4498" y="1412"/>
              <a:ext cx="52" cy="51"/>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grpSp>
      <p:sp>
        <p:nvSpPr>
          <p:cNvPr id="24590" name="Line 34"/>
          <p:cNvSpPr>
            <a:spLocks noChangeShapeType="1"/>
          </p:cNvSpPr>
          <p:nvPr/>
        </p:nvSpPr>
        <p:spPr bwMode="auto">
          <a:xfrm>
            <a:off x="7718425" y="4286250"/>
            <a:ext cx="0" cy="1952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591" name="Freeform 35"/>
          <p:cNvSpPr>
            <a:spLocks/>
          </p:cNvSpPr>
          <p:nvPr/>
        </p:nvSpPr>
        <p:spPr bwMode="auto">
          <a:xfrm>
            <a:off x="7924800" y="4071938"/>
            <a:ext cx="349250" cy="207962"/>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24592" name="AutoShape 36"/>
          <p:cNvSpPr>
            <a:spLocks noChangeArrowheads="1"/>
          </p:cNvSpPr>
          <p:nvPr/>
        </p:nvSpPr>
        <p:spPr bwMode="auto">
          <a:xfrm rot="10800000" flipH="1">
            <a:off x="7624763" y="44846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4593" name="Freeform 37"/>
          <p:cNvSpPr>
            <a:spLocks/>
          </p:cNvSpPr>
          <p:nvPr/>
        </p:nvSpPr>
        <p:spPr bwMode="auto">
          <a:xfrm>
            <a:off x="7131050" y="3894138"/>
            <a:ext cx="781050" cy="392112"/>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4594" name="Line 38"/>
          <p:cNvSpPr>
            <a:spLocks noChangeShapeType="1"/>
          </p:cNvSpPr>
          <p:nvPr/>
        </p:nvSpPr>
        <p:spPr bwMode="auto">
          <a:xfrm>
            <a:off x="7523163" y="3894138"/>
            <a:ext cx="0" cy="390525"/>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41"/>
          <p:cNvGrpSpPr>
            <a:grpSpLocks/>
          </p:cNvGrpSpPr>
          <p:nvPr/>
        </p:nvGrpSpPr>
        <p:grpSpPr bwMode="auto">
          <a:xfrm>
            <a:off x="7305675" y="3894138"/>
            <a:ext cx="57150" cy="392112"/>
            <a:chOff x="4602" y="2453"/>
            <a:chExt cx="36" cy="247"/>
          </a:xfrm>
        </p:grpSpPr>
        <p:sp>
          <p:nvSpPr>
            <p:cNvPr id="24614" name="Freeform 39"/>
            <p:cNvSpPr>
              <a:spLocks/>
            </p:cNvSpPr>
            <p:nvPr/>
          </p:nvSpPr>
          <p:spPr bwMode="auto">
            <a:xfrm>
              <a:off x="4602" y="2620"/>
              <a:ext cx="36" cy="80"/>
            </a:xfrm>
            <a:custGeom>
              <a:avLst/>
              <a:gdLst>
                <a:gd name="T0" fmla="*/ 16 w 36"/>
                <a:gd name="T1" fmla="*/ 79 h 80"/>
                <a:gd name="T2" fmla="*/ 0 w 36"/>
                <a:gd name="T3" fmla="*/ 0 h 80"/>
                <a:gd name="T4" fmla="*/ 35 w 36"/>
                <a:gd name="T5" fmla="*/ 2 h 80"/>
                <a:gd name="T6" fmla="*/ 16 w 36"/>
                <a:gd name="T7" fmla="*/ 79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79"/>
                  </a:moveTo>
                  <a:lnTo>
                    <a:pt x="0" y="0"/>
                  </a:lnTo>
                  <a:lnTo>
                    <a:pt x="35" y="2"/>
                  </a:lnTo>
                  <a:lnTo>
                    <a:pt x="16" y="79"/>
                  </a:lnTo>
                </a:path>
              </a:pathLst>
            </a:custGeom>
            <a:solidFill>
              <a:srgbClr val="000000"/>
            </a:solidFill>
            <a:ln w="12700" cap="rnd">
              <a:solidFill>
                <a:srgbClr val="000000"/>
              </a:solidFill>
              <a:round/>
              <a:headEnd/>
              <a:tailEnd/>
            </a:ln>
          </p:spPr>
          <p:txBody>
            <a:bodyPr/>
            <a:lstStyle/>
            <a:p>
              <a:endParaRPr lang="en-US"/>
            </a:p>
          </p:txBody>
        </p:sp>
        <p:sp>
          <p:nvSpPr>
            <p:cNvPr id="24615" name="Line 40"/>
            <p:cNvSpPr>
              <a:spLocks noChangeShapeType="1"/>
            </p:cNvSpPr>
            <p:nvPr/>
          </p:nvSpPr>
          <p:spPr bwMode="auto">
            <a:xfrm flipV="1">
              <a:off x="4617"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4596" name="Line 42"/>
          <p:cNvSpPr>
            <a:spLocks noChangeShapeType="1"/>
          </p:cNvSpPr>
          <p:nvPr/>
        </p:nvSpPr>
        <p:spPr bwMode="auto">
          <a:xfrm>
            <a:off x="7720013" y="3894138"/>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597" name="Line 43"/>
          <p:cNvSpPr>
            <a:spLocks noChangeShapeType="1"/>
          </p:cNvSpPr>
          <p:nvPr/>
        </p:nvSpPr>
        <p:spPr bwMode="auto">
          <a:xfrm>
            <a:off x="7664450" y="4005263"/>
            <a:ext cx="1127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598" name="Line 44"/>
          <p:cNvSpPr>
            <a:spLocks noChangeShapeType="1"/>
          </p:cNvSpPr>
          <p:nvPr/>
        </p:nvSpPr>
        <p:spPr bwMode="auto">
          <a:xfrm>
            <a:off x="7716838" y="4171950"/>
            <a:ext cx="0" cy="1127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599" name="Line 45"/>
          <p:cNvSpPr>
            <a:spLocks noChangeShapeType="1"/>
          </p:cNvSpPr>
          <p:nvPr/>
        </p:nvSpPr>
        <p:spPr bwMode="auto">
          <a:xfrm>
            <a:off x="7664450" y="4171950"/>
            <a:ext cx="1127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00" name="Rectangle 46"/>
          <p:cNvSpPr>
            <a:spLocks noChangeArrowheads="1"/>
          </p:cNvSpPr>
          <p:nvPr/>
        </p:nvSpPr>
        <p:spPr bwMode="auto">
          <a:xfrm>
            <a:off x="77739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24601" name="Rectangle 47"/>
          <p:cNvSpPr>
            <a:spLocks noChangeArrowheads="1"/>
          </p:cNvSpPr>
          <p:nvPr/>
        </p:nvSpPr>
        <p:spPr bwMode="auto">
          <a:xfrm>
            <a:off x="78565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4602" name="Rectangle 48"/>
          <p:cNvSpPr>
            <a:spLocks noChangeArrowheads="1"/>
          </p:cNvSpPr>
          <p:nvPr/>
        </p:nvSpPr>
        <p:spPr bwMode="auto">
          <a:xfrm>
            <a:off x="6799263"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24603" name="Rectangle 49"/>
          <p:cNvSpPr>
            <a:spLocks noChangeArrowheads="1"/>
          </p:cNvSpPr>
          <p:nvPr/>
        </p:nvSpPr>
        <p:spPr bwMode="auto">
          <a:xfrm>
            <a:off x="77374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dirty="0">
                <a:solidFill>
                  <a:schemeClr val="tx1"/>
                </a:solidFill>
              </a:rPr>
              <a:t>2</a:t>
            </a:r>
          </a:p>
        </p:txBody>
      </p:sp>
      <p:sp>
        <p:nvSpPr>
          <p:cNvPr id="24604" name="Line 50"/>
          <p:cNvSpPr>
            <a:spLocks noChangeShapeType="1"/>
          </p:cNvSpPr>
          <p:nvPr/>
        </p:nvSpPr>
        <p:spPr bwMode="auto">
          <a:xfrm>
            <a:off x="6878638" y="4086225"/>
            <a:ext cx="0" cy="1841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05" name="Freeform 51"/>
          <p:cNvSpPr>
            <a:spLocks/>
          </p:cNvSpPr>
          <p:nvPr/>
        </p:nvSpPr>
        <p:spPr bwMode="auto">
          <a:xfrm>
            <a:off x="6808788" y="4086225"/>
            <a:ext cx="71437" cy="184150"/>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4606" name="Line 52"/>
          <p:cNvSpPr>
            <a:spLocks noChangeShapeType="1"/>
          </p:cNvSpPr>
          <p:nvPr/>
        </p:nvSpPr>
        <p:spPr bwMode="auto">
          <a:xfrm>
            <a:off x="6884988" y="4141788"/>
            <a:ext cx="2381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07" name="Line 53"/>
          <p:cNvSpPr>
            <a:spLocks noChangeShapeType="1"/>
          </p:cNvSpPr>
          <p:nvPr/>
        </p:nvSpPr>
        <p:spPr bwMode="auto">
          <a:xfrm>
            <a:off x="6884988" y="4216400"/>
            <a:ext cx="2381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08" name="Freeform 54"/>
          <p:cNvSpPr>
            <a:spLocks/>
          </p:cNvSpPr>
          <p:nvPr/>
        </p:nvSpPr>
        <p:spPr bwMode="auto">
          <a:xfrm>
            <a:off x="5651500" y="3365500"/>
            <a:ext cx="2071688" cy="534988"/>
          </a:xfrm>
          <a:custGeom>
            <a:avLst/>
            <a:gdLst>
              <a:gd name="T0" fmla="*/ 0 w 1305"/>
              <a:gd name="T1" fmla="*/ 336 h 337"/>
              <a:gd name="T2" fmla="*/ 0 w 1305"/>
              <a:gd name="T3" fmla="*/ 0 h 337"/>
              <a:gd name="T4" fmla="*/ 1304 w 1305"/>
              <a:gd name="T5" fmla="*/ 0 h 337"/>
              <a:gd name="T6" fmla="*/ 1304 w 1305"/>
              <a:gd name="T7" fmla="*/ 336 h 337"/>
              <a:gd name="T8" fmla="*/ 0 60000 65536"/>
              <a:gd name="T9" fmla="*/ 0 60000 65536"/>
              <a:gd name="T10" fmla="*/ 0 60000 65536"/>
              <a:gd name="T11" fmla="*/ 0 60000 65536"/>
              <a:gd name="T12" fmla="*/ 0 w 1305"/>
              <a:gd name="T13" fmla="*/ 0 h 337"/>
              <a:gd name="T14" fmla="*/ 1305 w 1305"/>
              <a:gd name="T15" fmla="*/ 337 h 337"/>
            </a:gdLst>
            <a:ahLst/>
            <a:cxnLst>
              <a:cxn ang="T8">
                <a:pos x="T0" y="T1"/>
              </a:cxn>
              <a:cxn ang="T9">
                <a:pos x="T2" y="T3"/>
              </a:cxn>
              <a:cxn ang="T10">
                <a:pos x="T4" y="T5"/>
              </a:cxn>
              <a:cxn ang="T11">
                <a:pos x="T6" y="T7"/>
              </a:cxn>
            </a:cxnLst>
            <a:rect l="T12" t="T13" r="T14" b="T15"/>
            <a:pathLst>
              <a:path w="1305" h="337">
                <a:moveTo>
                  <a:pt x="0" y="336"/>
                </a:moveTo>
                <a:lnTo>
                  <a:pt x="0" y="0"/>
                </a:lnTo>
                <a:lnTo>
                  <a:pt x="1304" y="0"/>
                </a:lnTo>
                <a:lnTo>
                  <a:pt x="1304" y="336"/>
                </a:lnTo>
              </a:path>
            </a:pathLst>
          </a:custGeom>
          <a:noFill/>
          <a:ln w="12700" cap="rnd">
            <a:solidFill>
              <a:srgbClr val="000000"/>
            </a:solidFill>
            <a:round/>
            <a:headEnd type="none" w="sm" len="sm"/>
            <a:tailEnd type="none" w="sm" len="sm"/>
          </a:ln>
        </p:spPr>
        <p:txBody>
          <a:bodyPr/>
          <a:lstStyle/>
          <a:p>
            <a:endParaRPr lang="en-US"/>
          </a:p>
        </p:txBody>
      </p:sp>
      <p:sp>
        <p:nvSpPr>
          <p:cNvPr id="24609" name="Line 55"/>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610" name="Oval 56"/>
          <p:cNvSpPr>
            <a:spLocks noChangeArrowheads="1"/>
          </p:cNvSpPr>
          <p:nvPr/>
        </p:nvSpPr>
        <p:spPr bwMode="auto">
          <a:xfrm>
            <a:off x="6457950" y="332105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4611" name="Rectangle 57"/>
          <p:cNvSpPr>
            <a:spLocks noChangeArrowheads="1"/>
          </p:cNvSpPr>
          <p:nvPr/>
        </p:nvSpPr>
        <p:spPr bwMode="auto">
          <a:xfrm>
            <a:off x="4645025" y="4408488"/>
            <a:ext cx="666750" cy="366712"/>
          </a:xfrm>
          <a:prstGeom prst="rect">
            <a:avLst/>
          </a:prstGeom>
          <a:noFill/>
          <a:ln w="9525">
            <a:noFill/>
            <a:miter lim="800000"/>
            <a:headEnd/>
            <a:tailEnd/>
          </a:ln>
        </p:spPr>
        <p:txBody>
          <a:bodyPr wrap="none" lIns="92075" tIns="46038" rIns="92075" bIns="46038">
            <a:spAutoFit/>
          </a:bodyPr>
          <a:lstStyle/>
          <a:p>
            <a:pPr defTabSz="762000"/>
            <a:r>
              <a:rPr lang="en-GB"/>
              <a:t>OUT</a:t>
            </a:r>
          </a:p>
        </p:txBody>
      </p:sp>
      <p:sp>
        <p:nvSpPr>
          <p:cNvPr id="24612" name="Rectangle 58"/>
          <p:cNvSpPr>
            <a:spLocks noChangeArrowheads="1"/>
          </p:cNvSpPr>
          <p:nvPr/>
        </p:nvSpPr>
        <p:spPr bwMode="auto">
          <a:xfrm>
            <a:off x="6727825" y="4408488"/>
            <a:ext cx="412750" cy="366712"/>
          </a:xfrm>
          <a:prstGeom prst="rect">
            <a:avLst/>
          </a:prstGeom>
          <a:noFill/>
          <a:ln w="9525">
            <a:noFill/>
            <a:miter lim="800000"/>
            <a:headEnd/>
            <a:tailEnd/>
          </a:ln>
        </p:spPr>
        <p:txBody>
          <a:bodyPr wrap="none" lIns="92075" tIns="46038" rIns="92075" bIns="46038">
            <a:spAutoFit/>
          </a:bodyPr>
          <a:lstStyle/>
          <a:p>
            <a:pPr defTabSz="762000"/>
            <a:r>
              <a:rPr lang="en-GB"/>
              <a:t>IN</a:t>
            </a:r>
          </a:p>
        </p:txBody>
      </p:sp>
      <p:sp>
        <p:nvSpPr>
          <p:cNvPr id="60" name="Slide Number Placeholder 59"/>
          <p:cNvSpPr>
            <a:spLocks noGrp="1"/>
          </p:cNvSpPr>
          <p:nvPr>
            <p:ph type="sldNum" sz="quarter" idx="12"/>
          </p:nvPr>
        </p:nvSpPr>
        <p:spPr/>
        <p:txBody>
          <a:bodyPr/>
          <a:lstStyle/>
          <a:p>
            <a:fld id="{432C8622-D8E8-42BF-901A-EF4521E846B1}" type="slidenum">
              <a:rPr lang="en-GB" smtClean="0"/>
              <a:pPr/>
              <a:t>19</a:t>
            </a:fld>
            <a:endParaRPr lang="en-GB"/>
          </a:p>
        </p:txBody>
      </p:sp>
      <p:pic>
        <p:nvPicPr>
          <p:cNvPr id="61"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pPr algn="just">
              <a:lnSpc>
                <a:spcPct val="100000"/>
              </a:lnSpc>
            </a:pPr>
            <a:r>
              <a:rPr lang="en-US" dirty="0">
                <a:solidFill>
                  <a:srgbClr val="0070C0"/>
                </a:solidFill>
                <a:latin typeface="Lato Black"/>
              </a:rPr>
              <a:t> Fluid power is the technology that deals with the </a:t>
            </a:r>
            <a:r>
              <a:rPr lang="en-US" dirty="0">
                <a:solidFill>
                  <a:srgbClr val="FF0000"/>
                </a:solidFill>
                <a:latin typeface="Lato Black"/>
              </a:rPr>
              <a:t>generation, control and transmission of forces and movement of mechanical element </a:t>
            </a:r>
            <a:r>
              <a:rPr lang="en-US" dirty="0">
                <a:solidFill>
                  <a:srgbClr val="0070C0"/>
                </a:solidFill>
                <a:latin typeface="Lato Black"/>
              </a:rPr>
              <a:t>or system with the </a:t>
            </a:r>
            <a:r>
              <a:rPr lang="en-US" dirty="0">
                <a:solidFill>
                  <a:srgbClr val="FF0000"/>
                </a:solidFill>
                <a:latin typeface="Lato Black"/>
              </a:rPr>
              <a:t>use of pressurized fluids in a confined system </a:t>
            </a:r>
          </a:p>
          <a:p>
            <a:pPr>
              <a:lnSpc>
                <a:spcPct val="100000"/>
              </a:lnSpc>
            </a:pPr>
            <a:endParaRPr lang="en-US" dirty="0">
              <a:latin typeface="Lato Black"/>
            </a:endParaRPr>
          </a:p>
          <a:p>
            <a:pPr algn="just">
              <a:lnSpc>
                <a:spcPct val="100000"/>
              </a:lnSpc>
            </a:pPr>
            <a:r>
              <a:rPr lang="en-US" dirty="0">
                <a:latin typeface="Lato Black"/>
              </a:rPr>
              <a:t> </a:t>
            </a:r>
            <a:r>
              <a:rPr lang="en-US" dirty="0">
                <a:solidFill>
                  <a:srgbClr val="0070C0"/>
                </a:solidFill>
                <a:latin typeface="Lato Black"/>
              </a:rPr>
              <a:t>Fluid power system includes a </a:t>
            </a:r>
            <a:r>
              <a:rPr lang="en-US" dirty="0">
                <a:solidFill>
                  <a:srgbClr val="FF0000"/>
                </a:solidFill>
                <a:latin typeface="Lato Black"/>
              </a:rPr>
              <a:t>hydraulic system </a:t>
            </a:r>
            <a:r>
              <a:rPr lang="en-US" dirty="0">
                <a:solidFill>
                  <a:srgbClr val="0070C0"/>
                </a:solidFill>
                <a:latin typeface="Lato Black"/>
              </a:rPr>
              <a:t>(hydra – water) and a </a:t>
            </a:r>
            <a:r>
              <a:rPr lang="en-US" dirty="0">
                <a:solidFill>
                  <a:srgbClr val="FF0000"/>
                </a:solidFill>
                <a:latin typeface="Lato Black"/>
              </a:rPr>
              <a:t>pneumatic system </a:t>
            </a:r>
            <a:r>
              <a:rPr lang="en-US" dirty="0">
                <a:solidFill>
                  <a:srgbClr val="0070C0"/>
                </a:solidFill>
                <a:latin typeface="Lato Black"/>
              </a:rPr>
              <a:t>(pneuma – air) </a:t>
            </a:r>
          </a:p>
        </p:txBody>
      </p:sp>
      <p:sp>
        <p:nvSpPr>
          <p:cNvPr id="2" name="Title 1"/>
          <p:cNvSpPr>
            <a:spLocks noGrp="1"/>
          </p:cNvSpPr>
          <p:nvPr>
            <p:ph type="title"/>
          </p:nvPr>
        </p:nvSpPr>
        <p:spPr/>
        <p:txBody>
          <a:bodyPr>
            <a:normAutofit/>
          </a:bodyPr>
          <a:lstStyle/>
          <a:p>
            <a:br>
              <a:rPr lang="en-US" dirty="0">
                <a:solidFill>
                  <a:srgbClr val="0070C0"/>
                </a:solidFill>
              </a:rPr>
            </a:br>
            <a:r>
              <a:rPr lang="en-US" dirty="0">
                <a:solidFill>
                  <a:srgbClr val="0070C0"/>
                </a:solidFill>
              </a:rPr>
              <a:t> </a:t>
            </a:r>
            <a:r>
              <a:rPr lang="en-US" b="1" dirty="0">
                <a:solidFill>
                  <a:srgbClr val="0070C0"/>
                </a:solidFill>
              </a:rPr>
              <a:t>INTRODUCTION </a:t>
            </a:r>
            <a:endParaRPr lang="en-US" dirty="0">
              <a:solidFill>
                <a:srgbClr val="0070C0"/>
              </a:solidFill>
            </a:endParaRPr>
          </a:p>
        </p:txBody>
      </p:sp>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
        <p:nvSpPr>
          <p:cNvPr id="5" name="Slide Number Placeholder 4"/>
          <p:cNvSpPr>
            <a:spLocks noGrp="1"/>
          </p:cNvSpPr>
          <p:nvPr>
            <p:ph type="sldNum" sz="quarter" idx="12"/>
          </p:nvPr>
        </p:nvSpPr>
        <p:spPr/>
        <p:txBody>
          <a:bodyPr/>
          <a:lstStyle/>
          <a:p>
            <a:fld id="{709429B7-DE0B-4B9D-BF18-CF94939812A0}"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GB" dirty="0">
                <a:solidFill>
                  <a:srgbClr val="0070C0"/>
                </a:solidFill>
              </a:rPr>
              <a:t>2/2 Valve actuator control</a:t>
            </a:r>
          </a:p>
        </p:txBody>
      </p:sp>
      <p:sp>
        <p:nvSpPr>
          <p:cNvPr id="25603" name="Rectangle 3"/>
          <p:cNvSpPr>
            <a:spLocks noGrp="1" noChangeArrowheads="1"/>
          </p:cNvSpPr>
          <p:nvPr>
            <p:ph type="body" sz="half" idx="1"/>
          </p:nvPr>
        </p:nvSpPr>
        <p:spPr>
          <a:xfrm>
            <a:off x="461827" y="1447800"/>
            <a:ext cx="4202248" cy="5063836"/>
          </a:xfrm>
          <a:noFill/>
        </p:spPr>
        <p:txBody>
          <a:bodyPr>
            <a:normAutofit/>
          </a:bodyPr>
          <a:lstStyle/>
          <a:p>
            <a:pPr algn="just">
              <a:lnSpc>
                <a:spcPct val="150000"/>
              </a:lnSpc>
            </a:pPr>
            <a:r>
              <a:rPr lang="en-GB" sz="2000" dirty="0"/>
              <a:t>The button marked OUT is pushed to operate the valve</a:t>
            </a:r>
          </a:p>
          <a:p>
            <a:pPr algn="just">
              <a:lnSpc>
                <a:spcPct val="150000"/>
              </a:lnSpc>
            </a:pPr>
            <a:r>
              <a:rPr lang="en-GB" sz="2000" dirty="0"/>
              <a:t>Air is connected to the cylinder and it </a:t>
            </a:r>
            <a:r>
              <a:rPr lang="en-GB" sz="2000" dirty="0" err="1"/>
              <a:t>outstrokes</a:t>
            </a:r>
            <a:endParaRPr lang="en-GB" sz="2000" dirty="0"/>
          </a:p>
          <a:p>
            <a:pPr algn="just">
              <a:lnSpc>
                <a:spcPct val="150000"/>
              </a:lnSpc>
            </a:pPr>
            <a:r>
              <a:rPr lang="en-GB" sz="2000" dirty="0"/>
              <a:t>Air cannot escape to atmosphere through the valve marked IN as this is closed</a:t>
            </a:r>
          </a:p>
          <a:p>
            <a:pPr algn="just">
              <a:lnSpc>
                <a:spcPct val="150000"/>
              </a:lnSpc>
            </a:pPr>
            <a:r>
              <a:rPr lang="en-GB" sz="2000" dirty="0"/>
              <a:t>The air  at atmospheric pressure in the front of the cylinder vents through the breather port</a:t>
            </a:r>
          </a:p>
        </p:txBody>
      </p:sp>
      <p:sp>
        <p:nvSpPr>
          <p:cNvPr id="25604" name="Line 4"/>
          <p:cNvSpPr>
            <a:spLocks noChangeShapeType="1"/>
          </p:cNvSpPr>
          <p:nvPr/>
        </p:nvSpPr>
        <p:spPr bwMode="auto">
          <a:xfrm>
            <a:off x="5648325" y="4286250"/>
            <a:ext cx="0" cy="1952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05" name="AutoShape 5"/>
          <p:cNvSpPr>
            <a:spLocks noChangeArrowheads="1"/>
          </p:cNvSpPr>
          <p:nvPr/>
        </p:nvSpPr>
        <p:spPr bwMode="auto">
          <a:xfrm>
            <a:off x="5554663" y="44846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5606" name="Rectangle 6"/>
          <p:cNvSpPr>
            <a:spLocks noChangeArrowheads="1"/>
          </p:cNvSpPr>
          <p:nvPr/>
        </p:nvSpPr>
        <p:spPr bwMode="auto">
          <a:xfrm>
            <a:off x="57038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25607" name="Rectangle 7"/>
          <p:cNvSpPr>
            <a:spLocks noChangeArrowheads="1"/>
          </p:cNvSpPr>
          <p:nvPr/>
        </p:nvSpPr>
        <p:spPr bwMode="auto">
          <a:xfrm>
            <a:off x="61928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5608" name="Rectangle 8"/>
          <p:cNvSpPr>
            <a:spLocks noChangeArrowheads="1"/>
          </p:cNvSpPr>
          <p:nvPr/>
        </p:nvSpPr>
        <p:spPr bwMode="auto">
          <a:xfrm>
            <a:off x="56673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nvGrpSpPr>
          <p:cNvPr id="2" name="Group 25"/>
          <p:cNvGrpSpPr>
            <a:grpSpLocks/>
          </p:cNvGrpSpPr>
          <p:nvPr/>
        </p:nvGrpSpPr>
        <p:grpSpPr bwMode="auto">
          <a:xfrm>
            <a:off x="5122863" y="3806825"/>
            <a:ext cx="1474787" cy="479425"/>
            <a:chOff x="3227" y="2398"/>
            <a:chExt cx="929" cy="302"/>
          </a:xfrm>
        </p:grpSpPr>
        <p:sp>
          <p:nvSpPr>
            <p:cNvPr id="25645" name="Freeform 9"/>
            <p:cNvSpPr>
              <a:spLocks/>
            </p:cNvSpPr>
            <p:nvPr/>
          </p:nvSpPr>
          <p:spPr bwMode="auto">
            <a:xfrm>
              <a:off x="3936"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3" name="Group 18"/>
            <p:cNvGrpSpPr>
              <a:grpSpLocks/>
            </p:cNvGrpSpPr>
            <p:nvPr/>
          </p:nvGrpSpPr>
          <p:grpSpPr bwMode="auto">
            <a:xfrm>
              <a:off x="3436" y="2453"/>
              <a:ext cx="492" cy="247"/>
              <a:chOff x="3436" y="2453"/>
              <a:chExt cx="492" cy="247"/>
            </a:xfrm>
          </p:grpSpPr>
          <p:sp>
            <p:nvSpPr>
              <p:cNvPr id="25653" name="Freeform 10"/>
              <p:cNvSpPr>
                <a:spLocks/>
              </p:cNvSpPr>
              <p:nvPr/>
            </p:nvSpPr>
            <p:spPr bwMode="auto">
              <a:xfrm>
                <a:off x="3436"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5654" name="Line 11"/>
              <p:cNvSpPr>
                <a:spLocks noChangeShapeType="1"/>
              </p:cNvSpPr>
              <p:nvPr/>
            </p:nvSpPr>
            <p:spPr bwMode="auto">
              <a:xfrm>
                <a:off x="3683"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55" name="Freeform 12"/>
              <p:cNvSpPr>
                <a:spLocks/>
              </p:cNvSpPr>
              <p:nvPr/>
            </p:nvSpPr>
            <p:spPr bwMode="auto">
              <a:xfrm>
                <a:off x="3546" y="2453"/>
                <a:ext cx="36" cy="80"/>
              </a:xfrm>
              <a:custGeom>
                <a:avLst/>
                <a:gdLst>
                  <a:gd name="T0" fmla="*/ 16 w 36"/>
                  <a:gd name="T1" fmla="*/ 0 h 80"/>
                  <a:gd name="T2" fmla="*/ 0 w 36"/>
                  <a:gd name="T3" fmla="*/ 79 h 80"/>
                  <a:gd name="T4" fmla="*/ 35 w 36"/>
                  <a:gd name="T5" fmla="*/ 77 h 80"/>
                  <a:gd name="T6" fmla="*/ 16 w 36"/>
                  <a:gd name="T7" fmla="*/ 0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0"/>
                    </a:moveTo>
                    <a:lnTo>
                      <a:pt x="0" y="79"/>
                    </a:lnTo>
                    <a:lnTo>
                      <a:pt x="35" y="77"/>
                    </a:lnTo>
                    <a:lnTo>
                      <a:pt x="16" y="0"/>
                    </a:lnTo>
                  </a:path>
                </a:pathLst>
              </a:custGeom>
              <a:solidFill>
                <a:srgbClr val="000000"/>
              </a:solidFill>
              <a:ln w="12700" cap="rnd">
                <a:solidFill>
                  <a:srgbClr val="000000"/>
                </a:solidFill>
                <a:round/>
                <a:headEnd/>
                <a:tailEnd/>
              </a:ln>
            </p:spPr>
            <p:txBody>
              <a:bodyPr/>
              <a:lstStyle/>
              <a:p>
                <a:endParaRPr lang="en-US"/>
              </a:p>
            </p:txBody>
          </p:sp>
          <p:sp>
            <p:nvSpPr>
              <p:cNvPr id="25656" name="Line 13"/>
              <p:cNvSpPr>
                <a:spLocks noChangeShapeType="1"/>
              </p:cNvSpPr>
              <p:nvPr/>
            </p:nvSpPr>
            <p:spPr bwMode="auto">
              <a:xfrm>
                <a:off x="3561"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57" name="Line 14"/>
              <p:cNvSpPr>
                <a:spLocks noChangeShapeType="1"/>
              </p:cNvSpPr>
              <p:nvPr/>
            </p:nvSpPr>
            <p:spPr bwMode="auto">
              <a:xfrm>
                <a:off x="3807"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58" name="Line 15"/>
              <p:cNvSpPr>
                <a:spLocks noChangeShapeType="1"/>
              </p:cNvSpPr>
              <p:nvPr/>
            </p:nvSpPr>
            <p:spPr bwMode="auto">
              <a:xfrm>
                <a:off x="3772"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59" name="Line 16"/>
              <p:cNvSpPr>
                <a:spLocks noChangeShapeType="1"/>
              </p:cNvSpPr>
              <p:nvPr/>
            </p:nvSpPr>
            <p:spPr bwMode="auto">
              <a:xfrm>
                <a:off x="3805"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60" name="Line 17"/>
              <p:cNvSpPr>
                <a:spLocks noChangeShapeType="1"/>
              </p:cNvSpPr>
              <p:nvPr/>
            </p:nvSpPr>
            <p:spPr bwMode="auto">
              <a:xfrm>
                <a:off x="3772"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5647" name="Rectangle 19"/>
            <p:cNvSpPr>
              <a:spLocks noChangeArrowheads="1"/>
            </p:cNvSpPr>
            <p:nvPr/>
          </p:nvSpPr>
          <p:spPr bwMode="auto">
            <a:xfrm>
              <a:off x="3227"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4" name="Group 24"/>
            <p:cNvGrpSpPr>
              <a:grpSpLocks/>
            </p:cNvGrpSpPr>
            <p:nvPr/>
          </p:nvGrpSpPr>
          <p:grpSpPr bwMode="auto">
            <a:xfrm>
              <a:off x="3233" y="2574"/>
              <a:ext cx="198" cy="116"/>
              <a:chOff x="3233" y="2574"/>
              <a:chExt cx="198" cy="116"/>
            </a:xfrm>
          </p:grpSpPr>
          <p:sp>
            <p:nvSpPr>
              <p:cNvPr id="25649" name="Line 20"/>
              <p:cNvSpPr>
                <a:spLocks noChangeShapeType="1"/>
              </p:cNvSpPr>
              <p:nvPr/>
            </p:nvSpPr>
            <p:spPr bwMode="auto">
              <a:xfrm>
                <a:off x="3277"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50" name="Freeform 21"/>
              <p:cNvSpPr>
                <a:spLocks/>
              </p:cNvSpPr>
              <p:nvPr/>
            </p:nvSpPr>
            <p:spPr bwMode="auto">
              <a:xfrm>
                <a:off x="3233"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5651" name="Line 22"/>
              <p:cNvSpPr>
                <a:spLocks noChangeShapeType="1"/>
              </p:cNvSpPr>
              <p:nvPr/>
            </p:nvSpPr>
            <p:spPr bwMode="auto">
              <a:xfrm>
                <a:off x="3281"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52" name="Line 23"/>
              <p:cNvSpPr>
                <a:spLocks noChangeShapeType="1"/>
              </p:cNvSpPr>
              <p:nvPr/>
            </p:nvSpPr>
            <p:spPr bwMode="auto">
              <a:xfrm>
                <a:off x="3281"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5" name="Group 30"/>
          <p:cNvGrpSpPr>
            <a:grpSpLocks/>
          </p:cNvGrpSpPr>
          <p:nvPr/>
        </p:nvGrpSpPr>
        <p:grpSpPr bwMode="auto">
          <a:xfrm>
            <a:off x="6899275" y="1866900"/>
            <a:ext cx="827088" cy="382588"/>
            <a:chOff x="4346" y="1176"/>
            <a:chExt cx="521" cy="241"/>
          </a:xfrm>
        </p:grpSpPr>
        <p:sp>
          <p:nvSpPr>
            <p:cNvPr id="25641" name="Line 26"/>
            <p:cNvSpPr>
              <a:spLocks noChangeShapeType="1"/>
            </p:cNvSpPr>
            <p:nvPr/>
          </p:nvSpPr>
          <p:spPr bwMode="auto">
            <a:xfrm>
              <a:off x="4413"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42" name="Line 27"/>
            <p:cNvSpPr>
              <a:spLocks noChangeShapeType="1"/>
            </p:cNvSpPr>
            <p:nvPr/>
          </p:nvSpPr>
          <p:spPr bwMode="auto">
            <a:xfrm>
              <a:off x="4413"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43" name="Line 28"/>
            <p:cNvSpPr>
              <a:spLocks noChangeShapeType="1"/>
            </p:cNvSpPr>
            <p:nvPr/>
          </p:nvSpPr>
          <p:spPr bwMode="auto">
            <a:xfrm>
              <a:off x="4409"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44" name="Line 29"/>
            <p:cNvSpPr>
              <a:spLocks noChangeShapeType="1"/>
            </p:cNvSpPr>
            <p:nvPr/>
          </p:nvSpPr>
          <p:spPr bwMode="auto">
            <a:xfrm>
              <a:off x="4346"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5611" name="Freeform 31"/>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25612" name="Freeform 32"/>
          <p:cNvSpPr>
            <a:spLocks/>
          </p:cNvSpPr>
          <p:nvPr/>
        </p:nvSpPr>
        <p:spPr bwMode="auto">
          <a:xfrm>
            <a:off x="7015163" y="1900238"/>
            <a:ext cx="207962" cy="323850"/>
          </a:xfrm>
          <a:custGeom>
            <a:avLst/>
            <a:gdLst>
              <a:gd name="T0" fmla="*/ 130 w 131"/>
              <a:gd name="T1" fmla="*/ 130 h 204"/>
              <a:gd name="T2" fmla="*/ 122 w 131"/>
              <a:gd name="T3" fmla="*/ 203 h 204"/>
              <a:gd name="T4" fmla="*/ 99 w 131"/>
              <a:gd name="T5" fmla="*/ 0 h 204"/>
              <a:gd name="T6" fmla="*/ 76 w 131"/>
              <a:gd name="T7" fmla="*/ 203 h 204"/>
              <a:gd name="T8" fmla="*/ 53 w 131"/>
              <a:gd name="T9" fmla="*/ 0 h 204"/>
              <a:gd name="T10" fmla="*/ 30 w 131"/>
              <a:gd name="T11" fmla="*/ 203 h 204"/>
              <a:gd name="T12" fmla="*/ 7 w 131"/>
              <a:gd name="T13" fmla="*/ 0 h 204"/>
              <a:gd name="T14" fmla="*/ 0 w 131"/>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204"/>
              <a:gd name="T26" fmla="*/ 131 w 131"/>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204">
                <a:moveTo>
                  <a:pt x="130" y="130"/>
                </a:moveTo>
                <a:lnTo>
                  <a:pt x="122" y="203"/>
                </a:lnTo>
                <a:lnTo>
                  <a:pt x="99" y="0"/>
                </a:lnTo>
                <a:lnTo>
                  <a:pt x="76" y="203"/>
                </a:lnTo>
                <a:lnTo>
                  <a:pt x="53" y="0"/>
                </a:lnTo>
                <a:lnTo>
                  <a:pt x="30" y="203"/>
                </a:lnTo>
                <a:lnTo>
                  <a:pt x="7"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25613" name="Freeform 33"/>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25614" name="Freeform 34"/>
          <p:cNvSpPr>
            <a:spLocks/>
          </p:cNvSpPr>
          <p:nvPr/>
        </p:nvSpPr>
        <p:spPr bwMode="auto">
          <a:xfrm>
            <a:off x="7140575" y="22415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25615" name="Line 35"/>
          <p:cNvSpPr>
            <a:spLocks noChangeShapeType="1"/>
          </p:cNvSpPr>
          <p:nvPr/>
        </p:nvSpPr>
        <p:spPr bwMode="auto">
          <a:xfrm>
            <a:off x="7718425" y="4286250"/>
            <a:ext cx="0" cy="1952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16" name="Freeform 36"/>
          <p:cNvSpPr>
            <a:spLocks/>
          </p:cNvSpPr>
          <p:nvPr/>
        </p:nvSpPr>
        <p:spPr bwMode="auto">
          <a:xfrm>
            <a:off x="7924800" y="4071938"/>
            <a:ext cx="349250" cy="207962"/>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25617" name="AutoShape 37"/>
          <p:cNvSpPr>
            <a:spLocks noChangeArrowheads="1"/>
          </p:cNvSpPr>
          <p:nvPr/>
        </p:nvSpPr>
        <p:spPr bwMode="auto">
          <a:xfrm rot="10800000" flipH="1">
            <a:off x="7624763" y="44846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5618" name="Freeform 38"/>
          <p:cNvSpPr>
            <a:spLocks/>
          </p:cNvSpPr>
          <p:nvPr/>
        </p:nvSpPr>
        <p:spPr bwMode="auto">
          <a:xfrm>
            <a:off x="7131050" y="3894138"/>
            <a:ext cx="781050" cy="392112"/>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5619" name="Line 39"/>
          <p:cNvSpPr>
            <a:spLocks noChangeShapeType="1"/>
          </p:cNvSpPr>
          <p:nvPr/>
        </p:nvSpPr>
        <p:spPr bwMode="auto">
          <a:xfrm>
            <a:off x="7523163" y="3894138"/>
            <a:ext cx="0" cy="390525"/>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6" name="Group 42"/>
          <p:cNvGrpSpPr>
            <a:grpSpLocks/>
          </p:cNvGrpSpPr>
          <p:nvPr/>
        </p:nvGrpSpPr>
        <p:grpSpPr bwMode="auto">
          <a:xfrm>
            <a:off x="7305675" y="3894138"/>
            <a:ext cx="57150" cy="392112"/>
            <a:chOff x="4602" y="2453"/>
            <a:chExt cx="36" cy="247"/>
          </a:xfrm>
        </p:grpSpPr>
        <p:sp>
          <p:nvSpPr>
            <p:cNvPr id="25639" name="Freeform 40"/>
            <p:cNvSpPr>
              <a:spLocks/>
            </p:cNvSpPr>
            <p:nvPr/>
          </p:nvSpPr>
          <p:spPr bwMode="auto">
            <a:xfrm>
              <a:off x="4602" y="2620"/>
              <a:ext cx="36" cy="80"/>
            </a:xfrm>
            <a:custGeom>
              <a:avLst/>
              <a:gdLst>
                <a:gd name="T0" fmla="*/ 16 w 36"/>
                <a:gd name="T1" fmla="*/ 79 h 80"/>
                <a:gd name="T2" fmla="*/ 0 w 36"/>
                <a:gd name="T3" fmla="*/ 0 h 80"/>
                <a:gd name="T4" fmla="*/ 35 w 36"/>
                <a:gd name="T5" fmla="*/ 2 h 80"/>
                <a:gd name="T6" fmla="*/ 16 w 36"/>
                <a:gd name="T7" fmla="*/ 79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79"/>
                  </a:moveTo>
                  <a:lnTo>
                    <a:pt x="0" y="0"/>
                  </a:lnTo>
                  <a:lnTo>
                    <a:pt x="35" y="2"/>
                  </a:lnTo>
                  <a:lnTo>
                    <a:pt x="16" y="79"/>
                  </a:lnTo>
                </a:path>
              </a:pathLst>
            </a:custGeom>
            <a:solidFill>
              <a:srgbClr val="000000"/>
            </a:solidFill>
            <a:ln w="12700" cap="rnd">
              <a:solidFill>
                <a:srgbClr val="000000"/>
              </a:solidFill>
              <a:round/>
              <a:headEnd/>
              <a:tailEnd/>
            </a:ln>
          </p:spPr>
          <p:txBody>
            <a:bodyPr/>
            <a:lstStyle/>
            <a:p>
              <a:endParaRPr lang="en-US"/>
            </a:p>
          </p:txBody>
        </p:sp>
        <p:sp>
          <p:nvSpPr>
            <p:cNvPr id="25640" name="Line 41"/>
            <p:cNvSpPr>
              <a:spLocks noChangeShapeType="1"/>
            </p:cNvSpPr>
            <p:nvPr/>
          </p:nvSpPr>
          <p:spPr bwMode="auto">
            <a:xfrm flipV="1">
              <a:off x="4617"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5621" name="Line 43"/>
          <p:cNvSpPr>
            <a:spLocks noChangeShapeType="1"/>
          </p:cNvSpPr>
          <p:nvPr/>
        </p:nvSpPr>
        <p:spPr bwMode="auto">
          <a:xfrm>
            <a:off x="7720013" y="3894138"/>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22" name="Line 44"/>
          <p:cNvSpPr>
            <a:spLocks noChangeShapeType="1"/>
          </p:cNvSpPr>
          <p:nvPr/>
        </p:nvSpPr>
        <p:spPr bwMode="auto">
          <a:xfrm>
            <a:off x="7664450" y="4005263"/>
            <a:ext cx="1127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23" name="Line 45"/>
          <p:cNvSpPr>
            <a:spLocks noChangeShapeType="1"/>
          </p:cNvSpPr>
          <p:nvPr/>
        </p:nvSpPr>
        <p:spPr bwMode="auto">
          <a:xfrm>
            <a:off x="7716838" y="4171950"/>
            <a:ext cx="0" cy="1127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24" name="Line 46"/>
          <p:cNvSpPr>
            <a:spLocks noChangeShapeType="1"/>
          </p:cNvSpPr>
          <p:nvPr/>
        </p:nvSpPr>
        <p:spPr bwMode="auto">
          <a:xfrm>
            <a:off x="7664450" y="4171950"/>
            <a:ext cx="1127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25" name="Rectangle 47"/>
          <p:cNvSpPr>
            <a:spLocks noChangeArrowheads="1"/>
          </p:cNvSpPr>
          <p:nvPr/>
        </p:nvSpPr>
        <p:spPr bwMode="auto">
          <a:xfrm>
            <a:off x="77739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25626" name="Rectangle 48"/>
          <p:cNvSpPr>
            <a:spLocks noChangeArrowheads="1"/>
          </p:cNvSpPr>
          <p:nvPr/>
        </p:nvSpPr>
        <p:spPr bwMode="auto">
          <a:xfrm>
            <a:off x="78565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5627" name="Rectangle 49"/>
          <p:cNvSpPr>
            <a:spLocks noChangeArrowheads="1"/>
          </p:cNvSpPr>
          <p:nvPr/>
        </p:nvSpPr>
        <p:spPr bwMode="auto">
          <a:xfrm>
            <a:off x="6799263"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25628" name="Rectangle 50"/>
          <p:cNvSpPr>
            <a:spLocks noChangeArrowheads="1"/>
          </p:cNvSpPr>
          <p:nvPr/>
        </p:nvSpPr>
        <p:spPr bwMode="auto">
          <a:xfrm>
            <a:off x="77374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25629" name="Line 51"/>
          <p:cNvSpPr>
            <a:spLocks noChangeShapeType="1"/>
          </p:cNvSpPr>
          <p:nvPr/>
        </p:nvSpPr>
        <p:spPr bwMode="auto">
          <a:xfrm>
            <a:off x="6878638" y="4086225"/>
            <a:ext cx="0" cy="1841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30" name="Freeform 52"/>
          <p:cNvSpPr>
            <a:spLocks/>
          </p:cNvSpPr>
          <p:nvPr/>
        </p:nvSpPr>
        <p:spPr bwMode="auto">
          <a:xfrm>
            <a:off x="6808788" y="4086225"/>
            <a:ext cx="71437" cy="184150"/>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5631" name="Line 53"/>
          <p:cNvSpPr>
            <a:spLocks noChangeShapeType="1"/>
          </p:cNvSpPr>
          <p:nvPr/>
        </p:nvSpPr>
        <p:spPr bwMode="auto">
          <a:xfrm>
            <a:off x="6884988" y="4141788"/>
            <a:ext cx="2381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32" name="Line 54"/>
          <p:cNvSpPr>
            <a:spLocks noChangeShapeType="1"/>
          </p:cNvSpPr>
          <p:nvPr/>
        </p:nvSpPr>
        <p:spPr bwMode="auto">
          <a:xfrm>
            <a:off x="6884988" y="4216400"/>
            <a:ext cx="2381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33" name="Freeform 55"/>
          <p:cNvSpPr>
            <a:spLocks/>
          </p:cNvSpPr>
          <p:nvPr/>
        </p:nvSpPr>
        <p:spPr bwMode="auto">
          <a:xfrm>
            <a:off x="5651500" y="3365500"/>
            <a:ext cx="2071688" cy="534988"/>
          </a:xfrm>
          <a:custGeom>
            <a:avLst/>
            <a:gdLst>
              <a:gd name="T0" fmla="*/ 0 w 1305"/>
              <a:gd name="T1" fmla="*/ 336 h 337"/>
              <a:gd name="T2" fmla="*/ 0 w 1305"/>
              <a:gd name="T3" fmla="*/ 0 h 337"/>
              <a:gd name="T4" fmla="*/ 1304 w 1305"/>
              <a:gd name="T5" fmla="*/ 0 h 337"/>
              <a:gd name="T6" fmla="*/ 1304 w 1305"/>
              <a:gd name="T7" fmla="*/ 336 h 337"/>
              <a:gd name="T8" fmla="*/ 0 60000 65536"/>
              <a:gd name="T9" fmla="*/ 0 60000 65536"/>
              <a:gd name="T10" fmla="*/ 0 60000 65536"/>
              <a:gd name="T11" fmla="*/ 0 60000 65536"/>
              <a:gd name="T12" fmla="*/ 0 w 1305"/>
              <a:gd name="T13" fmla="*/ 0 h 337"/>
              <a:gd name="T14" fmla="*/ 1305 w 1305"/>
              <a:gd name="T15" fmla="*/ 337 h 337"/>
            </a:gdLst>
            <a:ahLst/>
            <a:cxnLst>
              <a:cxn ang="T8">
                <a:pos x="T0" y="T1"/>
              </a:cxn>
              <a:cxn ang="T9">
                <a:pos x="T2" y="T3"/>
              </a:cxn>
              <a:cxn ang="T10">
                <a:pos x="T4" y="T5"/>
              </a:cxn>
              <a:cxn ang="T11">
                <a:pos x="T6" y="T7"/>
              </a:cxn>
            </a:cxnLst>
            <a:rect l="T12" t="T13" r="T14" b="T15"/>
            <a:pathLst>
              <a:path w="1305" h="337">
                <a:moveTo>
                  <a:pt x="0" y="336"/>
                </a:moveTo>
                <a:lnTo>
                  <a:pt x="0" y="0"/>
                </a:lnTo>
                <a:lnTo>
                  <a:pt x="1304" y="0"/>
                </a:lnTo>
                <a:lnTo>
                  <a:pt x="1304" y="336"/>
                </a:lnTo>
              </a:path>
            </a:pathLst>
          </a:custGeom>
          <a:noFill/>
          <a:ln w="12700" cap="rnd">
            <a:solidFill>
              <a:srgbClr val="000000"/>
            </a:solidFill>
            <a:round/>
            <a:headEnd type="none" w="sm" len="sm"/>
            <a:tailEnd type="none" w="sm" len="sm"/>
          </a:ln>
        </p:spPr>
        <p:txBody>
          <a:bodyPr/>
          <a:lstStyle/>
          <a:p>
            <a:endParaRPr lang="en-US"/>
          </a:p>
        </p:txBody>
      </p:sp>
      <p:sp>
        <p:nvSpPr>
          <p:cNvPr id="25634" name="Line 56"/>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635" name="Oval 57"/>
          <p:cNvSpPr>
            <a:spLocks noChangeArrowheads="1"/>
          </p:cNvSpPr>
          <p:nvPr/>
        </p:nvSpPr>
        <p:spPr bwMode="auto">
          <a:xfrm>
            <a:off x="6457950" y="332105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5636" name="Rectangle 58"/>
          <p:cNvSpPr>
            <a:spLocks noChangeArrowheads="1"/>
          </p:cNvSpPr>
          <p:nvPr/>
        </p:nvSpPr>
        <p:spPr bwMode="auto">
          <a:xfrm>
            <a:off x="4645025" y="4408488"/>
            <a:ext cx="666750" cy="366712"/>
          </a:xfrm>
          <a:prstGeom prst="rect">
            <a:avLst/>
          </a:prstGeom>
          <a:noFill/>
          <a:ln w="9525">
            <a:noFill/>
            <a:miter lim="800000"/>
            <a:headEnd/>
            <a:tailEnd/>
          </a:ln>
        </p:spPr>
        <p:txBody>
          <a:bodyPr wrap="none" lIns="92075" tIns="46038" rIns="92075" bIns="46038">
            <a:spAutoFit/>
          </a:bodyPr>
          <a:lstStyle/>
          <a:p>
            <a:pPr defTabSz="762000"/>
            <a:r>
              <a:rPr lang="en-GB"/>
              <a:t>OUT</a:t>
            </a:r>
          </a:p>
        </p:txBody>
      </p:sp>
      <p:sp>
        <p:nvSpPr>
          <p:cNvPr id="25637" name="Rectangle 59"/>
          <p:cNvSpPr>
            <a:spLocks noChangeArrowheads="1"/>
          </p:cNvSpPr>
          <p:nvPr/>
        </p:nvSpPr>
        <p:spPr bwMode="auto">
          <a:xfrm>
            <a:off x="6727825" y="4408488"/>
            <a:ext cx="412750" cy="366712"/>
          </a:xfrm>
          <a:prstGeom prst="rect">
            <a:avLst/>
          </a:prstGeom>
          <a:noFill/>
          <a:ln w="9525">
            <a:noFill/>
            <a:miter lim="800000"/>
            <a:headEnd/>
            <a:tailEnd/>
          </a:ln>
        </p:spPr>
        <p:txBody>
          <a:bodyPr wrap="none" lIns="92075" tIns="46038" rIns="92075" bIns="46038">
            <a:spAutoFit/>
          </a:bodyPr>
          <a:lstStyle/>
          <a:p>
            <a:pPr defTabSz="762000"/>
            <a:r>
              <a:rPr lang="en-GB"/>
              <a:t>IN</a:t>
            </a:r>
          </a:p>
        </p:txBody>
      </p:sp>
      <p:sp>
        <p:nvSpPr>
          <p:cNvPr id="61" name="Slide Number Placeholder 60"/>
          <p:cNvSpPr>
            <a:spLocks noGrp="1"/>
          </p:cNvSpPr>
          <p:nvPr>
            <p:ph type="sldNum" sz="quarter" idx="12"/>
          </p:nvPr>
        </p:nvSpPr>
        <p:spPr/>
        <p:txBody>
          <a:bodyPr/>
          <a:lstStyle/>
          <a:p>
            <a:fld id="{432C8622-D8E8-42BF-901A-EF4521E846B1}" type="slidenum">
              <a:rPr lang="en-GB" smtClean="0"/>
              <a:pPr/>
              <a:t>20</a:t>
            </a:fld>
            <a:endParaRPr lang="en-GB"/>
          </a:p>
        </p:txBody>
      </p:sp>
      <p:pic>
        <p:nvPicPr>
          <p:cNvPr id="62"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algn="ctr"/>
            <a:r>
              <a:rPr lang="en-GB" dirty="0">
                <a:solidFill>
                  <a:srgbClr val="0070C0"/>
                </a:solidFill>
              </a:rPr>
              <a:t>2/2 Valve actuator control</a:t>
            </a:r>
          </a:p>
        </p:txBody>
      </p:sp>
      <p:sp>
        <p:nvSpPr>
          <p:cNvPr id="26627" name="Rectangle 3"/>
          <p:cNvSpPr>
            <a:spLocks noGrp="1" noChangeArrowheads="1"/>
          </p:cNvSpPr>
          <p:nvPr>
            <p:ph type="body" sz="half" idx="1"/>
          </p:nvPr>
        </p:nvSpPr>
        <p:spPr>
          <a:xfrm>
            <a:off x="341746" y="1447800"/>
            <a:ext cx="4154054" cy="4991100"/>
          </a:xfrm>
          <a:noFill/>
        </p:spPr>
        <p:txBody>
          <a:bodyPr>
            <a:normAutofit/>
          </a:bodyPr>
          <a:lstStyle/>
          <a:p>
            <a:pPr algn="just">
              <a:lnSpc>
                <a:spcPct val="150000"/>
              </a:lnSpc>
            </a:pPr>
            <a:r>
              <a:rPr lang="en-GB" sz="2000" dirty="0"/>
              <a:t>The push button of the valve marked OUT is released and it returns to a normal closed position</a:t>
            </a:r>
          </a:p>
          <a:p>
            <a:pPr algn="just">
              <a:lnSpc>
                <a:spcPct val="150000"/>
              </a:lnSpc>
            </a:pPr>
            <a:r>
              <a:rPr lang="en-GB" sz="2000" dirty="0"/>
              <a:t>Air is now trapped in the system and provided there are no leaks the piston rod will stay in the </a:t>
            </a:r>
            <a:r>
              <a:rPr lang="en-GB" sz="2000" dirty="0" err="1"/>
              <a:t>outstroked</a:t>
            </a:r>
            <a:r>
              <a:rPr lang="en-GB" sz="2000" dirty="0"/>
              <a:t> position</a:t>
            </a:r>
          </a:p>
          <a:p>
            <a:pPr algn="just">
              <a:lnSpc>
                <a:spcPct val="150000"/>
              </a:lnSpc>
            </a:pPr>
            <a:r>
              <a:rPr lang="en-GB" sz="2000" dirty="0"/>
              <a:t>If the load increases beyond the force exerted by the air the piston rod will start to move in</a:t>
            </a:r>
          </a:p>
        </p:txBody>
      </p:sp>
      <p:sp>
        <p:nvSpPr>
          <p:cNvPr id="26628" name="Line 4"/>
          <p:cNvSpPr>
            <a:spLocks noChangeShapeType="1"/>
          </p:cNvSpPr>
          <p:nvPr/>
        </p:nvSpPr>
        <p:spPr bwMode="auto">
          <a:xfrm>
            <a:off x="5648325" y="4286250"/>
            <a:ext cx="0" cy="1952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29" name="AutoShape 5"/>
          <p:cNvSpPr>
            <a:spLocks noChangeArrowheads="1"/>
          </p:cNvSpPr>
          <p:nvPr/>
        </p:nvSpPr>
        <p:spPr bwMode="auto">
          <a:xfrm>
            <a:off x="5554663" y="44846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6630" name="Rectangle 6"/>
          <p:cNvSpPr>
            <a:spLocks noChangeArrowheads="1"/>
          </p:cNvSpPr>
          <p:nvPr/>
        </p:nvSpPr>
        <p:spPr bwMode="auto">
          <a:xfrm>
            <a:off x="57038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26631" name="Rectangle 7"/>
          <p:cNvSpPr>
            <a:spLocks noChangeArrowheads="1"/>
          </p:cNvSpPr>
          <p:nvPr/>
        </p:nvSpPr>
        <p:spPr bwMode="auto">
          <a:xfrm>
            <a:off x="57991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6632" name="Rectangle 8"/>
          <p:cNvSpPr>
            <a:spLocks noChangeArrowheads="1"/>
          </p:cNvSpPr>
          <p:nvPr/>
        </p:nvSpPr>
        <p:spPr bwMode="auto">
          <a:xfrm>
            <a:off x="56673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nvGrpSpPr>
          <p:cNvPr id="2" name="Group 25"/>
          <p:cNvGrpSpPr>
            <a:grpSpLocks/>
          </p:cNvGrpSpPr>
          <p:nvPr/>
        </p:nvGrpSpPr>
        <p:grpSpPr bwMode="auto">
          <a:xfrm>
            <a:off x="4729163" y="3806825"/>
            <a:ext cx="1474787" cy="479425"/>
            <a:chOff x="2979" y="2398"/>
            <a:chExt cx="929" cy="302"/>
          </a:xfrm>
        </p:grpSpPr>
        <p:sp>
          <p:nvSpPr>
            <p:cNvPr id="26669" name="Freeform 9"/>
            <p:cNvSpPr>
              <a:spLocks/>
            </p:cNvSpPr>
            <p:nvPr/>
          </p:nvSpPr>
          <p:spPr bwMode="auto">
            <a:xfrm>
              <a:off x="3688"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3" name="Group 18"/>
            <p:cNvGrpSpPr>
              <a:grpSpLocks/>
            </p:cNvGrpSpPr>
            <p:nvPr/>
          </p:nvGrpSpPr>
          <p:grpSpPr bwMode="auto">
            <a:xfrm>
              <a:off x="3188" y="2453"/>
              <a:ext cx="492" cy="247"/>
              <a:chOff x="3188" y="2453"/>
              <a:chExt cx="492" cy="247"/>
            </a:xfrm>
          </p:grpSpPr>
          <p:sp>
            <p:nvSpPr>
              <p:cNvPr id="26677" name="Freeform 10"/>
              <p:cNvSpPr>
                <a:spLocks/>
              </p:cNvSpPr>
              <p:nvPr/>
            </p:nvSpPr>
            <p:spPr bwMode="auto">
              <a:xfrm>
                <a:off x="3188"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6678" name="Line 11"/>
              <p:cNvSpPr>
                <a:spLocks noChangeShapeType="1"/>
              </p:cNvSpPr>
              <p:nvPr/>
            </p:nvSpPr>
            <p:spPr bwMode="auto">
              <a:xfrm>
                <a:off x="3435"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79" name="Freeform 12"/>
              <p:cNvSpPr>
                <a:spLocks/>
              </p:cNvSpPr>
              <p:nvPr/>
            </p:nvSpPr>
            <p:spPr bwMode="auto">
              <a:xfrm>
                <a:off x="3298" y="2453"/>
                <a:ext cx="36" cy="80"/>
              </a:xfrm>
              <a:custGeom>
                <a:avLst/>
                <a:gdLst>
                  <a:gd name="T0" fmla="*/ 16 w 36"/>
                  <a:gd name="T1" fmla="*/ 0 h 80"/>
                  <a:gd name="T2" fmla="*/ 0 w 36"/>
                  <a:gd name="T3" fmla="*/ 79 h 80"/>
                  <a:gd name="T4" fmla="*/ 35 w 36"/>
                  <a:gd name="T5" fmla="*/ 77 h 80"/>
                  <a:gd name="T6" fmla="*/ 16 w 36"/>
                  <a:gd name="T7" fmla="*/ 0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0"/>
                    </a:moveTo>
                    <a:lnTo>
                      <a:pt x="0" y="79"/>
                    </a:lnTo>
                    <a:lnTo>
                      <a:pt x="35" y="77"/>
                    </a:lnTo>
                    <a:lnTo>
                      <a:pt x="16" y="0"/>
                    </a:lnTo>
                  </a:path>
                </a:pathLst>
              </a:custGeom>
              <a:solidFill>
                <a:srgbClr val="000000"/>
              </a:solidFill>
              <a:ln w="12700" cap="rnd">
                <a:solidFill>
                  <a:srgbClr val="000000"/>
                </a:solidFill>
                <a:round/>
                <a:headEnd/>
                <a:tailEnd/>
              </a:ln>
            </p:spPr>
            <p:txBody>
              <a:bodyPr/>
              <a:lstStyle/>
              <a:p>
                <a:endParaRPr lang="en-US"/>
              </a:p>
            </p:txBody>
          </p:sp>
          <p:sp>
            <p:nvSpPr>
              <p:cNvPr id="26680" name="Line 13"/>
              <p:cNvSpPr>
                <a:spLocks noChangeShapeType="1"/>
              </p:cNvSpPr>
              <p:nvPr/>
            </p:nvSpPr>
            <p:spPr bwMode="auto">
              <a:xfrm>
                <a:off x="3313"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81" name="Line 14"/>
              <p:cNvSpPr>
                <a:spLocks noChangeShapeType="1"/>
              </p:cNvSpPr>
              <p:nvPr/>
            </p:nvSpPr>
            <p:spPr bwMode="auto">
              <a:xfrm>
                <a:off x="3559"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82" name="Line 15"/>
              <p:cNvSpPr>
                <a:spLocks noChangeShapeType="1"/>
              </p:cNvSpPr>
              <p:nvPr/>
            </p:nvSpPr>
            <p:spPr bwMode="auto">
              <a:xfrm>
                <a:off x="3524"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83" name="Line 16"/>
              <p:cNvSpPr>
                <a:spLocks noChangeShapeType="1"/>
              </p:cNvSpPr>
              <p:nvPr/>
            </p:nvSpPr>
            <p:spPr bwMode="auto">
              <a:xfrm>
                <a:off x="3557"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84" name="Line 17"/>
              <p:cNvSpPr>
                <a:spLocks noChangeShapeType="1"/>
              </p:cNvSpPr>
              <p:nvPr/>
            </p:nvSpPr>
            <p:spPr bwMode="auto">
              <a:xfrm>
                <a:off x="3524"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6671" name="Rectangle 19"/>
            <p:cNvSpPr>
              <a:spLocks noChangeArrowheads="1"/>
            </p:cNvSpPr>
            <p:nvPr/>
          </p:nvSpPr>
          <p:spPr bwMode="auto">
            <a:xfrm>
              <a:off x="2979"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4" name="Group 24"/>
            <p:cNvGrpSpPr>
              <a:grpSpLocks/>
            </p:cNvGrpSpPr>
            <p:nvPr/>
          </p:nvGrpSpPr>
          <p:grpSpPr bwMode="auto">
            <a:xfrm>
              <a:off x="2985" y="2574"/>
              <a:ext cx="198" cy="116"/>
              <a:chOff x="2985" y="2574"/>
              <a:chExt cx="198" cy="116"/>
            </a:xfrm>
          </p:grpSpPr>
          <p:sp>
            <p:nvSpPr>
              <p:cNvPr id="26673" name="Line 20"/>
              <p:cNvSpPr>
                <a:spLocks noChangeShapeType="1"/>
              </p:cNvSpPr>
              <p:nvPr/>
            </p:nvSpPr>
            <p:spPr bwMode="auto">
              <a:xfrm>
                <a:off x="3029"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74" name="Freeform 21"/>
              <p:cNvSpPr>
                <a:spLocks/>
              </p:cNvSpPr>
              <p:nvPr/>
            </p:nvSpPr>
            <p:spPr bwMode="auto">
              <a:xfrm>
                <a:off x="2985"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6675" name="Line 22"/>
              <p:cNvSpPr>
                <a:spLocks noChangeShapeType="1"/>
              </p:cNvSpPr>
              <p:nvPr/>
            </p:nvSpPr>
            <p:spPr bwMode="auto">
              <a:xfrm>
                <a:off x="3033"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76" name="Line 23"/>
              <p:cNvSpPr>
                <a:spLocks noChangeShapeType="1"/>
              </p:cNvSpPr>
              <p:nvPr/>
            </p:nvSpPr>
            <p:spPr bwMode="auto">
              <a:xfrm>
                <a:off x="3033"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5" name="Group 30"/>
          <p:cNvGrpSpPr>
            <a:grpSpLocks/>
          </p:cNvGrpSpPr>
          <p:nvPr/>
        </p:nvGrpSpPr>
        <p:grpSpPr bwMode="auto">
          <a:xfrm>
            <a:off x="6899275" y="1866900"/>
            <a:ext cx="827088" cy="382588"/>
            <a:chOff x="4346" y="1176"/>
            <a:chExt cx="521" cy="241"/>
          </a:xfrm>
        </p:grpSpPr>
        <p:sp>
          <p:nvSpPr>
            <p:cNvPr id="26665" name="Line 26"/>
            <p:cNvSpPr>
              <a:spLocks noChangeShapeType="1"/>
            </p:cNvSpPr>
            <p:nvPr/>
          </p:nvSpPr>
          <p:spPr bwMode="auto">
            <a:xfrm>
              <a:off x="4413"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66" name="Line 27"/>
            <p:cNvSpPr>
              <a:spLocks noChangeShapeType="1"/>
            </p:cNvSpPr>
            <p:nvPr/>
          </p:nvSpPr>
          <p:spPr bwMode="auto">
            <a:xfrm>
              <a:off x="4413"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67" name="Line 28"/>
            <p:cNvSpPr>
              <a:spLocks noChangeShapeType="1"/>
            </p:cNvSpPr>
            <p:nvPr/>
          </p:nvSpPr>
          <p:spPr bwMode="auto">
            <a:xfrm>
              <a:off x="4409"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68" name="Line 29"/>
            <p:cNvSpPr>
              <a:spLocks noChangeShapeType="1"/>
            </p:cNvSpPr>
            <p:nvPr/>
          </p:nvSpPr>
          <p:spPr bwMode="auto">
            <a:xfrm>
              <a:off x="4346"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6635" name="Freeform 31"/>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26636" name="Freeform 32"/>
          <p:cNvSpPr>
            <a:spLocks/>
          </p:cNvSpPr>
          <p:nvPr/>
        </p:nvSpPr>
        <p:spPr bwMode="auto">
          <a:xfrm>
            <a:off x="7015163" y="1900238"/>
            <a:ext cx="207962" cy="323850"/>
          </a:xfrm>
          <a:custGeom>
            <a:avLst/>
            <a:gdLst>
              <a:gd name="T0" fmla="*/ 130 w 131"/>
              <a:gd name="T1" fmla="*/ 130 h 204"/>
              <a:gd name="T2" fmla="*/ 122 w 131"/>
              <a:gd name="T3" fmla="*/ 203 h 204"/>
              <a:gd name="T4" fmla="*/ 99 w 131"/>
              <a:gd name="T5" fmla="*/ 0 h 204"/>
              <a:gd name="T6" fmla="*/ 76 w 131"/>
              <a:gd name="T7" fmla="*/ 203 h 204"/>
              <a:gd name="T8" fmla="*/ 53 w 131"/>
              <a:gd name="T9" fmla="*/ 0 h 204"/>
              <a:gd name="T10" fmla="*/ 30 w 131"/>
              <a:gd name="T11" fmla="*/ 203 h 204"/>
              <a:gd name="T12" fmla="*/ 7 w 131"/>
              <a:gd name="T13" fmla="*/ 0 h 204"/>
              <a:gd name="T14" fmla="*/ 0 w 131"/>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204"/>
              <a:gd name="T26" fmla="*/ 131 w 131"/>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204">
                <a:moveTo>
                  <a:pt x="130" y="130"/>
                </a:moveTo>
                <a:lnTo>
                  <a:pt x="122" y="203"/>
                </a:lnTo>
                <a:lnTo>
                  <a:pt x="99" y="0"/>
                </a:lnTo>
                <a:lnTo>
                  <a:pt x="76" y="203"/>
                </a:lnTo>
                <a:lnTo>
                  <a:pt x="53" y="0"/>
                </a:lnTo>
                <a:lnTo>
                  <a:pt x="30" y="203"/>
                </a:lnTo>
                <a:lnTo>
                  <a:pt x="7"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26637" name="Freeform 33"/>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26638" name="Freeform 34"/>
          <p:cNvSpPr>
            <a:spLocks/>
          </p:cNvSpPr>
          <p:nvPr/>
        </p:nvSpPr>
        <p:spPr bwMode="auto">
          <a:xfrm>
            <a:off x="7140575" y="22415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26639" name="Line 35"/>
          <p:cNvSpPr>
            <a:spLocks noChangeShapeType="1"/>
          </p:cNvSpPr>
          <p:nvPr/>
        </p:nvSpPr>
        <p:spPr bwMode="auto">
          <a:xfrm>
            <a:off x="7718425" y="4286250"/>
            <a:ext cx="0" cy="1952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0" name="Freeform 36"/>
          <p:cNvSpPr>
            <a:spLocks/>
          </p:cNvSpPr>
          <p:nvPr/>
        </p:nvSpPr>
        <p:spPr bwMode="auto">
          <a:xfrm>
            <a:off x="7924800" y="4071938"/>
            <a:ext cx="349250" cy="207962"/>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26641" name="AutoShape 37"/>
          <p:cNvSpPr>
            <a:spLocks noChangeArrowheads="1"/>
          </p:cNvSpPr>
          <p:nvPr/>
        </p:nvSpPr>
        <p:spPr bwMode="auto">
          <a:xfrm rot="10800000" flipH="1">
            <a:off x="7624763" y="44846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6642" name="Freeform 38"/>
          <p:cNvSpPr>
            <a:spLocks/>
          </p:cNvSpPr>
          <p:nvPr/>
        </p:nvSpPr>
        <p:spPr bwMode="auto">
          <a:xfrm>
            <a:off x="7131050" y="3894138"/>
            <a:ext cx="781050" cy="392112"/>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6643" name="Line 39"/>
          <p:cNvSpPr>
            <a:spLocks noChangeShapeType="1"/>
          </p:cNvSpPr>
          <p:nvPr/>
        </p:nvSpPr>
        <p:spPr bwMode="auto">
          <a:xfrm>
            <a:off x="7523163" y="3894138"/>
            <a:ext cx="0" cy="390525"/>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6" name="Group 42"/>
          <p:cNvGrpSpPr>
            <a:grpSpLocks/>
          </p:cNvGrpSpPr>
          <p:nvPr/>
        </p:nvGrpSpPr>
        <p:grpSpPr bwMode="auto">
          <a:xfrm>
            <a:off x="7305675" y="3894138"/>
            <a:ext cx="57150" cy="392112"/>
            <a:chOff x="4602" y="2453"/>
            <a:chExt cx="36" cy="247"/>
          </a:xfrm>
        </p:grpSpPr>
        <p:sp>
          <p:nvSpPr>
            <p:cNvPr id="26663" name="Freeform 40"/>
            <p:cNvSpPr>
              <a:spLocks/>
            </p:cNvSpPr>
            <p:nvPr/>
          </p:nvSpPr>
          <p:spPr bwMode="auto">
            <a:xfrm>
              <a:off x="4602" y="2620"/>
              <a:ext cx="36" cy="80"/>
            </a:xfrm>
            <a:custGeom>
              <a:avLst/>
              <a:gdLst>
                <a:gd name="T0" fmla="*/ 16 w 36"/>
                <a:gd name="T1" fmla="*/ 79 h 80"/>
                <a:gd name="T2" fmla="*/ 0 w 36"/>
                <a:gd name="T3" fmla="*/ 0 h 80"/>
                <a:gd name="T4" fmla="*/ 35 w 36"/>
                <a:gd name="T5" fmla="*/ 2 h 80"/>
                <a:gd name="T6" fmla="*/ 16 w 36"/>
                <a:gd name="T7" fmla="*/ 79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79"/>
                  </a:moveTo>
                  <a:lnTo>
                    <a:pt x="0" y="0"/>
                  </a:lnTo>
                  <a:lnTo>
                    <a:pt x="35" y="2"/>
                  </a:lnTo>
                  <a:lnTo>
                    <a:pt x="16" y="79"/>
                  </a:lnTo>
                </a:path>
              </a:pathLst>
            </a:custGeom>
            <a:solidFill>
              <a:srgbClr val="000000"/>
            </a:solidFill>
            <a:ln w="12700" cap="rnd">
              <a:solidFill>
                <a:srgbClr val="000000"/>
              </a:solidFill>
              <a:round/>
              <a:headEnd/>
              <a:tailEnd/>
            </a:ln>
          </p:spPr>
          <p:txBody>
            <a:bodyPr/>
            <a:lstStyle/>
            <a:p>
              <a:endParaRPr lang="en-US"/>
            </a:p>
          </p:txBody>
        </p:sp>
        <p:sp>
          <p:nvSpPr>
            <p:cNvPr id="26664" name="Line 41"/>
            <p:cNvSpPr>
              <a:spLocks noChangeShapeType="1"/>
            </p:cNvSpPr>
            <p:nvPr/>
          </p:nvSpPr>
          <p:spPr bwMode="auto">
            <a:xfrm flipV="1">
              <a:off x="4617"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6645" name="Line 43"/>
          <p:cNvSpPr>
            <a:spLocks noChangeShapeType="1"/>
          </p:cNvSpPr>
          <p:nvPr/>
        </p:nvSpPr>
        <p:spPr bwMode="auto">
          <a:xfrm>
            <a:off x="7720013" y="3894138"/>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6" name="Line 44"/>
          <p:cNvSpPr>
            <a:spLocks noChangeShapeType="1"/>
          </p:cNvSpPr>
          <p:nvPr/>
        </p:nvSpPr>
        <p:spPr bwMode="auto">
          <a:xfrm>
            <a:off x="7664450" y="4005263"/>
            <a:ext cx="1127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7" name="Line 45"/>
          <p:cNvSpPr>
            <a:spLocks noChangeShapeType="1"/>
          </p:cNvSpPr>
          <p:nvPr/>
        </p:nvSpPr>
        <p:spPr bwMode="auto">
          <a:xfrm>
            <a:off x="7716838" y="4171950"/>
            <a:ext cx="0" cy="1127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8" name="Line 46"/>
          <p:cNvSpPr>
            <a:spLocks noChangeShapeType="1"/>
          </p:cNvSpPr>
          <p:nvPr/>
        </p:nvSpPr>
        <p:spPr bwMode="auto">
          <a:xfrm>
            <a:off x="7664450" y="4171950"/>
            <a:ext cx="1127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9" name="Rectangle 47"/>
          <p:cNvSpPr>
            <a:spLocks noChangeArrowheads="1"/>
          </p:cNvSpPr>
          <p:nvPr/>
        </p:nvSpPr>
        <p:spPr bwMode="auto">
          <a:xfrm>
            <a:off x="77739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26650" name="Rectangle 48"/>
          <p:cNvSpPr>
            <a:spLocks noChangeArrowheads="1"/>
          </p:cNvSpPr>
          <p:nvPr/>
        </p:nvSpPr>
        <p:spPr bwMode="auto">
          <a:xfrm>
            <a:off x="78565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6651" name="Rectangle 49"/>
          <p:cNvSpPr>
            <a:spLocks noChangeArrowheads="1"/>
          </p:cNvSpPr>
          <p:nvPr/>
        </p:nvSpPr>
        <p:spPr bwMode="auto">
          <a:xfrm>
            <a:off x="6799263"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26652" name="Rectangle 50"/>
          <p:cNvSpPr>
            <a:spLocks noChangeArrowheads="1"/>
          </p:cNvSpPr>
          <p:nvPr/>
        </p:nvSpPr>
        <p:spPr bwMode="auto">
          <a:xfrm>
            <a:off x="77374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26653" name="Line 51"/>
          <p:cNvSpPr>
            <a:spLocks noChangeShapeType="1"/>
          </p:cNvSpPr>
          <p:nvPr/>
        </p:nvSpPr>
        <p:spPr bwMode="auto">
          <a:xfrm>
            <a:off x="6878638" y="4086225"/>
            <a:ext cx="0" cy="1841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54" name="Freeform 52"/>
          <p:cNvSpPr>
            <a:spLocks/>
          </p:cNvSpPr>
          <p:nvPr/>
        </p:nvSpPr>
        <p:spPr bwMode="auto">
          <a:xfrm>
            <a:off x="6808788" y="4086225"/>
            <a:ext cx="71437" cy="184150"/>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6655" name="Line 53"/>
          <p:cNvSpPr>
            <a:spLocks noChangeShapeType="1"/>
          </p:cNvSpPr>
          <p:nvPr/>
        </p:nvSpPr>
        <p:spPr bwMode="auto">
          <a:xfrm>
            <a:off x="6884988" y="4141788"/>
            <a:ext cx="2381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56" name="Line 54"/>
          <p:cNvSpPr>
            <a:spLocks noChangeShapeType="1"/>
          </p:cNvSpPr>
          <p:nvPr/>
        </p:nvSpPr>
        <p:spPr bwMode="auto">
          <a:xfrm>
            <a:off x="6884988" y="4216400"/>
            <a:ext cx="2381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57" name="Freeform 55"/>
          <p:cNvSpPr>
            <a:spLocks/>
          </p:cNvSpPr>
          <p:nvPr/>
        </p:nvSpPr>
        <p:spPr bwMode="auto">
          <a:xfrm>
            <a:off x="5651500" y="3365500"/>
            <a:ext cx="2071688" cy="534988"/>
          </a:xfrm>
          <a:custGeom>
            <a:avLst/>
            <a:gdLst>
              <a:gd name="T0" fmla="*/ 0 w 1305"/>
              <a:gd name="T1" fmla="*/ 336 h 337"/>
              <a:gd name="T2" fmla="*/ 0 w 1305"/>
              <a:gd name="T3" fmla="*/ 0 h 337"/>
              <a:gd name="T4" fmla="*/ 1304 w 1305"/>
              <a:gd name="T5" fmla="*/ 0 h 337"/>
              <a:gd name="T6" fmla="*/ 1304 w 1305"/>
              <a:gd name="T7" fmla="*/ 336 h 337"/>
              <a:gd name="T8" fmla="*/ 0 60000 65536"/>
              <a:gd name="T9" fmla="*/ 0 60000 65536"/>
              <a:gd name="T10" fmla="*/ 0 60000 65536"/>
              <a:gd name="T11" fmla="*/ 0 60000 65536"/>
              <a:gd name="T12" fmla="*/ 0 w 1305"/>
              <a:gd name="T13" fmla="*/ 0 h 337"/>
              <a:gd name="T14" fmla="*/ 1305 w 1305"/>
              <a:gd name="T15" fmla="*/ 337 h 337"/>
            </a:gdLst>
            <a:ahLst/>
            <a:cxnLst>
              <a:cxn ang="T8">
                <a:pos x="T0" y="T1"/>
              </a:cxn>
              <a:cxn ang="T9">
                <a:pos x="T2" y="T3"/>
              </a:cxn>
              <a:cxn ang="T10">
                <a:pos x="T4" y="T5"/>
              </a:cxn>
              <a:cxn ang="T11">
                <a:pos x="T6" y="T7"/>
              </a:cxn>
            </a:cxnLst>
            <a:rect l="T12" t="T13" r="T14" b="T15"/>
            <a:pathLst>
              <a:path w="1305" h="337">
                <a:moveTo>
                  <a:pt x="0" y="336"/>
                </a:moveTo>
                <a:lnTo>
                  <a:pt x="0" y="0"/>
                </a:lnTo>
                <a:lnTo>
                  <a:pt x="1304" y="0"/>
                </a:lnTo>
                <a:lnTo>
                  <a:pt x="1304" y="336"/>
                </a:lnTo>
              </a:path>
            </a:pathLst>
          </a:custGeom>
          <a:noFill/>
          <a:ln w="12700" cap="rnd">
            <a:solidFill>
              <a:srgbClr val="000000"/>
            </a:solidFill>
            <a:round/>
            <a:headEnd type="none" w="sm" len="sm"/>
            <a:tailEnd type="none" w="sm" len="sm"/>
          </a:ln>
        </p:spPr>
        <p:txBody>
          <a:bodyPr/>
          <a:lstStyle/>
          <a:p>
            <a:endParaRPr lang="en-US"/>
          </a:p>
        </p:txBody>
      </p:sp>
      <p:sp>
        <p:nvSpPr>
          <p:cNvPr id="26658" name="Line 56"/>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59" name="Oval 57"/>
          <p:cNvSpPr>
            <a:spLocks noChangeArrowheads="1"/>
          </p:cNvSpPr>
          <p:nvPr/>
        </p:nvSpPr>
        <p:spPr bwMode="auto">
          <a:xfrm>
            <a:off x="6457950" y="332105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6660" name="Rectangle 58"/>
          <p:cNvSpPr>
            <a:spLocks noChangeArrowheads="1"/>
          </p:cNvSpPr>
          <p:nvPr/>
        </p:nvSpPr>
        <p:spPr bwMode="auto">
          <a:xfrm>
            <a:off x="4645025" y="4408488"/>
            <a:ext cx="666750" cy="366712"/>
          </a:xfrm>
          <a:prstGeom prst="rect">
            <a:avLst/>
          </a:prstGeom>
          <a:noFill/>
          <a:ln w="9525">
            <a:noFill/>
            <a:miter lim="800000"/>
            <a:headEnd/>
            <a:tailEnd/>
          </a:ln>
        </p:spPr>
        <p:txBody>
          <a:bodyPr wrap="none" lIns="92075" tIns="46038" rIns="92075" bIns="46038">
            <a:spAutoFit/>
          </a:bodyPr>
          <a:lstStyle/>
          <a:p>
            <a:pPr defTabSz="762000"/>
            <a:r>
              <a:rPr lang="en-GB"/>
              <a:t>OUT</a:t>
            </a:r>
          </a:p>
        </p:txBody>
      </p:sp>
      <p:sp>
        <p:nvSpPr>
          <p:cNvPr id="26661" name="Rectangle 59"/>
          <p:cNvSpPr>
            <a:spLocks noChangeArrowheads="1"/>
          </p:cNvSpPr>
          <p:nvPr/>
        </p:nvSpPr>
        <p:spPr bwMode="auto">
          <a:xfrm>
            <a:off x="6727825" y="4408488"/>
            <a:ext cx="412750" cy="366712"/>
          </a:xfrm>
          <a:prstGeom prst="rect">
            <a:avLst/>
          </a:prstGeom>
          <a:noFill/>
          <a:ln w="9525">
            <a:noFill/>
            <a:miter lim="800000"/>
            <a:headEnd/>
            <a:tailEnd/>
          </a:ln>
        </p:spPr>
        <p:txBody>
          <a:bodyPr wrap="none" lIns="92075" tIns="46038" rIns="92075" bIns="46038">
            <a:spAutoFit/>
          </a:bodyPr>
          <a:lstStyle/>
          <a:p>
            <a:pPr defTabSz="762000"/>
            <a:r>
              <a:rPr lang="en-GB"/>
              <a:t>IN</a:t>
            </a:r>
          </a:p>
        </p:txBody>
      </p:sp>
      <p:sp>
        <p:nvSpPr>
          <p:cNvPr id="61" name="Slide Number Placeholder 60"/>
          <p:cNvSpPr>
            <a:spLocks noGrp="1"/>
          </p:cNvSpPr>
          <p:nvPr>
            <p:ph type="sldNum" sz="quarter" idx="12"/>
          </p:nvPr>
        </p:nvSpPr>
        <p:spPr/>
        <p:txBody>
          <a:bodyPr/>
          <a:lstStyle/>
          <a:p>
            <a:fld id="{432C8622-D8E8-42BF-901A-EF4521E846B1}" type="slidenum">
              <a:rPr lang="en-GB" smtClean="0"/>
              <a:pPr/>
              <a:t>21</a:t>
            </a:fld>
            <a:endParaRPr lang="en-GB"/>
          </a:p>
        </p:txBody>
      </p:sp>
      <p:pic>
        <p:nvPicPr>
          <p:cNvPr id="62"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algn="ctr"/>
            <a:r>
              <a:rPr lang="en-GB" dirty="0">
                <a:solidFill>
                  <a:srgbClr val="0070C0"/>
                </a:solidFill>
              </a:rPr>
              <a:t>2/2 Valve actuator control</a:t>
            </a:r>
          </a:p>
        </p:txBody>
      </p:sp>
      <p:sp>
        <p:nvSpPr>
          <p:cNvPr id="27651" name="Rectangle 3"/>
          <p:cNvSpPr>
            <a:spLocks noGrp="1" noChangeArrowheads="1"/>
          </p:cNvSpPr>
          <p:nvPr>
            <p:ph type="body" sz="half" idx="1"/>
          </p:nvPr>
        </p:nvSpPr>
        <p:spPr>
          <a:xfrm>
            <a:off x="406403" y="1447800"/>
            <a:ext cx="4089397" cy="4991100"/>
          </a:xfrm>
          <a:noFill/>
        </p:spPr>
        <p:txBody>
          <a:bodyPr>
            <a:normAutofit lnSpcReduction="10000"/>
          </a:bodyPr>
          <a:lstStyle/>
          <a:p>
            <a:pPr algn="just">
              <a:lnSpc>
                <a:spcPct val="150000"/>
              </a:lnSpc>
            </a:pPr>
            <a:r>
              <a:rPr lang="en-GB" sz="2000" dirty="0"/>
              <a:t>The button marked IN is pushed to operate the valve</a:t>
            </a:r>
          </a:p>
          <a:p>
            <a:pPr algn="just">
              <a:lnSpc>
                <a:spcPct val="150000"/>
              </a:lnSpc>
            </a:pPr>
            <a:r>
              <a:rPr lang="en-GB" sz="2000" dirty="0"/>
              <a:t>Air escapes and the piston rod moves to the </a:t>
            </a:r>
            <a:r>
              <a:rPr lang="en-GB" sz="2000" dirty="0" err="1"/>
              <a:t>instroked</a:t>
            </a:r>
            <a:r>
              <a:rPr lang="en-GB" sz="2000" dirty="0"/>
              <a:t> position</a:t>
            </a:r>
          </a:p>
          <a:p>
            <a:pPr algn="just">
              <a:lnSpc>
                <a:spcPct val="150000"/>
              </a:lnSpc>
            </a:pPr>
            <a:r>
              <a:rPr lang="en-GB" sz="2000" dirty="0"/>
              <a:t>The push button must be held operated until the piston rod is fully in</a:t>
            </a:r>
          </a:p>
          <a:p>
            <a:pPr algn="just">
              <a:lnSpc>
                <a:spcPct val="150000"/>
              </a:lnSpc>
            </a:pPr>
            <a:r>
              <a:rPr lang="en-GB" sz="2000" dirty="0"/>
              <a:t>Atmospheric air will be drawn in to the front of the cylinder through the vent port </a:t>
            </a:r>
          </a:p>
        </p:txBody>
      </p:sp>
      <p:sp>
        <p:nvSpPr>
          <p:cNvPr id="27652" name="Line 4"/>
          <p:cNvSpPr>
            <a:spLocks noChangeShapeType="1"/>
          </p:cNvSpPr>
          <p:nvPr/>
        </p:nvSpPr>
        <p:spPr bwMode="auto">
          <a:xfrm>
            <a:off x="5648325" y="4286250"/>
            <a:ext cx="0" cy="1952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53" name="AutoShape 5"/>
          <p:cNvSpPr>
            <a:spLocks noChangeArrowheads="1"/>
          </p:cNvSpPr>
          <p:nvPr/>
        </p:nvSpPr>
        <p:spPr bwMode="auto">
          <a:xfrm>
            <a:off x="5554663" y="44846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7654" name="Rectangle 6"/>
          <p:cNvSpPr>
            <a:spLocks noChangeArrowheads="1"/>
          </p:cNvSpPr>
          <p:nvPr/>
        </p:nvSpPr>
        <p:spPr bwMode="auto">
          <a:xfrm>
            <a:off x="57038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27655" name="Rectangle 7"/>
          <p:cNvSpPr>
            <a:spLocks noChangeArrowheads="1"/>
          </p:cNvSpPr>
          <p:nvPr/>
        </p:nvSpPr>
        <p:spPr bwMode="auto">
          <a:xfrm>
            <a:off x="57991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7656" name="Rectangle 8"/>
          <p:cNvSpPr>
            <a:spLocks noChangeArrowheads="1"/>
          </p:cNvSpPr>
          <p:nvPr/>
        </p:nvSpPr>
        <p:spPr bwMode="auto">
          <a:xfrm>
            <a:off x="56673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nvGrpSpPr>
          <p:cNvPr id="2" name="Group 25"/>
          <p:cNvGrpSpPr>
            <a:grpSpLocks/>
          </p:cNvGrpSpPr>
          <p:nvPr/>
        </p:nvGrpSpPr>
        <p:grpSpPr bwMode="auto">
          <a:xfrm>
            <a:off x="4729163" y="3806825"/>
            <a:ext cx="1474787" cy="479425"/>
            <a:chOff x="2979" y="2398"/>
            <a:chExt cx="929" cy="302"/>
          </a:xfrm>
        </p:grpSpPr>
        <p:sp>
          <p:nvSpPr>
            <p:cNvPr id="27694" name="Freeform 9"/>
            <p:cNvSpPr>
              <a:spLocks/>
            </p:cNvSpPr>
            <p:nvPr/>
          </p:nvSpPr>
          <p:spPr bwMode="auto">
            <a:xfrm>
              <a:off x="3688"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3" name="Group 18"/>
            <p:cNvGrpSpPr>
              <a:grpSpLocks/>
            </p:cNvGrpSpPr>
            <p:nvPr/>
          </p:nvGrpSpPr>
          <p:grpSpPr bwMode="auto">
            <a:xfrm>
              <a:off x="3188" y="2453"/>
              <a:ext cx="492" cy="247"/>
              <a:chOff x="3188" y="2453"/>
              <a:chExt cx="492" cy="247"/>
            </a:xfrm>
          </p:grpSpPr>
          <p:sp>
            <p:nvSpPr>
              <p:cNvPr id="27702" name="Freeform 10"/>
              <p:cNvSpPr>
                <a:spLocks/>
              </p:cNvSpPr>
              <p:nvPr/>
            </p:nvSpPr>
            <p:spPr bwMode="auto">
              <a:xfrm>
                <a:off x="3188"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7703" name="Line 11"/>
              <p:cNvSpPr>
                <a:spLocks noChangeShapeType="1"/>
              </p:cNvSpPr>
              <p:nvPr/>
            </p:nvSpPr>
            <p:spPr bwMode="auto">
              <a:xfrm>
                <a:off x="3435"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704" name="Freeform 12"/>
              <p:cNvSpPr>
                <a:spLocks/>
              </p:cNvSpPr>
              <p:nvPr/>
            </p:nvSpPr>
            <p:spPr bwMode="auto">
              <a:xfrm>
                <a:off x="3298" y="2453"/>
                <a:ext cx="36" cy="80"/>
              </a:xfrm>
              <a:custGeom>
                <a:avLst/>
                <a:gdLst>
                  <a:gd name="T0" fmla="*/ 16 w 36"/>
                  <a:gd name="T1" fmla="*/ 0 h 80"/>
                  <a:gd name="T2" fmla="*/ 0 w 36"/>
                  <a:gd name="T3" fmla="*/ 79 h 80"/>
                  <a:gd name="T4" fmla="*/ 35 w 36"/>
                  <a:gd name="T5" fmla="*/ 77 h 80"/>
                  <a:gd name="T6" fmla="*/ 16 w 36"/>
                  <a:gd name="T7" fmla="*/ 0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0"/>
                    </a:moveTo>
                    <a:lnTo>
                      <a:pt x="0" y="79"/>
                    </a:lnTo>
                    <a:lnTo>
                      <a:pt x="35" y="77"/>
                    </a:lnTo>
                    <a:lnTo>
                      <a:pt x="16" y="0"/>
                    </a:lnTo>
                  </a:path>
                </a:pathLst>
              </a:custGeom>
              <a:solidFill>
                <a:srgbClr val="000000"/>
              </a:solidFill>
              <a:ln w="12700" cap="rnd">
                <a:solidFill>
                  <a:srgbClr val="000000"/>
                </a:solidFill>
                <a:round/>
                <a:headEnd/>
                <a:tailEnd/>
              </a:ln>
            </p:spPr>
            <p:txBody>
              <a:bodyPr/>
              <a:lstStyle/>
              <a:p>
                <a:endParaRPr lang="en-US"/>
              </a:p>
            </p:txBody>
          </p:sp>
          <p:sp>
            <p:nvSpPr>
              <p:cNvPr id="27705" name="Line 13"/>
              <p:cNvSpPr>
                <a:spLocks noChangeShapeType="1"/>
              </p:cNvSpPr>
              <p:nvPr/>
            </p:nvSpPr>
            <p:spPr bwMode="auto">
              <a:xfrm>
                <a:off x="3313"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706" name="Line 14"/>
              <p:cNvSpPr>
                <a:spLocks noChangeShapeType="1"/>
              </p:cNvSpPr>
              <p:nvPr/>
            </p:nvSpPr>
            <p:spPr bwMode="auto">
              <a:xfrm>
                <a:off x="3559"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707" name="Line 15"/>
              <p:cNvSpPr>
                <a:spLocks noChangeShapeType="1"/>
              </p:cNvSpPr>
              <p:nvPr/>
            </p:nvSpPr>
            <p:spPr bwMode="auto">
              <a:xfrm>
                <a:off x="3524"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708" name="Line 16"/>
              <p:cNvSpPr>
                <a:spLocks noChangeShapeType="1"/>
              </p:cNvSpPr>
              <p:nvPr/>
            </p:nvSpPr>
            <p:spPr bwMode="auto">
              <a:xfrm>
                <a:off x="3557"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709" name="Line 17"/>
              <p:cNvSpPr>
                <a:spLocks noChangeShapeType="1"/>
              </p:cNvSpPr>
              <p:nvPr/>
            </p:nvSpPr>
            <p:spPr bwMode="auto">
              <a:xfrm>
                <a:off x="3524"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7696" name="Rectangle 19"/>
            <p:cNvSpPr>
              <a:spLocks noChangeArrowheads="1"/>
            </p:cNvSpPr>
            <p:nvPr/>
          </p:nvSpPr>
          <p:spPr bwMode="auto">
            <a:xfrm>
              <a:off x="2979"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4" name="Group 24"/>
            <p:cNvGrpSpPr>
              <a:grpSpLocks/>
            </p:cNvGrpSpPr>
            <p:nvPr/>
          </p:nvGrpSpPr>
          <p:grpSpPr bwMode="auto">
            <a:xfrm>
              <a:off x="2985" y="2574"/>
              <a:ext cx="198" cy="116"/>
              <a:chOff x="2985" y="2574"/>
              <a:chExt cx="198" cy="116"/>
            </a:xfrm>
          </p:grpSpPr>
          <p:sp>
            <p:nvSpPr>
              <p:cNvPr id="27698" name="Line 20"/>
              <p:cNvSpPr>
                <a:spLocks noChangeShapeType="1"/>
              </p:cNvSpPr>
              <p:nvPr/>
            </p:nvSpPr>
            <p:spPr bwMode="auto">
              <a:xfrm>
                <a:off x="3029"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99" name="Freeform 21"/>
              <p:cNvSpPr>
                <a:spLocks/>
              </p:cNvSpPr>
              <p:nvPr/>
            </p:nvSpPr>
            <p:spPr bwMode="auto">
              <a:xfrm>
                <a:off x="2985"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7700" name="Line 22"/>
              <p:cNvSpPr>
                <a:spLocks noChangeShapeType="1"/>
              </p:cNvSpPr>
              <p:nvPr/>
            </p:nvSpPr>
            <p:spPr bwMode="auto">
              <a:xfrm>
                <a:off x="3033"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701" name="Line 23"/>
              <p:cNvSpPr>
                <a:spLocks noChangeShapeType="1"/>
              </p:cNvSpPr>
              <p:nvPr/>
            </p:nvSpPr>
            <p:spPr bwMode="auto">
              <a:xfrm>
                <a:off x="3033"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5" name="Group 30"/>
          <p:cNvGrpSpPr>
            <a:grpSpLocks/>
          </p:cNvGrpSpPr>
          <p:nvPr/>
        </p:nvGrpSpPr>
        <p:grpSpPr bwMode="auto">
          <a:xfrm>
            <a:off x="6581775" y="1866900"/>
            <a:ext cx="827088" cy="382588"/>
            <a:chOff x="4146" y="1176"/>
            <a:chExt cx="521" cy="241"/>
          </a:xfrm>
        </p:grpSpPr>
        <p:sp>
          <p:nvSpPr>
            <p:cNvPr id="27690" name="Line 26"/>
            <p:cNvSpPr>
              <a:spLocks noChangeShapeType="1"/>
            </p:cNvSpPr>
            <p:nvPr/>
          </p:nvSpPr>
          <p:spPr bwMode="auto">
            <a:xfrm>
              <a:off x="4213"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91" name="Line 27"/>
            <p:cNvSpPr>
              <a:spLocks noChangeShapeType="1"/>
            </p:cNvSpPr>
            <p:nvPr/>
          </p:nvSpPr>
          <p:spPr bwMode="auto">
            <a:xfrm>
              <a:off x="4213"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92" name="Line 28"/>
            <p:cNvSpPr>
              <a:spLocks noChangeShapeType="1"/>
            </p:cNvSpPr>
            <p:nvPr/>
          </p:nvSpPr>
          <p:spPr bwMode="auto">
            <a:xfrm>
              <a:off x="4209"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93" name="Line 29"/>
            <p:cNvSpPr>
              <a:spLocks noChangeShapeType="1"/>
            </p:cNvSpPr>
            <p:nvPr/>
          </p:nvSpPr>
          <p:spPr bwMode="auto">
            <a:xfrm>
              <a:off x="4146"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7659" name="Freeform 31"/>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27660" name="Freeform 32"/>
          <p:cNvSpPr>
            <a:spLocks/>
          </p:cNvSpPr>
          <p:nvPr/>
        </p:nvSpPr>
        <p:spPr bwMode="auto">
          <a:xfrm>
            <a:off x="6692900" y="1900238"/>
            <a:ext cx="530225" cy="323850"/>
          </a:xfrm>
          <a:custGeom>
            <a:avLst/>
            <a:gdLst>
              <a:gd name="T0" fmla="*/ 333 w 334"/>
              <a:gd name="T1" fmla="*/ 130 h 204"/>
              <a:gd name="T2" fmla="*/ 314 w 334"/>
              <a:gd name="T3" fmla="*/ 203 h 204"/>
              <a:gd name="T4" fmla="*/ 255 w 334"/>
              <a:gd name="T5" fmla="*/ 0 h 204"/>
              <a:gd name="T6" fmla="*/ 196 w 334"/>
              <a:gd name="T7" fmla="*/ 203 h 204"/>
              <a:gd name="T8" fmla="*/ 137 w 334"/>
              <a:gd name="T9" fmla="*/ 0 h 204"/>
              <a:gd name="T10" fmla="*/ 78 w 334"/>
              <a:gd name="T11" fmla="*/ 203 h 204"/>
              <a:gd name="T12" fmla="*/ 19 w 334"/>
              <a:gd name="T13" fmla="*/ 0 h 204"/>
              <a:gd name="T14" fmla="*/ 0 w 334"/>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34"/>
              <a:gd name="T25" fmla="*/ 0 h 204"/>
              <a:gd name="T26" fmla="*/ 334 w 334"/>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 h="204">
                <a:moveTo>
                  <a:pt x="333" y="130"/>
                </a:moveTo>
                <a:lnTo>
                  <a:pt x="314" y="203"/>
                </a:lnTo>
                <a:lnTo>
                  <a:pt x="255" y="0"/>
                </a:lnTo>
                <a:lnTo>
                  <a:pt x="196" y="203"/>
                </a:lnTo>
                <a:lnTo>
                  <a:pt x="137" y="0"/>
                </a:lnTo>
                <a:lnTo>
                  <a:pt x="78" y="203"/>
                </a:lnTo>
                <a:lnTo>
                  <a:pt x="19"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27661" name="Freeform 33"/>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27662" name="Freeform 34"/>
          <p:cNvSpPr>
            <a:spLocks/>
          </p:cNvSpPr>
          <p:nvPr/>
        </p:nvSpPr>
        <p:spPr bwMode="auto">
          <a:xfrm>
            <a:off x="7140575" y="22415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27663" name="Line 35"/>
          <p:cNvSpPr>
            <a:spLocks noChangeShapeType="1"/>
          </p:cNvSpPr>
          <p:nvPr/>
        </p:nvSpPr>
        <p:spPr bwMode="auto">
          <a:xfrm>
            <a:off x="7718425" y="4286250"/>
            <a:ext cx="0" cy="1952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64" name="AutoShape 36"/>
          <p:cNvSpPr>
            <a:spLocks noChangeArrowheads="1"/>
          </p:cNvSpPr>
          <p:nvPr/>
        </p:nvSpPr>
        <p:spPr bwMode="auto">
          <a:xfrm rot="10800000" flipH="1">
            <a:off x="7624763" y="44846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7665" name="Rectangle 37"/>
          <p:cNvSpPr>
            <a:spLocks noChangeArrowheads="1"/>
          </p:cNvSpPr>
          <p:nvPr/>
        </p:nvSpPr>
        <p:spPr bwMode="auto">
          <a:xfrm>
            <a:off x="77739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27666" name="Rectangle 38"/>
          <p:cNvSpPr>
            <a:spLocks noChangeArrowheads="1"/>
          </p:cNvSpPr>
          <p:nvPr/>
        </p:nvSpPr>
        <p:spPr bwMode="auto">
          <a:xfrm>
            <a:off x="77374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27667" name="Freeform 39"/>
          <p:cNvSpPr>
            <a:spLocks/>
          </p:cNvSpPr>
          <p:nvPr/>
        </p:nvSpPr>
        <p:spPr bwMode="auto">
          <a:xfrm>
            <a:off x="8318500" y="4071938"/>
            <a:ext cx="349250" cy="207962"/>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27668" name="Freeform 40"/>
          <p:cNvSpPr>
            <a:spLocks/>
          </p:cNvSpPr>
          <p:nvPr/>
        </p:nvSpPr>
        <p:spPr bwMode="auto">
          <a:xfrm>
            <a:off x="7524750" y="3894138"/>
            <a:ext cx="781050" cy="392112"/>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7669" name="Line 41"/>
          <p:cNvSpPr>
            <a:spLocks noChangeShapeType="1"/>
          </p:cNvSpPr>
          <p:nvPr/>
        </p:nvSpPr>
        <p:spPr bwMode="auto">
          <a:xfrm>
            <a:off x="7916863" y="3894138"/>
            <a:ext cx="0" cy="390525"/>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6" name="Group 44"/>
          <p:cNvGrpSpPr>
            <a:grpSpLocks/>
          </p:cNvGrpSpPr>
          <p:nvPr/>
        </p:nvGrpSpPr>
        <p:grpSpPr bwMode="auto">
          <a:xfrm>
            <a:off x="7699375" y="3894138"/>
            <a:ext cx="57150" cy="392112"/>
            <a:chOff x="4850" y="2453"/>
            <a:chExt cx="36" cy="247"/>
          </a:xfrm>
        </p:grpSpPr>
        <p:sp>
          <p:nvSpPr>
            <p:cNvPr id="27688" name="Freeform 42"/>
            <p:cNvSpPr>
              <a:spLocks/>
            </p:cNvSpPr>
            <p:nvPr/>
          </p:nvSpPr>
          <p:spPr bwMode="auto">
            <a:xfrm>
              <a:off x="4850" y="2620"/>
              <a:ext cx="36" cy="80"/>
            </a:xfrm>
            <a:custGeom>
              <a:avLst/>
              <a:gdLst>
                <a:gd name="T0" fmla="*/ 16 w 36"/>
                <a:gd name="T1" fmla="*/ 79 h 80"/>
                <a:gd name="T2" fmla="*/ 0 w 36"/>
                <a:gd name="T3" fmla="*/ 0 h 80"/>
                <a:gd name="T4" fmla="*/ 35 w 36"/>
                <a:gd name="T5" fmla="*/ 2 h 80"/>
                <a:gd name="T6" fmla="*/ 16 w 36"/>
                <a:gd name="T7" fmla="*/ 79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79"/>
                  </a:moveTo>
                  <a:lnTo>
                    <a:pt x="0" y="0"/>
                  </a:lnTo>
                  <a:lnTo>
                    <a:pt x="35" y="2"/>
                  </a:lnTo>
                  <a:lnTo>
                    <a:pt x="16" y="79"/>
                  </a:lnTo>
                </a:path>
              </a:pathLst>
            </a:custGeom>
            <a:solidFill>
              <a:srgbClr val="000000"/>
            </a:solidFill>
            <a:ln w="12700" cap="rnd">
              <a:solidFill>
                <a:srgbClr val="000000"/>
              </a:solidFill>
              <a:round/>
              <a:headEnd/>
              <a:tailEnd/>
            </a:ln>
          </p:spPr>
          <p:txBody>
            <a:bodyPr/>
            <a:lstStyle/>
            <a:p>
              <a:endParaRPr lang="en-US"/>
            </a:p>
          </p:txBody>
        </p:sp>
        <p:sp>
          <p:nvSpPr>
            <p:cNvPr id="27689" name="Line 43"/>
            <p:cNvSpPr>
              <a:spLocks noChangeShapeType="1"/>
            </p:cNvSpPr>
            <p:nvPr/>
          </p:nvSpPr>
          <p:spPr bwMode="auto">
            <a:xfrm flipV="1">
              <a:off x="4865"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7671" name="Line 45"/>
          <p:cNvSpPr>
            <a:spLocks noChangeShapeType="1"/>
          </p:cNvSpPr>
          <p:nvPr/>
        </p:nvSpPr>
        <p:spPr bwMode="auto">
          <a:xfrm>
            <a:off x="8113713" y="3894138"/>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72" name="Line 46"/>
          <p:cNvSpPr>
            <a:spLocks noChangeShapeType="1"/>
          </p:cNvSpPr>
          <p:nvPr/>
        </p:nvSpPr>
        <p:spPr bwMode="auto">
          <a:xfrm>
            <a:off x="8058150" y="4005263"/>
            <a:ext cx="1127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73" name="Line 47"/>
          <p:cNvSpPr>
            <a:spLocks noChangeShapeType="1"/>
          </p:cNvSpPr>
          <p:nvPr/>
        </p:nvSpPr>
        <p:spPr bwMode="auto">
          <a:xfrm>
            <a:off x="8110538" y="4171950"/>
            <a:ext cx="0" cy="1127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74" name="Line 48"/>
          <p:cNvSpPr>
            <a:spLocks noChangeShapeType="1"/>
          </p:cNvSpPr>
          <p:nvPr/>
        </p:nvSpPr>
        <p:spPr bwMode="auto">
          <a:xfrm>
            <a:off x="8058150" y="4171950"/>
            <a:ext cx="1127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75" name="Rectangle 49"/>
          <p:cNvSpPr>
            <a:spLocks noChangeArrowheads="1"/>
          </p:cNvSpPr>
          <p:nvPr/>
        </p:nvSpPr>
        <p:spPr bwMode="auto">
          <a:xfrm>
            <a:off x="82502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7676" name="Rectangle 50"/>
          <p:cNvSpPr>
            <a:spLocks noChangeArrowheads="1"/>
          </p:cNvSpPr>
          <p:nvPr/>
        </p:nvSpPr>
        <p:spPr bwMode="auto">
          <a:xfrm>
            <a:off x="7192963"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7" name="Group 55"/>
          <p:cNvGrpSpPr>
            <a:grpSpLocks/>
          </p:cNvGrpSpPr>
          <p:nvPr/>
        </p:nvGrpSpPr>
        <p:grpSpPr bwMode="auto">
          <a:xfrm>
            <a:off x="7202488" y="4086225"/>
            <a:ext cx="314325" cy="184150"/>
            <a:chOff x="4537" y="2574"/>
            <a:chExt cx="198" cy="116"/>
          </a:xfrm>
        </p:grpSpPr>
        <p:sp>
          <p:nvSpPr>
            <p:cNvPr id="27684" name="Line 51"/>
            <p:cNvSpPr>
              <a:spLocks noChangeShapeType="1"/>
            </p:cNvSpPr>
            <p:nvPr/>
          </p:nvSpPr>
          <p:spPr bwMode="auto">
            <a:xfrm>
              <a:off x="4581"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85" name="Freeform 52"/>
            <p:cNvSpPr>
              <a:spLocks/>
            </p:cNvSpPr>
            <p:nvPr/>
          </p:nvSpPr>
          <p:spPr bwMode="auto">
            <a:xfrm>
              <a:off x="4537"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7686" name="Line 53"/>
            <p:cNvSpPr>
              <a:spLocks noChangeShapeType="1"/>
            </p:cNvSpPr>
            <p:nvPr/>
          </p:nvSpPr>
          <p:spPr bwMode="auto">
            <a:xfrm>
              <a:off x="4585"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87" name="Line 54"/>
            <p:cNvSpPr>
              <a:spLocks noChangeShapeType="1"/>
            </p:cNvSpPr>
            <p:nvPr/>
          </p:nvSpPr>
          <p:spPr bwMode="auto">
            <a:xfrm>
              <a:off x="4585"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7678" name="Freeform 56"/>
          <p:cNvSpPr>
            <a:spLocks/>
          </p:cNvSpPr>
          <p:nvPr/>
        </p:nvSpPr>
        <p:spPr bwMode="auto">
          <a:xfrm>
            <a:off x="5651500" y="3365500"/>
            <a:ext cx="2071688" cy="534988"/>
          </a:xfrm>
          <a:custGeom>
            <a:avLst/>
            <a:gdLst>
              <a:gd name="T0" fmla="*/ 0 w 1305"/>
              <a:gd name="T1" fmla="*/ 336 h 337"/>
              <a:gd name="T2" fmla="*/ 0 w 1305"/>
              <a:gd name="T3" fmla="*/ 0 h 337"/>
              <a:gd name="T4" fmla="*/ 1304 w 1305"/>
              <a:gd name="T5" fmla="*/ 0 h 337"/>
              <a:gd name="T6" fmla="*/ 1304 w 1305"/>
              <a:gd name="T7" fmla="*/ 336 h 337"/>
              <a:gd name="T8" fmla="*/ 0 60000 65536"/>
              <a:gd name="T9" fmla="*/ 0 60000 65536"/>
              <a:gd name="T10" fmla="*/ 0 60000 65536"/>
              <a:gd name="T11" fmla="*/ 0 60000 65536"/>
              <a:gd name="T12" fmla="*/ 0 w 1305"/>
              <a:gd name="T13" fmla="*/ 0 h 337"/>
              <a:gd name="T14" fmla="*/ 1305 w 1305"/>
              <a:gd name="T15" fmla="*/ 337 h 337"/>
            </a:gdLst>
            <a:ahLst/>
            <a:cxnLst>
              <a:cxn ang="T8">
                <a:pos x="T0" y="T1"/>
              </a:cxn>
              <a:cxn ang="T9">
                <a:pos x="T2" y="T3"/>
              </a:cxn>
              <a:cxn ang="T10">
                <a:pos x="T4" y="T5"/>
              </a:cxn>
              <a:cxn ang="T11">
                <a:pos x="T6" y="T7"/>
              </a:cxn>
            </a:cxnLst>
            <a:rect l="T12" t="T13" r="T14" b="T15"/>
            <a:pathLst>
              <a:path w="1305" h="337">
                <a:moveTo>
                  <a:pt x="0" y="336"/>
                </a:moveTo>
                <a:lnTo>
                  <a:pt x="0" y="0"/>
                </a:lnTo>
                <a:lnTo>
                  <a:pt x="1304" y="0"/>
                </a:lnTo>
                <a:lnTo>
                  <a:pt x="1304" y="336"/>
                </a:lnTo>
              </a:path>
            </a:pathLst>
          </a:custGeom>
          <a:noFill/>
          <a:ln w="12700" cap="rnd">
            <a:solidFill>
              <a:srgbClr val="000000"/>
            </a:solidFill>
            <a:round/>
            <a:headEnd type="none" w="sm" len="sm"/>
            <a:tailEnd type="none" w="sm" len="sm"/>
          </a:ln>
        </p:spPr>
        <p:txBody>
          <a:bodyPr/>
          <a:lstStyle/>
          <a:p>
            <a:endParaRPr lang="en-US"/>
          </a:p>
        </p:txBody>
      </p:sp>
      <p:sp>
        <p:nvSpPr>
          <p:cNvPr id="27679" name="Line 57"/>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7680" name="Oval 58"/>
          <p:cNvSpPr>
            <a:spLocks noChangeArrowheads="1"/>
          </p:cNvSpPr>
          <p:nvPr/>
        </p:nvSpPr>
        <p:spPr bwMode="auto">
          <a:xfrm>
            <a:off x="6457950" y="332105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681" name="Rectangle 59"/>
          <p:cNvSpPr>
            <a:spLocks noChangeArrowheads="1"/>
          </p:cNvSpPr>
          <p:nvPr/>
        </p:nvSpPr>
        <p:spPr bwMode="auto">
          <a:xfrm>
            <a:off x="4645025" y="4408488"/>
            <a:ext cx="666750" cy="366712"/>
          </a:xfrm>
          <a:prstGeom prst="rect">
            <a:avLst/>
          </a:prstGeom>
          <a:noFill/>
          <a:ln w="9525">
            <a:noFill/>
            <a:miter lim="800000"/>
            <a:headEnd/>
            <a:tailEnd/>
          </a:ln>
        </p:spPr>
        <p:txBody>
          <a:bodyPr wrap="none" lIns="92075" tIns="46038" rIns="92075" bIns="46038">
            <a:spAutoFit/>
          </a:bodyPr>
          <a:lstStyle/>
          <a:p>
            <a:pPr defTabSz="762000"/>
            <a:r>
              <a:rPr lang="en-GB"/>
              <a:t>OUT</a:t>
            </a:r>
          </a:p>
        </p:txBody>
      </p:sp>
      <p:sp>
        <p:nvSpPr>
          <p:cNvPr id="27682" name="Rectangle 60"/>
          <p:cNvSpPr>
            <a:spLocks noChangeArrowheads="1"/>
          </p:cNvSpPr>
          <p:nvPr/>
        </p:nvSpPr>
        <p:spPr bwMode="auto">
          <a:xfrm>
            <a:off x="6727825" y="4408488"/>
            <a:ext cx="412750" cy="366712"/>
          </a:xfrm>
          <a:prstGeom prst="rect">
            <a:avLst/>
          </a:prstGeom>
          <a:noFill/>
          <a:ln w="9525">
            <a:noFill/>
            <a:miter lim="800000"/>
            <a:headEnd/>
            <a:tailEnd/>
          </a:ln>
        </p:spPr>
        <p:txBody>
          <a:bodyPr wrap="none" lIns="92075" tIns="46038" rIns="92075" bIns="46038">
            <a:spAutoFit/>
          </a:bodyPr>
          <a:lstStyle/>
          <a:p>
            <a:pPr defTabSz="762000"/>
            <a:r>
              <a:rPr lang="en-GB"/>
              <a:t>IN</a:t>
            </a:r>
          </a:p>
        </p:txBody>
      </p:sp>
      <p:sp>
        <p:nvSpPr>
          <p:cNvPr id="62" name="Slide Number Placeholder 61"/>
          <p:cNvSpPr>
            <a:spLocks noGrp="1"/>
          </p:cNvSpPr>
          <p:nvPr>
            <p:ph type="sldNum" sz="quarter" idx="12"/>
          </p:nvPr>
        </p:nvSpPr>
        <p:spPr/>
        <p:txBody>
          <a:bodyPr/>
          <a:lstStyle/>
          <a:p>
            <a:fld id="{432C8622-D8E8-42BF-901A-EF4521E846B1}" type="slidenum">
              <a:rPr lang="en-GB" smtClean="0"/>
              <a:pPr/>
              <a:t>22</a:t>
            </a:fld>
            <a:endParaRPr lang="en-GB"/>
          </a:p>
        </p:txBody>
      </p:sp>
      <p:pic>
        <p:nvPicPr>
          <p:cNvPr id="63"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algn="ctr"/>
            <a:r>
              <a:rPr lang="en-GB" dirty="0">
                <a:solidFill>
                  <a:srgbClr val="0070C0"/>
                </a:solidFill>
              </a:rPr>
              <a:t>2/2 Valve actuator control</a:t>
            </a:r>
          </a:p>
        </p:txBody>
      </p:sp>
      <p:sp>
        <p:nvSpPr>
          <p:cNvPr id="28675" name="Rectangle 3"/>
          <p:cNvSpPr>
            <a:spLocks noGrp="1" noChangeArrowheads="1"/>
          </p:cNvSpPr>
          <p:nvPr>
            <p:ph type="body" sz="half" idx="1"/>
          </p:nvPr>
        </p:nvSpPr>
        <p:spPr>
          <a:noFill/>
        </p:spPr>
        <p:txBody>
          <a:bodyPr/>
          <a:lstStyle/>
          <a:p>
            <a:pPr algn="just">
              <a:lnSpc>
                <a:spcPct val="150000"/>
              </a:lnSpc>
            </a:pPr>
            <a:r>
              <a:rPr lang="en-GB" sz="2000" dirty="0"/>
              <a:t>If the button marked IN is released the piston rod will remain in the </a:t>
            </a:r>
            <a:r>
              <a:rPr lang="en-GB" sz="2000" dirty="0" err="1"/>
              <a:t>instroked</a:t>
            </a:r>
            <a:r>
              <a:rPr lang="en-GB" sz="2000" dirty="0"/>
              <a:t> position</a:t>
            </a:r>
          </a:p>
          <a:p>
            <a:pPr algn="just">
              <a:lnSpc>
                <a:spcPct val="150000"/>
              </a:lnSpc>
            </a:pPr>
            <a:r>
              <a:rPr lang="en-GB" sz="2000" dirty="0"/>
              <a:t>Any leaks in the installation can cause the piston rod to creep</a:t>
            </a:r>
          </a:p>
        </p:txBody>
      </p:sp>
      <p:sp>
        <p:nvSpPr>
          <p:cNvPr id="28676" name="Line 4"/>
          <p:cNvSpPr>
            <a:spLocks noChangeShapeType="1"/>
          </p:cNvSpPr>
          <p:nvPr/>
        </p:nvSpPr>
        <p:spPr bwMode="auto">
          <a:xfrm>
            <a:off x="5648325" y="4286250"/>
            <a:ext cx="0" cy="1952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77" name="AutoShape 5"/>
          <p:cNvSpPr>
            <a:spLocks noChangeArrowheads="1"/>
          </p:cNvSpPr>
          <p:nvPr/>
        </p:nvSpPr>
        <p:spPr bwMode="auto">
          <a:xfrm>
            <a:off x="5554663" y="44846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57038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28679" name="Rectangle 7"/>
          <p:cNvSpPr>
            <a:spLocks noChangeArrowheads="1"/>
          </p:cNvSpPr>
          <p:nvPr/>
        </p:nvSpPr>
        <p:spPr bwMode="auto">
          <a:xfrm>
            <a:off x="57991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8680" name="Rectangle 8"/>
          <p:cNvSpPr>
            <a:spLocks noChangeArrowheads="1"/>
          </p:cNvSpPr>
          <p:nvPr/>
        </p:nvSpPr>
        <p:spPr bwMode="auto">
          <a:xfrm>
            <a:off x="56673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nvGrpSpPr>
          <p:cNvPr id="2" name="Group 25"/>
          <p:cNvGrpSpPr>
            <a:grpSpLocks/>
          </p:cNvGrpSpPr>
          <p:nvPr/>
        </p:nvGrpSpPr>
        <p:grpSpPr bwMode="auto">
          <a:xfrm>
            <a:off x="4729163" y="3806825"/>
            <a:ext cx="1474787" cy="479425"/>
            <a:chOff x="2979" y="2398"/>
            <a:chExt cx="929" cy="302"/>
          </a:xfrm>
        </p:grpSpPr>
        <p:sp>
          <p:nvSpPr>
            <p:cNvPr id="28719" name="Freeform 9"/>
            <p:cNvSpPr>
              <a:spLocks/>
            </p:cNvSpPr>
            <p:nvPr/>
          </p:nvSpPr>
          <p:spPr bwMode="auto">
            <a:xfrm>
              <a:off x="3688"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3" name="Group 18"/>
            <p:cNvGrpSpPr>
              <a:grpSpLocks/>
            </p:cNvGrpSpPr>
            <p:nvPr/>
          </p:nvGrpSpPr>
          <p:grpSpPr bwMode="auto">
            <a:xfrm>
              <a:off x="3188" y="2453"/>
              <a:ext cx="492" cy="247"/>
              <a:chOff x="3188" y="2453"/>
              <a:chExt cx="492" cy="247"/>
            </a:xfrm>
          </p:grpSpPr>
          <p:sp>
            <p:nvSpPr>
              <p:cNvPr id="28727" name="Freeform 10"/>
              <p:cNvSpPr>
                <a:spLocks/>
              </p:cNvSpPr>
              <p:nvPr/>
            </p:nvSpPr>
            <p:spPr bwMode="auto">
              <a:xfrm>
                <a:off x="3188"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8728" name="Line 11"/>
              <p:cNvSpPr>
                <a:spLocks noChangeShapeType="1"/>
              </p:cNvSpPr>
              <p:nvPr/>
            </p:nvSpPr>
            <p:spPr bwMode="auto">
              <a:xfrm>
                <a:off x="3435"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29" name="Freeform 12"/>
              <p:cNvSpPr>
                <a:spLocks/>
              </p:cNvSpPr>
              <p:nvPr/>
            </p:nvSpPr>
            <p:spPr bwMode="auto">
              <a:xfrm>
                <a:off x="3298" y="2453"/>
                <a:ext cx="36" cy="80"/>
              </a:xfrm>
              <a:custGeom>
                <a:avLst/>
                <a:gdLst>
                  <a:gd name="T0" fmla="*/ 16 w 36"/>
                  <a:gd name="T1" fmla="*/ 0 h 80"/>
                  <a:gd name="T2" fmla="*/ 0 w 36"/>
                  <a:gd name="T3" fmla="*/ 79 h 80"/>
                  <a:gd name="T4" fmla="*/ 35 w 36"/>
                  <a:gd name="T5" fmla="*/ 77 h 80"/>
                  <a:gd name="T6" fmla="*/ 16 w 36"/>
                  <a:gd name="T7" fmla="*/ 0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0"/>
                    </a:moveTo>
                    <a:lnTo>
                      <a:pt x="0" y="79"/>
                    </a:lnTo>
                    <a:lnTo>
                      <a:pt x="35" y="77"/>
                    </a:lnTo>
                    <a:lnTo>
                      <a:pt x="16" y="0"/>
                    </a:lnTo>
                  </a:path>
                </a:pathLst>
              </a:custGeom>
              <a:solidFill>
                <a:srgbClr val="000000"/>
              </a:solidFill>
              <a:ln w="12700" cap="rnd">
                <a:solidFill>
                  <a:srgbClr val="000000"/>
                </a:solidFill>
                <a:round/>
                <a:headEnd/>
                <a:tailEnd/>
              </a:ln>
            </p:spPr>
            <p:txBody>
              <a:bodyPr/>
              <a:lstStyle/>
              <a:p>
                <a:endParaRPr lang="en-US"/>
              </a:p>
            </p:txBody>
          </p:sp>
          <p:sp>
            <p:nvSpPr>
              <p:cNvPr id="28730" name="Line 13"/>
              <p:cNvSpPr>
                <a:spLocks noChangeShapeType="1"/>
              </p:cNvSpPr>
              <p:nvPr/>
            </p:nvSpPr>
            <p:spPr bwMode="auto">
              <a:xfrm>
                <a:off x="3313"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31" name="Line 14"/>
              <p:cNvSpPr>
                <a:spLocks noChangeShapeType="1"/>
              </p:cNvSpPr>
              <p:nvPr/>
            </p:nvSpPr>
            <p:spPr bwMode="auto">
              <a:xfrm>
                <a:off x="3559"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32" name="Line 15"/>
              <p:cNvSpPr>
                <a:spLocks noChangeShapeType="1"/>
              </p:cNvSpPr>
              <p:nvPr/>
            </p:nvSpPr>
            <p:spPr bwMode="auto">
              <a:xfrm>
                <a:off x="3524"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33" name="Line 16"/>
              <p:cNvSpPr>
                <a:spLocks noChangeShapeType="1"/>
              </p:cNvSpPr>
              <p:nvPr/>
            </p:nvSpPr>
            <p:spPr bwMode="auto">
              <a:xfrm>
                <a:off x="3557"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34" name="Line 17"/>
              <p:cNvSpPr>
                <a:spLocks noChangeShapeType="1"/>
              </p:cNvSpPr>
              <p:nvPr/>
            </p:nvSpPr>
            <p:spPr bwMode="auto">
              <a:xfrm>
                <a:off x="3524"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8721" name="Rectangle 19"/>
            <p:cNvSpPr>
              <a:spLocks noChangeArrowheads="1"/>
            </p:cNvSpPr>
            <p:nvPr/>
          </p:nvSpPr>
          <p:spPr bwMode="auto">
            <a:xfrm>
              <a:off x="2979"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4" name="Group 24"/>
            <p:cNvGrpSpPr>
              <a:grpSpLocks/>
            </p:cNvGrpSpPr>
            <p:nvPr/>
          </p:nvGrpSpPr>
          <p:grpSpPr bwMode="auto">
            <a:xfrm>
              <a:off x="2985" y="2574"/>
              <a:ext cx="198" cy="116"/>
              <a:chOff x="2985" y="2574"/>
              <a:chExt cx="198" cy="116"/>
            </a:xfrm>
          </p:grpSpPr>
          <p:sp>
            <p:nvSpPr>
              <p:cNvPr id="28723" name="Line 20"/>
              <p:cNvSpPr>
                <a:spLocks noChangeShapeType="1"/>
              </p:cNvSpPr>
              <p:nvPr/>
            </p:nvSpPr>
            <p:spPr bwMode="auto">
              <a:xfrm>
                <a:off x="3029"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24" name="Freeform 21"/>
              <p:cNvSpPr>
                <a:spLocks/>
              </p:cNvSpPr>
              <p:nvPr/>
            </p:nvSpPr>
            <p:spPr bwMode="auto">
              <a:xfrm>
                <a:off x="2985"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8725" name="Line 22"/>
              <p:cNvSpPr>
                <a:spLocks noChangeShapeType="1"/>
              </p:cNvSpPr>
              <p:nvPr/>
            </p:nvSpPr>
            <p:spPr bwMode="auto">
              <a:xfrm>
                <a:off x="3033"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26" name="Line 23"/>
              <p:cNvSpPr>
                <a:spLocks noChangeShapeType="1"/>
              </p:cNvSpPr>
              <p:nvPr/>
            </p:nvSpPr>
            <p:spPr bwMode="auto">
              <a:xfrm>
                <a:off x="3033"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5" name="Group 30"/>
          <p:cNvGrpSpPr>
            <a:grpSpLocks/>
          </p:cNvGrpSpPr>
          <p:nvPr/>
        </p:nvGrpSpPr>
        <p:grpSpPr bwMode="auto">
          <a:xfrm>
            <a:off x="6581775" y="1866900"/>
            <a:ext cx="827088" cy="382588"/>
            <a:chOff x="4146" y="1176"/>
            <a:chExt cx="521" cy="241"/>
          </a:xfrm>
        </p:grpSpPr>
        <p:sp>
          <p:nvSpPr>
            <p:cNvPr id="28715" name="Line 26"/>
            <p:cNvSpPr>
              <a:spLocks noChangeShapeType="1"/>
            </p:cNvSpPr>
            <p:nvPr/>
          </p:nvSpPr>
          <p:spPr bwMode="auto">
            <a:xfrm>
              <a:off x="4213"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16" name="Line 27"/>
            <p:cNvSpPr>
              <a:spLocks noChangeShapeType="1"/>
            </p:cNvSpPr>
            <p:nvPr/>
          </p:nvSpPr>
          <p:spPr bwMode="auto">
            <a:xfrm>
              <a:off x="4213"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17" name="Line 28"/>
            <p:cNvSpPr>
              <a:spLocks noChangeShapeType="1"/>
            </p:cNvSpPr>
            <p:nvPr/>
          </p:nvSpPr>
          <p:spPr bwMode="auto">
            <a:xfrm>
              <a:off x="4209"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18" name="Line 29"/>
            <p:cNvSpPr>
              <a:spLocks noChangeShapeType="1"/>
            </p:cNvSpPr>
            <p:nvPr/>
          </p:nvSpPr>
          <p:spPr bwMode="auto">
            <a:xfrm>
              <a:off x="4146"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8683" name="Freeform 31"/>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28684" name="Freeform 32"/>
          <p:cNvSpPr>
            <a:spLocks/>
          </p:cNvSpPr>
          <p:nvPr/>
        </p:nvSpPr>
        <p:spPr bwMode="auto">
          <a:xfrm>
            <a:off x="6692900" y="1900238"/>
            <a:ext cx="530225" cy="323850"/>
          </a:xfrm>
          <a:custGeom>
            <a:avLst/>
            <a:gdLst>
              <a:gd name="T0" fmla="*/ 333 w 334"/>
              <a:gd name="T1" fmla="*/ 130 h 204"/>
              <a:gd name="T2" fmla="*/ 314 w 334"/>
              <a:gd name="T3" fmla="*/ 203 h 204"/>
              <a:gd name="T4" fmla="*/ 255 w 334"/>
              <a:gd name="T5" fmla="*/ 0 h 204"/>
              <a:gd name="T6" fmla="*/ 196 w 334"/>
              <a:gd name="T7" fmla="*/ 203 h 204"/>
              <a:gd name="T8" fmla="*/ 137 w 334"/>
              <a:gd name="T9" fmla="*/ 0 h 204"/>
              <a:gd name="T10" fmla="*/ 78 w 334"/>
              <a:gd name="T11" fmla="*/ 203 h 204"/>
              <a:gd name="T12" fmla="*/ 19 w 334"/>
              <a:gd name="T13" fmla="*/ 0 h 204"/>
              <a:gd name="T14" fmla="*/ 0 w 334"/>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34"/>
              <a:gd name="T25" fmla="*/ 0 h 204"/>
              <a:gd name="T26" fmla="*/ 334 w 334"/>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 h="204">
                <a:moveTo>
                  <a:pt x="333" y="130"/>
                </a:moveTo>
                <a:lnTo>
                  <a:pt x="314" y="203"/>
                </a:lnTo>
                <a:lnTo>
                  <a:pt x="255" y="0"/>
                </a:lnTo>
                <a:lnTo>
                  <a:pt x="196" y="203"/>
                </a:lnTo>
                <a:lnTo>
                  <a:pt x="137" y="0"/>
                </a:lnTo>
                <a:lnTo>
                  <a:pt x="78" y="203"/>
                </a:lnTo>
                <a:lnTo>
                  <a:pt x="19"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28685" name="Freeform 33"/>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28686" name="Freeform 34"/>
          <p:cNvSpPr>
            <a:spLocks/>
          </p:cNvSpPr>
          <p:nvPr/>
        </p:nvSpPr>
        <p:spPr bwMode="auto">
          <a:xfrm>
            <a:off x="7140575" y="22415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28687" name="Line 35"/>
          <p:cNvSpPr>
            <a:spLocks noChangeShapeType="1"/>
          </p:cNvSpPr>
          <p:nvPr/>
        </p:nvSpPr>
        <p:spPr bwMode="auto">
          <a:xfrm>
            <a:off x="7718425" y="4286250"/>
            <a:ext cx="0" cy="1952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88" name="AutoShape 36"/>
          <p:cNvSpPr>
            <a:spLocks noChangeArrowheads="1"/>
          </p:cNvSpPr>
          <p:nvPr/>
        </p:nvSpPr>
        <p:spPr bwMode="auto">
          <a:xfrm rot="10800000" flipH="1">
            <a:off x="7624763" y="44846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8689" name="Rectangle 37"/>
          <p:cNvSpPr>
            <a:spLocks noChangeArrowheads="1"/>
          </p:cNvSpPr>
          <p:nvPr/>
        </p:nvSpPr>
        <p:spPr bwMode="auto">
          <a:xfrm>
            <a:off x="77739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28690" name="Rectangle 38"/>
          <p:cNvSpPr>
            <a:spLocks noChangeArrowheads="1"/>
          </p:cNvSpPr>
          <p:nvPr/>
        </p:nvSpPr>
        <p:spPr bwMode="auto">
          <a:xfrm>
            <a:off x="77374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grpSp>
        <p:nvGrpSpPr>
          <p:cNvPr id="6" name="Group 56"/>
          <p:cNvGrpSpPr>
            <a:grpSpLocks/>
          </p:cNvGrpSpPr>
          <p:nvPr/>
        </p:nvGrpSpPr>
        <p:grpSpPr bwMode="auto">
          <a:xfrm>
            <a:off x="6799263" y="3806825"/>
            <a:ext cx="1474787" cy="479425"/>
            <a:chOff x="4283" y="2398"/>
            <a:chExt cx="929" cy="302"/>
          </a:xfrm>
        </p:grpSpPr>
        <p:sp>
          <p:nvSpPr>
            <p:cNvPr id="28698" name="Freeform 39"/>
            <p:cNvSpPr>
              <a:spLocks/>
            </p:cNvSpPr>
            <p:nvPr/>
          </p:nvSpPr>
          <p:spPr bwMode="auto">
            <a:xfrm>
              <a:off x="4992"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28699" name="Freeform 40"/>
            <p:cNvSpPr>
              <a:spLocks/>
            </p:cNvSpPr>
            <p:nvPr/>
          </p:nvSpPr>
          <p:spPr bwMode="auto">
            <a:xfrm>
              <a:off x="4492"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8700" name="Line 41"/>
            <p:cNvSpPr>
              <a:spLocks noChangeShapeType="1"/>
            </p:cNvSpPr>
            <p:nvPr/>
          </p:nvSpPr>
          <p:spPr bwMode="auto">
            <a:xfrm>
              <a:off x="4739"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7" name="Group 44"/>
            <p:cNvGrpSpPr>
              <a:grpSpLocks/>
            </p:cNvGrpSpPr>
            <p:nvPr/>
          </p:nvGrpSpPr>
          <p:grpSpPr bwMode="auto">
            <a:xfrm>
              <a:off x="4602" y="2453"/>
              <a:ext cx="36" cy="247"/>
              <a:chOff x="4602" y="2453"/>
              <a:chExt cx="36" cy="247"/>
            </a:xfrm>
          </p:grpSpPr>
          <p:sp>
            <p:nvSpPr>
              <p:cNvPr id="28713" name="Freeform 42"/>
              <p:cNvSpPr>
                <a:spLocks/>
              </p:cNvSpPr>
              <p:nvPr/>
            </p:nvSpPr>
            <p:spPr bwMode="auto">
              <a:xfrm>
                <a:off x="4602" y="2620"/>
                <a:ext cx="36" cy="80"/>
              </a:xfrm>
              <a:custGeom>
                <a:avLst/>
                <a:gdLst>
                  <a:gd name="T0" fmla="*/ 16 w 36"/>
                  <a:gd name="T1" fmla="*/ 79 h 80"/>
                  <a:gd name="T2" fmla="*/ 0 w 36"/>
                  <a:gd name="T3" fmla="*/ 0 h 80"/>
                  <a:gd name="T4" fmla="*/ 35 w 36"/>
                  <a:gd name="T5" fmla="*/ 2 h 80"/>
                  <a:gd name="T6" fmla="*/ 16 w 36"/>
                  <a:gd name="T7" fmla="*/ 79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79"/>
                    </a:moveTo>
                    <a:lnTo>
                      <a:pt x="0" y="0"/>
                    </a:lnTo>
                    <a:lnTo>
                      <a:pt x="35" y="2"/>
                    </a:lnTo>
                    <a:lnTo>
                      <a:pt x="16" y="79"/>
                    </a:lnTo>
                  </a:path>
                </a:pathLst>
              </a:custGeom>
              <a:solidFill>
                <a:srgbClr val="000000"/>
              </a:solidFill>
              <a:ln w="12700" cap="rnd">
                <a:solidFill>
                  <a:srgbClr val="000000"/>
                </a:solidFill>
                <a:round/>
                <a:headEnd/>
                <a:tailEnd/>
              </a:ln>
            </p:spPr>
            <p:txBody>
              <a:bodyPr/>
              <a:lstStyle/>
              <a:p>
                <a:endParaRPr lang="en-US"/>
              </a:p>
            </p:txBody>
          </p:sp>
          <p:sp>
            <p:nvSpPr>
              <p:cNvPr id="28714" name="Line 43"/>
              <p:cNvSpPr>
                <a:spLocks noChangeShapeType="1"/>
              </p:cNvSpPr>
              <p:nvPr/>
            </p:nvSpPr>
            <p:spPr bwMode="auto">
              <a:xfrm flipV="1">
                <a:off x="4617"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8702" name="Line 45"/>
            <p:cNvSpPr>
              <a:spLocks noChangeShapeType="1"/>
            </p:cNvSpPr>
            <p:nvPr/>
          </p:nvSpPr>
          <p:spPr bwMode="auto">
            <a:xfrm>
              <a:off x="4863"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03" name="Line 46"/>
            <p:cNvSpPr>
              <a:spLocks noChangeShapeType="1"/>
            </p:cNvSpPr>
            <p:nvPr/>
          </p:nvSpPr>
          <p:spPr bwMode="auto">
            <a:xfrm>
              <a:off x="4828"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04" name="Line 47"/>
            <p:cNvSpPr>
              <a:spLocks noChangeShapeType="1"/>
            </p:cNvSpPr>
            <p:nvPr/>
          </p:nvSpPr>
          <p:spPr bwMode="auto">
            <a:xfrm>
              <a:off x="4861"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05" name="Line 48"/>
            <p:cNvSpPr>
              <a:spLocks noChangeShapeType="1"/>
            </p:cNvSpPr>
            <p:nvPr/>
          </p:nvSpPr>
          <p:spPr bwMode="auto">
            <a:xfrm>
              <a:off x="4828"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06" name="Rectangle 49"/>
            <p:cNvSpPr>
              <a:spLocks noChangeArrowheads="1"/>
            </p:cNvSpPr>
            <p:nvPr/>
          </p:nvSpPr>
          <p:spPr bwMode="auto">
            <a:xfrm>
              <a:off x="4949"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8707" name="Rectangle 50"/>
            <p:cNvSpPr>
              <a:spLocks noChangeArrowheads="1"/>
            </p:cNvSpPr>
            <p:nvPr/>
          </p:nvSpPr>
          <p:spPr bwMode="auto">
            <a:xfrm>
              <a:off x="4283"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8" name="Group 55"/>
            <p:cNvGrpSpPr>
              <a:grpSpLocks/>
            </p:cNvGrpSpPr>
            <p:nvPr/>
          </p:nvGrpSpPr>
          <p:grpSpPr bwMode="auto">
            <a:xfrm>
              <a:off x="4289" y="2574"/>
              <a:ext cx="198" cy="116"/>
              <a:chOff x="4289" y="2574"/>
              <a:chExt cx="198" cy="116"/>
            </a:xfrm>
          </p:grpSpPr>
          <p:sp>
            <p:nvSpPr>
              <p:cNvPr id="28709" name="Line 51"/>
              <p:cNvSpPr>
                <a:spLocks noChangeShapeType="1"/>
              </p:cNvSpPr>
              <p:nvPr/>
            </p:nvSpPr>
            <p:spPr bwMode="auto">
              <a:xfrm>
                <a:off x="4333"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10" name="Freeform 52"/>
              <p:cNvSpPr>
                <a:spLocks/>
              </p:cNvSpPr>
              <p:nvPr/>
            </p:nvSpPr>
            <p:spPr bwMode="auto">
              <a:xfrm>
                <a:off x="4289"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8711" name="Line 53"/>
              <p:cNvSpPr>
                <a:spLocks noChangeShapeType="1"/>
              </p:cNvSpPr>
              <p:nvPr/>
            </p:nvSpPr>
            <p:spPr bwMode="auto">
              <a:xfrm>
                <a:off x="4337"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712" name="Line 54"/>
              <p:cNvSpPr>
                <a:spLocks noChangeShapeType="1"/>
              </p:cNvSpPr>
              <p:nvPr/>
            </p:nvSpPr>
            <p:spPr bwMode="auto">
              <a:xfrm>
                <a:off x="4337"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28692" name="Freeform 57"/>
          <p:cNvSpPr>
            <a:spLocks/>
          </p:cNvSpPr>
          <p:nvPr/>
        </p:nvSpPr>
        <p:spPr bwMode="auto">
          <a:xfrm>
            <a:off x="5651500" y="3365500"/>
            <a:ext cx="2071688" cy="534988"/>
          </a:xfrm>
          <a:custGeom>
            <a:avLst/>
            <a:gdLst>
              <a:gd name="T0" fmla="*/ 0 w 1305"/>
              <a:gd name="T1" fmla="*/ 336 h 337"/>
              <a:gd name="T2" fmla="*/ 0 w 1305"/>
              <a:gd name="T3" fmla="*/ 0 h 337"/>
              <a:gd name="T4" fmla="*/ 1304 w 1305"/>
              <a:gd name="T5" fmla="*/ 0 h 337"/>
              <a:gd name="T6" fmla="*/ 1304 w 1305"/>
              <a:gd name="T7" fmla="*/ 336 h 337"/>
              <a:gd name="T8" fmla="*/ 0 60000 65536"/>
              <a:gd name="T9" fmla="*/ 0 60000 65536"/>
              <a:gd name="T10" fmla="*/ 0 60000 65536"/>
              <a:gd name="T11" fmla="*/ 0 60000 65536"/>
              <a:gd name="T12" fmla="*/ 0 w 1305"/>
              <a:gd name="T13" fmla="*/ 0 h 337"/>
              <a:gd name="T14" fmla="*/ 1305 w 1305"/>
              <a:gd name="T15" fmla="*/ 337 h 337"/>
            </a:gdLst>
            <a:ahLst/>
            <a:cxnLst>
              <a:cxn ang="T8">
                <a:pos x="T0" y="T1"/>
              </a:cxn>
              <a:cxn ang="T9">
                <a:pos x="T2" y="T3"/>
              </a:cxn>
              <a:cxn ang="T10">
                <a:pos x="T4" y="T5"/>
              </a:cxn>
              <a:cxn ang="T11">
                <a:pos x="T6" y="T7"/>
              </a:cxn>
            </a:cxnLst>
            <a:rect l="T12" t="T13" r="T14" b="T15"/>
            <a:pathLst>
              <a:path w="1305" h="337">
                <a:moveTo>
                  <a:pt x="0" y="336"/>
                </a:moveTo>
                <a:lnTo>
                  <a:pt x="0" y="0"/>
                </a:lnTo>
                <a:lnTo>
                  <a:pt x="1304" y="0"/>
                </a:lnTo>
                <a:lnTo>
                  <a:pt x="1304" y="336"/>
                </a:lnTo>
              </a:path>
            </a:pathLst>
          </a:custGeom>
          <a:noFill/>
          <a:ln w="12700" cap="rnd">
            <a:solidFill>
              <a:srgbClr val="000000"/>
            </a:solidFill>
            <a:round/>
            <a:headEnd type="none" w="sm" len="sm"/>
            <a:tailEnd type="none" w="sm" len="sm"/>
          </a:ln>
        </p:spPr>
        <p:txBody>
          <a:bodyPr/>
          <a:lstStyle/>
          <a:p>
            <a:endParaRPr lang="en-US"/>
          </a:p>
        </p:txBody>
      </p:sp>
      <p:sp>
        <p:nvSpPr>
          <p:cNvPr id="28693" name="Line 58"/>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8694" name="Oval 59"/>
          <p:cNvSpPr>
            <a:spLocks noChangeArrowheads="1"/>
          </p:cNvSpPr>
          <p:nvPr/>
        </p:nvSpPr>
        <p:spPr bwMode="auto">
          <a:xfrm>
            <a:off x="6457950" y="332105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8695" name="Rectangle 60"/>
          <p:cNvSpPr>
            <a:spLocks noChangeArrowheads="1"/>
          </p:cNvSpPr>
          <p:nvPr/>
        </p:nvSpPr>
        <p:spPr bwMode="auto">
          <a:xfrm>
            <a:off x="4645025" y="4408488"/>
            <a:ext cx="666750" cy="366712"/>
          </a:xfrm>
          <a:prstGeom prst="rect">
            <a:avLst/>
          </a:prstGeom>
          <a:noFill/>
          <a:ln w="9525">
            <a:noFill/>
            <a:miter lim="800000"/>
            <a:headEnd/>
            <a:tailEnd/>
          </a:ln>
        </p:spPr>
        <p:txBody>
          <a:bodyPr wrap="none" lIns="92075" tIns="46038" rIns="92075" bIns="46038">
            <a:spAutoFit/>
          </a:bodyPr>
          <a:lstStyle/>
          <a:p>
            <a:pPr defTabSz="762000"/>
            <a:r>
              <a:rPr lang="en-GB"/>
              <a:t>OUT</a:t>
            </a:r>
          </a:p>
        </p:txBody>
      </p:sp>
      <p:sp>
        <p:nvSpPr>
          <p:cNvPr id="28696" name="Rectangle 61"/>
          <p:cNvSpPr>
            <a:spLocks noChangeArrowheads="1"/>
          </p:cNvSpPr>
          <p:nvPr/>
        </p:nvSpPr>
        <p:spPr bwMode="auto">
          <a:xfrm>
            <a:off x="6727825" y="4408488"/>
            <a:ext cx="412750" cy="366712"/>
          </a:xfrm>
          <a:prstGeom prst="rect">
            <a:avLst/>
          </a:prstGeom>
          <a:noFill/>
          <a:ln w="9525">
            <a:noFill/>
            <a:miter lim="800000"/>
            <a:headEnd/>
            <a:tailEnd/>
          </a:ln>
        </p:spPr>
        <p:txBody>
          <a:bodyPr wrap="none" lIns="92075" tIns="46038" rIns="92075" bIns="46038">
            <a:spAutoFit/>
          </a:bodyPr>
          <a:lstStyle/>
          <a:p>
            <a:pPr defTabSz="762000"/>
            <a:r>
              <a:rPr lang="en-GB"/>
              <a:t>IN</a:t>
            </a:r>
          </a:p>
        </p:txBody>
      </p:sp>
      <p:sp>
        <p:nvSpPr>
          <p:cNvPr id="63" name="Slide Number Placeholder 62"/>
          <p:cNvSpPr>
            <a:spLocks noGrp="1"/>
          </p:cNvSpPr>
          <p:nvPr>
            <p:ph type="sldNum" sz="quarter" idx="12"/>
          </p:nvPr>
        </p:nvSpPr>
        <p:spPr/>
        <p:txBody>
          <a:bodyPr/>
          <a:lstStyle/>
          <a:p>
            <a:fld id="{432C8622-D8E8-42BF-901A-EF4521E846B1}" type="slidenum">
              <a:rPr lang="en-GB" smtClean="0"/>
              <a:pPr/>
              <a:t>23</a:t>
            </a:fld>
            <a:endParaRPr lang="en-GB"/>
          </a:p>
        </p:txBody>
      </p:sp>
      <p:pic>
        <p:nvPicPr>
          <p:cNvPr id="6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algn="ctr"/>
            <a:r>
              <a:rPr lang="en-GB" dirty="0">
                <a:solidFill>
                  <a:srgbClr val="0070C0"/>
                </a:solidFill>
              </a:rPr>
              <a:t>2/2 Valve actuator control</a:t>
            </a:r>
          </a:p>
        </p:txBody>
      </p:sp>
      <p:sp>
        <p:nvSpPr>
          <p:cNvPr id="29699" name="Rectangle 3"/>
          <p:cNvSpPr>
            <a:spLocks noGrp="1" noChangeArrowheads="1"/>
          </p:cNvSpPr>
          <p:nvPr>
            <p:ph type="body" sz="half" idx="1"/>
          </p:nvPr>
        </p:nvSpPr>
        <p:spPr>
          <a:noFill/>
        </p:spPr>
        <p:txBody>
          <a:bodyPr/>
          <a:lstStyle/>
          <a:p>
            <a:pPr algn="just">
              <a:lnSpc>
                <a:spcPct val="150000"/>
              </a:lnSpc>
            </a:pPr>
            <a:r>
              <a:rPr lang="en-GB" sz="2000" dirty="0"/>
              <a:t>To control the speed of the piston rod, flow restrictors are placed in the pipes </a:t>
            </a:r>
            <a:r>
              <a:rPr lang="en-GB" sz="2000" u="sng" dirty="0"/>
              <a:t>close</a:t>
            </a:r>
            <a:r>
              <a:rPr lang="en-GB" sz="2000" dirty="0"/>
              <a:t> to each of the valves. </a:t>
            </a:r>
          </a:p>
          <a:p>
            <a:pPr algn="just">
              <a:lnSpc>
                <a:spcPct val="150000"/>
              </a:lnSpc>
            </a:pPr>
            <a:r>
              <a:rPr lang="en-GB" sz="2000" dirty="0"/>
              <a:t>Adjustment of the restrictors will slow down the flow rate thereby giving independent outstroke and </a:t>
            </a:r>
            <a:r>
              <a:rPr lang="en-GB" sz="2000" dirty="0" err="1"/>
              <a:t>instroke</a:t>
            </a:r>
            <a:r>
              <a:rPr lang="en-GB" sz="2000" dirty="0"/>
              <a:t> speed control</a:t>
            </a:r>
          </a:p>
        </p:txBody>
      </p:sp>
      <p:sp>
        <p:nvSpPr>
          <p:cNvPr id="29700" name="Line 4"/>
          <p:cNvSpPr>
            <a:spLocks noChangeShapeType="1"/>
          </p:cNvSpPr>
          <p:nvPr/>
        </p:nvSpPr>
        <p:spPr bwMode="auto">
          <a:xfrm>
            <a:off x="5648325" y="4286250"/>
            <a:ext cx="0" cy="5905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01" name="AutoShape 5"/>
          <p:cNvSpPr>
            <a:spLocks noChangeArrowheads="1"/>
          </p:cNvSpPr>
          <p:nvPr/>
        </p:nvSpPr>
        <p:spPr bwMode="auto">
          <a:xfrm>
            <a:off x="5554663" y="48910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9702" name="Rectangle 6"/>
          <p:cNvSpPr>
            <a:spLocks noChangeArrowheads="1"/>
          </p:cNvSpPr>
          <p:nvPr/>
        </p:nvSpPr>
        <p:spPr bwMode="auto">
          <a:xfrm>
            <a:off x="57991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grpSp>
        <p:nvGrpSpPr>
          <p:cNvPr id="2" name="Group 23"/>
          <p:cNvGrpSpPr>
            <a:grpSpLocks/>
          </p:cNvGrpSpPr>
          <p:nvPr/>
        </p:nvGrpSpPr>
        <p:grpSpPr bwMode="auto">
          <a:xfrm>
            <a:off x="4729163" y="3806825"/>
            <a:ext cx="1474787" cy="479425"/>
            <a:chOff x="2979" y="2398"/>
            <a:chExt cx="929" cy="302"/>
          </a:xfrm>
        </p:grpSpPr>
        <p:sp>
          <p:nvSpPr>
            <p:cNvPr id="29759" name="Freeform 7"/>
            <p:cNvSpPr>
              <a:spLocks/>
            </p:cNvSpPr>
            <p:nvPr/>
          </p:nvSpPr>
          <p:spPr bwMode="auto">
            <a:xfrm>
              <a:off x="3688"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3" name="Group 16"/>
            <p:cNvGrpSpPr>
              <a:grpSpLocks/>
            </p:cNvGrpSpPr>
            <p:nvPr/>
          </p:nvGrpSpPr>
          <p:grpSpPr bwMode="auto">
            <a:xfrm>
              <a:off x="3188" y="2453"/>
              <a:ext cx="492" cy="247"/>
              <a:chOff x="3188" y="2453"/>
              <a:chExt cx="492" cy="247"/>
            </a:xfrm>
          </p:grpSpPr>
          <p:sp>
            <p:nvSpPr>
              <p:cNvPr id="29767" name="Freeform 8"/>
              <p:cNvSpPr>
                <a:spLocks/>
              </p:cNvSpPr>
              <p:nvPr/>
            </p:nvSpPr>
            <p:spPr bwMode="auto">
              <a:xfrm>
                <a:off x="3188"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9768" name="Line 9"/>
              <p:cNvSpPr>
                <a:spLocks noChangeShapeType="1"/>
              </p:cNvSpPr>
              <p:nvPr/>
            </p:nvSpPr>
            <p:spPr bwMode="auto">
              <a:xfrm>
                <a:off x="3435"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69" name="Freeform 10"/>
              <p:cNvSpPr>
                <a:spLocks/>
              </p:cNvSpPr>
              <p:nvPr/>
            </p:nvSpPr>
            <p:spPr bwMode="auto">
              <a:xfrm>
                <a:off x="3298" y="2453"/>
                <a:ext cx="36" cy="80"/>
              </a:xfrm>
              <a:custGeom>
                <a:avLst/>
                <a:gdLst>
                  <a:gd name="T0" fmla="*/ 16 w 36"/>
                  <a:gd name="T1" fmla="*/ 0 h 80"/>
                  <a:gd name="T2" fmla="*/ 0 w 36"/>
                  <a:gd name="T3" fmla="*/ 79 h 80"/>
                  <a:gd name="T4" fmla="*/ 35 w 36"/>
                  <a:gd name="T5" fmla="*/ 77 h 80"/>
                  <a:gd name="T6" fmla="*/ 16 w 36"/>
                  <a:gd name="T7" fmla="*/ 0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0"/>
                    </a:moveTo>
                    <a:lnTo>
                      <a:pt x="0" y="79"/>
                    </a:lnTo>
                    <a:lnTo>
                      <a:pt x="35" y="77"/>
                    </a:lnTo>
                    <a:lnTo>
                      <a:pt x="16" y="0"/>
                    </a:lnTo>
                  </a:path>
                </a:pathLst>
              </a:custGeom>
              <a:solidFill>
                <a:srgbClr val="000000"/>
              </a:solidFill>
              <a:ln w="12700" cap="rnd">
                <a:solidFill>
                  <a:srgbClr val="000000"/>
                </a:solidFill>
                <a:round/>
                <a:headEnd/>
                <a:tailEnd/>
              </a:ln>
            </p:spPr>
            <p:txBody>
              <a:bodyPr/>
              <a:lstStyle/>
              <a:p>
                <a:endParaRPr lang="en-US"/>
              </a:p>
            </p:txBody>
          </p:sp>
          <p:sp>
            <p:nvSpPr>
              <p:cNvPr id="29770" name="Line 11"/>
              <p:cNvSpPr>
                <a:spLocks noChangeShapeType="1"/>
              </p:cNvSpPr>
              <p:nvPr/>
            </p:nvSpPr>
            <p:spPr bwMode="auto">
              <a:xfrm>
                <a:off x="3313"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71" name="Line 12"/>
              <p:cNvSpPr>
                <a:spLocks noChangeShapeType="1"/>
              </p:cNvSpPr>
              <p:nvPr/>
            </p:nvSpPr>
            <p:spPr bwMode="auto">
              <a:xfrm>
                <a:off x="3559"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72" name="Line 13"/>
              <p:cNvSpPr>
                <a:spLocks noChangeShapeType="1"/>
              </p:cNvSpPr>
              <p:nvPr/>
            </p:nvSpPr>
            <p:spPr bwMode="auto">
              <a:xfrm>
                <a:off x="3524"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73" name="Line 14"/>
              <p:cNvSpPr>
                <a:spLocks noChangeShapeType="1"/>
              </p:cNvSpPr>
              <p:nvPr/>
            </p:nvSpPr>
            <p:spPr bwMode="auto">
              <a:xfrm>
                <a:off x="3557"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74" name="Line 15"/>
              <p:cNvSpPr>
                <a:spLocks noChangeShapeType="1"/>
              </p:cNvSpPr>
              <p:nvPr/>
            </p:nvSpPr>
            <p:spPr bwMode="auto">
              <a:xfrm>
                <a:off x="3524"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9761" name="Rectangle 17"/>
            <p:cNvSpPr>
              <a:spLocks noChangeArrowheads="1"/>
            </p:cNvSpPr>
            <p:nvPr/>
          </p:nvSpPr>
          <p:spPr bwMode="auto">
            <a:xfrm>
              <a:off x="2979"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4" name="Group 22"/>
            <p:cNvGrpSpPr>
              <a:grpSpLocks/>
            </p:cNvGrpSpPr>
            <p:nvPr/>
          </p:nvGrpSpPr>
          <p:grpSpPr bwMode="auto">
            <a:xfrm>
              <a:off x="2985" y="2574"/>
              <a:ext cx="198" cy="116"/>
              <a:chOff x="2985" y="2574"/>
              <a:chExt cx="198" cy="116"/>
            </a:xfrm>
          </p:grpSpPr>
          <p:sp>
            <p:nvSpPr>
              <p:cNvPr id="29763" name="Line 18"/>
              <p:cNvSpPr>
                <a:spLocks noChangeShapeType="1"/>
              </p:cNvSpPr>
              <p:nvPr/>
            </p:nvSpPr>
            <p:spPr bwMode="auto">
              <a:xfrm>
                <a:off x="3029"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64" name="Freeform 19"/>
              <p:cNvSpPr>
                <a:spLocks/>
              </p:cNvSpPr>
              <p:nvPr/>
            </p:nvSpPr>
            <p:spPr bwMode="auto">
              <a:xfrm>
                <a:off x="2985"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9765" name="Line 20"/>
              <p:cNvSpPr>
                <a:spLocks noChangeShapeType="1"/>
              </p:cNvSpPr>
              <p:nvPr/>
            </p:nvSpPr>
            <p:spPr bwMode="auto">
              <a:xfrm>
                <a:off x="3033"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66" name="Line 21"/>
              <p:cNvSpPr>
                <a:spLocks noChangeShapeType="1"/>
              </p:cNvSpPr>
              <p:nvPr/>
            </p:nvSpPr>
            <p:spPr bwMode="auto">
              <a:xfrm>
                <a:off x="3033"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5" name="Group 28"/>
          <p:cNvGrpSpPr>
            <a:grpSpLocks/>
          </p:cNvGrpSpPr>
          <p:nvPr/>
        </p:nvGrpSpPr>
        <p:grpSpPr bwMode="auto">
          <a:xfrm>
            <a:off x="6581775" y="1866900"/>
            <a:ext cx="827088" cy="382588"/>
            <a:chOff x="4146" y="1176"/>
            <a:chExt cx="521" cy="241"/>
          </a:xfrm>
        </p:grpSpPr>
        <p:sp>
          <p:nvSpPr>
            <p:cNvPr id="29755" name="Line 24"/>
            <p:cNvSpPr>
              <a:spLocks noChangeShapeType="1"/>
            </p:cNvSpPr>
            <p:nvPr/>
          </p:nvSpPr>
          <p:spPr bwMode="auto">
            <a:xfrm>
              <a:off x="4213"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56" name="Line 25"/>
            <p:cNvSpPr>
              <a:spLocks noChangeShapeType="1"/>
            </p:cNvSpPr>
            <p:nvPr/>
          </p:nvSpPr>
          <p:spPr bwMode="auto">
            <a:xfrm>
              <a:off x="4213"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57" name="Line 26"/>
            <p:cNvSpPr>
              <a:spLocks noChangeShapeType="1"/>
            </p:cNvSpPr>
            <p:nvPr/>
          </p:nvSpPr>
          <p:spPr bwMode="auto">
            <a:xfrm>
              <a:off x="4209"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58" name="Line 27"/>
            <p:cNvSpPr>
              <a:spLocks noChangeShapeType="1"/>
            </p:cNvSpPr>
            <p:nvPr/>
          </p:nvSpPr>
          <p:spPr bwMode="auto">
            <a:xfrm>
              <a:off x="4146"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9705" name="Freeform 29"/>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29706" name="Freeform 30"/>
          <p:cNvSpPr>
            <a:spLocks/>
          </p:cNvSpPr>
          <p:nvPr/>
        </p:nvSpPr>
        <p:spPr bwMode="auto">
          <a:xfrm>
            <a:off x="6692900" y="1900238"/>
            <a:ext cx="530225" cy="323850"/>
          </a:xfrm>
          <a:custGeom>
            <a:avLst/>
            <a:gdLst>
              <a:gd name="T0" fmla="*/ 333 w 334"/>
              <a:gd name="T1" fmla="*/ 130 h 204"/>
              <a:gd name="T2" fmla="*/ 314 w 334"/>
              <a:gd name="T3" fmla="*/ 203 h 204"/>
              <a:gd name="T4" fmla="*/ 255 w 334"/>
              <a:gd name="T5" fmla="*/ 0 h 204"/>
              <a:gd name="T6" fmla="*/ 196 w 334"/>
              <a:gd name="T7" fmla="*/ 203 h 204"/>
              <a:gd name="T8" fmla="*/ 137 w 334"/>
              <a:gd name="T9" fmla="*/ 0 h 204"/>
              <a:gd name="T10" fmla="*/ 78 w 334"/>
              <a:gd name="T11" fmla="*/ 203 h 204"/>
              <a:gd name="T12" fmla="*/ 19 w 334"/>
              <a:gd name="T13" fmla="*/ 0 h 204"/>
              <a:gd name="T14" fmla="*/ 0 w 334"/>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34"/>
              <a:gd name="T25" fmla="*/ 0 h 204"/>
              <a:gd name="T26" fmla="*/ 334 w 334"/>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 h="204">
                <a:moveTo>
                  <a:pt x="333" y="130"/>
                </a:moveTo>
                <a:lnTo>
                  <a:pt x="314" y="203"/>
                </a:lnTo>
                <a:lnTo>
                  <a:pt x="255" y="0"/>
                </a:lnTo>
                <a:lnTo>
                  <a:pt x="196" y="203"/>
                </a:lnTo>
                <a:lnTo>
                  <a:pt x="137" y="0"/>
                </a:lnTo>
                <a:lnTo>
                  <a:pt x="78" y="203"/>
                </a:lnTo>
                <a:lnTo>
                  <a:pt x="19"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29707" name="Freeform 31"/>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29708" name="Freeform 32"/>
          <p:cNvSpPr>
            <a:spLocks/>
          </p:cNvSpPr>
          <p:nvPr/>
        </p:nvSpPr>
        <p:spPr bwMode="auto">
          <a:xfrm>
            <a:off x="7140575" y="22415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29709" name="Line 33"/>
          <p:cNvSpPr>
            <a:spLocks noChangeShapeType="1"/>
          </p:cNvSpPr>
          <p:nvPr/>
        </p:nvSpPr>
        <p:spPr bwMode="auto">
          <a:xfrm>
            <a:off x="7718425" y="4286250"/>
            <a:ext cx="0" cy="5651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10" name="AutoShape 34"/>
          <p:cNvSpPr>
            <a:spLocks noChangeArrowheads="1"/>
          </p:cNvSpPr>
          <p:nvPr/>
        </p:nvSpPr>
        <p:spPr bwMode="auto">
          <a:xfrm rot="10800000" flipH="1">
            <a:off x="7624763" y="48529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6" name="Group 52"/>
          <p:cNvGrpSpPr>
            <a:grpSpLocks/>
          </p:cNvGrpSpPr>
          <p:nvPr/>
        </p:nvGrpSpPr>
        <p:grpSpPr bwMode="auto">
          <a:xfrm>
            <a:off x="6799263" y="3806825"/>
            <a:ext cx="1474787" cy="479425"/>
            <a:chOff x="4283" y="2398"/>
            <a:chExt cx="929" cy="302"/>
          </a:xfrm>
        </p:grpSpPr>
        <p:sp>
          <p:nvSpPr>
            <p:cNvPr id="29738" name="Freeform 35"/>
            <p:cNvSpPr>
              <a:spLocks/>
            </p:cNvSpPr>
            <p:nvPr/>
          </p:nvSpPr>
          <p:spPr bwMode="auto">
            <a:xfrm>
              <a:off x="4992"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29739" name="Freeform 36"/>
            <p:cNvSpPr>
              <a:spLocks/>
            </p:cNvSpPr>
            <p:nvPr/>
          </p:nvSpPr>
          <p:spPr bwMode="auto">
            <a:xfrm>
              <a:off x="4492"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29740" name="Line 37"/>
            <p:cNvSpPr>
              <a:spLocks noChangeShapeType="1"/>
            </p:cNvSpPr>
            <p:nvPr/>
          </p:nvSpPr>
          <p:spPr bwMode="auto">
            <a:xfrm>
              <a:off x="4739"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7" name="Group 40"/>
            <p:cNvGrpSpPr>
              <a:grpSpLocks/>
            </p:cNvGrpSpPr>
            <p:nvPr/>
          </p:nvGrpSpPr>
          <p:grpSpPr bwMode="auto">
            <a:xfrm>
              <a:off x="4602" y="2453"/>
              <a:ext cx="36" cy="247"/>
              <a:chOff x="4602" y="2453"/>
              <a:chExt cx="36" cy="247"/>
            </a:xfrm>
          </p:grpSpPr>
          <p:sp>
            <p:nvSpPr>
              <p:cNvPr id="29753" name="Freeform 38"/>
              <p:cNvSpPr>
                <a:spLocks/>
              </p:cNvSpPr>
              <p:nvPr/>
            </p:nvSpPr>
            <p:spPr bwMode="auto">
              <a:xfrm>
                <a:off x="4602" y="2620"/>
                <a:ext cx="36" cy="80"/>
              </a:xfrm>
              <a:custGeom>
                <a:avLst/>
                <a:gdLst>
                  <a:gd name="T0" fmla="*/ 16 w 36"/>
                  <a:gd name="T1" fmla="*/ 79 h 80"/>
                  <a:gd name="T2" fmla="*/ 0 w 36"/>
                  <a:gd name="T3" fmla="*/ 0 h 80"/>
                  <a:gd name="T4" fmla="*/ 35 w 36"/>
                  <a:gd name="T5" fmla="*/ 2 h 80"/>
                  <a:gd name="T6" fmla="*/ 16 w 36"/>
                  <a:gd name="T7" fmla="*/ 79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79"/>
                    </a:moveTo>
                    <a:lnTo>
                      <a:pt x="0" y="0"/>
                    </a:lnTo>
                    <a:lnTo>
                      <a:pt x="35" y="2"/>
                    </a:lnTo>
                    <a:lnTo>
                      <a:pt x="16" y="79"/>
                    </a:lnTo>
                  </a:path>
                </a:pathLst>
              </a:custGeom>
              <a:solidFill>
                <a:srgbClr val="000000"/>
              </a:solidFill>
              <a:ln w="12700" cap="rnd">
                <a:solidFill>
                  <a:srgbClr val="000000"/>
                </a:solidFill>
                <a:round/>
                <a:headEnd/>
                <a:tailEnd/>
              </a:ln>
            </p:spPr>
            <p:txBody>
              <a:bodyPr/>
              <a:lstStyle/>
              <a:p>
                <a:endParaRPr lang="en-US"/>
              </a:p>
            </p:txBody>
          </p:sp>
          <p:sp>
            <p:nvSpPr>
              <p:cNvPr id="29754" name="Line 39"/>
              <p:cNvSpPr>
                <a:spLocks noChangeShapeType="1"/>
              </p:cNvSpPr>
              <p:nvPr/>
            </p:nvSpPr>
            <p:spPr bwMode="auto">
              <a:xfrm flipV="1">
                <a:off x="4617"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9742" name="Line 41"/>
            <p:cNvSpPr>
              <a:spLocks noChangeShapeType="1"/>
            </p:cNvSpPr>
            <p:nvPr/>
          </p:nvSpPr>
          <p:spPr bwMode="auto">
            <a:xfrm>
              <a:off x="4863"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43" name="Line 42"/>
            <p:cNvSpPr>
              <a:spLocks noChangeShapeType="1"/>
            </p:cNvSpPr>
            <p:nvPr/>
          </p:nvSpPr>
          <p:spPr bwMode="auto">
            <a:xfrm>
              <a:off x="4828"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44" name="Line 43"/>
            <p:cNvSpPr>
              <a:spLocks noChangeShapeType="1"/>
            </p:cNvSpPr>
            <p:nvPr/>
          </p:nvSpPr>
          <p:spPr bwMode="auto">
            <a:xfrm>
              <a:off x="4861"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45" name="Line 44"/>
            <p:cNvSpPr>
              <a:spLocks noChangeShapeType="1"/>
            </p:cNvSpPr>
            <p:nvPr/>
          </p:nvSpPr>
          <p:spPr bwMode="auto">
            <a:xfrm>
              <a:off x="4828"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46" name="Rectangle 45"/>
            <p:cNvSpPr>
              <a:spLocks noChangeArrowheads="1"/>
            </p:cNvSpPr>
            <p:nvPr/>
          </p:nvSpPr>
          <p:spPr bwMode="auto">
            <a:xfrm>
              <a:off x="4949"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29747" name="Rectangle 46"/>
            <p:cNvSpPr>
              <a:spLocks noChangeArrowheads="1"/>
            </p:cNvSpPr>
            <p:nvPr/>
          </p:nvSpPr>
          <p:spPr bwMode="auto">
            <a:xfrm>
              <a:off x="4283"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8" name="Group 51"/>
            <p:cNvGrpSpPr>
              <a:grpSpLocks/>
            </p:cNvGrpSpPr>
            <p:nvPr/>
          </p:nvGrpSpPr>
          <p:grpSpPr bwMode="auto">
            <a:xfrm>
              <a:off x="4289" y="2574"/>
              <a:ext cx="198" cy="116"/>
              <a:chOff x="4289" y="2574"/>
              <a:chExt cx="198" cy="116"/>
            </a:xfrm>
          </p:grpSpPr>
          <p:sp>
            <p:nvSpPr>
              <p:cNvPr id="29749" name="Line 47"/>
              <p:cNvSpPr>
                <a:spLocks noChangeShapeType="1"/>
              </p:cNvSpPr>
              <p:nvPr/>
            </p:nvSpPr>
            <p:spPr bwMode="auto">
              <a:xfrm>
                <a:off x="4333"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50" name="Freeform 48"/>
              <p:cNvSpPr>
                <a:spLocks/>
              </p:cNvSpPr>
              <p:nvPr/>
            </p:nvSpPr>
            <p:spPr bwMode="auto">
              <a:xfrm>
                <a:off x="4289"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29751" name="Line 49"/>
              <p:cNvSpPr>
                <a:spLocks noChangeShapeType="1"/>
              </p:cNvSpPr>
              <p:nvPr/>
            </p:nvSpPr>
            <p:spPr bwMode="auto">
              <a:xfrm>
                <a:off x="4337"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52" name="Line 50"/>
              <p:cNvSpPr>
                <a:spLocks noChangeShapeType="1"/>
              </p:cNvSpPr>
              <p:nvPr/>
            </p:nvSpPr>
            <p:spPr bwMode="auto">
              <a:xfrm>
                <a:off x="4337"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29712" name="Freeform 53"/>
          <p:cNvSpPr>
            <a:spLocks/>
          </p:cNvSpPr>
          <p:nvPr/>
        </p:nvSpPr>
        <p:spPr bwMode="auto">
          <a:xfrm>
            <a:off x="5651500" y="3365500"/>
            <a:ext cx="2071688" cy="534988"/>
          </a:xfrm>
          <a:custGeom>
            <a:avLst/>
            <a:gdLst>
              <a:gd name="T0" fmla="*/ 0 w 1305"/>
              <a:gd name="T1" fmla="*/ 336 h 337"/>
              <a:gd name="T2" fmla="*/ 0 w 1305"/>
              <a:gd name="T3" fmla="*/ 0 h 337"/>
              <a:gd name="T4" fmla="*/ 1304 w 1305"/>
              <a:gd name="T5" fmla="*/ 0 h 337"/>
              <a:gd name="T6" fmla="*/ 1304 w 1305"/>
              <a:gd name="T7" fmla="*/ 336 h 337"/>
              <a:gd name="T8" fmla="*/ 0 60000 65536"/>
              <a:gd name="T9" fmla="*/ 0 60000 65536"/>
              <a:gd name="T10" fmla="*/ 0 60000 65536"/>
              <a:gd name="T11" fmla="*/ 0 60000 65536"/>
              <a:gd name="T12" fmla="*/ 0 w 1305"/>
              <a:gd name="T13" fmla="*/ 0 h 337"/>
              <a:gd name="T14" fmla="*/ 1305 w 1305"/>
              <a:gd name="T15" fmla="*/ 337 h 337"/>
            </a:gdLst>
            <a:ahLst/>
            <a:cxnLst>
              <a:cxn ang="T8">
                <a:pos x="T0" y="T1"/>
              </a:cxn>
              <a:cxn ang="T9">
                <a:pos x="T2" y="T3"/>
              </a:cxn>
              <a:cxn ang="T10">
                <a:pos x="T4" y="T5"/>
              </a:cxn>
              <a:cxn ang="T11">
                <a:pos x="T6" y="T7"/>
              </a:cxn>
            </a:cxnLst>
            <a:rect l="T12" t="T13" r="T14" b="T15"/>
            <a:pathLst>
              <a:path w="1305" h="337">
                <a:moveTo>
                  <a:pt x="0" y="336"/>
                </a:moveTo>
                <a:lnTo>
                  <a:pt x="0" y="0"/>
                </a:lnTo>
                <a:lnTo>
                  <a:pt x="1304" y="0"/>
                </a:lnTo>
                <a:lnTo>
                  <a:pt x="1304" y="336"/>
                </a:lnTo>
              </a:path>
            </a:pathLst>
          </a:custGeom>
          <a:noFill/>
          <a:ln w="12700" cap="rnd">
            <a:solidFill>
              <a:srgbClr val="000000"/>
            </a:solidFill>
            <a:round/>
            <a:headEnd type="none" w="sm" len="sm"/>
            <a:tailEnd type="none" w="sm" len="sm"/>
          </a:ln>
        </p:spPr>
        <p:txBody>
          <a:bodyPr/>
          <a:lstStyle/>
          <a:p>
            <a:endParaRPr lang="en-US"/>
          </a:p>
        </p:txBody>
      </p:sp>
      <p:sp>
        <p:nvSpPr>
          <p:cNvPr id="29713" name="Line 54"/>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14" name="Oval 55"/>
          <p:cNvSpPr>
            <a:spLocks noChangeArrowheads="1"/>
          </p:cNvSpPr>
          <p:nvPr/>
        </p:nvSpPr>
        <p:spPr bwMode="auto">
          <a:xfrm>
            <a:off x="6457950" y="332105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15" name="Rectangle 56"/>
          <p:cNvSpPr>
            <a:spLocks noChangeArrowheads="1"/>
          </p:cNvSpPr>
          <p:nvPr/>
        </p:nvSpPr>
        <p:spPr bwMode="auto">
          <a:xfrm>
            <a:off x="4645025" y="4408488"/>
            <a:ext cx="666750" cy="366712"/>
          </a:xfrm>
          <a:prstGeom prst="rect">
            <a:avLst/>
          </a:prstGeom>
          <a:noFill/>
          <a:ln w="9525">
            <a:noFill/>
            <a:miter lim="800000"/>
            <a:headEnd/>
            <a:tailEnd/>
          </a:ln>
        </p:spPr>
        <p:txBody>
          <a:bodyPr wrap="none" lIns="92075" tIns="46038" rIns="92075" bIns="46038">
            <a:spAutoFit/>
          </a:bodyPr>
          <a:lstStyle/>
          <a:p>
            <a:pPr defTabSz="762000"/>
            <a:r>
              <a:rPr lang="en-GB"/>
              <a:t>OUT</a:t>
            </a:r>
          </a:p>
        </p:txBody>
      </p:sp>
      <p:sp>
        <p:nvSpPr>
          <p:cNvPr id="29716" name="Rectangle 57"/>
          <p:cNvSpPr>
            <a:spLocks noChangeArrowheads="1"/>
          </p:cNvSpPr>
          <p:nvPr/>
        </p:nvSpPr>
        <p:spPr bwMode="auto">
          <a:xfrm>
            <a:off x="6727825" y="4408488"/>
            <a:ext cx="412750" cy="366712"/>
          </a:xfrm>
          <a:prstGeom prst="rect">
            <a:avLst/>
          </a:prstGeom>
          <a:noFill/>
          <a:ln w="9525">
            <a:noFill/>
            <a:miter lim="800000"/>
            <a:headEnd/>
            <a:tailEnd/>
          </a:ln>
        </p:spPr>
        <p:txBody>
          <a:bodyPr wrap="none" lIns="92075" tIns="46038" rIns="92075" bIns="46038">
            <a:spAutoFit/>
          </a:bodyPr>
          <a:lstStyle/>
          <a:p>
            <a:pPr defTabSz="762000"/>
            <a:r>
              <a:rPr lang="en-GB"/>
              <a:t>IN</a:t>
            </a:r>
          </a:p>
        </p:txBody>
      </p:sp>
      <p:grpSp>
        <p:nvGrpSpPr>
          <p:cNvPr id="9" name="Group 65"/>
          <p:cNvGrpSpPr>
            <a:grpSpLocks/>
          </p:cNvGrpSpPr>
          <p:nvPr/>
        </p:nvGrpSpPr>
        <p:grpSpPr bwMode="auto">
          <a:xfrm>
            <a:off x="7589838" y="3481388"/>
            <a:ext cx="279400" cy="384175"/>
            <a:chOff x="4781" y="2193"/>
            <a:chExt cx="176" cy="242"/>
          </a:xfrm>
        </p:grpSpPr>
        <p:sp>
          <p:nvSpPr>
            <p:cNvPr id="29731" name="Freeform 58"/>
            <p:cNvSpPr>
              <a:spLocks/>
            </p:cNvSpPr>
            <p:nvPr/>
          </p:nvSpPr>
          <p:spPr bwMode="auto">
            <a:xfrm>
              <a:off x="4781" y="2193"/>
              <a:ext cx="176" cy="242"/>
            </a:xfrm>
            <a:custGeom>
              <a:avLst/>
              <a:gdLst>
                <a:gd name="T0" fmla="*/ 175 w 176"/>
                <a:gd name="T1" fmla="*/ 241 h 242"/>
                <a:gd name="T2" fmla="*/ 175 w 176"/>
                <a:gd name="T3" fmla="*/ 0 h 242"/>
                <a:gd name="T4" fmla="*/ 0 w 176"/>
                <a:gd name="T5" fmla="*/ 0 h 242"/>
                <a:gd name="T6" fmla="*/ 0 w 176"/>
                <a:gd name="T7" fmla="*/ 241 h 242"/>
                <a:gd name="T8" fmla="*/ 175 w 176"/>
                <a:gd name="T9" fmla="*/ 241 h 242"/>
                <a:gd name="T10" fmla="*/ 0 60000 65536"/>
                <a:gd name="T11" fmla="*/ 0 60000 65536"/>
                <a:gd name="T12" fmla="*/ 0 60000 65536"/>
                <a:gd name="T13" fmla="*/ 0 60000 65536"/>
                <a:gd name="T14" fmla="*/ 0 60000 65536"/>
                <a:gd name="T15" fmla="*/ 0 w 176"/>
                <a:gd name="T16" fmla="*/ 0 h 242"/>
                <a:gd name="T17" fmla="*/ 176 w 176"/>
                <a:gd name="T18" fmla="*/ 242 h 242"/>
              </a:gdLst>
              <a:ahLst/>
              <a:cxnLst>
                <a:cxn ang="T10">
                  <a:pos x="T0" y="T1"/>
                </a:cxn>
                <a:cxn ang="T11">
                  <a:pos x="T2" y="T3"/>
                </a:cxn>
                <a:cxn ang="T12">
                  <a:pos x="T4" y="T5"/>
                </a:cxn>
                <a:cxn ang="T13">
                  <a:pos x="T6" y="T7"/>
                </a:cxn>
                <a:cxn ang="T14">
                  <a:pos x="T8" y="T9"/>
                </a:cxn>
              </a:cxnLst>
              <a:rect l="T15" t="T16" r="T17" b="T18"/>
              <a:pathLst>
                <a:path w="176" h="242">
                  <a:moveTo>
                    <a:pt x="175" y="241"/>
                  </a:moveTo>
                  <a:lnTo>
                    <a:pt x="175" y="0"/>
                  </a:lnTo>
                  <a:lnTo>
                    <a:pt x="0" y="0"/>
                  </a:lnTo>
                  <a:lnTo>
                    <a:pt x="0" y="241"/>
                  </a:lnTo>
                  <a:lnTo>
                    <a:pt x="175" y="241"/>
                  </a:lnTo>
                </a:path>
              </a:pathLst>
            </a:custGeom>
            <a:noFill/>
            <a:ln w="12700" cap="rnd">
              <a:solidFill>
                <a:srgbClr val="000000"/>
              </a:solidFill>
              <a:round/>
              <a:headEnd/>
              <a:tailEnd/>
            </a:ln>
          </p:spPr>
          <p:txBody>
            <a:bodyPr/>
            <a:lstStyle/>
            <a:p>
              <a:endParaRPr lang="en-US"/>
            </a:p>
          </p:txBody>
        </p:sp>
        <p:grpSp>
          <p:nvGrpSpPr>
            <p:cNvPr id="10" name="Group 61"/>
            <p:cNvGrpSpPr>
              <a:grpSpLocks/>
            </p:cNvGrpSpPr>
            <p:nvPr/>
          </p:nvGrpSpPr>
          <p:grpSpPr bwMode="auto">
            <a:xfrm>
              <a:off x="4791" y="2272"/>
              <a:ext cx="140" cy="78"/>
              <a:chOff x="4791" y="2272"/>
              <a:chExt cx="140" cy="78"/>
            </a:xfrm>
          </p:grpSpPr>
          <p:sp>
            <p:nvSpPr>
              <p:cNvPr id="29736" name="Line 59"/>
              <p:cNvSpPr>
                <a:spLocks noChangeShapeType="1"/>
              </p:cNvSpPr>
              <p:nvPr/>
            </p:nvSpPr>
            <p:spPr bwMode="auto">
              <a:xfrm flipH="1">
                <a:off x="4796" y="2272"/>
                <a:ext cx="135" cy="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37" name="Freeform 60"/>
              <p:cNvSpPr>
                <a:spLocks/>
              </p:cNvSpPr>
              <p:nvPr/>
            </p:nvSpPr>
            <p:spPr bwMode="auto">
              <a:xfrm>
                <a:off x="4791" y="2319"/>
                <a:ext cx="45" cy="31"/>
              </a:xfrm>
              <a:custGeom>
                <a:avLst/>
                <a:gdLst>
                  <a:gd name="T0" fmla="*/ 0 w 45"/>
                  <a:gd name="T1" fmla="*/ 30 h 31"/>
                  <a:gd name="T2" fmla="*/ 44 w 45"/>
                  <a:gd name="T3" fmla="*/ 17 h 31"/>
                  <a:gd name="T4" fmla="*/ 37 w 45"/>
                  <a:gd name="T5" fmla="*/ 0 h 31"/>
                  <a:gd name="T6" fmla="*/ 0 w 45"/>
                  <a:gd name="T7" fmla="*/ 30 h 31"/>
                  <a:gd name="T8" fmla="*/ 0 60000 65536"/>
                  <a:gd name="T9" fmla="*/ 0 60000 65536"/>
                  <a:gd name="T10" fmla="*/ 0 60000 65536"/>
                  <a:gd name="T11" fmla="*/ 0 60000 65536"/>
                  <a:gd name="T12" fmla="*/ 0 w 45"/>
                  <a:gd name="T13" fmla="*/ 0 h 31"/>
                  <a:gd name="T14" fmla="*/ 45 w 45"/>
                  <a:gd name="T15" fmla="*/ 31 h 31"/>
                </a:gdLst>
                <a:ahLst/>
                <a:cxnLst>
                  <a:cxn ang="T8">
                    <a:pos x="T0" y="T1"/>
                  </a:cxn>
                  <a:cxn ang="T9">
                    <a:pos x="T2" y="T3"/>
                  </a:cxn>
                  <a:cxn ang="T10">
                    <a:pos x="T4" y="T5"/>
                  </a:cxn>
                  <a:cxn ang="T11">
                    <a:pos x="T6" y="T7"/>
                  </a:cxn>
                </a:cxnLst>
                <a:rect l="T12" t="T13" r="T14" b="T15"/>
                <a:pathLst>
                  <a:path w="45" h="31">
                    <a:moveTo>
                      <a:pt x="0" y="30"/>
                    </a:moveTo>
                    <a:lnTo>
                      <a:pt x="44" y="17"/>
                    </a:lnTo>
                    <a:lnTo>
                      <a:pt x="37" y="0"/>
                    </a:lnTo>
                    <a:lnTo>
                      <a:pt x="0" y="30"/>
                    </a:lnTo>
                  </a:path>
                </a:pathLst>
              </a:custGeom>
              <a:solidFill>
                <a:srgbClr val="000000"/>
              </a:solidFill>
              <a:ln w="12700" cap="rnd">
                <a:solidFill>
                  <a:srgbClr val="000000"/>
                </a:solidFill>
                <a:round/>
                <a:headEnd/>
                <a:tailEnd/>
              </a:ln>
            </p:spPr>
            <p:txBody>
              <a:bodyPr/>
              <a:lstStyle/>
              <a:p>
                <a:endParaRPr lang="en-US"/>
              </a:p>
            </p:txBody>
          </p:sp>
        </p:grpSp>
        <p:grpSp>
          <p:nvGrpSpPr>
            <p:cNvPr id="11" name="Group 64"/>
            <p:cNvGrpSpPr>
              <a:grpSpLocks/>
            </p:cNvGrpSpPr>
            <p:nvPr/>
          </p:nvGrpSpPr>
          <p:grpSpPr bwMode="auto">
            <a:xfrm>
              <a:off x="4825" y="2249"/>
              <a:ext cx="79" cy="132"/>
              <a:chOff x="4825" y="2249"/>
              <a:chExt cx="79" cy="132"/>
            </a:xfrm>
          </p:grpSpPr>
          <p:sp>
            <p:nvSpPr>
              <p:cNvPr id="29734" name="Freeform 62"/>
              <p:cNvSpPr>
                <a:spLocks/>
              </p:cNvSpPr>
              <p:nvPr/>
            </p:nvSpPr>
            <p:spPr bwMode="auto">
              <a:xfrm>
                <a:off x="4825" y="2249"/>
                <a:ext cx="25" cy="132"/>
              </a:xfrm>
              <a:custGeom>
                <a:avLst/>
                <a:gdLst>
                  <a:gd name="T0" fmla="*/ 0 w 25"/>
                  <a:gd name="T1" fmla="*/ 0 h 132"/>
                  <a:gd name="T2" fmla="*/ 7 w 25"/>
                  <a:gd name="T3" fmla="*/ 11 h 132"/>
                  <a:gd name="T4" fmla="*/ 12 w 25"/>
                  <a:gd name="T5" fmla="*/ 21 h 132"/>
                  <a:gd name="T6" fmla="*/ 18 w 25"/>
                  <a:gd name="T7" fmla="*/ 30 h 132"/>
                  <a:gd name="T8" fmla="*/ 21 w 25"/>
                  <a:gd name="T9" fmla="*/ 39 h 132"/>
                  <a:gd name="T10" fmla="*/ 24 w 25"/>
                  <a:gd name="T11" fmla="*/ 51 h 132"/>
                  <a:gd name="T12" fmla="*/ 24 w 25"/>
                  <a:gd name="T13" fmla="*/ 60 h 132"/>
                  <a:gd name="T14" fmla="*/ 24 w 25"/>
                  <a:gd name="T15" fmla="*/ 71 h 132"/>
                  <a:gd name="T16" fmla="*/ 21 w 25"/>
                  <a:gd name="T17" fmla="*/ 93 h 132"/>
                  <a:gd name="T18" fmla="*/ 12 w 25"/>
                  <a:gd name="T19" fmla="*/ 111 h 132"/>
                  <a:gd name="T20" fmla="*/ 7 w 25"/>
                  <a:gd name="T21" fmla="*/ 120 h 132"/>
                  <a:gd name="T22" fmla="*/ 0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0" y="0"/>
                    </a:moveTo>
                    <a:lnTo>
                      <a:pt x="7" y="11"/>
                    </a:lnTo>
                    <a:lnTo>
                      <a:pt x="12" y="21"/>
                    </a:lnTo>
                    <a:lnTo>
                      <a:pt x="18" y="30"/>
                    </a:lnTo>
                    <a:lnTo>
                      <a:pt x="21" y="39"/>
                    </a:lnTo>
                    <a:lnTo>
                      <a:pt x="24" y="51"/>
                    </a:lnTo>
                    <a:lnTo>
                      <a:pt x="24" y="60"/>
                    </a:lnTo>
                    <a:lnTo>
                      <a:pt x="24" y="71"/>
                    </a:lnTo>
                    <a:lnTo>
                      <a:pt x="21" y="93"/>
                    </a:lnTo>
                    <a:lnTo>
                      <a:pt x="12" y="111"/>
                    </a:lnTo>
                    <a:lnTo>
                      <a:pt x="7" y="120"/>
                    </a:lnTo>
                    <a:lnTo>
                      <a:pt x="0" y="131"/>
                    </a:lnTo>
                  </a:path>
                </a:pathLst>
              </a:custGeom>
              <a:noFill/>
              <a:ln w="12700" cap="rnd">
                <a:solidFill>
                  <a:srgbClr val="000000"/>
                </a:solidFill>
                <a:round/>
                <a:headEnd type="none" w="sm" len="sm"/>
                <a:tailEnd type="none" w="sm" len="sm"/>
              </a:ln>
            </p:spPr>
            <p:txBody>
              <a:bodyPr/>
              <a:lstStyle/>
              <a:p>
                <a:endParaRPr lang="en-US"/>
              </a:p>
            </p:txBody>
          </p:sp>
          <p:sp>
            <p:nvSpPr>
              <p:cNvPr id="29735" name="Freeform 63"/>
              <p:cNvSpPr>
                <a:spLocks/>
              </p:cNvSpPr>
              <p:nvPr/>
            </p:nvSpPr>
            <p:spPr bwMode="auto">
              <a:xfrm>
                <a:off x="4879" y="2249"/>
                <a:ext cx="25" cy="132"/>
              </a:xfrm>
              <a:custGeom>
                <a:avLst/>
                <a:gdLst>
                  <a:gd name="T0" fmla="*/ 24 w 25"/>
                  <a:gd name="T1" fmla="*/ 0 h 132"/>
                  <a:gd name="T2" fmla="*/ 17 w 25"/>
                  <a:gd name="T3" fmla="*/ 11 h 132"/>
                  <a:gd name="T4" fmla="*/ 12 w 25"/>
                  <a:gd name="T5" fmla="*/ 21 h 132"/>
                  <a:gd name="T6" fmla="*/ 6 w 25"/>
                  <a:gd name="T7" fmla="*/ 30 h 132"/>
                  <a:gd name="T8" fmla="*/ 3 w 25"/>
                  <a:gd name="T9" fmla="*/ 39 h 132"/>
                  <a:gd name="T10" fmla="*/ 0 w 25"/>
                  <a:gd name="T11" fmla="*/ 51 h 132"/>
                  <a:gd name="T12" fmla="*/ 0 w 25"/>
                  <a:gd name="T13" fmla="*/ 60 h 132"/>
                  <a:gd name="T14" fmla="*/ 0 w 25"/>
                  <a:gd name="T15" fmla="*/ 71 h 132"/>
                  <a:gd name="T16" fmla="*/ 3 w 25"/>
                  <a:gd name="T17" fmla="*/ 93 h 132"/>
                  <a:gd name="T18" fmla="*/ 12 w 25"/>
                  <a:gd name="T19" fmla="*/ 111 h 132"/>
                  <a:gd name="T20" fmla="*/ 17 w 25"/>
                  <a:gd name="T21" fmla="*/ 120 h 132"/>
                  <a:gd name="T22" fmla="*/ 24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24" y="0"/>
                    </a:moveTo>
                    <a:lnTo>
                      <a:pt x="17" y="11"/>
                    </a:lnTo>
                    <a:lnTo>
                      <a:pt x="12" y="21"/>
                    </a:lnTo>
                    <a:lnTo>
                      <a:pt x="6" y="30"/>
                    </a:lnTo>
                    <a:lnTo>
                      <a:pt x="3" y="39"/>
                    </a:lnTo>
                    <a:lnTo>
                      <a:pt x="0" y="51"/>
                    </a:lnTo>
                    <a:lnTo>
                      <a:pt x="0" y="60"/>
                    </a:lnTo>
                    <a:lnTo>
                      <a:pt x="0" y="71"/>
                    </a:lnTo>
                    <a:lnTo>
                      <a:pt x="3" y="93"/>
                    </a:lnTo>
                    <a:lnTo>
                      <a:pt x="12" y="111"/>
                    </a:lnTo>
                    <a:lnTo>
                      <a:pt x="17" y="120"/>
                    </a:lnTo>
                    <a:lnTo>
                      <a:pt x="24" y="131"/>
                    </a:lnTo>
                  </a:path>
                </a:pathLst>
              </a:custGeom>
              <a:noFill/>
              <a:ln w="12700" cap="rnd">
                <a:solidFill>
                  <a:srgbClr val="000000"/>
                </a:solidFill>
                <a:round/>
                <a:headEnd type="none" w="sm" len="sm"/>
                <a:tailEnd type="none" w="sm" len="sm"/>
              </a:ln>
            </p:spPr>
            <p:txBody>
              <a:bodyPr/>
              <a:lstStyle/>
              <a:p>
                <a:endParaRPr lang="en-US"/>
              </a:p>
            </p:txBody>
          </p:sp>
        </p:grpSp>
      </p:grpSp>
      <p:grpSp>
        <p:nvGrpSpPr>
          <p:cNvPr id="12" name="Group 73"/>
          <p:cNvGrpSpPr>
            <a:grpSpLocks/>
          </p:cNvGrpSpPr>
          <p:nvPr/>
        </p:nvGrpSpPr>
        <p:grpSpPr bwMode="auto">
          <a:xfrm>
            <a:off x="5519738" y="3481388"/>
            <a:ext cx="279400" cy="384175"/>
            <a:chOff x="3477" y="2193"/>
            <a:chExt cx="176" cy="242"/>
          </a:xfrm>
        </p:grpSpPr>
        <p:sp>
          <p:nvSpPr>
            <p:cNvPr id="29724" name="Freeform 66"/>
            <p:cNvSpPr>
              <a:spLocks/>
            </p:cNvSpPr>
            <p:nvPr/>
          </p:nvSpPr>
          <p:spPr bwMode="auto">
            <a:xfrm>
              <a:off x="3477" y="2193"/>
              <a:ext cx="176" cy="242"/>
            </a:xfrm>
            <a:custGeom>
              <a:avLst/>
              <a:gdLst>
                <a:gd name="T0" fmla="*/ 175 w 176"/>
                <a:gd name="T1" fmla="*/ 241 h 242"/>
                <a:gd name="T2" fmla="*/ 175 w 176"/>
                <a:gd name="T3" fmla="*/ 0 h 242"/>
                <a:gd name="T4" fmla="*/ 0 w 176"/>
                <a:gd name="T5" fmla="*/ 0 h 242"/>
                <a:gd name="T6" fmla="*/ 0 w 176"/>
                <a:gd name="T7" fmla="*/ 241 h 242"/>
                <a:gd name="T8" fmla="*/ 175 w 176"/>
                <a:gd name="T9" fmla="*/ 241 h 242"/>
                <a:gd name="T10" fmla="*/ 0 60000 65536"/>
                <a:gd name="T11" fmla="*/ 0 60000 65536"/>
                <a:gd name="T12" fmla="*/ 0 60000 65536"/>
                <a:gd name="T13" fmla="*/ 0 60000 65536"/>
                <a:gd name="T14" fmla="*/ 0 60000 65536"/>
                <a:gd name="T15" fmla="*/ 0 w 176"/>
                <a:gd name="T16" fmla="*/ 0 h 242"/>
                <a:gd name="T17" fmla="*/ 176 w 176"/>
                <a:gd name="T18" fmla="*/ 242 h 242"/>
              </a:gdLst>
              <a:ahLst/>
              <a:cxnLst>
                <a:cxn ang="T10">
                  <a:pos x="T0" y="T1"/>
                </a:cxn>
                <a:cxn ang="T11">
                  <a:pos x="T2" y="T3"/>
                </a:cxn>
                <a:cxn ang="T12">
                  <a:pos x="T4" y="T5"/>
                </a:cxn>
                <a:cxn ang="T13">
                  <a:pos x="T6" y="T7"/>
                </a:cxn>
                <a:cxn ang="T14">
                  <a:pos x="T8" y="T9"/>
                </a:cxn>
              </a:cxnLst>
              <a:rect l="T15" t="T16" r="T17" b="T18"/>
              <a:pathLst>
                <a:path w="176" h="242">
                  <a:moveTo>
                    <a:pt x="175" y="241"/>
                  </a:moveTo>
                  <a:lnTo>
                    <a:pt x="175" y="0"/>
                  </a:lnTo>
                  <a:lnTo>
                    <a:pt x="0" y="0"/>
                  </a:lnTo>
                  <a:lnTo>
                    <a:pt x="0" y="241"/>
                  </a:lnTo>
                  <a:lnTo>
                    <a:pt x="175" y="241"/>
                  </a:lnTo>
                </a:path>
              </a:pathLst>
            </a:custGeom>
            <a:noFill/>
            <a:ln w="12700" cap="rnd">
              <a:solidFill>
                <a:srgbClr val="000000"/>
              </a:solidFill>
              <a:round/>
              <a:headEnd/>
              <a:tailEnd/>
            </a:ln>
          </p:spPr>
          <p:txBody>
            <a:bodyPr/>
            <a:lstStyle/>
            <a:p>
              <a:endParaRPr lang="en-US"/>
            </a:p>
          </p:txBody>
        </p:sp>
        <p:grpSp>
          <p:nvGrpSpPr>
            <p:cNvPr id="13" name="Group 69"/>
            <p:cNvGrpSpPr>
              <a:grpSpLocks/>
            </p:cNvGrpSpPr>
            <p:nvPr/>
          </p:nvGrpSpPr>
          <p:grpSpPr bwMode="auto">
            <a:xfrm>
              <a:off x="3487" y="2272"/>
              <a:ext cx="140" cy="78"/>
              <a:chOff x="3487" y="2272"/>
              <a:chExt cx="140" cy="78"/>
            </a:xfrm>
          </p:grpSpPr>
          <p:sp>
            <p:nvSpPr>
              <p:cNvPr id="29729" name="Line 67"/>
              <p:cNvSpPr>
                <a:spLocks noChangeShapeType="1"/>
              </p:cNvSpPr>
              <p:nvPr/>
            </p:nvSpPr>
            <p:spPr bwMode="auto">
              <a:xfrm flipH="1">
                <a:off x="3492" y="2272"/>
                <a:ext cx="135" cy="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30" name="Freeform 68"/>
              <p:cNvSpPr>
                <a:spLocks/>
              </p:cNvSpPr>
              <p:nvPr/>
            </p:nvSpPr>
            <p:spPr bwMode="auto">
              <a:xfrm>
                <a:off x="3487" y="2319"/>
                <a:ext cx="45" cy="31"/>
              </a:xfrm>
              <a:custGeom>
                <a:avLst/>
                <a:gdLst>
                  <a:gd name="T0" fmla="*/ 0 w 45"/>
                  <a:gd name="T1" fmla="*/ 30 h 31"/>
                  <a:gd name="T2" fmla="*/ 44 w 45"/>
                  <a:gd name="T3" fmla="*/ 17 h 31"/>
                  <a:gd name="T4" fmla="*/ 37 w 45"/>
                  <a:gd name="T5" fmla="*/ 0 h 31"/>
                  <a:gd name="T6" fmla="*/ 0 w 45"/>
                  <a:gd name="T7" fmla="*/ 30 h 31"/>
                  <a:gd name="T8" fmla="*/ 0 60000 65536"/>
                  <a:gd name="T9" fmla="*/ 0 60000 65536"/>
                  <a:gd name="T10" fmla="*/ 0 60000 65536"/>
                  <a:gd name="T11" fmla="*/ 0 60000 65536"/>
                  <a:gd name="T12" fmla="*/ 0 w 45"/>
                  <a:gd name="T13" fmla="*/ 0 h 31"/>
                  <a:gd name="T14" fmla="*/ 45 w 45"/>
                  <a:gd name="T15" fmla="*/ 31 h 31"/>
                </a:gdLst>
                <a:ahLst/>
                <a:cxnLst>
                  <a:cxn ang="T8">
                    <a:pos x="T0" y="T1"/>
                  </a:cxn>
                  <a:cxn ang="T9">
                    <a:pos x="T2" y="T3"/>
                  </a:cxn>
                  <a:cxn ang="T10">
                    <a:pos x="T4" y="T5"/>
                  </a:cxn>
                  <a:cxn ang="T11">
                    <a:pos x="T6" y="T7"/>
                  </a:cxn>
                </a:cxnLst>
                <a:rect l="T12" t="T13" r="T14" b="T15"/>
                <a:pathLst>
                  <a:path w="45" h="31">
                    <a:moveTo>
                      <a:pt x="0" y="30"/>
                    </a:moveTo>
                    <a:lnTo>
                      <a:pt x="44" y="17"/>
                    </a:lnTo>
                    <a:lnTo>
                      <a:pt x="37" y="0"/>
                    </a:lnTo>
                    <a:lnTo>
                      <a:pt x="0" y="30"/>
                    </a:lnTo>
                  </a:path>
                </a:pathLst>
              </a:custGeom>
              <a:solidFill>
                <a:srgbClr val="000000"/>
              </a:solidFill>
              <a:ln w="12700" cap="rnd">
                <a:solidFill>
                  <a:srgbClr val="000000"/>
                </a:solidFill>
                <a:round/>
                <a:headEnd/>
                <a:tailEnd/>
              </a:ln>
            </p:spPr>
            <p:txBody>
              <a:bodyPr/>
              <a:lstStyle/>
              <a:p>
                <a:endParaRPr lang="en-US"/>
              </a:p>
            </p:txBody>
          </p:sp>
        </p:grpSp>
        <p:grpSp>
          <p:nvGrpSpPr>
            <p:cNvPr id="14" name="Group 72"/>
            <p:cNvGrpSpPr>
              <a:grpSpLocks/>
            </p:cNvGrpSpPr>
            <p:nvPr/>
          </p:nvGrpSpPr>
          <p:grpSpPr bwMode="auto">
            <a:xfrm>
              <a:off x="3521" y="2249"/>
              <a:ext cx="79" cy="132"/>
              <a:chOff x="3521" y="2249"/>
              <a:chExt cx="79" cy="132"/>
            </a:xfrm>
          </p:grpSpPr>
          <p:sp>
            <p:nvSpPr>
              <p:cNvPr id="29727" name="Freeform 70"/>
              <p:cNvSpPr>
                <a:spLocks/>
              </p:cNvSpPr>
              <p:nvPr/>
            </p:nvSpPr>
            <p:spPr bwMode="auto">
              <a:xfrm>
                <a:off x="3521" y="2249"/>
                <a:ext cx="25" cy="132"/>
              </a:xfrm>
              <a:custGeom>
                <a:avLst/>
                <a:gdLst>
                  <a:gd name="T0" fmla="*/ 0 w 25"/>
                  <a:gd name="T1" fmla="*/ 0 h 132"/>
                  <a:gd name="T2" fmla="*/ 7 w 25"/>
                  <a:gd name="T3" fmla="*/ 11 h 132"/>
                  <a:gd name="T4" fmla="*/ 12 w 25"/>
                  <a:gd name="T5" fmla="*/ 21 h 132"/>
                  <a:gd name="T6" fmla="*/ 18 w 25"/>
                  <a:gd name="T7" fmla="*/ 30 h 132"/>
                  <a:gd name="T8" fmla="*/ 21 w 25"/>
                  <a:gd name="T9" fmla="*/ 39 h 132"/>
                  <a:gd name="T10" fmla="*/ 24 w 25"/>
                  <a:gd name="T11" fmla="*/ 51 h 132"/>
                  <a:gd name="T12" fmla="*/ 24 w 25"/>
                  <a:gd name="T13" fmla="*/ 60 h 132"/>
                  <a:gd name="T14" fmla="*/ 24 w 25"/>
                  <a:gd name="T15" fmla="*/ 71 h 132"/>
                  <a:gd name="T16" fmla="*/ 21 w 25"/>
                  <a:gd name="T17" fmla="*/ 93 h 132"/>
                  <a:gd name="T18" fmla="*/ 12 w 25"/>
                  <a:gd name="T19" fmla="*/ 111 h 132"/>
                  <a:gd name="T20" fmla="*/ 7 w 25"/>
                  <a:gd name="T21" fmla="*/ 120 h 132"/>
                  <a:gd name="T22" fmla="*/ 0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0" y="0"/>
                    </a:moveTo>
                    <a:lnTo>
                      <a:pt x="7" y="11"/>
                    </a:lnTo>
                    <a:lnTo>
                      <a:pt x="12" y="21"/>
                    </a:lnTo>
                    <a:lnTo>
                      <a:pt x="18" y="30"/>
                    </a:lnTo>
                    <a:lnTo>
                      <a:pt x="21" y="39"/>
                    </a:lnTo>
                    <a:lnTo>
                      <a:pt x="24" y="51"/>
                    </a:lnTo>
                    <a:lnTo>
                      <a:pt x="24" y="60"/>
                    </a:lnTo>
                    <a:lnTo>
                      <a:pt x="24" y="71"/>
                    </a:lnTo>
                    <a:lnTo>
                      <a:pt x="21" y="93"/>
                    </a:lnTo>
                    <a:lnTo>
                      <a:pt x="12" y="111"/>
                    </a:lnTo>
                    <a:lnTo>
                      <a:pt x="7" y="120"/>
                    </a:lnTo>
                    <a:lnTo>
                      <a:pt x="0" y="131"/>
                    </a:lnTo>
                  </a:path>
                </a:pathLst>
              </a:custGeom>
              <a:noFill/>
              <a:ln w="12700" cap="rnd">
                <a:solidFill>
                  <a:srgbClr val="000000"/>
                </a:solidFill>
                <a:round/>
                <a:headEnd type="none" w="sm" len="sm"/>
                <a:tailEnd type="none" w="sm" len="sm"/>
              </a:ln>
            </p:spPr>
            <p:txBody>
              <a:bodyPr/>
              <a:lstStyle/>
              <a:p>
                <a:endParaRPr lang="en-US"/>
              </a:p>
            </p:txBody>
          </p:sp>
          <p:sp>
            <p:nvSpPr>
              <p:cNvPr id="29728" name="Freeform 71"/>
              <p:cNvSpPr>
                <a:spLocks/>
              </p:cNvSpPr>
              <p:nvPr/>
            </p:nvSpPr>
            <p:spPr bwMode="auto">
              <a:xfrm>
                <a:off x="3575" y="2249"/>
                <a:ext cx="25" cy="132"/>
              </a:xfrm>
              <a:custGeom>
                <a:avLst/>
                <a:gdLst>
                  <a:gd name="T0" fmla="*/ 24 w 25"/>
                  <a:gd name="T1" fmla="*/ 0 h 132"/>
                  <a:gd name="T2" fmla="*/ 17 w 25"/>
                  <a:gd name="T3" fmla="*/ 11 h 132"/>
                  <a:gd name="T4" fmla="*/ 12 w 25"/>
                  <a:gd name="T5" fmla="*/ 21 h 132"/>
                  <a:gd name="T6" fmla="*/ 6 w 25"/>
                  <a:gd name="T7" fmla="*/ 30 h 132"/>
                  <a:gd name="T8" fmla="*/ 3 w 25"/>
                  <a:gd name="T9" fmla="*/ 39 h 132"/>
                  <a:gd name="T10" fmla="*/ 0 w 25"/>
                  <a:gd name="T11" fmla="*/ 51 h 132"/>
                  <a:gd name="T12" fmla="*/ 0 w 25"/>
                  <a:gd name="T13" fmla="*/ 60 h 132"/>
                  <a:gd name="T14" fmla="*/ 0 w 25"/>
                  <a:gd name="T15" fmla="*/ 71 h 132"/>
                  <a:gd name="T16" fmla="*/ 3 w 25"/>
                  <a:gd name="T17" fmla="*/ 93 h 132"/>
                  <a:gd name="T18" fmla="*/ 12 w 25"/>
                  <a:gd name="T19" fmla="*/ 111 h 132"/>
                  <a:gd name="T20" fmla="*/ 17 w 25"/>
                  <a:gd name="T21" fmla="*/ 120 h 132"/>
                  <a:gd name="T22" fmla="*/ 24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24" y="0"/>
                    </a:moveTo>
                    <a:lnTo>
                      <a:pt x="17" y="11"/>
                    </a:lnTo>
                    <a:lnTo>
                      <a:pt x="12" y="21"/>
                    </a:lnTo>
                    <a:lnTo>
                      <a:pt x="6" y="30"/>
                    </a:lnTo>
                    <a:lnTo>
                      <a:pt x="3" y="39"/>
                    </a:lnTo>
                    <a:lnTo>
                      <a:pt x="0" y="51"/>
                    </a:lnTo>
                    <a:lnTo>
                      <a:pt x="0" y="60"/>
                    </a:lnTo>
                    <a:lnTo>
                      <a:pt x="0" y="71"/>
                    </a:lnTo>
                    <a:lnTo>
                      <a:pt x="3" y="93"/>
                    </a:lnTo>
                    <a:lnTo>
                      <a:pt x="12" y="111"/>
                    </a:lnTo>
                    <a:lnTo>
                      <a:pt x="17" y="120"/>
                    </a:lnTo>
                    <a:lnTo>
                      <a:pt x="24" y="131"/>
                    </a:lnTo>
                  </a:path>
                </a:pathLst>
              </a:custGeom>
              <a:noFill/>
              <a:ln w="12700" cap="rnd">
                <a:solidFill>
                  <a:srgbClr val="000000"/>
                </a:solidFill>
                <a:round/>
                <a:headEnd type="none" w="sm" len="sm"/>
                <a:tailEnd type="none" w="sm" len="sm"/>
              </a:ln>
            </p:spPr>
            <p:txBody>
              <a:bodyPr/>
              <a:lstStyle/>
              <a:p>
                <a:endParaRPr lang="en-US"/>
              </a:p>
            </p:txBody>
          </p:sp>
        </p:grpSp>
      </p:grpSp>
      <p:sp>
        <p:nvSpPr>
          <p:cNvPr id="29719" name="Rectangle 74"/>
          <p:cNvSpPr>
            <a:spLocks noChangeArrowheads="1"/>
          </p:cNvSpPr>
          <p:nvPr/>
        </p:nvSpPr>
        <p:spPr bwMode="auto">
          <a:xfrm>
            <a:off x="57419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29720" name="Rectangle 75"/>
          <p:cNvSpPr>
            <a:spLocks noChangeArrowheads="1"/>
          </p:cNvSpPr>
          <p:nvPr/>
        </p:nvSpPr>
        <p:spPr bwMode="auto">
          <a:xfrm>
            <a:off x="55784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29721" name="Rectangle 76"/>
          <p:cNvSpPr>
            <a:spLocks noChangeArrowheads="1"/>
          </p:cNvSpPr>
          <p:nvPr/>
        </p:nvSpPr>
        <p:spPr bwMode="auto">
          <a:xfrm>
            <a:off x="77993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29722" name="Rectangle 77"/>
          <p:cNvSpPr>
            <a:spLocks noChangeArrowheads="1"/>
          </p:cNvSpPr>
          <p:nvPr/>
        </p:nvSpPr>
        <p:spPr bwMode="auto">
          <a:xfrm>
            <a:off x="76612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79" name="Slide Number Placeholder 78"/>
          <p:cNvSpPr>
            <a:spLocks noGrp="1"/>
          </p:cNvSpPr>
          <p:nvPr>
            <p:ph type="sldNum" sz="quarter" idx="12"/>
          </p:nvPr>
        </p:nvSpPr>
        <p:spPr/>
        <p:txBody>
          <a:bodyPr/>
          <a:lstStyle/>
          <a:p>
            <a:fld id="{432C8622-D8E8-42BF-901A-EF4521E846B1}" type="slidenum">
              <a:rPr lang="en-GB" smtClean="0"/>
              <a:pPr/>
              <a:t>24</a:t>
            </a:fld>
            <a:endParaRPr lang="en-GB"/>
          </a:p>
        </p:txBody>
      </p:sp>
      <p:pic>
        <p:nvPicPr>
          <p:cNvPr id="80"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3" cstate="print"/>
          <a:srcRect/>
          <a:stretch>
            <a:fillRect/>
          </a:stretch>
        </p:blipFill>
        <p:spPr bwMode="auto">
          <a:xfrm>
            <a:off x="8286777" y="0"/>
            <a:ext cx="857224" cy="857224"/>
          </a:xfrm>
          <a:prstGeom prst="rect">
            <a:avLst/>
          </a:prstGeom>
          <a:noFill/>
        </p:spPr>
      </p:pic>
    </p:spTree>
  </p:cSld>
  <p:clrMapOvr>
    <a:masterClrMapping/>
  </p:clrMapOvr>
  <p:transition advTm="195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pPr algn="ctr"/>
            <a:r>
              <a:rPr lang="en-GB" dirty="0">
                <a:solidFill>
                  <a:srgbClr val="0070C0"/>
                </a:solidFill>
              </a:rPr>
              <a:t>2/2 Valve actuator control</a:t>
            </a:r>
          </a:p>
        </p:txBody>
      </p:sp>
      <p:sp>
        <p:nvSpPr>
          <p:cNvPr id="30723" name="Rectangle 3"/>
          <p:cNvSpPr>
            <a:spLocks noGrp="1" noChangeArrowheads="1"/>
          </p:cNvSpPr>
          <p:nvPr>
            <p:ph type="body" sz="half" idx="1"/>
          </p:nvPr>
        </p:nvSpPr>
        <p:spPr>
          <a:noFill/>
        </p:spPr>
        <p:txBody>
          <a:bodyPr/>
          <a:lstStyle/>
          <a:p>
            <a:pPr algn="just">
              <a:lnSpc>
                <a:spcPct val="150000"/>
              </a:lnSpc>
            </a:pPr>
            <a:r>
              <a:rPr lang="en-GB" sz="2000" dirty="0"/>
              <a:t>By repeated operation of either button during movement the piston rod can be moved in small steps for approximate positioning</a:t>
            </a:r>
          </a:p>
          <a:p>
            <a:pPr algn="just">
              <a:lnSpc>
                <a:spcPct val="150000"/>
              </a:lnSpc>
            </a:pPr>
            <a:r>
              <a:rPr lang="en-GB" sz="2000" dirty="0"/>
              <a:t>This will only be successful under slow speeds</a:t>
            </a:r>
          </a:p>
        </p:txBody>
      </p:sp>
      <p:sp>
        <p:nvSpPr>
          <p:cNvPr id="30724" name="Line 4"/>
          <p:cNvSpPr>
            <a:spLocks noChangeShapeType="1"/>
          </p:cNvSpPr>
          <p:nvPr/>
        </p:nvSpPr>
        <p:spPr bwMode="auto">
          <a:xfrm>
            <a:off x="5648325" y="4286250"/>
            <a:ext cx="0" cy="5905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25" name="AutoShape 5"/>
          <p:cNvSpPr>
            <a:spLocks noChangeArrowheads="1"/>
          </p:cNvSpPr>
          <p:nvPr/>
        </p:nvSpPr>
        <p:spPr bwMode="auto">
          <a:xfrm>
            <a:off x="5554663" y="48910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0726" name="Rectangle 6"/>
          <p:cNvSpPr>
            <a:spLocks noChangeArrowheads="1"/>
          </p:cNvSpPr>
          <p:nvPr/>
        </p:nvSpPr>
        <p:spPr bwMode="auto">
          <a:xfrm>
            <a:off x="57991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grpSp>
        <p:nvGrpSpPr>
          <p:cNvPr id="2" name="Group 23"/>
          <p:cNvGrpSpPr>
            <a:grpSpLocks/>
          </p:cNvGrpSpPr>
          <p:nvPr/>
        </p:nvGrpSpPr>
        <p:grpSpPr bwMode="auto">
          <a:xfrm>
            <a:off x="4729163" y="3806825"/>
            <a:ext cx="1474787" cy="479425"/>
            <a:chOff x="2979" y="2398"/>
            <a:chExt cx="929" cy="302"/>
          </a:xfrm>
        </p:grpSpPr>
        <p:sp>
          <p:nvSpPr>
            <p:cNvPr id="30783" name="Freeform 7"/>
            <p:cNvSpPr>
              <a:spLocks/>
            </p:cNvSpPr>
            <p:nvPr/>
          </p:nvSpPr>
          <p:spPr bwMode="auto">
            <a:xfrm>
              <a:off x="3688"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3" name="Group 16"/>
            <p:cNvGrpSpPr>
              <a:grpSpLocks/>
            </p:cNvGrpSpPr>
            <p:nvPr/>
          </p:nvGrpSpPr>
          <p:grpSpPr bwMode="auto">
            <a:xfrm>
              <a:off x="3188" y="2453"/>
              <a:ext cx="492" cy="247"/>
              <a:chOff x="3188" y="2453"/>
              <a:chExt cx="492" cy="247"/>
            </a:xfrm>
          </p:grpSpPr>
          <p:sp>
            <p:nvSpPr>
              <p:cNvPr id="30791" name="Freeform 8"/>
              <p:cNvSpPr>
                <a:spLocks/>
              </p:cNvSpPr>
              <p:nvPr/>
            </p:nvSpPr>
            <p:spPr bwMode="auto">
              <a:xfrm>
                <a:off x="3188"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30792" name="Line 9"/>
              <p:cNvSpPr>
                <a:spLocks noChangeShapeType="1"/>
              </p:cNvSpPr>
              <p:nvPr/>
            </p:nvSpPr>
            <p:spPr bwMode="auto">
              <a:xfrm>
                <a:off x="3435"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93" name="Freeform 10"/>
              <p:cNvSpPr>
                <a:spLocks/>
              </p:cNvSpPr>
              <p:nvPr/>
            </p:nvSpPr>
            <p:spPr bwMode="auto">
              <a:xfrm>
                <a:off x="3298" y="2453"/>
                <a:ext cx="36" cy="80"/>
              </a:xfrm>
              <a:custGeom>
                <a:avLst/>
                <a:gdLst>
                  <a:gd name="T0" fmla="*/ 16 w 36"/>
                  <a:gd name="T1" fmla="*/ 0 h 80"/>
                  <a:gd name="T2" fmla="*/ 0 w 36"/>
                  <a:gd name="T3" fmla="*/ 79 h 80"/>
                  <a:gd name="T4" fmla="*/ 35 w 36"/>
                  <a:gd name="T5" fmla="*/ 77 h 80"/>
                  <a:gd name="T6" fmla="*/ 16 w 36"/>
                  <a:gd name="T7" fmla="*/ 0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0"/>
                    </a:moveTo>
                    <a:lnTo>
                      <a:pt x="0" y="79"/>
                    </a:lnTo>
                    <a:lnTo>
                      <a:pt x="35" y="77"/>
                    </a:lnTo>
                    <a:lnTo>
                      <a:pt x="16" y="0"/>
                    </a:lnTo>
                  </a:path>
                </a:pathLst>
              </a:custGeom>
              <a:solidFill>
                <a:srgbClr val="000000"/>
              </a:solidFill>
              <a:ln w="12700" cap="rnd">
                <a:solidFill>
                  <a:srgbClr val="000000"/>
                </a:solidFill>
                <a:round/>
                <a:headEnd/>
                <a:tailEnd/>
              </a:ln>
            </p:spPr>
            <p:txBody>
              <a:bodyPr/>
              <a:lstStyle/>
              <a:p>
                <a:endParaRPr lang="en-US"/>
              </a:p>
            </p:txBody>
          </p:sp>
          <p:sp>
            <p:nvSpPr>
              <p:cNvPr id="30794" name="Line 11"/>
              <p:cNvSpPr>
                <a:spLocks noChangeShapeType="1"/>
              </p:cNvSpPr>
              <p:nvPr/>
            </p:nvSpPr>
            <p:spPr bwMode="auto">
              <a:xfrm>
                <a:off x="3313"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95" name="Line 12"/>
              <p:cNvSpPr>
                <a:spLocks noChangeShapeType="1"/>
              </p:cNvSpPr>
              <p:nvPr/>
            </p:nvSpPr>
            <p:spPr bwMode="auto">
              <a:xfrm>
                <a:off x="3559"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96" name="Line 13"/>
              <p:cNvSpPr>
                <a:spLocks noChangeShapeType="1"/>
              </p:cNvSpPr>
              <p:nvPr/>
            </p:nvSpPr>
            <p:spPr bwMode="auto">
              <a:xfrm>
                <a:off x="3524"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97" name="Line 14"/>
              <p:cNvSpPr>
                <a:spLocks noChangeShapeType="1"/>
              </p:cNvSpPr>
              <p:nvPr/>
            </p:nvSpPr>
            <p:spPr bwMode="auto">
              <a:xfrm>
                <a:off x="3557"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98" name="Line 15"/>
              <p:cNvSpPr>
                <a:spLocks noChangeShapeType="1"/>
              </p:cNvSpPr>
              <p:nvPr/>
            </p:nvSpPr>
            <p:spPr bwMode="auto">
              <a:xfrm>
                <a:off x="3524"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0785" name="Rectangle 17"/>
            <p:cNvSpPr>
              <a:spLocks noChangeArrowheads="1"/>
            </p:cNvSpPr>
            <p:nvPr/>
          </p:nvSpPr>
          <p:spPr bwMode="auto">
            <a:xfrm>
              <a:off x="2979"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4" name="Group 22"/>
            <p:cNvGrpSpPr>
              <a:grpSpLocks/>
            </p:cNvGrpSpPr>
            <p:nvPr/>
          </p:nvGrpSpPr>
          <p:grpSpPr bwMode="auto">
            <a:xfrm>
              <a:off x="2985" y="2574"/>
              <a:ext cx="198" cy="116"/>
              <a:chOff x="2985" y="2574"/>
              <a:chExt cx="198" cy="116"/>
            </a:xfrm>
          </p:grpSpPr>
          <p:sp>
            <p:nvSpPr>
              <p:cNvPr id="30787" name="Line 18"/>
              <p:cNvSpPr>
                <a:spLocks noChangeShapeType="1"/>
              </p:cNvSpPr>
              <p:nvPr/>
            </p:nvSpPr>
            <p:spPr bwMode="auto">
              <a:xfrm>
                <a:off x="3029"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88" name="Freeform 19"/>
              <p:cNvSpPr>
                <a:spLocks/>
              </p:cNvSpPr>
              <p:nvPr/>
            </p:nvSpPr>
            <p:spPr bwMode="auto">
              <a:xfrm>
                <a:off x="2985"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30789" name="Line 20"/>
              <p:cNvSpPr>
                <a:spLocks noChangeShapeType="1"/>
              </p:cNvSpPr>
              <p:nvPr/>
            </p:nvSpPr>
            <p:spPr bwMode="auto">
              <a:xfrm>
                <a:off x="3033"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90" name="Line 21"/>
              <p:cNvSpPr>
                <a:spLocks noChangeShapeType="1"/>
              </p:cNvSpPr>
              <p:nvPr/>
            </p:nvSpPr>
            <p:spPr bwMode="auto">
              <a:xfrm>
                <a:off x="3033"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5" name="Group 28"/>
          <p:cNvGrpSpPr>
            <a:grpSpLocks/>
          </p:cNvGrpSpPr>
          <p:nvPr/>
        </p:nvGrpSpPr>
        <p:grpSpPr bwMode="auto">
          <a:xfrm>
            <a:off x="6746875" y="1866900"/>
            <a:ext cx="827088" cy="382588"/>
            <a:chOff x="4250" y="1176"/>
            <a:chExt cx="521" cy="241"/>
          </a:xfrm>
        </p:grpSpPr>
        <p:sp>
          <p:nvSpPr>
            <p:cNvPr id="30779" name="Line 24"/>
            <p:cNvSpPr>
              <a:spLocks noChangeShapeType="1"/>
            </p:cNvSpPr>
            <p:nvPr/>
          </p:nvSpPr>
          <p:spPr bwMode="auto">
            <a:xfrm>
              <a:off x="4317"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80" name="Line 25"/>
            <p:cNvSpPr>
              <a:spLocks noChangeShapeType="1"/>
            </p:cNvSpPr>
            <p:nvPr/>
          </p:nvSpPr>
          <p:spPr bwMode="auto">
            <a:xfrm>
              <a:off x="4317"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81" name="Line 26"/>
            <p:cNvSpPr>
              <a:spLocks noChangeShapeType="1"/>
            </p:cNvSpPr>
            <p:nvPr/>
          </p:nvSpPr>
          <p:spPr bwMode="auto">
            <a:xfrm>
              <a:off x="4313"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82" name="Line 27"/>
            <p:cNvSpPr>
              <a:spLocks noChangeShapeType="1"/>
            </p:cNvSpPr>
            <p:nvPr/>
          </p:nvSpPr>
          <p:spPr bwMode="auto">
            <a:xfrm>
              <a:off x="4250"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0729" name="Freeform 29"/>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30730" name="Freeform 30"/>
          <p:cNvSpPr>
            <a:spLocks/>
          </p:cNvSpPr>
          <p:nvPr/>
        </p:nvSpPr>
        <p:spPr bwMode="auto">
          <a:xfrm>
            <a:off x="6845300" y="1900238"/>
            <a:ext cx="377825" cy="323850"/>
          </a:xfrm>
          <a:custGeom>
            <a:avLst/>
            <a:gdLst>
              <a:gd name="T0" fmla="*/ 237 w 238"/>
              <a:gd name="T1" fmla="*/ 130 h 204"/>
              <a:gd name="T2" fmla="*/ 223 w 238"/>
              <a:gd name="T3" fmla="*/ 203 h 204"/>
              <a:gd name="T4" fmla="*/ 181 w 238"/>
              <a:gd name="T5" fmla="*/ 0 h 204"/>
              <a:gd name="T6" fmla="*/ 139 w 238"/>
              <a:gd name="T7" fmla="*/ 203 h 204"/>
              <a:gd name="T8" fmla="*/ 97 w 238"/>
              <a:gd name="T9" fmla="*/ 0 h 204"/>
              <a:gd name="T10" fmla="*/ 55 w 238"/>
              <a:gd name="T11" fmla="*/ 203 h 204"/>
              <a:gd name="T12" fmla="*/ 13 w 238"/>
              <a:gd name="T13" fmla="*/ 0 h 204"/>
              <a:gd name="T14" fmla="*/ 0 w 238"/>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238"/>
              <a:gd name="T25" fmla="*/ 0 h 204"/>
              <a:gd name="T26" fmla="*/ 238 w 238"/>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8" h="204">
                <a:moveTo>
                  <a:pt x="237" y="130"/>
                </a:moveTo>
                <a:lnTo>
                  <a:pt x="223" y="203"/>
                </a:lnTo>
                <a:lnTo>
                  <a:pt x="181" y="0"/>
                </a:lnTo>
                <a:lnTo>
                  <a:pt x="139" y="203"/>
                </a:lnTo>
                <a:lnTo>
                  <a:pt x="97" y="0"/>
                </a:lnTo>
                <a:lnTo>
                  <a:pt x="55" y="203"/>
                </a:lnTo>
                <a:lnTo>
                  <a:pt x="13"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30731" name="Freeform 31"/>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30732" name="Freeform 32"/>
          <p:cNvSpPr>
            <a:spLocks/>
          </p:cNvSpPr>
          <p:nvPr/>
        </p:nvSpPr>
        <p:spPr bwMode="auto">
          <a:xfrm>
            <a:off x="7140575" y="22415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30733" name="Line 33"/>
          <p:cNvSpPr>
            <a:spLocks noChangeShapeType="1"/>
          </p:cNvSpPr>
          <p:nvPr/>
        </p:nvSpPr>
        <p:spPr bwMode="auto">
          <a:xfrm>
            <a:off x="7718425" y="4286250"/>
            <a:ext cx="0" cy="5651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34" name="AutoShape 34"/>
          <p:cNvSpPr>
            <a:spLocks noChangeArrowheads="1"/>
          </p:cNvSpPr>
          <p:nvPr/>
        </p:nvSpPr>
        <p:spPr bwMode="auto">
          <a:xfrm rot="10800000" flipH="1">
            <a:off x="7624763" y="48529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6" name="Group 52"/>
          <p:cNvGrpSpPr>
            <a:grpSpLocks/>
          </p:cNvGrpSpPr>
          <p:nvPr/>
        </p:nvGrpSpPr>
        <p:grpSpPr bwMode="auto">
          <a:xfrm>
            <a:off x="6799263" y="3806825"/>
            <a:ext cx="1474787" cy="479425"/>
            <a:chOff x="4283" y="2398"/>
            <a:chExt cx="929" cy="302"/>
          </a:xfrm>
        </p:grpSpPr>
        <p:sp>
          <p:nvSpPr>
            <p:cNvPr id="30762" name="Freeform 35"/>
            <p:cNvSpPr>
              <a:spLocks/>
            </p:cNvSpPr>
            <p:nvPr/>
          </p:nvSpPr>
          <p:spPr bwMode="auto">
            <a:xfrm>
              <a:off x="4992"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30763" name="Freeform 36"/>
            <p:cNvSpPr>
              <a:spLocks/>
            </p:cNvSpPr>
            <p:nvPr/>
          </p:nvSpPr>
          <p:spPr bwMode="auto">
            <a:xfrm>
              <a:off x="4492"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30764" name="Line 37"/>
            <p:cNvSpPr>
              <a:spLocks noChangeShapeType="1"/>
            </p:cNvSpPr>
            <p:nvPr/>
          </p:nvSpPr>
          <p:spPr bwMode="auto">
            <a:xfrm>
              <a:off x="4739"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7" name="Group 40"/>
            <p:cNvGrpSpPr>
              <a:grpSpLocks/>
            </p:cNvGrpSpPr>
            <p:nvPr/>
          </p:nvGrpSpPr>
          <p:grpSpPr bwMode="auto">
            <a:xfrm>
              <a:off x="4602" y="2453"/>
              <a:ext cx="36" cy="247"/>
              <a:chOff x="4602" y="2453"/>
              <a:chExt cx="36" cy="247"/>
            </a:xfrm>
          </p:grpSpPr>
          <p:sp>
            <p:nvSpPr>
              <p:cNvPr id="30777" name="Freeform 38"/>
              <p:cNvSpPr>
                <a:spLocks/>
              </p:cNvSpPr>
              <p:nvPr/>
            </p:nvSpPr>
            <p:spPr bwMode="auto">
              <a:xfrm>
                <a:off x="4602" y="2620"/>
                <a:ext cx="36" cy="80"/>
              </a:xfrm>
              <a:custGeom>
                <a:avLst/>
                <a:gdLst>
                  <a:gd name="T0" fmla="*/ 16 w 36"/>
                  <a:gd name="T1" fmla="*/ 79 h 80"/>
                  <a:gd name="T2" fmla="*/ 0 w 36"/>
                  <a:gd name="T3" fmla="*/ 0 h 80"/>
                  <a:gd name="T4" fmla="*/ 35 w 36"/>
                  <a:gd name="T5" fmla="*/ 2 h 80"/>
                  <a:gd name="T6" fmla="*/ 16 w 36"/>
                  <a:gd name="T7" fmla="*/ 79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79"/>
                    </a:moveTo>
                    <a:lnTo>
                      <a:pt x="0" y="0"/>
                    </a:lnTo>
                    <a:lnTo>
                      <a:pt x="35" y="2"/>
                    </a:lnTo>
                    <a:lnTo>
                      <a:pt x="16" y="79"/>
                    </a:lnTo>
                  </a:path>
                </a:pathLst>
              </a:custGeom>
              <a:solidFill>
                <a:srgbClr val="000000"/>
              </a:solidFill>
              <a:ln w="12700" cap="rnd">
                <a:solidFill>
                  <a:srgbClr val="000000"/>
                </a:solidFill>
                <a:round/>
                <a:headEnd/>
                <a:tailEnd/>
              </a:ln>
            </p:spPr>
            <p:txBody>
              <a:bodyPr/>
              <a:lstStyle/>
              <a:p>
                <a:endParaRPr lang="en-US"/>
              </a:p>
            </p:txBody>
          </p:sp>
          <p:sp>
            <p:nvSpPr>
              <p:cNvPr id="30778" name="Line 39"/>
              <p:cNvSpPr>
                <a:spLocks noChangeShapeType="1"/>
              </p:cNvSpPr>
              <p:nvPr/>
            </p:nvSpPr>
            <p:spPr bwMode="auto">
              <a:xfrm flipV="1">
                <a:off x="4617"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0766" name="Line 41"/>
            <p:cNvSpPr>
              <a:spLocks noChangeShapeType="1"/>
            </p:cNvSpPr>
            <p:nvPr/>
          </p:nvSpPr>
          <p:spPr bwMode="auto">
            <a:xfrm>
              <a:off x="4863"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67" name="Line 42"/>
            <p:cNvSpPr>
              <a:spLocks noChangeShapeType="1"/>
            </p:cNvSpPr>
            <p:nvPr/>
          </p:nvSpPr>
          <p:spPr bwMode="auto">
            <a:xfrm>
              <a:off x="4828"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68" name="Line 43"/>
            <p:cNvSpPr>
              <a:spLocks noChangeShapeType="1"/>
            </p:cNvSpPr>
            <p:nvPr/>
          </p:nvSpPr>
          <p:spPr bwMode="auto">
            <a:xfrm>
              <a:off x="4861"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69" name="Line 44"/>
            <p:cNvSpPr>
              <a:spLocks noChangeShapeType="1"/>
            </p:cNvSpPr>
            <p:nvPr/>
          </p:nvSpPr>
          <p:spPr bwMode="auto">
            <a:xfrm>
              <a:off x="4828"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70" name="Rectangle 45"/>
            <p:cNvSpPr>
              <a:spLocks noChangeArrowheads="1"/>
            </p:cNvSpPr>
            <p:nvPr/>
          </p:nvSpPr>
          <p:spPr bwMode="auto">
            <a:xfrm>
              <a:off x="4949"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30771" name="Rectangle 46"/>
            <p:cNvSpPr>
              <a:spLocks noChangeArrowheads="1"/>
            </p:cNvSpPr>
            <p:nvPr/>
          </p:nvSpPr>
          <p:spPr bwMode="auto">
            <a:xfrm>
              <a:off x="4283"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8" name="Group 51"/>
            <p:cNvGrpSpPr>
              <a:grpSpLocks/>
            </p:cNvGrpSpPr>
            <p:nvPr/>
          </p:nvGrpSpPr>
          <p:grpSpPr bwMode="auto">
            <a:xfrm>
              <a:off x="4289" y="2574"/>
              <a:ext cx="198" cy="116"/>
              <a:chOff x="4289" y="2574"/>
              <a:chExt cx="198" cy="116"/>
            </a:xfrm>
          </p:grpSpPr>
          <p:sp>
            <p:nvSpPr>
              <p:cNvPr id="30773" name="Line 47"/>
              <p:cNvSpPr>
                <a:spLocks noChangeShapeType="1"/>
              </p:cNvSpPr>
              <p:nvPr/>
            </p:nvSpPr>
            <p:spPr bwMode="auto">
              <a:xfrm>
                <a:off x="4333"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74" name="Freeform 48"/>
              <p:cNvSpPr>
                <a:spLocks/>
              </p:cNvSpPr>
              <p:nvPr/>
            </p:nvSpPr>
            <p:spPr bwMode="auto">
              <a:xfrm>
                <a:off x="4289"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30775" name="Line 49"/>
              <p:cNvSpPr>
                <a:spLocks noChangeShapeType="1"/>
              </p:cNvSpPr>
              <p:nvPr/>
            </p:nvSpPr>
            <p:spPr bwMode="auto">
              <a:xfrm>
                <a:off x="4337"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76" name="Line 50"/>
              <p:cNvSpPr>
                <a:spLocks noChangeShapeType="1"/>
              </p:cNvSpPr>
              <p:nvPr/>
            </p:nvSpPr>
            <p:spPr bwMode="auto">
              <a:xfrm>
                <a:off x="4337"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30736" name="Freeform 53"/>
          <p:cNvSpPr>
            <a:spLocks/>
          </p:cNvSpPr>
          <p:nvPr/>
        </p:nvSpPr>
        <p:spPr bwMode="auto">
          <a:xfrm>
            <a:off x="5651500" y="3365500"/>
            <a:ext cx="2071688" cy="534988"/>
          </a:xfrm>
          <a:custGeom>
            <a:avLst/>
            <a:gdLst>
              <a:gd name="T0" fmla="*/ 0 w 1305"/>
              <a:gd name="T1" fmla="*/ 336 h 337"/>
              <a:gd name="T2" fmla="*/ 0 w 1305"/>
              <a:gd name="T3" fmla="*/ 0 h 337"/>
              <a:gd name="T4" fmla="*/ 1304 w 1305"/>
              <a:gd name="T5" fmla="*/ 0 h 337"/>
              <a:gd name="T6" fmla="*/ 1304 w 1305"/>
              <a:gd name="T7" fmla="*/ 336 h 337"/>
              <a:gd name="T8" fmla="*/ 0 60000 65536"/>
              <a:gd name="T9" fmla="*/ 0 60000 65536"/>
              <a:gd name="T10" fmla="*/ 0 60000 65536"/>
              <a:gd name="T11" fmla="*/ 0 60000 65536"/>
              <a:gd name="T12" fmla="*/ 0 w 1305"/>
              <a:gd name="T13" fmla="*/ 0 h 337"/>
              <a:gd name="T14" fmla="*/ 1305 w 1305"/>
              <a:gd name="T15" fmla="*/ 337 h 337"/>
            </a:gdLst>
            <a:ahLst/>
            <a:cxnLst>
              <a:cxn ang="T8">
                <a:pos x="T0" y="T1"/>
              </a:cxn>
              <a:cxn ang="T9">
                <a:pos x="T2" y="T3"/>
              </a:cxn>
              <a:cxn ang="T10">
                <a:pos x="T4" y="T5"/>
              </a:cxn>
              <a:cxn ang="T11">
                <a:pos x="T6" y="T7"/>
              </a:cxn>
            </a:cxnLst>
            <a:rect l="T12" t="T13" r="T14" b="T15"/>
            <a:pathLst>
              <a:path w="1305" h="337">
                <a:moveTo>
                  <a:pt x="0" y="336"/>
                </a:moveTo>
                <a:lnTo>
                  <a:pt x="0" y="0"/>
                </a:lnTo>
                <a:lnTo>
                  <a:pt x="1304" y="0"/>
                </a:lnTo>
                <a:lnTo>
                  <a:pt x="1304" y="336"/>
                </a:lnTo>
              </a:path>
            </a:pathLst>
          </a:custGeom>
          <a:noFill/>
          <a:ln w="12700" cap="rnd">
            <a:solidFill>
              <a:srgbClr val="000000"/>
            </a:solidFill>
            <a:round/>
            <a:headEnd type="none" w="sm" len="sm"/>
            <a:tailEnd type="none" w="sm" len="sm"/>
          </a:ln>
        </p:spPr>
        <p:txBody>
          <a:bodyPr/>
          <a:lstStyle/>
          <a:p>
            <a:endParaRPr lang="en-US"/>
          </a:p>
        </p:txBody>
      </p:sp>
      <p:sp>
        <p:nvSpPr>
          <p:cNvPr id="30737" name="Line 54"/>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38" name="Oval 55"/>
          <p:cNvSpPr>
            <a:spLocks noChangeArrowheads="1"/>
          </p:cNvSpPr>
          <p:nvPr/>
        </p:nvSpPr>
        <p:spPr bwMode="auto">
          <a:xfrm>
            <a:off x="6457950" y="332105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0739" name="Rectangle 56"/>
          <p:cNvSpPr>
            <a:spLocks noChangeArrowheads="1"/>
          </p:cNvSpPr>
          <p:nvPr/>
        </p:nvSpPr>
        <p:spPr bwMode="auto">
          <a:xfrm>
            <a:off x="4645025" y="4408488"/>
            <a:ext cx="666750" cy="366712"/>
          </a:xfrm>
          <a:prstGeom prst="rect">
            <a:avLst/>
          </a:prstGeom>
          <a:noFill/>
          <a:ln w="9525">
            <a:noFill/>
            <a:miter lim="800000"/>
            <a:headEnd/>
            <a:tailEnd/>
          </a:ln>
        </p:spPr>
        <p:txBody>
          <a:bodyPr wrap="none" lIns="92075" tIns="46038" rIns="92075" bIns="46038">
            <a:spAutoFit/>
          </a:bodyPr>
          <a:lstStyle/>
          <a:p>
            <a:pPr defTabSz="762000"/>
            <a:r>
              <a:rPr lang="en-GB"/>
              <a:t>OUT</a:t>
            </a:r>
          </a:p>
        </p:txBody>
      </p:sp>
      <p:sp>
        <p:nvSpPr>
          <p:cNvPr id="30740" name="Rectangle 57"/>
          <p:cNvSpPr>
            <a:spLocks noChangeArrowheads="1"/>
          </p:cNvSpPr>
          <p:nvPr/>
        </p:nvSpPr>
        <p:spPr bwMode="auto">
          <a:xfrm>
            <a:off x="6727825" y="4408488"/>
            <a:ext cx="412750" cy="366712"/>
          </a:xfrm>
          <a:prstGeom prst="rect">
            <a:avLst/>
          </a:prstGeom>
          <a:noFill/>
          <a:ln w="9525">
            <a:noFill/>
            <a:miter lim="800000"/>
            <a:headEnd/>
            <a:tailEnd/>
          </a:ln>
        </p:spPr>
        <p:txBody>
          <a:bodyPr wrap="none" lIns="92075" tIns="46038" rIns="92075" bIns="46038">
            <a:spAutoFit/>
          </a:bodyPr>
          <a:lstStyle/>
          <a:p>
            <a:pPr defTabSz="762000"/>
            <a:r>
              <a:rPr lang="en-GB"/>
              <a:t>IN</a:t>
            </a:r>
          </a:p>
        </p:txBody>
      </p:sp>
      <p:grpSp>
        <p:nvGrpSpPr>
          <p:cNvPr id="9" name="Group 65"/>
          <p:cNvGrpSpPr>
            <a:grpSpLocks/>
          </p:cNvGrpSpPr>
          <p:nvPr/>
        </p:nvGrpSpPr>
        <p:grpSpPr bwMode="auto">
          <a:xfrm>
            <a:off x="7589838" y="3481388"/>
            <a:ext cx="279400" cy="384175"/>
            <a:chOff x="4781" y="2193"/>
            <a:chExt cx="176" cy="242"/>
          </a:xfrm>
        </p:grpSpPr>
        <p:sp>
          <p:nvSpPr>
            <p:cNvPr id="30755" name="Freeform 58"/>
            <p:cNvSpPr>
              <a:spLocks/>
            </p:cNvSpPr>
            <p:nvPr/>
          </p:nvSpPr>
          <p:spPr bwMode="auto">
            <a:xfrm>
              <a:off x="4781" y="2193"/>
              <a:ext cx="176" cy="242"/>
            </a:xfrm>
            <a:custGeom>
              <a:avLst/>
              <a:gdLst>
                <a:gd name="T0" fmla="*/ 175 w 176"/>
                <a:gd name="T1" fmla="*/ 241 h 242"/>
                <a:gd name="T2" fmla="*/ 175 w 176"/>
                <a:gd name="T3" fmla="*/ 0 h 242"/>
                <a:gd name="T4" fmla="*/ 0 w 176"/>
                <a:gd name="T5" fmla="*/ 0 h 242"/>
                <a:gd name="T6" fmla="*/ 0 w 176"/>
                <a:gd name="T7" fmla="*/ 241 h 242"/>
                <a:gd name="T8" fmla="*/ 175 w 176"/>
                <a:gd name="T9" fmla="*/ 241 h 242"/>
                <a:gd name="T10" fmla="*/ 0 60000 65536"/>
                <a:gd name="T11" fmla="*/ 0 60000 65536"/>
                <a:gd name="T12" fmla="*/ 0 60000 65536"/>
                <a:gd name="T13" fmla="*/ 0 60000 65536"/>
                <a:gd name="T14" fmla="*/ 0 60000 65536"/>
                <a:gd name="T15" fmla="*/ 0 w 176"/>
                <a:gd name="T16" fmla="*/ 0 h 242"/>
                <a:gd name="T17" fmla="*/ 176 w 176"/>
                <a:gd name="T18" fmla="*/ 242 h 242"/>
              </a:gdLst>
              <a:ahLst/>
              <a:cxnLst>
                <a:cxn ang="T10">
                  <a:pos x="T0" y="T1"/>
                </a:cxn>
                <a:cxn ang="T11">
                  <a:pos x="T2" y="T3"/>
                </a:cxn>
                <a:cxn ang="T12">
                  <a:pos x="T4" y="T5"/>
                </a:cxn>
                <a:cxn ang="T13">
                  <a:pos x="T6" y="T7"/>
                </a:cxn>
                <a:cxn ang="T14">
                  <a:pos x="T8" y="T9"/>
                </a:cxn>
              </a:cxnLst>
              <a:rect l="T15" t="T16" r="T17" b="T18"/>
              <a:pathLst>
                <a:path w="176" h="242">
                  <a:moveTo>
                    <a:pt x="175" y="241"/>
                  </a:moveTo>
                  <a:lnTo>
                    <a:pt x="175" y="0"/>
                  </a:lnTo>
                  <a:lnTo>
                    <a:pt x="0" y="0"/>
                  </a:lnTo>
                  <a:lnTo>
                    <a:pt x="0" y="241"/>
                  </a:lnTo>
                  <a:lnTo>
                    <a:pt x="175" y="241"/>
                  </a:lnTo>
                </a:path>
              </a:pathLst>
            </a:custGeom>
            <a:noFill/>
            <a:ln w="12700" cap="rnd">
              <a:solidFill>
                <a:srgbClr val="000000"/>
              </a:solidFill>
              <a:round/>
              <a:headEnd/>
              <a:tailEnd/>
            </a:ln>
          </p:spPr>
          <p:txBody>
            <a:bodyPr/>
            <a:lstStyle/>
            <a:p>
              <a:endParaRPr lang="en-US"/>
            </a:p>
          </p:txBody>
        </p:sp>
        <p:grpSp>
          <p:nvGrpSpPr>
            <p:cNvPr id="10" name="Group 61"/>
            <p:cNvGrpSpPr>
              <a:grpSpLocks/>
            </p:cNvGrpSpPr>
            <p:nvPr/>
          </p:nvGrpSpPr>
          <p:grpSpPr bwMode="auto">
            <a:xfrm>
              <a:off x="4791" y="2272"/>
              <a:ext cx="140" cy="78"/>
              <a:chOff x="4791" y="2272"/>
              <a:chExt cx="140" cy="78"/>
            </a:xfrm>
          </p:grpSpPr>
          <p:sp>
            <p:nvSpPr>
              <p:cNvPr id="30760" name="Line 59"/>
              <p:cNvSpPr>
                <a:spLocks noChangeShapeType="1"/>
              </p:cNvSpPr>
              <p:nvPr/>
            </p:nvSpPr>
            <p:spPr bwMode="auto">
              <a:xfrm flipH="1">
                <a:off x="4796" y="2272"/>
                <a:ext cx="135" cy="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61" name="Freeform 60"/>
              <p:cNvSpPr>
                <a:spLocks/>
              </p:cNvSpPr>
              <p:nvPr/>
            </p:nvSpPr>
            <p:spPr bwMode="auto">
              <a:xfrm>
                <a:off x="4791" y="2319"/>
                <a:ext cx="45" cy="31"/>
              </a:xfrm>
              <a:custGeom>
                <a:avLst/>
                <a:gdLst>
                  <a:gd name="T0" fmla="*/ 0 w 45"/>
                  <a:gd name="T1" fmla="*/ 30 h 31"/>
                  <a:gd name="T2" fmla="*/ 44 w 45"/>
                  <a:gd name="T3" fmla="*/ 17 h 31"/>
                  <a:gd name="T4" fmla="*/ 37 w 45"/>
                  <a:gd name="T5" fmla="*/ 0 h 31"/>
                  <a:gd name="T6" fmla="*/ 0 w 45"/>
                  <a:gd name="T7" fmla="*/ 30 h 31"/>
                  <a:gd name="T8" fmla="*/ 0 60000 65536"/>
                  <a:gd name="T9" fmla="*/ 0 60000 65536"/>
                  <a:gd name="T10" fmla="*/ 0 60000 65536"/>
                  <a:gd name="T11" fmla="*/ 0 60000 65536"/>
                  <a:gd name="T12" fmla="*/ 0 w 45"/>
                  <a:gd name="T13" fmla="*/ 0 h 31"/>
                  <a:gd name="T14" fmla="*/ 45 w 45"/>
                  <a:gd name="T15" fmla="*/ 31 h 31"/>
                </a:gdLst>
                <a:ahLst/>
                <a:cxnLst>
                  <a:cxn ang="T8">
                    <a:pos x="T0" y="T1"/>
                  </a:cxn>
                  <a:cxn ang="T9">
                    <a:pos x="T2" y="T3"/>
                  </a:cxn>
                  <a:cxn ang="T10">
                    <a:pos x="T4" y="T5"/>
                  </a:cxn>
                  <a:cxn ang="T11">
                    <a:pos x="T6" y="T7"/>
                  </a:cxn>
                </a:cxnLst>
                <a:rect l="T12" t="T13" r="T14" b="T15"/>
                <a:pathLst>
                  <a:path w="45" h="31">
                    <a:moveTo>
                      <a:pt x="0" y="30"/>
                    </a:moveTo>
                    <a:lnTo>
                      <a:pt x="44" y="17"/>
                    </a:lnTo>
                    <a:lnTo>
                      <a:pt x="37" y="0"/>
                    </a:lnTo>
                    <a:lnTo>
                      <a:pt x="0" y="30"/>
                    </a:lnTo>
                  </a:path>
                </a:pathLst>
              </a:custGeom>
              <a:solidFill>
                <a:srgbClr val="000000"/>
              </a:solidFill>
              <a:ln w="12700" cap="rnd">
                <a:solidFill>
                  <a:srgbClr val="000000"/>
                </a:solidFill>
                <a:round/>
                <a:headEnd/>
                <a:tailEnd/>
              </a:ln>
            </p:spPr>
            <p:txBody>
              <a:bodyPr/>
              <a:lstStyle/>
              <a:p>
                <a:endParaRPr lang="en-US"/>
              </a:p>
            </p:txBody>
          </p:sp>
        </p:grpSp>
        <p:grpSp>
          <p:nvGrpSpPr>
            <p:cNvPr id="11" name="Group 64"/>
            <p:cNvGrpSpPr>
              <a:grpSpLocks/>
            </p:cNvGrpSpPr>
            <p:nvPr/>
          </p:nvGrpSpPr>
          <p:grpSpPr bwMode="auto">
            <a:xfrm>
              <a:off x="4825" y="2249"/>
              <a:ext cx="79" cy="132"/>
              <a:chOff x="4825" y="2249"/>
              <a:chExt cx="79" cy="132"/>
            </a:xfrm>
          </p:grpSpPr>
          <p:sp>
            <p:nvSpPr>
              <p:cNvPr id="30758" name="Freeform 62"/>
              <p:cNvSpPr>
                <a:spLocks/>
              </p:cNvSpPr>
              <p:nvPr/>
            </p:nvSpPr>
            <p:spPr bwMode="auto">
              <a:xfrm>
                <a:off x="4825" y="2249"/>
                <a:ext cx="25" cy="132"/>
              </a:xfrm>
              <a:custGeom>
                <a:avLst/>
                <a:gdLst>
                  <a:gd name="T0" fmla="*/ 0 w 25"/>
                  <a:gd name="T1" fmla="*/ 0 h 132"/>
                  <a:gd name="T2" fmla="*/ 7 w 25"/>
                  <a:gd name="T3" fmla="*/ 11 h 132"/>
                  <a:gd name="T4" fmla="*/ 12 w 25"/>
                  <a:gd name="T5" fmla="*/ 21 h 132"/>
                  <a:gd name="T6" fmla="*/ 18 w 25"/>
                  <a:gd name="T7" fmla="*/ 30 h 132"/>
                  <a:gd name="T8" fmla="*/ 21 w 25"/>
                  <a:gd name="T9" fmla="*/ 39 h 132"/>
                  <a:gd name="T10" fmla="*/ 24 w 25"/>
                  <a:gd name="T11" fmla="*/ 51 h 132"/>
                  <a:gd name="T12" fmla="*/ 24 w 25"/>
                  <a:gd name="T13" fmla="*/ 60 h 132"/>
                  <a:gd name="T14" fmla="*/ 24 w 25"/>
                  <a:gd name="T15" fmla="*/ 71 h 132"/>
                  <a:gd name="T16" fmla="*/ 21 w 25"/>
                  <a:gd name="T17" fmla="*/ 93 h 132"/>
                  <a:gd name="T18" fmla="*/ 12 w 25"/>
                  <a:gd name="T19" fmla="*/ 111 h 132"/>
                  <a:gd name="T20" fmla="*/ 7 w 25"/>
                  <a:gd name="T21" fmla="*/ 120 h 132"/>
                  <a:gd name="T22" fmla="*/ 0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0" y="0"/>
                    </a:moveTo>
                    <a:lnTo>
                      <a:pt x="7" y="11"/>
                    </a:lnTo>
                    <a:lnTo>
                      <a:pt x="12" y="21"/>
                    </a:lnTo>
                    <a:lnTo>
                      <a:pt x="18" y="30"/>
                    </a:lnTo>
                    <a:lnTo>
                      <a:pt x="21" y="39"/>
                    </a:lnTo>
                    <a:lnTo>
                      <a:pt x="24" y="51"/>
                    </a:lnTo>
                    <a:lnTo>
                      <a:pt x="24" y="60"/>
                    </a:lnTo>
                    <a:lnTo>
                      <a:pt x="24" y="71"/>
                    </a:lnTo>
                    <a:lnTo>
                      <a:pt x="21" y="93"/>
                    </a:lnTo>
                    <a:lnTo>
                      <a:pt x="12" y="111"/>
                    </a:lnTo>
                    <a:lnTo>
                      <a:pt x="7" y="120"/>
                    </a:lnTo>
                    <a:lnTo>
                      <a:pt x="0" y="131"/>
                    </a:lnTo>
                  </a:path>
                </a:pathLst>
              </a:custGeom>
              <a:noFill/>
              <a:ln w="12700" cap="rnd">
                <a:solidFill>
                  <a:srgbClr val="000000"/>
                </a:solidFill>
                <a:round/>
                <a:headEnd type="none" w="sm" len="sm"/>
                <a:tailEnd type="none" w="sm" len="sm"/>
              </a:ln>
            </p:spPr>
            <p:txBody>
              <a:bodyPr/>
              <a:lstStyle/>
              <a:p>
                <a:endParaRPr lang="en-US"/>
              </a:p>
            </p:txBody>
          </p:sp>
          <p:sp>
            <p:nvSpPr>
              <p:cNvPr id="30759" name="Freeform 63"/>
              <p:cNvSpPr>
                <a:spLocks/>
              </p:cNvSpPr>
              <p:nvPr/>
            </p:nvSpPr>
            <p:spPr bwMode="auto">
              <a:xfrm>
                <a:off x="4879" y="2249"/>
                <a:ext cx="25" cy="132"/>
              </a:xfrm>
              <a:custGeom>
                <a:avLst/>
                <a:gdLst>
                  <a:gd name="T0" fmla="*/ 24 w 25"/>
                  <a:gd name="T1" fmla="*/ 0 h 132"/>
                  <a:gd name="T2" fmla="*/ 17 w 25"/>
                  <a:gd name="T3" fmla="*/ 11 h 132"/>
                  <a:gd name="T4" fmla="*/ 12 w 25"/>
                  <a:gd name="T5" fmla="*/ 21 h 132"/>
                  <a:gd name="T6" fmla="*/ 6 w 25"/>
                  <a:gd name="T7" fmla="*/ 30 h 132"/>
                  <a:gd name="T8" fmla="*/ 3 w 25"/>
                  <a:gd name="T9" fmla="*/ 39 h 132"/>
                  <a:gd name="T10" fmla="*/ 0 w 25"/>
                  <a:gd name="T11" fmla="*/ 51 h 132"/>
                  <a:gd name="T12" fmla="*/ 0 w 25"/>
                  <a:gd name="T13" fmla="*/ 60 h 132"/>
                  <a:gd name="T14" fmla="*/ 0 w 25"/>
                  <a:gd name="T15" fmla="*/ 71 h 132"/>
                  <a:gd name="T16" fmla="*/ 3 w 25"/>
                  <a:gd name="T17" fmla="*/ 93 h 132"/>
                  <a:gd name="T18" fmla="*/ 12 w 25"/>
                  <a:gd name="T19" fmla="*/ 111 h 132"/>
                  <a:gd name="T20" fmla="*/ 17 w 25"/>
                  <a:gd name="T21" fmla="*/ 120 h 132"/>
                  <a:gd name="T22" fmla="*/ 24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24" y="0"/>
                    </a:moveTo>
                    <a:lnTo>
                      <a:pt x="17" y="11"/>
                    </a:lnTo>
                    <a:lnTo>
                      <a:pt x="12" y="21"/>
                    </a:lnTo>
                    <a:lnTo>
                      <a:pt x="6" y="30"/>
                    </a:lnTo>
                    <a:lnTo>
                      <a:pt x="3" y="39"/>
                    </a:lnTo>
                    <a:lnTo>
                      <a:pt x="0" y="51"/>
                    </a:lnTo>
                    <a:lnTo>
                      <a:pt x="0" y="60"/>
                    </a:lnTo>
                    <a:lnTo>
                      <a:pt x="0" y="71"/>
                    </a:lnTo>
                    <a:lnTo>
                      <a:pt x="3" y="93"/>
                    </a:lnTo>
                    <a:lnTo>
                      <a:pt x="12" y="111"/>
                    </a:lnTo>
                    <a:lnTo>
                      <a:pt x="17" y="120"/>
                    </a:lnTo>
                    <a:lnTo>
                      <a:pt x="24" y="131"/>
                    </a:lnTo>
                  </a:path>
                </a:pathLst>
              </a:custGeom>
              <a:noFill/>
              <a:ln w="12700" cap="rnd">
                <a:solidFill>
                  <a:srgbClr val="000000"/>
                </a:solidFill>
                <a:round/>
                <a:headEnd type="none" w="sm" len="sm"/>
                <a:tailEnd type="none" w="sm" len="sm"/>
              </a:ln>
            </p:spPr>
            <p:txBody>
              <a:bodyPr/>
              <a:lstStyle/>
              <a:p>
                <a:endParaRPr lang="en-US"/>
              </a:p>
            </p:txBody>
          </p:sp>
        </p:grpSp>
      </p:grpSp>
      <p:grpSp>
        <p:nvGrpSpPr>
          <p:cNvPr id="12" name="Group 73"/>
          <p:cNvGrpSpPr>
            <a:grpSpLocks/>
          </p:cNvGrpSpPr>
          <p:nvPr/>
        </p:nvGrpSpPr>
        <p:grpSpPr bwMode="auto">
          <a:xfrm>
            <a:off x="5519738" y="3481388"/>
            <a:ext cx="279400" cy="384175"/>
            <a:chOff x="3477" y="2193"/>
            <a:chExt cx="176" cy="242"/>
          </a:xfrm>
        </p:grpSpPr>
        <p:sp>
          <p:nvSpPr>
            <p:cNvPr id="30748" name="Freeform 66"/>
            <p:cNvSpPr>
              <a:spLocks/>
            </p:cNvSpPr>
            <p:nvPr/>
          </p:nvSpPr>
          <p:spPr bwMode="auto">
            <a:xfrm>
              <a:off x="3477" y="2193"/>
              <a:ext cx="176" cy="242"/>
            </a:xfrm>
            <a:custGeom>
              <a:avLst/>
              <a:gdLst>
                <a:gd name="T0" fmla="*/ 175 w 176"/>
                <a:gd name="T1" fmla="*/ 241 h 242"/>
                <a:gd name="T2" fmla="*/ 175 w 176"/>
                <a:gd name="T3" fmla="*/ 0 h 242"/>
                <a:gd name="T4" fmla="*/ 0 w 176"/>
                <a:gd name="T5" fmla="*/ 0 h 242"/>
                <a:gd name="T6" fmla="*/ 0 w 176"/>
                <a:gd name="T7" fmla="*/ 241 h 242"/>
                <a:gd name="T8" fmla="*/ 175 w 176"/>
                <a:gd name="T9" fmla="*/ 241 h 242"/>
                <a:gd name="T10" fmla="*/ 0 60000 65536"/>
                <a:gd name="T11" fmla="*/ 0 60000 65536"/>
                <a:gd name="T12" fmla="*/ 0 60000 65536"/>
                <a:gd name="T13" fmla="*/ 0 60000 65536"/>
                <a:gd name="T14" fmla="*/ 0 60000 65536"/>
                <a:gd name="T15" fmla="*/ 0 w 176"/>
                <a:gd name="T16" fmla="*/ 0 h 242"/>
                <a:gd name="T17" fmla="*/ 176 w 176"/>
                <a:gd name="T18" fmla="*/ 242 h 242"/>
              </a:gdLst>
              <a:ahLst/>
              <a:cxnLst>
                <a:cxn ang="T10">
                  <a:pos x="T0" y="T1"/>
                </a:cxn>
                <a:cxn ang="T11">
                  <a:pos x="T2" y="T3"/>
                </a:cxn>
                <a:cxn ang="T12">
                  <a:pos x="T4" y="T5"/>
                </a:cxn>
                <a:cxn ang="T13">
                  <a:pos x="T6" y="T7"/>
                </a:cxn>
                <a:cxn ang="T14">
                  <a:pos x="T8" y="T9"/>
                </a:cxn>
              </a:cxnLst>
              <a:rect l="T15" t="T16" r="T17" b="T18"/>
              <a:pathLst>
                <a:path w="176" h="242">
                  <a:moveTo>
                    <a:pt x="175" y="241"/>
                  </a:moveTo>
                  <a:lnTo>
                    <a:pt x="175" y="0"/>
                  </a:lnTo>
                  <a:lnTo>
                    <a:pt x="0" y="0"/>
                  </a:lnTo>
                  <a:lnTo>
                    <a:pt x="0" y="241"/>
                  </a:lnTo>
                  <a:lnTo>
                    <a:pt x="175" y="241"/>
                  </a:lnTo>
                </a:path>
              </a:pathLst>
            </a:custGeom>
            <a:noFill/>
            <a:ln w="12700" cap="rnd">
              <a:solidFill>
                <a:srgbClr val="000000"/>
              </a:solidFill>
              <a:round/>
              <a:headEnd/>
              <a:tailEnd/>
            </a:ln>
          </p:spPr>
          <p:txBody>
            <a:bodyPr/>
            <a:lstStyle/>
            <a:p>
              <a:endParaRPr lang="en-US"/>
            </a:p>
          </p:txBody>
        </p:sp>
        <p:grpSp>
          <p:nvGrpSpPr>
            <p:cNvPr id="13" name="Group 69"/>
            <p:cNvGrpSpPr>
              <a:grpSpLocks/>
            </p:cNvGrpSpPr>
            <p:nvPr/>
          </p:nvGrpSpPr>
          <p:grpSpPr bwMode="auto">
            <a:xfrm>
              <a:off x="3487" y="2272"/>
              <a:ext cx="140" cy="78"/>
              <a:chOff x="3487" y="2272"/>
              <a:chExt cx="140" cy="78"/>
            </a:xfrm>
          </p:grpSpPr>
          <p:sp>
            <p:nvSpPr>
              <p:cNvPr id="30753" name="Line 67"/>
              <p:cNvSpPr>
                <a:spLocks noChangeShapeType="1"/>
              </p:cNvSpPr>
              <p:nvPr/>
            </p:nvSpPr>
            <p:spPr bwMode="auto">
              <a:xfrm flipH="1">
                <a:off x="3492" y="2272"/>
                <a:ext cx="135" cy="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0754" name="Freeform 68"/>
              <p:cNvSpPr>
                <a:spLocks/>
              </p:cNvSpPr>
              <p:nvPr/>
            </p:nvSpPr>
            <p:spPr bwMode="auto">
              <a:xfrm>
                <a:off x="3487" y="2319"/>
                <a:ext cx="45" cy="31"/>
              </a:xfrm>
              <a:custGeom>
                <a:avLst/>
                <a:gdLst>
                  <a:gd name="T0" fmla="*/ 0 w 45"/>
                  <a:gd name="T1" fmla="*/ 30 h 31"/>
                  <a:gd name="T2" fmla="*/ 44 w 45"/>
                  <a:gd name="T3" fmla="*/ 17 h 31"/>
                  <a:gd name="T4" fmla="*/ 37 w 45"/>
                  <a:gd name="T5" fmla="*/ 0 h 31"/>
                  <a:gd name="T6" fmla="*/ 0 w 45"/>
                  <a:gd name="T7" fmla="*/ 30 h 31"/>
                  <a:gd name="T8" fmla="*/ 0 60000 65536"/>
                  <a:gd name="T9" fmla="*/ 0 60000 65536"/>
                  <a:gd name="T10" fmla="*/ 0 60000 65536"/>
                  <a:gd name="T11" fmla="*/ 0 60000 65536"/>
                  <a:gd name="T12" fmla="*/ 0 w 45"/>
                  <a:gd name="T13" fmla="*/ 0 h 31"/>
                  <a:gd name="T14" fmla="*/ 45 w 45"/>
                  <a:gd name="T15" fmla="*/ 31 h 31"/>
                </a:gdLst>
                <a:ahLst/>
                <a:cxnLst>
                  <a:cxn ang="T8">
                    <a:pos x="T0" y="T1"/>
                  </a:cxn>
                  <a:cxn ang="T9">
                    <a:pos x="T2" y="T3"/>
                  </a:cxn>
                  <a:cxn ang="T10">
                    <a:pos x="T4" y="T5"/>
                  </a:cxn>
                  <a:cxn ang="T11">
                    <a:pos x="T6" y="T7"/>
                  </a:cxn>
                </a:cxnLst>
                <a:rect l="T12" t="T13" r="T14" b="T15"/>
                <a:pathLst>
                  <a:path w="45" h="31">
                    <a:moveTo>
                      <a:pt x="0" y="30"/>
                    </a:moveTo>
                    <a:lnTo>
                      <a:pt x="44" y="17"/>
                    </a:lnTo>
                    <a:lnTo>
                      <a:pt x="37" y="0"/>
                    </a:lnTo>
                    <a:lnTo>
                      <a:pt x="0" y="30"/>
                    </a:lnTo>
                  </a:path>
                </a:pathLst>
              </a:custGeom>
              <a:solidFill>
                <a:srgbClr val="000000"/>
              </a:solidFill>
              <a:ln w="12700" cap="rnd">
                <a:solidFill>
                  <a:srgbClr val="000000"/>
                </a:solidFill>
                <a:round/>
                <a:headEnd/>
                <a:tailEnd/>
              </a:ln>
            </p:spPr>
            <p:txBody>
              <a:bodyPr/>
              <a:lstStyle/>
              <a:p>
                <a:endParaRPr lang="en-US"/>
              </a:p>
            </p:txBody>
          </p:sp>
        </p:grpSp>
        <p:grpSp>
          <p:nvGrpSpPr>
            <p:cNvPr id="14" name="Group 72"/>
            <p:cNvGrpSpPr>
              <a:grpSpLocks/>
            </p:cNvGrpSpPr>
            <p:nvPr/>
          </p:nvGrpSpPr>
          <p:grpSpPr bwMode="auto">
            <a:xfrm>
              <a:off x="3521" y="2249"/>
              <a:ext cx="79" cy="132"/>
              <a:chOff x="3521" y="2249"/>
              <a:chExt cx="79" cy="132"/>
            </a:xfrm>
          </p:grpSpPr>
          <p:sp>
            <p:nvSpPr>
              <p:cNvPr id="30751" name="Freeform 70"/>
              <p:cNvSpPr>
                <a:spLocks/>
              </p:cNvSpPr>
              <p:nvPr/>
            </p:nvSpPr>
            <p:spPr bwMode="auto">
              <a:xfrm>
                <a:off x="3521" y="2249"/>
                <a:ext cx="25" cy="132"/>
              </a:xfrm>
              <a:custGeom>
                <a:avLst/>
                <a:gdLst>
                  <a:gd name="T0" fmla="*/ 0 w 25"/>
                  <a:gd name="T1" fmla="*/ 0 h 132"/>
                  <a:gd name="T2" fmla="*/ 7 w 25"/>
                  <a:gd name="T3" fmla="*/ 11 h 132"/>
                  <a:gd name="T4" fmla="*/ 12 w 25"/>
                  <a:gd name="T5" fmla="*/ 21 h 132"/>
                  <a:gd name="T6" fmla="*/ 18 w 25"/>
                  <a:gd name="T7" fmla="*/ 30 h 132"/>
                  <a:gd name="T8" fmla="*/ 21 w 25"/>
                  <a:gd name="T9" fmla="*/ 39 h 132"/>
                  <a:gd name="T10" fmla="*/ 24 w 25"/>
                  <a:gd name="T11" fmla="*/ 51 h 132"/>
                  <a:gd name="T12" fmla="*/ 24 w 25"/>
                  <a:gd name="T13" fmla="*/ 60 h 132"/>
                  <a:gd name="T14" fmla="*/ 24 w 25"/>
                  <a:gd name="T15" fmla="*/ 71 h 132"/>
                  <a:gd name="T16" fmla="*/ 21 w 25"/>
                  <a:gd name="T17" fmla="*/ 93 h 132"/>
                  <a:gd name="T18" fmla="*/ 12 w 25"/>
                  <a:gd name="T19" fmla="*/ 111 h 132"/>
                  <a:gd name="T20" fmla="*/ 7 w 25"/>
                  <a:gd name="T21" fmla="*/ 120 h 132"/>
                  <a:gd name="T22" fmla="*/ 0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0" y="0"/>
                    </a:moveTo>
                    <a:lnTo>
                      <a:pt x="7" y="11"/>
                    </a:lnTo>
                    <a:lnTo>
                      <a:pt x="12" y="21"/>
                    </a:lnTo>
                    <a:lnTo>
                      <a:pt x="18" y="30"/>
                    </a:lnTo>
                    <a:lnTo>
                      <a:pt x="21" y="39"/>
                    </a:lnTo>
                    <a:lnTo>
                      <a:pt x="24" y="51"/>
                    </a:lnTo>
                    <a:lnTo>
                      <a:pt x="24" y="60"/>
                    </a:lnTo>
                    <a:lnTo>
                      <a:pt x="24" y="71"/>
                    </a:lnTo>
                    <a:lnTo>
                      <a:pt x="21" y="93"/>
                    </a:lnTo>
                    <a:lnTo>
                      <a:pt x="12" y="111"/>
                    </a:lnTo>
                    <a:lnTo>
                      <a:pt x="7" y="120"/>
                    </a:lnTo>
                    <a:lnTo>
                      <a:pt x="0" y="131"/>
                    </a:lnTo>
                  </a:path>
                </a:pathLst>
              </a:custGeom>
              <a:noFill/>
              <a:ln w="12700" cap="rnd">
                <a:solidFill>
                  <a:srgbClr val="000000"/>
                </a:solidFill>
                <a:round/>
                <a:headEnd type="none" w="sm" len="sm"/>
                <a:tailEnd type="none" w="sm" len="sm"/>
              </a:ln>
            </p:spPr>
            <p:txBody>
              <a:bodyPr/>
              <a:lstStyle/>
              <a:p>
                <a:endParaRPr lang="en-US"/>
              </a:p>
            </p:txBody>
          </p:sp>
          <p:sp>
            <p:nvSpPr>
              <p:cNvPr id="30752" name="Freeform 71"/>
              <p:cNvSpPr>
                <a:spLocks/>
              </p:cNvSpPr>
              <p:nvPr/>
            </p:nvSpPr>
            <p:spPr bwMode="auto">
              <a:xfrm>
                <a:off x="3575" y="2249"/>
                <a:ext cx="25" cy="132"/>
              </a:xfrm>
              <a:custGeom>
                <a:avLst/>
                <a:gdLst>
                  <a:gd name="T0" fmla="*/ 24 w 25"/>
                  <a:gd name="T1" fmla="*/ 0 h 132"/>
                  <a:gd name="T2" fmla="*/ 17 w 25"/>
                  <a:gd name="T3" fmla="*/ 11 h 132"/>
                  <a:gd name="T4" fmla="*/ 12 w 25"/>
                  <a:gd name="T5" fmla="*/ 21 h 132"/>
                  <a:gd name="T6" fmla="*/ 6 w 25"/>
                  <a:gd name="T7" fmla="*/ 30 h 132"/>
                  <a:gd name="T8" fmla="*/ 3 w 25"/>
                  <a:gd name="T9" fmla="*/ 39 h 132"/>
                  <a:gd name="T10" fmla="*/ 0 w 25"/>
                  <a:gd name="T11" fmla="*/ 51 h 132"/>
                  <a:gd name="T12" fmla="*/ 0 w 25"/>
                  <a:gd name="T13" fmla="*/ 60 h 132"/>
                  <a:gd name="T14" fmla="*/ 0 w 25"/>
                  <a:gd name="T15" fmla="*/ 71 h 132"/>
                  <a:gd name="T16" fmla="*/ 3 w 25"/>
                  <a:gd name="T17" fmla="*/ 93 h 132"/>
                  <a:gd name="T18" fmla="*/ 12 w 25"/>
                  <a:gd name="T19" fmla="*/ 111 h 132"/>
                  <a:gd name="T20" fmla="*/ 17 w 25"/>
                  <a:gd name="T21" fmla="*/ 120 h 132"/>
                  <a:gd name="T22" fmla="*/ 24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24" y="0"/>
                    </a:moveTo>
                    <a:lnTo>
                      <a:pt x="17" y="11"/>
                    </a:lnTo>
                    <a:lnTo>
                      <a:pt x="12" y="21"/>
                    </a:lnTo>
                    <a:lnTo>
                      <a:pt x="6" y="30"/>
                    </a:lnTo>
                    <a:lnTo>
                      <a:pt x="3" y="39"/>
                    </a:lnTo>
                    <a:lnTo>
                      <a:pt x="0" y="51"/>
                    </a:lnTo>
                    <a:lnTo>
                      <a:pt x="0" y="60"/>
                    </a:lnTo>
                    <a:lnTo>
                      <a:pt x="0" y="71"/>
                    </a:lnTo>
                    <a:lnTo>
                      <a:pt x="3" y="93"/>
                    </a:lnTo>
                    <a:lnTo>
                      <a:pt x="12" y="111"/>
                    </a:lnTo>
                    <a:lnTo>
                      <a:pt x="17" y="120"/>
                    </a:lnTo>
                    <a:lnTo>
                      <a:pt x="24" y="131"/>
                    </a:lnTo>
                  </a:path>
                </a:pathLst>
              </a:custGeom>
              <a:noFill/>
              <a:ln w="12700" cap="rnd">
                <a:solidFill>
                  <a:srgbClr val="000000"/>
                </a:solidFill>
                <a:round/>
                <a:headEnd type="none" w="sm" len="sm"/>
                <a:tailEnd type="none" w="sm" len="sm"/>
              </a:ln>
            </p:spPr>
            <p:txBody>
              <a:bodyPr/>
              <a:lstStyle/>
              <a:p>
                <a:endParaRPr lang="en-US"/>
              </a:p>
            </p:txBody>
          </p:sp>
        </p:grpSp>
      </p:grpSp>
      <p:sp>
        <p:nvSpPr>
          <p:cNvPr id="30743" name="Rectangle 74"/>
          <p:cNvSpPr>
            <a:spLocks noChangeArrowheads="1"/>
          </p:cNvSpPr>
          <p:nvPr/>
        </p:nvSpPr>
        <p:spPr bwMode="auto">
          <a:xfrm>
            <a:off x="57419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30744" name="Rectangle 75"/>
          <p:cNvSpPr>
            <a:spLocks noChangeArrowheads="1"/>
          </p:cNvSpPr>
          <p:nvPr/>
        </p:nvSpPr>
        <p:spPr bwMode="auto">
          <a:xfrm>
            <a:off x="55784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30745" name="Rectangle 76"/>
          <p:cNvSpPr>
            <a:spLocks noChangeArrowheads="1"/>
          </p:cNvSpPr>
          <p:nvPr/>
        </p:nvSpPr>
        <p:spPr bwMode="auto">
          <a:xfrm>
            <a:off x="77993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30746" name="Rectangle 77"/>
          <p:cNvSpPr>
            <a:spLocks noChangeArrowheads="1"/>
          </p:cNvSpPr>
          <p:nvPr/>
        </p:nvSpPr>
        <p:spPr bwMode="auto">
          <a:xfrm>
            <a:off x="76612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79" name="Slide Number Placeholder 78"/>
          <p:cNvSpPr>
            <a:spLocks noGrp="1"/>
          </p:cNvSpPr>
          <p:nvPr>
            <p:ph type="sldNum" sz="quarter" idx="12"/>
          </p:nvPr>
        </p:nvSpPr>
        <p:spPr/>
        <p:txBody>
          <a:bodyPr/>
          <a:lstStyle/>
          <a:p>
            <a:fld id="{432C8622-D8E8-42BF-901A-EF4521E846B1}" type="slidenum">
              <a:rPr lang="en-GB" smtClean="0"/>
              <a:pPr/>
              <a:t>25</a:t>
            </a:fld>
            <a:endParaRPr lang="en-GB"/>
          </a:p>
        </p:txBody>
      </p:sp>
      <p:pic>
        <p:nvPicPr>
          <p:cNvPr id="80"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617"/>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algn="ctr"/>
            <a:r>
              <a:rPr lang="en-GB" dirty="0">
                <a:solidFill>
                  <a:srgbClr val="0070C0"/>
                </a:solidFill>
              </a:rPr>
              <a:t>2/2 Valve actuator control</a:t>
            </a:r>
          </a:p>
        </p:txBody>
      </p:sp>
      <p:sp>
        <p:nvSpPr>
          <p:cNvPr id="31747" name="Rectangle 3"/>
          <p:cNvSpPr>
            <a:spLocks noGrp="1" noChangeArrowheads="1"/>
          </p:cNvSpPr>
          <p:nvPr>
            <p:ph type="body" sz="half" idx="1"/>
          </p:nvPr>
        </p:nvSpPr>
        <p:spPr>
          <a:xfrm>
            <a:off x="685800" y="1447799"/>
            <a:ext cx="3810000" cy="4908567"/>
          </a:xfrm>
          <a:noFill/>
        </p:spPr>
        <p:txBody>
          <a:bodyPr>
            <a:normAutofit fontScale="92500" lnSpcReduction="10000"/>
          </a:bodyPr>
          <a:lstStyle/>
          <a:p>
            <a:pPr algn="just">
              <a:lnSpc>
                <a:spcPct val="150000"/>
              </a:lnSpc>
            </a:pPr>
            <a:r>
              <a:rPr lang="en-GB" sz="2000" dirty="0"/>
              <a:t>With any compressed air system that intentionally traps air, the potential hazard of this must be recognised</a:t>
            </a:r>
          </a:p>
          <a:p>
            <a:pPr algn="just">
              <a:lnSpc>
                <a:spcPct val="150000"/>
              </a:lnSpc>
            </a:pPr>
            <a:r>
              <a:rPr lang="en-GB" sz="2000" dirty="0"/>
              <a:t>Unintended release or application of pressure can give rise to unexpected movement of the piston rod</a:t>
            </a:r>
          </a:p>
          <a:p>
            <a:pPr algn="just">
              <a:lnSpc>
                <a:spcPct val="150000"/>
              </a:lnSpc>
            </a:pPr>
            <a:r>
              <a:rPr lang="en-GB" sz="2000" dirty="0"/>
              <a:t>A pressure indicator or gauge must be fitted to warn of the presence of pressure</a:t>
            </a:r>
          </a:p>
        </p:txBody>
      </p:sp>
      <p:grpSp>
        <p:nvGrpSpPr>
          <p:cNvPr id="2" name="Group 7"/>
          <p:cNvGrpSpPr>
            <a:grpSpLocks/>
          </p:cNvGrpSpPr>
          <p:nvPr/>
        </p:nvGrpSpPr>
        <p:grpSpPr bwMode="auto">
          <a:xfrm>
            <a:off x="5651500" y="1924050"/>
            <a:ext cx="288925" cy="290513"/>
            <a:chOff x="3560" y="1212"/>
            <a:chExt cx="182" cy="183"/>
          </a:xfrm>
        </p:grpSpPr>
        <p:sp>
          <p:nvSpPr>
            <p:cNvPr id="31826" name="Oval 4"/>
            <p:cNvSpPr>
              <a:spLocks noChangeArrowheads="1"/>
            </p:cNvSpPr>
            <p:nvPr/>
          </p:nvSpPr>
          <p:spPr bwMode="auto">
            <a:xfrm>
              <a:off x="3560" y="1212"/>
              <a:ext cx="182" cy="183"/>
            </a:xfrm>
            <a:prstGeom prst="ellipse">
              <a:avLst/>
            </a:prstGeom>
            <a:noFill/>
            <a:ln w="12700">
              <a:solidFill>
                <a:srgbClr val="000000"/>
              </a:solidFill>
              <a:round/>
              <a:headEnd/>
              <a:tailEnd/>
            </a:ln>
          </p:spPr>
          <p:txBody>
            <a:bodyPr wrap="none" anchor="ctr"/>
            <a:lstStyle/>
            <a:p>
              <a:endParaRPr lang="en-US"/>
            </a:p>
          </p:txBody>
        </p:sp>
        <p:sp>
          <p:nvSpPr>
            <p:cNvPr id="31827" name="Line 5"/>
            <p:cNvSpPr>
              <a:spLocks noChangeShapeType="1"/>
            </p:cNvSpPr>
            <p:nvPr/>
          </p:nvSpPr>
          <p:spPr bwMode="auto">
            <a:xfrm>
              <a:off x="3586" y="1240"/>
              <a:ext cx="130" cy="12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828" name="Line 6"/>
            <p:cNvSpPr>
              <a:spLocks noChangeShapeType="1"/>
            </p:cNvSpPr>
            <p:nvPr/>
          </p:nvSpPr>
          <p:spPr bwMode="auto">
            <a:xfrm flipH="1">
              <a:off x="3589" y="1240"/>
              <a:ext cx="129" cy="128"/>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1749" name="Freeform 8"/>
          <p:cNvSpPr>
            <a:spLocks/>
          </p:cNvSpPr>
          <p:nvPr/>
        </p:nvSpPr>
        <p:spPr bwMode="auto">
          <a:xfrm>
            <a:off x="5803900" y="2235200"/>
            <a:ext cx="700088" cy="407988"/>
          </a:xfrm>
          <a:custGeom>
            <a:avLst/>
            <a:gdLst>
              <a:gd name="T0" fmla="*/ 0 w 441"/>
              <a:gd name="T1" fmla="*/ 0 h 257"/>
              <a:gd name="T2" fmla="*/ 0 w 441"/>
              <a:gd name="T3" fmla="*/ 256 h 257"/>
              <a:gd name="T4" fmla="*/ 440 w 441"/>
              <a:gd name="T5" fmla="*/ 256 h 257"/>
              <a:gd name="T6" fmla="*/ 0 60000 65536"/>
              <a:gd name="T7" fmla="*/ 0 60000 65536"/>
              <a:gd name="T8" fmla="*/ 0 60000 65536"/>
              <a:gd name="T9" fmla="*/ 0 w 441"/>
              <a:gd name="T10" fmla="*/ 0 h 257"/>
              <a:gd name="T11" fmla="*/ 441 w 441"/>
              <a:gd name="T12" fmla="*/ 257 h 257"/>
            </a:gdLst>
            <a:ahLst/>
            <a:cxnLst>
              <a:cxn ang="T6">
                <a:pos x="T0" y="T1"/>
              </a:cxn>
              <a:cxn ang="T7">
                <a:pos x="T2" y="T3"/>
              </a:cxn>
              <a:cxn ang="T8">
                <a:pos x="T4" y="T5"/>
              </a:cxn>
            </a:cxnLst>
            <a:rect l="T9" t="T10" r="T11" b="T12"/>
            <a:pathLst>
              <a:path w="441" h="257">
                <a:moveTo>
                  <a:pt x="0" y="0"/>
                </a:moveTo>
                <a:lnTo>
                  <a:pt x="0" y="256"/>
                </a:lnTo>
                <a:lnTo>
                  <a:pt x="440" y="256"/>
                </a:lnTo>
              </a:path>
            </a:pathLst>
          </a:custGeom>
          <a:noFill/>
          <a:ln w="12700" cap="rnd">
            <a:solidFill>
              <a:srgbClr val="000000"/>
            </a:solidFill>
            <a:round/>
            <a:headEnd type="none" w="sm" len="sm"/>
            <a:tailEnd type="none" w="sm" len="sm"/>
          </a:ln>
        </p:spPr>
        <p:txBody>
          <a:bodyPr/>
          <a:lstStyle/>
          <a:p>
            <a:endParaRPr lang="en-US"/>
          </a:p>
        </p:txBody>
      </p:sp>
      <p:sp>
        <p:nvSpPr>
          <p:cNvPr id="31750" name="Oval 9"/>
          <p:cNvSpPr>
            <a:spLocks noChangeArrowheads="1"/>
          </p:cNvSpPr>
          <p:nvPr/>
        </p:nvSpPr>
        <p:spPr bwMode="auto">
          <a:xfrm>
            <a:off x="6457950" y="2597150"/>
            <a:ext cx="76200" cy="76200"/>
          </a:xfrm>
          <a:prstGeom prst="ellipse">
            <a:avLst/>
          </a:prstGeom>
          <a:solidFill>
            <a:schemeClr val="tx1"/>
          </a:solidFill>
          <a:ln w="12700">
            <a:solidFill>
              <a:schemeClr val="tx1"/>
            </a:solidFill>
            <a:round/>
            <a:headEnd/>
            <a:tailEnd/>
          </a:ln>
        </p:spPr>
        <p:txBody>
          <a:bodyPr wrap="none" anchor="ctr"/>
          <a:lstStyle/>
          <a:p>
            <a:endParaRPr lang="en-US"/>
          </a:p>
        </p:txBody>
      </p:sp>
      <p:grpSp>
        <p:nvGrpSpPr>
          <p:cNvPr id="3" name="Group 17"/>
          <p:cNvGrpSpPr>
            <a:grpSpLocks/>
          </p:cNvGrpSpPr>
          <p:nvPr/>
        </p:nvGrpSpPr>
        <p:grpSpPr bwMode="auto">
          <a:xfrm>
            <a:off x="7589838" y="3481388"/>
            <a:ext cx="279400" cy="384175"/>
            <a:chOff x="4781" y="2193"/>
            <a:chExt cx="176" cy="242"/>
          </a:xfrm>
        </p:grpSpPr>
        <p:sp>
          <p:nvSpPr>
            <p:cNvPr id="31819" name="Freeform 10"/>
            <p:cNvSpPr>
              <a:spLocks/>
            </p:cNvSpPr>
            <p:nvPr/>
          </p:nvSpPr>
          <p:spPr bwMode="auto">
            <a:xfrm>
              <a:off x="4781" y="2193"/>
              <a:ext cx="176" cy="242"/>
            </a:xfrm>
            <a:custGeom>
              <a:avLst/>
              <a:gdLst>
                <a:gd name="T0" fmla="*/ 175 w 176"/>
                <a:gd name="T1" fmla="*/ 241 h 242"/>
                <a:gd name="T2" fmla="*/ 175 w 176"/>
                <a:gd name="T3" fmla="*/ 0 h 242"/>
                <a:gd name="T4" fmla="*/ 0 w 176"/>
                <a:gd name="T5" fmla="*/ 0 h 242"/>
                <a:gd name="T6" fmla="*/ 0 w 176"/>
                <a:gd name="T7" fmla="*/ 241 h 242"/>
                <a:gd name="T8" fmla="*/ 175 w 176"/>
                <a:gd name="T9" fmla="*/ 241 h 242"/>
                <a:gd name="T10" fmla="*/ 0 60000 65536"/>
                <a:gd name="T11" fmla="*/ 0 60000 65536"/>
                <a:gd name="T12" fmla="*/ 0 60000 65536"/>
                <a:gd name="T13" fmla="*/ 0 60000 65536"/>
                <a:gd name="T14" fmla="*/ 0 60000 65536"/>
                <a:gd name="T15" fmla="*/ 0 w 176"/>
                <a:gd name="T16" fmla="*/ 0 h 242"/>
                <a:gd name="T17" fmla="*/ 176 w 176"/>
                <a:gd name="T18" fmla="*/ 242 h 242"/>
              </a:gdLst>
              <a:ahLst/>
              <a:cxnLst>
                <a:cxn ang="T10">
                  <a:pos x="T0" y="T1"/>
                </a:cxn>
                <a:cxn ang="T11">
                  <a:pos x="T2" y="T3"/>
                </a:cxn>
                <a:cxn ang="T12">
                  <a:pos x="T4" y="T5"/>
                </a:cxn>
                <a:cxn ang="T13">
                  <a:pos x="T6" y="T7"/>
                </a:cxn>
                <a:cxn ang="T14">
                  <a:pos x="T8" y="T9"/>
                </a:cxn>
              </a:cxnLst>
              <a:rect l="T15" t="T16" r="T17" b="T18"/>
              <a:pathLst>
                <a:path w="176" h="242">
                  <a:moveTo>
                    <a:pt x="175" y="241"/>
                  </a:moveTo>
                  <a:lnTo>
                    <a:pt x="175" y="0"/>
                  </a:lnTo>
                  <a:lnTo>
                    <a:pt x="0" y="0"/>
                  </a:lnTo>
                  <a:lnTo>
                    <a:pt x="0" y="241"/>
                  </a:lnTo>
                  <a:lnTo>
                    <a:pt x="175" y="241"/>
                  </a:lnTo>
                </a:path>
              </a:pathLst>
            </a:custGeom>
            <a:noFill/>
            <a:ln w="12700" cap="rnd">
              <a:solidFill>
                <a:srgbClr val="000000"/>
              </a:solidFill>
              <a:round/>
              <a:headEnd/>
              <a:tailEnd/>
            </a:ln>
          </p:spPr>
          <p:txBody>
            <a:bodyPr/>
            <a:lstStyle/>
            <a:p>
              <a:endParaRPr lang="en-US"/>
            </a:p>
          </p:txBody>
        </p:sp>
        <p:grpSp>
          <p:nvGrpSpPr>
            <p:cNvPr id="4" name="Group 13"/>
            <p:cNvGrpSpPr>
              <a:grpSpLocks/>
            </p:cNvGrpSpPr>
            <p:nvPr/>
          </p:nvGrpSpPr>
          <p:grpSpPr bwMode="auto">
            <a:xfrm>
              <a:off x="4791" y="2272"/>
              <a:ext cx="140" cy="78"/>
              <a:chOff x="4791" y="2272"/>
              <a:chExt cx="140" cy="78"/>
            </a:xfrm>
          </p:grpSpPr>
          <p:sp>
            <p:nvSpPr>
              <p:cNvPr id="31824" name="Line 11"/>
              <p:cNvSpPr>
                <a:spLocks noChangeShapeType="1"/>
              </p:cNvSpPr>
              <p:nvPr/>
            </p:nvSpPr>
            <p:spPr bwMode="auto">
              <a:xfrm flipH="1">
                <a:off x="4796" y="2272"/>
                <a:ext cx="135" cy="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825" name="Freeform 12"/>
              <p:cNvSpPr>
                <a:spLocks/>
              </p:cNvSpPr>
              <p:nvPr/>
            </p:nvSpPr>
            <p:spPr bwMode="auto">
              <a:xfrm>
                <a:off x="4791" y="2319"/>
                <a:ext cx="45" cy="31"/>
              </a:xfrm>
              <a:custGeom>
                <a:avLst/>
                <a:gdLst>
                  <a:gd name="T0" fmla="*/ 0 w 45"/>
                  <a:gd name="T1" fmla="*/ 30 h 31"/>
                  <a:gd name="T2" fmla="*/ 44 w 45"/>
                  <a:gd name="T3" fmla="*/ 17 h 31"/>
                  <a:gd name="T4" fmla="*/ 37 w 45"/>
                  <a:gd name="T5" fmla="*/ 0 h 31"/>
                  <a:gd name="T6" fmla="*/ 0 w 45"/>
                  <a:gd name="T7" fmla="*/ 30 h 31"/>
                  <a:gd name="T8" fmla="*/ 0 60000 65536"/>
                  <a:gd name="T9" fmla="*/ 0 60000 65536"/>
                  <a:gd name="T10" fmla="*/ 0 60000 65536"/>
                  <a:gd name="T11" fmla="*/ 0 60000 65536"/>
                  <a:gd name="T12" fmla="*/ 0 w 45"/>
                  <a:gd name="T13" fmla="*/ 0 h 31"/>
                  <a:gd name="T14" fmla="*/ 45 w 45"/>
                  <a:gd name="T15" fmla="*/ 31 h 31"/>
                </a:gdLst>
                <a:ahLst/>
                <a:cxnLst>
                  <a:cxn ang="T8">
                    <a:pos x="T0" y="T1"/>
                  </a:cxn>
                  <a:cxn ang="T9">
                    <a:pos x="T2" y="T3"/>
                  </a:cxn>
                  <a:cxn ang="T10">
                    <a:pos x="T4" y="T5"/>
                  </a:cxn>
                  <a:cxn ang="T11">
                    <a:pos x="T6" y="T7"/>
                  </a:cxn>
                </a:cxnLst>
                <a:rect l="T12" t="T13" r="T14" b="T15"/>
                <a:pathLst>
                  <a:path w="45" h="31">
                    <a:moveTo>
                      <a:pt x="0" y="30"/>
                    </a:moveTo>
                    <a:lnTo>
                      <a:pt x="44" y="17"/>
                    </a:lnTo>
                    <a:lnTo>
                      <a:pt x="37" y="0"/>
                    </a:lnTo>
                    <a:lnTo>
                      <a:pt x="0" y="30"/>
                    </a:lnTo>
                  </a:path>
                </a:pathLst>
              </a:custGeom>
              <a:solidFill>
                <a:srgbClr val="000000"/>
              </a:solidFill>
              <a:ln w="12700" cap="rnd">
                <a:solidFill>
                  <a:srgbClr val="000000"/>
                </a:solidFill>
                <a:round/>
                <a:headEnd/>
                <a:tailEnd/>
              </a:ln>
            </p:spPr>
            <p:txBody>
              <a:bodyPr/>
              <a:lstStyle/>
              <a:p>
                <a:endParaRPr lang="en-US"/>
              </a:p>
            </p:txBody>
          </p:sp>
        </p:grpSp>
        <p:grpSp>
          <p:nvGrpSpPr>
            <p:cNvPr id="5" name="Group 16"/>
            <p:cNvGrpSpPr>
              <a:grpSpLocks/>
            </p:cNvGrpSpPr>
            <p:nvPr/>
          </p:nvGrpSpPr>
          <p:grpSpPr bwMode="auto">
            <a:xfrm>
              <a:off x="4825" y="2249"/>
              <a:ext cx="79" cy="132"/>
              <a:chOff x="4825" y="2249"/>
              <a:chExt cx="79" cy="132"/>
            </a:xfrm>
          </p:grpSpPr>
          <p:sp>
            <p:nvSpPr>
              <p:cNvPr id="31822" name="Freeform 14"/>
              <p:cNvSpPr>
                <a:spLocks/>
              </p:cNvSpPr>
              <p:nvPr/>
            </p:nvSpPr>
            <p:spPr bwMode="auto">
              <a:xfrm>
                <a:off x="4825" y="2249"/>
                <a:ext cx="25" cy="132"/>
              </a:xfrm>
              <a:custGeom>
                <a:avLst/>
                <a:gdLst>
                  <a:gd name="T0" fmla="*/ 0 w 25"/>
                  <a:gd name="T1" fmla="*/ 0 h 132"/>
                  <a:gd name="T2" fmla="*/ 7 w 25"/>
                  <a:gd name="T3" fmla="*/ 11 h 132"/>
                  <a:gd name="T4" fmla="*/ 12 w 25"/>
                  <a:gd name="T5" fmla="*/ 21 h 132"/>
                  <a:gd name="T6" fmla="*/ 18 w 25"/>
                  <a:gd name="T7" fmla="*/ 30 h 132"/>
                  <a:gd name="T8" fmla="*/ 21 w 25"/>
                  <a:gd name="T9" fmla="*/ 39 h 132"/>
                  <a:gd name="T10" fmla="*/ 24 w 25"/>
                  <a:gd name="T11" fmla="*/ 51 h 132"/>
                  <a:gd name="T12" fmla="*/ 24 w 25"/>
                  <a:gd name="T13" fmla="*/ 60 h 132"/>
                  <a:gd name="T14" fmla="*/ 24 w 25"/>
                  <a:gd name="T15" fmla="*/ 71 h 132"/>
                  <a:gd name="T16" fmla="*/ 21 w 25"/>
                  <a:gd name="T17" fmla="*/ 93 h 132"/>
                  <a:gd name="T18" fmla="*/ 12 w 25"/>
                  <a:gd name="T19" fmla="*/ 111 h 132"/>
                  <a:gd name="T20" fmla="*/ 7 w 25"/>
                  <a:gd name="T21" fmla="*/ 120 h 132"/>
                  <a:gd name="T22" fmla="*/ 0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0" y="0"/>
                    </a:moveTo>
                    <a:lnTo>
                      <a:pt x="7" y="11"/>
                    </a:lnTo>
                    <a:lnTo>
                      <a:pt x="12" y="21"/>
                    </a:lnTo>
                    <a:lnTo>
                      <a:pt x="18" y="30"/>
                    </a:lnTo>
                    <a:lnTo>
                      <a:pt x="21" y="39"/>
                    </a:lnTo>
                    <a:lnTo>
                      <a:pt x="24" y="51"/>
                    </a:lnTo>
                    <a:lnTo>
                      <a:pt x="24" y="60"/>
                    </a:lnTo>
                    <a:lnTo>
                      <a:pt x="24" y="71"/>
                    </a:lnTo>
                    <a:lnTo>
                      <a:pt x="21" y="93"/>
                    </a:lnTo>
                    <a:lnTo>
                      <a:pt x="12" y="111"/>
                    </a:lnTo>
                    <a:lnTo>
                      <a:pt x="7" y="120"/>
                    </a:lnTo>
                    <a:lnTo>
                      <a:pt x="0" y="131"/>
                    </a:lnTo>
                  </a:path>
                </a:pathLst>
              </a:custGeom>
              <a:noFill/>
              <a:ln w="12700" cap="rnd">
                <a:solidFill>
                  <a:srgbClr val="000000"/>
                </a:solidFill>
                <a:round/>
                <a:headEnd type="none" w="sm" len="sm"/>
                <a:tailEnd type="none" w="sm" len="sm"/>
              </a:ln>
            </p:spPr>
            <p:txBody>
              <a:bodyPr/>
              <a:lstStyle/>
              <a:p>
                <a:endParaRPr lang="en-US"/>
              </a:p>
            </p:txBody>
          </p:sp>
          <p:sp>
            <p:nvSpPr>
              <p:cNvPr id="31823" name="Freeform 15"/>
              <p:cNvSpPr>
                <a:spLocks/>
              </p:cNvSpPr>
              <p:nvPr/>
            </p:nvSpPr>
            <p:spPr bwMode="auto">
              <a:xfrm>
                <a:off x="4879" y="2249"/>
                <a:ext cx="25" cy="132"/>
              </a:xfrm>
              <a:custGeom>
                <a:avLst/>
                <a:gdLst>
                  <a:gd name="T0" fmla="*/ 24 w 25"/>
                  <a:gd name="T1" fmla="*/ 0 h 132"/>
                  <a:gd name="T2" fmla="*/ 17 w 25"/>
                  <a:gd name="T3" fmla="*/ 11 h 132"/>
                  <a:gd name="T4" fmla="*/ 12 w 25"/>
                  <a:gd name="T5" fmla="*/ 21 h 132"/>
                  <a:gd name="T6" fmla="*/ 6 w 25"/>
                  <a:gd name="T7" fmla="*/ 30 h 132"/>
                  <a:gd name="T8" fmla="*/ 3 w 25"/>
                  <a:gd name="T9" fmla="*/ 39 h 132"/>
                  <a:gd name="T10" fmla="*/ 0 w 25"/>
                  <a:gd name="T11" fmla="*/ 51 h 132"/>
                  <a:gd name="T12" fmla="*/ 0 w 25"/>
                  <a:gd name="T13" fmla="*/ 60 h 132"/>
                  <a:gd name="T14" fmla="*/ 0 w 25"/>
                  <a:gd name="T15" fmla="*/ 71 h 132"/>
                  <a:gd name="T16" fmla="*/ 3 w 25"/>
                  <a:gd name="T17" fmla="*/ 93 h 132"/>
                  <a:gd name="T18" fmla="*/ 12 w 25"/>
                  <a:gd name="T19" fmla="*/ 111 h 132"/>
                  <a:gd name="T20" fmla="*/ 17 w 25"/>
                  <a:gd name="T21" fmla="*/ 120 h 132"/>
                  <a:gd name="T22" fmla="*/ 24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24" y="0"/>
                    </a:moveTo>
                    <a:lnTo>
                      <a:pt x="17" y="11"/>
                    </a:lnTo>
                    <a:lnTo>
                      <a:pt x="12" y="21"/>
                    </a:lnTo>
                    <a:lnTo>
                      <a:pt x="6" y="30"/>
                    </a:lnTo>
                    <a:lnTo>
                      <a:pt x="3" y="39"/>
                    </a:lnTo>
                    <a:lnTo>
                      <a:pt x="0" y="51"/>
                    </a:lnTo>
                    <a:lnTo>
                      <a:pt x="0" y="60"/>
                    </a:lnTo>
                    <a:lnTo>
                      <a:pt x="0" y="71"/>
                    </a:lnTo>
                    <a:lnTo>
                      <a:pt x="3" y="93"/>
                    </a:lnTo>
                    <a:lnTo>
                      <a:pt x="12" y="111"/>
                    </a:lnTo>
                    <a:lnTo>
                      <a:pt x="17" y="120"/>
                    </a:lnTo>
                    <a:lnTo>
                      <a:pt x="24" y="131"/>
                    </a:lnTo>
                  </a:path>
                </a:pathLst>
              </a:custGeom>
              <a:noFill/>
              <a:ln w="12700" cap="rnd">
                <a:solidFill>
                  <a:srgbClr val="000000"/>
                </a:solidFill>
                <a:round/>
                <a:headEnd type="none" w="sm" len="sm"/>
                <a:tailEnd type="none" w="sm" len="sm"/>
              </a:ln>
            </p:spPr>
            <p:txBody>
              <a:bodyPr/>
              <a:lstStyle/>
              <a:p>
                <a:endParaRPr lang="en-US"/>
              </a:p>
            </p:txBody>
          </p:sp>
        </p:grpSp>
      </p:grpSp>
      <p:grpSp>
        <p:nvGrpSpPr>
          <p:cNvPr id="6" name="Group 25"/>
          <p:cNvGrpSpPr>
            <a:grpSpLocks/>
          </p:cNvGrpSpPr>
          <p:nvPr/>
        </p:nvGrpSpPr>
        <p:grpSpPr bwMode="auto">
          <a:xfrm>
            <a:off x="5519738" y="3481388"/>
            <a:ext cx="279400" cy="384175"/>
            <a:chOff x="3477" y="2193"/>
            <a:chExt cx="176" cy="242"/>
          </a:xfrm>
        </p:grpSpPr>
        <p:sp>
          <p:nvSpPr>
            <p:cNvPr id="31812" name="Freeform 18"/>
            <p:cNvSpPr>
              <a:spLocks/>
            </p:cNvSpPr>
            <p:nvPr/>
          </p:nvSpPr>
          <p:spPr bwMode="auto">
            <a:xfrm>
              <a:off x="3477" y="2193"/>
              <a:ext cx="176" cy="242"/>
            </a:xfrm>
            <a:custGeom>
              <a:avLst/>
              <a:gdLst>
                <a:gd name="T0" fmla="*/ 175 w 176"/>
                <a:gd name="T1" fmla="*/ 241 h 242"/>
                <a:gd name="T2" fmla="*/ 175 w 176"/>
                <a:gd name="T3" fmla="*/ 0 h 242"/>
                <a:gd name="T4" fmla="*/ 0 w 176"/>
                <a:gd name="T5" fmla="*/ 0 h 242"/>
                <a:gd name="T6" fmla="*/ 0 w 176"/>
                <a:gd name="T7" fmla="*/ 241 h 242"/>
                <a:gd name="T8" fmla="*/ 175 w 176"/>
                <a:gd name="T9" fmla="*/ 241 h 242"/>
                <a:gd name="T10" fmla="*/ 0 60000 65536"/>
                <a:gd name="T11" fmla="*/ 0 60000 65536"/>
                <a:gd name="T12" fmla="*/ 0 60000 65536"/>
                <a:gd name="T13" fmla="*/ 0 60000 65536"/>
                <a:gd name="T14" fmla="*/ 0 60000 65536"/>
                <a:gd name="T15" fmla="*/ 0 w 176"/>
                <a:gd name="T16" fmla="*/ 0 h 242"/>
                <a:gd name="T17" fmla="*/ 176 w 176"/>
                <a:gd name="T18" fmla="*/ 242 h 242"/>
              </a:gdLst>
              <a:ahLst/>
              <a:cxnLst>
                <a:cxn ang="T10">
                  <a:pos x="T0" y="T1"/>
                </a:cxn>
                <a:cxn ang="T11">
                  <a:pos x="T2" y="T3"/>
                </a:cxn>
                <a:cxn ang="T12">
                  <a:pos x="T4" y="T5"/>
                </a:cxn>
                <a:cxn ang="T13">
                  <a:pos x="T6" y="T7"/>
                </a:cxn>
                <a:cxn ang="T14">
                  <a:pos x="T8" y="T9"/>
                </a:cxn>
              </a:cxnLst>
              <a:rect l="T15" t="T16" r="T17" b="T18"/>
              <a:pathLst>
                <a:path w="176" h="242">
                  <a:moveTo>
                    <a:pt x="175" y="241"/>
                  </a:moveTo>
                  <a:lnTo>
                    <a:pt x="175" y="0"/>
                  </a:lnTo>
                  <a:lnTo>
                    <a:pt x="0" y="0"/>
                  </a:lnTo>
                  <a:lnTo>
                    <a:pt x="0" y="241"/>
                  </a:lnTo>
                  <a:lnTo>
                    <a:pt x="175" y="241"/>
                  </a:lnTo>
                </a:path>
              </a:pathLst>
            </a:custGeom>
            <a:noFill/>
            <a:ln w="12700" cap="rnd">
              <a:solidFill>
                <a:srgbClr val="000000"/>
              </a:solidFill>
              <a:round/>
              <a:headEnd/>
              <a:tailEnd/>
            </a:ln>
          </p:spPr>
          <p:txBody>
            <a:bodyPr/>
            <a:lstStyle/>
            <a:p>
              <a:endParaRPr lang="en-US"/>
            </a:p>
          </p:txBody>
        </p:sp>
        <p:grpSp>
          <p:nvGrpSpPr>
            <p:cNvPr id="7" name="Group 21"/>
            <p:cNvGrpSpPr>
              <a:grpSpLocks/>
            </p:cNvGrpSpPr>
            <p:nvPr/>
          </p:nvGrpSpPr>
          <p:grpSpPr bwMode="auto">
            <a:xfrm>
              <a:off x="3487" y="2272"/>
              <a:ext cx="140" cy="78"/>
              <a:chOff x="3487" y="2272"/>
              <a:chExt cx="140" cy="78"/>
            </a:xfrm>
          </p:grpSpPr>
          <p:sp>
            <p:nvSpPr>
              <p:cNvPr id="31817" name="Line 19"/>
              <p:cNvSpPr>
                <a:spLocks noChangeShapeType="1"/>
              </p:cNvSpPr>
              <p:nvPr/>
            </p:nvSpPr>
            <p:spPr bwMode="auto">
              <a:xfrm flipH="1">
                <a:off x="3492" y="2272"/>
                <a:ext cx="135" cy="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818" name="Freeform 20"/>
              <p:cNvSpPr>
                <a:spLocks/>
              </p:cNvSpPr>
              <p:nvPr/>
            </p:nvSpPr>
            <p:spPr bwMode="auto">
              <a:xfrm>
                <a:off x="3487" y="2319"/>
                <a:ext cx="45" cy="31"/>
              </a:xfrm>
              <a:custGeom>
                <a:avLst/>
                <a:gdLst>
                  <a:gd name="T0" fmla="*/ 0 w 45"/>
                  <a:gd name="T1" fmla="*/ 30 h 31"/>
                  <a:gd name="T2" fmla="*/ 44 w 45"/>
                  <a:gd name="T3" fmla="*/ 17 h 31"/>
                  <a:gd name="T4" fmla="*/ 37 w 45"/>
                  <a:gd name="T5" fmla="*/ 0 h 31"/>
                  <a:gd name="T6" fmla="*/ 0 w 45"/>
                  <a:gd name="T7" fmla="*/ 30 h 31"/>
                  <a:gd name="T8" fmla="*/ 0 60000 65536"/>
                  <a:gd name="T9" fmla="*/ 0 60000 65536"/>
                  <a:gd name="T10" fmla="*/ 0 60000 65536"/>
                  <a:gd name="T11" fmla="*/ 0 60000 65536"/>
                  <a:gd name="T12" fmla="*/ 0 w 45"/>
                  <a:gd name="T13" fmla="*/ 0 h 31"/>
                  <a:gd name="T14" fmla="*/ 45 w 45"/>
                  <a:gd name="T15" fmla="*/ 31 h 31"/>
                </a:gdLst>
                <a:ahLst/>
                <a:cxnLst>
                  <a:cxn ang="T8">
                    <a:pos x="T0" y="T1"/>
                  </a:cxn>
                  <a:cxn ang="T9">
                    <a:pos x="T2" y="T3"/>
                  </a:cxn>
                  <a:cxn ang="T10">
                    <a:pos x="T4" y="T5"/>
                  </a:cxn>
                  <a:cxn ang="T11">
                    <a:pos x="T6" y="T7"/>
                  </a:cxn>
                </a:cxnLst>
                <a:rect l="T12" t="T13" r="T14" b="T15"/>
                <a:pathLst>
                  <a:path w="45" h="31">
                    <a:moveTo>
                      <a:pt x="0" y="30"/>
                    </a:moveTo>
                    <a:lnTo>
                      <a:pt x="44" y="17"/>
                    </a:lnTo>
                    <a:lnTo>
                      <a:pt x="37" y="0"/>
                    </a:lnTo>
                    <a:lnTo>
                      <a:pt x="0" y="30"/>
                    </a:lnTo>
                  </a:path>
                </a:pathLst>
              </a:custGeom>
              <a:solidFill>
                <a:srgbClr val="000000"/>
              </a:solidFill>
              <a:ln w="12700" cap="rnd">
                <a:solidFill>
                  <a:srgbClr val="000000"/>
                </a:solidFill>
                <a:round/>
                <a:headEnd/>
                <a:tailEnd/>
              </a:ln>
            </p:spPr>
            <p:txBody>
              <a:bodyPr/>
              <a:lstStyle/>
              <a:p>
                <a:endParaRPr lang="en-US"/>
              </a:p>
            </p:txBody>
          </p:sp>
        </p:grpSp>
        <p:grpSp>
          <p:nvGrpSpPr>
            <p:cNvPr id="8" name="Group 24"/>
            <p:cNvGrpSpPr>
              <a:grpSpLocks/>
            </p:cNvGrpSpPr>
            <p:nvPr/>
          </p:nvGrpSpPr>
          <p:grpSpPr bwMode="auto">
            <a:xfrm>
              <a:off x="3521" y="2249"/>
              <a:ext cx="79" cy="132"/>
              <a:chOff x="3521" y="2249"/>
              <a:chExt cx="79" cy="132"/>
            </a:xfrm>
          </p:grpSpPr>
          <p:sp>
            <p:nvSpPr>
              <p:cNvPr id="31815" name="Freeform 22"/>
              <p:cNvSpPr>
                <a:spLocks/>
              </p:cNvSpPr>
              <p:nvPr/>
            </p:nvSpPr>
            <p:spPr bwMode="auto">
              <a:xfrm>
                <a:off x="3521" y="2249"/>
                <a:ext cx="25" cy="132"/>
              </a:xfrm>
              <a:custGeom>
                <a:avLst/>
                <a:gdLst>
                  <a:gd name="T0" fmla="*/ 0 w 25"/>
                  <a:gd name="T1" fmla="*/ 0 h 132"/>
                  <a:gd name="T2" fmla="*/ 7 w 25"/>
                  <a:gd name="T3" fmla="*/ 11 h 132"/>
                  <a:gd name="T4" fmla="*/ 12 w 25"/>
                  <a:gd name="T5" fmla="*/ 21 h 132"/>
                  <a:gd name="T6" fmla="*/ 18 w 25"/>
                  <a:gd name="T7" fmla="*/ 30 h 132"/>
                  <a:gd name="T8" fmla="*/ 21 w 25"/>
                  <a:gd name="T9" fmla="*/ 39 h 132"/>
                  <a:gd name="T10" fmla="*/ 24 w 25"/>
                  <a:gd name="T11" fmla="*/ 51 h 132"/>
                  <a:gd name="T12" fmla="*/ 24 w 25"/>
                  <a:gd name="T13" fmla="*/ 60 h 132"/>
                  <a:gd name="T14" fmla="*/ 24 w 25"/>
                  <a:gd name="T15" fmla="*/ 71 h 132"/>
                  <a:gd name="T16" fmla="*/ 21 w 25"/>
                  <a:gd name="T17" fmla="*/ 93 h 132"/>
                  <a:gd name="T18" fmla="*/ 12 w 25"/>
                  <a:gd name="T19" fmla="*/ 111 h 132"/>
                  <a:gd name="T20" fmla="*/ 7 w 25"/>
                  <a:gd name="T21" fmla="*/ 120 h 132"/>
                  <a:gd name="T22" fmla="*/ 0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0" y="0"/>
                    </a:moveTo>
                    <a:lnTo>
                      <a:pt x="7" y="11"/>
                    </a:lnTo>
                    <a:lnTo>
                      <a:pt x="12" y="21"/>
                    </a:lnTo>
                    <a:lnTo>
                      <a:pt x="18" y="30"/>
                    </a:lnTo>
                    <a:lnTo>
                      <a:pt x="21" y="39"/>
                    </a:lnTo>
                    <a:lnTo>
                      <a:pt x="24" y="51"/>
                    </a:lnTo>
                    <a:lnTo>
                      <a:pt x="24" y="60"/>
                    </a:lnTo>
                    <a:lnTo>
                      <a:pt x="24" y="71"/>
                    </a:lnTo>
                    <a:lnTo>
                      <a:pt x="21" y="93"/>
                    </a:lnTo>
                    <a:lnTo>
                      <a:pt x="12" y="111"/>
                    </a:lnTo>
                    <a:lnTo>
                      <a:pt x="7" y="120"/>
                    </a:lnTo>
                    <a:lnTo>
                      <a:pt x="0" y="131"/>
                    </a:lnTo>
                  </a:path>
                </a:pathLst>
              </a:custGeom>
              <a:noFill/>
              <a:ln w="12700" cap="rnd">
                <a:solidFill>
                  <a:srgbClr val="000000"/>
                </a:solidFill>
                <a:round/>
                <a:headEnd type="none" w="sm" len="sm"/>
                <a:tailEnd type="none" w="sm" len="sm"/>
              </a:ln>
            </p:spPr>
            <p:txBody>
              <a:bodyPr/>
              <a:lstStyle/>
              <a:p>
                <a:endParaRPr lang="en-US"/>
              </a:p>
            </p:txBody>
          </p:sp>
          <p:sp>
            <p:nvSpPr>
              <p:cNvPr id="31816" name="Freeform 23"/>
              <p:cNvSpPr>
                <a:spLocks/>
              </p:cNvSpPr>
              <p:nvPr/>
            </p:nvSpPr>
            <p:spPr bwMode="auto">
              <a:xfrm>
                <a:off x="3575" y="2249"/>
                <a:ext cx="25" cy="132"/>
              </a:xfrm>
              <a:custGeom>
                <a:avLst/>
                <a:gdLst>
                  <a:gd name="T0" fmla="*/ 24 w 25"/>
                  <a:gd name="T1" fmla="*/ 0 h 132"/>
                  <a:gd name="T2" fmla="*/ 17 w 25"/>
                  <a:gd name="T3" fmla="*/ 11 h 132"/>
                  <a:gd name="T4" fmla="*/ 12 w 25"/>
                  <a:gd name="T5" fmla="*/ 21 h 132"/>
                  <a:gd name="T6" fmla="*/ 6 w 25"/>
                  <a:gd name="T7" fmla="*/ 30 h 132"/>
                  <a:gd name="T8" fmla="*/ 3 w 25"/>
                  <a:gd name="T9" fmla="*/ 39 h 132"/>
                  <a:gd name="T10" fmla="*/ 0 w 25"/>
                  <a:gd name="T11" fmla="*/ 51 h 132"/>
                  <a:gd name="T12" fmla="*/ 0 w 25"/>
                  <a:gd name="T13" fmla="*/ 60 h 132"/>
                  <a:gd name="T14" fmla="*/ 0 w 25"/>
                  <a:gd name="T15" fmla="*/ 71 h 132"/>
                  <a:gd name="T16" fmla="*/ 3 w 25"/>
                  <a:gd name="T17" fmla="*/ 93 h 132"/>
                  <a:gd name="T18" fmla="*/ 12 w 25"/>
                  <a:gd name="T19" fmla="*/ 111 h 132"/>
                  <a:gd name="T20" fmla="*/ 17 w 25"/>
                  <a:gd name="T21" fmla="*/ 120 h 132"/>
                  <a:gd name="T22" fmla="*/ 24 w 25"/>
                  <a:gd name="T23" fmla="*/ 131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32"/>
                  <a:gd name="T38" fmla="*/ 25 w 25"/>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32">
                    <a:moveTo>
                      <a:pt x="24" y="0"/>
                    </a:moveTo>
                    <a:lnTo>
                      <a:pt x="17" y="11"/>
                    </a:lnTo>
                    <a:lnTo>
                      <a:pt x="12" y="21"/>
                    </a:lnTo>
                    <a:lnTo>
                      <a:pt x="6" y="30"/>
                    </a:lnTo>
                    <a:lnTo>
                      <a:pt x="3" y="39"/>
                    </a:lnTo>
                    <a:lnTo>
                      <a:pt x="0" y="51"/>
                    </a:lnTo>
                    <a:lnTo>
                      <a:pt x="0" y="60"/>
                    </a:lnTo>
                    <a:lnTo>
                      <a:pt x="0" y="71"/>
                    </a:lnTo>
                    <a:lnTo>
                      <a:pt x="3" y="93"/>
                    </a:lnTo>
                    <a:lnTo>
                      <a:pt x="12" y="111"/>
                    </a:lnTo>
                    <a:lnTo>
                      <a:pt x="17" y="120"/>
                    </a:lnTo>
                    <a:lnTo>
                      <a:pt x="24" y="131"/>
                    </a:lnTo>
                  </a:path>
                </a:pathLst>
              </a:custGeom>
              <a:noFill/>
              <a:ln w="12700" cap="rnd">
                <a:solidFill>
                  <a:srgbClr val="000000"/>
                </a:solidFill>
                <a:round/>
                <a:headEnd type="none" w="sm" len="sm"/>
                <a:tailEnd type="none" w="sm" len="sm"/>
              </a:ln>
            </p:spPr>
            <p:txBody>
              <a:bodyPr/>
              <a:lstStyle/>
              <a:p>
                <a:endParaRPr lang="en-US"/>
              </a:p>
            </p:txBody>
          </p:sp>
        </p:grpSp>
      </p:grpSp>
      <p:sp>
        <p:nvSpPr>
          <p:cNvPr id="31753" name="Line 26"/>
          <p:cNvSpPr>
            <a:spLocks noChangeShapeType="1"/>
          </p:cNvSpPr>
          <p:nvPr/>
        </p:nvSpPr>
        <p:spPr bwMode="auto">
          <a:xfrm>
            <a:off x="5648325" y="4286250"/>
            <a:ext cx="0" cy="5905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54" name="AutoShape 27"/>
          <p:cNvSpPr>
            <a:spLocks noChangeArrowheads="1"/>
          </p:cNvSpPr>
          <p:nvPr/>
        </p:nvSpPr>
        <p:spPr bwMode="auto">
          <a:xfrm>
            <a:off x="5554663" y="48910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1755" name="Rectangle 28"/>
          <p:cNvSpPr>
            <a:spLocks noChangeArrowheads="1"/>
          </p:cNvSpPr>
          <p:nvPr/>
        </p:nvSpPr>
        <p:spPr bwMode="auto">
          <a:xfrm>
            <a:off x="57419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31756" name="Rectangle 29"/>
          <p:cNvSpPr>
            <a:spLocks noChangeArrowheads="1"/>
          </p:cNvSpPr>
          <p:nvPr/>
        </p:nvSpPr>
        <p:spPr bwMode="auto">
          <a:xfrm>
            <a:off x="5799138" y="38068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31757" name="Rectangle 30"/>
          <p:cNvSpPr>
            <a:spLocks noChangeArrowheads="1"/>
          </p:cNvSpPr>
          <p:nvPr/>
        </p:nvSpPr>
        <p:spPr bwMode="auto">
          <a:xfrm>
            <a:off x="55784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nvGrpSpPr>
          <p:cNvPr id="9" name="Group 47"/>
          <p:cNvGrpSpPr>
            <a:grpSpLocks/>
          </p:cNvGrpSpPr>
          <p:nvPr/>
        </p:nvGrpSpPr>
        <p:grpSpPr bwMode="auto">
          <a:xfrm>
            <a:off x="4729163" y="3806825"/>
            <a:ext cx="1474787" cy="479425"/>
            <a:chOff x="2979" y="2398"/>
            <a:chExt cx="929" cy="302"/>
          </a:xfrm>
        </p:grpSpPr>
        <p:sp>
          <p:nvSpPr>
            <p:cNvPr id="31796" name="Freeform 31"/>
            <p:cNvSpPr>
              <a:spLocks/>
            </p:cNvSpPr>
            <p:nvPr/>
          </p:nvSpPr>
          <p:spPr bwMode="auto">
            <a:xfrm>
              <a:off x="3688"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10" name="Group 40"/>
            <p:cNvGrpSpPr>
              <a:grpSpLocks/>
            </p:cNvGrpSpPr>
            <p:nvPr/>
          </p:nvGrpSpPr>
          <p:grpSpPr bwMode="auto">
            <a:xfrm>
              <a:off x="3188" y="2453"/>
              <a:ext cx="492" cy="247"/>
              <a:chOff x="3188" y="2453"/>
              <a:chExt cx="492" cy="247"/>
            </a:xfrm>
          </p:grpSpPr>
          <p:sp>
            <p:nvSpPr>
              <p:cNvPr id="31804" name="Freeform 32"/>
              <p:cNvSpPr>
                <a:spLocks/>
              </p:cNvSpPr>
              <p:nvPr/>
            </p:nvSpPr>
            <p:spPr bwMode="auto">
              <a:xfrm>
                <a:off x="3188"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31805" name="Line 33"/>
              <p:cNvSpPr>
                <a:spLocks noChangeShapeType="1"/>
              </p:cNvSpPr>
              <p:nvPr/>
            </p:nvSpPr>
            <p:spPr bwMode="auto">
              <a:xfrm>
                <a:off x="3435"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806" name="Freeform 34"/>
              <p:cNvSpPr>
                <a:spLocks/>
              </p:cNvSpPr>
              <p:nvPr/>
            </p:nvSpPr>
            <p:spPr bwMode="auto">
              <a:xfrm>
                <a:off x="3298" y="2453"/>
                <a:ext cx="36" cy="80"/>
              </a:xfrm>
              <a:custGeom>
                <a:avLst/>
                <a:gdLst>
                  <a:gd name="T0" fmla="*/ 16 w 36"/>
                  <a:gd name="T1" fmla="*/ 0 h 80"/>
                  <a:gd name="T2" fmla="*/ 0 w 36"/>
                  <a:gd name="T3" fmla="*/ 79 h 80"/>
                  <a:gd name="T4" fmla="*/ 35 w 36"/>
                  <a:gd name="T5" fmla="*/ 77 h 80"/>
                  <a:gd name="T6" fmla="*/ 16 w 36"/>
                  <a:gd name="T7" fmla="*/ 0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0"/>
                    </a:moveTo>
                    <a:lnTo>
                      <a:pt x="0" y="79"/>
                    </a:lnTo>
                    <a:lnTo>
                      <a:pt x="35" y="77"/>
                    </a:lnTo>
                    <a:lnTo>
                      <a:pt x="16" y="0"/>
                    </a:lnTo>
                  </a:path>
                </a:pathLst>
              </a:custGeom>
              <a:solidFill>
                <a:srgbClr val="000000"/>
              </a:solidFill>
              <a:ln w="12700" cap="rnd">
                <a:solidFill>
                  <a:srgbClr val="000000"/>
                </a:solidFill>
                <a:round/>
                <a:headEnd/>
                <a:tailEnd/>
              </a:ln>
            </p:spPr>
            <p:txBody>
              <a:bodyPr/>
              <a:lstStyle/>
              <a:p>
                <a:endParaRPr lang="en-US"/>
              </a:p>
            </p:txBody>
          </p:sp>
          <p:sp>
            <p:nvSpPr>
              <p:cNvPr id="31807" name="Line 35"/>
              <p:cNvSpPr>
                <a:spLocks noChangeShapeType="1"/>
              </p:cNvSpPr>
              <p:nvPr/>
            </p:nvSpPr>
            <p:spPr bwMode="auto">
              <a:xfrm>
                <a:off x="3313"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808" name="Line 36"/>
              <p:cNvSpPr>
                <a:spLocks noChangeShapeType="1"/>
              </p:cNvSpPr>
              <p:nvPr/>
            </p:nvSpPr>
            <p:spPr bwMode="auto">
              <a:xfrm>
                <a:off x="3559"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809" name="Line 37"/>
              <p:cNvSpPr>
                <a:spLocks noChangeShapeType="1"/>
              </p:cNvSpPr>
              <p:nvPr/>
            </p:nvSpPr>
            <p:spPr bwMode="auto">
              <a:xfrm>
                <a:off x="3524"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810" name="Line 38"/>
              <p:cNvSpPr>
                <a:spLocks noChangeShapeType="1"/>
              </p:cNvSpPr>
              <p:nvPr/>
            </p:nvSpPr>
            <p:spPr bwMode="auto">
              <a:xfrm>
                <a:off x="3557"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811" name="Line 39"/>
              <p:cNvSpPr>
                <a:spLocks noChangeShapeType="1"/>
              </p:cNvSpPr>
              <p:nvPr/>
            </p:nvSpPr>
            <p:spPr bwMode="auto">
              <a:xfrm>
                <a:off x="3524"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1798" name="Rectangle 41"/>
            <p:cNvSpPr>
              <a:spLocks noChangeArrowheads="1"/>
            </p:cNvSpPr>
            <p:nvPr/>
          </p:nvSpPr>
          <p:spPr bwMode="auto">
            <a:xfrm>
              <a:off x="2979"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11" name="Group 46"/>
            <p:cNvGrpSpPr>
              <a:grpSpLocks/>
            </p:cNvGrpSpPr>
            <p:nvPr/>
          </p:nvGrpSpPr>
          <p:grpSpPr bwMode="auto">
            <a:xfrm>
              <a:off x="2985" y="2574"/>
              <a:ext cx="198" cy="116"/>
              <a:chOff x="2985" y="2574"/>
              <a:chExt cx="198" cy="116"/>
            </a:xfrm>
          </p:grpSpPr>
          <p:sp>
            <p:nvSpPr>
              <p:cNvPr id="31800" name="Line 42"/>
              <p:cNvSpPr>
                <a:spLocks noChangeShapeType="1"/>
              </p:cNvSpPr>
              <p:nvPr/>
            </p:nvSpPr>
            <p:spPr bwMode="auto">
              <a:xfrm>
                <a:off x="3029"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801" name="Freeform 43"/>
              <p:cNvSpPr>
                <a:spLocks/>
              </p:cNvSpPr>
              <p:nvPr/>
            </p:nvSpPr>
            <p:spPr bwMode="auto">
              <a:xfrm>
                <a:off x="2985"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31802" name="Line 44"/>
              <p:cNvSpPr>
                <a:spLocks noChangeShapeType="1"/>
              </p:cNvSpPr>
              <p:nvPr/>
            </p:nvSpPr>
            <p:spPr bwMode="auto">
              <a:xfrm>
                <a:off x="3033"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803" name="Line 45"/>
              <p:cNvSpPr>
                <a:spLocks noChangeShapeType="1"/>
              </p:cNvSpPr>
              <p:nvPr/>
            </p:nvSpPr>
            <p:spPr bwMode="auto">
              <a:xfrm>
                <a:off x="3033"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12" name="Group 52"/>
          <p:cNvGrpSpPr>
            <a:grpSpLocks/>
          </p:cNvGrpSpPr>
          <p:nvPr/>
        </p:nvGrpSpPr>
        <p:grpSpPr bwMode="auto">
          <a:xfrm>
            <a:off x="6746875" y="1866900"/>
            <a:ext cx="827088" cy="382588"/>
            <a:chOff x="4250" y="1176"/>
            <a:chExt cx="521" cy="241"/>
          </a:xfrm>
        </p:grpSpPr>
        <p:sp>
          <p:nvSpPr>
            <p:cNvPr id="31792" name="Line 48"/>
            <p:cNvSpPr>
              <a:spLocks noChangeShapeType="1"/>
            </p:cNvSpPr>
            <p:nvPr/>
          </p:nvSpPr>
          <p:spPr bwMode="auto">
            <a:xfrm>
              <a:off x="4317"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93" name="Line 49"/>
            <p:cNvSpPr>
              <a:spLocks noChangeShapeType="1"/>
            </p:cNvSpPr>
            <p:nvPr/>
          </p:nvSpPr>
          <p:spPr bwMode="auto">
            <a:xfrm>
              <a:off x="4317"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94" name="Line 50"/>
            <p:cNvSpPr>
              <a:spLocks noChangeShapeType="1"/>
            </p:cNvSpPr>
            <p:nvPr/>
          </p:nvSpPr>
          <p:spPr bwMode="auto">
            <a:xfrm>
              <a:off x="4313"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95" name="Line 51"/>
            <p:cNvSpPr>
              <a:spLocks noChangeShapeType="1"/>
            </p:cNvSpPr>
            <p:nvPr/>
          </p:nvSpPr>
          <p:spPr bwMode="auto">
            <a:xfrm>
              <a:off x="4250"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1760" name="Freeform 53"/>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31761" name="Freeform 54"/>
          <p:cNvSpPr>
            <a:spLocks/>
          </p:cNvSpPr>
          <p:nvPr/>
        </p:nvSpPr>
        <p:spPr bwMode="auto">
          <a:xfrm>
            <a:off x="6845300" y="1900238"/>
            <a:ext cx="377825" cy="323850"/>
          </a:xfrm>
          <a:custGeom>
            <a:avLst/>
            <a:gdLst>
              <a:gd name="T0" fmla="*/ 237 w 238"/>
              <a:gd name="T1" fmla="*/ 130 h 204"/>
              <a:gd name="T2" fmla="*/ 223 w 238"/>
              <a:gd name="T3" fmla="*/ 203 h 204"/>
              <a:gd name="T4" fmla="*/ 181 w 238"/>
              <a:gd name="T5" fmla="*/ 0 h 204"/>
              <a:gd name="T6" fmla="*/ 139 w 238"/>
              <a:gd name="T7" fmla="*/ 203 h 204"/>
              <a:gd name="T8" fmla="*/ 97 w 238"/>
              <a:gd name="T9" fmla="*/ 0 h 204"/>
              <a:gd name="T10" fmla="*/ 55 w 238"/>
              <a:gd name="T11" fmla="*/ 203 h 204"/>
              <a:gd name="T12" fmla="*/ 13 w 238"/>
              <a:gd name="T13" fmla="*/ 0 h 204"/>
              <a:gd name="T14" fmla="*/ 0 w 238"/>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238"/>
              <a:gd name="T25" fmla="*/ 0 h 204"/>
              <a:gd name="T26" fmla="*/ 238 w 238"/>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8" h="204">
                <a:moveTo>
                  <a:pt x="237" y="130"/>
                </a:moveTo>
                <a:lnTo>
                  <a:pt x="223" y="203"/>
                </a:lnTo>
                <a:lnTo>
                  <a:pt x="181" y="0"/>
                </a:lnTo>
                <a:lnTo>
                  <a:pt x="139" y="203"/>
                </a:lnTo>
                <a:lnTo>
                  <a:pt x="97" y="0"/>
                </a:lnTo>
                <a:lnTo>
                  <a:pt x="55" y="203"/>
                </a:lnTo>
                <a:lnTo>
                  <a:pt x="13"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31762" name="Freeform 55"/>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31763" name="Freeform 56"/>
          <p:cNvSpPr>
            <a:spLocks/>
          </p:cNvSpPr>
          <p:nvPr/>
        </p:nvSpPr>
        <p:spPr bwMode="auto">
          <a:xfrm>
            <a:off x="7140575" y="22415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31764" name="Line 57"/>
          <p:cNvSpPr>
            <a:spLocks noChangeShapeType="1"/>
          </p:cNvSpPr>
          <p:nvPr/>
        </p:nvSpPr>
        <p:spPr bwMode="auto">
          <a:xfrm>
            <a:off x="7718425" y="4286250"/>
            <a:ext cx="0" cy="5651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65" name="AutoShape 58"/>
          <p:cNvSpPr>
            <a:spLocks noChangeArrowheads="1"/>
          </p:cNvSpPr>
          <p:nvPr/>
        </p:nvSpPr>
        <p:spPr bwMode="auto">
          <a:xfrm rot="10800000" flipH="1">
            <a:off x="7624763" y="48529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1766" name="Rectangle 59"/>
          <p:cNvSpPr>
            <a:spLocks noChangeArrowheads="1"/>
          </p:cNvSpPr>
          <p:nvPr/>
        </p:nvSpPr>
        <p:spPr bwMode="auto">
          <a:xfrm>
            <a:off x="7799388" y="36528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31767" name="Rectangle 60"/>
          <p:cNvSpPr>
            <a:spLocks noChangeArrowheads="1"/>
          </p:cNvSpPr>
          <p:nvPr/>
        </p:nvSpPr>
        <p:spPr bwMode="auto">
          <a:xfrm>
            <a:off x="7661275" y="42608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grpSp>
        <p:nvGrpSpPr>
          <p:cNvPr id="13" name="Group 78"/>
          <p:cNvGrpSpPr>
            <a:grpSpLocks/>
          </p:cNvGrpSpPr>
          <p:nvPr/>
        </p:nvGrpSpPr>
        <p:grpSpPr bwMode="auto">
          <a:xfrm>
            <a:off x="6799263" y="3806825"/>
            <a:ext cx="1474787" cy="479425"/>
            <a:chOff x="4283" y="2398"/>
            <a:chExt cx="929" cy="302"/>
          </a:xfrm>
        </p:grpSpPr>
        <p:sp>
          <p:nvSpPr>
            <p:cNvPr id="31775" name="Freeform 61"/>
            <p:cNvSpPr>
              <a:spLocks/>
            </p:cNvSpPr>
            <p:nvPr/>
          </p:nvSpPr>
          <p:spPr bwMode="auto">
            <a:xfrm>
              <a:off x="4992" y="2565"/>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31776" name="Freeform 62"/>
            <p:cNvSpPr>
              <a:spLocks/>
            </p:cNvSpPr>
            <p:nvPr/>
          </p:nvSpPr>
          <p:spPr bwMode="auto">
            <a:xfrm>
              <a:off x="4492" y="2453"/>
              <a:ext cx="492" cy="247"/>
            </a:xfrm>
            <a:custGeom>
              <a:avLst/>
              <a:gdLst>
                <a:gd name="T0" fmla="*/ 0 w 492"/>
                <a:gd name="T1" fmla="*/ 0 h 247"/>
                <a:gd name="T2" fmla="*/ 0 w 492"/>
                <a:gd name="T3" fmla="*/ 246 h 247"/>
                <a:gd name="T4" fmla="*/ 491 w 492"/>
                <a:gd name="T5" fmla="*/ 246 h 247"/>
                <a:gd name="T6" fmla="*/ 491 w 492"/>
                <a:gd name="T7" fmla="*/ 0 h 247"/>
                <a:gd name="T8" fmla="*/ 0 w 492"/>
                <a:gd name="T9" fmla="*/ 0 h 247"/>
                <a:gd name="T10" fmla="*/ 0 60000 65536"/>
                <a:gd name="T11" fmla="*/ 0 60000 65536"/>
                <a:gd name="T12" fmla="*/ 0 60000 65536"/>
                <a:gd name="T13" fmla="*/ 0 60000 65536"/>
                <a:gd name="T14" fmla="*/ 0 60000 65536"/>
                <a:gd name="T15" fmla="*/ 0 w 492"/>
                <a:gd name="T16" fmla="*/ 0 h 247"/>
                <a:gd name="T17" fmla="*/ 492 w 492"/>
                <a:gd name="T18" fmla="*/ 247 h 247"/>
              </a:gdLst>
              <a:ahLst/>
              <a:cxnLst>
                <a:cxn ang="T10">
                  <a:pos x="T0" y="T1"/>
                </a:cxn>
                <a:cxn ang="T11">
                  <a:pos x="T2" y="T3"/>
                </a:cxn>
                <a:cxn ang="T12">
                  <a:pos x="T4" y="T5"/>
                </a:cxn>
                <a:cxn ang="T13">
                  <a:pos x="T6" y="T7"/>
                </a:cxn>
                <a:cxn ang="T14">
                  <a:pos x="T8" y="T9"/>
                </a:cxn>
              </a:cxnLst>
              <a:rect l="T15" t="T16" r="T17" b="T18"/>
              <a:pathLst>
                <a:path w="492" h="247">
                  <a:moveTo>
                    <a:pt x="0" y="0"/>
                  </a:moveTo>
                  <a:lnTo>
                    <a:pt x="0" y="246"/>
                  </a:lnTo>
                  <a:lnTo>
                    <a:pt x="491" y="246"/>
                  </a:lnTo>
                  <a:lnTo>
                    <a:pt x="491" y="0"/>
                  </a:lnTo>
                  <a:lnTo>
                    <a:pt x="0" y="0"/>
                  </a:lnTo>
                </a:path>
              </a:pathLst>
            </a:custGeom>
            <a:noFill/>
            <a:ln w="12700" cap="rnd">
              <a:solidFill>
                <a:srgbClr val="000000"/>
              </a:solidFill>
              <a:round/>
              <a:headEnd/>
              <a:tailEnd/>
            </a:ln>
          </p:spPr>
          <p:txBody>
            <a:bodyPr/>
            <a:lstStyle/>
            <a:p>
              <a:endParaRPr lang="en-US"/>
            </a:p>
          </p:txBody>
        </p:sp>
        <p:sp>
          <p:nvSpPr>
            <p:cNvPr id="31777" name="Line 63"/>
            <p:cNvSpPr>
              <a:spLocks noChangeShapeType="1"/>
            </p:cNvSpPr>
            <p:nvPr/>
          </p:nvSpPr>
          <p:spPr bwMode="auto">
            <a:xfrm>
              <a:off x="4739"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14" name="Group 66"/>
            <p:cNvGrpSpPr>
              <a:grpSpLocks/>
            </p:cNvGrpSpPr>
            <p:nvPr/>
          </p:nvGrpSpPr>
          <p:grpSpPr bwMode="auto">
            <a:xfrm>
              <a:off x="4602" y="2453"/>
              <a:ext cx="36" cy="247"/>
              <a:chOff x="4602" y="2453"/>
              <a:chExt cx="36" cy="247"/>
            </a:xfrm>
          </p:grpSpPr>
          <p:sp>
            <p:nvSpPr>
              <p:cNvPr id="31790" name="Freeform 64"/>
              <p:cNvSpPr>
                <a:spLocks/>
              </p:cNvSpPr>
              <p:nvPr/>
            </p:nvSpPr>
            <p:spPr bwMode="auto">
              <a:xfrm>
                <a:off x="4602" y="2620"/>
                <a:ext cx="36" cy="80"/>
              </a:xfrm>
              <a:custGeom>
                <a:avLst/>
                <a:gdLst>
                  <a:gd name="T0" fmla="*/ 16 w 36"/>
                  <a:gd name="T1" fmla="*/ 79 h 80"/>
                  <a:gd name="T2" fmla="*/ 0 w 36"/>
                  <a:gd name="T3" fmla="*/ 0 h 80"/>
                  <a:gd name="T4" fmla="*/ 35 w 36"/>
                  <a:gd name="T5" fmla="*/ 2 h 80"/>
                  <a:gd name="T6" fmla="*/ 16 w 36"/>
                  <a:gd name="T7" fmla="*/ 79 h 80"/>
                  <a:gd name="T8" fmla="*/ 0 60000 65536"/>
                  <a:gd name="T9" fmla="*/ 0 60000 65536"/>
                  <a:gd name="T10" fmla="*/ 0 60000 65536"/>
                  <a:gd name="T11" fmla="*/ 0 60000 65536"/>
                  <a:gd name="T12" fmla="*/ 0 w 36"/>
                  <a:gd name="T13" fmla="*/ 0 h 80"/>
                  <a:gd name="T14" fmla="*/ 36 w 36"/>
                  <a:gd name="T15" fmla="*/ 80 h 80"/>
                </a:gdLst>
                <a:ahLst/>
                <a:cxnLst>
                  <a:cxn ang="T8">
                    <a:pos x="T0" y="T1"/>
                  </a:cxn>
                  <a:cxn ang="T9">
                    <a:pos x="T2" y="T3"/>
                  </a:cxn>
                  <a:cxn ang="T10">
                    <a:pos x="T4" y="T5"/>
                  </a:cxn>
                  <a:cxn ang="T11">
                    <a:pos x="T6" y="T7"/>
                  </a:cxn>
                </a:cxnLst>
                <a:rect l="T12" t="T13" r="T14" b="T15"/>
                <a:pathLst>
                  <a:path w="36" h="80">
                    <a:moveTo>
                      <a:pt x="16" y="79"/>
                    </a:moveTo>
                    <a:lnTo>
                      <a:pt x="0" y="0"/>
                    </a:lnTo>
                    <a:lnTo>
                      <a:pt x="35" y="2"/>
                    </a:lnTo>
                    <a:lnTo>
                      <a:pt x="16" y="79"/>
                    </a:lnTo>
                  </a:path>
                </a:pathLst>
              </a:custGeom>
              <a:solidFill>
                <a:srgbClr val="000000"/>
              </a:solidFill>
              <a:ln w="12700" cap="rnd">
                <a:solidFill>
                  <a:srgbClr val="000000"/>
                </a:solidFill>
                <a:round/>
                <a:headEnd/>
                <a:tailEnd/>
              </a:ln>
            </p:spPr>
            <p:txBody>
              <a:bodyPr/>
              <a:lstStyle/>
              <a:p>
                <a:endParaRPr lang="en-US"/>
              </a:p>
            </p:txBody>
          </p:sp>
          <p:sp>
            <p:nvSpPr>
              <p:cNvPr id="31791" name="Line 65"/>
              <p:cNvSpPr>
                <a:spLocks noChangeShapeType="1"/>
              </p:cNvSpPr>
              <p:nvPr/>
            </p:nvSpPr>
            <p:spPr bwMode="auto">
              <a:xfrm flipV="1">
                <a:off x="4617" y="2453"/>
                <a:ext cx="0" cy="246"/>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1779" name="Line 67"/>
            <p:cNvSpPr>
              <a:spLocks noChangeShapeType="1"/>
            </p:cNvSpPr>
            <p:nvPr/>
          </p:nvSpPr>
          <p:spPr bwMode="auto">
            <a:xfrm>
              <a:off x="4863" y="2453"/>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80" name="Line 68"/>
            <p:cNvSpPr>
              <a:spLocks noChangeShapeType="1"/>
            </p:cNvSpPr>
            <p:nvPr/>
          </p:nvSpPr>
          <p:spPr bwMode="auto">
            <a:xfrm>
              <a:off x="4828" y="2523"/>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81" name="Line 69"/>
            <p:cNvSpPr>
              <a:spLocks noChangeShapeType="1"/>
            </p:cNvSpPr>
            <p:nvPr/>
          </p:nvSpPr>
          <p:spPr bwMode="auto">
            <a:xfrm>
              <a:off x="4861" y="2628"/>
              <a:ext cx="0" cy="7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82" name="Line 70"/>
            <p:cNvSpPr>
              <a:spLocks noChangeShapeType="1"/>
            </p:cNvSpPr>
            <p:nvPr/>
          </p:nvSpPr>
          <p:spPr bwMode="auto">
            <a:xfrm>
              <a:off x="4828" y="2628"/>
              <a:ext cx="7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83" name="Rectangle 71"/>
            <p:cNvSpPr>
              <a:spLocks noChangeArrowheads="1"/>
            </p:cNvSpPr>
            <p:nvPr/>
          </p:nvSpPr>
          <p:spPr bwMode="auto">
            <a:xfrm>
              <a:off x="4949"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31784" name="Rectangle 72"/>
            <p:cNvSpPr>
              <a:spLocks noChangeArrowheads="1"/>
            </p:cNvSpPr>
            <p:nvPr/>
          </p:nvSpPr>
          <p:spPr bwMode="auto">
            <a:xfrm>
              <a:off x="4283" y="2398"/>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grpSp>
          <p:nvGrpSpPr>
            <p:cNvPr id="15" name="Group 77"/>
            <p:cNvGrpSpPr>
              <a:grpSpLocks/>
            </p:cNvGrpSpPr>
            <p:nvPr/>
          </p:nvGrpSpPr>
          <p:grpSpPr bwMode="auto">
            <a:xfrm>
              <a:off x="4289" y="2574"/>
              <a:ext cx="198" cy="116"/>
              <a:chOff x="4289" y="2574"/>
              <a:chExt cx="198" cy="116"/>
            </a:xfrm>
          </p:grpSpPr>
          <p:sp>
            <p:nvSpPr>
              <p:cNvPr id="31786" name="Line 73"/>
              <p:cNvSpPr>
                <a:spLocks noChangeShapeType="1"/>
              </p:cNvSpPr>
              <p:nvPr/>
            </p:nvSpPr>
            <p:spPr bwMode="auto">
              <a:xfrm>
                <a:off x="4333" y="2574"/>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87" name="Freeform 74"/>
              <p:cNvSpPr>
                <a:spLocks/>
              </p:cNvSpPr>
              <p:nvPr/>
            </p:nvSpPr>
            <p:spPr bwMode="auto">
              <a:xfrm>
                <a:off x="4289" y="2574"/>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31788" name="Line 75"/>
              <p:cNvSpPr>
                <a:spLocks noChangeShapeType="1"/>
              </p:cNvSpPr>
              <p:nvPr/>
            </p:nvSpPr>
            <p:spPr bwMode="auto">
              <a:xfrm>
                <a:off x="4337" y="2609"/>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89" name="Line 76"/>
              <p:cNvSpPr>
                <a:spLocks noChangeShapeType="1"/>
              </p:cNvSpPr>
              <p:nvPr/>
            </p:nvSpPr>
            <p:spPr bwMode="auto">
              <a:xfrm>
                <a:off x="4337" y="2656"/>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31769" name="Freeform 79"/>
          <p:cNvSpPr>
            <a:spLocks/>
          </p:cNvSpPr>
          <p:nvPr/>
        </p:nvSpPr>
        <p:spPr bwMode="auto">
          <a:xfrm>
            <a:off x="5651500" y="3365500"/>
            <a:ext cx="2071688" cy="534988"/>
          </a:xfrm>
          <a:custGeom>
            <a:avLst/>
            <a:gdLst>
              <a:gd name="T0" fmla="*/ 0 w 1305"/>
              <a:gd name="T1" fmla="*/ 336 h 337"/>
              <a:gd name="T2" fmla="*/ 0 w 1305"/>
              <a:gd name="T3" fmla="*/ 0 h 337"/>
              <a:gd name="T4" fmla="*/ 1304 w 1305"/>
              <a:gd name="T5" fmla="*/ 0 h 337"/>
              <a:gd name="T6" fmla="*/ 1304 w 1305"/>
              <a:gd name="T7" fmla="*/ 336 h 337"/>
              <a:gd name="T8" fmla="*/ 0 60000 65536"/>
              <a:gd name="T9" fmla="*/ 0 60000 65536"/>
              <a:gd name="T10" fmla="*/ 0 60000 65536"/>
              <a:gd name="T11" fmla="*/ 0 60000 65536"/>
              <a:gd name="T12" fmla="*/ 0 w 1305"/>
              <a:gd name="T13" fmla="*/ 0 h 337"/>
              <a:gd name="T14" fmla="*/ 1305 w 1305"/>
              <a:gd name="T15" fmla="*/ 337 h 337"/>
            </a:gdLst>
            <a:ahLst/>
            <a:cxnLst>
              <a:cxn ang="T8">
                <a:pos x="T0" y="T1"/>
              </a:cxn>
              <a:cxn ang="T9">
                <a:pos x="T2" y="T3"/>
              </a:cxn>
              <a:cxn ang="T10">
                <a:pos x="T4" y="T5"/>
              </a:cxn>
              <a:cxn ang="T11">
                <a:pos x="T6" y="T7"/>
              </a:cxn>
            </a:cxnLst>
            <a:rect l="T12" t="T13" r="T14" b="T15"/>
            <a:pathLst>
              <a:path w="1305" h="337">
                <a:moveTo>
                  <a:pt x="0" y="336"/>
                </a:moveTo>
                <a:lnTo>
                  <a:pt x="0" y="0"/>
                </a:lnTo>
                <a:lnTo>
                  <a:pt x="1304" y="0"/>
                </a:lnTo>
                <a:lnTo>
                  <a:pt x="1304" y="336"/>
                </a:lnTo>
              </a:path>
            </a:pathLst>
          </a:custGeom>
          <a:noFill/>
          <a:ln w="12700" cap="rnd">
            <a:solidFill>
              <a:srgbClr val="000000"/>
            </a:solidFill>
            <a:round/>
            <a:headEnd type="none" w="sm" len="sm"/>
            <a:tailEnd type="none" w="sm" len="sm"/>
          </a:ln>
        </p:spPr>
        <p:txBody>
          <a:bodyPr/>
          <a:lstStyle/>
          <a:p>
            <a:endParaRPr lang="en-US"/>
          </a:p>
        </p:txBody>
      </p:sp>
      <p:sp>
        <p:nvSpPr>
          <p:cNvPr id="31770" name="Line 80"/>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1771" name="Oval 81"/>
          <p:cNvSpPr>
            <a:spLocks noChangeArrowheads="1"/>
          </p:cNvSpPr>
          <p:nvPr/>
        </p:nvSpPr>
        <p:spPr bwMode="auto">
          <a:xfrm>
            <a:off x="6457950" y="332105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1772" name="Rectangle 82"/>
          <p:cNvSpPr>
            <a:spLocks noChangeArrowheads="1"/>
          </p:cNvSpPr>
          <p:nvPr/>
        </p:nvSpPr>
        <p:spPr bwMode="auto">
          <a:xfrm>
            <a:off x="4645025" y="4408488"/>
            <a:ext cx="666750" cy="366712"/>
          </a:xfrm>
          <a:prstGeom prst="rect">
            <a:avLst/>
          </a:prstGeom>
          <a:noFill/>
          <a:ln w="9525">
            <a:noFill/>
            <a:miter lim="800000"/>
            <a:headEnd/>
            <a:tailEnd/>
          </a:ln>
        </p:spPr>
        <p:txBody>
          <a:bodyPr wrap="none" lIns="92075" tIns="46038" rIns="92075" bIns="46038">
            <a:spAutoFit/>
          </a:bodyPr>
          <a:lstStyle/>
          <a:p>
            <a:pPr defTabSz="762000"/>
            <a:r>
              <a:rPr lang="en-GB"/>
              <a:t>OUT</a:t>
            </a:r>
          </a:p>
        </p:txBody>
      </p:sp>
      <p:sp>
        <p:nvSpPr>
          <p:cNvPr id="31773" name="Rectangle 83"/>
          <p:cNvSpPr>
            <a:spLocks noChangeArrowheads="1"/>
          </p:cNvSpPr>
          <p:nvPr/>
        </p:nvSpPr>
        <p:spPr bwMode="auto">
          <a:xfrm>
            <a:off x="6727825" y="4408488"/>
            <a:ext cx="412750" cy="366712"/>
          </a:xfrm>
          <a:prstGeom prst="rect">
            <a:avLst/>
          </a:prstGeom>
          <a:noFill/>
          <a:ln w="9525">
            <a:noFill/>
            <a:miter lim="800000"/>
            <a:headEnd/>
            <a:tailEnd/>
          </a:ln>
        </p:spPr>
        <p:txBody>
          <a:bodyPr wrap="none" lIns="92075" tIns="46038" rIns="92075" bIns="46038">
            <a:spAutoFit/>
          </a:bodyPr>
          <a:lstStyle/>
          <a:p>
            <a:pPr defTabSz="762000"/>
            <a:r>
              <a:rPr lang="en-GB"/>
              <a:t>IN</a:t>
            </a:r>
          </a:p>
        </p:txBody>
      </p:sp>
      <p:sp>
        <p:nvSpPr>
          <p:cNvPr id="85" name="Slide Number Placeholder 84"/>
          <p:cNvSpPr>
            <a:spLocks noGrp="1"/>
          </p:cNvSpPr>
          <p:nvPr>
            <p:ph type="sldNum" sz="quarter" idx="12"/>
          </p:nvPr>
        </p:nvSpPr>
        <p:spPr/>
        <p:txBody>
          <a:bodyPr/>
          <a:lstStyle/>
          <a:p>
            <a:fld id="{432C8622-D8E8-42BF-901A-EF4521E846B1}" type="slidenum">
              <a:rPr lang="en-GB" smtClean="0"/>
              <a:pPr/>
              <a:t>26</a:t>
            </a:fld>
            <a:endParaRPr lang="en-GB"/>
          </a:p>
        </p:txBody>
      </p:sp>
      <p:pic>
        <p:nvPicPr>
          <p:cNvPr id="86"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33">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685800" y="2286000"/>
            <a:ext cx="7772400" cy="1143000"/>
          </a:xfrm>
          <a:noFill/>
        </p:spPr>
        <p:txBody>
          <a:bodyPr>
            <a:normAutofit fontScale="90000"/>
          </a:bodyPr>
          <a:lstStyle/>
          <a:p>
            <a:pPr algn="ctr"/>
            <a:r>
              <a:rPr lang="en-GB" dirty="0">
                <a:solidFill>
                  <a:srgbClr val="0070C0"/>
                </a:solidFill>
              </a:rPr>
              <a:t>Actuator control 3/2 valve</a:t>
            </a:r>
          </a:p>
        </p:txBody>
      </p:sp>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8467"/>
            <a:ext cx="857224" cy="857224"/>
          </a:xfrm>
          <a:prstGeom prst="rect">
            <a:avLst/>
          </a:prstGeom>
          <a:noFill/>
        </p:spPr>
      </p:pic>
    </p:spTree>
  </p:cSld>
  <p:clrMapOvr>
    <a:masterClrMapping/>
  </p:clrMapOvr>
  <p:transition advTm="180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algn="ctr"/>
            <a:r>
              <a:rPr lang="en-GB" dirty="0">
                <a:solidFill>
                  <a:srgbClr val="0070C0"/>
                </a:solidFill>
              </a:rPr>
              <a:t>3/2 valve actuator control</a:t>
            </a:r>
          </a:p>
        </p:txBody>
      </p:sp>
      <p:sp>
        <p:nvSpPr>
          <p:cNvPr id="33795" name="Rectangle 3"/>
          <p:cNvSpPr>
            <a:spLocks noGrp="1" noChangeArrowheads="1"/>
          </p:cNvSpPr>
          <p:nvPr>
            <p:ph type="body" sz="half" idx="1"/>
          </p:nvPr>
        </p:nvSpPr>
        <p:spPr>
          <a:noFill/>
        </p:spPr>
        <p:txBody>
          <a:bodyPr/>
          <a:lstStyle/>
          <a:p>
            <a:pPr algn="just"/>
            <a:r>
              <a:rPr lang="en-GB" sz="2000" dirty="0"/>
              <a:t>A 3 port valve provides the inlet and exhaust path and is the normal choice for the control of a single acting cylinder</a:t>
            </a:r>
          </a:p>
          <a:p>
            <a:pPr algn="just"/>
            <a:r>
              <a:rPr lang="en-GB" sz="2000" dirty="0"/>
              <a:t>In the normal position produced by the spring, the valve is closed</a:t>
            </a:r>
          </a:p>
          <a:p>
            <a:pPr algn="just"/>
            <a:r>
              <a:rPr lang="en-GB" sz="2000" dirty="0"/>
              <a:t>In the operated position produced by the push button the valve is open</a:t>
            </a:r>
          </a:p>
          <a:p>
            <a:pPr algn="just"/>
            <a:r>
              <a:rPr lang="en-GB" sz="2000" dirty="0"/>
              <a:t>The push button must be held down for as long as the cylinder is </a:t>
            </a:r>
            <a:r>
              <a:rPr lang="en-GB" sz="2000" dirty="0" err="1"/>
              <a:t>outstroked</a:t>
            </a:r>
            <a:endParaRPr lang="en-GB" sz="2000" dirty="0"/>
          </a:p>
        </p:txBody>
      </p:sp>
      <p:grpSp>
        <p:nvGrpSpPr>
          <p:cNvPr id="2" name="Group 8"/>
          <p:cNvGrpSpPr>
            <a:grpSpLocks/>
          </p:cNvGrpSpPr>
          <p:nvPr/>
        </p:nvGrpSpPr>
        <p:grpSpPr bwMode="auto">
          <a:xfrm>
            <a:off x="6569075" y="1866900"/>
            <a:ext cx="827088" cy="382588"/>
            <a:chOff x="4138" y="1176"/>
            <a:chExt cx="521" cy="241"/>
          </a:xfrm>
        </p:grpSpPr>
        <p:sp>
          <p:nvSpPr>
            <p:cNvPr id="33828" name="Line 4"/>
            <p:cNvSpPr>
              <a:spLocks noChangeShapeType="1"/>
            </p:cNvSpPr>
            <p:nvPr/>
          </p:nvSpPr>
          <p:spPr bwMode="auto">
            <a:xfrm>
              <a:off x="4205"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29" name="Line 5"/>
            <p:cNvSpPr>
              <a:spLocks noChangeShapeType="1"/>
            </p:cNvSpPr>
            <p:nvPr/>
          </p:nvSpPr>
          <p:spPr bwMode="auto">
            <a:xfrm>
              <a:off x="4205"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30" name="Line 6"/>
            <p:cNvSpPr>
              <a:spLocks noChangeShapeType="1"/>
            </p:cNvSpPr>
            <p:nvPr/>
          </p:nvSpPr>
          <p:spPr bwMode="auto">
            <a:xfrm>
              <a:off x="4201"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31" name="Line 7"/>
            <p:cNvSpPr>
              <a:spLocks noChangeShapeType="1"/>
            </p:cNvSpPr>
            <p:nvPr/>
          </p:nvSpPr>
          <p:spPr bwMode="auto">
            <a:xfrm>
              <a:off x="4138"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3797" name="Freeform 9"/>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33798" name="Freeform 10"/>
          <p:cNvSpPr>
            <a:spLocks/>
          </p:cNvSpPr>
          <p:nvPr/>
        </p:nvSpPr>
        <p:spPr bwMode="auto">
          <a:xfrm>
            <a:off x="6680200" y="1900238"/>
            <a:ext cx="542925" cy="323850"/>
          </a:xfrm>
          <a:custGeom>
            <a:avLst/>
            <a:gdLst>
              <a:gd name="T0" fmla="*/ 341 w 342"/>
              <a:gd name="T1" fmla="*/ 130 h 204"/>
              <a:gd name="T2" fmla="*/ 322 w 342"/>
              <a:gd name="T3" fmla="*/ 203 h 204"/>
              <a:gd name="T4" fmla="*/ 261 w 342"/>
              <a:gd name="T5" fmla="*/ 0 h 204"/>
              <a:gd name="T6" fmla="*/ 201 w 342"/>
              <a:gd name="T7" fmla="*/ 203 h 204"/>
              <a:gd name="T8" fmla="*/ 140 w 342"/>
              <a:gd name="T9" fmla="*/ 0 h 204"/>
              <a:gd name="T10" fmla="*/ 80 w 342"/>
              <a:gd name="T11" fmla="*/ 203 h 204"/>
              <a:gd name="T12" fmla="*/ 19 w 342"/>
              <a:gd name="T13" fmla="*/ 0 h 204"/>
              <a:gd name="T14" fmla="*/ 0 w 342"/>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42"/>
              <a:gd name="T25" fmla="*/ 0 h 204"/>
              <a:gd name="T26" fmla="*/ 342 w 342"/>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2" h="204">
                <a:moveTo>
                  <a:pt x="341" y="130"/>
                </a:moveTo>
                <a:lnTo>
                  <a:pt x="322" y="203"/>
                </a:lnTo>
                <a:lnTo>
                  <a:pt x="261" y="0"/>
                </a:lnTo>
                <a:lnTo>
                  <a:pt x="201" y="203"/>
                </a:lnTo>
                <a:lnTo>
                  <a:pt x="140" y="0"/>
                </a:lnTo>
                <a:lnTo>
                  <a:pt x="80" y="203"/>
                </a:lnTo>
                <a:lnTo>
                  <a:pt x="19"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33799" name="Freeform 11"/>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33800" name="Freeform 12"/>
          <p:cNvSpPr>
            <a:spLocks/>
          </p:cNvSpPr>
          <p:nvPr/>
        </p:nvSpPr>
        <p:spPr bwMode="auto">
          <a:xfrm>
            <a:off x="7140575" y="22415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33801" name="Line 13"/>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02" name="Line 14"/>
          <p:cNvSpPr>
            <a:spLocks noChangeShapeType="1"/>
          </p:cNvSpPr>
          <p:nvPr/>
        </p:nvSpPr>
        <p:spPr bwMode="auto">
          <a:xfrm>
            <a:off x="6496050" y="3740150"/>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03" name="Line 15"/>
          <p:cNvSpPr>
            <a:spLocks noChangeShapeType="1"/>
          </p:cNvSpPr>
          <p:nvPr/>
        </p:nvSpPr>
        <p:spPr bwMode="auto">
          <a:xfrm>
            <a:off x="6326188" y="3740150"/>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04" name="Line 16"/>
          <p:cNvSpPr>
            <a:spLocks noChangeShapeType="1"/>
          </p:cNvSpPr>
          <p:nvPr/>
        </p:nvSpPr>
        <p:spPr bwMode="auto">
          <a:xfrm>
            <a:off x="6496050" y="3635375"/>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05" name="Line 17"/>
          <p:cNvSpPr>
            <a:spLocks noChangeShapeType="1"/>
          </p:cNvSpPr>
          <p:nvPr/>
        </p:nvSpPr>
        <p:spPr bwMode="auto">
          <a:xfrm>
            <a:off x="6442075" y="3635375"/>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06" name="Line 18"/>
          <p:cNvSpPr>
            <a:spLocks noChangeShapeType="1"/>
          </p:cNvSpPr>
          <p:nvPr/>
        </p:nvSpPr>
        <p:spPr bwMode="auto">
          <a:xfrm>
            <a:off x="5892800" y="3635375"/>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07" name="Line 19"/>
          <p:cNvSpPr>
            <a:spLocks noChangeShapeType="1"/>
          </p:cNvSpPr>
          <p:nvPr/>
        </p:nvSpPr>
        <p:spPr bwMode="auto">
          <a:xfrm>
            <a:off x="5948363" y="3635375"/>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08" name="Freeform 20"/>
          <p:cNvSpPr>
            <a:spLocks/>
          </p:cNvSpPr>
          <p:nvPr/>
        </p:nvSpPr>
        <p:spPr bwMode="auto">
          <a:xfrm>
            <a:off x="6092825" y="3376613"/>
            <a:ext cx="53975" cy="111125"/>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33809" name="Freeform 21"/>
          <p:cNvSpPr>
            <a:spLocks/>
          </p:cNvSpPr>
          <p:nvPr/>
        </p:nvSpPr>
        <p:spPr bwMode="auto">
          <a:xfrm>
            <a:off x="6326188" y="3629025"/>
            <a:ext cx="79375" cy="114300"/>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33810" name="Rectangle 22"/>
          <p:cNvSpPr>
            <a:spLocks noChangeArrowheads="1"/>
          </p:cNvSpPr>
          <p:nvPr/>
        </p:nvSpPr>
        <p:spPr bwMode="auto">
          <a:xfrm>
            <a:off x="5842000" y="3371850"/>
            <a:ext cx="749300" cy="368300"/>
          </a:xfrm>
          <a:prstGeom prst="rect">
            <a:avLst/>
          </a:prstGeom>
          <a:noFill/>
          <a:ln w="12700">
            <a:solidFill>
              <a:schemeClr val="tx1"/>
            </a:solidFill>
            <a:miter lim="800000"/>
            <a:headEnd/>
            <a:tailEnd/>
          </a:ln>
        </p:spPr>
        <p:txBody>
          <a:bodyPr wrap="none" anchor="ctr"/>
          <a:lstStyle/>
          <a:p>
            <a:endParaRPr lang="en-US"/>
          </a:p>
        </p:txBody>
      </p:sp>
      <p:sp>
        <p:nvSpPr>
          <p:cNvPr id="33811" name="Line 23"/>
          <p:cNvSpPr>
            <a:spLocks noChangeShapeType="1"/>
          </p:cNvSpPr>
          <p:nvPr/>
        </p:nvSpPr>
        <p:spPr bwMode="auto">
          <a:xfrm>
            <a:off x="6216650" y="3365500"/>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12" name="Line 24"/>
          <p:cNvSpPr>
            <a:spLocks noChangeShapeType="1"/>
          </p:cNvSpPr>
          <p:nvPr/>
        </p:nvSpPr>
        <p:spPr bwMode="auto">
          <a:xfrm flipH="1">
            <a:off x="6326188" y="3370263"/>
            <a:ext cx="171450" cy="376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13" name="Line 25"/>
          <p:cNvSpPr>
            <a:spLocks noChangeShapeType="1"/>
          </p:cNvSpPr>
          <p:nvPr/>
        </p:nvSpPr>
        <p:spPr bwMode="auto">
          <a:xfrm flipV="1">
            <a:off x="6116638" y="3370263"/>
            <a:ext cx="0" cy="376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14" name="Rectangle 26"/>
          <p:cNvSpPr>
            <a:spLocks noChangeArrowheads="1"/>
          </p:cNvSpPr>
          <p:nvPr/>
        </p:nvSpPr>
        <p:spPr bwMode="auto">
          <a:xfrm>
            <a:off x="6457950" y="37020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33815" name="Rectangle 27"/>
          <p:cNvSpPr>
            <a:spLocks noChangeArrowheads="1"/>
          </p:cNvSpPr>
          <p:nvPr/>
        </p:nvSpPr>
        <p:spPr bwMode="auto">
          <a:xfrm>
            <a:off x="6457950" y="31321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33816" name="Rectangle 28"/>
          <p:cNvSpPr>
            <a:spLocks noChangeArrowheads="1"/>
          </p:cNvSpPr>
          <p:nvPr/>
        </p:nvSpPr>
        <p:spPr bwMode="auto">
          <a:xfrm>
            <a:off x="6092825" y="37020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33817" name="Rectangle 29"/>
          <p:cNvSpPr>
            <a:spLocks noChangeArrowheads="1"/>
          </p:cNvSpPr>
          <p:nvPr/>
        </p:nvSpPr>
        <p:spPr bwMode="auto">
          <a:xfrm>
            <a:off x="5516563" y="32607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33818" name="Rectangle 30"/>
          <p:cNvSpPr>
            <a:spLocks noChangeArrowheads="1"/>
          </p:cNvSpPr>
          <p:nvPr/>
        </p:nvSpPr>
        <p:spPr bwMode="auto">
          <a:xfrm>
            <a:off x="6540500" y="3286125"/>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33819" name="AutoShape 31"/>
          <p:cNvSpPr>
            <a:spLocks noChangeArrowheads="1"/>
          </p:cNvSpPr>
          <p:nvPr/>
        </p:nvSpPr>
        <p:spPr bwMode="auto">
          <a:xfrm>
            <a:off x="6396038" y="39385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3820" name="AutoShape 32"/>
          <p:cNvSpPr>
            <a:spLocks noChangeArrowheads="1"/>
          </p:cNvSpPr>
          <p:nvPr/>
        </p:nvSpPr>
        <p:spPr bwMode="auto">
          <a:xfrm rot="10800000" flipH="1">
            <a:off x="6230938" y="3938588"/>
            <a:ext cx="188912"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3821" name="Freeform 33"/>
          <p:cNvSpPr>
            <a:spLocks/>
          </p:cNvSpPr>
          <p:nvPr/>
        </p:nvSpPr>
        <p:spPr bwMode="auto">
          <a:xfrm>
            <a:off x="6594475" y="3525838"/>
            <a:ext cx="349250" cy="207962"/>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3" name="Group 38"/>
          <p:cNvGrpSpPr>
            <a:grpSpLocks/>
          </p:cNvGrpSpPr>
          <p:nvPr/>
        </p:nvGrpSpPr>
        <p:grpSpPr bwMode="auto">
          <a:xfrm>
            <a:off x="5516563" y="3552825"/>
            <a:ext cx="314325" cy="184150"/>
            <a:chOff x="3475" y="2238"/>
            <a:chExt cx="198" cy="116"/>
          </a:xfrm>
        </p:grpSpPr>
        <p:sp>
          <p:nvSpPr>
            <p:cNvPr id="33824" name="Line 34"/>
            <p:cNvSpPr>
              <a:spLocks noChangeShapeType="1"/>
            </p:cNvSpPr>
            <p:nvPr/>
          </p:nvSpPr>
          <p:spPr bwMode="auto">
            <a:xfrm>
              <a:off x="3519" y="2238"/>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25" name="Freeform 35"/>
            <p:cNvSpPr>
              <a:spLocks/>
            </p:cNvSpPr>
            <p:nvPr/>
          </p:nvSpPr>
          <p:spPr bwMode="auto">
            <a:xfrm>
              <a:off x="3475" y="2238"/>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33826" name="Line 36"/>
            <p:cNvSpPr>
              <a:spLocks noChangeShapeType="1"/>
            </p:cNvSpPr>
            <p:nvPr/>
          </p:nvSpPr>
          <p:spPr bwMode="auto">
            <a:xfrm>
              <a:off x="3523" y="2273"/>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27" name="Line 37"/>
            <p:cNvSpPr>
              <a:spLocks noChangeShapeType="1"/>
            </p:cNvSpPr>
            <p:nvPr/>
          </p:nvSpPr>
          <p:spPr bwMode="auto">
            <a:xfrm>
              <a:off x="3523" y="2320"/>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40" name="Slide Number Placeholder 39"/>
          <p:cNvSpPr>
            <a:spLocks noGrp="1"/>
          </p:cNvSpPr>
          <p:nvPr>
            <p:ph type="sldNum" sz="quarter" idx="12"/>
          </p:nvPr>
        </p:nvSpPr>
        <p:spPr/>
        <p:txBody>
          <a:bodyPr/>
          <a:lstStyle/>
          <a:p>
            <a:fld id="{432C8622-D8E8-42BF-901A-EF4521E846B1}" type="slidenum">
              <a:rPr lang="en-GB" smtClean="0"/>
              <a:pPr/>
              <a:t>28</a:t>
            </a:fld>
            <a:endParaRPr lang="en-GB"/>
          </a:p>
        </p:txBody>
      </p:sp>
      <p:pic>
        <p:nvPicPr>
          <p:cNvPr id="41"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467">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a:lstStyle/>
          <a:p>
            <a:pPr algn="r"/>
            <a:r>
              <a:rPr lang="en-GB" dirty="0">
                <a:solidFill>
                  <a:srgbClr val="0070C0"/>
                </a:solidFill>
              </a:rPr>
              <a:t>3/2 valve actuator control</a:t>
            </a:r>
          </a:p>
        </p:txBody>
      </p:sp>
      <p:sp>
        <p:nvSpPr>
          <p:cNvPr id="34819" name="Rectangle 3"/>
          <p:cNvSpPr>
            <a:spLocks noGrp="1" noChangeArrowheads="1"/>
          </p:cNvSpPr>
          <p:nvPr>
            <p:ph type="body" sz="half" idx="1"/>
          </p:nvPr>
        </p:nvSpPr>
        <p:spPr>
          <a:noFill/>
        </p:spPr>
        <p:txBody>
          <a:bodyPr/>
          <a:lstStyle/>
          <a:p>
            <a:pPr algn="just"/>
            <a:r>
              <a:rPr lang="en-GB" sz="2000" dirty="0"/>
              <a:t>A 3 port valve provides the inlet and exhaust path and is the normal choice for the control of a single acting cylinder</a:t>
            </a:r>
          </a:p>
          <a:p>
            <a:pPr algn="just"/>
            <a:r>
              <a:rPr lang="en-GB" sz="2000" dirty="0"/>
              <a:t>In the normal position produced by the spring, the valve is closed</a:t>
            </a:r>
          </a:p>
          <a:p>
            <a:pPr algn="just"/>
            <a:r>
              <a:rPr lang="en-GB" sz="2000" dirty="0"/>
              <a:t>In the operated position produced by the push button the valve is open</a:t>
            </a:r>
          </a:p>
          <a:p>
            <a:pPr algn="just"/>
            <a:r>
              <a:rPr lang="en-GB" sz="2000" dirty="0"/>
              <a:t>The push button must be held down for as long as the cylinder is </a:t>
            </a:r>
            <a:r>
              <a:rPr lang="en-GB" sz="2000" dirty="0" err="1"/>
              <a:t>outstroked</a:t>
            </a:r>
            <a:endParaRPr lang="en-GB" sz="2000" dirty="0"/>
          </a:p>
        </p:txBody>
      </p:sp>
      <p:sp>
        <p:nvSpPr>
          <p:cNvPr id="34820" name="Freeform 4"/>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34821" name="Freeform 5"/>
          <p:cNvSpPr>
            <a:spLocks/>
          </p:cNvSpPr>
          <p:nvPr/>
        </p:nvSpPr>
        <p:spPr bwMode="auto">
          <a:xfrm>
            <a:off x="7010400" y="1900238"/>
            <a:ext cx="212725" cy="323850"/>
          </a:xfrm>
          <a:custGeom>
            <a:avLst/>
            <a:gdLst>
              <a:gd name="T0" fmla="*/ 133 w 134"/>
              <a:gd name="T1" fmla="*/ 130 h 204"/>
              <a:gd name="T2" fmla="*/ 125 w 134"/>
              <a:gd name="T3" fmla="*/ 203 h 204"/>
              <a:gd name="T4" fmla="*/ 102 w 134"/>
              <a:gd name="T5" fmla="*/ 0 h 204"/>
              <a:gd name="T6" fmla="*/ 78 w 134"/>
              <a:gd name="T7" fmla="*/ 203 h 204"/>
              <a:gd name="T8" fmla="*/ 54 w 134"/>
              <a:gd name="T9" fmla="*/ 0 h 204"/>
              <a:gd name="T10" fmla="*/ 31 w 134"/>
              <a:gd name="T11" fmla="*/ 203 h 204"/>
              <a:gd name="T12" fmla="*/ 7 w 134"/>
              <a:gd name="T13" fmla="*/ 0 h 204"/>
              <a:gd name="T14" fmla="*/ 0 w 134"/>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134"/>
              <a:gd name="T25" fmla="*/ 0 h 204"/>
              <a:gd name="T26" fmla="*/ 134 w 134"/>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 h="204">
                <a:moveTo>
                  <a:pt x="133" y="130"/>
                </a:moveTo>
                <a:lnTo>
                  <a:pt x="125" y="203"/>
                </a:lnTo>
                <a:lnTo>
                  <a:pt x="102" y="0"/>
                </a:lnTo>
                <a:lnTo>
                  <a:pt x="78" y="203"/>
                </a:lnTo>
                <a:lnTo>
                  <a:pt x="54" y="0"/>
                </a:lnTo>
                <a:lnTo>
                  <a:pt x="31" y="203"/>
                </a:lnTo>
                <a:lnTo>
                  <a:pt x="7"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34822" name="Freeform 6"/>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34823" name="Freeform 7"/>
          <p:cNvSpPr>
            <a:spLocks/>
          </p:cNvSpPr>
          <p:nvPr/>
        </p:nvSpPr>
        <p:spPr bwMode="auto">
          <a:xfrm>
            <a:off x="7140575" y="22415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34824" name="Line 8"/>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25" name="Line 9"/>
          <p:cNvSpPr>
            <a:spLocks noChangeShapeType="1"/>
          </p:cNvSpPr>
          <p:nvPr/>
        </p:nvSpPr>
        <p:spPr bwMode="auto">
          <a:xfrm>
            <a:off x="6496050" y="3740150"/>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26" name="Line 10"/>
          <p:cNvSpPr>
            <a:spLocks noChangeShapeType="1"/>
          </p:cNvSpPr>
          <p:nvPr/>
        </p:nvSpPr>
        <p:spPr bwMode="auto">
          <a:xfrm>
            <a:off x="6326188" y="3740150"/>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27" name="Rectangle 11"/>
          <p:cNvSpPr>
            <a:spLocks noChangeArrowheads="1"/>
          </p:cNvSpPr>
          <p:nvPr/>
        </p:nvSpPr>
        <p:spPr bwMode="auto">
          <a:xfrm>
            <a:off x="6457950" y="37020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34828" name="Rectangle 12"/>
          <p:cNvSpPr>
            <a:spLocks noChangeArrowheads="1"/>
          </p:cNvSpPr>
          <p:nvPr/>
        </p:nvSpPr>
        <p:spPr bwMode="auto">
          <a:xfrm>
            <a:off x="6457950" y="31321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34829" name="Rectangle 13"/>
          <p:cNvSpPr>
            <a:spLocks noChangeArrowheads="1"/>
          </p:cNvSpPr>
          <p:nvPr/>
        </p:nvSpPr>
        <p:spPr bwMode="auto">
          <a:xfrm>
            <a:off x="6092825" y="37020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34830" name="AutoShape 14"/>
          <p:cNvSpPr>
            <a:spLocks noChangeArrowheads="1"/>
          </p:cNvSpPr>
          <p:nvPr/>
        </p:nvSpPr>
        <p:spPr bwMode="auto">
          <a:xfrm>
            <a:off x="6396038" y="39385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4831" name="AutoShape 15"/>
          <p:cNvSpPr>
            <a:spLocks noChangeArrowheads="1"/>
          </p:cNvSpPr>
          <p:nvPr/>
        </p:nvSpPr>
        <p:spPr bwMode="auto">
          <a:xfrm rot="10800000" flipH="1">
            <a:off x="6230938" y="3938588"/>
            <a:ext cx="188912" cy="157162"/>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2" name="Group 34"/>
          <p:cNvGrpSpPr>
            <a:grpSpLocks/>
          </p:cNvGrpSpPr>
          <p:nvPr/>
        </p:nvGrpSpPr>
        <p:grpSpPr bwMode="auto">
          <a:xfrm>
            <a:off x="5897563" y="3260725"/>
            <a:ext cx="1427162" cy="485775"/>
            <a:chOff x="3715" y="2054"/>
            <a:chExt cx="899" cy="306"/>
          </a:xfrm>
        </p:grpSpPr>
        <p:sp>
          <p:nvSpPr>
            <p:cNvPr id="34839" name="Line 16"/>
            <p:cNvSpPr>
              <a:spLocks noChangeShapeType="1"/>
            </p:cNvSpPr>
            <p:nvPr/>
          </p:nvSpPr>
          <p:spPr bwMode="auto">
            <a:xfrm>
              <a:off x="4332" y="2290"/>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40" name="Line 17"/>
            <p:cNvSpPr>
              <a:spLocks noChangeShapeType="1"/>
            </p:cNvSpPr>
            <p:nvPr/>
          </p:nvSpPr>
          <p:spPr bwMode="auto">
            <a:xfrm>
              <a:off x="4298" y="2290"/>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41" name="Line 18"/>
            <p:cNvSpPr>
              <a:spLocks noChangeShapeType="1"/>
            </p:cNvSpPr>
            <p:nvPr/>
          </p:nvSpPr>
          <p:spPr bwMode="auto">
            <a:xfrm>
              <a:off x="3952" y="2290"/>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42" name="Line 19"/>
            <p:cNvSpPr>
              <a:spLocks noChangeShapeType="1"/>
            </p:cNvSpPr>
            <p:nvPr/>
          </p:nvSpPr>
          <p:spPr bwMode="auto">
            <a:xfrm>
              <a:off x="3987" y="2290"/>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43" name="Freeform 20"/>
            <p:cNvSpPr>
              <a:spLocks/>
            </p:cNvSpPr>
            <p:nvPr/>
          </p:nvSpPr>
          <p:spPr bwMode="auto">
            <a:xfrm>
              <a:off x="4078" y="2127"/>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34844" name="Freeform 21"/>
            <p:cNvSpPr>
              <a:spLocks/>
            </p:cNvSpPr>
            <p:nvPr/>
          </p:nvSpPr>
          <p:spPr bwMode="auto">
            <a:xfrm>
              <a:off x="4225" y="2286"/>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34845" name="Rectangle 22"/>
            <p:cNvSpPr>
              <a:spLocks noChangeArrowheads="1"/>
            </p:cNvSpPr>
            <p:nvPr/>
          </p:nvSpPr>
          <p:spPr bwMode="auto">
            <a:xfrm>
              <a:off x="3920" y="2124"/>
              <a:ext cx="472" cy="232"/>
            </a:xfrm>
            <a:prstGeom prst="rect">
              <a:avLst/>
            </a:prstGeom>
            <a:noFill/>
            <a:ln w="12700">
              <a:solidFill>
                <a:schemeClr val="tx1"/>
              </a:solidFill>
              <a:miter lim="800000"/>
              <a:headEnd/>
              <a:tailEnd/>
            </a:ln>
          </p:spPr>
          <p:txBody>
            <a:bodyPr wrap="none" anchor="ctr"/>
            <a:lstStyle/>
            <a:p>
              <a:endParaRPr lang="en-US"/>
            </a:p>
          </p:txBody>
        </p:sp>
        <p:sp>
          <p:nvSpPr>
            <p:cNvPr id="34846" name="Line 23"/>
            <p:cNvSpPr>
              <a:spLocks noChangeShapeType="1"/>
            </p:cNvSpPr>
            <p:nvPr/>
          </p:nvSpPr>
          <p:spPr bwMode="auto">
            <a:xfrm>
              <a:off x="4156" y="2120"/>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4847" name="Line 24"/>
            <p:cNvSpPr>
              <a:spLocks noChangeShapeType="1"/>
            </p:cNvSpPr>
            <p:nvPr/>
          </p:nvSpPr>
          <p:spPr bwMode="auto">
            <a:xfrm flipH="1">
              <a:off x="4225" y="2123"/>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4848" name="Line 25"/>
            <p:cNvSpPr>
              <a:spLocks noChangeShapeType="1"/>
            </p:cNvSpPr>
            <p:nvPr/>
          </p:nvSpPr>
          <p:spPr bwMode="auto">
            <a:xfrm flipV="1">
              <a:off x="4093" y="2123"/>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4849" name="Rectangle 26"/>
            <p:cNvSpPr>
              <a:spLocks noChangeArrowheads="1"/>
            </p:cNvSpPr>
            <p:nvPr/>
          </p:nvSpPr>
          <p:spPr bwMode="auto">
            <a:xfrm>
              <a:off x="3715" y="2054"/>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34850" name="Rectangle 27"/>
            <p:cNvSpPr>
              <a:spLocks noChangeArrowheads="1"/>
            </p:cNvSpPr>
            <p:nvPr/>
          </p:nvSpPr>
          <p:spPr bwMode="auto">
            <a:xfrm>
              <a:off x="4360" y="2070"/>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34851" name="Freeform 28"/>
            <p:cNvSpPr>
              <a:spLocks/>
            </p:cNvSpPr>
            <p:nvPr/>
          </p:nvSpPr>
          <p:spPr bwMode="auto">
            <a:xfrm>
              <a:off x="4394" y="2221"/>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3" name="Group 33"/>
            <p:cNvGrpSpPr>
              <a:grpSpLocks/>
            </p:cNvGrpSpPr>
            <p:nvPr/>
          </p:nvGrpSpPr>
          <p:grpSpPr bwMode="auto">
            <a:xfrm>
              <a:off x="3715" y="2238"/>
              <a:ext cx="198" cy="116"/>
              <a:chOff x="3715" y="2238"/>
              <a:chExt cx="198" cy="116"/>
            </a:xfrm>
          </p:grpSpPr>
          <p:sp>
            <p:nvSpPr>
              <p:cNvPr id="34853" name="Line 29"/>
              <p:cNvSpPr>
                <a:spLocks noChangeShapeType="1"/>
              </p:cNvSpPr>
              <p:nvPr/>
            </p:nvSpPr>
            <p:spPr bwMode="auto">
              <a:xfrm>
                <a:off x="3759" y="2238"/>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54" name="Freeform 30"/>
              <p:cNvSpPr>
                <a:spLocks/>
              </p:cNvSpPr>
              <p:nvPr/>
            </p:nvSpPr>
            <p:spPr bwMode="auto">
              <a:xfrm>
                <a:off x="3715" y="2238"/>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34855" name="Line 31"/>
              <p:cNvSpPr>
                <a:spLocks noChangeShapeType="1"/>
              </p:cNvSpPr>
              <p:nvPr/>
            </p:nvSpPr>
            <p:spPr bwMode="auto">
              <a:xfrm>
                <a:off x="3763" y="2273"/>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56" name="Line 32"/>
              <p:cNvSpPr>
                <a:spLocks noChangeShapeType="1"/>
              </p:cNvSpPr>
              <p:nvPr/>
            </p:nvSpPr>
            <p:spPr bwMode="auto">
              <a:xfrm>
                <a:off x="3763" y="2320"/>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4" name="Group 39"/>
          <p:cNvGrpSpPr>
            <a:grpSpLocks/>
          </p:cNvGrpSpPr>
          <p:nvPr/>
        </p:nvGrpSpPr>
        <p:grpSpPr bwMode="auto">
          <a:xfrm>
            <a:off x="6899275" y="1866900"/>
            <a:ext cx="827088" cy="382588"/>
            <a:chOff x="4346" y="1176"/>
            <a:chExt cx="521" cy="241"/>
          </a:xfrm>
        </p:grpSpPr>
        <p:sp>
          <p:nvSpPr>
            <p:cNvPr id="34835" name="Line 35"/>
            <p:cNvSpPr>
              <a:spLocks noChangeShapeType="1"/>
            </p:cNvSpPr>
            <p:nvPr/>
          </p:nvSpPr>
          <p:spPr bwMode="auto">
            <a:xfrm>
              <a:off x="4413"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36" name="Line 36"/>
            <p:cNvSpPr>
              <a:spLocks noChangeShapeType="1"/>
            </p:cNvSpPr>
            <p:nvPr/>
          </p:nvSpPr>
          <p:spPr bwMode="auto">
            <a:xfrm>
              <a:off x="4413"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37" name="Line 37"/>
            <p:cNvSpPr>
              <a:spLocks noChangeShapeType="1"/>
            </p:cNvSpPr>
            <p:nvPr/>
          </p:nvSpPr>
          <p:spPr bwMode="auto">
            <a:xfrm>
              <a:off x="4409"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838" name="Line 38"/>
            <p:cNvSpPr>
              <a:spLocks noChangeShapeType="1"/>
            </p:cNvSpPr>
            <p:nvPr/>
          </p:nvSpPr>
          <p:spPr bwMode="auto">
            <a:xfrm>
              <a:off x="4346"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41" name="Slide Number Placeholder 40"/>
          <p:cNvSpPr>
            <a:spLocks noGrp="1"/>
          </p:cNvSpPr>
          <p:nvPr>
            <p:ph type="sldNum" sz="quarter" idx="12"/>
          </p:nvPr>
        </p:nvSpPr>
        <p:spPr/>
        <p:txBody>
          <a:bodyPr/>
          <a:lstStyle/>
          <a:p>
            <a:fld id="{432C8622-D8E8-42BF-901A-EF4521E846B1}" type="slidenum">
              <a:rPr lang="en-GB" smtClean="0"/>
              <a:pPr/>
              <a:t>29</a:t>
            </a:fld>
            <a:endParaRPr lang="en-GB"/>
          </a:p>
        </p:txBody>
      </p:sp>
      <p:pic>
        <p:nvPicPr>
          <p:cNvPr id="42"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597877" y="1295400"/>
          <a:ext cx="8546123"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7" cstate="print"/>
          <a:srcRect/>
          <a:stretch>
            <a:fillRect/>
          </a:stretch>
        </p:blipFill>
        <p:spPr bwMode="auto">
          <a:xfrm>
            <a:off x="8286777" y="8467"/>
            <a:ext cx="857224" cy="857224"/>
          </a:xfrm>
          <a:prstGeom prst="rect">
            <a:avLst/>
          </a:prstGeom>
          <a:noFill/>
        </p:spPr>
      </p:pic>
      <p:sp>
        <p:nvSpPr>
          <p:cNvPr id="6" name="Slide Number Placeholder 5"/>
          <p:cNvSpPr>
            <a:spLocks noGrp="1"/>
          </p:cNvSpPr>
          <p:nvPr>
            <p:ph type="sldNum" sz="quarter" idx="12"/>
          </p:nvPr>
        </p:nvSpPr>
        <p:spPr/>
        <p:txBody>
          <a:bodyPr/>
          <a:lstStyle/>
          <a:p>
            <a:fld id="{709429B7-DE0B-4B9D-BF18-CF94939812A0}" type="slidenum">
              <a:rPr lang="en-GB" smtClean="0"/>
              <a:pPr/>
              <a:t>3</a:t>
            </a:fld>
            <a:endParaRPr lang="en-GB"/>
          </a:p>
        </p:txBody>
      </p:sp>
      <p:sp>
        <p:nvSpPr>
          <p:cNvPr id="7" name="Title 1">
            <a:extLst>
              <a:ext uri="{FF2B5EF4-FFF2-40B4-BE49-F238E27FC236}">
                <a16:creationId xmlns:a16="http://schemas.microsoft.com/office/drawing/2014/main" id="{939E1946-EE51-4C08-913C-9EFDCC282C11}"/>
              </a:ext>
            </a:extLst>
          </p:cNvPr>
          <p:cNvSpPr txBox="1">
            <a:spLocks/>
          </p:cNvSpPr>
          <p:nvPr/>
        </p:nvSpPr>
        <p:spPr>
          <a:xfrm>
            <a:off x="597877" y="846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solidFill>
                  <a:srgbClr val="0070C0"/>
                </a:solidFill>
              </a:rPr>
            </a:br>
            <a:r>
              <a:rPr lang="en-US">
                <a:solidFill>
                  <a:srgbClr val="0070C0"/>
                </a:solidFill>
              </a:rPr>
              <a:t> </a:t>
            </a:r>
            <a:r>
              <a:rPr lang="en-US" b="1">
                <a:solidFill>
                  <a:srgbClr val="0070C0"/>
                </a:solidFill>
              </a:rPr>
              <a:t>INTRODUCTION </a:t>
            </a:r>
            <a:endParaRPr lang="en-US" dirty="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algn="ctr"/>
            <a:r>
              <a:rPr lang="en-GB" dirty="0">
                <a:solidFill>
                  <a:srgbClr val="0070C0"/>
                </a:solidFill>
              </a:rPr>
              <a:t>3/2 valve actuator control</a:t>
            </a:r>
          </a:p>
        </p:txBody>
      </p:sp>
      <p:sp>
        <p:nvSpPr>
          <p:cNvPr id="35843" name="Rectangle 3"/>
          <p:cNvSpPr>
            <a:spLocks noGrp="1" noChangeArrowheads="1"/>
          </p:cNvSpPr>
          <p:nvPr>
            <p:ph type="body" sz="half" idx="1"/>
          </p:nvPr>
        </p:nvSpPr>
        <p:spPr>
          <a:noFill/>
        </p:spPr>
        <p:txBody>
          <a:bodyPr/>
          <a:lstStyle/>
          <a:p>
            <a:pPr algn="just"/>
            <a:r>
              <a:rPr lang="en-GB" sz="2000" dirty="0"/>
              <a:t>A 3 port valve provides the inlet and exhaust path and is the normal choice for the control of a single acting cylinder</a:t>
            </a:r>
          </a:p>
          <a:p>
            <a:pPr algn="just"/>
            <a:r>
              <a:rPr lang="en-GB" sz="2000" dirty="0"/>
              <a:t>In the normal position produced by the spring, the valve is closed</a:t>
            </a:r>
          </a:p>
          <a:p>
            <a:pPr algn="just"/>
            <a:r>
              <a:rPr lang="en-GB" sz="2000" dirty="0"/>
              <a:t>In the operated position produced by the push button the valve is open</a:t>
            </a:r>
          </a:p>
          <a:p>
            <a:pPr algn="just"/>
            <a:r>
              <a:rPr lang="en-GB" sz="2000" dirty="0"/>
              <a:t>The push button must be held down for as long as the cylinder is </a:t>
            </a:r>
            <a:r>
              <a:rPr lang="en-GB" sz="2000" dirty="0" err="1"/>
              <a:t>outstroked</a:t>
            </a:r>
            <a:endParaRPr lang="en-GB" sz="2000" dirty="0"/>
          </a:p>
        </p:txBody>
      </p:sp>
      <p:grpSp>
        <p:nvGrpSpPr>
          <p:cNvPr id="2" name="Group 8"/>
          <p:cNvGrpSpPr>
            <a:grpSpLocks/>
          </p:cNvGrpSpPr>
          <p:nvPr/>
        </p:nvGrpSpPr>
        <p:grpSpPr bwMode="auto">
          <a:xfrm>
            <a:off x="6569075" y="1866900"/>
            <a:ext cx="827088" cy="382588"/>
            <a:chOff x="4138" y="1176"/>
            <a:chExt cx="521" cy="241"/>
          </a:xfrm>
        </p:grpSpPr>
        <p:sp>
          <p:nvSpPr>
            <p:cNvPr id="35876" name="Line 4"/>
            <p:cNvSpPr>
              <a:spLocks noChangeShapeType="1"/>
            </p:cNvSpPr>
            <p:nvPr/>
          </p:nvSpPr>
          <p:spPr bwMode="auto">
            <a:xfrm>
              <a:off x="4205"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77" name="Line 5"/>
            <p:cNvSpPr>
              <a:spLocks noChangeShapeType="1"/>
            </p:cNvSpPr>
            <p:nvPr/>
          </p:nvSpPr>
          <p:spPr bwMode="auto">
            <a:xfrm>
              <a:off x="4205"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78" name="Line 6"/>
            <p:cNvSpPr>
              <a:spLocks noChangeShapeType="1"/>
            </p:cNvSpPr>
            <p:nvPr/>
          </p:nvSpPr>
          <p:spPr bwMode="auto">
            <a:xfrm>
              <a:off x="4201"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79" name="Line 7"/>
            <p:cNvSpPr>
              <a:spLocks noChangeShapeType="1"/>
            </p:cNvSpPr>
            <p:nvPr/>
          </p:nvSpPr>
          <p:spPr bwMode="auto">
            <a:xfrm>
              <a:off x="4138"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5845" name="Freeform 9"/>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35846" name="Freeform 10"/>
          <p:cNvSpPr>
            <a:spLocks/>
          </p:cNvSpPr>
          <p:nvPr/>
        </p:nvSpPr>
        <p:spPr bwMode="auto">
          <a:xfrm>
            <a:off x="6680200" y="1900238"/>
            <a:ext cx="542925" cy="323850"/>
          </a:xfrm>
          <a:custGeom>
            <a:avLst/>
            <a:gdLst>
              <a:gd name="T0" fmla="*/ 341 w 342"/>
              <a:gd name="T1" fmla="*/ 130 h 204"/>
              <a:gd name="T2" fmla="*/ 322 w 342"/>
              <a:gd name="T3" fmla="*/ 203 h 204"/>
              <a:gd name="T4" fmla="*/ 261 w 342"/>
              <a:gd name="T5" fmla="*/ 0 h 204"/>
              <a:gd name="T6" fmla="*/ 201 w 342"/>
              <a:gd name="T7" fmla="*/ 203 h 204"/>
              <a:gd name="T8" fmla="*/ 140 w 342"/>
              <a:gd name="T9" fmla="*/ 0 h 204"/>
              <a:gd name="T10" fmla="*/ 80 w 342"/>
              <a:gd name="T11" fmla="*/ 203 h 204"/>
              <a:gd name="T12" fmla="*/ 19 w 342"/>
              <a:gd name="T13" fmla="*/ 0 h 204"/>
              <a:gd name="T14" fmla="*/ 0 w 342"/>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42"/>
              <a:gd name="T25" fmla="*/ 0 h 204"/>
              <a:gd name="T26" fmla="*/ 342 w 342"/>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2" h="204">
                <a:moveTo>
                  <a:pt x="341" y="130"/>
                </a:moveTo>
                <a:lnTo>
                  <a:pt x="322" y="203"/>
                </a:lnTo>
                <a:lnTo>
                  <a:pt x="261" y="0"/>
                </a:lnTo>
                <a:lnTo>
                  <a:pt x="201" y="203"/>
                </a:lnTo>
                <a:lnTo>
                  <a:pt x="140" y="0"/>
                </a:lnTo>
                <a:lnTo>
                  <a:pt x="80" y="203"/>
                </a:lnTo>
                <a:lnTo>
                  <a:pt x="19"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35847" name="Freeform 11"/>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35848" name="Freeform 12"/>
          <p:cNvSpPr>
            <a:spLocks/>
          </p:cNvSpPr>
          <p:nvPr/>
        </p:nvSpPr>
        <p:spPr bwMode="auto">
          <a:xfrm>
            <a:off x="7140575" y="22415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35849" name="Line 13"/>
          <p:cNvSpPr>
            <a:spLocks noChangeShapeType="1"/>
          </p:cNvSpPr>
          <p:nvPr/>
        </p:nvSpPr>
        <p:spPr bwMode="auto">
          <a:xfrm>
            <a:off x="6496050" y="2247900"/>
            <a:ext cx="0" cy="11176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50" name="Line 14"/>
          <p:cNvSpPr>
            <a:spLocks noChangeShapeType="1"/>
          </p:cNvSpPr>
          <p:nvPr/>
        </p:nvSpPr>
        <p:spPr bwMode="auto">
          <a:xfrm>
            <a:off x="6496050" y="3740150"/>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51" name="Line 15"/>
          <p:cNvSpPr>
            <a:spLocks noChangeShapeType="1"/>
          </p:cNvSpPr>
          <p:nvPr/>
        </p:nvSpPr>
        <p:spPr bwMode="auto">
          <a:xfrm>
            <a:off x="6326188" y="3740150"/>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52" name="Line 16"/>
          <p:cNvSpPr>
            <a:spLocks noChangeShapeType="1"/>
          </p:cNvSpPr>
          <p:nvPr/>
        </p:nvSpPr>
        <p:spPr bwMode="auto">
          <a:xfrm>
            <a:off x="6496050" y="3635375"/>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53" name="Line 17"/>
          <p:cNvSpPr>
            <a:spLocks noChangeShapeType="1"/>
          </p:cNvSpPr>
          <p:nvPr/>
        </p:nvSpPr>
        <p:spPr bwMode="auto">
          <a:xfrm>
            <a:off x="6442075" y="3635375"/>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54" name="Line 18"/>
          <p:cNvSpPr>
            <a:spLocks noChangeShapeType="1"/>
          </p:cNvSpPr>
          <p:nvPr/>
        </p:nvSpPr>
        <p:spPr bwMode="auto">
          <a:xfrm>
            <a:off x="5892800" y="3635375"/>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55" name="Line 19"/>
          <p:cNvSpPr>
            <a:spLocks noChangeShapeType="1"/>
          </p:cNvSpPr>
          <p:nvPr/>
        </p:nvSpPr>
        <p:spPr bwMode="auto">
          <a:xfrm>
            <a:off x="5948363" y="3635375"/>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56" name="Freeform 20"/>
          <p:cNvSpPr>
            <a:spLocks/>
          </p:cNvSpPr>
          <p:nvPr/>
        </p:nvSpPr>
        <p:spPr bwMode="auto">
          <a:xfrm>
            <a:off x="6092825" y="3376613"/>
            <a:ext cx="53975" cy="111125"/>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35857" name="Freeform 21"/>
          <p:cNvSpPr>
            <a:spLocks/>
          </p:cNvSpPr>
          <p:nvPr/>
        </p:nvSpPr>
        <p:spPr bwMode="auto">
          <a:xfrm>
            <a:off x="6326188" y="3629025"/>
            <a:ext cx="79375" cy="114300"/>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35858" name="Rectangle 22"/>
          <p:cNvSpPr>
            <a:spLocks noChangeArrowheads="1"/>
          </p:cNvSpPr>
          <p:nvPr/>
        </p:nvSpPr>
        <p:spPr bwMode="auto">
          <a:xfrm>
            <a:off x="5842000" y="3371850"/>
            <a:ext cx="749300" cy="368300"/>
          </a:xfrm>
          <a:prstGeom prst="rect">
            <a:avLst/>
          </a:prstGeom>
          <a:noFill/>
          <a:ln w="12700">
            <a:solidFill>
              <a:schemeClr val="tx1"/>
            </a:solidFill>
            <a:miter lim="800000"/>
            <a:headEnd/>
            <a:tailEnd/>
          </a:ln>
        </p:spPr>
        <p:txBody>
          <a:bodyPr wrap="none" anchor="ctr"/>
          <a:lstStyle/>
          <a:p>
            <a:endParaRPr lang="en-US"/>
          </a:p>
        </p:txBody>
      </p:sp>
      <p:sp>
        <p:nvSpPr>
          <p:cNvPr id="35859" name="Line 23"/>
          <p:cNvSpPr>
            <a:spLocks noChangeShapeType="1"/>
          </p:cNvSpPr>
          <p:nvPr/>
        </p:nvSpPr>
        <p:spPr bwMode="auto">
          <a:xfrm>
            <a:off x="6216650" y="3365500"/>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5860" name="Line 24"/>
          <p:cNvSpPr>
            <a:spLocks noChangeShapeType="1"/>
          </p:cNvSpPr>
          <p:nvPr/>
        </p:nvSpPr>
        <p:spPr bwMode="auto">
          <a:xfrm flipH="1">
            <a:off x="6326188" y="3370263"/>
            <a:ext cx="171450" cy="376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5861" name="Line 25"/>
          <p:cNvSpPr>
            <a:spLocks noChangeShapeType="1"/>
          </p:cNvSpPr>
          <p:nvPr/>
        </p:nvSpPr>
        <p:spPr bwMode="auto">
          <a:xfrm flipV="1">
            <a:off x="6116638" y="3370263"/>
            <a:ext cx="0" cy="376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5862" name="Rectangle 26"/>
          <p:cNvSpPr>
            <a:spLocks noChangeArrowheads="1"/>
          </p:cNvSpPr>
          <p:nvPr/>
        </p:nvSpPr>
        <p:spPr bwMode="auto">
          <a:xfrm>
            <a:off x="6457950" y="37020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35863" name="Rectangle 27"/>
          <p:cNvSpPr>
            <a:spLocks noChangeArrowheads="1"/>
          </p:cNvSpPr>
          <p:nvPr/>
        </p:nvSpPr>
        <p:spPr bwMode="auto">
          <a:xfrm>
            <a:off x="6457950" y="31321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35864" name="Rectangle 28"/>
          <p:cNvSpPr>
            <a:spLocks noChangeArrowheads="1"/>
          </p:cNvSpPr>
          <p:nvPr/>
        </p:nvSpPr>
        <p:spPr bwMode="auto">
          <a:xfrm>
            <a:off x="6092825" y="3702050"/>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35865" name="Rectangle 29"/>
          <p:cNvSpPr>
            <a:spLocks noChangeArrowheads="1"/>
          </p:cNvSpPr>
          <p:nvPr/>
        </p:nvSpPr>
        <p:spPr bwMode="auto">
          <a:xfrm>
            <a:off x="5516563" y="32607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35866" name="Rectangle 30"/>
          <p:cNvSpPr>
            <a:spLocks noChangeArrowheads="1"/>
          </p:cNvSpPr>
          <p:nvPr/>
        </p:nvSpPr>
        <p:spPr bwMode="auto">
          <a:xfrm>
            <a:off x="6540500" y="3286125"/>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35867" name="AutoShape 31"/>
          <p:cNvSpPr>
            <a:spLocks noChangeArrowheads="1"/>
          </p:cNvSpPr>
          <p:nvPr/>
        </p:nvSpPr>
        <p:spPr bwMode="auto">
          <a:xfrm>
            <a:off x="6396038" y="393858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5868" name="AutoShape 32"/>
          <p:cNvSpPr>
            <a:spLocks noChangeArrowheads="1"/>
          </p:cNvSpPr>
          <p:nvPr/>
        </p:nvSpPr>
        <p:spPr bwMode="auto">
          <a:xfrm rot="10800000" flipH="1">
            <a:off x="6230938" y="3938588"/>
            <a:ext cx="188912"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5869" name="Freeform 33"/>
          <p:cNvSpPr>
            <a:spLocks/>
          </p:cNvSpPr>
          <p:nvPr/>
        </p:nvSpPr>
        <p:spPr bwMode="auto">
          <a:xfrm>
            <a:off x="6594475" y="3525838"/>
            <a:ext cx="349250" cy="207962"/>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3" name="Group 38"/>
          <p:cNvGrpSpPr>
            <a:grpSpLocks/>
          </p:cNvGrpSpPr>
          <p:nvPr/>
        </p:nvGrpSpPr>
        <p:grpSpPr bwMode="auto">
          <a:xfrm>
            <a:off x="5516563" y="3552825"/>
            <a:ext cx="314325" cy="184150"/>
            <a:chOff x="3475" y="2238"/>
            <a:chExt cx="198" cy="116"/>
          </a:xfrm>
        </p:grpSpPr>
        <p:sp>
          <p:nvSpPr>
            <p:cNvPr id="35872" name="Line 34"/>
            <p:cNvSpPr>
              <a:spLocks noChangeShapeType="1"/>
            </p:cNvSpPr>
            <p:nvPr/>
          </p:nvSpPr>
          <p:spPr bwMode="auto">
            <a:xfrm>
              <a:off x="3519" y="2238"/>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73" name="Freeform 35"/>
            <p:cNvSpPr>
              <a:spLocks/>
            </p:cNvSpPr>
            <p:nvPr/>
          </p:nvSpPr>
          <p:spPr bwMode="auto">
            <a:xfrm>
              <a:off x="3475" y="2238"/>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35874" name="Line 36"/>
            <p:cNvSpPr>
              <a:spLocks noChangeShapeType="1"/>
            </p:cNvSpPr>
            <p:nvPr/>
          </p:nvSpPr>
          <p:spPr bwMode="auto">
            <a:xfrm>
              <a:off x="3523" y="2273"/>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875" name="Line 37"/>
            <p:cNvSpPr>
              <a:spLocks noChangeShapeType="1"/>
            </p:cNvSpPr>
            <p:nvPr/>
          </p:nvSpPr>
          <p:spPr bwMode="auto">
            <a:xfrm>
              <a:off x="3523" y="2320"/>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40" name="Slide Number Placeholder 39"/>
          <p:cNvSpPr>
            <a:spLocks noGrp="1"/>
          </p:cNvSpPr>
          <p:nvPr>
            <p:ph type="sldNum" sz="quarter" idx="12"/>
          </p:nvPr>
        </p:nvSpPr>
        <p:spPr/>
        <p:txBody>
          <a:bodyPr/>
          <a:lstStyle/>
          <a:p>
            <a:fld id="{432C8622-D8E8-42BF-901A-EF4521E846B1}" type="slidenum">
              <a:rPr lang="en-GB" smtClean="0"/>
              <a:pPr/>
              <a:t>30</a:t>
            </a:fld>
            <a:endParaRPr lang="en-GB"/>
          </a:p>
        </p:txBody>
      </p:sp>
      <p:pic>
        <p:nvPicPr>
          <p:cNvPr id="41"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pPr algn="ctr"/>
            <a:r>
              <a:rPr lang="en-GB" dirty="0">
                <a:solidFill>
                  <a:srgbClr val="0070C0"/>
                </a:solidFill>
              </a:rPr>
              <a:t>3/2 valve actuator control</a:t>
            </a:r>
          </a:p>
        </p:txBody>
      </p:sp>
      <p:sp>
        <p:nvSpPr>
          <p:cNvPr id="36867" name="Rectangle 3"/>
          <p:cNvSpPr>
            <a:spLocks noGrp="1" noChangeArrowheads="1"/>
          </p:cNvSpPr>
          <p:nvPr>
            <p:ph type="body" sz="half" idx="1"/>
          </p:nvPr>
        </p:nvSpPr>
        <p:spPr>
          <a:noFill/>
        </p:spPr>
        <p:txBody>
          <a:bodyPr/>
          <a:lstStyle/>
          <a:p>
            <a:pPr algn="just"/>
            <a:r>
              <a:rPr lang="en-GB" sz="2000" dirty="0"/>
              <a:t>To generally slow the cylinder speed an adjustable </a:t>
            </a:r>
            <a:br>
              <a:rPr lang="en-GB" sz="2000" dirty="0"/>
            </a:br>
            <a:r>
              <a:rPr lang="en-GB" sz="2000" dirty="0"/>
              <a:t>bi-directional flow regulator or fixed restrictor can be used</a:t>
            </a:r>
          </a:p>
          <a:p>
            <a:pPr algn="just"/>
            <a:r>
              <a:rPr lang="en-GB" sz="2000" dirty="0"/>
              <a:t>The flow regulator  setting will be a compromise as the ideal outstroke speed may not produce the desired results for the </a:t>
            </a:r>
            <a:r>
              <a:rPr lang="en-GB" sz="2000" dirty="0" err="1"/>
              <a:t>instroke</a:t>
            </a:r>
            <a:r>
              <a:rPr lang="en-GB" sz="2000" dirty="0"/>
              <a:t> speed</a:t>
            </a:r>
          </a:p>
        </p:txBody>
      </p:sp>
      <p:grpSp>
        <p:nvGrpSpPr>
          <p:cNvPr id="2" name="Group 8"/>
          <p:cNvGrpSpPr>
            <a:grpSpLocks/>
          </p:cNvGrpSpPr>
          <p:nvPr/>
        </p:nvGrpSpPr>
        <p:grpSpPr bwMode="auto">
          <a:xfrm>
            <a:off x="6569075" y="1866900"/>
            <a:ext cx="827088" cy="382588"/>
            <a:chOff x="4138" y="1176"/>
            <a:chExt cx="521" cy="241"/>
          </a:xfrm>
        </p:grpSpPr>
        <p:sp>
          <p:nvSpPr>
            <p:cNvPr id="36930" name="Line 4"/>
            <p:cNvSpPr>
              <a:spLocks noChangeShapeType="1"/>
            </p:cNvSpPr>
            <p:nvPr/>
          </p:nvSpPr>
          <p:spPr bwMode="auto">
            <a:xfrm>
              <a:off x="4205"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31" name="Line 5"/>
            <p:cNvSpPr>
              <a:spLocks noChangeShapeType="1"/>
            </p:cNvSpPr>
            <p:nvPr/>
          </p:nvSpPr>
          <p:spPr bwMode="auto">
            <a:xfrm>
              <a:off x="4205"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32" name="Line 6"/>
            <p:cNvSpPr>
              <a:spLocks noChangeShapeType="1"/>
            </p:cNvSpPr>
            <p:nvPr/>
          </p:nvSpPr>
          <p:spPr bwMode="auto">
            <a:xfrm>
              <a:off x="4201"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33" name="Line 7"/>
            <p:cNvSpPr>
              <a:spLocks noChangeShapeType="1"/>
            </p:cNvSpPr>
            <p:nvPr/>
          </p:nvSpPr>
          <p:spPr bwMode="auto">
            <a:xfrm>
              <a:off x="4138"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6869" name="Freeform 9"/>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36870" name="Freeform 10"/>
          <p:cNvSpPr>
            <a:spLocks/>
          </p:cNvSpPr>
          <p:nvPr/>
        </p:nvSpPr>
        <p:spPr bwMode="auto">
          <a:xfrm>
            <a:off x="6680200" y="1900238"/>
            <a:ext cx="542925" cy="323850"/>
          </a:xfrm>
          <a:custGeom>
            <a:avLst/>
            <a:gdLst>
              <a:gd name="T0" fmla="*/ 341 w 342"/>
              <a:gd name="T1" fmla="*/ 130 h 204"/>
              <a:gd name="T2" fmla="*/ 322 w 342"/>
              <a:gd name="T3" fmla="*/ 203 h 204"/>
              <a:gd name="T4" fmla="*/ 261 w 342"/>
              <a:gd name="T5" fmla="*/ 0 h 204"/>
              <a:gd name="T6" fmla="*/ 201 w 342"/>
              <a:gd name="T7" fmla="*/ 203 h 204"/>
              <a:gd name="T8" fmla="*/ 140 w 342"/>
              <a:gd name="T9" fmla="*/ 0 h 204"/>
              <a:gd name="T10" fmla="*/ 80 w 342"/>
              <a:gd name="T11" fmla="*/ 203 h 204"/>
              <a:gd name="T12" fmla="*/ 19 w 342"/>
              <a:gd name="T13" fmla="*/ 0 h 204"/>
              <a:gd name="T14" fmla="*/ 0 w 342"/>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42"/>
              <a:gd name="T25" fmla="*/ 0 h 204"/>
              <a:gd name="T26" fmla="*/ 342 w 342"/>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2" h="204">
                <a:moveTo>
                  <a:pt x="341" y="130"/>
                </a:moveTo>
                <a:lnTo>
                  <a:pt x="322" y="203"/>
                </a:lnTo>
                <a:lnTo>
                  <a:pt x="261" y="0"/>
                </a:lnTo>
                <a:lnTo>
                  <a:pt x="201" y="203"/>
                </a:lnTo>
                <a:lnTo>
                  <a:pt x="140" y="0"/>
                </a:lnTo>
                <a:lnTo>
                  <a:pt x="80" y="203"/>
                </a:lnTo>
                <a:lnTo>
                  <a:pt x="19"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36871" name="Freeform 11"/>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36872" name="Freeform 12"/>
          <p:cNvSpPr>
            <a:spLocks/>
          </p:cNvSpPr>
          <p:nvPr/>
        </p:nvSpPr>
        <p:spPr bwMode="auto">
          <a:xfrm>
            <a:off x="7140575" y="22542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36873" name="Line 13"/>
          <p:cNvSpPr>
            <a:spLocks noChangeShapeType="1"/>
          </p:cNvSpPr>
          <p:nvPr/>
        </p:nvSpPr>
        <p:spPr bwMode="auto">
          <a:xfrm>
            <a:off x="6496050" y="2247900"/>
            <a:ext cx="0" cy="1955800"/>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39"/>
          <p:cNvGrpSpPr>
            <a:grpSpLocks/>
          </p:cNvGrpSpPr>
          <p:nvPr/>
        </p:nvGrpSpPr>
        <p:grpSpPr bwMode="auto">
          <a:xfrm>
            <a:off x="5516563" y="3976688"/>
            <a:ext cx="1427162" cy="963612"/>
            <a:chOff x="3475" y="2505"/>
            <a:chExt cx="899" cy="607"/>
          </a:xfrm>
        </p:grpSpPr>
        <p:sp>
          <p:nvSpPr>
            <p:cNvPr id="36905" name="Line 14"/>
            <p:cNvSpPr>
              <a:spLocks noChangeShapeType="1"/>
            </p:cNvSpPr>
            <p:nvPr/>
          </p:nvSpPr>
          <p:spPr bwMode="auto">
            <a:xfrm>
              <a:off x="4092" y="2888"/>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06" name="Line 15"/>
            <p:cNvSpPr>
              <a:spLocks noChangeShapeType="1"/>
            </p:cNvSpPr>
            <p:nvPr/>
          </p:nvSpPr>
          <p:spPr bwMode="auto">
            <a:xfrm>
              <a:off x="3985" y="2888"/>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07" name="Line 16"/>
            <p:cNvSpPr>
              <a:spLocks noChangeShapeType="1"/>
            </p:cNvSpPr>
            <p:nvPr/>
          </p:nvSpPr>
          <p:spPr bwMode="auto">
            <a:xfrm>
              <a:off x="4092" y="2822"/>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08" name="Line 17"/>
            <p:cNvSpPr>
              <a:spLocks noChangeShapeType="1"/>
            </p:cNvSpPr>
            <p:nvPr/>
          </p:nvSpPr>
          <p:spPr bwMode="auto">
            <a:xfrm>
              <a:off x="4058" y="2822"/>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09" name="Line 18"/>
            <p:cNvSpPr>
              <a:spLocks noChangeShapeType="1"/>
            </p:cNvSpPr>
            <p:nvPr/>
          </p:nvSpPr>
          <p:spPr bwMode="auto">
            <a:xfrm>
              <a:off x="3712" y="2822"/>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10" name="Line 19"/>
            <p:cNvSpPr>
              <a:spLocks noChangeShapeType="1"/>
            </p:cNvSpPr>
            <p:nvPr/>
          </p:nvSpPr>
          <p:spPr bwMode="auto">
            <a:xfrm>
              <a:off x="3747" y="2822"/>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11" name="Freeform 20"/>
            <p:cNvSpPr>
              <a:spLocks/>
            </p:cNvSpPr>
            <p:nvPr/>
          </p:nvSpPr>
          <p:spPr bwMode="auto">
            <a:xfrm>
              <a:off x="3838" y="2659"/>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36912" name="Freeform 21"/>
            <p:cNvSpPr>
              <a:spLocks/>
            </p:cNvSpPr>
            <p:nvPr/>
          </p:nvSpPr>
          <p:spPr bwMode="auto">
            <a:xfrm>
              <a:off x="3985" y="2818"/>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36913" name="Rectangle 22"/>
            <p:cNvSpPr>
              <a:spLocks noChangeArrowheads="1"/>
            </p:cNvSpPr>
            <p:nvPr/>
          </p:nvSpPr>
          <p:spPr bwMode="auto">
            <a:xfrm>
              <a:off x="3680" y="2656"/>
              <a:ext cx="472" cy="232"/>
            </a:xfrm>
            <a:prstGeom prst="rect">
              <a:avLst/>
            </a:prstGeom>
            <a:noFill/>
            <a:ln w="12700">
              <a:solidFill>
                <a:schemeClr val="tx1"/>
              </a:solidFill>
              <a:miter lim="800000"/>
              <a:headEnd/>
              <a:tailEnd/>
            </a:ln>
          </p:spPr>
          <p:txBody>
            <a:bodyPr wrap="none" anchor="ctr"/>
            <a:lstStyle/>
            <a:p>
              <a:endParaRPr lang="en-US"/>
            </a:p>
          </p:txBody>
        </p:sp>
        <p:sp>
          <p:nvSpPr>
            <p:cNvPr id="36914" name="Line 23"/>
            <p:cNvSpPr>
              <a:spLocks noChangeShapeType="1"/>
            </p:cNvSpPr>
            <p:nvPr/>
          </p:nvSpPr>
          <p:spPr bwMode="auto">
            <a:xfrm>
              <a:off x="3916" y="2652"/>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915" name="Line 24"/>
            <p:cNvSpPr>
              <a:spLocks noChangeShapeType="1"/>
            </p:cNvSpPr>
            <p:nvPr/>
          </p:nvSpPr>
          <p:spPr bwMode="auto">
            <a:xfrm flipH="1">
              <a:off x="3985" y="2655"/>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916" name="Line 25"/>
            <p:cNvSpPr>
              <a:spLocks noChangeShapeType="1"/>
            </p:cNvSpPr>
            <p:nvPr/>
          </p:nvSpPr>
          <p:spPr bwMode="auto">
            <a:xfrm flipV="1">
              <a:off x="3853" y="2655"/>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917" name="Rectangle 26"/>
            <p:cNvSpPr>
              <a:spLocks noChangeArrowheads="1"/>
            </p:cNvSpPr>
            <p:nvPr/>
          </p:nvSpPr>
          <p:spPr bwMode="auto">
            <a:xfrm>
              <a:off x="4068" y="2864"/>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36918" name="Rectangle 27"/>
            <p:cNvSpPr>
              <a:spLocks noChangeArrowheads="1"/>
            </p:cNvSpPr>
            <p:nvPr/>
          </p:nvSpPr>
          <p:spPr bwMode="auto">
            <a:xfrm>
              <a:off x="4068" y="2505"/>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36919" name="Rectangle 28"/>
            <p:cNvSpPr>
              <a:spLocks noChangeArrowheads="1"/>
            </p:cNvSpPr>
            <p:nvPr/>
          </p:nvSpPr>
          <p:spPr bwMode="auto">
            <a:xfrm>
              <a:off x="3838" y="2864"/>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36920" name="Rectangle 29"/>
            <p:cNvSpPr>
              <a:spLocks noChangeArrowheads="1"/>
            </p:cNvSpPr>
            <p:nvPr/>
          </p:nvSpPr>
          <p:spPr bwMode="auto">
            <a:xfrm>
              <a:off x="3475" y="2586"/>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36921" name="Rectangle 30"/>
            <p:cNvSpPr>
              <a:spLocks noChangeArrowheads="1"/>
            </p:cNvSpPr>
            <p:nvPr/>
          </p:nvSpPr>
          <p:spPr bwMode="auto">
            <a:xfrm>
              <a:off x="4120" y="2602"/>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36922" name="AutoShape 31"/>
            <p:cNvSpPr>
              <a:spLocks noChangeArrowheads="1"/>
            </p:cNvSpPr>
            <p:nvPr/>
          </p:nvSpPr>
          <p:spPr bwMode="auto">
            <a:xfrm>
              <a:off x="4029" y="3013"/>
              <a:ext cx="120"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6923" name="AutoShape 32"/>
            <p:cNvSpPr>
              <a:spLocks noChangeArrowheads="1"/>
            </p:cNvSpPr>
            <p:nvPr/>
          </p:nvSpPr>
          <p:spPr bwMode="auto">
            <a:xfrm rot="10800000" flipH="1">
              <a:off x="3925" y="3013"/>
              <a:ext cx="119"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6924" name="Freeform 33"/>
            <p:cNvSpPr>
              <a:spLocks/>
            </p:cNvSpPr>
            <p:nvPr/>
          </p:nvSpPr>
          <p:spPr bwMode="auto">
            <a:xfrm>
              <a:off x="4154" y="2753"/>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4" name="Group 38"/>
            <p:cNvGrpSpPr>
              <a:grpSpLocks/>
            </p:cNvGrpSpPr>
            <p:nvPr/>
          </p:nvGrpSpPr>
          <p:grpSpPr bwMode="auto">
            <a:xfrm>
              <a:off x="3475" y="2770"/>
              <a:ext cx="198" cy="116"/>
              <a:chOff x="3475" y="2770"/>
              <a:chExt cx="198" cy="116"/>
            </a:xfrm>
          </p:grpSpPr>
          <p:sp>
            <p:nvSpPr>
              <p:cNvPr id="36926" name="Line 34"/>
              <p:cNvSpPr>
                <a:spLocks noChangeShapeType="1"/>
              </p:cNvSpPr>
              <p:nvPr/>
            </p:nvSpPr>
            <p:spPr bwMode="auto">
              <a:xfrm>
                <a:off x="3519" y="2770"/>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27" name="Freeform 35"/>
              <p:cNvSpPr>
                <a:spLocks/>
              </p:cNvSpPr>
              <p:nvPr/>
            </p:nvSpPr>
            <p:spPr bwMode="auto">
              <a:xfrm>
                <a:off x="3475" y="2770"/>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36928" name="Line 36"/>
              <p:cNvSpPr>
                <a:spLocks noChangeShapeType="1"/>
              </p:cNvSpPr>
              <p:nvPr/>
            </p:nvSpPr>
            <p:spPr bwMode="auto">
              <a:xfrm>
                <a:off x="3523" y="2805"/>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29" name="Line 37"/>
              <p:cNvSpPr>
                <a:spLocks noChangeShapeType="1"/>
              </p:cNvSpPr>
              <p:nvPr/>
            </p:nvSpPr>
            <p:spPr bwMode="auto">
              <a:xfrm>
                <a:off x="3523" y="2852"/>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36875" name="Freeform 40"/>
          <p:cNvSpPr>
            <a:spLocks/>
          </p:cNvSpPr>
          <p:nvPr/>
        </p:nvSpPr>
        <p:spPr bwMode="auto">
          <a:xfrm>
            <a:off x="6651625" y="2349500"/>
            <a:ext cx="65088" cy="63500"/>
          </a:xfrm>
          <a:custGeom>
            <a:avLst/>
            <a:gdLst>
              <a:gd name="T0" fmla="*/ 0 w 41"/>
              <a:gd name="T1" fmla="*/ 0 h 40"/>
              <a:gd name="T2" fmla="*/ 40 w 41"/>
              <a:gd name="T3" fmla="*/ 0 h 40"/>
              <a:gd name="T4" fmla="*/ 40 w 41"/>
              <a:gd name="T5" fmla="*/ 39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0"/>
                </a:moveTo>
                <a:lnTo>
                  <a:pt x="40" y="0"/>
                </a:lnTo>
                <a:lnTo>
                  <a:pt x="40" y="39"/>
                </a:lnTo>
              </a:path>
            </a:pathLst>
          </a:custGeom>
          <a:noFill/>
          <a:ln w="12700" cap="rnd">
            <a:solidFill>
              <a:srgbClr val="000000"/>
            </a:solidFill>
            <a:round/>
            <a:headEnd type="none" w="sm" len="sm"/>
            <a:tailEnd type="none" w="sm" len="sm"/>
          </a:ln>
        </p:spPr>
        <p:txBody>
          <a:bodyPr/>
          <a:lstStyle/>
          <a:p>
            <a:endParaRPr lang="en-US"/>
          </a:p>
        </p:txBody>
      </p:sp>
      <p:sp>
        <p:nvSpPr>
          <p:cNvPr id="36876" name="Freeform 41"/>
          <p:cNvSpPr>
            <a:spLocks/>
          </p:cNvSpPr>
          <p:nvPr/>
        </p:nvSpPr>
        <p:spPr bwMode="auto">
          <a:xfrm>
            <a:off x="6291263" y="2349500"/>
            <a:ext cx="61912" cy="63500"/>
          </a:xfrm>
          <a:custGeom>
            <a:avLst/>
            <a:gdLst>
              <a:gd name="T0" fmla="*/ 38 w 39"/>
              <a:gd name="T1" fmla="*/ 0 h 40"/>
              <a:gd name="T2" fmla="*/ 0 w 39"/>
              <a:gd name="T3" fmla="*/ 0 h 40"/>
              <a:gd name="T4" fmla="*/ 0 w 39"/>
              <a:gd name="T5" fmla="*/ 39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0"/>
                </a:moveTo>
                <a:lnTo>
                  <a:pt x="0" y="0"/>
                </a:lnTo>
                <a:lnTo>
                  <a:pt x="0" y="39"/>
                </a:lnTo>
              </a:path>
            </a:pathLst>
          </a:custGeom>
          <a:noFill/>
          <a:ln w="12700" cap="rnd">
            <a:solidFill>
              <a:srgbClr val="000000"/>
            </a:solidFill>
            <a:round/>
            <a:headEnd type="none" w="sm" len="sm"/>
            <a:tailEnd type="none" w="sm" len="sm"/>
          </a:ln>
        </p:spPr>
        <p:txBody>
          <a:bodyPr/>
          <a:lstStyle/>
          <a:p>
            <a:endParaRPr lang="en-US"/>
          </a:p>
        </p:txBody>
      </p:sp>
      <p:sp>
        <p:nvSpPr>
          <p:cNvPr id="36877" name="Line 42"/>
          <p:cNvSpPr>
            <a:spLocks noChangeShapeType="1"/>
          </p:cNvSpPr>
          <p:nvPr/>
        </p:nvSpPr>
        <p:spPr bwMode="auto">
          <a:xfrm flipH="1">
            <a:off x="6532563" y="2349500"/>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78" name="Line 43"/>
          <p:cNvSpPr>
            <a:spLocks noChangeShapeType="1"/>
          </p:cNvSpPr>
          <p:nvPr/>
        </p:nvSpPr>
        <p:spPr bwMode="auto">
          <a:xfrm flipH="1">
            <a:off x="6410325" y="2349500"/>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79" name="Line 44"/>
          <p:cNvSpPr>
            <a:spLocks noChangeShapeType="1"/>
          </p:cNvSpPr>
          <p:nvPr/>
        </p:nvSpPr>
        <p:spPr bwMode="auto">
          <a:xfrm>
            <a:off x="6375400" y="2349500"/>
            <a:ext cx="95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80" name="Line 45"/>
          <p:cNvSpPr>
            <a:spLocks noChangeShapeType="1"/>
          </p:cNvSpPr>
          <p:nvPr/>
        </p:nvSpPr>
        <p:spPr bwMode="auto">
          <a:xfrm>
            <a:off x="6497638" y="2349500"/>
            <a:ext cx="1111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81" name="Line 46"/>
          <p:cNvSpPr>
            <a:spLocks noChangeShapeType="1"/>
          </p:cNvSpPr>
          <p:nvPr/>
        </p:nvSpPr>
        <p:spPr bwMode="auto">
          <a:xfrm>
            <a:off x="6623050" y="2349500"/>
            <a:ext cx="111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82" name="Freeform 47"/>
          <p:cNvSpPr>
            <a:spLocks/>
          </p:cNvSpPr>
          <p:nvPr/>
        </p:nvSpPr>
        <p:spPr bwMode="auto">
          <a:xfrm>
            <a:off x="6651625" y="2732088"/>
            <a:ext cx="65088" cy="66675"/>
          </a:xfrm>
          <a:custGeom>
            <a:avLst/>
            <a:gdLst>
              <a:gd name="T0" fmla="*/ 40 w 41"/>
              <a:gd name="T1" fmla="*/ 0 h 42"/>
              <a:gd name="T2" fmla="*/ 40 w 41"/>
              <a:gd name="T3" fmla="*/ 41 h 42"/>
              <a:gd name="T4" fmla="*/ 0 w 41"/>
              <a:gd name="T5" fmla="*/ 41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0"/>
                </a:moveTo>
                <a:lnTo>
                  <a:pt x="40" y="41"/>
                </a:lnTo>
                <a:lnTo>
                  <a:pt x="0" y="41"/>
                </a:lnTo>
              </a:path>
            </a:pathLst>
          </a:custGeom>
          <a:noFill/>
          <a:ln w="12700" cap="rnd">
            <a:solidFill>
              <a:srgbClr val="000000"/>
            </a:solidFill>
            <a:round/>
            <a:headEnd type="none" w="sm" len="sm"/>
            <a:tailEnd type="none" w="sm" len="sm"/>
          </a:ln>
        </p:spPr>
        <p:txBody>
          <a:bodyPr/>
          <a:lstStyle/>
          <a:p>
            <a:endParaRPr lang="en-US"/>
          </a:p>
        </p:txBody>
      </p:sp>
      <p:sp>
        <p:nvSpPr>
          <p:cNvPr id="36883" name="Freeform 48"/>
          <p:cNvSpPr>
            <a:spLocks/>
          </p:cNvSpPr>
          <p:nvPr/>
        </p:nvSpPr>
        <p:spPr bwMode="auto">
          <a:xfrm>
            <a:off x="6291263" y="2732088"/>
            <a:ext cx="61912" cy="66675"/>
          </a:xfrm>
          <a:custGeom>
            <a:avLst/>
            <a:gdLst>
              <a:gd name="T0" fmla="*/ 0 w 39"/>
              <a:gd name="T1" fmla="*/ 0 h 42"/>
              <a:gd name="T2" fmla="*/ 0 w 39"/>
              <a:gd name="T3" fmla="*/ 41 h 42"/>
              <a:gd name="T4" fmla="*/ 38 w 39"/>
              <a:gd name="T5" fmla="*/ 41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0"/>
                </a:moveTo>
                <a:lnTo>
                  <a:pt x="0" y="41"/>
                </a:lnTo>
                <a:lnTo>
                  <a:pt x="38" y="41"/>
                </a:lnTo>
              </a:path>
            </a:pathLst>
          </a:custGeom>
          <a:noFill/>
          <a:ln w="12700" cap="rnd">
            <a:solidFill>
              <a:srgbClr val="000000"/>
            </a:solidFill>
            <a:round/>
            <a:headEnd type="none" w="sm" len="sm"/>
            <a:tailEnd type="none" w="sm" len="sm"/>
          </a:ln>
        </p:spPr>
        <p:txBody>
          <a:bodyPr/>
          <a:lstStyle/>
          <a:p>
            <a:endParaRPr lang="en-US"/>
          </a:p>
        </p:txBody>
      </p:sp>
      <p:sp>
        <p:nvSpPr>
          <p:cNvPr id="36884" name="Line 49"/>
          <p:cNvSpPr>
            <a:spLocks noChangeShapeType="1"/>
          </p:cNvSpPr>
          <p:nvPr/>
        </p:nvSpPr>
        <p:spPr bwMode="auto">
          <a:xfrm flipH="1">
            <a:off x="6532563" y="2795588"/>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85" name="Line 50"/>
          <p:cNvSpPr>
            <a:spLocks noChangeShapeType="1"/>
          </p:cNvSpPr>
          <p:nvPr/>
        </p:nvSpPr>
        <p:spPr bwMode="auto">
          <a:xfrm flipH="1">
            <a:off x="6410325" y="2795588"/>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86" name="Line 51"/>
          <p:cNvSpPr>
            <a:spLocks noChangeShapeType="1"/>
          </p:cNvSpPr>
          <p:nvPr/>
        </p:nvSpPr>
        <p:spPr bwMode="auto">
          <a:xfrm>
            <a:off x="6375400" y="2795588"/>
            <a:ext cx="95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87" name="Line 52"/>
          <p:cNvSpPr>
            <a:spLocks noChangeShapeType="1"/>
          </p:cNvSpPr>
          <p:nvPr/>
        </p:nvSpPr>
        <p:spPr bwMode="auto">
          <a:xfrm>
            <a:off x="6497638" y="2795588"/>
            <a:ext cx="1111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88" name="Line 53"/>
          <p:cNvSpPr>
            <a:spLocks noChangeShapeType="1"/>
          </p:cNvSpPr>
          <p:nvPr/>
        </p:nvSpPr>
        <p:spPr bwMode="auto">
          <a:xfrm>
            <a:off x="6623050" y="2795588"/>
            <a:ext cx="111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89" name="Line 54"/>
          <p:cNvSpPr>
            <a:spLocks noChangeShapeType="1"/>
          </p:cNvSpPr>
          <p:nvPr/>
        </p:nvSpPr>
        <p:spPr bwMode="auto">
          <a:xfrm>
            <a:off x="6715125" y="2438400"/>
            <a:ext cx="0" cy="111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90" name="Line 55"/>
          <p:cNvSpPr>
            <a:spLocks noChangeShapeType="1"/>
          </p:cNvSpPr>
          <p:nvPr/>
        </p:nvSpPr>
        <p:spPr bwMode="auto">
          <a:xfrm>
            <a:off x="6715125" y="2566988"/>
            <a:ext cx="0" cy="127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91" name="Line 56"/>
          <p:cNvSpPr>
            <a:spLocks noChangeShapeType="1"/>
          </p:cNvSpPr>
          <p:nvPr/>
        </p:nvSpPr>
        <p:spPr bwMode="auto">
          <a:xfrm>
            <a:off x="6711950" y="2697163"/>
            <a:ext cx="0" cy="1111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92" name="Line 57"/>
          <p:cNvSpPr>
            <a:spLocks noChangeShapeType="1"/>
          </p:cNvSpPr>
          <p:nvPr/>
        </p:nvSpPr>
        <p:spPr bwMode="auto">
          <a:xfrm>
            <a:off x="6715125" y="2476500"/>
            <a:ext cx="0" cy="63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93" name="Line 58"/>
          <p:cNvSpPr>
            <a:spLocks noChangeShapeType="1"/>
          </p:cNvSpPr>
          <p:nvPr/>
        </p:nvSpPr>
        <p:spPr bwMode="auto">
          <a:xfrm>
            <a:off x="6715125" y="2603500"/>
            <a:ext cx="0" cy="65088"/>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63"/>
          <p:cNvGrpSpPr>
            <a:grpSpLocks/>
          </p:cNvGrpSpPr>
          <p:nvPr/>
        </p:nvGrpSpPr>
        <p:grpSpPr bwMode="auto">
          <a:xfrm>
            <a:off x="6411913" y="2476500"/>
            <a:ext cx="223837" cy="193675"/>
            <a:chOff x="4039" y="1560"/>
            <a:chExt cx="141" cy="122"/>
          </a:xfrm>
        </p:grpSpPr>
        <p:sp>
          <p:nvSpPr>
            <p:cNvPr id="36901" name="Freeform 59"/>
            <p:cNvSpPr>
              <a:spLocks/>
            </p:cNvSpPr>
            <p:nvPr/>
          </p:nvSpPr>
          <p:spPr bwMode="auto">
            <a:xfrm>
              <a:off x="4113" y="1560"/>
              <a:ext cx="22" cy="122"/>
            </a:xfrm>
            <a:custGeom>
              <a:avLst/>
              <a:gdLst>
                <a:gd name="T0" fmla="*/ 20 w 22"/>
                <a:gd name="T1" fmla="*/ 0 h 122"/>
                <a:gd name="T2" fmla="*/ 0 w 22"/>
                <a:gd name="T3" fmla="*/ 61 h 122"/>
                <a:gd name="T4" fmla="*/ 4 w 22"/>
                <a:gd name="T5" fmla="*/ 91 h 122"/>
                <a:gd name="T6" fmla="*/ 21 w 22"/>
                <a:gd name="T7" fmla="*/ 121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0"/>
                  </a:moveTo>
                  <a:lnTo>
                    <a:pt x="0" y="61"/>
                  </a:lnTo>
                  <a:lnTo>
                    <a:pt x="4" y="91"/>
                  </a:lnTo>
                  <a:lnTo>
                    <a:pt x="21" y="121"/>
                  </a:lnTo>
                </a:path>
              </a:pathLst>
            </a:custGeom>
            <a:noFill/>
            <a:ln w="12700" cap="rnd">
              <a:solidFill>
                <a:srgbClr val="000000"/>
              </a:solidFill>
              <a:round/>
              <a:headEnd type="none" w="sm" len="sm"/>
              <a:tailEnd type="none" w="sm" len="sm"/>
            </a:ln>
          </p:spPr>
          <p:txBody>
            <a:bodyPr/>
            <a:lstStyle/>
            <a:p>
              <a:endParaRPr lang="en-US"/>
            </a:p>
          </p:txBody>
        </p:sp>
        <p:sp>
          <p:nvSpPr>
            <p:cNvPr id="36902" name="Freeform 60"/>
            <p:cNvSpPr>
              <a:spLocks/>
            </p:cNvSpPr>
            <p:nvPr/>
          </p:nvSpPr>
          <p:spPr bwMode="auto">
            <a:xfrm>
              <a:off x="4055" y="1560"/>
              <a:ext cx="20" cy="122"/>
            </a:xfrm>
            <a:custGeom>
              <a:avLst/>
              <a:gdLst>
                <a:gd name="T0" fmla="*/ 0 w 20"/>
                <a:gd name="T1" fmla="*/ 121 h 122"/>
                <a:gd name="T2" fmla="*/ 19 w 20"/>
                <a:gd name="T3" fmla="*/ 61 h 122"/>
                <a:gd name="T4" fmla="*/ 19 w 20"/>
                <a:gd name="T5" fmla="*/ 45 h 122"/>
                <a:gd name="T6" fmla="*/ 15 w 20"/>
                <a:gd name="T7" fmla="*/ 28 h 122"/>
                <a:gd name="T8" fmla="*/ 1 w 20"/>
                <a:gd name="T9" fmla="*/ 0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121"/>
                  </a:moveTo>
                  <a:lnTo>
                    <a:pt x="19" y="61"/>
                  </a:lnTo>
                  <a:lnTo>
                    <a:pt x="19" y="45"/>
                  </a:lnTo>
                  <a:lnTo>
                    <a:pt x="15" y="28"/>
                  </a:lnTo>
                  <a:lnTo>
                    <a:pt x="1" y="0"/>
                  </a:lnTo>
                </a:path>
              </a:pathLst>
            </a:custGeom>
            <a:noFill/>
            <a:ln w="12700" cap="rnd">
              <a:solidFill>
                <a:srgbClr val="000000"/>
              </a:solidFill>
              <a:round/>
              <a:headEnd type="none" w="sm" len="sm"/>
              <a:tailEnd type="none" w="sm" len="sm"/>
            </a:ln>
          </p:spPr>
          <p:txBody>
            <a:bodyPr/>
            <a:lstStyle/>
            <a:p>
              <a:endParaRPr lang="en-US"/>
            </a:p>
          </p:txBody>
        </p:sp>
        <p:sp>
          <p:nvSpPr>
            <p:cNvPr id="36903" name="Line 61"/>
            <p:cNvSpPr>
              <a:spLocks noChangeShapeType="1"/>
            </p:cNvSpPr>
            <p:nvPr/>
          </p:nvSpPr>
          <p:spPr bwMode="auto">
            <a:xfrm flipV="1">
              <a:off x="4039" y="1576"/>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904" name="Freeform 62"/>
            <p:cNvSpPr>
              <a:spLocks/>
            </p:cNvSpPr>
            <p:nvPr/>
          </p:nvSpPr>
          <p:spPr bwMode="auto">
            <a:xfrm>
              <a:off x="4135" y="1573"/>
              <a:ext cx="45" cy="32"/>
            </a:xfrm>
            <a:custGeom>
              <a:avLst/>
              <a:gdLst>
                <a:gd name="T0" fmla="*/ 44 w 45"/>
                <a:gd name="T1" fmla="*/ 0 h 32"/>
                <a:gd name="T2" fmla="*/ 0 w 45"/>
                <a:gd name="T3" fmla="*/ 13 h 32"/>
                <a:gd name="T4" fmla="*/ 7 w 45"/>
                <a:gd name="T5" fmla="*/ 31 h 32"/>
                <a:gd name="T6" fmla="*/ 44 w 45"/>
                <a:gd name="T7" fmla="*/ 0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0"/>
                  </a:moveTo>
                  <a:lnTo>
                    <a:pt x="0" y="13"/>
                  </a:lnTo>
                  <a:lnTo>
                    <a:pt x="7" y="31"/>
                  </a:lnTo>
                  <a:lnTo>
                    <a:pt x="44" y="0"/>
                  </a:lnTo>
                </a:path>
              </a:pathLst>
            </a:custGeom>
            <a:solidFill>
              <a:srgbClr val="000000"/>
            </a:solidFill>
            <a:ln w="12700" cap="rnd">
              <a:solidFill>
                <a:srgbClr val="000000"/>
              </a:solidFill>
              <a:round/>
              <a:headEnd/>
              <a:tailEnd/>
            </a:ln>
          </p:spPr>
          <p:txBody>
            <a:bodyPr/>
            <a:lstStyle/>
            <a:p>
              <a:endParaRPr lang="en-US"/>
            </a:p>
          </p:txBody>
        </p:sp>
      </p:grpSp>
      <p:sp>
        <p:nvSpPr>
          <p:cNvPr id="36895" name="Line 64"/>
          <p:cNvSpPr>
            <a:spLocks noChangeShapeType="1"/>
          </p:cNvSpPr>
          <p:nvPr/>
        </p:nvSpPr>
        <p:spPr bwMode="auto">
          <a:xfrm>
            <a:off x="6292850" y="2438400"/>
            <a:ext cx="0" cy="111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96" name="Line 65"/>
          <p:cNvSpPr>
            <a:spLocks noChangeShapeType="1"/>
          </p:cNvSpPr>
          <p:nvPr/>
        </p:nvSpPr>
        <p:spPr bwMode="auto">
          <a:xfrm>
            <a:off x="6292850" y="2566988"/>
            <a:ext cx="0" cy="127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97" name="Line 66"/>
          <p:cNvSpPr>
            <a:spLocks noChangeShapeType="1"/>
          </p:cNvSpPr>
          <p:nvPr/>
        </p:nvSpPr>
        <p:spPr bwMode="auto">
          <a:xfrm>
            <a:off x="6292850" y="2697163"/>
            <a:ext cx="0" cy="1111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98" name="Line 67"/>
          <p:cNvSpPr>
            <a:spLocks noChangeShapeType="1"/>
          </p:cNvSpPr>
          <p:nvPr/>
        </p:nvSpPr>
        <p:spPr bwMode="auto">
          <a:xfrm>
            <a:off x="6291263" y="2476500"/>
            <a:ext cx="0" cy="63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6899" name="Line 68"/>
          <p:cNvSpPr>
            <a:spLocks noChangeShapeType="1"/>
          </p:cNvSpPr>
          <p:nvPr/>
        </p:nvSpPr>
        <p:spPr bwMode="auto">
          <a:xfrm>
            <a:off x="6291263" y="2603500"/>
            <a:ext cx="0" cy="650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70" name="Slide Number Placeholder 69"/>
          <p:cNvSpPr>
            <a:spLocks noGrp="1"/>
          </p:cNvSpPr>
          <p:nvPr>
            <p:ph type="sldNum" sz="quarter" idx="12"/>
          </p:nvPr>
        </p:nvSpPr>
        <p:spPr/>
        <p:txBody>
          <a:bodyPr/>
          <a:lstStyle/>
          <a:p>
            <a:fld id="{432C8622-D8E8-42BF-901A-EF4521E846B1}" type="slidenum">
              <a:rPr lang="en-GB" smtClean="0"/>
              <a:pPr/>
              <a:t>31</a:t>
            </a:fld>
            <a:endParaRPr lang="en-GB"/>
          </a:p>
        </p:txBody>
      </p:sp>
      <p:pic>
        <p:nvPicPr>
          <p:cNvPr id="71"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pPr algn="ctr"/>
            <a:r>
              <a:rPr lang="en-GB" dirty="0">
                <a:solidFill>
                  <a:srgbClr val="0070C0"/>
                </a:solidFill>
              </a:rPr>
              <a:t>3/2 valve actuator control</a:t>
            </a:r>
          </a:p>
        </p:txBody>
      </p:sp>
      <p:sp>
        <p:nvSpPr>
          <p:cNvPr id="37891" name="Rectangle 3"/>
          <p:cNvSpPr>
            <a:spLocks noGrp="1" noChangeArrowheads="1"/>
          </p:cNvSpPr>
          <p:nvPr>
            <p:ph type="body" sz="half" idx="1"/>
          </p:nvPr>
        </p:nvSpPr>
        <p:spPr>
          <a:noFill/>
        </p:spPr>
        <p:txBody>
          <a:bodyPr/>
          <a:lstStyle/>
          <a:p>
            <a:pPr algn="just"/>
            <a:r>
              <a:rPr lang="en-GB" sz="2000" dirty="0"/>
              <a:t>To control the outstroke speed of a single acting cylinder without controlling the </a:t>
            </a:r>
            <a:r>
              <a:rPr lang="en-GB" sz="2000" dirty="0" err="1"/>
              <a:t>instroke</a:t>
            </a:r>
            <a:r>
              <a:rPr lang="en-GB" sz="2000" dirty="0"/>
              <a:t> speed, a </a:t>
            </a:r>
            <a:r>
              <a:rPr lang="en-GB" sz="2000" dirty="0" err="1"/>
              <a:t>uni</a:t>
            </a:r>
            <a:r>
              <a:rPr lang="en-GB" sz="2000" dirty="0"/>
              <a:t>-directional flow regulator is used</a:t>
            </a:r>
          </a:p>
          <a:p>
            <a:pPr algn="just"/>
            <a:r>
              <a:rPr lang="en-GB" sz="2000" dirty="0"/>
              <a:t>The flow into the cylinder closes the non return valve and can only pass through the adjustable restrictor</a:t>
            </a:r>
          </a:p>
          <a:p>
            <a:pPr algn="just"/>
            <a:r>
              <a:rPr lang="en-GB" sz="2000" dirty="0"/>
              <a:t>By adjusting the restrictor the outstroke speed of the cylinder can be set</a:t>
            </a:r>
          </a:p>
        </p:txBody>
      </p:sp>
      <p:grpSp>
        <p:nvGrpSpPr>
          <p:cNvPr id="2" name="Group 8"/>
          <p:cNvGrpSpPr>
            <a:grpSpLocks/>
          </p:cNvGrpSpPr>
          <p:nvPr/>
        </p:nvGrpSpPr>
        <p:grpSpPr bwMode="auto">
          <a:xfrm>
            <a:off x="6569075" y="1866900"/>
            <a:ext cx="827088" cy="382588"/>
            <a:chOff x="4138" y="1176"/>
            <a:chExt cx="521" cy="241"/>
          </a:xfrm>
        </p:grpSpPr>
        <p:sp>
          <p:nvSpPr>
            <p:cNvPr id="37960" name="Line 4"/>
            <p:cNvSpPr>
              <a:spLocks noChangeShapeType="1"/>
            </p:cNvSpPr>
            <p:nvPr/>
          </p:nvSpPr>
          <p:spPr bwMode="auto">
            <a:xfrm>
              <a:off x="4205"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61" name="Line 5"/>
            <p:cNvSpPr>
              <a:spLocks noChangeShapeType="1"/>
            </p:cNvSpPr>
            <p:nvPr/>
          </p:nvSpPr>
          <p:spPr bwMode="auto">
            <a:xfrm>
              <a:off x="4205"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62" name="Line 6"/>
            <p:cNvSpPr>
              <a:spLocks noChangeShapeType="1"/>
            </p:cNvSpPr>
            <p:nvPr/>
          </p:nvSpPr>
          <p:spPr bwMode="auto">
            <a:xfrm>
              <a:off x="4201"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63" name="Line 7"/>
            <p:cNvSpPr>
              <a:spLocks noChangeShapeType="1"/>
            </p:cNvSpPr>
            <p:nvPr/>
          </p:nvSpPr>
          <p:spPr bwMode="auto">
            <a:xfrm>
              <a:off x="4138"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7893" name="Freeform 9"/>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37894" name="Freeform 10"/>
          <p:cNvSpPr>
            <a:spLocks/>
          </p:cNvSpPr>
          <p:nvPr/>
        </p:nvSpPr>
        <p:spPr bwMode="auto">
          <a:xfrm>
            <a:off x="6680200" y="1900238"/>
            <a:ext cx="542925" cy="323850"/>
          </a:xfrm>
          <a:custGeom>
            <a:avLst/>
            <a:gdLst>
              <a:gd name="T0" fmla="*/ 341 w 342"/>
              <a:gd name="T1" fmla="*/ 130 h 204"/>
              <a:gd name="T2" fmla="*/ 322 w 342"/>
              <a:gd name="T3" fmla="*/ 203 h 204"/>
              <a:gd name="T4" fmla="*/ 261 w 342"/>
              <a:gd name="T5" fmla="*/ 0 h 204"/>
              <a:gd name="T6" fmla="*/ 201 w 342"/>
              <a:gd name="T7" fmla="*/ 203 h 204"/>
              <a:gd name="T8" fmla="*/ 140 w 342"/>
              <a:gd name="T9" fmla="*/ 0 h 204"/>
              <a:gd name="T10" fmla="*/ 80 w 342"/>
              <a:gd name="T11" fmla="*/ 203 h 204"/>
              <a:gd name="T12" fmla="*/ 19 w 342"/>
              <a:gd name="T13" fmla="*/ 0 h 204"/>
              <a:gd name="T14" fmla="*/ 0 w 342"/>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42"/>
              <a:gd name="T25" fmla="*/ 0 h 204"/>
              <a:gd name="T26" fmla="*/ 342 w 342"/>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2" h="204">
                <a:moveTo>
                  <a:pt x="341" y="130"/>
                </a:moveTo>
                <a:lnTo>
                  <a:pt x="322" y="203"/>
                </a:lnTo>
                <a:lnTo>
                  <a:pt x="261" y="0"/>
                </a:lnTo>
                <a:lnTo>
                  <a:pt x="201" y="203"/>
                </a:lnTo>
                <a:lnTo>
                  <a:pt x="140" y="0"/>
                </a:lnTo>
                <a:lnTo>
                  <a:pt x="80" y="203"/>
                </a:lnTo>
                <a:lnTo>
                  <a:pt x="19"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37895" name="Freeform 11"/>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37896" name="Freeform 12"/>
          <p:cNvSpPr>
            <a:spLocks/>
          </p:cNvSpPr>
          <p:nvPr/>
        </p:nvSpPr>
        <p:spPr bwMode="auto">
          <a:xfrm>
            <a:off x="7140575" y="22542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37897" name="Line 13"/>
          <p:cNvSpPr>
            <a:spLocks noChangeShapeType="1"/>
          </p:cNvSpPr>
          <p:nvPr/>
        </p:nvSpPr>
        <p:spPr bwMode="auto">
          <a:xfrm>
            <a:off x="6496050" y="2247900"/>
            <a:ext cx="0" cy="1955800"/>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39"/>
          <p:cNvGrpSpPr>
            <a:grpSpLocks/>
          </p:cNvGrpSpPr>
          <p:nvPr/>
        </p:nvGrpSpPr>
        <p:grpSpPr bwMode="auto">
          <a:xfrm>
            <a:off x="5516563" y="3976688"/>
            <a:ext cx="1427162" cy="963612"/>
            <a:chOff x="3475" y="2505"/>
            <a:chExt cx="899" cy="607"/>
          </a:xfrm>
        </p:grpSpPr>
        <p:sp>
          <p:nvSpPr>
            <p:cNvPr id="37935" name="Line 14"/>
            <p:cNvSpPr>
              <a:spLocks noChangeShapeType="1"/>
            </p:cNvSpPr>
            <p:nvPr/>
          </p:nvSpPr>
          <p:spPr bwMode="auto">
            <a:xfrm>
              <a:off x="4092" y="2888"/>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36" name="Line 15"/>
            <p:cNvSpPr>
              <a:spLocks noChangeShapeType="1"/>
            </p:cNvSpPr>
            <p:nvPr/>
          </p:nvSpPr>
          <p:spPr bwMode="auto">
            <a:xfrm>
              <a:off x="3985" y="2888"/>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37" name="Line 16"/>
            <p:cNvSpPr>
              <a:spLocks noChangeShapeType="1"/>
            </p:cNvSpPr>
            <p:nvPr/>
          </p:nvSpPr>
          <p:spPr bwMode="auto">
            <a:xfrm>
              <a:off x="4092" y="2822"/>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38" name="Line 17"/>
            <p:cNvSpPr>
              <a:spLocks noChangeShapeType="1"/>
            </p:cNvSpPr>
            <p:nvPr/>
          </p:nvSpPr>
          <p:spPr bwMode="auto">
            <a:xfrm>
              <a:off x="4058" y="2822"/>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39" name="Line 18"/>
            <p:cNvSpPr>
              <a:spLocks noChangeShapeType="1"/>
            </p:cNvSpPr>
            <p:nvPr/>
          </p:nvSpPr>
          <p:spPr bwMode="auto">
            <a:xfrm>
              <a:off x="3712" y="2822"/>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40" name="Line 19"/>
            <p:cNvSpPr>
              <a:spLocks noChangeShapeType="1"/>
            </p:cNvSpPr>
            <p:nvPr/>
          </p:nvSpPr>
          <p:spPr bwMode="auto">
            <a:xfrm>
              <a:off x="3747" y="2822"/>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41" name="Freeform 20"/>
            <p:cNvSpPr>
              <a:spLocks/>
            </p:cNvSpPr>
            <p:nvPr/>
          </p:nvSpPr>
          <p:spPr bwMode="auto">
            <a:xfrm>
              <a:off x="3838" y="2659"/>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37942" name="Freeform 21"/>
            <p:cNvSpPr>
              <a:spLocks/>
            </p:cNvSpPr>
            <p:nvPr/>
          </p:nvSpPr>
          <p:spPr bwMode="auto">
            <a:xfrm>
              <a:off x="3985" y="2818"/>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37943" name="Rectangle 22"/>
            <p:cNvSpPr>
              <a:spLocks noChangeArrowheads="1"/>
            </p:cNvSpPr>
            <p:nvPr/>
          </p:nvSpPr>
          <p:spPr bwMode="auto">
            <a:xfrm>
              <a:off x="3680" y="2656"/>
              <a:ext cx="472" cy="232"/>
            </a:xfrm>
            <a:prstGeom prst="rect">
              <a:avLst/>
            </a:prstGeom>
            <a:noFill/>
            <a:ln w="12700">
              <a:solidFill>
                <a:schemeClr val="tx1"/>
              </a:solidFill>
              <a:miter lim="800000"/>
              <a:headEnd/>
              <a:tailEnd/>
            </a:ln>
          </p:spPr>
          <p:txBody>
            <a:bodyPr wrap="none" anchor="ctr"/>
            <a:lstStyle/>
            <a:p>
              <a:endParaRPr lang="en-US"/>
            </a:p>
          </p:txBody>
        </p:sp>
        <p:sp>
          <p:nvSpPr>
            <p:cNvPr id="37944" name="Line 23"/>
            <p:cNvSpPr>
              <a:spLocks noChangeShapeType="1"/>
            </p:cNvSpPr>
            <p:nvPr/>
          </p:nvSpPr>
          <p:spPr bwMode="auto">
            <a:xfrm>
              <a:off x="3916" y="2652"/>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7945" name="Line 24"/>
            <p:cNvSpPr>
              <a:spLocks noChangeShapeType="1"/>
            </p:cNvSpPr>
            <p:nvPr/>
          </p:nvSpPr>
          <p:spPr bwMode="auto">
            <a:xfrm flipH="1">
              <a:off x="3985" y="2655"/>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7946" name="Line 25"/>
            <p:cNvSpPr>
              <a:spLocks noChangeShapeType="1"/>
            </p:cNvSpPr>
            <p:nvPr/>
          </p:nvSpPr>
          <p:spPr bwMode="auto">
            <a:xfrm flipV="1">
              <a:off x="3853" y="2655"/>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7947" name="Rectangle 26"/>
            <p:cNvSpPr>
              <a:spLocks noChangeArrowheads="1"/>
            </p:cNvSpPr>
            <p:nvPr/>
          </p:nvSpPr>
          <p:spPr bwMode="auto">
            <a:xfrm>
              <a:off x="4068" y="2864"/>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37948" name="Rectangle 27"/>
            <p:cNvSpPr>
              <a:spLocks noChangeArrowheads="1"/>
            </p:cNvSpPr>
            <p:nvPr/>
          </p:nvSpPr>
          <p:spPr bwMode="auto">
            <a:xfrm>
              <a:off x="4068" y="2505"/>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37949" name="Rectangle 28"/>
            <p:cNvSpPr>
              <a:spLocks noChangeArrowheads="1"/>
            </p:cNvSpPr>
            <p:nvPr/>
          </p:nvSpPr>
          <p:spPr bwMode="auto">
            <a:xfrm>
              <a:off x="3838" y="2864"/>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37950" name="Rectangle 29"/>
            <p:cNvSpPr>
              <a:spLocks noChangeArrowheads="1"/>
            </p:cNvSpPr>
            <p:nvPr/>
          </p:nvSpPr>
          <p:spPr bwMode="auto">
            <a:xfrm>
              <a:off x="3475" y="2586"/>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37951" name="Rectangle 30"/>
            <p:cNvSpPr>
              <a:spLocks noChangeArrowheads="1"/>
            </p:cNvSpPr>
            <p:nvPr/>
          </p:nvSpPr>
          <p:spPr bwMode="auto">
            <a:xfrm>
              <a:off x="4120" y="2602"/>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37952" name="AutoShape 31"/>
            <p:cNvSpPr>
              <a:spLocks noChangeArrowheads="1"/>
            </p:cNvSpPr>
            <p:nvPr/>
          </p:nvSpPr>
          <p:spPr bwMode="auto">
            <a:xfrm>
              <a:off x="4029" y="3013"/>
              <a:ext cx="120"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7953" name="AutoShape 32"/>
            <p:cNvSpPr>
              <a:spLocks noChangeArrowheads="1"/>
            </p:cNvSpPr>
            <p:nvPr/>
          </p:nvSpPr>
          <p:spPr bwMode="auto">
            <a:xfrm rot="10800000" flipH="1">
              <a:off x="3925" y="3013"/>
              <a:ext cx="119"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7954" name="Freeform 33"/>
            <p:cNvSpPr>
              <a:spLocks/>
            </p:cNvSpPr>
            <p:nvPr/>
          </p:nvSpPr>
          <p:spPr bwMode="auto">
            <a:xfrm>
              <a:off x="4154" y="2753"/>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4" name="Group 38"/>
            <p:cNvGrpSpPr>
              <a:grpSpLocks/>
            </p:cNvGrpSpPr>
            <p:nvPr/>
          </p:nvGrpSpPr>
          <p:grpSpPr bwMode="auto">
            <a:xfrm>
              <a:off x="3475" y="2770"/>
              <a:ext cx="198" cy="116"/>
              <a:chOff x="3475" y="2770"/>
              <a:chExt cx="198" cy="116"/>
            </a:xfrm>
          </p:grpSpPr>
          <p:sp>
            <p:nvSpPr>
              <p:cNvPr id="37956" name="Line 34"/>
              <p:cNvSpPr>
                <a:spLocks noChangeShapeType="1"/>
              </p:cNvSpPr>
              <p:nvPr/>
            </p:nvSpPr>
            <p:spPr bwMode="auto">
              <a:xfrm>
                <a:off x="3519" y="2770"/>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57" name="Freeform 35"/>
              <p:cNvSpPr>
                <a:spLocks/>
              </p:cNvSpPr>
              <p:nvPr/>
            </p:nvSpPr>
            <p:spPr bwMode="auto">
              <a:xfrm>
                <a:off x="3475" y="2770"/>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37958" name="Line 36"/>
              <p:cNvSpPr>
                <a:spLocks noChangeShapeType="1"/>
              </p:cNvSpPr>
              <p:nvPr/>
            </p:nvSpPr>
            <p:spPr bwMode="auto">
              <a:xfrm>
                <a:off x="3523" y="2805"/>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59" name="Line 37"/>
              <p:cNvSpPr>
                <a:spLocks noChangeShapeType="1"/>
              </p:cNvSpPr>
              <p:nvPr/>
            </p:nvSpPr>
            <p:spPr bwMode="auto">
              <a:xfrm>
                <a:off x="3523" y="2852"/>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5" name="Group 74"/>
          <p:cNvGrpSpPr>
            <a:grpSpLocks/>
          </p:cNvGrpSpPr>
          <p:nvPr/>
        </p:nvGrpSpPr>
        <p:grpSpPr bwMode="auto">
          <a:xfrm>
            <a:off x="6378575" y="2349500"/>
            <a:ext cx="425450" cy="449263"/>
            <a:chOff x="4018" y="1480"/>
            <a:chExt cx="268" cy="283"/>
          </a:xfrm>
        </p:grpSpPr>
        <p:sp>
          <p:nvSpPr>
            <p:cNvPr id="37901" name="Freeform 40"/>
            <p:cNvSpPr>
              <a:spLocks/>
            </p:cNvSpPr>
            <p:nvPr/>
          </p:nvSpPr>
          <p:spPr bwMode="auto">
            <a:xfrm>
              <a:off x="4093" y="1519"/>
              <a:ext cx="116" cy="51"/>
            </a:xfrm>
            <a:custGeom>
              <a:avLst/>
              <a:gdLst>
                <a:gd name="T0" fmla="*/ 115 w 116"/>
                <a:gd name="T1" fmla="*/ 50 h 51"/>
                <a:gd name="T2" fmla="*/ 115 w 116"/>
                <a:gd name="T3" fmla="*/ 0 h 51"/>
                <a:gd name="T4" fmla="*/ 0 w 116"/>
                <a:gd name="T5" fmla="*/ 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5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37902" name="Freeform 41"/>
            <p:cNvSpPr>
              <a:spLocks/>
            </p:cNvSpPr>
            <p:nvPr/>
          </p:nvSpPr>
          <p:spPr bwMode="auto">
            <a:xfrm>
              <a:off x="4093" y="1681"/>
              <a:ext cx="116" cy="41"/>
            </a:xfrm>
            <a:custGeom>
              <a:avLst/>
              <a:gdLst>
                <a:gd name="T0" fmla="*/ 115 w 116"/>
                <a:gd name="T1" fmla="*/ 0 h 41"/>
                <a:gd name="T2" fmla="*/ 115 w 116"/>
                <a:gd name="T3" fmla="*/ 40 h 41"/>
                <a:gd name="T4" fmla="*/ 0 w 116"/>
                <a:gd name="T5" fmla="*/ 4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0"/>
                  </a:moveTo>
                  <a:lnTo>
                    <a:pt x="115" y="40"/>
                  </a:lnTo>
                  <a:lnTo>
                    <a:pt x="0" y="40"/>
                  </a:lnTo>
                </a:path>
              </a:pathLst>
            </a:custGeom>
            <a:noFill/>
            <a:ln w="12700" cap="rnd">
              <a:solidFill>
                <a:srgbClr val="000000"/>
              </a:solidFill>
              <a:round/>
              <a:headEnd type="none" w="sm" len="sm"/>
              <a:tailEnd type="none" w="sm" len="sm"/>
            </a:ln>
          </p:spPr>
          <p:txBody>
            <a:bodyPr/>
            <a:lstStyle/>
            <a:p>
              <a:endParaRPr lang="en-US"/>
            </a:p>
          </p:txBody>
        </p:sp>
        <p:sp>
          <p:nvSpPr>
            <p:cNvPr id="37903" name="Freeform 42"/>
            <p:cNvSpPr>
              <a:spLocks/>
            </p:cNvSpPr>
            <p:nvPr/>
          </p:nvSpPr>
          <p:spPr bwMode="auto">
            <a:xfrm>
              <a:off x="4113" y="1560"/>
              <a:ext cx="22" cy="122"/>
            </a:xfrm>
            <a:custGeom>
              <a:avLst/>
              <a:gdLst>
                <a:gd name="T0" fmla="*/ 20 w 22"/>
                <a:gd name="T1" fmla="*/ 0 h 122"/>
                <a:gd name="T2" fmla="*/ 0 w 22"/>
                <a:gd name="T3" fmla="*/ 61 h 122"/>
                <a:gd name="T4" fmla="*/ 4 w 22"/>
                <a:gd name="T5" fmla="*/ 91 h 122"/>
                <a:gd name="T6" fmla="*/ 21 w 22"/>
                <a:gd name="T7" fmla="*/ 121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0"/>
                  </a:moveTo>
                  <a:lnTo>
                    <a:pt x="0" y="61"/>
                  </a:lnTo>
                  <a:lnTo>
                    <a:pt x="4" y="91"/>
                  </a:lnTo>
                  <a:lnTo>
                    <a:pt x="21" y="121"/>
                  </a:lnTo>
                </a:path>
              </a:pathLst>
            </a:custGeom>
            <a:noFill/>
            <a:ln w="12700" cap="rnd">
              <a:solidFill>
                <a:srgbClr val="000000"/>
              </a:solidFill>
              <a:round/>
              <a:headEnd type="none" w="sm" len="sm"/>
              <a:tailEnd type="none" w="sm" len="sm"/>
            </a:ln>
          </p:spPr>
          <p:txBody>
            <a:bodyPr/>
            <a:lstStyle/>
            <a:p>
              <a:endParaRPr lang="en-US"/>
            </a:p>
          </p:txBody>
        </p:sp>
        <p:sp>
          <p:nvSpPr>
            <p:cNvPr id="37904" name="Freeform 43"/>
            <p:cNvSpPr>
              <a:spLocks/>
            </p:cNvSpPr>
            <p:nvPr/>
          </p:nvSpPr>
          <p:spPr bwMode="auto">
            <a:xfrm>
              <a:off x="4055" y="1560"/>
              <a:ext cx="20" cy="122"/>
            </a:xfrm>
            <a:custGeom>
              <a:avLst/>
              <a:gdLst>
                <a:gd name="T0" fmla="*/ 0 w 20"/>
                <a:gd name="T1" fmla="*/ 121 h 122"/>
                <a:gd name="T2" fmla="*/ 19 w 20"/>
                <a:gd name="T3" fmla="*/ 61 h 122"/>
                <a:gd name="T4" fmla="*/ 19 w 20"/>
                <a:gd name="T5" fmla="*/ 45 h 122"/>
                <a:gd name="T6" fmla="*/ 15 w 20"/>
                <a:gd name="T7" fmla="*/ 28 h 122"/>
                <a:gd name="T8" fmla="*/ 1 w 20"/>
                <a:gd name="T9" fmla="*/ 0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121"/>
                  </a:moveTo>
                  <a:lnTo>
                    <a:pt x="19" y="61"/>
                  </a:lnTo>
                  <a:lnTo>
                    <a:pt x="19" y="45"/>
                  </a:lnTo>
                  <a:lnTo>
                    <a:pt x="15" y="28"/>
                  </a:lnTo>
                  <a:lnTo>
                    <a:pt x="1" y="0"/>
                  </a:lnTo>
                </a:path>
              </a:pathLst>
            </a:custGeom>
            <a:noFill/>
            <a:ln w="12700" cap="rnd">
              <a:solidFill>
                <a:srgbClr val="000000"/>
              </a:solidFill>
              <a:round/>
              <a:headEnd type="none" w="sm" len="sm"/>
              <a:tailEnd type="none" w="sm" len="sm"/>
            </a:ln>
          </p:spPr>
          <p:txBody>
            <a:bodyPr/>
            <a:lstStyle/>
            <a:p>
              <a:endParaRPr lang="en-US"/>
            </a:p>
          </p:txBody>
        </p:sp>
        <p:sp>
          <p:nvSpPr>
            <p:cNvPr id="37905" name="Line 44"/>
            <p:cNvSpPr>
              <a:spLocks noChangeShapeType="1"/>
            </p:cNvSpPr>
            <p:nvPr/>
          </p:nvSpPr>
          <p:spPr bwMode="auto">
            <a:xfrm flipV="1">
              <a:off x="4039" y="1576"/>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06" name="Freeform 45"/>
            <p:cNvSpPr>
              <a:spLocks/>
            </p:cNvSpPr>
            <p:nvPr/>
          </p:nvSpPr>
          <p:spPr bwMode="auto">
            <a:xfrm>
              <a:off x="4135" y="1573"/>
              <a:ext cx="45" cy="32"/>
            </a:xfrm>
            <a:custGeom>
              <a:avLst/>
              <a:gdLst>
                <a:gd name="T0" fmla="*/ 44 w 45"/>
                <a:gd name="T1" fmla="*/ 0 h 32"/>
                <a:gd name="T2" fmla="*/ 0 w 45"/>
                <a:gd name="T3" fmla="*/ 13 h 32"/>
                <a:gd name="T4" fmla="*/ 7 w 45"/>
                <a:gd name="T5" fmla="*/ 31 h 32"/>
                <a:gd name="T6" fmla="*/ 44 w 45"/>
                <a:gd name="T7" fmla="*/ 0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0"/>
                  </a:moveTo>
                  <a:lnTo>
                    <a:pt x="0" y="13"/>
                  </a:lnTo>
                  <a:lnTo>
                    <a:pt x="7" y="31"/>
                  </a:lnTo>
                  <a:lnTo>
                    <a:pt x="44" y="0"/>
                  </a:lnTo>
                </a:path>
              </a:pathLst>
            </a:custGeom>
            <a:solidFill>
              <a:srgbClr val="000000"/>
            </a:solidFill>
            <a:ln w="12700" cap="rnd">
              <a:solidFill>
                <a:srgbClr val="000000"/>
              </a:solidFill>
              <a:round/>
              <a:headEnd/>
              <a:tailEnd/>
            </a:ln>
          </p:spPr>
          <p:txBody>
            <a:bodyPr/>
            <a:lstStyle/>
            <a:p>
              <a:endParaRPr lang="en-US"/>
            </a:p>
          </p:txBody>
        </p:sp>
        <p:sp>
          <p:nvSpPr>
            <p:cNvPr id="37907" name="Oval 46"/>
            <p:cNvSpPr>
              <a:spLocks noChangeArrowheads="1"/>
            </p:cNvSpPr>
            <p:nvPr/>
          </p:nvSpPr>
          <p:spPr bwMode="auto">
            <a:xfrm>
              <a:off x="4092" y="15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37908" name="Oval 47"/>
            <p:cNvSpPr>
              <a:spLocks noChangeArrowheads="1"/>
            </p:cNvSpPr>
            <p:nvPr/>
          </p:nvSpPr>
          <p:spPr bwMode="auto">
            <a:xfrm>
              <a:off x="4092" y="1716"/>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37909" name="Freeform 48"/>
            <p:cNvSpPr>
              <a:spLocks/>
            </p:cNvSpPr>
            <p:nvPr/>
          </p:nvSpPr>
          <p:spPr bwMode="auto">
            <a:xfrm>
              <a:off x="4245" y="1480"/>
              <a:ext cx="41" cy="40"/>
            </a:xfrm>
            <a:custGeom>
              <a:avLst/>
              <a:gdLst>
                <a:gd name="T0" fmla="*/ 0 w 41"/>
                <a:gd name="T1" fmla="*/ 0 h 40"/>
                <a:gd name="T2" fmla="*/ 40 w 41"/>
                <a:gd name="T3" fmla="*/ 0 h 40"/>
                <a:gd name="T4" fmla="*/ 40 w 41"/>
                <a:gd name="T5" fmla="*/ 39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0"/>
                  </a:moveTo>
                  <a:lnTo>
                    <a:pt x="40" y="0"/>
                  </a:lnTo>
                  <a:lnTo>
                    <a:pt x="40" y="39"/>
                  </a:lnTo>
                </a:path>
              </a:pathLst>
            </a:custGeom>
            <a:noFill/>
            <a:ln w="12700" cap="rnd">
              <a:solidFill>
                <a:srgbClr val="000000"/>
              </a:solidFill>
              <a:round/>
              <a:headEnd type="none" w="sm" len="sm"/>
              <a:tailEnd type="none" w="sm" len="sm"/>
            </a:ln>
          </p:spPr>
          <p:txBody>
            <a:bodyPr/>
            <a:lstStyle/>
            <a:p>
              <a:endParaRPr lang="en-US"/>
            </a:p>
          </p:txBody>
        </p:sp>
        <p:sp>
          <p:nvSpPr>
            <p:cNvPr id="37910" name="Freeform 49"/>
            <p:cNvSpPr>
              <a:spLocks/>
            </p:cNvSpPr>
            <p:nvPr/>
          </p:nvSpPr>
          <p:spPr bwMode="auto">
            <a:xfrm>
              <a:off x="4018" y="1480"/>
              <a:ext cx="39" cy="40"/>
            </a:xfrm>
            <a:custGeom>
              <a:avLst/>
              <a:gdLst>
                <a:gd name="T0" fmla="*/ 38 w 39"/>
                <a:gd name="T1" fmla="*/ 0 h 40"/>
                <a:gd name="T2" fmla="*/ 0 w 39"/>
                <a:gd name="T3" fmla="*/ 0 h 40"/>
                <a:gd name="T4" fmla="*/ 0 w 39"/>
                <a:gd name="T5" fmla="*/ 39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0"/>
                  </a:moveTo>
                  <a:lnTo>
                    <a:pt x="0" y="0"/>
                  </a:lnTo>
                  <a:lnTo>
                    <a:pt x="0" y="39"/>
                  </a:lnTo>
                </a:path>
              </a:pathLst>
            </a:custGeom>
            <a:noFill/>
            <a:ln w="12700" cap="rnd">
              <a:solidFill>
                <a:srgbClr val="000000"/>
              </a:solidFill>
              <a:round/>
              <a:headEnd type="none" w="sm" len="sm"/>
              <a:tailEnd type="none" w="sm" len="sm"/>
            </a:ln>
          </p:spPr>
          <p:txBody>
            <a:bodyPr/>
            <a:lstStyle/>
            <a:p>
              <a:endParaRPr lang="en-US"/>
            </a:p>
          </p:txBody>
        </p:sp>
        <p:sp>
          <p:nvSpPr>
            <p:cNvPr id="37911" name="Line 50"/>
            <p:cNvSpPr>
              <a:spLocks noChangeShapeType="1"/>
            </p:cNvSpPr>
            <p:nvPr/>
          </p:nvSpPr>
          <p:spPr bwMode="auto">
            <a:xfrm flipH="1">
              <a:off x="4170" y="1480"/>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12" name="Line 51"/>
            <p:cNvSpPr>
              <a:spLocks noChangeShapeType="1"/>
            </p:cNvSpPr>
            <p:nvPr/>
          </p:nvSpPr>
          <p:spPr bwMode="auto">
            <a:xfrm flipH="1">
              <a:off x="4093" y="1480"/>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13" name="Line 52"/>
            <p:cNvSpPr>
              <a:spLocks noChangeShapeType="1"/>
            </p:cNvSpPr>
            <p:nvPr/>
          </p:nvSpPr>
          <p:spPr bwMode="auto">
            <a:xfrm>
              <a:off x="4071" y="1480"/>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14" name="Line 53"/>
            <p:cNvSpPr>
              <a:spLocks noChangeShapeType="1"/>
            </p:cNvSpPr>
            <p:nvPr/>
          </p:nvSpPr>
          <p:spPr bwMode="auto">
            <a:xfrm>
              <a:off x="4148" y="1480"/>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15" name="Line 54"/>
            <p:cNvSpPr>
              <a:spLocks noChangeShapeType="1"/>
            </p:cNvSpPr>
            <p:nvPr/>
          </p:nvSpPr>
          <p:spPr bwMode="auto">
            <a:xfrm>
              <a:off x="4227" y="1480"/>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16" name="Freeform 55"/>
            <p:cNvSpPr>
              <a:spLocks/>
            </p:cNvSpPr>
            <p:nvPr/>
          </p:nvSpPr>
          <p:spPr bwMode="auto">
            <a:xfrm>
              <a:off x="4245" y="1721"/>
              <a:ext cx="41" cy="42"/>
            </a:xfrm>
            <a:custGeom>
              <a:avLst/>
              <a:gdLst>
                <a:gd name="T0" fmla="*/ 40 w 41"/>
                <a:gd name="T1" fmla="*/ 0 h 42"/>
                <a:gd name="T2" fmla="*/ 40 w 41"/>
                <a:gd name="T3" fmla="*/ 41 h 42"/>
                <a:gd name="T4" fmla="*/ 0 w 41"/>
                <a:gd name="T5" fmla="*/ 41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0"/>
                  </a:moveTo>
                  <a:lnTo>
                    <a:pt x="40" y="41"/>
                  </a:lnTo>
                  <a:lnTo>
                    <a:pt x="0" y="41"/>
                  </a:lnTo>
                </a:path>
              </a:pathLst>
            </a:custGeom>
            <a:noFill/>
            <a:ln w="12700" cap="rnd">
              <a:solidFill>
                <a:srgbClr val="000000"/>
              </a:solidFill>
              <a:round/>
              <a:headEnd type="none" w="sm" len="sm"/>
              <a:tailEnd type="none" w="sm" len="sm"/>
            </a:ln>
          </p:spPr>
          <p:txBody>
            <a:bodyPr/>
            <a:lstStyle/>
            <a:p>
              <a:endParaRPr lang="en-US"/>
            </a:p>
          </p:txBody>
        </p:sp>
        <p:sp>
          <p:nvSpPr>
            <p:cNvPr id="37917" name="Freeform 56"/>
            <p:cNvSpPr>
              <a:spLocks/>
            </p:cNvSpPr>
            <p:nvPr/>
          </p:nvSpPr>
          <p:spPr bwMode="auto">
            <a:xfrm>
              <a:off x="4018" y="1721"/>
              <a:ext cx="39" cy="42"/>
            </a:xfrm>
            <a:custGeom>
              <a:avLst/>
              <a:gdLst>
                <a:gd name="T0" fmla="*/ 0 w 39"/>
                <a:gd name="T1" fmla="*/ 0 h 42"/>
                <a:gd name="T2" fmla="*/ 0 w 39"/>
                <a:gd name="T3" fmla="*/ 41 h 42"/>
                <a:gd name="T4" fmla="*/ 38 w 39"/>
                <a:gd name="T5" fmla="*/ 41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0"/>
                  </a:moveTo>
                  <a:lnTo>
                    <a:pt x="0" y="41"/>
                  </a:lnTo>
                  <a:lnTo>
                    <a:pt x="38" y="41"/>
                  </a:lnTo>
                </a:path>
              </a:pathLst>
            </a:custGeom>
            <a:noFill/>
            <a:ln w="12700" cap="rnd">
              <a:solidFill>
                <a:srgbClr val="000000"/>
              </a:solidFill>
              <a:round/>
              <a:headEnd type="none" w="sm" len="sm"/>
              <a:tailEnd type="none" w="sm" len="sm"/>
            </a:ln>
          </p:spPr>
          <p:txBody>
            <a:bodyPr/>
            <a:lstStyle/>
            <a:p>
              <a:endParaRPr lang="en-US"/>
            </a:p>
          </p:txBody>
        </p:sp>
        <p:sp>
          <p:nvSpPr>
            <p:cNvPr id="37918" name="Line 57"/>
            <p:cNvSpPr>
              <a:spLocks noChangeShapeType="1"/>
            </p:cNvSpPr>
            <p:nvPr/>
          </p:nvSpPr>
          <p:spPr bwMode="auto">
            <a:xfrm flipH="1">
              <a:off x="4170" y="176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19" name="Line 58"/>
            <p:cNvSpPr>
              <a:spLocks noChangeShapeType="1"/>
            </p:cNvSpPr>
            <p:nvPr/>
          </p:nvSpPr>
          <p:spPr bwMode="auto">
            <a:xfrm flipH="1">
              <a:off x="4093" y="176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20" name="Line 59"/>
            <p:cNvSpPr>
              <a:spLocks noChangeShapeType="1"/>
            </p:cNvSpPr>
            <p:nvPr/>
          </p:nvSpPr>
          <p:spPr bwMode="auto">
            <a:xfrm>
              <a:off x="4071" y="176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21" name="Line 60"/>
            <p:cNvSpPr>
              <a:spLocks noChangeShapeType="1"/>
            </p:cNvSpPr>
            <p:nvPr/>
          </p:nvSpPr>
          <p:spPr bwMode="auto">
            <a:xfrm>
              <a:off x="4148" y="176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22" name="Line 61"/>
            <p:cNvSpPr>
              <a:spLocks noChangeShapeType="1"/>
            </p:cNvSpPr>
            <p:nvPr/>
          </p:nvSpPr>
          <p:spPr bwMode="auto">
            <a:xfrm>
              <a:off x="4227" y="176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23" name="Line 62"/>
            <p:cNvSpPr>
              <a:spLocks noChangeShapeType="1"/>
            </p:cNvSpPr>
            <p:nvPr/>
          </p:nvSpPr>
          <p:spPr bwMode="auto">
            <a:xfrm>
              <a:off x="4285"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24" name="Line 63"/>
            <p:cNvSpPr>
              <a:spLocks noChangeShapeType="1"/>
            </p:cNvSpPr>
            <p:nvPr/>
          </p:nvSpPr>
          <p:spPr bwMode="auto">
            <a:xfrm>
              <a:off x="428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25" name="Line 64"/>
            <p:cNvSpPr>
              <a:spLocks noChangeShapeType="1"/>
            </p:cNvSpPr>
            <p:nvPr/>
          </p:nvSpPr>
          <p:spPr bwMode="auto">
            <a:xfrm>
              <a:off x="4283"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26" name="Line 65"/>
            <p:cNvSpPr>
              <a:spLocks noChangeShapeType="1"/>
            </p:cNvSpPr>
            <p:nvPr/>
          </p:nvSpPr>
          <p:spPr bwMode="auto">
            <a:xfrm>
              <a:off x="4285" y="1560"/>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27" name="Line 66"/>
            <p:cNvSpPr>
              <a:spLocks noChangeShapeType="1"/>
            </p:cNvSpPr>
            <p:nvPr/>
          </p:nvSpPr>
          <p:spPr bwMode="auto">
            <a:xfrm>
              <a:off x="4285" y="1640"/>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28" name="Line 67"/>
            <p:cNvSpPr>
              <a:spLocks noChangeShapeType="1"/>
            </p:cNvSpPr>
            <p:nvPr/>
          </p:nvSpPr>
          <p:spPr bwMode="auto">
            <a:xfrm>
              <a:off x="401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29" name="Line 68"/>
            <p:cNvSpPr>
              <a:spLocks noChangeShapeType="1"/>
            </p:cNvSpPr>
            <p:nvPr/>
          </p:nvSpPr>
          <p:spPr bwMode="auto">
            <a:xfrm>
              <a:off x="401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30" name="Line 69"/>
            <p:cNvSpPr>
              <a:spLocks noChangeShapeType="1"/>
            </p:cNvSpPr>
            <p:nvPr/>
          </p:nvSpPr>
          <p:spPr bwMode="auto">
            <a:xfrm>
              <a:off x="401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31" name="Line 70"/>
            <p:cNvSpPr>
              <a:spLocks noChangeShapeType="1"/>
            </p:cNvSpPr>
            <p:nvPr/>
          </p:nvSpPr>
          <p:spPr bwMode="auto">
            <a:xfrm>
              <a:off x="4018" y="1560"/>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32" name="Line 71"/>
            <p:cNvSpPr>
              <a:spLocks noChangeShapeType="1"/>
            </p:cNvSpPr>
            <p:nvPr/>
          </p:nvSpPr>
          <p:spPr bwMode="auto">
            <a:xfrm>
              <a:off x="4018" y="1640"/>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933" name="Freeform 72"/>
            <p:cNvSpPr>
              <a:spLocks/>
            </p:cNvSpPr>
            <p:nvPr/>
          </p:nvSpPr>
          <p:spPr bwMode="auto">
            <a:xfrm>
              <a:off x="4147" y="1577"/>
              <a:ext cx="125" cy="62"/>
            </a:xfrm>
            <a:custGeom>
              <a:avLst/>
              <a:gdLst>
                <a:gd name="T0" fmla="*/ 0 w 125"/>
                <a:gd name="T1" fmla="*/ 61 h 62"/>
                <a:gd name="T2" fmla="*/ 63 w 125"/>
                <a:gd name="T3" fmla="*/ 0 h 62"/>
                <a:gd name="T4" fmla="*/ 124 w 125"/>
                <a:gd name="T5" fmla="*/ 61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61"/>
                  </a:moveTo>
                  <a:lnTo>
                    <a:pt x="63" y="0"/>
                  </a:lnTo>
                  <a:lnTo>
                    <a:pt x="124" y="61"/>
                  </a:lnTo>
                </a:path>
              </a:pathLst>
            </a:custGeom>
            <a:noFill/>
            <a:ln w="12700" cap="rnd">
              <a:solidFill>
                <a:srgbClr val="000000"/>
              </a:solidFill>
              <a:round/>
              <a:headEnd type="none" w="sm" len="sm"/>
              <a:tailEnd type="none" w="sm" len="sm"/>
            </a:ln>
          </p:spPr>
          <p:txBody>
            <a:bodyPr/>
            <a:lstStyle/>
            <a:p>
              <a:endParaRPr lang="en-US"/>
            </a:p>
          </p:txBody>
        </p:sp>
        <p:sp>
          <p:nvSpPr>
            <p:cNvPr id="37934" name="Oval 73"/>
            <p:cNvSpPr>
              <a:spLocks noChangeArrowheads="1"/>
            </p:cNvSpPr>
            <p:nvPr/>
          </p:nvSpPr>
          <p:spPr bwMode="auto">
            <a:xfrm>
              <a:off x="4171" y="1605"/>
              <a:ext cx="72" cy="73"/>
            </a:xfrm>
            <a:prstGeom prst="ellipse">
              <a:avLst/>
            </a:prstGeom>
            <a:noFill/>
            <a:ln w="12700">
              <a:solidFill>
                <a:srgbClr val="000000"/>
              </a:solidFill>
              <a:round/>
              <a:headEnd/>
              <a:tailEnd/>
            </a:ln>
          </p:spPr>
          <p:txBody>
            <a:bodyPr wrap="none" anchor="ctr"/>
            <a:lstStyle/>
            <a:p>
              <a:endParaRPr lang="en-US"/>
            </a:p>
          </p:txBody>
        </p:sp>
      </p:grpSp>
      <p:sp>
        <p:nvSpPr>
          <p:cNvPr id="76" name="Slide Number Placeholder 75"/>
          <p:cNvSpPr>
            <a:spLocks noGrp="1"/>
          </p:cNvSpPr>
          <p:nvPr>
            <p:ph type="sldNum" sz="quarter" idx="12"/>
          </p:nvPr>
        </p:nvSpPr>
        <p:spPr/>
        <p:txBody>
          <a:bodyPr/>
          <a:lstStyle/>
          <a:p>
            <a:fld id="{432C8622-D8E8-42BF-901A-EF4521E846B1}" type="slidenum">
              <a:rPr lang="en-GB" smtClean="0"/>
              <a:pPr/>
              <a:t>32</a:t>
            </a:fld>
            <a:endParaRPr lang="en-GB"/>
          </a:p>
        </p:txBody>
      </p:sp>
      <p:pic>
        <p:nvPicPr>
          <p:cNvPr id="77"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algn="ctr"/>
            <a:r>
              <a:rPr lang="en-GB" dirty="0">
                <a:solidFill>
                  <a:srgbClr val="0070C0"/>
                </a:solidFill>
              </a:rPr>
              <a:t>3/2 valve actuator control</a:t>
            </a:r>
          </a:p>
        </p:txBody>
      </p:sp>
      <p:sp>
        <p:nvSpPr>
          <p:cNvPr id="38915" name="Rectangle 3"/>
          <p:cNvSpPr>
            <a:spLocks noGrp="1" noChangeArrowheads="1"/>
          </p:cNvSpPr>
          <p:nvPr>
            <p:ph type="body" sz="half" idx="1"/>
          </p:nvPr>
        </p:nvSpPr>
        <p:spPr>
          <a:noFill/>
        </p:spPr>
        <p:txBody>
          <a:bodyPr/>
          <a:lstStyle/>
          <a:p>
            <a:pPr algn="just"/>
            <a:r>
              <a:rPr lang="en-GB" sz="2000" dirty="0"/>
              <a:t>For independent speed control in each direction two flow regulators are required</a:t>
            </a:r>
          </a:p>
          <a:p>
            <a:pPr algn="just"/>
            <a:r>
              <a:rPr lang="en-GB" sz="2000" dirty="0"/>
              <a:t>Installed in opposite directions to each other</a:t>
            </a:r>
          </a:p>
          <a:p>
            <a:pPr algn="just"/>
            <a:r>
              <a:rPr lang="en-GB" sz="2000" dirty="0"/>
              <a:t>Upper regulator controls the outstroke speed</a:t>
            </a:r>
          </a:p>
          <a:p>
            <a:pPr algn="just"/>
            <a:r>
              <a:rPr lang="en-GB" sz="2000" dirty="0"/>
              <a:t>Lower regulator controls the </a:t>
            </a:r>
            <a:r>
              <a:rPr lang="en-GB" sz="2000" dirty="0" err="1"/>
              <a:t>instroking</a:t>
            </a:r>
            <a:r>
              <a:rPr lang="en-GB" sz="2000" dirty="0"/>
              <a:t> speed</a:t>
            </a:r>
          </a:p>
        </p:txBody>
      </p:sp>
      <p:grpSp>
        <p:nvGrpSpPr>
          <p:cNvPr id="2" name="Group 8"/>
          <p:cNvGrpSpPr>
            <a:grpSpLocks/>
          </p:cNvGrpSpPr>
          <p:nvPr/>
        </p:nvGrpSpPr>
        <p:grpSpPr bwMode="auto">
          <a:xfrm>
            <a:off x="6569075" y="1866900"/>
            <a:ext cx="827088" cy="382588"/>
            <a:chOff x="4138" y="1176"/>
            <a:chExt cx="521" cy="241"/>
          </a:xfrm>
        </p:grpSpPr>
        <p:sp>
          <p:nvSpPr>
            <p:cNvPr id="39019" name="Line 4"/>
            <p:cNvSpPr>
              <a:spLocks noChangeShapeType="1"/>
            </p:cNvSpPr>
            <p:nvPr/>
          </p:nvSpPr>
          <p:spPr bwMode="auto">
            <a:xfrm>
              <a:off x="4205"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020" name="Line 5"/>
            <p:cNvSpPr>
              <a:spLocks noChangeShapeType="1"/>
            </p:cNvSpPr>
            <p:nvPr/>
          </p:nvSpPr>
          <p:spPr bwMode="auto">
            <a:xfrm>
              <a:off x="4205"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021" name="Line 6"/>
            <p:cNvSpPr>
              <a:spLocks noChangeShapeType="1"/>
            </p:cNvSpPr>
            <p:nvPr/>
          </p:nvSpPr>
          <p:spPr bwMode="auto">
            <a:xfrm>
              <a:off x="4201"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022" name="Line 7"/>
            <p:cNvSpPr>
              <a:spLocks noChangeShapeType="1"/>
            </p:cNvSpPr>
            <p:nvPr/>
          </p:nvSpPr>
          <p:spPr bwMode="auto">
            <a:xfrm>
              <a:off x="4138"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8917" name="Freeform 9"/>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38918" name="Freeform 10"/>
          <p:cNvSpPr>
            <a:spLocks/>
          </p:cNvSpPr>
          <p:nvPr/>
        </p:nvSpPr>
        <p:spPr bwMode="auto">
          <a:xfrm>
            <a:off x="6680200" y="1900238"/>
            <a:ext cx="542925" cy="323850"/>
          </a:xfrm>
          <a:custGeom>
            <a:avLst/>
            <a:gdLst>
              <a:gd name="T0" fmla="*/ 341 w 342"/>
              <a:gd name="T1" fmla="*/ 130 h 204"/>
              <a:gd name="T2" fmla="*/ 322 w 342"/>
              <a:gd name="T3" fmla="*/ 203 h 204"/>
              <a:gd name="T4" fmla="*/ 261 w 342"/>
              <a:gd name="T5" fmla="*/ 0 h 204"/>
              <a:gd name="T6" fmla="*/ 201 w 342"/>
              <a:gd name="T7" fmla="*/ 203 h 204"/>
              <a:gd name="T8" fmla="*/ 140 w 342"/>
              <a:gd name="T9" fmla="*/ 0 h 204"/>
              <a:gd name="T10" fmla="*/ 80 w 342"/>
              <a:gd name="T11" fmla="*/ 203 h 204"/>
              <a:gd name="T12" fmla="*/ 19 w 342"/>
              <a:gd name="T13" fmla="*/ 0 h 204"/>
              <a:gd name="T14" fmla="*/ 0 w 342"/>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42"/>
              <a:gd name="T25" fmla="*/ 0 h 204"/>
              <a:gd name="T26" fmla="*/ 342 w 342"/>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2" h="204">
                <a:moveTo>
                  <a:pt x="341" y="130"/>
                </a:moveTo>
                <a:lnTo>
                  <a:pt x="322" y="203"/>
                </a:lnTo>
                <a:lnTo>
                  <a:pt x="261" y="0"/>
                </a:lnTo>
                <a:lnTo>
                  <a:pt x="201" y="203"/>
                </a:lnTo>
                <a:lnTo>
                  <a:pt x="140" y="0"/>
                </a:lnTo>
                <a:lnTo>
                  <a:pt x="80" y="203"/>
                </a:lnTo>
                <a:lnTo>
                  <a:pt x="19"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38919" name="Freeform 11"/>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38920" name="Freeform 12"/>
          <p:cNvSpPr>
            <a:spLocks/>
          </p:cNvSpPr>
          <p:nvPr/>
        </p:nvSpPr>
        <p:spPr bwMode="auto">
          <a:xfrm>
            <a:off x="7140575" y="22542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38921" name="Line 13"/>
          <p:cNvSpPr>
            <a:spLocks noChangeShapeType="1"/>
          </p:cNvSpPr>
          <p:nvPr/>
        </p:nvSpPr>
        <p:spPr bwMode="auto">
          <a:xfrm>
            <a:off x="6496050" y="2247900"/>
            <a:ext cx="0" cy="1955800"/>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39"/>
          <p:cNvGrpSpPr>
            <a:grpSpLocks/>
          </p:cNvGrpSpPr>
          <p:nvPr/>
        </p:nvGrpSpPr>
        <p:grpSpPr bwMode="auto">
          <a:xfrm>
            <a:off x="5516563" y="3976688"/>
            <a:ext cx="1427162" cy="963612"/>
            <a:chOff x="3475" y="2505"/>
            <a:chExt cx="899" cy="607"/>
          </a:xfrm>
        </p:grpSpPr>
        <p:sp>
          <p:nvSpPr>
            <p:cNvPr id="38994" name="Line 14"/>
            <p:cNvSpPr>
              <a:spLocks noChangeShapeType="1"/>
            </p:cNvSpPr>
            <p:nvPr/>
          </p:nvSpPr>
          <p:spPr bwMode="auto">
            <a:xfrm>
              <a:off x="4092" y="2888"/>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95" name="Line 15"/>
            <p:cNvSpPr>
              <a:spLocks noChangeShapeType="1"/>
            </p:cNvSpPr>
            <p:nvPr/>
          </p:nvSpPr>
          <p:spPr bwMode="auto">
            <a:xfrm>
              <a:off x="3985" y="2888"/>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96" name="Line 16"/>
            <p:cNvSpPr>
              <a:spLocks noChangeShapeType="1"/>
            </p:cNvSpPr>
            <p:nvPr/>
          </p:nvSpPr>
          <p:spPr bwMode="auto">
            <a:xfrm>
              <a:off x="4092" y="2822"/>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97" name="Line 17"/>
            <p:cNvSpPr>
              <a:spLocks noChangeShapeType="1"/>
            </p:cNvSpPr>
            <p:nvPr/>
          </p:nvSpPr>
          <p:spPr bwMode="auto">
            <a:xfrm>
              <a:off x="4058" y="2822"/>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98" name="Line 18"/>
            <p:cNvSpPr>
              <a:spLocks noChangeShapeType="1"/>
            </p:cNvSpPr>
            <p:nvPr/>
          </p:nvSpPr>
          <p:spPr bwMode="auto">
            <a:xfrm>
              <a:off x="3712" y="2822"/>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99" name="Line 19"/>
            <p:cNvSpPr>
              <a:spLocks noChangeShapeType="1"/>
            </p:cNvSpPr>
            <p:nvPr/>
          </p:nvSpPr>
          <p:spPr bwMode="auto">
            <a:xfrm>
              <a:off x="3747" y="2822"/>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000" name="Freeform 20"/>
            <p:cNvSpPr>
              <a:spLocks/>
            </p:cNvSpPr>
            <p:nvPr/>
          </p:nvSpPr>
          <p:spPr bwMode="auto">
            <a:xfrm>
              <a:off x="3838" y="2659"/>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39001" name="Freeform 21"/>
            <p:cNvSpPr>
              <a:spLocks/>
            </p:cNvSpPr>
            <p:nvPr/>
          </p:nvSpPr>
          <p:spPr bwMode="auto">
            <a:xfrm>
              <a:off x="3985" y="2818"/>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39002" name="Rectangle 22"/>
            <p:cNvSpPr>
              <a:spLocks noChangeArrowheads="1"/>
            </p:cNvSpPr>
            <p:nvPr/>
          </p:nvSpPr>
          <p:spPr bwMode="auto">
            <a:xfrm>
              <a:off x="3680" y="2656"/>
              <a:ext cx="472" cy="232"/>
            </a:xfrm>
            <a:prstGeom prst="rect">
              <a:avLst/>
            </a:prstGeom>
            <a:noFill/>
            <a:ln w="12700">
              <a:solidFill>
                <a:schemeClr val="tx1"/>
              </a:solidFill>
              <a:miter lim="800000"/>
              <a:headEnd/>
              <a:tailEnd/>
            </a:ln>
          </p:spPr>
          <p:txBody>
            <a:bodyPr wrap="none" anchor="ctr"/>
            <a:lstStyle/>
            <a:p>
              <a:endParaRPr lang="en-US"/>
            </a:p>
          </p:txBody>
        </p:sp>
        <p:sp>
          <p:nvSpPr>
            <p:cNvPr id="39003" name="Line 23"/>
            <p:cNvSpPr>
              <a:spLocks noChangeShapeType="1"/>
            </p:cNvSpPr>
            <p:nvPr/>
          </p:nvSpPr>
          <p:spPr bwMode="auto">
            <a:xfrm>
              <a:off x="3916" y="2652"/>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004" name="Line 24"/>
            <p:cNvSpPr>
              <a:spLocks noChangeShapeType="1"/>
            </p:cNvSpPr>
            <p:nvPr/>
          </p:nvSpPr>
          <p:spPr bwMode="auto">
            <a:xfrm flipH="1">
              <a:off x="3985" y="2655"/>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005" name="Line 25"/>
            <p:cNvSpPr>
              <a:spLocks noChangeShapeType="1"/>
            </p:cNvSpPr>
            <p:nvPr/>
          </p:nvSpPr>
          <p:spPr bwMode="auto">
            <a:xfrm flipV="1">
              <a:off x="3853" y="2655"/>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006" name="Rectangle 26"/>
            <p:cNvSpPr>
              <a:spLocks noChangeArrowheads="1"/>
            </p:cNvSpPr>
            <p:nvPr/>
          </p:nvSpPr>
          <p:spPr bwMode="auto">
            <a:xfrm>
              <a:off x="4068" y="2864"/>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39007" name="Rectangle 27"/>
            <p:cNvSpPr>
              <a:spLocks noChangeArrowheads="1"/>
            </p:cNvSpPr>
            <p:nvPr/>
          </p:nvSpPr>
          <p:spPr bwMode="auto">
            <a:xfrm>
              <a:off x="4068" y="2505"/>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39008" name="Rectangle 28"/>
            <p:cNvSpPr>
              <a:spLocks noChangeArrowheads="1"/>
            </p:cNvSpPr>
            <p:nvPr/>
          </p:nvSpPr>
          <p:spPr bwMode="auto">
            <a:xfrm>
              <a:off x="3838" y="2864"/>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39009" name="Rectangle 29"/>
            <p:cNvSpPr>
              <a:spLocks noChangeArrowheads="1"/>
            </p:cNvSpPr>
            <p:nvPr/>
          </p:nvSpPr>
          <p:spPr bwMode="auto">
            <a:xfrm>
              <a:off x="3475" y="2586"/>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39010" name="Rectangle 30"/>
            <p:cNvSpPr>
              <a:spLocks noChangeArrowheads="1"/>
            </p:cNvSpPr>
            <p:nvPr/>
          </p:nvSpPr>
          <p:spPr bwMode="auto">
            <a:xfrm>
              <a:off x="4120" y="2602"/>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39011" name="AutoShape 31"/>
            <p:cNvSpPr>
              <a:spLocks noChangeArrowheads="1"/>
            </p:cNvSpPr>
            <p:nvPr/>
          </p:nvSpPr>
          <p:spPr bwMode="auto">
            <a:xfrm>
              <a:off x="4029" y="3013"/>
              <a:ext cx="120"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9012" name="AutoShape 32"/>
            <p:cNvSpPr>
              <a:spLocks noChangeArrowheads="1"/>
            </p:cNvSpPr>
            <p:nvPr/>
          </p:nvSpPr>
          <p:spPr bwMode="auto">
            <a:xfrm rot="10800000" flipH="1">
              <a:off x="3925" y="3013"/>
              <a:ext cx="119"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39013" name="Freeform 33"/>
            <p:cNvSpPr>
              <a:spLocks/>
            </p:cNvSpPr>
            <p:nvPr/>
          </p:nvSpPr>
          <p:spPr bwMode="auto">
            <a:xfrm>
              <a:off x="4154" y="2753"/>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4" name="Group 38"/>
            <p:cNvGrpSpPr>
              <a:grpSpLocks/>
            </p:cNvGrpSpPr>
            <p:nvPr/>
          </p:nvGrpSpPr>
          <p:grpSpPr bwMode="auto">
            <a:xfrm>
              <a:off x="3475" y="2770"/>
              <a:ext cx="198" cy="116"/>
              <a:chOff x="3475" y="2770"/>
              <a:chExt cx="198" cy="116"/>
            </a:xfrm>
          </p:grpSpPr>
          <p:sp>
            <p:nvSpPr>
              <p:cNvPr id="39015" name="Line 34"/>
              <p:cNvSpPr>
                <a:spLocks noChangeShapeType="1"/>
              </p:cNvSpPr>
              <p:nvPr/>
            </p:nvSpPr>
            <p:spPr bwMode="auto">
              <a:xfrm>
                <a:off x="3519" y="2770"/>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016" name="Freeform 35"/>
              <p:cNvSpPr>
                <a:spLocks/>
              </p:cNvSpPr>
              <p:nvPr/>
            </p:nvSpPr>
            <p:spPr bwMode="auto">
              <a:xfrm>
                <a:off x="3475" y="2770"/>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39017" name="Line 36"/>
              <p:cNvSpPr>
                <a:spLocks noChangeShapeType="1"/>
              </p:cNvSpPr>
              <p:nvPr/>
            </p:nvSpPr>
            <p:spPr bwMode="auto">
              <a:xfrm>
                <a:off x="3523" y="2805"/>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018" name="Line 37"/>
              <p:cNvSpPr>
                <a:spLocks noChangeShapeType="1"/>
              </p:cNvSpPr>
              <p:nvPr/>
            </p:nvSpPr>
            <p:spPr bwMode="auto">
              <a:xfrm>
                <a:off x="3523" y="2852"/>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5" name="Group 74"/>
          <p:cNvGrpSpPr>
            <a:grpSpLocks/>
          </p:cNvGrpSpPr>
          <p:nvPr/>
        </p:nvGrpSpPr>
        <p:grpSpPr bwMode="auto">
          <a:xfrm>
            <a:off x="6373813" y="2922588"/>
            <a:ext cx="425450" cy="449262"/>
            <a:chOff x="4015" y="1841"/>
            <a:chExt cx="268" cy="283"/>
          </a:xfrm>
        </p:grpSpPr>
        <p:sp>
          <p:nvSpPr>
            <p:cNvPr id="38960" name="Freeform 40"/>
            <p:cNvSpPr>
              <a:spLocks/>
            </p:cNvSpPr>
            <p:nvPr/>
          </p:nvSpPr>
          <p:spPr bwMode="auto">
            <a:xfrm>
              <a:off x="4090" y="2034"/>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38961" name="Freeform 41"/>
            <p:cNvSpPr>
              <a:spLocks/>
            </p:cNvSpPr>
            <p:nvPr/>
          </p:nvSpPr>
          <p:spPr bwMode="auto">
            <a:xfrm>
              <a:off x="4090" y="1882"/>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38962" name="Freeform 42"/>
            <p:cNvSpPr>
              <a:spLocks/>
            </p:cNvSpPr>
            <p:nvPr/>
          </p:nvSpPr>
          <p:spPr bwMode="auto">
            <a:xfrm>
              <a:off x="4110" y="1922"/>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38963" name="Freeform 43"/>
            <p:cNvSpPr>
              <a:spLocks/>
            </p:cNvSpPr>
            <p:nvPr/>
          </p:nvSpPr>
          <p:spPr bwMode="auto">
            <a:xfrm>
              <a:off x="4052" y="1922"/>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38964" name="Line 44"/>
            <p:cNvSpPr>
              <a:spLocks noChangeShapeType="1"/>
            </p:cNvSpPr>
            <p:nvPr/>
          </p:nvSpPr>
          <p:spPr bwMode="auto">
            <a:xfrm>
              <a:off x="4036" y="1953"/>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65" name="Freeform 45"/>
            <p:cNvSpPr>
              <a:spLocks/>
            </p:cNvSpPr>
            <p:nvPr/>
          </p:nvSpPr>
          <p:spPr bwMode="auto">
            <a:xfrm>
              <a:off x="4132" y="1999"/>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38966" name="Oval 46"/>
            <p:cNvSpPr>
              <a:spLocks noChangeArrowheads="1"/>
            </p:cNvSpPr>
            <p:nvPr/>
          </p:nvSpPr>
          <p:spPr bwMode="auto">
            <a:xfrm>
              <a:off x="4089" y="2082"/>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38967" name="Oval 47"/>
            <p:cNvSpPr>
              <a:spLocks noChangeArrowheads="1"/>
            </p:cNvSpPr>
            <p:nvPr/>
          </p:nvSpPr>
          <p:spPr bwMode="auto">
            <a:xfrm>
              <a:off x="4089" y="1879"/>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38968" name="Freeform 48"/>
            <p:cNvSpPr>
              <a:spLocks/>
            </p:cNvSpPr>
            <p:nvPr/>
          </p:nvSpPr>
          <p:spPr bwMode="auto">
            <a:xfrm>
              <a:off x="4242" y="2084"/>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38969" name="Freeform 49"/>
            <p:cNvSpPr>
              <a:spLocks/>
            </p:cNvSpPr>
            <p:nvPr/>
          </p:nvSpPr>
          <p:spPr bwMode="auto">
            <a:xfrm>
              <a:off x="4015" y="2084"/>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38970" name="Line 50"/>
            <p:cNvSpPr>
              <a:spLocks noChangeShapeType="1"/>
            </p:cNvSpPr>
            <p:nvPr/>
          </p:nvSpPr>
          <p:spPr bwMode="auto">
            <a:xfrm flipH="1">
              <a:off x="4167" y="212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71" name="Line 51"/>
            <p:cNvSpPr>
              <a:spLocks noChangeShapeType="1"/>
            </p:cNvSpPr>
            <p:nvPr/>
          </p:nvSpPr>
          <p:spPr bwMode="auto">
            <a:xfrm flipH="1">
              <a:off x="4090" y="212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72" name="Line 52"/>
            <p:cNvSpPr>
              <a:spLocks noChangeShapeType="1"/>
            </p:cNvSpPr>
            <p:nvPr/>
          </p:nvSpPr>
          <p:spPr bwMode="auto">
            <a:xfrm>
              <a:off x="4068" y="2123"/>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73" name="Line 53"/>
            <p:cNvSpPr>
              <a:spLocks noChangeShapeType="1"/>
            </p:cNvSpPr>
            <p:nvPr/>
          </p:nvSpPr>
          <p:spPr bwMode="auto">
            <a:xfrm>
              <a:off x="4145" y="212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74" name="Line 54"/>
            <p:cNvSpPr>
              <a:spLocks noChangeShapeType="1"/>
            </p:cNvSpPr>
            <p:nvPr/>
          </p:nvSpPr>
          <p:spPr bwMode="auto">
            <a:xfrm>
              <a:off x="4224" y="212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75" name="Freeform 55"/>
            <p:cNvSpPr>
              <a:spLocks/>
            </p:cNvSpPr>
            <p:nvPr/>
          </p:nvSpPr>
          <p:spPr bwMode="auto">
            <a:xfrm>
              <a:off x="4242" y="1841"/>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38976" name="Freeform 56"/>
            <p:cNvSpPr>
              <a:spLocks/>
            </p:cNvSpPr>
            <p:nvPr/>
          </p:nvSpPr>
          <p:spPr bwMode="auto">
            <a:xfrm>
              <a:off x="4015" y="1841"/>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38977" name="Line 57"/>
            <p:cNvSpPr>
              <a:spLocks noChangeShapeType="1"/>
            </p:cNvSpPr>
            <p:nvPr/>
          </p:nvSpPr>
          <p:spPr bwMode="auto">
            <a:xfrm flipH="1">
              <a:off x="4167" y="184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78" name="Line 58"/>
            <p:cNvSpPr>
              <a:spLocks noChangeShapeType="1"/>
            </p:cNvSpPr>
            <p:nvPr/>
          </p:nvSpPr>
          <p:spPr bwMode="auto">
            <a:xfrm flipH="1">
              <a:off x="4090" y="184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79" name="Line 59"/>
            <p:cNvSpPr>
              <a:spLocks noChangeShapeType="1"/>
            </p:cNvSpPr>
            <p:nvPr/>
          </p:nvSpPr>
          <p:spPr bwMode="auto">
            <a:xfrm>
              <a:off x="4068" y="184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80" name="Line 60"/>
            <p:cNvSpPr>
              <a:spLocks noChangeShapeType="1"/>
            </p:cNvSpPr>
            <p:nvPr/>
          </p:nvSpPr>
          <p:spPr bwMode="auto">
            <a:xfrm>
              <a:off x="4145" y="184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81" name="Line 61"/>
            <p:cNvSpPr>
              <a:spLocks noChangeShapeType="1"/>
            </p:cNvSpPr>
            <p:nvPr/>
          </p:nvSpPr>
          <p:spPr bwMode="auto">
            <a:xfrm>
              <a:off x="4224" y="184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82" name="Line 62"/>
            <p:cNvSpPr>
              <a:spLocks noChangeShapeType="1"/>
            </p:cNvSpPr>
            <p:nvPr/>
          </p:nvSpPr>
          <p:spPr bwMode="auto">
            <a:xfrm flipV="1">
              <a:off x="4282" y="2060"/>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83" name="Line 63"/>
            <p:cNvSpPr>
              <a:spLocks noChangeShapeType="1"/>
            </p:cNvSpPr>
            <p:nvPr/>
          </p:nvSpPr>
          <p:spPr bwMode="auto">
            <a:xfrm flipV="1">
              <a:off x="4282" y="1978"/>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84" name="Line 64"/>
            <p:cNvSpPr>
              <a:spLocks noChangeShapeType="1"/>
            </p:cNvSpPr>
            <p:nvPr/>
          </p:nvSpPr>
          <p:spPr bwMode="auto">
            <a:xfrm flipV="1">
              <a:off x="4280" y="1897"/>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85" name="Line 65"/>
            <p:cNvSpPr>
              <a:spLocks noChangeShapeType="1"/>
            </p:cNvSpPr>
            <p:nvPr/>
          </p:nvSpPr>
          <p:spPr bwMode="auto">
            <a:xfrm flipV="1">
              <a:off x="4282" y="2003"/>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86" name="Line 66"/>
            <p:cNvSpPr>
              <a:spLocks noChangeShapeType="1"/>
            </p:cNvSpPr>
            <p:nvPr/>
          </p:nvSpPr>
          <p:spPr bwMode="auto">
            <a:xfrm flipV="1">
              <a:off x="4282" y="1922"/>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87" name="Line 67"/>
            <p:cNvSpPr>
              <a:spLocks noChangeShapeType="1"/>
            </p:cNvSpPr>
            <p:nvPr/>
          </p:nvSpPr>
          <p:spPr bwMode="auto">
            <a:xfrm flipV="1">
              <a:off x="4016" y="2060"/>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88" name="Line 68"/>
            <p:cNvSpPr>
              <a:spLocks noChangeShapeType="1"/>
            </p:cNvSpPr>
            <p:nvPr/>
          </p:nvSpPr>
          <p:spPr bwMode="auto">
            <a:xfrm flipV="1">
              <a:off x="4016" y="1978"/>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89" name="Line 69"/>
            <p:cNvSpPr>
              <a:spLocks noChangeShapeType="1"/>
            </p:cNvSpPr>
            <p:nvPr/>
          </p:nvSpPr>
          <p:spPr bwMode="auto">
            <a:xfrm flipV="1">
              <a:off x="4016" y="1897"/>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90" name="Line 70"/>
            <p:cNvSpPr>
              <a:spLocks noChangeShapeType="1"/>
            </p:cNvSpPr>
            <p:nvPr/>
          </p:nvSpPr>
          <p:spPr bwMode="auto">
            <a:xfrm flipV="1">
              <a:off x="4015" y="2003"/>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91" name="Line 71"/>
            <p:cNvSpPr>
              <a:spLocks noChangeShapeType="1"/>
            </p:cNvSpPr>
            <p:nvPr/>
          </p:nvSpPr>
          <p:spPr bwMode="auto">
            <a:xfrm flipV="1">
              <a:off x="4015" y="1922"/>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92" name="Freeform 72"/>
            <p:cNvSpPr>
              <a:spLocks/>
            </p:cNvSpPr>
            <p:nvPr/>
          </p:nvSpPr>
          <p:spPr bwMode="auto">
            <a:xfrm>
              <a:off x="4144" y="1965"/>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38993" name="Oval 73"/>
            <p:cNvSpPr>
              <a:spLocks noChangeArrowheads="1"/>
            </p:cNvSpPr>
            <p:nvPr/>
          </p:nvSpPr>
          <p:spPr bwMode="auto">
            <a:xfrm>
              <a:off x="4168" y="1925"/>
              <a:ext cx="72" cy="73"/>
            </a:xfrm>
            <a:prstGeom prst="ellipse">
              <a:avLst/>
            </a:prstGeom>
            <a:noFill/>
            <a:ln w="12700">
              <a:solidFill>
                <a:srgbClr val="000000"/>
              </a:solidFill>
              <a:round/>
              <a:headEnd/>
              <a:tailEnd/>
            </a:ln>
          </p:spPr>
          <p:txBody>
            <a:bodyPr wrap="none" anchor="ctr"/>
            <a:lstStyle/>
            <a:p>
              <a:endParaRPr lang="en-US"/>
            </a:p>
          </p:txBody>
        </p:sp>
      </p:grpSp>
      <p:grpSp>
        <p:nvGrpSpPr>
          <p:cNvPr id="6" name="Group 109"/>
          <p:cNvGrpSpPr>
            <a:grpSpLocks/>
          </p:cNvGrpSpPr>
          <p:nvPr/>
        </p:nvGrpSpPr>
        <p:grpSpPr bwMode="auto">
          <a:xfrm>
            <a:off x="6378575" y="2349500"/>
            <a:ext cx="425450" cy="449263"/>
            <a:chOff x="4018" y="1480"/>
            <a:chExt cx="268" cy="283"/>
          </a:xfrm>
        </p:grpSpPr>
        <p:sp>
          <p:nvSpPr>
            <p:cNvPr id="38926" name="Freeform 75"/>
            <p:cNvSpPr>
              <a:spLocks/>
            </p:cNvSpPr>
            <p:nvPr/>
          </p:nvSpPr>
          <p:spPr bwMode="auto">
            <a:xfrm>
              <a:off x="4093" y="1519"/>
              <a:ext cx="116" cy="51"/>
            </a:xfrm>
            <a:custGeom>
              <a:avLst/>
              <a:gdLst>
                <a:gd name="T0" fmla="*/ 115 w 116"/>
                <a:gd name="T1" fmla="*/ 50 h 51"/>
                <a:gd name="T2" fmla="*/ 115 w 116"/>
                <a:gd name="T3" fmla="*/ 0 h 51"/>
                <a:gd name="T4" fmla="*/ 0 w 116"/>
                <a:gd name="T5" fmla="*/ 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5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38927" name="Freeform 76"/>
            <p:cNvSpPr>
              <a:spLocks/>
            </p:cNvSpPr>
            <p:nvPr/>
          </p:nvSpPr>
          <p:spPr bwMode="auto">
            <a:xfrm>
              <a:off x="4093" y="1681"/>
              <a:ext cx="116" cy="41"/>
            </a:xfrm>
            <a:custGeom>
              <a:avLst/>
              <a:gdLst>
                <a:gd name="T0" fmla="*/ 115 w 116"/>
                <a:gd name="T1" fmla="*/ 0 h 41"/>
                <a:gd name="T2" fmla="*/ 115 w 116"/>
                <a:gd name="T3" fmla="*/ 40 h 41"/>
                <a:gd name="T4" fmla="*/ 0 w 116"/>
                <a:gd name="T5" fmla="*/ 4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0"/>
                  </a:moveTo>
                  <a:lnTo>
                    <a:pt x="115" y="40"/>
                  </a:lnTo>
                  <a:lnTo>
                    <a:pt x="0" y="40"/>
                  </a:lnTo>
                </a:path>
              </a:pathLst>
            </a:custGeom>
            <a:noFill/>
            <a:ln w="12700" cap="rnd">
              <a:solidFill>
                <a:srgbClr val="000000"/>
              </a:solidFill>
              <a:round/>
              <a:headEnd type="none" w="sm" len="sm"/>
              <a:tailEnd type="none" w="sm" len="sm"/>
            </a:ln>
          </p:spPr>
          <p:txBody>
            <a:bodyPr/>
            <a:lstStyle/>
            <a:p>
              <a:endParaRPr lang="en-US"/>
            </a:p>
          </p:txBody>
        </p:sp>
        <p:sp>
          <p:nvSpPr>
            <p:cNvPr id="38928" name="Freeform 77"/>
            <p:cNvSpPr>
              <a:spLocks/>
            </p:cNvSpPr>
            <p:nvPr/>
          </p:nvSpPr>
          <p:spPr bwMode="auto">
            <a:xfrm>
              <a:off x="4113" y="1560"/>
              <a:ext cx="22" cy="122"/>
            </a:xfrm>
            <a:custGeom>
              <a:avLst/>
              <a:gdLst>
                <a:gd name="T0" fmla="*/ 20 w 22"/>
                <a:gd name="T1" fmla="*/ 0 h 122"/>
                <a:gd name="T2" fmla="*/ 0 w 22"/>
                <a:gd name="T3" fmla="*/ 61 h 122"/>
                <a:gd name="T4" fmla="*/ 4 w 22"/>
                <a:gd name="T5" fmla="*/ 91 h 122"/>
                <a:gd name="T6" fmla="*/ 21 w 22"/>
                <a:gd name="T7" fmla="*/ 121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0"/>
                  </a:moveTo>
                  <a:lnTo>
                    <a:pt x="0" y="61"/>
                  </a:lnTo>
                  <a:lnTo>
                    <a:pt x="4" y="91"/>
                  </a:lnTo>
                  <a:lnTo>
                    <a:pt x="21" y="121"/>
                  </a:lnTo>
                </a:path>
              </a:pathLst>
            </a:custGeom>
            <a:noFill/>
            <a:ln w="12700" cap="rnd">
              <a:solidFill>
                <a:srgbClr val="000000"/>
              </a:solidFill>
              <a:round/>
              <a:headEnd type="none" w="sm" len="sm"/>
              <a:tailEnd type="none" w="sm" len="sm"/>
            </a:ln>
          </p:spPr>
          <p:txBody>
            <a:bodyPr/>
            <a:lstStyle/>
            <a:p>
              <a:endParaRPr lang="en-US"/>
            </a:p>
          </p:txBody>
        </p:sp>
        <p:sp>
          <p:nvSpPr>
            <p:cNvPr id="38929" name="Freeform 78"/>
            <p:cNvSpPr>
              <a:spLocks/>
            </p:cNvSpPr>
            <p:nvPr/>
          </p:nvSpPr>
          <p:spPr bwMode="auto">
            <a:xfrm>
              <a:off x="4055" y="1560"/>
              <a:ext cx="20" cy="122"/>
            </a:xfrm>
            <a:custGeom>
              <a:avLst/>
              <a:gdLst>
                <a:gd name="T0" fmla="*/ 0 w 20"/>
                <a:gd name="T1" fmla="*/ 121 h 122"/>
                <a:gd name="T2" fmla="*/ 19 w 20"/>
                <a:gd name="T3" fmla="*/ 61 h 122"/>
                <a:gd name="T4" fmla="*/ 19 w 20"/>
                <a:gd name="T5" fmla="*/ 45 h 122"/>
                <a:gd name="T6" fmla="*/ 15 w 20"/>
                <a:gd name="T7" fmla="*/ 28 h 122"/>
                <a:gd name="T8" fmla="*/ 1 w 20"/>
                <a:gd name="T9" fmla="*/ 0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121"/>
                  </a:moveTo>
                  <a:lnTo>
                    <a:pt x="19" y="61"/>
                  </a:lnTo>
                  <a:lnTo>
                    <a:pt x="19" y="45"/>
                  </a:lnTo>
                  <a:lnTo>
                    <a:pt x="15" y="28"/>
                  </a:lnTo>
                  <a:lnTo>
                    <a:pt x="1" y="0"/>
                  </a:lnTo>
                </a:path>
              </a:pathLst>
            </a:custGeom>
            <a:noFill/>
            <a:ln w="12700" cap="rnd">
              <a:solidFill>
                <a:srgbClr val="000000"/>
              </a:solidFill>
              <a:round/>
              <a:headEnd type="none" w="sm" len="sm"/>
              <a:tailEnd type="none" w="sm" len="sm"/>
            </a:ln>
          </p:spPr>
          <p:txBody>
            <a:bodyPr/>
            <a:lstStyle/>
            <a:p>
              <a:endParaRPr lang="en-US"/>
            </a:p>
          </p:txBody>
        </p:sp>
        <p:sp>
          <p:nvSpPr>
            <p:cNvPr id="38930" name="Line 79"/>
            <p:cNvSpPr>
              <a:spLocks noChangeShapeType="1"/>
            </p:cNvSpPr>
            <p:nvPr/>
          </p:nvSpPr>
          <p:spPr bwMode="auto">
            <a:xfrm flipV="1">
              <a:off x="4039" y="1576"/>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31" name="Freeform 80"/>
            <p:cNvSpPr>
              <a:spLocks/>
            </p:cNvSpPr>
            <p:nvPr/>
          </p:nvSpPr>
          <p:spPr bwMode="auto">
            <a:xfrm>
              <a:off x="4135" y="1573"/>
              <a:ext cx="45" cy="32"/>
            </a:xfrm>
            <a:custGeom>
              <a:avLst/>
              <a:gdLst>
                <a:gd name="T0" fmla="*/ 44 w 45"/>
                <a:gd name="T1" fmla="*/ 0 h 32"/>
                <a:gd name="T2" fmla="*/ 0 w 45"/>
                <a:gd name="T3" fmla="*/ 13 h 32"/>
                <a:gd name="T4" fmla="*/ 7 w 45"/>
                <a:gd name="T5" fmla="*/ 31 h 32"/>
                <a:gd name="T6" fmla="*/ 44 w 45"/>
                <a:gd name="T7" fmla="*/ 0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0"/>
                  </a:moveTo>
                  <a:lnTo>
                    <a:pt x="0" y="13"/>
                  </a:lnTo>
                  <a:lnTo>
                    <a:pt x="7" y="31"/>
                  </a:lnTo>
                  <a:lnTo>
                    <a:pt x="44" y="0"/>
                  </a:lnTo>
                </a:path>
              </a:pathLst>
            </a:custGeom>
            <a:solidFill>
              <a:srgbClr val="000000"/>
            </a:solidFill>
            <a:ln w="12700" cap="rnd">
              <a:solidFill>
                <a:srgbClr val="000000"/>
              </a:solidFill>
              <a:round/>
              <a:headEnd/>
              <a:tailEnd/>
            </a:ln>
          </p:spPr>
          <p:txBody>
            <a:bodyPr/>
            <a:lstStyle/>
            <a:p>
              <a:endParaRPr lang="en-US"/>
            </a:p>
          </p:txBody>
        </p:sp>
        <p:sp>
          <p:nvSpPr>
            <p:cNvPr id="38932" name="Oval 81"/>
            <p:cNvSpPr>
              <a:spLocks noChangeArrowheads="1"/>
            </p:cNvSpPr>
            <p:nvPr/>
          </p:nvSpPr>
          <p:spPr bwMode="auto">
            <a:xfrm>
              <a:off x="4092" y="15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38933" name="Oval 82"/>
            <p:cNvSpPr>
              <a:spLocks noChangeArrowheads="1"/>
            </p:cNvSpPr>
            <p:nvPr/>
          </p:nvSpPr>
          <p:spPr bwMode="auto">
            <a:xfrm>
              <a:off x="4092" y="1716"/>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38934" name="Freeform 83"/>
            <p:cNvSpPr>
              <a:spLocks/>
            </p:cNvSpPr>
            <p:nvPr/>
          </p:nvSpPr>
          <p:spPr bwMode="auto">
            <a:xfrm>
              <a:off x="4245" y="1480"/>
              <a:ext cx="41" cy="40"/>
            </a:xfrm>
            <a:custGeom>
              <a:avLst/>
              <a:gdLst>
                <a:gd name="T0" fmla="*/ 0 w 41"/>
                <a:gd name="T1" fmla="*/ 0 h 40"/>
                <a:gd name="T2" fmla="*/ 40 w 41"/>
                <a:gd name="T3" fmla="*/ 0 h 40"/>
                <a:gd name="T4" fmla="*/ 40 w 41"/>
                <a:gd name="T5" fmla="*/ 39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0"/>
                  </a:moveTo>
                  <a:lnTo>
                    <a:pt x="40" y="0"/>
                  </a:lnTo>
                  <a:lnTo>
                    <a:pt x="40" y="39"/>
                  </a:lnTo>
                </a:path>
              </a:pathLst>
            </a:custGeom>
            <a:noFill/>
            <a:ln w="12700" cap="rnd">
              <a:solidFill>
                <a:srgbClr val="000000"/>
              </a:solidFill>
              <a:round/>
              <a:headEnd type="none" w="sm" len="sm"/>
              <a:tailEnd type="none" w="sm" len="sm"/>
            </a:ln>
          </p:spPr>
          <p:txBody>
            <a:bodyPr/>
            <a:lstStyle/>
            <a:p>
              <a:endParaRPr lang="en-US"/>
            </a:p>
          </p:txBody>
        </p:sp>
        <p:sp>
          <p:nvSpPr>
            <p:cNvPr id="38935" name="Freeform 84"/>
            <p:cNvSpPr>
              <a:spLocks/>
            </p:cNvSpPr>
            <p:nvPr/>
          </p:nvSpPr>
          <p:spPr bwMode="auto">
            <a:xfrm>
              <a:off x="4018" y="1480"/>
              <a:ext cx="39" cy="40"/>
            </a:xfrm>
            <a:custGeom>
              <a:avLst/>
              <a:gdLst>
                <a:gd name="T0" fmla="*/ 38 w 39"/>
                <a:gd name="T1" fmla="*/ 0 h 40"/>
                <a:gd name="T2" fmla="*/ 0 w 39"/>
                <a:gd name="T3" fmla="*/ 0 h 40"/>
                <a:gd name="T4" fmla="*/ 0 w 39"/>
                <a:gd name="T5" fmla="*/ 39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0"/>
                  </a:moveTo>
                  <a:lnTo>
                    <a:pt x="0" y="0"/>
                  </a:lnTo>
                  <a:lnTo>
                    <a:pt x="0" y="39"/>
                  </a:lnTo>
                </a:path>
              </a:pathLst>
            </a:custGeom>
            <a:noFill/>
            <a:ln w="12700" cap="rnd">
              <a:solidFill>
                <a:srgbClr val="000000"/>
              </a:solidFill>
              <a:round/>
              <a:headEnd type="none" w="sm" len="sm"/>
              <a:tailEnd type="none" w="sm" len="sm"/>
            </a:ln>
          </p:spPr>
          <p:txBody>
            <a:bodyPr/>
            <a:lstStyle/>
            <a:p>
              <a:endParaRPr lang="en-US"/>
            </a:p>
          </p:txBody>
        </p:sp>
        <p:sp>
          <p:nvSpPr>
            <p:cNvPr id="38936" name="Line 85"/>
            <p:cNvSpPr>
              <a:spLocks noChangeShapeType="1"/>
            </p:cNvSpPr>
            <p:nvPr/>
          </p:nvSpPr>
          <p:spPr bwMode="auto">
            <a:xfrm flipH="1">
              <a:off x="4170" y="1480"/>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37" name="Line 86"/>
            <p:cNvSpPr>
              <a:spLocks noChangeShapeType="1"/>
            </p:cNvSpPr>
            <p:nvPr/>
          </p:nvSpPr>
          <p:spPr bwMode="auto">
            <a:xfrm flipH="1">
              <a:off x="4093" y="1480"/>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38" name="Line 87"/>
            <p:cNvSpPr>
              <a:spLocks noChangeShapeType="1"/>
            </p:cNvSpPr>
            <p:nvPr/>
          </p:nvSpPr>
          <p:spPr bwMode="auto">
            <a:xfrm>
              <a:off x="4071" y="1480"/>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39" name="Line 88"/>
            <p:cNvSpPr>
              <a:spLocks noChangeShapeType="1"/>
            </p:cNvSpPr>
            <p:nvPr/>
          </p:nvSpPr>
          <p:spPr bwMode="auto">
            <a:xfrm>
              <a:off x="4148" y="1480"/>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40" name="Line 89"/>
            <p:cNvSpPr>
              <a:spLocks noChangeShapeType="1"/>
            </p:cNvSpPr>
            <p:nvPr/>
          </p:nvSpPr>
          <p:spPr bwMode="auto">
            <a:xfrm>
              <a:off x="4227" y="1480"/>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41" name="Freeform 90"/>
            <p:cNvSpPr>
              <a:spLocks/>
            </p:cNvSpPr>
            <p:nvPr/>
          </p:nvSpPr>
          <p:spPr bwMode="auto">
            <a:xfrm>
              <a:off x="4245" y="1721"/>
              <a:ext cx="41" cy="42"/>
            </a:xfrm>
            <a:custGeom>
              <a:avLst/>
              <a:gdLst>
                <a:gd name="T0" fmla="*/ 40 w 41"/>
                <a:gd name="T1" fmla="*/ 0 h 42"/>
                <a:gd name="T2" fmla="*/ 40 w 41"/>
                <a:gd name="T3" fmla="*/ 41 h 42"/>
                <a:gd name="T4" fmla="*/ 0 w 41"/>
                <a:gd name="T5" fmla="*/ 41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0"/>
                  </a:moveTo>
                  <a:lnTo>
                    <a:pt x="40" y="41"/>
                  </a:lnTo>
                  <a:lnTo>
                    <a:pt x="0" y="41"/>
                  </a:lnTo>
                </a:path>
              </a:pathLst>
            </a:custGeom>
            <a:noFill/>
            <a:ln w="12700" cap="rnd">
              <a:solidFill>
                <a:srgbClr val="000000"/>
              </a:solidFill>
              <a:round/>
              <a:headEnd type="none" w="sm" len="sm"/>
              <a:tailEnd type="none" w="sm" len="sm"/>
            </a:ln>
          </p:spPr>
          <p:txBody>
            <a:bodyPr/>
            <a:lstStyle/>
            <a:p>
              <a:endParaRPr lang="en-US"/>
            </a:p>
          </p:txBody>
        </p:sp>
        <p:sp>
          <p:nvSpPr>
            <p:cNvPr id="38942" name="Freeform 91"/>
            <p:cNvSpPr>
              <a:spLocks/>
            </p:cNvSpPr>
            <p:nvPr/>
          </p:nvSpPr>
          <p:spPr bwMode="auto">
            <a:xfrm>
              <a:off x="4018" y="1721"/>
              <a:ext cx="39" cy="42"/>
            </a:xfrm>
            <a:custGeom>
              <a:avLst/>
              <a:gdLst>
                <a:gd name="T0" fmla="*/ 0 w 39"/>
                <a:gd name="T1" fmla="*/ 0 h 42"/>
                <a:gd name="T2" fmla="*/ 0 w 39"/>
                <a:gd name="T3" fmla="*/ 41 h 42"/>
                <a:gd name="T4" fmla="*/ 38 w 39"/>
                <a:gd name="T5" fmla="*/ 41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0"/>
                  </a:moveTo>
                  <a:lnTo>
                    <a:pt x="0" y="41"/>
                  </a:lnTo>
                  <a:lnTo>
                    <a:pt x="38" y="41"/>
                  </a:lnTo>
                </a:path>
              </a:pathLst>
            </a:custGeom>
            <a:noFill/>
            <a:ln w="12700" cap="rnd">
              <a:solidFill>
                <a:srgbClr val="000000"/>
              </a:solidFill>
              <a:round/>
              <a:headEnd type="none" w="sm" len="sm"/>
              <a:tailEnd type="none" w="sm" len="sm"/>
            </a:ln>
          </p:spPr>
          <p:txBody>
            <a:bodyPr/>
            <a:lstStyle/>
            <a:p>
              <a:endParaRPr lang="en-US"/>
            </a:p>
          </p:txBody>
        </p:sp>
        <p:sp>
          <p:nvSpPr>
            <p:cNvPr id="38943" name="Line 92"/>
            <p:cNvSpPr>
              <a:spLocks noChangeShapeType="1"/>
            </p:cNvSpPr>
            <p:nvPr/>
          </p:nvSpPr>
          <p:spPr bwMode="auto">
            <a:xfrm flipH="1">
              <a:off x="4170" y="176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44" name="Line 93"/>
            <p:cNvSpPr>
              <a:spLocks noChangeShapeType="1"/>
            </p:cNvSpPr>
            <p:nvPr/>
          </p:nvSpPr>
          <p:spPr bwMode="auto">
            <a:xfrm flipH="1">
              <a:off x="4093" y="176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45" name="Line 94"/>
            <p:cNvSpPr>
              <a:spLocks noChangeShapeType="1"/>
            </p:cNvSpPr>
            <p:nvPr/>
          </p:nvSpPr>
          <p:spPr bwMode="auto">
            <a:xfrm>
              <a:off x="4071" y="176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46" name="Line 95"/>
            <p:cNvSpPr>
              <a:spLocks noChangeShapeType="1"/>
            </p:cNvSpPr>
            <p:nvPr/>
          </p:nvSpPr>
          <p:spPr bwMode="auto">
            <a:xfrm>
              <a:off x="4148" y="176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47" name="Line 96"/>
            <p:cNvSpPr>
              <a:spLocks noChangeShapeType="1"/>
            </p:cNvSpPr>
            <p:nvPr/>
          </p:nvSpPr>
          <p:spPr bwMode="auto">
            <a:xfrm>
              <a:off x="4227" y="176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48" name="Line 97"/>
            <p:cNvSpPr>
              <a:spLocks noChangeShapeType="1"/>
            </p:cNvSpPr>
            <p:nvPr/>
          </p:nvSpPr>
          <p:spPr bwMode="auto">
            <a:xfrm>
              <a:off x="4285"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49" name="Line 98"/>
            <p:cNvSpPr>
              <a:spLocks noChangeShapeType="1"/>
            </p:cNvSpPr>
            <p:nvPr/>
          </p:nvSpPr>
          <p:spPr bwMode="auto">
            <a:xfrm>
              <a:off x="428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50" name="Line 99"/>
            <p:cNvSpPr>
              <a:spLocks noChangeShapeType="1"/>
            </p:cNvSpPr>
            <p:nvPr/>
          </p:nvSpPr>
          <p:spPr bwMode="auto">
            <a:xfrm>
              <a:off x="4283"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51" name="Line 100"/>
            <p:cNvSpPr>
              <a:spLocks noChangeShapeType="1"/>
            </p:cNvSpPr>
            <p:nvPr/>
          </p:nvSpPr>
          <p:spPr bwMode="auto">
            <a:xfrm>
              <a:off x="4285" y="1560"/>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52" name="Line 101"/>
            <p:cNvSpPr>
              <a:spLocks noChangeShapeType="1"/>
            </p:cNvSpPr>
            <p:nvPr/>
          </p:nvSpPr>
          <p:spPr bwMode="auto">
            <a:xfrm>
              <a:off x="4285" y="1640"/>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53" name="Line 102"/>
            <p:cNvSpPr>
              <a:spLocks noChangeShapeType="1"/>
            </p:cNvSpPr>
            <p:nvPr/>
          </p:nvSpPr>
          <p:spPr bwMode="auto">
            <a:xfrm>
              <a:off x="401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54" name="Line 103"/>
            <p:cNvSpPr>
              <a:spLocks noChangeShapeType="1"/>
            </p:cNvSpPr>
            <p:nvPr/>
          </p:nvSpPr>
          <p:spPr bwMode="auto">
            <a:xfrm>
              <a:off x="401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55" name="Line 104"/>
            <p:cNvSpPr>
              <a:spLocks noChangeShapeType="1"/>
            </p:cNvSpPr>
            <p:nvPr/>
          </p:nvSpPr>
          <p:spPr bwMode="auto">
            <a:xfrm>
              <a:off x="401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56" name="Line 105"/>
            <p:cNvSpPr>
              <a:spLocks noChangeShapeType="1"/>
            </p:cNvSpPr>
            <p:nvPr/>
          </p:nvSpPr>
          <p:spPr bwMode="auto">
            <a:xfrm>
              <a:off x="4018" y="1560"/>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57" name="Line 106"/>
            <p:cNvSpPr>
              <a:spLocks noChangeShapeType="1"/>
            </p:cNvSpPr>
            <p:nvPr/>
          </p:nvSpPr>
          <p:spPr bwMode="auto">
            <a:xfrm>
              <a:off x="4018" y="1640"/>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958" name="Freeform 107"/>
            <p:cNvSpPr>
              <a:spLocks/>
            </p:cNvSpPr>
            <p:nvPr/>
          </p:nvSpPr>
          <p:spPr bwMode="auto">
            <a:xfrm>
              <a:off x="4147" y="1577"/>
              <a:ext cx="125" cy="62"/>
            </a:xfrm>
            <a:custGeom>
              <a:avLst/>
              <a:gdLst>
                <a:gd name="T0" fmla="*/ 0 w 125"/>
                <a:gd name="T1" fmla="*/ 61 h 62"/>
                <a:gd name="T2" fmla="*/ 63 w 125"/>
                <a:gd name="T3" fmla="*/ 0 h 62"/>
                <a:gd name="T4" fmla="*/ 124 w 125"/>
                <a:gd name="T5" fmla="*/ 61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61"/>
                  </a:moveTo>
                  <a:lnTo>
                    <a:pt x="63" y="0"/>
                  </a:lnTo>
                  <a:lnTo>
                    <a:pt x="124" y="61"/>
                  </a:lnTo>
                </a:path>
              </a:pathLst>
            </a:custGeom>
            <a:noFill/>
            <a:ln w="12700" cap="rnd">
              <a:solidFill>
                <a:srgbClr val="000000"/>
              </a:solidFill>
              <a:round/>
              <a:headEnd type="none" w="sm" len="sm"/>
              <a:tailEnd type="none" w="sm" len="sm"/>
            </a:ln>
          </p:spPr>
          <p:txBody>
            <a:bodyPr/>
            <a:lstStyle/>
            <a:p>
              <a:endParaRPr lang="en-US"/>
            </a:p>
          </p:txBody>
        </p:sp>
        <p:sp>
          <p:nvSpPr>
            <p:cNvPr id="38959" name="Oval 108"/>
            <p:cNvSpPr>
              <a:spLocks noChangeArrowheads="1"/>
            </p:cNvSpPr>
            <p:nvPr/>
          </p:nvSpPr>
          <p:spPr bwMode="auto">
            <a:xfrm>
              <a:off x="4171" y="1605"/>
              <a:ext cx="72" cy="73"/>
            </a:xfrm>
            <a:prstGeom prst="ellipse">
              <a:avLst/>
            </a:prstGeom>
            <a:noFill/>
            <a:ln w="12700">
              <a:solidFill>
                <a:srgbClr val="000000"/>
              </a:solidFill>
              <a:round/>
              <a:headEnd/>
              <a:tailEnd/>
            </a:ln>
          </p:spPr>
          <p:txBody>
            <a:bodyPr wrap="none" anchor="ctr"/>
            <a:lstStyle/>
            <a:p>
              <a:endParaRPr lang="en-US"/>
            </a:p>
          </p:txBody>
        </p:sp>
      </p:grpSp>
      <p:sp>
        <p:nvSpPr>
          <p:cNvPr id="111" name="Slide Number Placeholder 110"/>
          <p:cNvSpPr>
            <a:spLocks noGrp="1"/>
          </p:cNvSpPr>
          <p:nvPr>
            <p:ph type="sldNum" sz="quarter" idx="12"/>
          </p:nvPr>
        </p:nvSpPr>
        <p:spPr/>
        <p:txBody>
          <a:bodyPr/>
          <a:lstStyle/>
          <a:p>
            <a:fld id="{432C8622-D8E8-42BF-901A-EF4521E846B1}" type="slidenum">
              <a:rPr lang="en-GB" smtClean="0"/>
              <a:pPr/>
              <a:t>33</a:t>
            </a:fld>
            <a:endParaRPr lang="en-GB"/>
          </a:p>
        </p:txBody>
      </p:sp>
      <p:pic>
        <p:nvPicPr>
          <p:cNvPr id="112"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algn="ctr"/>
            <a:r>
              <a:rPr lang="en-GB" dirty="0">
                <a:solidFill>
                  <a:srgbClr val="0070C0"/>
                </a:solidFill>
              </a:rPr>
              <a:t>3/2 valve actuator control</a:t>
            </a:r>
          </a:p>
        </p:txBody>
      </p:sp>
      <p:sp>
        <p:nvSpPr>
          <p:cNvPr id="39939" name="Rectangle 3"/>
          <p:cNvSpPr>
            <a:spLocks noGrp="1" noChangeArrowheads="1"/>
          </p:cNvSpPr>
          <p:nvPr>
            <p:ph type="body" sz="half" idx="1"/>
          </p:nvPr>
        </p:nvSpPr>
        <p:spPr>
          <a:noFill/>
        </p:spPr>
        <p:txBody>
          <a:bodyPr/>
          <a:lstStyle/>
          <a:p>
            <a:pPr algn="just"/>
            <a:r>
              <a:rPr lang="en-GB" sz="2000" dirty="0"/>
              <a:t>A 3 port valve provides the inlet and exhaust path and is the normal choice for the control of a single acting cylinder</a:t>
            </a:r>
          </a:p>
          <a:p>
            <a:pPr algn="just"/>
            <a:r>
              <a:rPr lang="en-GB" sz="2000" dirty="0"/>
              <a:t>In the normal position produced by the spring, the valve is closed</a:t>
            </a:r>
          </a:p>
          <a:p>
            <a:pPr algn="just"/>
            <a:r>
              <a:rPr lang="en-GB" sz="2000" dirty="0"/>
              <a:t>In the operated position produced by the push button the valve is open</a:t>
            </a:r>
          </a:p>
          <a:p>
            <a:pPr algn="just"/>
            <a:r>
              <a:rPr lang="en-GB" sz="2000" dirty="0"/>
              <a:t>The push button must be held down for as long as the cylinder is </a:t>
            </a:r>
            <a:r>
              <a:rPr lang="en-GB" sz="2000" dirty="0" err="1"/>
              <a:t>outstroked</a:t>
            </a:r>
            <a:endParaRPr lang="en-GB" sz="2000" dirty="0"/>
          </a:p>
        </p:txBody>
      </p:sp>
      <p:grpSp>
        <p:nvGrpSpPr>
          <p:cNvPr id="2" name="Group 8"/>
          <p:cNvGrpSpPr>
            <a:grpSpLocks/>
          </p:cNvGrpSpPr>
          <p:nvPr/>
        </p:nvGrpSpPr>
        <p:grpSpPr bwMode="auto">
          <a:xfrm>
            <a:off x="6569075" y="1866900"/>
            <a:ext cx="827088" cy="382588"/>
            <a:chOff x="4138" y="1176"/>
            <a:chExt cx="521" cy="241"/>
          </a:xfrm>
        </p:grpSpPr>
        <p:sp>
          <p:nvSpPr>
            <p:cNvPr id="40043" name="Line 4"/>
            <p:cNvSpPr>
              <a:spLocks noChangeShapeType="1"/>
            </p:cNvSpPr>
            <p:nvPr/>
          </p:nvSpPr>
          <p:spPr bwMode="auto">
            <a:xfrm>
              <a:off x="4205" y="1271"/>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44" name="Line 5"/>
            <p:cNvSpPr>
              <a:spLocks noChangeShapeType="1"/>
            </p:cNvSpPr>
            <p:nvPr/>
          </p:nvSpPr>
          <p:spPr bwMode="auto">
            <a:xfrm>
              <a:off x="4205" y="1318"/>
              <a:ext cx="45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45" name="Line 6"/>
            <p:cNvSpPr>
              <a:spLocks noChangeShapeType="1"/>
            </p:cNvSpPr>
            <p:nvPr/>
          </p:nvSpPr>
          <p:spPr bwMode="auto">
            <a:xfrm>
              <a:off x="4201"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46" name="Line 7"/>
            <p:cNvSpPr>
              <a:spLocks noChangeShapeType="1"/>
            </p:cNvSpPr>
            <p:nvPr/>
          </p:nvSpPr>
          <p:spPr bwMode="auto">
            <a:xfrm>
              <a:off x="4138" y="1176"/>
              <a:ext cx="0" cy="241"/>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9941" name="Freeform 9"/>
          <p:cNvSpPr>
            <a:spLocks/>
          </p:cNvSpPr>
          <p:nvPr/>
        </p:nvSpPr>
        <p:spPr bwMode="auto">
          <a:xfrm>
            <a:off x="6448425" y="1862138"/>
            <a:ext cx="782638" cy="384175"/>
          </a:xfrm>
          <a:custGeom>
            <a:avLst/>
            <a:gdLst>
              <a:gd name="T0" fmla="*/ 492 w 493"/>
              <a:gd name="T1" fmla="*/ 96 h 242"/>
              <a:gd name="T2" fmla="*/ 492 w 493"/>
              <a:gd name="T3" fmla="*/ 0 h 242"/>
              <a:gd name="T4" fmla="*/ 0 w 493"/>
              <a:gd name="T5" fmla="*/ 0 h 242"/>
              <a:gd name="T6" fmla="*/ 0 w 493"/>
              <a:gd name="T7" fmla="*/ 241 h 242"/>
              <a:gd name="T8" fmla="*/ 492 w 493"/>
              <a:gd name="T9" fmla="*/ 241 h 242"/>
              <a:gd name="T10" fmla="*/ 492 w 493"/>
              <a:gd name="T11" fmla="*/ 147 h 242"/>
              <a:gd name="T12" fmla="*/ 0 60000 65536"/>
              <a:gd name="T13" fmla="*/ 0 60000 65536"/>
              <a:gd name="T14" fmla="*/ 0 60000 65536"/>
              <a:gd name="T15" fmla="*/ 0 60000 65536"/>
              <a:gd name="T16" fmla="*/ 0 60000 65536"/>
              <a:gd name="T17" fmla="*/ 0 60000 65536"/>
              <a:gd name="T18" fmla="*/ 0 w 493"/>
              <a:gd name="T19" fmla="*/ 0 h 242"/>
              <a:gd name="T20" fmla="*/ 493 w 493"/>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493" h="242">
                <a:moveTo>
                  <a:pt x="492" y="96"/>
                </a:moveTo>
                <a:lnTo>
                  <a:pt x="492" y="0"/>
                </a:lnTo>
                <a:lnTo>
                  <a:pt x="0" y="0"/>
                </a:lnTo>
                <a:lnTo>
                  <a:pt x="0" y="241"/>
                </a:lnTo>
                <a:lnTo>
                  <a:pt x="492" y="241"/>
                </a:lnTo>
                <a:lnTo>
                  <a:pt x="492" y="147"/>
                </a:lnTo>
              </a:path>
            </a:pathLst>
          </a:custGeom>
          <a:noFill/>
          <a:ln w="12700" cap="rnd">
            <a:solidFill>
              <a:srgbClr val="000000"/>
            </a:solidFill>
            <a:round/>
            <a:headEnd type="none" w="sm" len="sm"/>
            <a:tailEnd type="none" w="sm" len="sm"/>
          </a:ln>
        </p:spPr>
        <p:txBody>
          <a:bodyPr/>
          <a:lstStyle/>
          <a:p>
            <a:endParaRPr lang="en-US"/>
          </a:p>
        </p:txBody>
      </p:sp>
      <p:sp>
        <p:nvSpPr>
          <p:cNvPr id="39942" name="Freeform 10"/>
          <p:cNvSpPr>
            <a:spLocks/>
          </p:cNvSpPr>
          <p:nvPr/>
        </p:nvSpPr>
        <p:spPr bwMode="auto">
          <a:xfrm>
            <a:off x="6680200" y="1900238"/>
            <a:ext cx="542925" cy="323850"/>
          </a:xfrm>
          <a:custGeom>
            <a:avLst/>
            <a:gdLst>
              <a:gd name="T0" fmla="*/ 341 w 342"/>
              <a:gd name="T1" fmla="*/ 130 h 204"/>
              <a:gd name="T2" fmla="*/ 322 w 342"/>
              <a:gd name="T3" fmla="*/ 203 h 204"/>
              <a:gd name="T4" fmla="*/ 261 w 342"/>
              <a:gd name="T5" fmla="*/ 0 h 204"/>
              <a:gd name="T6" fmla="*/ 201 w 342"/>
              <a:gd name="T7" fmla="*/ 203 h 204"/>
              <a:gd name="T8" fmla="*/ 140 w 342"/>
              <a:gd name="T9" fmla="*/ 0 h 204"/>
              <a:gd name="T10" fmla="*/ 80 w 342"/>
              <a:gd name="T11" fmla="*/ 203 h 204"/>
              <a:gd name="T12" fmla="*/ 19 w 342"/>
              <a:gd name="T13" fmla="*/ 0 h 204"/>
              <a:gd name="T14" fmla="*/ 0 w 342"/>
              <a:gd name="T15" fmla="*/ 102 h 204"/>
              <a:gd name="T16" fmla="*/ 0 60000 65536"/>
              <a:gd name="T17" fmla="*/ 0 60000 65536"/>
              <a:gd name="T18" fmla="*/ 0 60000 65536"/>
              <a:gd name="T19" fmla="*/ 0 60000 65536"/>
              <a:gd name="T20" fmla="*/ 0 60000 65536"/>
              <a:gd name="T21" fmla="*/ 0 60000 65536"/>
              <a:gd name="T22" fmla="*/ 0 60000 65536"/>
              <a:gd name="T23" fmla="*/ 0 60000 65536"/>
              <a:gd name="T24" fmla="*/ 0 w 342"/>
              <a:gd name="T25" fmla="*/ 0 h 204"/>
              <a:gd name="T26" fmla="*/ 342 w 342"/>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2" h="204">
                <a:moveTo>
                  <a:pt x="341" y="130"/>
                </a:moveTo>
                <a:lnTo>
                  <a:pt x="322" y="203"/>
                </a:lnTo>
                <a:lnTo>
                  <a:pt x="261" y="0"/>
                </a:lnTo>
                <a:lnTo>
                  <a:pt x="201" y="203"/>
                </a:lnTo>
                <a:lnTo>
                  <a:pt x="140" y="0"/>
                </a:lnTo>
                <a:lnTo>
                  <a:pt x="80" y="203"/>
                </a:lnTo>
                <a:lnTo>
                  <a:pt x="19" y="0"/>
                </a:lnTo>
                <a:lnTo>
                  <a:pt x="0" y="102"/>
                </a:lnTo>
              </a:path>
            </a:pathLst>
          </a:custGeom>
          <a:noFill/>
          <a:ln w="12700" cap="rnd">
            <a:solidFill>
              <a:srgbClr val="000000"/>
            </a:solidFill>
            <a:round/>
            <a:headEnd type="none" w="sm" len="sm"/>
            <a:tailEnd type="none" w="sm" len="sm"/>
          </a:ln>
        </p:spPr>
        <p:txBody>
          <a:bodyPr/>
          <a:lstStyle/>
          <a:p>
            <a:endParaRPr lang="en-US"/>
          </a:p>
        </p:txBody>
      </p:sp>
      <p:sp>
        <p:nvSpPr>
          <p:cNvPr id="39943" name="Freeform 11"/>
          <p:cNvSpPr>
            <a:spLocks/>
          </p:cNvSpPr>
          <p:nvPr/>
        </p:nvSpPr>
        <p:spPr bwMode="auto">
          <a:xfrm>
            <a:off x="6462713" y="2166938"/>
            <a:ext cx="77787" cy="77787"/>
          </a:xfrm>
          <a:custGeom>
            <a:avLst/>
            <a:gdLst>
              <a:gd name="T0" fmla="*/ 0 w 49"/>
              <a:gd name="T1" fmla="*/ 48 h 49"/>
              <a:gd name="T2" fmla="*/ 24 w 49"/>
              <a:gd name="T3" fmla="*/ 0 h 49"/>
              <a:gd name="T4" fmla="*/ 48 w 49"/>
              <a:gd name="T5" fmla="*/ 48 h 49"/>
              <a:gd name="T6" fmla="*/ 0 60000 65536"/>
              <a:gd name="T7" fmla="*/ 0 60000 65536"/>
              <a:gd name="T8" fmla="*/ 0 60000 65536"/>
              <a:gd name="T9" fmla="*/ 0 w 49"/>
              <a:gd name="T10" fmla="*/ 0 h 49"/>
              <a:gd name="T11" fmla="*/ 49 w 49"/>
              <a:gd name="T12" fmla="*/ 49 h 49"/>
            </a:gdLst>
            <a:ahLst/>
            <a:cxnLst>
              <a:cxn ang="T6">
                <a:pos x="T0" y="T1"/>
              </a:cxn>
              <a:cxn ang="T7">
                <a:pos x="T2" y="T3"/>
              </a:cxn>
              <a:cxn ang="T8">
                <a:pos x="T4" y="T5"/>
              </a:cxn>
            </a:cxnLst>
            <a:rect l="T9" t="T10" r="T11" b="T12"/>
            <a:pathLst>
              <a:path w="49" h="49">
                <a:moveTo>
                  <a:pt x="0" y="48"/>
                </a:moveTo>
                <a:lnTo>
                  <a:pt x="24" y="0"/>
                </a:lnTo>
                <a:lnTo>
                  <a:pt x="48" y="48"/>
                </a:lnTo>
              </a:path>
            </a:pathLst>
          </a:custGeom>
          <a:noFill/>
          <a:ln w="12700" cap="rnd">
            <a:solidFill>
              <a:schemeClr val="tx1"/>
            </a:solidFill>
            <a:round/>
            <a:headEnd type="none" w="sm" len="sm"/>
            <a:tailEnd type="none" w="sm" len="sm"/>
          </a:ln>
        </p:spPr>
        <p:txBody>
          <a:bodyPr/>
          <a:lstStyle/>
          <a:p>
            <a:endParaRPr lang="en-US"/>
          </a:p>
        </p:txBody>
      </p:sp>
      <p:sp>
        <p:nvSpPr>
          <p:cNvPr id="39944" name="Freeform 12"/>
          <p:cNvSpPr>
            <a:spLocks/>
          </p:cNvSpPr>
          <p:nvPr/>
        </p:nvSpPr>
        <p:spPr bwMode="auto">
          <a:xfrm>
            <a:off x="7140575" y="2254250"/>
            <a:ext cx="82550" cy="80963"/>
          </a:xfrm>
          <a:custGeom>
            <a:avLst/>
            <a:gdLst>
              <a:gd name="T0" fmla="*/ 0 w 52"/>
              <a:gd name="T1" fmla="*/ 0 h 51"/>
              <a:gd name="T2" fmla="*/ 25 w 52"/>
              <a:gd name="T3" fmla="*/ 50 h 51"/>
              <a:gd name="T4" fmla="*/ 51 w 52"/>
              <a:gd name="T5" fmla="*/ 0 h 51"/>
              <a:gd name="T6" fmla="*/ 0 60000 65536"/>
              <a:gd name="T7" fmla="*/ 0 60000 65536"/>
              <a:gd name="T8" fmla="*/ 0 60000 65536"/>
              <a:gd name="T9" fmla="*/ 0 w 52"/>
              <a:gd name="T10" fmla="*/ 0 h 51"/>
              <a:gd name="T11" fmla="*/ 52 w 52"/>
              <a:gd name="T12" fmla="*/ 51 h 51"/>
            </a:gdLst>
            <a:ahLst/>
            <a:cxnLst>
              <a:cxn ang="T6">
                <a:pos x="T0" y="T1"/>
              </a:cxn>
              <a:cxn ang="T7">
                <a:pos x="T2" y="T3"/>
              </a:cxn>
              <a:cxn ang="T8">
                <a:pos x="T4" y="T5"/>
              </a:cxn>
            </a:cxnLst>
            <a:rect l="T9" t="T10" r="T11" b="T12"/>
            <a:pathLst>
              <a:path w="52" h="51">
                <a:moveTo>
                  <a:pt x="0" y="0"/>
                </a:moveTo>
                <a:lnTo>
                  <a:pt x="25" y="50"/>
                </a:lnTo>
                <a:lnTo>
                  <a:pt x="51" y="0"/>
                </a:lnTo>
              </a:path>
            </a:pathLst>
          </a:custGeom>
          <a:noFill/>
          <a:ln w="12700" cap="rnd">
            <a:solidFill>
              <a:schemeClr val="tx1"/>
            </a:solidFill>
            <a:round/>
            <a:headEnd type="none" w="sm" len="sm"/>
            <a:tailEnd type="none" w="sm" len="sm"/>
          </a:ln>
        </p:spPr>
        <p:txBody>
          <a:bodyPr/>
          <a:lstStyle/>
          <a:p>
            <a:endParaRPr lang="en-US"/>
          </a:p>
        </p:txBody>
      </p:sp>
      <p:sp>
        <p:nvSpPr>
          <p:cNvPr id="39945" name="Line 13"/>
          <p:cNvSpPr>
            <a:spLocks noChangeShapeType="1"/>
          </p:cNvSpPr>
          <p:nvPr/>
        </p:nvSpPr>
        <p:spPr bwMode="auto">
          <a:xfrm>
            <a:off x="6496050" y="2247900"/>
            <a:ext cx="0" cy="1955800"/>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39"/>
          <p:cNvGrpSpPr>
            <a:grpSpLocks/>
          </p:cNvGrpSpPr>
          <p:nvPr/>
        </p:nvGrpSpPr>
        <p:grpSpPr bwMode="auto">
          <a:xfrm>
            <a:off x="5516563" y="3976688"/>
            <a:ext cx="1427162" cy="963612"/>
            <a:chOff x="3475" y="2505"/>
            <a:chExt cx="899" cy="607"/>
          </a:xfrm>
        </p:grpSpPr>
        <p:sp>
          <p:nvSpPr>
            <p:cNvPr id="40018" name="Line 14"/>
            <p:cNvSpPr>
              <a:spLocks noChangeShapeType="1"/>
            </p:cNvSpPr>
            <p:nvPr/>
          </p:nvSpPr>
          <p:spPr bwMode="auto">
            <a:xfrm>
              <a:off x="4092" y="2888"/>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19" name="Line 15"/>
            <p:cNvSpPr>
              <a:spLocks noChangeShapeType="1"/>
            </p:cNvSpPr>
            <p:nvPr/>
          </p:nvSpPr>
          <p:spPr bwMode="auto">
            <a:xfrm>
              <a:off x="3985" y="2888"/>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20" name="Line 16"/>
            <p:cNvSpPr>
              <a:spLocks noChangeShapeType="1"/>
            </p:cNvSpPr>
            <p:nvPr/>
          </p:nvSpPr>
          <p:spPr bwMode="auto">
            <a:xfrm>
              <a:off x="4092" y="2822"/>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21" name="Line 17"/>
            <p:cNvSpPr>
              <a:spLocks noChangeShapeType="1"/>
            </p:cNvSpPr>
            <p:nvPr/>
          </p:nvSpPr>
          <p:spPr bwMode="auto">
            <a:xfrm>
              <a:off x="4058" y="2822"/>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22" name="Line 18"/>
            <p:cNvSpPr>
              <a:spLocks noChangeShapeType="1"/>
            </p:cNvSpPr>
            <p:nvPr/>
          </p:nvSpPr>
          <p:spPr bwMode="auto">
            <a:xfrm>
              <a:off x="3712" y="2822"/>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23" name="Line 19"/>
            <p:cNvSpPr>
              <a:spLocks noChangeShapeType="1"/>
            </p:cNvSpPr>
            <p:nvPr/>
          </p:nvSpPr>
          <p:spPr bwMode="auto">
            <a:xfrm>
              <a:off x="3747" y="2822"/>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24" name="Freeform 20"/>
            <p:cNvSpPr>
              <a:spLocks/>
            </p:cNvSpPr>
            <p:nvPr/>
          </p:nvSpPr>
          <p:spPr bwMode="auto">
            <a:xfrm>
              <a:off x="3838" y="2659"/>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40025" name="Freeform 21"/>
            <p:cNvSpPr>
              <a:spLocks/>
            </p:cNvSpPr>
            <p:nvPr/>
          </p:nvSpPr>
          <p:spPr bwMode="auto">
            <a:xfrm>
              <a:off x="3985" y="2818"/>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40026" name="Rectangle 22"/>
            <p:cNvSpPr>
              <a:spLocks noChangeArrowheads="1"/>
            </p:cNvSpPr>
            <p:nvPr/>
          </p:nvSpPr>
          <p:spPr bwMode="auto">
            <a:xfrm>
              <a:off x="3680" y="2656"/>
              <a:ext cx="472" cy="232"/>
            </a:xfrm>
            <a:prstGeom prst="rect">
              <a:avLst/>
            </a:prstGeom>
            <a:noFill/>
            <a:ln w="12700">
              <a:solidFill>
                <a:schemeClr val="tx1"/>
              </a:solidFill>
              <a:miter lim="800000"/>
              <a:headEnd/>
              <a:tailEnd/>
            </a:ln>
          </p:spPr>
          <p:txBody>
            <a:bodyPr wrap="none" anchor="ctr"/>
            <a:lstStyle/>
            <a:p>
              <a:endParaRPr lang="en-US"/>
            </a:p>
          </p:txBody>
        </p:sp>
        <p:sp>
          <p:nvSpPr>
            <p:cNvPr id="40027" name="Line 23"/>
            <p:cNvSpPr>
              <a:spLocks noChangeShapeType="1"/>
            </p:cNvSpPr>
            <p:nvPr/>
          </p:nvSpPr>
          <p:spPr bwMode="auto">
            <a:xfrm>
              <a:off x="3916" y="2652"/>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028" name="Line 24"/>
            <p:cNvSpPr>
              <a:spLocks noChangeShapeType="1"/>
            </p:cNvSpPr>
            <p:nvPr/>
          </p:nvSpPr>
          <p:spPr bwMode="auto">
            <a:xfrm flipH="1">
              <a:off x="3985" y="2655"/>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029" name="Line 25"/>
            <p:cNvSpPr>
              <a:spLocks noChangeShapeType="1"/>
            </p:cNvSpPr>
            <p:nvPr/>
          </p:nvSpPr>
          <p:spPr bwMode="auto">
            <a:xfrm flipV="1">
              <a:off x="3853" y="2655"/>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030" name="Rectangle 26"/>
            <p:cNvSpPr>
              <a:spLocks noChangeArrowheads="1"/>
            </p:cNvSpPr>
            <p:nvPr/>
          </p:nvSpPr>
          <p:spPr bwMode="auto">
            <a:xfrm>
              <a:off x="4068" y="2864"/>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40031" name="Rectangle 27"/>
            <p:cNvSpPr>
              <a:spLocks noChangeArrowheads="1"/>
            </p:cNvSpPr>
            <p:nvPr/>
          </p:nvSpPr>
          <p:spPr bwMode="auto">
            <a:xfrm>
              <a:off x="4068" y="2505"/>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0032" name="Rectangle 28"/>
            <p:cNvSpPr>
              <a:spLocks noChangeArrowheads="1"/>
            </p:cNvSpPr>
            <p:nvPr/>
          </p:nvSpPr>
          <p:spPr bwMode="auto">
            <a:xfrm>
              <a:off x="3838" y="2864"/>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0033" name="Rectangle 29"/>
            <p:cNvSpPr>
              <a:spLocks noChangeArrowheads="1"/>
            </p:cNvSpPr>
            <p:nvPr/>
          </p:nvSpPr>
          <p:spPr bwMode="auto">
            <a:xfrm>
              <a:off x="3475" y="2586"/>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0034" name="Rectangle 30"/>
            <p:cNvSpPr>
              <a:spLocks noChangeArrowheads="1"/>
            </p:cNvSpPr>
            <p:nvPr/>
          </p:nvSpPr>
          <p:spPr bwMode="auto">
            <a:xfrm>
              <a:off x="4120" y="2602"/>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40035" name="AutoShape 31"/>
            <p:cNvSpPr>
              <a:spLocks noChangeArrowheads="1"/>
            </p:cNvSpPr>
            <p:nvPr/>
          </p:nvSpPr>
          <p:spPr bwMode="auto">
            <a:xfrm>
              <a:off x="4029" y="3013"/>
              <a:ext cx="120"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0036" name="AutoShape 32"/>
            <p:cNvSpPr>
              <a:spLocks noChangeArrowheads="1"/>
            </p:cNvSpPr>
            <p:nvPr/>
          </p:nvSpPr>
          <p:spPr bwMode="auto">
            <a:xfrm rot="10800000" flipH="1">
              <a:off x="3925" y="3013"/>
              <a:ext cx="119"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0037" name="Freeform 33"/>
            <p:cNvSpPr>
              <a:spLocks/>
            </p:cNvSpPr>
            <p:nvPr/>
          </p:nvSpPr>
          <p:spPr bwMode="auto">
            <a:xfrm>
              <a:off x="4154" y="2753"/>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4" name="Group 38"/>
            <p:cNvGrpSpPr>
              <a:grpSpLocks/>
            </p:cNvGrpSpPr>
            <p:nvPr/>
          </p:nvGrpSpPr>
          <p:grpSpPr bwMode="auto">
            <a:xfrm>
              <a:off x="3475" y="2770"/>
              <a:ext cx="198" cy="116"/>
              <a:chOff x="3475" y="2770"/>
              <a:chExt cx="198" cy="116"/>
            </a:xfrm>
          </p:grpSpPr>
          <p:sp>
            <p:nvSpPr>
              <p:cNvPr id="40039" name="Line 34"/>
              <p:cNvSpPr>
                <a:spLocks noChangeShapeType="1"/>
              </p:cNvSpPr>
              <p:nvPr/>
            </p:nvSpPr>
            <p:spPr bwMode="auto">
              <a:xfrm>
                <a:off x="3519" y="2770"/>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40" name="Freeform 35"/>
              <p:cNvSpPr>
                <a:spLocks/>
              </p:cNvSpPr>
              <p:nvPr/>
            </p:nvSpPr>
            <p:spPr bwMode="auto">
              <a:xfrm>
                <a:off x="3475" y="2770"/>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0041" name="Line 36"/>
              <p:cNvSpPr>
                <a:spLocks noChangeShapeType="1"/>
              </p:cNvSpPr>
              <p:nvPr/>
            </p:nvSpPr>
            <p:spPr bwMode="auto">
              <a:xfrm>
                <a:off x="3523" y="2805"/>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42" name="Line 37"/>
              <p:cNvSpPr>
                <a:spLocks noChangeShapeType="1"/>
              </p:cNvSpPr>
              <p:nvPr/>
            </p:nvSpPr>
            <p:spPr bwMode="auto">
              <a:xfrm>
                <a:off x="3523" y="2852"/>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5" name="Group 74"/>
          <p:cNvGrpSpPr>
            <a:grpSpLocks/>
          </p:cNvGrpSpPr>
          <p:nvPr/>
        </p:nvGrpSpPr>
        <p:grpSpPr bwMode="auto">
          <a:xfrm>
            <a:off x="6373813" y="2922588"/>
            <a:ext cx="425450" cy="449262"/>
            <a:chOff x="4015" y="1841"/>
            <a:chExt cx="268" cy="283"/>
          </a:xfrm>
        </p:grpSpPr>
        <p:sp>
          <p:nvSpPr>
            <p:cNvPr id="39984" name="Freeform 40"/>
            <p:cNvSpPr>
              <a:spLocks/>
            </p:cNvSpPr>
            <p:nvPr/>
          </p:nvSpPr>
          <p:spPr bwMode="auto">
            <a:xfrm>
              <a:off x="4090" y="2034"/>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39985" name="Freeform 41"/>
            <p:cNvSpPr>
              <a:spLocks/>
            </p:cNvSpPr>
            <p:nvPr/>
          </p:nvSpPr>
          <p:spPr bwMode="auto">
            <a:xfrm>
              <a:off x="4090" y="1882"/>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39986" name="Freeform 42"/>
            <p:cNvSpPr>
              <a:spLocks/>
            </p:cNvSpPr>
            <p:nvPr/>
          </p:nvSpPr>
          <p:spPr bwMode="auto">
            <a:xfrm>
              <a:off x="4110" y="1922"/>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39987" name="Freeform 43"/>
            <p:cNvSpPr>
              <a:spLocks/>
            </p:cNvSpPr>
            <p:nvPr/>
          </p:nvSpPr>
          <p:spPr bwMode="auto">
            <a:xfrm>
              <a:off x="4052" y="1922"/>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39988" name="Line 44"/>
            <p:cNvSpPr>
              <a:spLocks noChangeShapeType="1"/>
            </p:cNvSpPr>
            <p:nvPr/>
          </p:nvSpPr>
          <p:spPr bwMode="auto">
            <a:xfrm>
              <a:off x="4036" y="1953"/>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89" name="Freeform 45"/>
            <p:cNvSpPr>
              <a:spLocks/>
            </p:cNvSpPr>
            <p:nvPr/>
          </p:nvSpPr>
          <p:spPr bwMode="auto">
            <a:xfrm>
              <a:off x="4132" y="1999"/>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39990" name="Oval 46"/>
            <p:cNvSpPr>
              <a:spLocks noChangeArrowheads="1"/>
            </p:cNvSpPr>
            <p:nvPr/>
          </p:nvSpPr>
          <p:spPr bwMode="auto">
            <a:xfrm>
              <a:off x="4089" y="2082"/>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39991" name="Oval 47"/>
            <p:cNvSpPr>
              <a:spLocks noChangeArrowheads="1"/>
            </p:cNvSpPr>
            <p:nvPr/>
          </p:nvSpPr>
          <p:spPr bwMode="auto">
            <a:xfrm>
              <a:off x="4089" y="1879"/>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39992" name="Freeform 48"/>
            <p:cNvSpPr>
              <a:spLocks/>
            </p:cNvSpPr>
            <p:nvPr/>
          </p:nvSpPr>
          <p:spPr bwMode="auto">
            <a:xfrm>
              <a:off x="4242" y="2084"/>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39993" name="Freeform 49"/>
            <p:cNvSpPr>
              <a:spLocks/>
            </p:cNvSpPr>
            <p:nvPr/>
          </p:nvSpPr>
          <p:spPr bwMode="auto">
            <a:xfrm>
              <a:off x="4015" y="2084"/>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39994" name="Line 50"/>
            <p:cNvSpPr>
              <a:spLocks noChangeShapeType="1"/>
            </p:cNvSpPr>
            <p:nvPr/>
          </p:nvSpPr>
          <p:spPr bwMode="auto">
            <a:xfrm flipH="1">
              <a:off x="4167" y="212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95" name="Line 51"/>
            <p:cNvSpPr>
              <a:spLocks noChangeShapeType="1"/>
            </p:cNvSpPr>
            <p:nvPr/>
          </p:nvSpPr>
          <p:spPr bwMode="auto">
            <a:xfrm flipH="1">
              <a:off x="4090" y="212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96" name="Line 52"/>
            <p:cNvSpPr>
              <a:spLocks noChangeShapeType="1"/>
            </p:cNvSpPr>
            <p:nvPr/>
          </p:nvSpPr>
          <p:spPr bwMode="auto">
            <a:xfrm>
              <a:off x="4068" y="2123"/>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97" name="Line 53"/>
            <p:cNvSpPr>
              <a:spLocks noChangeShapeType="1"/>
            </p:cNvSpPr>
            <p:nvPr/>
          </p:nvSpPr>
          <p:spPr bwMode="auto">
            <a:xfrm>
              <a:off x="4145" y="212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98" name="Line 54"/>
            <p:cNvSpPr>
              <a:spLocks noChangeShapeType="1"/>
            </p:cNvSpPr>
            <p:nvPr/>
          </p:nvSpPr>
          <p:spPr bwMode="auto">
            <a:xfrm>
              <a:off x="4224" y="212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99" name="Freeform 55"/>
            <p:cNvSpPr>
              <a:spLocks/>
            </p:cNvSpPr>
            <p:nvPr/>
          </p:nvSpPr>
          <p:spPr bwMode="auto">
            <a:xfrm>
              <a:off x="4242" y="1841"/>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0000" name="Freeform 56"/>
            <p:cNvSpPr>
              <a:spLocks/>
            </p:cNvSpPr>
            <p:nvPr/>
          </p:nvSpPr>
          <p:spPr bwMode="auto">
            <a:xfrm>
              <a:off x="4015" y="1841"/>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0001" name="Line 57"/>
            <p:cNvSpPr>
              <a:spLocks noChangeShapeType="1"/>
            </p:cNvSpPr>
            <p:nvPr/>
          </p:nvSpPr>
          <p:spPr bwMode="auto">
            <a:xfrm flipH="1">
              <a:off x="4167" y="184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02" name="Line 58"/>
            <p:cNvSpPr>
              <a:spLocks noChangeShapeType="1"/>
            </p:cNvSpPr>
            <p:nvPr/>
          </p:nvSpPr>
          <p:spPr bwMode="auto">
            <a:xfrm flipH="1">
              <a:off x="4090" y="184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03" name="Line 59"/>
            <p:cNvSpPr>
              <a:spLocks noChangeShapeType="1"/>
            </p:cNvSpPr>
            <p:nvPr/>
          </p:nvSpPr>
          <p:spPr bwMode="auto">
            <a:xfrm>
              <a:off x="4068" y="184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04" name="Line 60"/>
            <p:cNvSpPr>
              <a:spLocks noChangeShapeType="1"/>
            </p:cNvSpPr>
            <p:nvPr/>
          </p:nvSpPr>
          <p:spPr bwMode="auto">
            <a:xfrm>
              <a:off x="4145" y="184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05" name="Line 61"/>
            <p:cNvSpPr>
              <a:spLocks noChangeShapeType="1"/>
            </p:cNvSpPr>
            <p:nvPr/>
          </p:nvSpPr>
          <p:spPr bwMode="auto">
            <a:xfrm>
              <a:off x="4224" y="184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06" name="Line 62"/>
            <p:cNvSpPr>
              <a:spLocks noChangeShapeType="1"/>
            </p:cNvSpPr>
            <p:nvPr/>
          </p:nvSpPr>
          <p:spPr bwMode="auto">
            <a:xfrm flipV="1">
              <a:off x="4282" y="2060"/>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07" name="Line 63"/>
            <p:cNvSpPr>
              <a:spLocks noChangeShapeType="1"/>
            </p:cNvSpPr>
            <p:nvPr/>
          </p:nvSpPr>
          <p:spPr bwMode="auto">
            <a:xfrm flipV="1">
              <a:off x="4282" y="1978"/>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08" name="Line 64"/>
            <p:cNvSpPr>
              <a:spLocks noChangeShapeType="1"/>
            </p:cNvSpPr>
            <p:nvPr/>
          </p:nvSpPr>
          <p:spPr bwMode="auto">
            <a:xfrm flipV="1">
              <a:off x="4280" y="1897"/>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09" name="Line 65"/>
            <p:cNvSpPr>
              <a:spLocks noChangeShapeType="1"/>
            </p:cNvSpPr>
            <p:nvPr/>
          </p:nvSpPr>
          <p:spPr bwMode="auto">
            <a:xfrm flipV="1">
              <a:off x="4282" y="2003"/>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10" name="Line 66"/>
            <p:cNvSpPr>
              <a:spLocks noChangeShapeType="1"/>
            </p:cNvSpPr>
            <p:nvPr/>
          </p:nvSpPr>
          <p:spPr bwMode="auto">
            <a:xfrm flipV="1">
              <a:off x="4282" y="1922"/>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11" name="Line 67"/>
            <p:cNvSpPr>
              <a:spLocks noChangeShapeType="1"/>
            </p:cNvSpPr>
            <p:nvPr/>
          </p:nvSpPr>
          <p:spPr bwMode="auto">
            <a:xfrm flipV="1">
              <a:off x="4016" y="2060"/>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12" name="Line 68"/>
            <p:cNvSpPr>
              <a:spLocks noChangeShapeType="1"/>
            </p:cNvSpPr>
            <p:nvPr/>
          </p:nvSpPr>
          <p:spPr bwMode="auto">
            <a:xfrm flipV="1">
              <a:off x="4016" y="1978"/>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13" name="Line 69"/>
            <p:cNvSpPr>
              <a:spLocks noChangeShapeType="1"/>
            </p:cNvSpPr>
            <p:nvPr/>
          </p:nvSpPr>
          <p:spPr bwMode="auto">
            <a:xfrm flipV="1">
              <a:off x="4016" y="1897"/>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14" name="Line 70"/>
            <p:cNvSpPr>
              <a:spLocks noChangeShapeType="1"/>
            </p:cNvSpPr>
            <p:nvPr/>
          </p:nvSpPr>
          <p:spPr bwMode="auto">
            <a:xfrm flipV="1">
              <a:off x="4015" y="2003"/>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15" name="Line 71"/>
            <p:cNvSpPr>
              <a:spLocks noChangeShapeType="1"/>
            </p:cNvSpPr>
            <p:nvPr/>
          </p:nvSpPr>
          <p:spPr bwMode="auto">
            <a:xfrm flipV="1">
              <a:off x="4015" y="1922"/>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016" name="Freeform 72"/>
            <p:cNvSpPr>
              <a:spLocks/>
            </p:cNvSpPr>
            <p:nvPr/>
          </p:nvSpPr>
          <p:spPr bwMode="auto">
            <a:xfrm>
              <a:off x="4144" y="1965"/>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40017" name="Oval 73"/>
            <p:cNvSpPr>
              <a:spLocks noChangeArrowheads="1"/>
            </p:cNvSpPr>
            <p:nvPr/>
          </p:nvSpPr>
          <p:spPr bwMode="auto">
            <a:xfrm>
              <a:off x="4168" y="1925"/>
              <a:ext cx="72" cy="73"/>
            </a:xfrm>
            <a:prstGeom prst="ellipse">
              <a:avLst/>
            </a:prstGeom>
            <a:noFill/>
            <a:ln w="12700">
              <a:solidFill>
                <a:srgbClr val="000000"/>
              </a:solidFill>
              <a:round/>
              <a:headEnd/>
              <a:tailEnd/>
            </a:ln>
          </p:spPr>
          <p:txBody>
            <a:bodyPr wrap="none" anchor="ctr"/>
            <a:lstStyle/>
            <a:p>
              <a:endParaRPr lang="en-US"/>
            </a:p>
          </p:txBody>
        </p:sp>
      </p:grpSp>
      <p:grpSp>
        <p:nvGrpSpPr>
          <p:cNvPr id="6" name="Group 109"/>
          <p:cNvGrpSpPr>
            <a:grpSpLocks/>
          </p:cNvGrpSpPr>
          <p:nvPr/>
        </p:nvGrpSpPr>
        <p:grpSpPr bwMode="auto">
          <a:xfrm>
            <a:off x="6378575" y="2349500"/>
            <a:ext cx="425450" cy="449263"/>
            <a:chOff x="4018" y="1480"/>
            <a:chExt cx="268" cy="283"/>
          </a:xfrm>
        </p:grpSpPr>
        <p:sp>
          <p:nvSpPr>
            <p:cNvPr id="39950" name="Freeform 75"/>
            <p:cNvSpPr>
              <a:spLocks/>
            </p:cNvSpPr>
            <p:nvPr/>
          </p:nvSpPr>
          <p:spPr bwMode="auto">
            <a:xfrm>
              <a:off x="4093" y="1519"/>
              <a:ext cx="116" cy="51"/>
            </a:xfrm>
            <a:custGeom>
              <a:avLst/>
              <a:gdLst>
                <a:gd name="T0" fmla="*/ 115 w 116"/>
                <a:gd name="T1" fmla="*/ 50 h 51"/>
                <a:gd name="T2" fmla="*/ 115 w 116"/>
                <a:gd name="T3" fmla="*/ 0 h 51"/>
                <a:gd name="T4" fmla="*/ 0 w 116"/>
                <a:gd name="T5" fmla="*/ 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5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39951" name="Freeform 76"/>
            <p:cNvSpPr>
              <a:spLocks/>
            </p:cNvSpPr>
            <p:nvPr/>
          </p:nvSpPr>
          <p:spPr bwMode="auto">
            <a:xfrm>
              <a:off x="4093" y="1681"/>
              <a:ext cx="116" cy="41"/>
            </a:xfrm>
            <a:custGeom>
              <a:avLst/>
              <a:gdLst>
                <a:gd name="T0" fmla="*/ 115 w 116"/>
                <a:gd name="T1" fmla="*/ 0 h 41"/>
                <a:gd name="T2" fmla="*/ 115 w 116"/>
                <a:gd name="T3" fmla="*/ 40 h 41"/>
                <a:gd name="T4" fmla="*/ 0 w 116"/>
                <a:gd name="T5" fmla="*/ 4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0"/>
                  </a:moveTo>
                  <a:lnTo>
                    <a:pt x="115" y="40"/>
                  </a:lnTo>
                  <a:lnTo>
                    <a:pt x="0" y="40"/>
                  </a:lnTo>
                </a:path>
              </a:pathLst>
            </a:custGeom>
            <a:noFill/>
            <a:ln w="12700" cap="rnd">
              <a:solidFill>
                <a:srgbClr val="000000"/>
              </a:solidFill>
              <a:round/>
              <a:headEnd type="none" w="sm" len="sm"/>
              <a:tailEnd type="none" w="sm" len="sm"/>
            </a:ln>
          </p:spPr>
          <p:txBody>
            <a:bodyPr/>
            <a:lstStyle/>
            <a:p>
              <a:endParaRPr lang="en-US"/>
            </a:p>
          </p:txBody>
        </p:sp>
        <p:sp>
          <p:nvSpPr>
            <p:cNvPr id="39952" name="Freeform 77"/>
            <p:cNvSpPr>
              <a:spLocks/>
            </p:cNvSpPr>
            <p:nvPr/>
          </p:nvSpPr>
          <p:spPr bwMode="auto">
            <a:xfrm>
              <a:off x="4113" y="1560"/>
              <a:ext cx="22" cy="122"/>
            </a:xfrm>
            <a:custGeom>
              <a:avLst/>
              <a:gdLst>
                <a:gd name="T0" fmla="*/ 20 w 22"/>
                <a:gd name="T1" fmla="*/ 0 h 122"/>
                <a:gd name="T2" fmla="*/ 0 w 22"/>
                <a:gd name="T3" fmla="*/ 61 h 122"/>
                <a:gd name="T4" fmla="*/ 4 w 22"/>
                <a:gd name="T5" fmla="*/ 91 h 122"/>
                <a:gd name="T6" fmla="*/ 21 w 22"/>
                <a:gd name="T7" fmla="*/ 121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0"/>
                  </a:moveTo>
                  <a:lnTo>
                    <a:pt x="0" y="61"/>
                  </a:lnTo>
                  <a:lnTo>
                    <a:pt x="4" y="91"/>
                  </a:lnTo>
                  <a:lnTo>
                    <a:pt x="21" y="121"/>
                  </a:lnTo>
                </a:path>
              </a:pathLst>
            </a:custGeom>
            <a:noFill/>
            <a:ln w="12700" cap="rnd">
              <a:solidFill>
                <a:srgbClr val="000000"/>
              </a:solidFill>
              <a:round/>
              <a:headEnd type="none" w="sm" len="sm"/>
              <a:tailEnd type="none" w="sm" len="sm"/>
            </a:ln>
          </p:spPr>
          <p:txBody>
            <a:bodyPr/>
            <a:lstStyle/>
            <a:p>
              <a:endParaRPr lang="en-US"/>
            </a:p>
          </p:txBody>
        </p:sp>
        <p:sp>
          <p:nvSpPr>
            <p:cNvPr id="39953" name="Freeform 78"/>
            <p:cNvSpPr>
              <a:spLocks/>
            </p:cNvSpPr>
            <p:nvPr/>
          </p:nvSpPr>
          <p:spPr bwMode="auto">
            <a:xfrm>
              <a:off x="4055" y="1560"/>
              <a:ext cx="20" cy="122"/>
            </a:xfrm>
            <a:custGeom>
              <a:avLst/>
              <a:gdLst>
                <a:gd name="T0" fmla="*/ 0 w 20"/>
                <a:gd name="T1" fmla="*/ 121 h 122"/>
                <a:gd name="T2" fmla="*/ 19 w 20"/>
                <a:gd name="T3" fmla="*/ 61 h 122"/>
                <a:gd name="T4" fmla="*/ 19 w 20"/>
                <a:gd name="T5" fmla="*/ 45 h 122"/>
                <a:gd name="T6" fmla="*/ 15 w 20"/>
                <a:gd name="T7" fmla="*/ 28 h 122"/>
                <a:gd name="T8" fmla="*/ 1 w 20"/>
                <a:gd name="T9" fmla="*/ 0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121"/>
                  </a:moveTo>
                  <a:lnTo>
                    <a:pt x="19" y="61"/>
                  </a:lnTo>
                  <a:lnTo>
                    <a:pt x="19" y="45"/>
                  </a:lnTo>
                  <a:lnTo>
                    <a:pt x="15" y="28"/>
                  </a:lnTo>
                  <a:lnTo>
                    <a:pt x="1" y="0"/>
                  </a:lnTo>
                </a:path>
              </a:pathLst>
            </a:custGeom>
            <a:noFill/>
            <a:ln w="12700" cap="rnd">
              <a:solidFill>
                <a:srgbClr val="000000"/>
              </a:solidFill>
              <a:round/>
              <a:headEnd type="none" w="sm" len="sm"/>
              <a:tailEnd type="none" w="sm" len="sm"/>
            </a:ln>
          </p:spPr>
          <p:txBody>
            <a:bodyPr/>
            <a:lstStyle/>
            <a:p>
              <a:endParaRPr lang="en-US"/>
            </a:p>
          </p:txBody>
        </p:sp>
        <p:sp>
          <p:nvSpPr>
            <p:cNvPr id="39954" name="Line 79"/>
            <p:cNvSpPr>
              <a:spLocks noChangeShapeType="1"/>
            </p:cNvSpPr>
            <p:nvPr/>
          </p:nvSpPr>
          <p:spPr bwMode="auto">
            <a:xfrm flipV="1">
              <a:off x="4039" y="1576"/>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55" name="Freeform 80"/>
            <p:cNvSpPr>
              <a:spLocks/>
            </p:cNvSpPr>
            <p:nvPr/>
          </p:nvSpPr>
          <p:spPr bwMode="auto">
            <a:xfrm>
              <a:off x="4135" y="1573"/>
              <a:ext cx="45" cy="32"/>
            </a:xfrm>
            <a:custGeom>
              <a:avLst/>
              <a:gdLst>
                <a:gd name="T0" fmla="*/ 44 w 45"/>
                <a:gd name="T1" fmla="*/ 0 h 32"/>
                <a:gd name="T2" fmla="*/ 0 w 45"/>
                <a:gd name="T3" fmla="*/ 13 h 32"/>
                <a:gd name="T4" fmla="*/ 7 w 45"/>
                <a:gd name="T5" fmla="*/ 31 h 32"/>
                <a:gd name="T6" fmla="*/ 44 w 45"/>
                <a:gd name="T7" fmla="*/ 0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0"/>
                  </a:moveTo>
                  <a:lnTo>
                    <a:pt x="0" y="13"/>
                  </a:lnTo>
                  <a:lnTo>
                    <a:pt x="7" y="31"/>
                  </a:lnTo>
                  <a:lnTo>
                    <a:pt x="44" y="0"/>
                  </a:lnTo>
                </a:path>
              </a:pathLst>
            </a:custGeom>
            <a:solidFill>
              <a:srgbClr val="000000"/>
            </a:solidFill>
            <a:ln w="12700" cap="rnd">
              <a:solidFill>
                <a:srgbClr val="000000"/>
              </a:solidFill>
              <a:round/>
              <a:headEnd/>
              <a:tailEnd/>
            </a:ln>
          </p:spPr>
          <p:txBody>
            <a:bodyPr/>
            <a:lstStyle/>
            <a:p>
              <a:endParaRPr lang="en-US"/>
            </a:p>
          </p:txBody>
        </p:sp>
        <p:sp>
          <p:nvSpPr>
            <p:cNvPr id="39956" name="Oval 81"/>
            <p:cNvSpPr>
              <a:spLocks noChangeArrowheads="1"/>
            </p:cNvSpPr>
            <p:nvPr/>
          </p:nvSpPr>
          <p:spPr bwMode="auto">
            <a:xfrm>
              <a:off x="4092" y="15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39957" name="Oval 82"/>
            <p:cNvSpPr>
              <a:spLocks noChangeArrowheads="1"/>
            </p:cNvSpPr>
            <p:nvPr/>
          </p:nvSpPr>
          <p:spPr bwMode="auto">
            <a:xfrm>
              <a:off x="4092" y="1716"/>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39958" name="Freeform 83"/>
            <p:cNvSpPr>
              <a:spLocks/>
            </p:cNvSpPr>
            <p:nvPr/>
          </p:nvSpPr>
          <p:spPr bwMode="auto">
            <a:xfrm>
              <a:off x="4245" y="1480"/>
              <a:ext cx="41" cy="40"/>
            </a:xfrm>
            <a:custGeom>
              <a:avLst/>
              <a:gdLst>
                <a:gd name="T0" fmla="*/ 0 w 41"/>
                <a:gd name="T1" fmla="*/ 0 h 40"/>
                <a:gd name="T2" fmla="*/ 40 w 41"/>
                <a:gd name="T3" fmla="*/ 0 h 40"/>
                <a:gd name="T4" fmla="*/ 40 w 41"/>
                <a:gd name="T5" fmla="*/ 39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0"/>
                  </a:moveTo>
                  <a:lnTo>
                    <a:pt x="40" y="0"/>
                  </a:lnTo>
                  <a:lnTo>
                    <a:pt x="40" y="39"/>
                  </a:lnTo>
                </a:path>
              </a:pathLst>
            </a:custGeom>
            <a:noFill/>
            <a:ln w="12700" cap="rnd">
              <a:solidFill>
                <a:srgbClr val="000000"/>
              </a:solidFill>
              <a:round/>
              <a:headEnd type="none" w="sm" len="sm"/>
              <a:tailEnd type="none" w="sm" len="sm"/>
            </a:ln>
          </p:spPr>
          <p:txBody>
            <a:bodyPr/>
            <a:lstStyle/>
            <a:p>
              <a:endParaRPr lang="en-US"/>
            </a:p>
          </p:txBody>
        </p:sp>
        <p:sp>
          <p:nvSpPr>
            <p:cNvPr id="39959" name="Freeform 84"/>
            <p:cNvSpPr>
              <a:spLocks/>
            </p:cNvSpPr>
            <p:nvPr/>
          </p:nvSpPr>
          <p:spPr bwMode="auto">
            <a:xfrm>
              <a:off x="4018" y="1480"/>
              <a:ext cx="39" cy="40"/>
            </a:xfrm>
            <a:custGeom>
              <a:avLst/>
              <a:gdLst>
                <a:gd name="T0" fmla="*/ 38 w 39"/>
                <a:gd name="T1" fmla="*/ 0 h 40"/>
                <a:gd name="T2" fmla="*/ 0 w 39"/>
                <a:gd name="T3" fmla="*/ 0 h 40"/>
                <a:gd name="T4" fmla="*/ 0 w 39"/>
                <a:gd name="T5" fmla="*/ 39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0"/>
                  </a:moveTo>
                  <a:lnTo>
                    <a:pt x="0" y="0"/>
                  </a:lnTo>
                  <a:lnTo>
                    <a:pt x="0" y="39"/>
                  </a:lnTo>
                </a:path>
              </a:pathLst>
            </a:custGeom>
            <a:noFill/>
            <a:ln w="12700" cap="rnd">
              <a:solidFill>
                <a:srgbClr val="000000"/>
              </a:solidFill>
              <a:round/>
              <a:headEnd type="none" w="sm" len="sm"/>
              <a:tailEnd type="none" w="sm" len="sm"/>
            </a:ln>
          </p:spPr>
          <p:txBody>
            <a:bodyPr/>
            <a:lstStyle/>
            <a:p>
              <a:endParaRPr lang="en-US"/>
            </a:p>
          </p:txBody>
        </p:sp>
        <p:sp>
          <p:nvSpPr>
            <p:cNvPr id="39960" name="Line 85"/>
            <p:cNvSpPr>
              <a:spLocks noChangeShapeType="1"/>
            </p:cNvSpPr>
            <p:nvPr/>
          </p:nvSpPr>
          <p:spPr bwMode="auto">
            <a:xfrm flipH="1">
              <a:off x="4170" y="1480"/>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61" name="Line 86"/>
            <p:cNvSpPr>
              <a:spLocks noChangeShapeType="1"/>
            </p:cNvSpPr>
            <p:nvPr/>
          </p:nvSpPr>
          <p:spPr bwMode="auto">
            <a:xfrm flipH="1">
              <a:off x="4093" y="1480"/>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62" name="Line 87"/>
            <p:cNvSpPr>
              <a:spLocks noChangeShapeType="1"/>
            </p:cNvSpPr>
            <p:nvPr/>
          </p:nvSpPr>
          <p:spPr bwMode="auto">
            <a:xfrm>
              <a:off x="4071" y="1480"/>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63" name="Line 88"/>
            <p:cNvSpPr>
              <a:spLocks noChangeShapeType="1"/>
            </p:cNvSpPr>
            <p:nvPr/>
          </p:nvSpPr>
          <p:spPr bwMode="auto">
            <a:xfrm>
              <a:off x="4148" y="1480"/>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64" name="Line 89"/>
            <p:cNvSpPr>
              <a:spLocks noChangeShapeType="1"/>
            </p:cNvSpPr>
            <p:nvPr/>
          </p:nvSpPr>
          <p:spPr bwMode="auto">
            <a:xfrm>
              <a:off x="4227" y="1480"/>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65" name="Freeform 90"/>
            <p:cNvSpPr>
              <a:spLocks/>
            </p:cNvSpPr>
            <p:nvPr/>
          </p:nvSpPr>
          <p:spPr bwMode="auto">
            <a:xfrm>
              <a:off x="4245" y="1721"/>
              <a:ext cx="41" cy="42"/>
            </a:xfrm>
            <a:custGeom>
              <a:avLst/>
              <a:gdLst>
                <a:gd name="T0" fmla="*/ 40 w 41"/>
                <a:gd name="T1" fmla="*/ 0 h 42"/>
                <a:gd name="T2" fmla="*/ 40 w 41"/>
                <a:gd name="T3" fmla="*/ 41 h 42"/>
                <a:gd name="T4" fmla="*/ 0 w 41"/>
                <a:gd name="T5" fmla="*/ 41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0"/>
                  </a:moveTo>
                  <a:lnTo>
                    <a:pt x="40" y="41"/>
                  </a:lnTo>
                  <a:lnTo>
                    <a:pt x="0" y="41"/>
                  </a:lnTo>
                </a:path>
              </a:pathLst>
            </a:custGeom>
            <a:noFill/>
            <a:ln w="12700" cap="rnd">
              <a:solidFill>
                <a:srgbClr val="000000"/>
              </a:solidFill>
              <a:round/>
              <a:headEnd type="none" w="sm" len="sm"/>
              <a:tailEnd type="none" w="sm" len="sm"/>
            </a:ln>
          </p:spPr>
          <p:txBody>
            <a:bodyPr/>
            <a:lstStyle/>
            <a:p>
              <a:endParaRPr lang="en-US"/>
            </a:p>
          </p:txBody>
        </p:sp>
        <p:sp>
          <p:nvSpPr>
            <p:cNvPr id="39966" name="Freeform 91"/>
            <p:cNvSpPr>
              <a:spLocks/>
            </p:cNvSpPr>
            <p:nvPr/>
          </p:nvSpPr>
          <p:spPr bwMode="auto">
            <a:xfrm>
              <a:off x="4018" y="1721"/>
              <a:ext cx="39" cy="42"/>
            </a:xfrm>
            <a:custGeom>
              <a:avLst/>
              <a:gdLst>
                <a:gd name="T0" fmla="*/ 0 w 39"/>
                <a:gd name="T1" fmla="*/ 0 h 42"/>
                <a:gd name="T2" fmla="*/ 0 w 39"/>
                <a:gd name="T3" fmla="*/ 41 h 42"/>
                <a:gd name="T4" fmla="*/ 38 w 39"/>
                <a:gd name="T5" fmla="*/ 41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0"/>
                  </a:moveTo>
                  <a:lnTo>
                    <a:pt x="0" y="41"/>
                  </a:lnTo>
                  <a:lnTo>
                    <a:pt x="38" y="41"/>
                  </a:lnTo>
                </a:path>
              </a:pathLst>
            </a:custGeom>
            <a:noFill/>
            <a:ln w="12700" cap="rnd">
              <a:solidFill>
                <a:srgbClr val="000000"/>
              </a:solidFill>
              <a:round/>
              <a:headEnd type="none" w="sm" len="sm"/>
              <a:tailEnd type="none" w="sm" len="sm"/>
            </a:ln>
          </p:spPr>
          <p:txBody>
            <a:bodyPr/>
            <a:lstStyle/>
            <a:p>
              <a:endParaRPr lang="en-US"/>
            </a:p>
          </p:txBody>
        </p:sp>
        <p:sp>
          <p:nvSpPr>
            <p:cNvPr id="39967" name="Line 92"/>
            <p:cNvSpPr>
              <a:spLocks noChangeShapeType="1"/>
            </p:cNvSpPr>
            <p:nvPr/>
          </p:nvSpPr>
          <p:spPr bwMode="auto">
            <a:xfrm flipH="1">
              <a:off x="4170" y="176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68" name="Line 93"/>
            <p:cNvSpPr>
              <a:spLocks noChangeShapeType="1"/>
            </p:cNvSpPr>
            <p:nvPr/>
          </p:nvSpPr>
          <p:spPr bwMode="auto">
            <a:xfrm flipH="1">
              <a:off x="4093" y="176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69" name="Line 94"/>
            <p:cNvSpPr>
              <a:spLocks noChangeShapeType="1"/>
            </p:cNvSpPr>
            <p:nvPr/>
          </p:nvSpPr>
          <p:spPr bwMode="auto">
            <a:xfrm>
              <a:off x="4071" y="176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70" name="Line 95"/>
            <p:cNvSpPr>
              <a:spLocks noChangeShapeType="1"/>
            </p:cNvSpPr>
            <p:nvPr/>
          </p:nvSpPr>
          <p:spPr bwMode="auto">
            <a:xfrm>
              <a:off x="4148" y="176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71" name="Line 96"/>
            <p:cNvSpPr>
              <a:spLocks noChangeShapeType="1"/>
            </p:cNvSpPr>
            <p:nvPr/>
          </p:nvSpPr>
          <p:spPr bwMode="auto">
            <a:xfrm>
              <a:off x="4227" y="176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72" name="Line 97"/>
            <p:cNvSpPr>
              <a:spLocks noChangeShapeType="1"/>
            </p:cNvSpPr>
            <p:nvPr/>
          </p:nvSpPr>
          <p:spPr bwMode="auto">
            <a:xfrm>
              <a:off x="4285"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73" name="Line 98"/>
            <p:cNvSpPr>
              <a:spLocks noChangeShapeType="1"/>
            </p:cNvSpPr>
            <p:nvPr/>
          </p:nvSpPr>
          <p:spPr bwMode="auto">
            <a:xfrm>
              <a:off x="428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74" name="Line 99"/>
            <p:cNvSpPr>
              <a:spLocks noChangeShapeType="1"/>
            </p:cNvSpPr>
            <p:nvPr/>
          </p:nvSpPr>
          <p:spPr bwMode="auto">
            <a:xfrm>
              <a:off x="4283"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75" name="Line 100"/>
            <p:cNvSpPr>
              <a:spLocks noChangeShapeType="1"/>
            </p:cNvSpPr>
            <p:nvPr/>
          </p:nvSpPr>
          <p:spPr bwMode="auto">
            <a:xfrm>
              <a:off x="4285" y="1560"/>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76" name="Line 101"/>
            <p:cNvSpPr>
              <a:spLocks noChangeShapeType="1"/>
            </p:cNvSpPr>
            <p:nvPr/>
          </p:nvSpPr>
          <p:spPr bwMode="auto">
            <a:xfrm>
              <a:off x="4285" y="1640"/>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77" name="Line 102"/>
            <p:cNvSpPr>
              <a:spLocks noChangeShapeType="1"/>
            </p:cNvSpPr>
            <p:nvPr/>
          </p:nvSpPr>
          <p:spPr bwMode="auto">
            <a:xfrm>
              <a:off x="401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78" name="Line 103"/>
            <p:cNvSpPr>
              <a:spLocks noChangeShapeType="1"/>
            </p:cNvSpPr>
            <p:nvPr/>
          </p:nvSpPr>
          <p:spPr bwMode="auto">
            <a:xfrm>
              <a:off x="401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79" name="Line 104"/>
            <p:cNvSpPr>
              <a:spLocks noChangeShapeType="1"/>
            </p:cNvSpPr>
            <p:nvPr/>
          </p:nvSpPr>
          <p:spPr bwMode="auto">
            <a:xfrm>
              <a:off x="401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80" name="Line 105"/>
            <p:cNvSpPr>
              <a:spLocks noChangeShapeType="1"/>
            </p:cNvSpPr>
            <p:nvPr/>
          </p:nvSpPr>
          <p:spPr bwMode="auto">
            <a:xfrm>
              <a:off x="4018" y="1560"/>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81" name="Line 106"/>
            <p:cNvSpPr>
              <a:spLocks noChangeShapeType="1"/>
            </p:cNvSpPr>
            <p:nvPr/>
          </p:nvSpPr>
          <p:spPr bwMode="auto">
            <a:xfrm>
              <a:off x="4018" y="1640"/>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982" name="Freeform 107"/>
            <p:cNvSpPr>
              <a:spLocks/>
            </p:cNvSpPr>
            <p:nvPr/>
          </p:nvSpPr>
          <p:spPr bwMode="auto">
            <a:xfrm>
              <a:off x="4147" y="1577"/>
              <a:ext cx="125" cy="62"/>
            </a:xfrm>
            <a:custGeom>
              <a:avLst/>
              <a:gdLst>
                <a:gd name="T0" fmla="*/ 0 w 125"/>
                <a:gd name="T1" fmla="*/ 61 h 62"/>
                <a:gd name="T2" fmla="*/ 63 w 125"/>
                <a:gd name="T3" fmla="*/ 0 h 62"/>
                <a:gd name="T4" fmla="*/ 124 w 125"/>
                <a:gd name="T5" fmla="*/ 61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61"/>
                  </a:moveTo>
                  <a:lnTo>
                    <a:pt x="63" y="0"/>
                  </a:lnTo>
                  <a:lnTo>
                    <a:pt x="124" y="61"/>
                  </a:lnTo>
                </a:path>
              </a:pathLst>
            </a:custGeom>
            <a:noFill/>
            <a:ln w="12700" cap="rnd">
              <a:solidFill>
                <a:srgbClr val="000000"/>
              </a:solidFill>
              <a:round/>
              <a:headEnd type="none" w="sm" len="sm"/>
              <a:tailEnd type="none" w="sm" len="sm"/>
            </a:ln>
          </p:spPr>
          <p:txBody>
            <a:bodyPr/>
            <a:lstStyle/>
            <a:p>
              <a:endParaRPr lang="en-US"/>
            </a:p>
          </p:txBody>
        </p:sp>
        <p:sp>
          <p:nvSpPr>
            <p:cNvPr id="39983" name="Oval 108"/>
            <p:cNvSpPr>
              <a:spLocks noChangeArrowheads="1"/>
            </p:cNvSpPr>
            <p:nvPr/>
          </p:nvSpPr>
          <p:spPr bwMode="auto">
            <a:xfrm>
              <a:off x="4171" y="1605"/>
              <a:ext cx="72" cy="73"/>
            </a:xfrm>
            <a:prstGeom prst="ellipse">
              <a:avLst/>
            </a:prstGeom>
            <a:noFill/>
            <a:ln w="12700">
              <a:solidFill>
                <a:srgbClr val="000000"/>
              </a:solidFill>
              <a:round/>
              <a:headEnd/>
              <a:tailEnd/>
            </a:ln>
          </p:spPr>
          <p:txBody>
            <a:bodyPr wrap="none" anchor="ctr"/>
            <a:lstStyle/>
            <a:p>
              <a:endParaRPr lang="en-US"/>
            </a:p>
          </p:txBody>
        </p:sp>
      </p:grpSp>
      <p:sp>
        <p:nvSpPr>
          <p:cNvPr id="111" name="Slide Number Placeholder 110"/>
          <p:cNvSpPr>
            <a:spLocks noGrp="1"/>
          </p:cNvSpPr>
          <p:nvPr>
            <p:ph type="sldNum" sz="quarter" idx="12"/>
          </p:nvPr>
        </p:nvSpPr>
        <p:spPr/>
        <p:txBody>
          <a:bodyPr/>
          <a:lstStyle/>
          <a:p>
            <a:fld id="{432C8622-D8E8-42BF-901A-EF4521E846B1}" type="slidenum">
              <a:rPr lang="en-GB" smtClean="0"/>
              <a:pPr/>
              <a:t>34</a:t>
            </a:fld>
            <a:endParaRPr lang="en-GB"/>
          </a:p>
        </p:txBody>
      </p:sp>
      <p:pic>
        <p:nvPicPr>
          <p:cNvPr id="112"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685800" y="2286000"/>
            <a:ext cx="7772400" cy="1143000"/>
          </a:xfrm>
          <a:noFill/>
        </p:spPr>
        <p:txBody>
          <a:bodyPr>
            <a:normAutofit fontScale="90000"/>
          </a:bodyPr>
          <a:lstStyle/>
          <a:p>
            <a:pPr algn="ctr"/>
            <a:r>
              <a:rPr lang="en-GB" dirty="0">
                <a:solidFill>
                  <a:srgbClr val="0070C0"/>
                </a:solidFill>
              </a:rPr>
              <a:t>Actuator control 5/2 valve</a:t>
            </a:r>
          </a:p>
        </p:txBody>
      </p:sp>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967">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algn="ctr"/>
            <a:r>
              <a:rPr lang="en-GB" dirty="0">
                <a:solidFill>
                  <a:srgbClr val="0070C0"/>
                </a:solidFill>
              </a:rPr>
              <a:t>5/2 Valve actuator control</a:t>
            </a:r>
          </a:p>
        </p:txBody>
      </p:sp>
      <p:sp>
        <p:nvSpPr>
          <p:cNvPr id="41987" name="Rectangle 3"/>
          <p:cNvSpPr>
            <a:spLocks noGrp="1" noChangeArrowheads="1"/>
          </p:cNvSpPr>
          <p:nvPr>
            <p:ph type="body" sz="half" idx="1"/>
          </p:nvPr>
        </p:nvSpPr>
        <p:spPr>
          <a:noFill/>
        </p:spPr>
        <p:txBody>
          <a:bodyPr/>
          <a:lstStyle/>
          <a:p>
            <a:pPr algn="just"/>
            <a:r>
              <a:rPr lang="en-GB" sz="2000" dirty="0"/>
              <a:t>For a double acting cylinder the power and exhaust paths are switched simultaneously</a:t>
            </a:r>
          </a:p>
          <a:p>
            <a:pPr algn="just"/>
            <a:r>
              <a:rPr lang="en-GB" sz="2000" dirty="0"/>
              <a:t>When the button is pushed the supply at port 1 is connected to port 4 and the outlet port 2 connected to exhaust port 3. The cylinder moves plus</a:t>
            </a:r>
          </a:p>
          <a:p>
            <a:pPr algn="just"/>
            <a:r>
              <a:rPr lang="en-GB" sz="2000" dirty="0"/>
              <a:t>When the button is released port 1 is connected to port 2 and port 4 connected to port 5. Cylinder minus</a:t>
            </a:r>
            <a:r>
              <a:rPr lang="en-GB" sz="2000" b="0" dirty="0"/>
              <a:t> </a:t>
            </a:r>
          </a:p>
        </p:txBody>
      </p:sp>
      <p:grpSp>
        <p:nvGrpSpPr>
          <p:cNvPr id="2" name="Group 19"/>
          <p:cNvGrpSpPr>
            <a:grpSpLocks/>
          </p:cNvGrpSpPr>
          <p:nvPr/>
        </p:nvGrpSpPr>
        <p:grpSpPr bwMode="auto">
          <a:xfrm>
            <a:off x="6245225" y="1773238"/>
            <a:ext cx="1339850" cy="515937"/>
            <a:chOff x="3934" y="1117"/>
            <a:chExt cx="844" cy="325"/>
          </a:xfrm>
        </p:grpSpPr>
        <p:sp>
          <p:nvSpPr>
            <p:cNvPr id="42031" name="Line 4"/>
            <p:cNvSpPr>
              <a:spLocks noChangeShapeType="1"/>
            </p:cNvSpPr>
            <p:nvPr/>
          </p:nvSpPr>
          <p:spPr bwMode="auto">
            <a:xfrm>
              <a:off x="4177"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32" name="Line 5"/>
            <p:cNvSpPr>
              <a:spLocks noChangeShapeType="1"/>
            </p:cNvSpPr>
            <p:nvPr/>
          </p:nvSpPr>
          <p:spPr bwMode="auto">
            <a:xfrm>
              <a:off x="4174"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33" name="Line 6"/>
            <p:cNvSpPr>
              <a:spLocks noChangeShapeType="1"/>
            </p:cNvSpPr>
            <p:nvPr/>
          </p:nvSpPr>
          <p:spPr bwMode="auto">
            <a:xfrm>
              <a:off x="3968"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34" name="AutoShape 7"/>
            <p:cNvSpPr>
              <a:spLocks noChangeArrowheads="1"/>
            </p:cNvSpPr>
            <p:nvPr/>
          </p:nvSpPr>
          <p:spPr bwMode="auto">
            <a:xfrm>
              <a:off x="3942"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2035" name="Freeform 8"/>
            <p:cNvSpPr>
              <a:spLocks/>
            </p:cNvSpPr>
            <p:nvPr/>
          </p:nvSpPr>
          <p:spPr bwMode="auto">
            <a:xfrm>
              <a:off x="4108"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42036" name="Line 9"/>
            <p:cNvSpPr>
              <a:spLocks noChangeShapeType="1"/>
            </p:cNvSpPr>
            <p:nvPr/>
          </p:nvSpPr>
          <p:spPr bwMode="auto">
            <a:xfrm>
              <a:off x="4044"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37" name="Freeform 10"/>
            <p:cNvSpPr>
              <a:spLocks/>
            </p:cNvSpPr>
            <p:nvPr/>
          </p:nvSpPr>
          <p:spPr bwMode="auto">
            <a:xfrm>
              <a:off x="3982"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42038" name="Line 11"/>
            <p:cNvSpPr>
              <a:spLocks noChangeShapeType="1"/>
            </p:cNvSpPr>
            <p:nvPr/>
          </p:nvSpPr>
          <p:spPr bwMode="auto">
            <a:xfrm>
              <a:off x="4107"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14"/>
            <p:cNvGrpSpPr>
              <a:grpSpLocks/>
            </p:cNvGrpSpPr>
            <p:nvPr/>
          </p:nvGrpSpPr>
          <p:grpSpPr bwMode="auto">
            <a:xfrm>
              <a:off x="4600" y="1307"/>
              <a:ext cx="52" cy="135"/>
              <a:chOff x="4600" y="1307"/>
              <a:chExt cx="52" cy="135"/>
            </a:xfrm>
          </p:grpSpPr>
          <p:sp>
            <p:nvSpPr>
              <p:cNvPr id="42044" name="Line 12"/>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45" name="AutoShape 13"/>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2040" name="Freeform 15"/>
            <p:cNvSpPr>
              <a:spLocks/>
            </p:cNvSpPr>
            <p:nvPr/>
          </p:nvSpPr>
          <p:spPr bwMode="auto">
            <a:xfrm>
              <a:off x="3934" y="1117"/>
              <a:ext cx="725" cy="245"/>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4" name="Group 18"/>
            <p:cNvGrpSpPr>
              <a:grpSpLocks/>
            </p:cNvGrpSpPr>
            <p:nvPr/>
          </p:nvGrpSpPr>
          <p:grpSpPr bwMode="auto">
            <a:xfrm>
              <a:off x="3999" y="1138"/>
              <a:ext cx="182" cy="181"/>
              <a:chOff x="3999" y="1138"/>
              <a:chExt cx="182" cy="181"/>
            </a:xfrm>
          </p:grpSpPr>
          <p:sp>
            <p:nvSpPr>
              <p:cNvPr id="42042" name="Line 16"/>
              <p:cNvSpPr>
                <a:spLocks noChangeShapeType="1"/>
              </p:cNvSpPr>
              <p:nvPr/>
            </p:nvSpPr>
            <p:spPr bwMode="auto">
              <a:xfrm flipV="1">
                <a:off x="3999"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43" name="Freeform 17"/>
              <p:cNvSpPr>
                <a:spLocks/>
              </p:cNvSpPr>
              <p:nvPr/>
            </p:nvSpPr>
            <p:spPr bwMode="auto">
              <a:xfrm>
                <a:off x="4130"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41989" name="Freeform 20"/>
          <p:cNvSpPr>
            <a:spLocks/>
          </p:cNvSpPr>
          <p:nvPr/>
        </p:nvSpPr>
        <p:spPr bwMode="auto">
          <a:xfrm>
            <a:off x="5962650" y="3357563"/>
            <a:ext cx="1146175" cy="403225"/>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41990" name="Line 21"/>
          <p:cNvSpPr>
            <a:spLocks noChangeShapeType="1"/>
          </p:cNvSpPr>
          <p:nvPr/>
        </p:nvSpPr>
        <p:spPr bwMode="auto">
          <a:xfrm>
            <a:off x="65389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991" name="Line 22"/>
          <p:cNvSpPr>
            <a:spLocks noChangeShapeType="1"/>
          </p:cNvSpPr>
          <p:nvPr/>
        </p:nvSpPr>
        <p:spPr bwMode="auto">
          <a:xfrm>
            <a:off x="608012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992" name="Line 23"/>
          <p:cNvSpPr>
            <a:spLocks noChangeShapeType="1"/>
          </p:cNvSpPr>
          <p:nvPr/>
        </p:nvSpPr>
        <p:spPr bwMode="auto">
          <a:xfrm>
            <a:off x="700087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993" name="Line 24"/>
          <p:cNvSpPr>
            <a:spLocks noChangeShapeType="1"/>
          </p:cNvSpPr>
          <p:nvPr/>
        </p:nvSpPr>
        <p:spPr bwMode="auto">
          <a:xfrm>
            <a:off x="64246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994" name="Line 25"/>
          <p:cNvSpPr>
            <a:spLocks noChangeShapeType="1"/>
          </p:cNvSpPr>
          <p:nvPr/>
        </p:nvSpPr>
        <p:spPr bwMode="auto">
          <a:xfrm>
            <a:off x="6651625"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995" name="Line 26"/>
          <p:cNvSpPr>
            <a:spLocks noChangeShapeType="1"/>
          </p:cNvSpPr>
          <p:nvPr/>
        </p:nvSpPr>
        <p:spPr bwMode="auto">
          <a:xfrm flipH="1" flipV="1">
            <a:off x="6080125" y="3357563"/>
            <a:ext cx="169863"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996" name="Line 27"/>
          <p:cNvSpPr>
            <a:spLocks noChangeShapeType="1"/>
          </p:cNvSpPr>
          <p:nvPr/>
        </p:nvSpPr>
        <p:spPr bwMode="auto">
          <a:xfrm flipV="1">
            <a:off x="6824663" y="3357563"/>
            <a:ext cx="17145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997" name="Line 28"/>
          <p:cNvSpPr>
            <a:spLocks noChangeShapeType="1"/>
          </p:cNvSpPr>
          <p:nvPr/>
        </p:nvSpPr>
        <p:spPr bwMode="auto">
          <a:xfrm>
            <a:off x="6018213" y="3643313"/>
            <a:ext cx="11588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998" name="Line 29"/>
          <p:cNvSpPr>
            <a:spLocks noChangeShapeType="1"/>
          </p:cNvSpPr>
          <p:nvPr/>
        </p:nvSpPr>
        <p:spPr bwMode="auto">
          <a:xfrm>
            <a:off x="6945313" y="3643313"/>
            <a:ext cx="1143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999" name="Line 30"/>
          <p:cNvSpPr>
            <a:spLocks noChangeShapeType="1"/>
          </p:cNvSpPr>
          <p:nvPr/>
        </p:nvSpPr>
        <p:spPr bwMode="auto">
          <a:xfrm>
            <a:off x="7000875" y="3762375"/>
            <a:ext cx="0" cy="2349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00" name="Line 31"/>
          <p:cNvSpPr>
            <a:spLocks noChangeShapeType="1"/>
          </p:cNvSpPr>
          <p:nvPr/>
        </p:nvSpPr>
        <p:spPr bwMode="auto">
          <a:xfrm>
            <a:off x="6651625" y="3762375"/>
            <a:ext cx="0" cy="2301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01" name="Line 32"/>
          <p:cNvSpPr>
            <a:spLocks noChangeShapeType="1"/>
          </p:cNvSpPr>
          <p:nvPr/>
        </p:nvSpPr>
        <p:spPr bwMode="auto">
          <a:xfrm>
            <a:off x="6824663" y="3762375"/>
            <a:ext cx="0" cy="2492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02" name="Freeform 33"/>
          <p:cNvSpPr>
            <a:spLocks/>
          </p:cNvSpPr>
          <p:nvPr/>
        </p:nvSpPr>
        <p:spPr bwMode="auto">
          <a:xfrm>
            <a:off x="7113588" y="3538538"/>
            <a:ext cx="371475" cy="220662"/>
          </a:xfrm>
          <a:custGeom>
            <a:avLst/>
            <a:gdLst>
              <a:gd name="T0" fmla="*/ 233 w 234"/>
              <a:gd name="T1" fmla="*/ 69 h 139"/>
              <a:gd name="T2" fmla="*/ 219 w 234"/>
              <a:gd name="T3" fmla="*/ 138 h 139"/>
              <a:gd name="T4" fmla="*/ 178 w 234"/>
              <a:gd name="T5" fmla="*/ 0 h 139"/>
              <a:gd name="T6" fmla="*/ 137 w 234"/>
              <a:gd name="T7" fmla="*/ 138 h 139"/>
              <a:gd name="T8" fmla="*/ 95 w 234"/>
              <a:gd name="T9" fmla="*/ 0 h 139"/>
              <a:gd name="T10" fmla="*/ 54 w 234"/>
              <a:gd name="T11" fmla="*/ 138 h 139"/>
              <a:gd name="T12" fmla="*/ 13 w 234"/>
              <a:gd name="T13" fmla="*/ 0 h 139"/>
              <a:gd name="T14" fmla="*/ 0 w 234"/>
              <a:gd name="T15" fmla="*/ 69 h 139"/>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39"/>
              <a:gd name="T26" fmla="*/ 234 w 234"/>
              <a:gd name="T27" fmla="*/ 139 h 1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39">
                <a:moveTo>
                  <a:pt x="233" y="69"/>
                </a:moveTo>
                <a:lnTo>
                  <a:pt x="219" y="138"/>
                </a:lnTo>
                <a:lnTo>
                  <a:pt x="178" y="0"/>
                </a:lnTo>
                <a:lnTo>
                  <a:pt x="137" y="138"/>
                </a:lnTo>
                <a:lnTo>
                  <a:pt x="95" y="0"/>
                </a:lnTo>
                <a:lnTo>
                  <a:pt x="54" y="138"/>
                </a:lnTo>
                <a:lnTo>
                  <a:pt x="13" y="0"/>
                </a:lnTo>
                <a:lnTo>
                  <a:pt x="0" y="69"/>
                </a:lnTo>
              </a:path>
            </a:pathLst>
          </a:custGeom>
          <a:noFill/>
          <a:ln w="12700" cap="rnd">
            <a:solidFill>
              <a:srgbClr val="000000"/>
            </a:solidFill>
            <a:round/>
            <a:headEnd type="none" w="sm" len="sm"/>
            <a:tailEnd type="none" w="sm" len="sm"/>
          </a:ln>
        </p:spPr>
        <p:txBody>
          <a:bodyPr/>
          <a:lstStyle/>
          <a:p>
            <a:endParaRPr lang="en-US"/>
          </a:p>
        </p:txBody>
      </p:sp>
      <p:grpSp>
        <p:nvGrpSpPr>
          <p:cNvPr id="5" name="Group 39"/>
          <p:cNvGrpSpPr>
            <a:grpSpLocks/>
          </p:cNvGrpSpPr>
          <p:nvPr/>
        </p:nvGrpSpPr>
        <p:grpSpPr bwMode="auto">
          <a:xfrm>
            <a:off x="6557963" y="3732213"/>
            <a:ext cx="538162" cy="441325"/>
            <a:chOff x="4131" y="2351"/>
            <a:chExt cx="339" cy="278"/>
          </a:xfrm>
        </p:grpSpPr>
        <p:grpSp>
          <p:nvGrpSpPr>
            <p:cNvPr id="6" name="Group 37"/>
            <p:cNvGrpSpPr>
              <a:grpSpLocks/>
            </p:cNvGrpSpPr>
            <p:nvPr/>
          </p:nvGrpSpPr>
          <p:grpSpPr bwMode="auto">
            <a:xfrm>
              <a:off x="4131" y="2526"/>
              <a:ext cx="339" cy="103"/>
              <a:chOff x="4131" y="2526"/>
              <a:chExt cx="339" cy="103"/>
            </a:xfrm>
          </p:grpSpPr>
          <p:sp>
            <p:nvSpPr>
              <p:cNvPr id="42028" name="AutoShape 34"/>
              <p:cNvSpPr>
                <a:spLocks noChangeArrowheads="1"/>
              </p:cNvSpPr>
              <p:nvPr/>
            </p:nvSpPr>
            <p:spPr bwMode="auto">
              <a:xfrm rot="10800000" flipH="1">
                <a:off x="4350"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2029" name="AutoShape 35"/>
              <p:cNvSpPr>
                <a:spLocks noChangeArrowheads="1"/>
              </p:cNvSpPr>
              <p:nvPr/>
            </p:nvSpPr>
            <p:spPr bwMode="auto">
              <a:xfrm>
                <a:off x="4238"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2030" name="AutoShape 36"/>
              <p:cNvSpPr>
                <a:spLocks noChangeArrowheads="1"/>
              </p:cNvSpPr>
              <p:nvPr/>
            </p:nvSpPr>
            <p:spPr bwMode="auto">
              <a:xfrm rot="10800000" flipH="1">
                <a:off x="4131"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2027" name="Rectangle 38"/>
            <p:cNvSpPr>
              <a:spLocks noChangeArrowheads="1"/>
            </p:cNvSpPr>
            <p:nvPr/>
          </p:nvSpPr>
          <p:spPr bwMode="auto">
            <a:xfrm>
              <a:off x="4250"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42004" name="Rectangle 40"/>
          <p:cNvSpPr>
            <a:spLocks noChangeArrowheads="1"/>
          </p:cNvSpPr>
          <p:nvPr/>
        </p:nvSpPr>
        <p:spPr bwMode="auto">
          <a:xfrm>
            <a:off x="6961188"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2005" name="Rectangle 41"/>
          <p:cNvSpPr>
            <a:spLocks noChangeArrowheads="1"/>
          </p:cNvSpPr>
          <p:nvPr/>
        </p:nvSpPr>
        <p:spPr bwMode="auto">
          <a:xfrm>
            <a:off x="6438900"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42006" name="Rectangle 42"/>
          <p:cNvSpPr>
            <a:spLocks noChangeArrowheads="1"/>
          </p:cNvSpPr>
          <p:nvPr/>
        </p:nvSpPr>
        <p:spPr bwMode="auto">
          <a:xfrm>
            <a:off x="6392863"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42007" name="Rectangle 43"/>
          <p:cNvSpPr>
            <a:spLocks noChangeArrowheads="1"/>
          </p:cNvSpPr>
          <p:nvPr/>
        </p:nvSpPr>
        <p:spPr bwMode="auto">
          <a:xfrm>
            <a:off x="6988175"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2008" name="Rectangle 44"/>
          <p:cNvSpPr>
            <a:spLocks noChangeArrowheads="1"/>
          </p:cNvSpPr>
          <p:nvPr/>
        </p:nvSpPr>
        <p:spPr bwMode="auto">
          <a:xfrm>
            <a:off x="5613400" y="3257550"/>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42009" name="Rectangle 45"/>
          <p:cNvSpPr>
            <a:spLocks noChangeArrowheads="1"/>
          </p:cNvSpPr>
          <p:nvPr/>
        </p:nvSpPr>
        <p:spPr bwMode="auto">
          <a:xfrm>
            <a:off x="7223125" y="3257550"/>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2010" name="Freeform 46"/>
          <p:cNvSpPr>
            <a:spLocks/>
          </p:cNvSpPr>
          <p:nvPr/>
        </p:nvSpPr>
        <p:spPr bwMode="auto">
          <a:xfrm>
            <a:off x="63944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2011" name="Freeform 47"/>
          <p:cNvSpPr>
            <a:spLocks/>
          </p:cNvSpPr>
          <p:nvPr/>
        </p:nvSpPr>
        <p:spPr bwMode="auto">
          <a:xfrm>
            <a:off x="66230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2012" name="Freeform 48"/>
          <p:cNvSpPr>
            <a:spLocks/>
          </p:cNvSpPr>
          <p:nvPr/>
        </p:nvSpPr>
        <p:spPr bwMode="auto">
          <a:xfrm>
            <a:off x="6073775" y="3359150"/>
            <a:ext cx="80963" cy="122238"/>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42013" name="Freeform 49"/>
          <p:cNvSpPr>
            <a:spLocks/>
          </p:cNvSpPr>
          <p:nvPr/>
        </p:nvSpPr>
        <p:spPr bwMode="auto">
          <a:xfrm>
            <a:off x="6921500" y="3359150"/>
            <a:ext cx="80963" cy="122238"/>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grpSp>
        <p:nvGrpSpPr>
          <p:cNvPr id="7" name="Group 54"/>
          <p:cNvGrpSpPr>
            <a:grpSpLocks/>
          </p:cNvGrpSpPr>
          <p:nvPr/>
        </p:nvGrpSpPr>
        <p:grpSpPr bwMode="auto">
          <a:xfrm>
            <a:off x="5649913" y="3560763"/>
            <a:ext cx="314325" cy="184150"/>
            <a:chOff x="3559" y="2243"/>
            <a:chExt cx="198" cy="116"/>
          </a:xfrm>
        </p:grpSpPr>
        <p:sp>
          <p:nvSpPr>
            <p:cNvPr id="42022" name="Line 50"/>
            <p:cNvSpPr>
              <a:spLocks noChangeShapeType="1"/>
            </p:cNvSpPr>
            <p:nvPr/>
          </p:nvSpPr>
          <p:spPr bwMode="auto">
            <a:xfrm>
              <a:off x="3603" y="2243"/>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23" name="Freeform 51"/>
            <p:cNvSpPr>
              <a:spLocks/>
            </p:cNvSpPr>
            <p:nvPr/>
          </p:nvSpPr>
          <p:spPr bwMode="auto">
            <a:xfrm>
              <a:off x="3559" y="2243"/>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2024" name="Line 52"/>
            <p:cNvSpPr>
              <a:spLocks noChangeShapeType="1"/>
            </p:cNvSpPr>
            <p:nvPr/>
          </p:nvSpPr>
          <p:spPr bwMode="auto">
            <a:xfrm>
              <a:off x="3607" y="2278"/>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025" name="Line 53"/>
            <p:cNvSpPr>
              <a:spLocks noChangeShapeType="1"/>
            </p:cNvSpPr>
            <p:nvPr/>
          </p:nvSpPr>
          <p:spPr bwMode="auto">
            <a:xfrm>
              <a:off x="3607" y="2325"/>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42015" name="Freeform 55"/>
          <p:cNvSpPr>
            <a:spLocks/>
          </p:cNvSpPr>
          <p:nvPr/>
        </p:nvSpPr>
        <p:spPr bwMode="auto">
          <a:xfrm>
            <a:off x="6299200" y="2154238"/>
            <a:ext cx="349250" cy="1193800"/>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42016" name="Freeform 56"/>
          <p:cNvSpPr>
            <a:spLocks/>
          </p:cNvSpPr>
          <p:nvPr/>
        </p:nvSpPr>
        <p:spPr bwMode="auto">
          <a:xfrm>
            <a:off x="7002463" y="2154238"/>
            <a:ext cx="342900" cy="1193800"/>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grpSp>
        <p:nvGrpSpPr>
          <p:cNvPr id="8" name="Group 60"/>
          <p:cNvGrpSpPr>
            <a:grpSpLocks/>
          </p:cNvGrpSpPr>
          <p:nvPr/>
        </p:nvGrpSpPr>
        <p:grpSpPr bwMode="auto">
          <a:xfrm>
            <a:off x="6367463" y="1365250"/>
            <a:ext cx="923925" cy="336550"/>
            <a:chOff x="4011" y="860"/>
            <a:chExt cx="582" cy="212"/>
          </a:xfrm>
        </p:grpSpPr>
        <p:sp>
          <p:nvSpPr>
            <p:cNvPr id="42019" name="Line 57"/>
            <p:cNvSpPr>
              <a:spLocks noChangeShapeType="1"/>
            </p:cNvSpPr>
            <p:nvPr/>
          </p:nvSpPr>
          <p:spPr bwMode="auto">
            <a:xfrm flipH="1">
              <a:off x="4096" y="1017"/>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42020" name="Rectangle 58"/>
            <p:cNvSpPr>
              <a:spLocks noChangeArrowheads="1"/>
            </p:cNvSpPr>
            <p:nvPr/>
          </p:nvSpPr>
          <p:spPr bwMode="auto">
            <a:xfrm flipH="1">
              <a:off x="4402" y="860"/>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42021" name="Rectangle 59"/>
            <p:cNvSpPr>
              <a:spLocks noChangeArrowheads="1"/>
            </p:cNvSpPr>
            <p:nvPr/>
          </p:nvSpPr>
          <p:spPr bwMode="auto">
            <a:xfrm flipH="1">
              <a:off x="4011" y="860"/>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62" name="Slide Number Placeholder 61"/>
          <p:cNvSpPr>
            <a:spLocks noGrp="1"/>
          </p:cNvSpPr>
          <p:nvPr>
            <p:ph type="sldNum" sz="quarter" idx="12"/>
          </p:nvPr>
        </p:nvSpPr>
        <p:spPr/>
        <p:txBody>
          <a:bodyPr/>
          <a:lstStyle/>
          <a:p>
            <a:fld id="{432C8622-D8E8-42BF-901A-EF4521E846B1}" type="slidenum">
              <a:rPr lang="en-GB" smtClean="0"/>
              <a:pPr/>
              <a:t>36</a:t>
            </a:fld>
            <a:endParaRPr lang="en-GB"/>
          </a:p>
        </p:txBody>
      </p:sp>
      <p:pic>
        <p:nvPicPr>
          <p:cNvPr id="63"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45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algn="ctr"/>
            <a:r>
              <a:rPr lang="en-GB" dirty="0">
                <a:solidFill>
                  <a:srgbClr val="0070C0"/>
                </a:solidFill>
              </a:rPr>
              <a:t>5/2 Valve actuator control</a:t>
            </a:r>
          </a:p>
        </p:txBody>
      </p:sp>
      <p:sp>
        <p:nvSpPr>
          <p:cNvPr id="43011" name="Rectangle 3"/>
          <p:cNvSpPr>
            <a:spLocks noGrp="1" noChangeArrowheads="1"/>
          </p:cNvSpPr>
          <p:nvPr>
            <p:ph type="body" sz="half" idx="1"/>
          </p:nvPr>
        </p:nvSpPr>
        <p:spPr>
          <a:noFill/>
        </p:spPr>
        <p:txBody>
          <a:bodyPr/>
          <a:lstStyle/>
          <a:p>
            <a:pPr algn="just"/>
            <a:r>
              <a:rPr lang="en-GB" sz="2000" dirty="0"/>
              <a:t>For a double acting cylinder the power and exhaust paths are switched simultaneously</a:t>
            </a:r>
          </a:p>
          <a:p>
            <a:pPr algn="just"/>
            <a:r>
              <a:rPr lang="en-GB" sz="2000" dirty="0"/>
              <a:t>When the button is pushed the supply at port 1 is connected to port 4 and the outlet port 2 connected to exhaust port 3. The cylinder moves plus</a:t>
            </a:r>
          </a:p>
          <a:p>
            <a:pPr algn="just"/>
            <a:r>
              <a:rPr lang="en-GB" sz="2000" dirty="0"/>
              <a:t>When the button is released port 1 is connected to port 2 and port 4 connected to port 5. Cylinder minus</a:t>
            </a:r>
          </a:p>
        </p:txBody>
      </p:sp>
      <p:grpSp>
        <p:nvGrpSpPr>
          <p:cNvPr id="2" name="Group 58"/>
          <p:cNvGrpSpPr>
            <a:grpSpLocks/>
          </p:cNvGrpSpPr>
          <p:nvPr/>
        </p:nvGrpSpPr>
        <p:grpSpPr bwMode="auto">
          <a:xfrm>
            <a:off x="6184900" y="1773238"/>
            <a:ext cx="2114550" cy="2400300"/>
            <a:chOff x="3896" y="1117"/>
            <a:chExt cx="1332" cy="1512"/>
          </a:xfrm>
        </p:grpSpPr>
        <p:sp>
          <p:nvSpPr>
            <p:cNvPr id="43018" name="Line 4"/>
            <p:cNvSpPr>
              <a:spLocks noChangeShapeType="1"/>
            </p:cNvSpPr>
            <p:nvPr/>
          </p:nvSpPr>
          <p:spPr bwMode="auto">
            <a:xfrm>
              <a:off x="3968"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19" name="AutoShape 5"/>
            <p:cNvSpPr>
              <a:spLocks noChangeArrowheads="1"/>
            </p:cNvSpPr>
            <p:nvPr/>
          </p:nvSpPr>
          <p:spPr bwMode="auto">
            <a:xfrm>
              <a:off x="3942"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3" name="Group 8"/>
            <p:cNvGrpSpPr>
              <a:grpSpLocks/>
            </p:cNvGrpSpPr>
            <p:nvPr/>
          </p:nvGrpSpPr>
          <p:grpSpPr bwMode="auto">
            <a:xfrm>
              <a:off x="4600" y="1307"/>
              <a:ext cx="52" cy="135"/>
              <a:chOff x="4600" y="1307"/>
              <a:chExt cx="52" cy="135"/>
            </a:xfrm>
          </p:grpSpPr>
          <p:sp>
            <p:nvSpPr>
              <p:cNvPr id="43070" name="Line 6"/>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71" name="AutoShape 7"/>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3021" name="Freeform 9"/>
            <p:cNvSpPr>
              <a:spLocks/>
            </p:cNvSpPr>
            <p:nvPr/>
          </p:nvSpPr>
          <p:spPr bwMode="auto">
            <a:xfrm>
              <a:off x="3934" y="1117"/>
              <a:ext cx="725" cy="245"/>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4" name="Group 19"/>
            <p:cNvGrpSpPr>
              <a:grpSpLocks/>
            </p:cNvGrpSpPr>
            <p:nvPr/>
          </p:nvGrpSpPr>
          <p:grpSpPr bwMode="auto">
            <a:xfrm>
              <a:off x="4432" y="1121"/>
              <a:ext cx="796" cy="242"/>
              <a:chOff x="4432" y="1121"/>
              <a:chExt cx="796" cy="242"/>
            </a:xfrm>
          </p:grpSpPr>
          <p:sp>
            <p:nvSpPr>
              <p:cNvPr id="43061" name="Line 10"/>
              <p:cNvSpPr>
                <a:spLocks noChangeShapeType="1"/>
              </p:cNvSpPr>
              <p:nvPr/>
            </p:nvSpPr>
            <p:spPr bwMode="auto">
              <a:xfrm>
                <a:off x="4627"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62" name="Line 11"/>
              <p:cNvSpPr>
                <a:spLocks noChangeShapeType="1"/>
              </p:cNvSpPr>
              <p:nvPr/>
            </p:nvSpPr>
            <p:spPr bwMode="auto">
              <a:xfrm>
                <a:off x="4624"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63" name="Freeform 12"/>
              <p:cNvSpPr>
                <a:spLocks/>
              </p:cNvSpPr>
              <p:nvPr/>
            </p:nvSpPr>
            <p:spPr bwMode="auto">
              <a:xfrm>
                <a:off x="4558"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43064" name="Line 13"/>
              <p:cNvSpPr>
                <a:spLocks noChangeShapeType="1"/>
              </p:cNvSpPr>
              <p:nvPr/>
            </p:nvSpPr>
            <p:spPr bwMode="auto">
              <a:xfrm>
                <a:off x="4494"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65" name="Freeform 14"/>
              <p:cNvSpPr>
                <a:spLocks/>
              </p:cNvSpPr>
              <p:nvPr/>
            </p:nvSpPr>
            <p:spPr bwMode="auto">
              <a:xfrm>
                <a:off x="4432"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43066" name="Line 15"/>
              <p:cNvSpPr>
                <a:spLocks noChangeShapeType="1"/>
              </p:cNvSpPr>
              <p:nvPr/>
            </p:nvSpPr>
            <p:spPr bwMode="auto">
              <a:xfrm>
                <a:off x="4557"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18"/>
              <p:cNvGrpSpPr>
                <a:grpSpLocks/>
              </p:cNvGrpSpPr>
              <p:nvPr/>
            </p:nvGrpSpPr>
            <p:grpSpPr bwMode="auto">
              <a:xfrm>
                <a:off x="4449" y="1138"/>
                <a:ext cx="182" cy="181"/>
                <a:chOff x="4449" y="1138"/>
                <a:chExt cx="182" cy="181"/>
              </a:xfrm>
            </p:grpSpPr>
            <p:sp>
              <p:nvSpPr>
                <p:cNvPr id="43068" name="Line 16"/>
                <p:cNvSpPr>
                  <a:spLocks noChangeShapeType="1"/>
                </p:cNvSpPr>
                <p:nvPr/>
              </p:nvSpPr>
              <p:spPr bwMode="auto">
                <a:xfrm flipV="1">
                  <a:off x="4449"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69" name="Freeform 17"/>
                <p:cNvSpPr>
                  <a:spLocks/>
                </p:cNvSpPr>
                <p:nvPr/>
              </p:nvSpPr>
              <p:spPr bwMode="auto">
                <a:xfrm>
                  <a:off x="4580"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43023" name="Line 20"/>
            <p:cNvSpPr>
              <a:spLocks noChangeShapeType="1"/>
            </p:cNvSpPr>
            <p:nvPr/>
          </p:nvSpPr>
          <p:spPr bwMode="auto">
            <a:xfrm>
              <a:off x="4410" y="2370"/>
              <a:ext cx="0" cy="14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24" name="Line 21"/>
            <p:cNvSpPr>
              <a:spLocks noChangeShapeType="1"/>
            </p:cNvSpPr>
            <p:nvPr/>
          </p:nvSpPr>
          <p:spPr bwMode="auto">
            <a:xfrm>
              <a:off x="4190" y="2370"/>
              <a:ext cx="0" cy="14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25" name="Line 22"/>
            <p:cNvSpPr>
              <a:spLocks noChangeShapeType="1"/>
            </p:cNvSpPr>
            <p:nvPr/>
          </p:nvSpPr>
          <p:spPr bwMode="auto">
            <a:xfrm>
              <a:off x="4299" y="2370"/>
              <a:ext cx="0" cy="157"/>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6" name="Group 28"/>
            <p:cNvGrpSpPr>
              <a:grpSpLocks/>
            </p:cNvGrpSpPr>
            <p:nvPr/>
          </p:nvGrpSpPr>
          <p:grpSpPr bwMode="auto">
            <a:xfrm>
              <a:off x="4131" y="2351"/>
              <a:ext cx="339" cy="278"/>
              <a:chOff x="4131" y="2351"/>
              <a:chExt cx="339" cy="278"/>
            </a:xfrm>
          </p:grpSpPr>
          <p:grpSp>
            <p:nvGrpSpPr>
              <p:cNvPr id="7" name="Group 26"/>
              <p:cNvGrpSpPr>
                <a:grpSpLocks/>
              </p:cNvGrpSpPr>
              <p:nvPr/>
            </p:nvGrpSpPr>
            <p:grpSpPr bwMode="auto">
              <a:xfrm>
                <a:off x="4131" y="2526"/>
                <a:ext cx="339" cy="103"/>
                <a:chOff x="4131" y="2526"/>
                <a:chExt cx="339" cy="103"/>
              </a:xfrm>
            </p:grpSpPr>
            <p:sp>
              <p:nvSpPr>
                <p:cNvPr id="43058" name="AutoShape 23"/>
                <p:cNvSpPr>
                  <a:spLocks noChangeArrowheads="1"/>
                </p:cNvSpPr>
                <p:nvPr/>
              </p:nvSpPr>
              <p:spPr bwMode="auto">
                <a:xfrm rot="10800000" flipH="1">
                  <a:off x="4350"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3059" name="AutoShape 24"/>
                <p:cNvSpPr>
                  <a:spLocks noChangeArrowheads="1"/>
                </p:cNvSpPr>
                <p:nvPr/>
              </p:nvSpPr>
              <p:spPr bwMode="auto">
                <a:xfrm>
                  <a:off x="4238"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3060" name="AutoShape 25"/>
                <p:cNvSpPr>
                  <a:spLocks noChangeArrowheads="1"/>
                </p:cNvSpPr>
                <p:nvPr/>
              </p:nvSpPr>
              <p:spPr bwMode="auto">
                <a:xfrm rot="10800000" flipH="1">
                  <a:off x="4131"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3057" name="Rectangle 27"/>
              <p:cNvSpPr>
                <a:spLocks noChangeArrowheads="1"/>
              </p:cNvSpPr>
              <p:nvPr/>
            </p:nvSpPr>
            <p:spPr bwMode="auto">
              <a:xfrm>
                <a:off x="4250"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43027" name="Rectangle 29"/>
            <p:cNvSpPr>
              <a:spLocks noChangeArrowheads="1"/>
            </p:cNvSpPr>
            <p:nvPr/>
          </p:nvSpPr>
          <p:spPr bwMode="auto">
            <a:xfrm>
              <a:off x="4385" y="1942"/>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3028" name="Rectangle 30"/>
            <p:cNvSpPr>
              <a:spLocks noChangeArrowheads="1"/>
            </p:cNvSpPr>
            <p:nvPr/>
          </p:nvSpPr>
          <p:spPr bwMode="auto">
            <a:xfrm>
              <a:off x="4056" y="1942"/>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43029" name="Rectangle 31"/>
            <p:cNvSpPr>
              <a:spLocks noChangeArrowheads="1"/>
            </p:cNvSpPr>
            <p:nvPr/>
          </p:nvSpPr>
          <p:spPr bwMode="auto">
            <a:xfrm>
              <a:off x="4027"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43030" name="Rectangle 32"/>
            <p:cNvSpPr>
              <a:spLocks noChangeArrowheads="1"/>
            </p:cNvSpPr>
            <p:nvPr/>
          </p:nvSpPr>
          <p:spPr bwMode="auto">
            <a:xfrm>
              <a:off x="4402"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grpSp>
          <p:nvGrpSpPr>
            <p:cNvPr id="8" name="Group 55"/>
            <p:cNvGrpSpPr>
              <a:grpSpLocks/>
            </p:cNvGrpSpPr>
            <p:nvPr/>
          </p:nvGrpSpPr>
          <p:grpSpPr bwMode="auto">
            <a:xfrm>
              <a:off x="3896" y="2052"/>
              <a:ext cx="1255" cy="317"/>
              <a:chOff x="3896" y="2052"/>
              <a:chExt cx="1255" cy="317"/>
            </a:xfrm>
          </p:grpSpPr>
          <p:sp>
            <p:nvSpPr>
              <p:cNvPr id="43034" name="Freeform 33"/>
              <p:cNvSpPr>
                <a:spLocks/>
              </p:cNvSpPr>
              <p:nvPr/>
            </p:nvSpPr>
            <p:spPr bwMode="auto">
              <a:xfrm>
                <a:off x="4116" y="2115"/>
                <a:ext cx="722" cy="254"/>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43035" name="Line 34"/>
              <p:cNvSpPr>
                <a:spLocks noChangeShapeType="1"/>
              </p:cNvSpPr>
              <p:nvPr/>
            </p:nvSpPr>
            <p:spPr bwMode="auto">
              <a:xfrm>
                <a:off x="4479"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36" name="Line 35"/>
              <p:cNvSpPr>
                <a:spLocks noChangeShapeType="1"/>
              </p:cNvSpPr>
              <p:nvPr/>
            </p:nvSpPr>
            <p:spPr bwMode="auto">
              <a:xfrm>
                <a:off x="4190" y="2295"/>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37" name="Line 36"/>
              <p:cNvSpPr>
                <a:spLocks noChangeShapeType="1"/>
              </p:cNvSpPr>
              <p:nvPr/>
            </p:nvSpPr>
            <p:spPr bwMode="auto">
              <a:xfrm>
                <a:off x="4770" y="2295"/>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38" name="Line 37"/>
              <p:cNvSpPr>
                <a:spLocks noChangeShapeType="1"/>
              </p:cNvSpPr>
              <p:nvPr/>
            </p:nvSpPr>
            <p:spPr bwMode="auto">
              <a:xfrm>
                <a:off x="4407"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39" name="Line 38"/>
              <p:cNvSpPr>
                <a:spLocks noChangeShapeType="1"/>
              </p:cNvSpPr>
              <p:nvPr/>
            </p:nvSpPr>
            <p:spPr bwMode="auto">
              <a:xfrm>
                <a:off x="4550"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40" name="Line 39"/>
              <p:cNvSpPr>
                <a:spLocks noChangeShapeType="1"/>
              </p:cNvSpPr>
              <p:nvPr/>
            </p:nvSpPr>
            <p:spPr bwMode="auto">
              <a:xfrm flipH="1" flipV="1">
                <a:off x="4190" y="2115"/>
                <a:ext cx="107"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41" name="Line 40"/>
              <p:cNvSpPr>
                <a:spLocks noChangeShapeType="1"/>
              </p:cNvSpPr>
              <p:nvPr/>
            </p:nvSpPr>
            <p:spPr bwMode="auto">
              <a:xfrm flipV="1">
                <a:off x="4659" y="2115"/>
                <a:ext cx="108"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42" name="Line 41"/>
              <p:cNvSpPr>
                <a:spLocks noChangeShapeType="1"/>
              </p:cNvSpPr>
              <p:nvPr/>
            </p:nvSpPr>
            <p:spPr bwMode="auto">
              <a:xfrm>
                <a:off x="4151" y="2295"/>
                <a:ext cx="7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43" name="Line 42"/>
              <p:cNvSpPr>
                <a:spLocks noChangeShapeType="1"/>
              </p:cNvSpPr>
              <p:nvPr/>
            </p:nvSpPr>
            <p:spPr bwMode="auto">
              <a:xfrm>
                <a:off x="4735" y="2295"/>
                <a:ext cx="7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44" name="Freeform 43"/>
              <p:cNvSpPr>
                <a:spLocks/>
              </p:cNvSpPr>
              <p:nvPr/>
            </p:nvSpPr>
            <p:spPr bwMode="auto">
              <a:xfrm>
                <a:off x="4841" y="2229"/>
                <a:ext cx="234" cy="139"/>
              </a:xfrm>
              <a:custGeom>
                <a:avLst/>
                <a:gdLst>
                  <a:gd name="T0" fmla="*/ 233 w 234"/>
                  <a:gd name="T1" fmla="*/ 69 h 139"/>
                  <a:gd name="T2" fmla="*/ 219 w 234"/>
                  <a:gd name="T3" fmla="*/ 138 h 139"/>
                  <a:gd name="T4" fmla="*/ 178 w 234"/>
                  <a:gd name="T5" fmla="*/ 0 h 139"/>
                  <a:gd name="T6" fmla="*/ 137 w 234"/>
                  <a:gd name="T7" fmla="*/ 138 h 139"/>
                  <a:gd name="T8" fmla="*/ 95 w 234"/>
                  <a:gd name="T9" fmla="*/ 0 h 139"/>
                  <a:gd name="T10" fmla="*/ 54 w 234"/>
                  <a:gd name="T11" fmla="*/ 138 h 139"/>
                  <a:gd name="T12" fmla="*/ 13 w 234"/>
                  <a:gd name="T13" fmla="*/ 0 h 139"/>
                  <a:gd name="T14" fmla="*/ 0 w 234"/>
                  <a:gd name="T15" fmla="*/ 69 h 139"/>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39"/>
                  <a:gd name="T26" fmla="*/ 234 w 234"/>
                  <a:gd name="T27" fmla="*/ 139 h 1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39">
                    <a:moveTo>
                      <a:pt x="233" y="69"/>
                    </a:moveTo>
                    <a:lnTo>
                      <a:pt x="219" y="138"/>
                    </a:lnTo>
                    <a:lnTo>
                      <a:pt x="178" y="0"/>
                    </a:lnTo>
                    <a:lnTo>
                      <a:pt x="137" y="138"/>
                    </a:lnTo>
                    <a:lnTo>
                      <a:pt x="95" y="0"/>
                    </a:lnTo>
                    <a:lnTo>
                      <a:pt x="54" y="138"/>
                    </a:lnTo>
                    <a:lnTo>
                      <a:pt x="13" y="0"/>
                    </a:lnTo>
                    <a:lnTo>
                      <a:pt x="0" y="69"/>
                    </a:lnTo>
                  </a:path>
                </a:pathLst>
              </a:custGeom>
              <a:noFill/>
              <a:ln w="12700" cap="rnd">
                <a:solidFill>
                  <a:srgbClr val="000000"/>
                </a:solidFill>
                <a:round/>
                <a:headEnd type="none" w="sm" len="sm"/>
                <a:tailEnd type="none" w="sm" len="sm"/>
              </a:ln>
            </p:spPr>
            <p:txBody>
              <a:bodyPr/>
              <a:lstStyle/>
              <a:p>
                <a:endParaRPr lang="en-US"/>
              </a:p>
            </p:txBody>
          </p:sp>
          <p:sp>
            <p:nvSpPr>
              <p:cNvPr id="43045" name="Rectangle 44"/>
              <p:cNvSpPr>
                <a:spLocks noChangeArrowheads="1"/>
              </p:cNvSpPr>
              <p:nvPr/>
            </p:nvSpPr>
            <p:spPr bwMode="auto">
              <a:xfrm>
                <a:off x="3896" y="2052"/>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43046" name="Rectangle 45"/>
              <p:cNvSpPr>
                <a:spLocks noChangeArrowheads="1"/>
              </p:cNvSpPr>
              <p:nvPr/>
            </p:nvSpPr>
            <p:spPr bwMode="auto">
              <a:xfrm>
                <a:off x="4910" y="2052"/>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3047" name="Freeform 46"/>
              <p:cNvSpPr>
                <a:spLocks/>
              </p:cNvSpPr>
              <p:nvPr/>
            </p:nvSpPr>
            <p:spPr bwMode="auto">
              <a:xfrm>
                <a:off x="4388" y="2289"/>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3048" name="Freeform 47"/>
              <p:cNvSpPr>
                <a:spLocks/>
              </p:cNvSpPr>
              <p:nvPr/>
            </p:nvSpPr>
            <p:spPr bwMode="auto">
              <a:xfrm>
                <a:off x="4532" y="2289"/>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3049" name="Freeform 48"/>
              <p:cNvSpPr>
                <a:spLocks/>
              </p:cNvSpPr>
              <p:nvPr/>
            </p:nvSpPr>
            <p:spPr bwMode="auto">
              <a:xfrm>
                <a:off x="4186" y="2116"/>
                <a:ext cx="51" cy="77"/>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43050" name="Freeform 49"/>
              <p:cNvSpPr>
                <a:spLocks/>
              </p:cNvSpPr>
              <p:nvPr/>
            </p:nvSpPr>
            <p:spPr bwMode="auto">
              <a:xfrm>
                <a:off x="4720" y="2116"/>
                <a:ext cx="51" cy="77"/>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grpSp>
            <p:nvGrpSpPr>
              <p:cNvPr id="9" name="Group 54"/>
              <p:cNvGrpSpPr>
                <a:grpSpLocks/>
              </p:cNvGrpSpPr>
              <p:nvPr/>
            </p:nvGrpSpPr>
            <p:grpSpPr bwMode="auto">
              <a:xfrm>
                <a:off x="3919" y="2243"/>
                <a:ext cx="198" cy="116"/>
                <a:chOff x="3919" y="2243"/>
                <a:chExt cx="198" cy="116"/>
              </a:xfrm>
            </p:grpSpPr>
            <p:sp>
              <p:nvSpPr>
                <p:cNvPr id="43052" name="Line 50"/>
                <p:cNvSpPr>
                  <a:spLocks noChangeShapeType="1"/>
                </p:cNvSpPr>
                <p:nvPr/>
              </p:nvSpPr>
              <p:spPr bwMode="auto">
                <a:xfrm>
                  <a:off x="3963" y="2243"/>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53" name="Freeform 51"/>
                <p:cNvSpPr>
                  <a:spLocks/>
                </p:cNvSpPr>
                <p:nvPr/>
              </p:nvSpPr>
              <p:spPr bwMode="auto">
                <a:xfrm>
                  <a:off x="3919" y="2243"/>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3054" name="Line 52"/>
                <p:cNvSpPr>
                  <a:spLocks noChangeShapeType="1"/>
                </p:cNvSpPr>
                <p:nvPr/>
              </p:nvSpPr>
              <p:spPr bwMode="auto">
                <a:xfrm>
                  <a:off x="3967" y="2278"/>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055" name="Line 53"/>
                <p:cNvSpPr>
                  <a:spLocks noChangeShapeType="1"/>
                </p:cNvSpPr>
                <p:nvPr/>
              </p:nvSpPr>
              <p:spPr bwMode="auto">
                <a:xfrm>
                  <a:off x="3967" y="2325"/>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43032" name="Freeform 56"/>
            <p:cNvSpPr>
              <a:spLocks/>
            </p:cNvSpPr>
            <p:nvPr/>
          </p:nvSpPr>
          <p:spPr bwMode="auto">
            <a:xfrm>
              <a:off x="3968" y="1357"/>
              <a:ext cx="220" cy="752"/>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43033" name="Freeform 57"/>
            <p:cNvSpPr>
              <a:spLocks/>
            </p:cNvSpPr>
            <p:nvPr/>
          </p:nvSpPr>
          <p:spPr bwMode="auto">
            <a:xfrm>
              <a:off x="4411" y="1357"/>
              <a:ext cx="216" cy="752"/>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grpSp>
      <p:grpSp>
        <p:nvGrpSpPr>
          <p:cNvPr id="10" name="Group 62"/>
          <p:cNvGrpSpPr>
            <a:grpSpLocks/>
          </p:cNvGrpSpPr>
          <p:nvPr/>
        </p:nvGrpSpPr>
        <p:grpSpPr bwMode="auto">
          <a:xfrm>
            <a:off x="6367463" y="1365250"/>
            <a:ext cx="923925" cy="336550"/>
            <a:chOff x="4011" y="860"/>
            <a:chExt cx="582" cy="212"/>
          </a:xfrm>
        </p:grpSpPr>
        <p:sp>
          <p:nvSpPr>
            <p:cNvPr id="43015" name="Line 59"/>
            <p:cNvSpPr>
              <a:spLocks noChangeShapeType="1"/>
            </p:cNvSpPr>
            <p:nvPr/>
          </p:nvSpPr>
          <p:spPr bwMode="auto">
            <a:xfrm flipH="1">
              <a:off x="4096" y="1017"/>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43016" name="Rectangle 60"/>
            <p:cNvSpPr>
              <a:spLocks noChangeArrowheads="1"/>
            </p:cNvSpPr>
            <p:nvPr/>
          </p:nvSpPr>
          <p:spPr bwMode="auto">
            <a:xfrm flipH="1">
              <a:off x="4402" y="860"/>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43017" name="Rectangle 61"/>
            <p:cNvSpPr>
              <a:spLocks noChangeArrowheads="1"/>
            </p:cNvSpPr>
            <p:nvPr/>
          </p:nvSpPr>
          <p:spPr bwMode="auto">
            <a:xfrm flipH="1">
              <a:off x="4011" y="860"/>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64" name="Slide Number Placeholder 63"/>
          <p:cNvSpPr>
            <a:spLocks noGrp="1"/>
          </p:cNvSpPr>
          <p:nvPr>
            <p:ph type="sldNum" sz="quarter" idx="12"/>
          </p:nvPr>
        </p:nvSpPr>
        <p:spPr/>
        <p:txBody>
          <a:bodyPr/>
          <a:lstStyle/>
          <a:p>
            <a:fld id="{432C8622-D8E8-42BF-901A-EF4521E846B1}" type="slidenum">
              <a:rPr lang="en-GB" smtClean="0"/>
              <a:pPr/>
              <a:t>37</a:t>
            </a:fld>
            <a:endParaRPr lang="en-GB"/>
          </a:p>
        </p:txBody>
      </p:sp>
      <p:pic>
        <p:nvPicPr>
          <p:cNvPr id="65"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algn="ctr"/>
            <a:r>
              <a:rPr lang="en-GB" dirty="0">
                <a:solidFill>
                  <a:srgbClr val="0070C0"/>
                </a:solidFill>
              </a:rPr>
              <a:t>5/2 Valve actuator control</a:t>
            </a:r>
          </a:p>
        </p:txBody>
      </p:sp>
      <p:sp>
        <p:nvSpPr>
          <p:cNvPr id="44035" name="Rectangle 3"/>
          <p:cNvSpPr>
            <a:spLocks noGrp="1" noChangeArrowheads="1"/>
          </p:cNvSpPr>
          <p:nvPr>
            <p:ph type="body" sz="half" idx="1"/>
          </p:nvPr>
        </p:nvSpPr>
        <p:spPr>
          <a:noFill/>
        </p:spPr>
        <p:txBody>
          <a:bodyPr/>
          <a:lstStyle/>
          <a:p>
            <a:pPr algn="just"/>
            <a:r>
              <a:rPr lang="en-GB" sz="2000" dirty="0"/>
              <a:t>Independent speed control of the plus and minus movements</a:t>
            </a:r>
          </a:p>
          <a:p>
            <a:pPr algn="just"/>
            <a:r>
              <a:rPr lang="en-GB" sz="2000" dirty="0"/>
              <a:t>In most applications speed is controlled by restricting air out of a cylinder</a:t>
            </a:r>
          </a:p>
          <a:p>
            <a:pPr algn="just"/>
            <a:r>
              <a:rPr lang="en-GB" sz="2000" dirty="0"/>
              <a:t>Full power is developed to drive the piston with speed controlled by restricting the back pressure</a:t>
            </a:r>
            <a:r>
              <a:rPr lang="en-GB" sz="2000" b="0" dirty="0"/>
              <a:t> </a:t>
            </a:r>
          </a:p>
        </p:txBody>
      </p:sp>
      <p:grpSp>
        <p:nvGrpSpPr>
          <p:cNvPr id="2" name="Group 19"/>
          <p:cNvGrpSpPr>
            <a:grpSpLocks/>
          </p:cNvGrpSpPr>
          <p:nvPr/>
        </p:nvGrpSpPr>
        <p:grpSpPr bwMode="auto">
          <a:xfrm>
            <a:off x="6245225" y="1773238"/>
            <a:ext cx="1339850" cy="515937"/>
            <a:chOff x="3934" y="1117"/>
            <a:chExt cx="844" cy="325"/>
          </a:xfrm>
        </p:grpSpPr>
        <p:sp>
          <p:nvSpPr>
            <p:cNvPr id="44147" name="Line 4"/>
            <p:cNvSpPr>
              <a:spLocks noChangeShapeType="1"/>
            </p:cNvSpPr>
            <p:nvPr/>
          </p:nvSpPr>
          <p:spPr bwMode="auto">
            <a:xfrm>
              <a:off x="4177"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48" name="Line 5"/>
            <p:cNvSpPr>
              <a:spLocks noChangeShapeType="1"/>
            </p:cNvSpPr>
            <p:nvPr/>
          </p:nvSpPr>
          <p:spPr bwMode="auto">
            <a:xfrm>
              <a:off x="4174"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49" name="Line 6"/>
            <p:cNvSpPr>
              <a:spLocks noChangeShapeType="1"/>
            </p:cNvSpPr>
            <p:nvPr/>
          </p:nvSpPr>
          <p:spPr bwMode="auto">
            <a:xfrm>
              <a:off x="3968"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50" name="AutoShape 7"/>
            <p:cNvSpPr>
              <a:spLocks noChangeArrowheads="1"/>
            </p:cNvSpPr>
            <p:nvPr/>
          </p:nvSpPr>
          <p:spPr bwMode="auto">
            <a:xfrm>
              <a:off x="3942"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4151" name="Freeform 8"/>
            <p:cNvSpPr>
              <a:spLocks/>
            </p:cNvSpPr>
            <p:nvPr/>
          </p:nvSpPr>
          <p:spPr bwMode="auto">
            <a:xfrm>
              <a:off x="4108"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44152" name="Line 9"/>
            <p:cNvSpPr>
              <a:spLocks noChangeShapeType="1"/>
            </p:cNvSpPr>
            <p:nvPr/>
          </p:nvSpPr>
          <p:spPr bwMode="auto">
            <a:xfrm>
              <a:off x="4044"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53" name="Freeform 10"/>
            <p:cNvSpPr>
              <a:spLocks/>
            </p:cNvSpPr>
            <p:nvPr/>
          </p:nvSpPr>
          <p:spPr bwMode="auto">
            <a:xfrm>
              <a:off x="3982"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44154" name="Line 11"/>
            <p:cNvSpPr>
              <a:spLocks noChangeShapeType="1"/>
            </p:cNvSpPr>
            <p:nvPr/>
          </p:nvSpPr>
          <p:spPr bwMode="auto">
            <a:xfrm>
              <a:off x="4107"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14"/>
            <p:cNvGrpSpPr>
              <a:grpSpLocks/>
            </p:cNvGrpSpPr>
            <p:nvPr/>
          </p:nvGrpSpPr>
          <p:grpSpPr bwMode="auto">
            <a:xfrm>
              <a:off x="4600" y="1307"/>
              <a:ext cx="52" cy="135"/>
              <a:chOff x="4600" y="1307"/>
              <a:chExt cx="52" cy="135"/>
            </a:xfrm>
          </p:grpSpPr>
          <p:sp>
            <p:nvSpPr>
              <p:cNvPr id="44160" name="Line 12"/>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61" name="AutoShape 13"/>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4156" name="Freeform 15"/>
            <p:cNvSpPr>
              <a:spLocks/>
            </p:cNvSpPr>
            <p:nvPr/>
          </p:nvSpPr>
          <p:spPr bwMode="auto">
            <a:xfrm>
              <a:off x="3934" y="1117"/>
              <a:ext cx="725" cy="245"/>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4" name="Group 18"/>
            <p:cNvGrpSpPr>
              <a:grpSpLocks/>
            </p:cNvGrpSpPr>
            <p:nvPr/>
          </p:nvGrpSpPr>
          <p:grpSpPr bwMode="auto">
            <a:xfrm>
              <a:off x="3999" y="1138"/>
              <a:ext cx="182" cy="181"/>
              <a:chOff x="3999" y="1138"/>
              <a:chExt cx="182" cy="181"/>
            </a:xfrm>
          </p:grpSpPr>
          <p:sp>
            <p:nvSpPr>
              <p:cNvPr id="44158" name="Line 16"/>
              <p:cNvSpPr>
                <a:spLocks noChangeShapeType="1"/>
              </p:cNvSpPr>
              <p:nvPr/>
            </p:nvSpPr>
            <p:spPr bwMode="auto">
              <a:xfrm flipV="1">
                <a:off x="3999"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59" name="Freeform 17"/>
              <p:cNvSpPr>
                <a:spLocks/>
              </p:cNvSpPr>
              <p:nvPr/>
            </p:nvSpPr>
            <p:spPr bwMode="auto">
              <a:xfrm>
                <a:off x="4130"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44037" name="Freeform 20"/>
          <p:cNvSpPr>
            <a:spLocks/>
          </p:cNvSpPr>
          <p:nvPr/>
        </p:nvSpPr>
        <p:spPr bwMode="auto">
          <a:xfrm>
            <a:off x="5962650" y="3357563"/>
            <a:ext cx="1146175" cy="403225"/>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44038" name="Line 21"/>
          <p:cNvSpPr>
            <a:spLocks noChangeShapeType="1"/>
          </p:cNvSpPr>
          <p:nvPr/>
        </p:nvSpPr>
        <p:spPr bwMode="auto">
          <a:xfrm>
            <a:off x="65389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39" name="Line 22"/>
          <p:cNvSpPr>
            <a:spLocks noChangeShapeType="1"/>
          </p:cNvSpPr>
          <p:nvPr/>
        </p:nvSpPr>
        <p:spPr bwMode="auto">
          <a:xfrm>
            <a:off x="608012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40" name="Line 23"/>
          <p:cNvSpPr>
            <a:spLocks noChangeShapeType="1"/>
          </p:cNvSpPr>
          <p:nvPr/>
        </p:nvSpPr>
        <p:spPr bwMode="auto">
          <a:xfrm>
            <a:off x="700087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41" name="Line 24"/>
          <p:cNvSpPr>
            <a:spLocks noChangeShapeType="1"/>
          </p:cNvSpPr>
          <p:nvPr/>
        </p:nvSpPr>
        <p:spPr bwMode="auto">
          <a:xfrm>
            <a:off x="64246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42" name="Line 25"/>
          <p:cNvSpPr>
            <a:spLocks noChangeShapeType="1"/>
          </p:cNvSpPr>
          <p:nvPr/>
        </p:nvSpPr>
        <p:spPr bwMode="auto">
          <a:xfrm>
            <a:off x="6651625"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43" name="Line 26"/>
          <p:cNvSpPr>
            <a:spLocks noChangeShapeType="1"/>
          </p:cNvSpPr>
          <p:nvPr/>
        </p:nvSpPr>
        <p:spPr bwMode="auto">
          <a:xfrm flipH="1" flipV="1">
            <a:off x="6080125" y="3357563"/>
            <a:ext cx="169863"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44" name="Line 27"/>
          <p:cNvSpPr>
            <a:spLocks noChangeShapeType="1"/>
          </p:cNvSpPr>
          <p:nvPr/>
        </p:nvSpPr>
        <p:spPr bwMode="auto">
          <a:xfrm flipV="1">
            <a:off x="6824663" y="3357563"/>
            <a:ext cx="17145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45" name="Line 28"/>
          <p:cNvSpPr>
            <a:spLocks noChangeShapeType="1"/>
          </p:cNvSpPr>
          <p:nvPr/>
        </p:nvSpPr>
        <p:spPr bwMode="auto">
          <a:xfrm>
            <a:off x="6018213" y="3643313"/>
            <a:ext cx="11588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46" name="Line 29"/>
          <p:cNvSpPr>
            <a:spLocks noChangeShapeType="1"/>
          </p:cNvSpPr>
          <p:nvPr/>
        </p:nvSpPr>
        <p:spPr bwMode="auto">
          <a:xfrm>
            <a:off x="6945313" y="3643313"/>
            <a:ext cx="1143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47" name="Line 30"/>
          <p:cNvSpPr>
            <a:spLocks noChangeShapeType="1"/>
          </p:cNvSpPr>
          <p:nvPr/>
        </p:nvSpPr>
        <p:spPr bwMode="auto">
          <a:xfrm>
            <a:off x="7000875" y="3762375"/>
            <a:ext cx="0" cy="2349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48" name="Line 31"/>
          <p:cNvSpPr>
            <a:spLocks noChangeShapeType="1"/>
          </p:cNvSpPr>
          <p:nvPr/>
        </p:nvSpPr>
        <p:spPr bwMode="auto">
          <a:xfrm>
            <a:off x="6651625" y="3762375"/>
            <a:ext cx="0" cy="2301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49" name="Line 32"/>
          <p:cNvSpPr>
            <a:spLocks noChangeShapeType="1"/>
          </p:cNvSpPr>
          <p:nvPr/>
        </p:nvSpPr>
        <p:spPr bwMode="auto">
          <a:xfrm>
            <a:off x="6824663" y="3762375"/>
            <a:ext cx="0" cy="24923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50" name="Freeform 33"/>
          <p:cNvSpPr>
            <a:spLocks/>
          </p:cNvSpPr>
          <p:nvPr/>
        </p:nvSpPr>
        <p:spPr bwMode="auto">
          <a:xfrm>
            <a:off x="7113588" y="3538538"/>
            <a:ext cx="371475" cy="220662"/>
          </a:xfrm>
          <a:custGeom>
            <a:avLst/>
            <a:gdLst>
              <a:gd name="T0" fmla="*/ 233 w 234"/>
              <a:gd name="T1" fmla="*/ 69 h 139"/>
              <a:gd name="T2" fmla="*/ 219 w 234"/>
              <a:gd name="T3" fmla="*/ 138 h 139"/>
              <a:gd name="T4" fmla="*/ 178 w 234"/>
              <a:gd name="T5" fmla="*/ 0 h 139"/>
              <a:gd name="T6" fmla="*/ 137 w 234"/>
              <a:gd name="T7" fmla="*/ 138 h 139"/>
              <a:gd name="T8" fmla="*/ 95 w 234"/>
              <a:gd name="T9" fmla="*/ 0 h 139"/>
              <a:gd name="T10" fmla="*/ 54 w 234"/>
              <a:gd name="T11" fmla="*/ 138 h 139"/>
              <a:gd name="T12" fmla="*/ 13 w 234"/>
              <a:gd name="T13" fmla="*/ 0 h 139"/>
              <a:gd name="T14" fmla="*/ 0 w 234"/>
              <a:gd name="T15" fmla="*/ 69 h 139"/>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39"/>
              <a:gd name="T26" fmla="*/ 234 w 234"/>
              <a:gd name="T27" fmla="*/ 139 h 1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39">
                <a:moveTo>
                  <a:pt x="233" y="69"/>
                </a:moveTo>
                <a:lnTo>
                  <a:pt x="219" y="138"/>
                </a:lnTo>
                <a:lnTo>
                  <a:pt x="178" y="0"/>
                </a:lnTo>
                <a:lnTo>
                  <a:pt x="137" y="138"/>
                </a:lnTo>
                <a:lnTo>
                  <a:pt x="95" y="0"/>
                </a:lnTo>
                <a:lnTo>
                  <a:pt x="54" y="138"/>
                </a:lnTo>
                <a:lnTo>
                  <a:pt x="13" y="0"/>
                </a:lnTo>
                <a:lnTo>
                  <a:pt x="0" y="69"/>
                </a:lnTo>
              </a:path>
            </a:pathLst>
          </a:custGeom>
          <a:noFill/>
          <a:ln w="12700" cap="rnd">
            <a:solidFill>
              <a:srgbClr val="000000"/>
            </a:solidFill>
            <a:round/>
            <a:headEnd type="none" w="sm" len="sm"/>
            <a:tailEnd type="none" w="sm" len="sm"/>
          </a:ln>
        </p:spPr>
        <p:txBody>
          <a:bodyPr/>
          <a:lstStyle/>
          <a:p>
            <a:endParaRPr lang="en-US"/>
          </a:p>
        </p:txBody>
      </p:sp>
      <p:grpSp>
        <p:nvGrpSpPr>
          <p:cNvPr id="5" name="Group 39"/>
          <p:cNvGrpSpPr>
            <a:grpSpLocks/>
          </p:cNvGrpSpPr>
          <p:nvPr/>
        </p:nvGrpSpPr>
        <p:grpSpPr bwMode="auto">
          <a:xfrm>
            <a:off x="6557963" y="3732213"/>
            <a:ext cx="538162" cy="441325"/>
            <a:chOff x="4131" y="2351"/>
            <a:chExt cx="339" cy="278"/>
          </a:xfrm>
        </p:grpSpPr>
        <p:grpSp>
          <p:nvGrpSpPr>
            <p:cNvPr id="6" name="Group 37"/>
            <p:cNvGrpSpPr>
              <a:grpSpLocks/>
            </p:cNvGrpSpPr>
            <p:nvPr/>
          </p:nvGrpSpPr>
          <p:grpSpPr bwMode="auto">
            <a:xfrm>
              <a:off x="4131" y="2526"/>
              <a:ext cx="339" cy="103"/>
              <a:chOff x="4131" y="2526"/>
              <a:chExt cx="339" cy="103"/>
            </a:xfrm>
          </p:grpSpPr>
          <p:sp>
            <p:nvSpPr>
              <p:cNvPr id="44144" name="AutoShape 34"/>
              <p:cNvSpPr>
                <a:spLocks noChangeArrowheads="1"/>
              </p:cNvSpPr>
              <p:nvPr/>
            </p:nvSpPr>
            <p:spPr bwMode="auto">
              <a:xfrm rot="10800000" flipH="1">
                <a:off x="4350"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4145" name="AutoShape 35"/>
              <p:cNvSpPr>
                <a:spLocks noChangeArrowheads="1"/>
              </p:cNvSpPr>
              <p:nvPr/>
            </p:nvSpPr>
            <p:spPr bwMode="auto">
              <a:xfrm>
                <a:off x="4238"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4146" name="AutoShape 36"/>
              <p:cNvSpPr>
                <a:spLocks noChangeArrowheads="1"/>
              </p:cNvSpPr>
              <p:nvPr/>
            </p:nvSpPr>
            <p:spPr bwMode="auto">
              <a:xfrm rot="10800000" flipH="1">
                <a:off x="4131"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4143" name="Rectangle 38"/>
            <p:cNvSpPr>
              <a:spLocks noChangeArrowheads="1"/>
            </p:cNvSpPr>
            <p:nvPr/>
          </p:nvSpPr>
          <p:spPr bwMode="auto">
            <a:xfrm>
              <a:off x="4250"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44052" name="Rectangle 40"/>
          <p:cNvSpPr>
            <a:spLocks noChangeArrowheads="1"/>
          </p:cNvSpPr>
          <p:nvPr/>
        </p:nvSpPr>
        <p:spPr bwMode="auto">
          <a:xfrm>
            <a:off x="6961188"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4053" name="Rectangle 41"/>
          <p:cNvSpPr>
            <a:spLocks noChangeArrowheads="1"/>
          </p:cNvSpPr>
          <p:nvPr/>
        </p:nvSpPr>
        <p:spPr bwMode="auto">
          <a:xfrm>
            <a:off x="6438900"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44054" name="Rectangle 42"/>
          <p:cNvSpPr>
            <a:spLocks noChangeArrowheads="1"/>
          </p:cNvSpPr>
          <p:nvPr/>
        </p:nvSpPr>
        <p:spPr bwMode="auto">
          <a:xfrm>
            <a:off x="6392863"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44055" name="Rectangle 43"/>
          <p:cNvSpPr>
            <a:spLocks noChangeArrowheads="1"/>
          </p:cNvSpPr>
          <p:nvPr/>
        </p:nvSpPr>
        <p:spPr bwMode="auto">
          <a:xfrm>
            <a:off x="6988175"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4056" name="Rectangle 44"/>
          <p:cNvSpPr>
            <a:spLocks noChangeArrowheads="1"/>
          </p:cNvSpPr>
          <p:nvPr/>
        </p:nvSpPr>
        <p:spPr bwMode="auto">
          <a:xfrm>
            <a:off x="5613400" y="3257550"/>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44057" name="Rectangle 45"/>
          <p:cNvSpPr>
            <a:spLocks noChangeArrowheads="1"/>
          </p:cNvSpPr>
          <p:nvPr/>
        </p:nvSpPr>
        <p:spPr bwMode="auto">
          <a:xfrm>
            <a:off x="7223125" y="3257550"/>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4058" name="Freeform 46"/>
          <p:cNvSpPr>
            <a:spLocks/>
          </p:cNvSpPr>
          <p:nvPr/>
        </p:nvSpPr>
        <p:spPr bwMode="auto">
          <a:xfrm>
            <a:off x="63944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4059" name="Freeform 47"/>
          <p:cNvSpPr>
            <a:spLocks/>
          </p:cNvSpPr>
          <p:nvPr/>
        </p:nvSpPr>
        <p:spPr bwMode="auto">
          <a:xfrm>
            <a:off x="66230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4060" name="Freeform 48"/>
          <p:cNvSpPr>
            <a:spLocks/>
          </p:cNvSpPr>
          <p:nvPr/>
        </p:nvSpPr>
        <p:spPr bwMode="auto">
          <a:xfrm>
            <a:off x="6073775" y="3359150"/>
            <a:ext cx="80963" cy="122238"/>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44061" name="Freeform 49"/>
          <p:cNvSpPr>
            <a:spLocks/>
          </p:cNvSpPr>
          <p:nvPr/>
        </p:nvSpPr>
        <p:spPr bwMode="auto">
          <a:xfrm>
            <a:off x="6921500" y="3359150"/>
            <a:ext cx="80963" cy="122238"/>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grpSp>
        <p:nvGrpSpPr>
          <p:cNvPr id="7" name="Group 54"/>
          <p:cNvGrpSpPr>
            <a:grpSpLocks/>
          </p:cNvGrpSpPr>
          <p:nvPr/>
        </p:nvGrpSpPr>
        <p:grpSpPr bwMode="auto">
          <a:xfrm>
            <a:off x="5649913" y="3560763"/>
            <a:ext cx="314325" cy="184150"/>
            <a:chOff x="3559" y="2243"/>
            <a:chExt cx="198" cy="116"/>
          </a:xfrm>
        </p:grpSpPr>
        <p:sp>
          <p:nvSpPr>
            <p:cNvPr id="44138" name="Line 50"/>
            <p:cNvSpPr>
              <a:spLocks noChangeShapeType="1"/>
            </p:cNvSpPr>
            <p:nvPr/>
          </p:nvSpPr>
          <p:spPr bwMode="auto">
            <a:xfrm>
              <a:off x="3603" y="2243"/>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39" name="Freeform 51"/>
            <p:cNvSpPr>
              <a:spLocks/>
            </p:cNvSpPr>
            <p:nvPr/>
          </p:nvSpPr>
          <p:spPr bwMode="auto">
            <a:xfrm>
              <a:off x="3559" y="2243"/>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4140" name="Line 52"/>
            <p:cNvSpPr>
              <a:spLocks noChangeShapeType="1"/>
            </p:cNvSpPr>
            <p:nvPr/>
          </p:nvSpPr>
          <p:spPr bwMode="auto">
            <a:xfrm>
              <a:off x="3607" y="2278"/>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41" name="Line 53"/>
            <p:cNvSpPr>
              <a:spLocks noChangeShapeType="1"/>
            </p:cNvSpPr>
            <p:nvPr/>
          </p:nvSpPr>
          <p:spPr bwMode="auto">
            <a:xfrm>
              <a:off x="3607" y="2325"/>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44063" name="Freeform 55"/>
          <p:cNvSpPr>
            <a:spLocks/>
          </p:cNvSpPr>
          <p:nvPr/>
        </p:nvSpPr>
        <p:spPr bwMode="auto">
          <a:xfrm>
            <a:off x="6307138" y="2655888"/>
            <a:ext cx="184150" cy="80962"/>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44064" name="Freeform 56"/>
          <p:cNvSpPr>
            <a:spLocks/>
          </p:cNvSpPr>
          <p:nvPr/>
        </p:nvSpPr>
        <p:spPr bwMode="auto">
          <a:xfrm>
            <a:off x="6307138" y="2414588"/>
            <a:ext cx="184150" cy="65087"/>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4065" name="Freeform 57"/>
          <p:cNvSpPr>
            <a:spLocks/>
          </p:cNvSpPr>
          <p:nvPr/>
        </p:nvSpPr>
        <p:spPr bwMode="auto">
          <a:xfrm>
            <a:off x="6338888" y="2478088"/>
            <a:ext cx="34925" cy="193675"/>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44066" name="Freeform 58"/>
          <p:cNvSpPr>
            <a:spLocks/>
          </p:cNvSpPr>
          <p:nvPr/>
        </p:nvSpPr>
        <p:spPr bwMode="auto">
          <a:xfrm>
            <a:off x="6246813" y="2478088"/>
            <a:ext cx="31750" cy="193675"/>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44067" name="Line 59"/>
          <p:cNvSpPr>
            <a:spLocks noChangeShapeType="1"/>
          </p:cNvSpPr>
          <p:nvPr/>
        </p:nvSpPr>
        <p:spPr bwMode="auto">
          <a:xfrm>
            <a:off x="6221413" y="2527300"/>
            <a:ext cx="214312" cy="1174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68" name="Freeform 60"/>
          <p:cNvSpPr>
            <a:spLocks/>
          </p:cNvSpPr>
          <p:nvPr/>
        </p:nvSpPr>
        <p:spPr bwMode="auto">
          <a:xfrm>
            <a:off x="6373813" y="2600325"/>
            <a:ext cx="71437" cy="50800"/>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44069" name="Oval 61"/>
          <p:cNvSpPr>
            <a:spLocks noChangeArrowheads="1"/>
          </p:cNvSpPr>
          <p:nvPr/>
        </p:nvSpPr>
        <p:spPr bwMode="auto">
          <a:xfrm>
            <a:off x="6305550" y="2732088"/>
            <a:ext cx="12700" cy="12700"/>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4070" name="Oval 62"/>
          <p:cNvSpPr>
            <a:spLocks noChangeArrowheads="1"/>
          </p:cNvSpPr>
          <p:nvPr/>
        </p:nvSpPr>
        <p:spPr bwMode="auto">
          <a:xfrm>
            <a:off x="6305550" y="2409825"/>
            <a:ext cx="12700" cy="12700"/>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4071" name="Freeform 63"/>
          <p:cNvSpPr>
            <a:spLocks/>
          </p:cNvSpPr>
          <p:nvPr/>
        </p:nvSpPr>
        <p:spPr bwMode="auto">
          <a:xfrm>
            <a:off x="6548438" y="2735263"/>
            <a:ext cx="65087" cy="6350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4072" name="Freeform 64"/>
          <p:cNvSpPr>
            <a:spLocks/>
          </p:cNvSpPr>
          <p:nvPr/>
        </p:nvSpPr>
        <p:spPr bwMode="auto">
          <a:xfrm>
            <a:off x="6188075" y="2735263"/>
            <a:ext cx="61913" cy="6350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4073" name="Line 65"/>
          <p:cNvSpPr>
            <a:spLocks noChangeShapeType="1"/>
          </p:cNvSpPr>
          <p:nvPr/>
        </p:nvSpPr>
        <p:spPr bwMode="auto">
          <a:xfrm flipH="1">
            <a:off x="6429375" y="2797175"/>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74" name="Line 66"/>
          <p:cNvSpPr>
            <a:spLocks noChangeShapeType="1"/>
          </p:cNvSpPr>
          <p:nvPr/>
        </p:nvSpPr>
        <p:spPr bwMode="auto">
          <a:xfrm flipH="1">
            <a:off x="6307138" y="2797175"/>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75" name="Line 67"/>
          <p:cNvSpPr>
            <a:spLocks noChangeShapeType="1"/>
          </p:cNvSpPr>
          <p:nvPr/>
        </p:nvSpPr>
        <p:spPr bwMode="auto">
          <a:xfrm>
            <a:off x="6272213" y="2797175"/>
            <a:ext cx="95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76" name="Line 68"/>
          <p:cNvSpPr>
            <a:spLocks noChangeShapeType="1"/>
          </p:cNvSpPr>
          <p:nvPr/>
        </p:nvSpPr>
        <p:spPr bwMode="auto">
          <a:xfrm>
            <a:off x="6394450" y="2797175"/>
            <a:ext cx="111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77" name="Line 69"/>
          <p:cNvSpPr>
            <a:spLocks noChangeShapeType="1"/>
          </p:cNvSpPr>
          <p:nvPr/>
        </p:nvSpPr>
        <p:spPr bwMode="auto">
          <a:xfrm>
            <a:off x="6519863" y="2797175"/>
            <a:ext cx="1111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78" name="Freeform 70"/>
          <p:cNvSpPr>
            <a:spLocks/>
          </p:cNvSpPr>
          <p:nvPr/>
        </p:nvSpPr>
        <p:spPr bwMode="auto">
          <a:xfrm>
            <a:off x="6548438" y="2349500"/>
            <a:ext cx="65087" cy="66675"/>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4079" name="Freeform 71"/>
          <p:cNvSpPr>
            <a:spLocks/>
          </p:cNvSpPr>
          <p:nvPr/>
        </p:nvSpPr>
        <p:spPr bwMode="auto">
          <a:xfrm>
            <a:off x="6188075" y="2349500"/>
            <a:ext cx="61913" cy="66675"/>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4080" name="Line 72"/>
          <p:cNvSpPr>
            <a:spLocks noChangeShapeType="1"/>
          </p:cNvSpPr>
          <p:nvPr/>
        </p:nvSpPr>
        <p:spPr bwMode="auto">
          <a:xfrm flipH="1">
            <a:off x="6429375" y="2351088"/>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81" name="Line 73"/>
          <p:cNvSpPr>
            <a:spLocks noChangeShapeType="1"/>
          </p:cNvSpPr>
          <p:nvPr/>
        </p:nvSpPr>
        <p:spPr bwMode="auto">
          <a:xfrm flipH="1">
            <a:off x="6307138" y="2351088"/>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82" name="Line 74"/>
          <p:cNvSpPr>
            <a:spLocks noChangeShapeType="1"/>
          </p:cNvSpPr>
          <p:nvPr/>
        </p:nvSpPr>
        <p:spPr bwMode="auto">
          <a:xfrm>
            <a:off x="6272213" y="2351088"/>
            <a:ext cx="95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83" name="Line 75"/>
          <p:cNvSpPr>
            <a:spLocks noChangeShapeType="1"/>
          </p:cNvSpPr>
          <p:nvPr/>
        </p:nvSpPr>
        <p:spPr bwMode="auto">
          <a:xfrm>
            <a:off x="6394450" y="2351088"/>
            <a:ext cx="111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84" name="Line 76"/>
          <p:cNvSpPr>
            <a:spLocks noChangeShapeType="1"/>
          </p:cNvSpPr>
          <p:nvPr/>
        </p:nvSpPr>
        <p:spPr bwMode="auto">
          <a:xfrm>
            <a:off x="6519863" y="2351088"/>
            <a:ext cx="1111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85" name="Line 77"/>
          <p:cNvSpPr>
            <a:spLocks noChangeShapeType="1"/>
          </p:cNvSpPr>
          <p:nvPr/>
        </p:nvSpPr>
        <p:spPr bwMode="auto">
          <a:xfrm flipV="1">
            <a:off x="6611938" y="2697163"/>
            <a:ext cx="0" cy="1111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86" name="Line 78"/>
          <p:cNvSpPr>
            <a:spLocks noChangeShapeType="1"/>
          </p:cNvSpPr>
          <p:nvPr/>
        </p:nvSpPr>
        <p:spPr bwMode="auto">
          <a:xfrm flipV="1">
            <a:off x="6611938" y="2566988"/>
            <a:ext cx="0" cy="127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87" name="Line 79"/>
          <p:cNvSpPr>
            <a:spLocks noChangeShapeType="1"/>
          </p:cNvSpPr>
          <p:nvPr/>
        </p:nvSpPr>
        <p:spPr bwMode="auto">
          <a:xfrm flipV="1">
            <a:off x="6608763" y="2438400"/>
            <a:ext cx="0" cy="111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88" name="Line 80"/>
          <p:cNvSpPr>
            <a:spLocks noChangeShapeType="1"/>
          </p:cNvSpPr>
          <p:nvPr/>
        </p:nvSpPr>
        <p:spPr bwMode="auto">
          <a:xfrm flipV="1">
            <a:off x="6611938" y="2606675"/>
            <a:ext cx="0" cy="63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89" name="Line 81"/>
          <p:cNvSpPr>
            <a:spLocks noChangeShapeType="1"/>
          </p:cNvSpPr>
          <p:nvPr/>
        </p:nvSpPr>
        <p:spPr bwMode="auto">
          <a:xfrm flipV="1">
            <a:off x="6611938" y="2478088"/>
            <a:ext cx="0" cy="650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90" name="Line 82"/>
          <p:cNvSpPr>
            <a:spLocks noChangeShapeType="1"/>
          </p:cNvSpPr>
          <p:nvPr/>
        </p:nvSpPr>
        <p:spPr bwMode="auto">
          <a:xfrm flipV="1">
            <a:off x="6189663" y="2697163"/>
            <a:ext cx="0" cy="1111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91" name="Line 83"/>
          <p:cNvSpPr>
            <a:spLocks noChangeShapeType="1"/>
          </p:cNvSpPr>
          <p:nvPr/>
        </p:nvSpPr>
        <p:spPr bwMode="auto">
          <a:xfrm flipV="1">
            <a:off x="6189663" y="2566988"/>
            <a:ext cx="0" cy="127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92" name="Line 84"/>
          <p:cNvSpPr>
            <a:spLocks noChangeShapeType="1"/>
          </p:cNvSpPr>
          <p:nvPr/>
        </p:nvSpPr>
        <p:spPr bwMode="auto">
          <a:xfrm flipV="1">
            <a:off x="6189663" y="2438400"/>
            <a:ext cx="0" cy="111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93" name="Line 85"/>
          <p:cNvSpPr>
            <a:spLocks noChangeShapeType="1"/>
          </p:cNvSpPr>
          <p:nvPr/>
        </p:nvSpPr>
        <p:spPr bwMode="auto">
          <a:xfrm flipV="1">
            <a:off x="6188075" y="2606675"/>
            <a:ext cx="0" cy="63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94" name="Line 86"/>
          <p:cNvSpPr>
            <a:spLocks noChangeShapeType="1"/>
          </p:cNvSpPr>
          <p:nvPr/>
        </p:nvSpPr>
        <p:spPr bwMode="auto">
          <a:xfrm flipV="1">
            <a:off x="6188075" y="2478088"/>
            <a:ext cx="0" cy="650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095" name="Freeform 87"/>
          <p:cNvSpPr>
            <a:spLocks/>
          </p:cNvSpPr>
          <p:nvPr/>
        </p:nvSpPr>
        <p:spPr bwMode="auto">
          <a:xfrm>
            <a:off x="6392863" y="2546350"/>
            <a:ext cx="198437" cy="98425"/>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44096" name="Oval 88"/>
          <p:cNvSpPr>
            <a:spLocks noChangeArrowheads="1"/>
          </p:cNvSpPr>
          <p:nvPr/>
        </p:nvSpPr>
        <p:spPr bwMode="auto">
          <a:xfrm>
            <a:off x="6430963" y="2482850"/>
            <a:ext cx="114300" cy="115888"/>
          </a:xfrm>
          <a:prstGeom prst="ellipse">
            <a:avLst/>
          </a:prstGeom>
          <a:noFill/>
          <a:ln w="12700">
            <a:solidFill>
              <a:srgbClr val="000000"/>
            </a:solidFill>
            <a:round/>
            <a:headEnd/>
            <a:tailEnd/>
          </a:ln>
        </p:spPr>
        <p:txBody>
          <a:bodyPr wrap="none" anchor="ctr"/>
          <a:lstStyle/>
          <a:p>
            <a:endParaRPr lang="en-US"/>
          </a:p>
        </p:txBody>
      </p:sp>
      <p:sp>
        <p:nvSpPr>
          <p:cNvPr id="44097" name="Freeform 89"/>
          <p:cNvSpPr>
            <a:spLocks/>
          </p:cNvSpPr>
          <p:nvPr/>
        </p:nvSpPr>
        <p:spPr bwMode="auto">
          <a:xfrm>
            <a:off x="7164388" y="2643188"/>
            <a:ext cx="184150" cy="80962"/>
          </a:xfrm>
          <a:custGeom>
            <a:avLst/>
            <a:gdLst>
              <a:gd name="T0" fmla="*/ 0 w 116"/>
              <a:gd name="T1" fmla="*/ 0 h 51"/>
              <a:gd name="T2" fmla="*/ 0 w 116"/>
              <a:gd name="T3" fmla="*/ 50 h 51"/>
              <a:gd name="T4" fmla="*/ 115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0" y="0"/>
                </a:moveTo>
                <a:lnTo>
                  <a:pt x="0" y="50"/>
                </a:lnTo>
                <a:lnTo>
                  <a:pt x="115" y="50"/>
                </a:lnTo>
              </a:path>
            </a:pathLst>
          </a:custGeom>
          <a:noFill/>
          <a:ln w="12700" cap="rnd">
            <a:solidFill>
              <a:srgbClr val="000000"/>
            </a:solidFill>
            <a:round/>
            <a:headEnd type="none" w="sm" len="sm"/>
            <a:tailEnd type="none" w="sm" len="sm"/>
          </a:ln>
        </p:spPr>
        <p:txBody>
          <a:bodyPr/>
          <a:lstStyle/>
          <a:p>
            <a:endParaRPr lang="en-US"/>
          </a:p>
        </p:txBody>
      </p:sp>
      <p:sp>
        <p:nvSpPr>
          <p:cNvPr id="44098" name="Freeform 90"/>
          <p:cNvSpPr>
            <a:spLocks/>
          </p:cNvSpPr>
          <p:nvPr/>
        </p:nvSpPr>
        <p:spPr bwMode="auto">
          <a:xfrm>
            <a:off x="7164388" y="2401888"/>
            <a:ext cx="184150" cy="65087"/>
          </a:xfrm>
          <a:custGeom>
            <a:avLst/>
            <a:gdLst>
              <a:gd name="T0" fmla="*/ 0 w 116"/>
              <a:gd name="T1" fmla="*/ 40 h 41"/>
              <a:gd name="T2" fmla="*/ 0 w 116"/>
              <a:gd name="T3" fmla="*/ 0 h 41"/>
              <a:gd name="T4" fmla="*/ 115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0" y="40"/>
                </a:moveTo>
                <a:lnTo>
                  <a:pt x="0" y="0"/>
                </a:lnTo>
                <a:lnTo>
                  <a:pt x="115" y="0"/>
                </a:lnTo>
              </a:path>
            </a:pathLst>
          </a:custGeom>
          <a:noFill/>
          <a:ln w="12700" cap="rnd">
            <a:solidFill>
              <a:srgbClr val="000000"/>
            </a:solidFill>
            <a:round/>
            <a:headEnd type="none" w="sm" len="sm"/>
            <a:tailEnd type="none" w="sm" len="sm"/>
          </a:ln>
        </p:spPr>
        <p:txBody>
          <a:bodyPr/>
          <a:lstStyle/>
          <a:p>
            <a:endParaRPr lang="en-US"/>
          </a:p>
        </p:txBody>
      </p:sp>
      <p:sp>
        <p:nvSpPr>
          <p:cNvPr id="44099" name="Freeform 91"/>
          <p:cNvSpPr>
            <a:spLocks/>
          </p:cNvSpPr>
          <p:nvPr/>
        </p:nvSpPr>
        <p:spPr bwMode="auto">
          <a:xfrm>
            <a:off x="7281863" y="2465388"/>
            <a:ext cx="34925" cy="193675"/>
          </a:xfrm>
          <a:custGeom>
            <a:avLst/>
            <a:gdLst>
              <a:gd name="T0" fmla="*/ 1 w 22"/>
              <a:gd name="T1" fmla="*/ 121 h 122"/>
              <a:gd name="T2" fmla="*/ 21 w 22"/>
              <a:gd name="T3" fmla="*/ 60 h 122"/>
              <a:gd name="T4" fmla="*/ 17 w 22"/>
              <a:gd name="T5" fmla="*/ 30 h 122"/>
              <a:gd name="T6" fmla="*/ 0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1" y="121"/>
                </a:moveTo>
                <a:lnTo>
                  <a:pt x="21" y="60"/>
                </a:lnTo>
                <a:lnTo>
                  <a:pt x="17" y="3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4100" name="Freeform 92"/>
          <p:cNvSpPr>
            <a:spLocks/>
          </p:cNvSpPr>
          <p:nvPr/>
        </p:nvSpPr>
        <p:spPr bwMode="auto">
          <a:xfrm>
            <a:off x="7377113" y="2465388"/>
            <a:ext cx="31750" cy="193675"/>
          </a:xfrm>
          <a:custGeom>
            <a:avLst/>
            <a:gdLst>
              <a:gd name="T0" fmla="*/ 19 w 20"/>
              <a:gd name="T1" fmla="*/ 0 h 122"/>
              <a:gd name="T2" fmla="*/ 0 w 20"/>
              <a:gd name="T3" fmla="*/ 60 h 122"/>
              <a:gd name="T4" fmla="*/ 0 w 20"/>
              <a:gd name="T5" fmla="*/ 76 h 122"/>
              <a:gd name="T6" fmla="*/ 4 w 20"/>
              <a:gd name="T7" fmla="*/ 93 h 122"/>
              <a:gd name="T8" fmla="*/ 18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19" y="0"/>
                </a:moveTo>
                <a:lnTo>
                  <a:pt x="0" y="60"/>
                </a:lnTo>
                <a:lnTo>
                  <a:pt x="0" y="76"/>
                </a:lnTo>
                <a:lnTo>
                  <a:pt x="4" y="93"/>
                </a:lnTo>
                <a:lnTo>
                  <a:pt x="18" y="121"/>
                </a:lnTo>
              </a:path>
            </a:pathLst>
          </a:custGeom>
          <a:noFill/>
          <a:ln w="12700" cap="rnd">
            <a:solidFill>
              <a:srgbClr val="000000"/>
            </a:solidFill>
            <a:round/>
            <a:headEnd type="none" w="sm" len="sm"/>
            <a:tailEnd type="none" w="sm" len="sm"/>
          </a:ln>
        </p:spPr>
        <p:txBody>
          <a:bodyPr/>
          <a:lstStyle/>
          <a:p>
            <a:endParaRPr lang="en-US"/>
          </a:p>
        </p:txBody>
      </p:sp>
      <p:sp>
        <p:nvSpPr>
          <p:cNvPr id="44101" name="Line 93"/>
          <p:cNvSpPr>
            <a:spLocks noChangeShapeType="1"/>
          </p:cNvSpPr>
          <p:nvPr/>
        </p:nvSpPr>
        <p:spPr bwMode="auto">
          <a:xfrm flipH="1">
            <a:off x="7218363" y="2514600"/>
            <a:ext cx="214312" cy="11747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02" name="Freeform 94"/>
          <p:cNvSpPr>
            <a:spLocks/>
          </p:cNvSpPr>
          <p:nvPr/>
        </p:nvSpPr>
        <p:spPr bwMode="auto">
          <a:xfrm>
            <a:off x="7210425" y="2587625"/>
            <a:ext cx="71438" cy="50800"/>
          </a:xfrm>
          <a:custGeom>
            <a:avLst/>
            <a:gdLst>
              <a:gd name="T0" fmla="*/ 0 w 45"/>
              <a:gd name="T1" fmla="*/ 31 h 32"/>
              <a:gd name="T2" fmla="*/ 44 w 45"/>
              <a:gd name="T3" fmla="*/ 18 h 32"/>
              <a:gd name="T4" fmla="*/ 37 w 45"/>
              <a:gd name="T5" fmla="*/ 0 h 32"/>
              <a:gd name="T6" fmla="*/ 0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0" y="31"/>
                </a:moveTo>
                <a:lnTo>
                  <a:pt x="44" y="18"/>
                </a:lnTo>
                <a:lnTo>
                  <a:pt x="37" y="0"/>
                </a:lnTo>
                <a:lnTo>
                  <a:pt x="0" y="31"/>
                </a:lnTo>
              </a:path>
            </a:pathLst>
          </a:custGeom>
          <a:solidFill>
            <a:srgbClr val="000000"/>
          </a:solidFill>
          <a:ln w="12700" cap="rnd">
            <a:solidFill>
              <a:srgbClr val="000000"/>
            </a:solidFill>
            <a:round/>
            <a:headEnd/>
            <a:tailEnd/>
          </a:ln>
        </p:spPr>
        <p:txBody>
          <a:bodyPr/>
          <a:lstStyle/>
          <a:p>
            <a:endParaRPr lang="en-US"/>
          </a:p>
        </p:txBody>
      </p:sp>
      <p:sp>
        <p:nvSpPr>
          <p:cNvPr id="44103" name="Oval 95"/>
          <p:cNvSpPr>
            <a:spLocks noChangeArrowheads="1"/>
          </p:cNvSpPr>
          <p:nvPr/>
        </p:nvSpPr>
        <p:spPr bwMode="auto">
          <a:xfrm>
            <a:off x="7335838" y="2719388"/>
            <a:ext cx="12700" cy="12700"/>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4104" name="Oval 96"/>
          <p:cNvSpPr>
            <a:spLocks noChangeArrowheads="1"/>
          </p:cNvSpPr>
          <p:nvPr/>
        </p:nvSpPr>
        <p:spPr bwMode="auto">
          <a:xfrm>
            <a:off x="7335838" y="2397125"/>
            <a:ext cx="12700" cy="12700"/>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4105" name="Freeform 97"/>
          <p:cNvSpPr>
            <a:spLocks/>
          </p:cNvSpPr>
          <p:nvPr/>
        </p:nvSpPr>
        <p:spPr bwMode="auto">
          <a:xfrm>
            <a:off x="7042150" y="2722563"/>
            <a:ext cx="65088" cy="63500"/>
          </a:xfrm>
          <a:custGeom>
            <a:avLst/>
            <a:gdLst>
              <a:gd name="T0" fmla="*/ 40 w 41"/>
              <a:gd name="T1" fmla="*/ 39 h 40"/>
              <a:gd name="T2" fmla="*/ 0 w 41"/>
              <a:gd name="T3" fmla="*/ 39 h 40"/>
              <a:gd name="T4" fmla="*/ 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40"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4106" name="Freeform 98"/>
          <p:cNvSpPr>
            <a:spLocks/>
          </p:cNvSpPr>
          <p:nvPr/>
        </p:nvSpPr>
        <p:spPr bwMode="auto">
          <a:xfrm>
            <a:off x="7405688" y="2722563"/>
            <a:ext cx="61912" cy="63500"/>
          </a:xfrm>
          <a:custGeom>
            <a:avLst/>
            <a:gdLst>
              <a:gd name="T0" fmla="*/ 0 w 39"/>
              <a:gd name="T1" fmla="*/ 39 h 40"/>
              <a:gd name="T2" fmla="*/ 38 w 39"/>
              <a:gd name="T3" fmla="*/ 39 h 40"/>
              <a:gd name="T4" fmla="*/ 38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0" y="39"/>
                </a:moveTo>
                <a:lnTo>
                  <a:pt x="38" y="39"/>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4107" name="Line 99"/>
          <p:cNvSpPr>
            <a:spLocks noChangeShapeType="1"/>
          </p:cNvSpPr>
          <p:nvPr/>
        </p:nvSpPr>
        <p:spPr bwMode="auto">
          <a:xfrm>
            <a:off x="7164388" y="2784475"/>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08" name="Line 100"/>
          <p:cNvSpPr>
            <a:spLocks noChangeShapeType="1"/>
          </p:cNvSpPr>
          <p:nvPr/>
        </p:nvSpPr>
        <p:spPr bwMode="auto">
          <a:xfrm>
            <a:off x="7286625" y="2784475"/>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09" name="Line 101"/>
          <p:cNvSpPr>
            <a:spLocks noChangeShapeType="1"/>
          </p:cNvSpPr>
          <p:nvPr/>
        </p:nvSpPr>
        <p:spPr bwMode="auto">
          <a:xfrm flipH="1">
            <a:off x="7372350" y="2784475"/>
            <a:ext cx="95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10" name="Line 102"/>
          <p:cNvSpPr>
            <a:spLocks noChangeShapeType="1"/>
          </p:cNvSpPr>
          <p:nvPr/>
        </p:nvSpPr>
        <p:spPr bwMode="auto">
          <a:xfrm flipH="1">
            <a:off x="7248525" y="2784475"/>
            <a:ext cx="111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11" name="Line 103"/>
          <p:cNvSpPr>
            <a:spLocks noChangeShapeType="1"/>
          </p:cNvSpPr>
          <p:nvPr/>
        </p:nvSpPr>
        <p:spPr bwMode="auto">
          <a:xfrm flipH="1">
            <a:off x="7123113" y="2784475"/>
            <a:ext cx="1111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12" name="Freeform 104"/>
          <p:cNvSpPr>
            <a:spLocks/>
          </p:cNvSpPr>
          <p:nvPr/>
        </p:nvSpPr>
        <p:spPr bwMode="auto">
          <a:xfrm>
            <a:off x="7042150" y="2336800"/>
            <a:ext cx="65088" cy="66675"/>
          </a:xfrm>
          <a:custGeom>
            <a:avLst/>
            <a:gdLst>
              <a:gd name="T0" fmla="*/ 0 w 41"/>
              <a:gd name="T1" fmla="*/ 41 h 42"/>
              <a:gd name="T2" fmla="*/ 0 w 41"/>
              <a:gd name="T3" fmla="*/ 0 h 42"/>
              <a:gd name="T4" fmla="*/ 4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0" y="41"/>
                </a:moveTo>
                <a:lnTo>
                  <a:pt x="0" y="0"/>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4113" name="Freeform 105"/>
          <p:cNvSpPr>
            <a:spLocks/>
          </p:cNvSpPr>
          <p:nvPr/>
        </p:nvSpPr>
        <p:spPr bwMode="auto">
          <a:xfrm>
            <a:off x="7405688" y="2336800"/>
            <a:ext cx="61912" cy="66675"/>
          </a:xfrm>
          <a:custGeom>
            <a:avLst/>
            <a:gdLst>
              <a:gd name="T0" fmla="*/ 38 w 39"/>
              <a:gd name="T1" fmla="*/ 41 h 42"/>
              <a:gd name="T2" fmla="*/ 38 w 39"/>
              <a:gd name="T3" fmla="*/ 0 h 42"/>
              <a:gd name="T4" fmla="*/ 0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38" y="41"/>
                </a:moveTo>
                <a:lnTo>
                  <a:pt x="38"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4114" name="Line 106"/>
          <p:cNvSpPr>
            <a:spLocks noChangeShapeType="1"/>
          </p:cNvSpPr>
          <p:nvPr/>
        </p:nvSpPr>
        <p:spPr bwMode="auto">
          <a:xfrm>
            <a:off x="7164388" y="2338388"/>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15" name="Line 107"/>
          <p:cNvSpPr>
            <a:spLocks noChangeShapeType="1"/>
          </p:cNvSpPr>
          <p:nvPr/>
        </p:nvSpPr>
        <p:spPr bwMode="auto">
          <a:xfrm>
            <a:off x="7286625" y="2338388"/>
            <a:ext cx="603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16" name="Line 108"/>
          <p:cNvSpPr>
            <a:spLocks noChangeShapeType="1"/>
          </p:cNvSpPr>
          <p:nvPr/>
        </p:nvSpPr>
        <p:spPr bwMode="auto">
          <a:xfrm flipH="1">
            <a:off x="7372350" y="2338388"/>
            <a:ext cx="9525"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17" name="Line 109"/>
          <p:cNvSpPr>
            <a:spLocks noChangeShapeType="1"/>
          </p:cNvSpPr>
          <p:nvPr/>
        </p:nvSpPr>
        <p:spPr bwMode="auto">
          <a:xfrm flipH="1">
            <a:off x="7248525" y="2338388"/>
            <a:ext cx="1111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18" name="Line 110"/>
          <p:cNvSpPr>
            <a:spLocks noChangeShapeType="1"/>
          </p:cNvSpPr>
          <p:nvPr/>
        </p:nvSpPr>
        <p:spPr bwMode="auto">
          <a:xfrm flipH="1">
            <a:off x="7123113" y="2338388"/>
            <a:ext cx="1111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19" name="Line 111"/>
          <p:cNvSpPr>
            <a:spLocks noChangeShapeType="1"/>
          </p:cNvSpPr>
          <p:nvPr/>
        </p:nvSpPr>
        <p:spPr bwMode="auto">
          <a:xfrm flipV="1">
            <a:off x="7042150" y="2684463"/>
            <a:ext cx="0" cy="1111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20" name="Line 112"/>
          <p:cNvSpPr>
            <a:spLocks noChangeShapeType="1"/>
          </p:cNvSpPr>
          <p:nvPr/>
        </p:nvSpPr>
        <p:spPr bwMode="auto">
          <a:xfrm flipV="1">
            <a:off x="7042150" y="2554288"/>
            <a:ext cx="0" cy="127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21" name="Line 113"/>
          <p:cNvSpPr>
            <a:spLocks noChangeShapeType="1"/>
          </p:cNvSpPr>
          <p:nvPr/>
        </p:nvSpPr>
        <p:spPr bwMode="auto">
          <a:xfrm flipV="1">
            <a:off x="7045325" y="2425700"/>
            <a:ext cx="0" cy="111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22" name="Line 114"/>
          <p:cNvSpPr>
            <a:spLocks noChangeShapeType="1"/>
          </p:cNvSpPr>
          <p:nvPr/>
        </p:nvSpPr>
        <p:spPr bwMode="auto">
          <a:xfrm flipV="1">
            <a:off x="7042150" y="2593975"/>
            <a:ext cx="0" cy="63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23" name="Line 115"/>
          <p:cNvSpPr>
            <a:spLocks noChangeShapeType="1"/>
          </p:cNvSpPr>
          <p:nvPr/>
        </p:nvSpPr>
        <p:spPr bwMode="auto">
          <a:xfrm flipV="1">
            <a:off x="7042150" y="2465388"/>
            <a:ext cx="0" cy="650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24" name="Line 116"/>
          <p:cNvSpPr>
            <a:spLocks noChangeShapeType="1"/>
          </p:cNvSpPr>
          <p:nvPr/>
        </p:nvSpPr>
        <p:spPr bwMode="auto">
          <a:xfrm flipV="1">
            <a:off x="7464425" y="2684463"/>
            <a:ext cx="0" cy="1111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25" name="Line 117"/>
          <p:cNvSpPr>
            <a:spLocks noChangeShapeType="1"/>
          </p:cNvSpPr>
          <p:nvPr/>
        </p:nvSpPr>
        <p:spPr bwMode="auto">
          <a:xfrm flipV="1">
            <a:off x="7464425" y="2554288"/>
            <a:ext cx="0" cy="127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26" name="Line 118"/>
          <p:cNvSpPr>
            <a:spLocks noChangeShapeType="1"/>
          </p:cNvSpPr>
          <p:nvPr/>
        </p:nvSpPr>
        <p:spPr bwMode="auto">
          <a:xfrm flipV="1">
            <a:off x="7464425" y="2425700"/>
            <a:ext cx="0" cy="1111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27" name="Line 119"/>
          <p:cNvSpPr>
            <a:spLocks noChangeShapeType="1"/>
          </p:cNvSpPr>
          <p:nvPr/>
        </p:nvSpPr>
        <p:spPr bwMode="auto">
          <a:xfrm flipV="1">
            <a:off x="7466013" y="2593975"/>
            <a:ext cx="0" cy="63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28" name="Line 120"/>
          <p:cNvSpPr>
            <a:spLocks noChangeShapeType="1"/>
          </p:cNvSpPr>
          <p:nvPr/>
        </p:nvSpPr>
        <p:spPr bwMode="auto">
          <a:xfrm flipV="1">
            <a:off x="7466013" y="2465388"/>
            <a:ext cx="0" cy="650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129" name="Freeform 121"/>
          <p:cNvSpPr>
            <a:spLocks/>
          </p:cNvSpPr>
          <p:nvPr/>
        </p:nvSpPr>
        <p:spPr bwMode="auto">
          <a:xfrm>
            <a:off x="7064375" y="2533650"/>
            <a:ext cx="198438" cy="98425"/>
          </a:xfrm>
          <a:custGeom>
            <a:avLst/>
            <a:gdLst>
              <a:gd name="T0" fmla="*/ 124 w 125"/>
              <a:gd name="T1" fmla="*/ 0 h 62"/>
              <a:gd name="T2" fmla="*/ 61 w 125"/>
              <a:gd name="T3" fmla="*/ 61 h 62"/>
              <a:gd name="T4" fmla="*/ 0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124" y="0"/>
                </a:moveTo>
                <a:lnTo>
                  <a:pt x="61" y="61"/>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4130" name="Oval 122"/>
          <p:cNvSpPr>
            <a:spLocks noChangeArrowheads="1"/>
          </p:cNvSpPr>
          <p:nvPr/>
        </p:nvSpPr>
        <p:spPr bwMode="auto">
          <a:xfrm>
            <a:off x="7108825" y="2470150"/>
            <a:ext cx="114300" cy="115888"/>
          </a:xfrm>
          <a:prstGeom prst="ellipse">
            <a:avLst/>
          </a:prstGeom>
          <a:noFill/>
          <a:ln w="12700">
            <a:solidFill>
              <a:srgbClr val="000000"/>
            </a:solidFill>
            <a:round/>
            <a:headEnd/>
            <a:tailEnd/>
          </a:ln>
        </p:spPr>
        <p:txBody>
          <a:bodyPr wrap="none" anchor="ctr"/>
          <a:lstStyle/>
          <a:p>
            <a:endParaRPr lang="en-US"/>
          </a:p>
        </p:txBody>
      </p:sp>
      <p:sp>
        <p:nvSpPr>
          <p:cNvPr id="44131" name="Freeform 123"/>
          <p:cNvSpPr>
            <a:spLocks/>
          </p:cNvSpPr>
          <p:nvPr/>
        </p:nvSpPr>
        <p:spPr bwMode="auto">
          <a:xfrm>
            <a:off x="6299200" y="2154238"/>
            <a:ext cx="349250" cy="1193800"/>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44132" name="Freeform 124"/>
          <p:cNvSpPr>
            <a:spLocks/>
          </p:cNvSpPr>
          <p:nvPr/>
        </p:nvSpPr>
        <p:spPr bwMode="auto">
          <a:xfrm>
            <a:off x="7002463" y="2154238"/>
            <a:ext cx="342900" cy="1193800"/>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grpSp>
        <p:nvGrpSpPr>
          <p:cNvPr id="8" name="Group 128"/>
          <p:cNvGrpSpPr>
            <a:grpSpLocks/>
          </p:cNvGrpSpPr>
          <p:nvPr/>
        </p:nvGrpSpPr>
        <p:grpSpPr bwMode="auto">
          <a:xfrm>
            <a:off x="6367463" y="1365250"/>
            <a:ext cx="923925" cy="336550"/>
            <a:chOff x="4011" y="860"/>
            <a:chExt cx="582" cy="212"/>
          </a:xfrm>
        </p:grpSpPr>
        <p:sp>
          <p:nvSpPr>
            <p:cNvPr id="44135" name="Line 125"/>
            <p:cNvSpPr>
              <a:spLocks noChangeShapeType="1"/>
            </p:cNvSpPr>
            <p:nvPr/>
          </p:nvSpPr>
          <p:spPr bwMode="auto">
            <a:xfrm flipH="1">
              <a:off x="4096" y="1017"/>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44136" name="Rectangle 126"/>
            <p:cNvSpPr>
              <a:spLocks noChangeArrowheads="1"/>
            </p:cNvSpPr>
            <p:nvPr/>
          </p:nvSpPr>
          <p:spPr bwMode="auto">
            <a:xfrm flipH="1">
              <a:off x="4402" y="860"/>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44137" name="Rectangle 127"/>
            <p:cNvSpPr>
              <a:spLocks noChangeArrowheads="1"/>
            </p:cNvSpPr>
            <p:nvPr/>
          </p:nvSpPr>
          <p:spPr bwMode="auto">
            <a:xfrm flipH="1">
              <a:off x="4011" y="860"/>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130" name="Slide Number Placeholder 129"/>
          <p:cNvSpPr>
            <a:spLocks noGrp="1"/>
          </p:cNvSpPr>
          <p:nvPr>
            <p:ph type="sldNum" sz="quarter" idx="12"/>
          </p:nvPr>
        </p:nvSpPr>
        <p:spPr/>
        <p:txBody>
          <a:bodyPr/>
          <a:lstStyle/>
          <a:p>
            <a:fld id="{432C8622-D8E8-42BF-901A-EF4521E846B1}" type="slidenum">
              <a:rPr lang="en-GB" smtClean="0"/>
              <a:pPr/>
              <a:t>38</a:t>
            </a:fld>
            <a:endParaRPr lang="en-GB"/>
          </a:p>
        </p:txBody>
      </p:sp>
      <p:pic>
        <p:nvPicPr>
          <p:cNvPr id="131"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417">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pPr algn="ctr"/>
            <a:r>
              <a:rPr lang="en-GB" dirty="0">
                <a:solidFill>
                  <a:srgbClr val="0070C0"/>
                </a:solidFill>
              </a:rPr>
              <a:t>5/2 Valve actuator control</a:t>
            </a:r>
          </a:p>
        </p:txBody>
      </p:sp>
      <p:sp>
        <p:nvSpPr>
          <p:cNvPr id="45059" name="Rectangle 3"/>
          <p:cNvSpPr>
            <a:spLocks noGrp="1" noChangeArrowheads="1"/>
          </p:cNvSpPr>
          <p:nvPr>
            <p:ph type="body" sz="half" idx="1"/>
          </p:nvPr>
        </p:nvSpPr>
        <p:spPr>
          <a:noFill/>
        </p:spPr>
        <p:txBody>
          <a:bodyPr/>
          <a:lstStyle/>
          <a:p>
            <a:pPr algn="just"/>
            <a:r>
              <a:rPr lang="en-GB" sz="2000" dirty="0"/>
              <a:t>Independent speed control of the plus and minus movements</a:t>
            </a:r>
          </a:p>
          <a:p>
            <a:pPr algn="just"/>
            <a:r>
              <a:rPr lang="en-GB" sz="2000" dirty="0"/>
              <a:t>In most applications speed is controlled by restricting air out of a cylinder</a:t>
            </a:r>
          </a:p>
          <a:p>
            <a:pPr algn="just"/>
            <a:r>
              <a:rPr lang="en-GB" sz="2000" dirty="0"/>
              <a:t>Full power is developed to drive the piston with speed controlled by restricting the back pressure</a:t>
            </a:r>
          </a:p>
        </p:txBody>
      </p:sp>
      <p:grpSp>
        <p:nvGrpSpPr>
          <p:cNvPr id="2" name="Group 128"/>
          <p:cNvGrpSpPr>
            <a:grpSpLocks/>
          </p:cNvGrpSpPr>
          <p:nvPr/>
        </p:nvGrpSpPr>
        <p:grpSpPr bwMode="auto">
          <a:xfrm>
            <a:off x="6184900" y="1773238"/>
            <a:ext cx="2114550" cy="2400300"/>
            <a:chOff x="3896" y="1117"/>
            <a:chExt cx="1332" cy="1512"/>
          </a:xfrm>
        </p:grpSpPr>
        <p:sp>
          <p:nvSpPr>
            <p:cNvPr id="45066" name="Line 4"/>
            <p:cNvSpPr>
              <a:spLocks noChangeShapeType="1"/>
            </p:cNvSpPr>
            <p:nvPr/>
          </p:nvSpPr>
          <p:spPr bwMode="auto">
            <a:xfrm>
              <a:off x="3968"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67" name="AutoShape 5"/>
            <p:cNvSpPr>
              <a:spLocks noChangeArrowheads="1"/>
            </p:cNvSpPr>
            <p:nvPr/>
          </p:nvSpPr>
          <p:spPr bwMode="auto">
            <a:xfrm>
              <a:off x="3942"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3" name="Group 8"/>
            <p:cNvGrpSpPr>
              <a:grpSpLocks/>
            </p:cNvGrpSpPr>
            <p:nvPr/>
          </p:nvGrpSpPr>
          <p:grpSpPr bwMode="auto">
            <a:xfrm>
              <a:off x="4600" y="1307"/>
              <a:ext cx="52" cy="135"/>
              <a:chOff x="4600" y="1307"/>
              <a:chExt cx="52" cy="135"/>
            </a:xfrm>
          </p:grpSpPr>
          <p:sp>
            <p:nvSpPr>
              <p:cNvPr id="45188" name="Line 6"/>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89" name="AutoShape 7"/>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5069" name="Freeform 9"/>
            <p:cNvSpPr>
              <a:spLocks/>
            </p:cNvSpPr>
            <p:nvPr/>
          </p:nvSpPr>
          <p:spPr bwMode="auto">
            <a:xfrm>
              <a:off x="3934" y="1117"/>
              <a:ext cx="725" cy="245"/>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4" name="Group 19"/>
            <p:cNvGrpSpPr>
              <a:grpSpLocks/>
            </p:cNvGrpSpPr>
            <p:nvPr/>
          </p:nvGrpSpPr>
          <p:grpSpPr bwMode="auto">
            <a:xfrm>
              <a:off x="4432" y="1121"/>
              <a:ext cx="796" cy="242"/>
              <a:chOff x="4432" y="1121"/>
              <a:chExt cx="796" cy="242"/>
            </a:xfrm>
          </p:grpSpPr>
          <p:sp>
            <p:nvSpPr>
              <p:cNvPr id="45179" name="Line 10"/>
              <p:cNvSpPr>
                <a:spLocks noChangeShapeType="1"/>
              </p:cNvSpPr>
              <p:nvPr/>
            </p:nvSpPr>
            <p:spPr bwMode="auto">
              <a:xfrm>
                <a:off x="4627"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80" name="Line 11"/>
              <p:cNvSpPr>
                <a:spLocks noChangeShapeType="1"/>
              </p:cNvSpPr>
              <p:nvPr/>
            </p:nvSpPr>
            <p:spPr bwMode="auto">
              <a:xfrm>
                <a:off x="4624"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81" name="Freeform 12"/>
              <p:cNvSpPr>
                <a:spLocks/>
              </p:cNvSpPr>
              <p:nvPr/>
            </p:nvSpPr>
            <p:spPr bwMode="auto">
              <a:xfrm>
                <a:off x="4558"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45182" name="Line 13"/>
              <p:cNvSpPr>
                <a:spLocks noChangeShapeType="1"/>
              </p:cNvSpPr>
              <p:nvPr/>
            </p:nvSpPr>
            <p:spPr bwMode="auto">
              <a:xfrm>
                <a:off x="4494"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83" name="Freeform 14"/>
              <p:cNvSpPr>
                <a:spLocks/>
              </p:cNvSpPr>
              <p:nvPr/>
            </p:nvSpPr>
            <p:spPr bwMode="auto">
              <a:xfrm>
                <a:off x="4432"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45184" name="Line 15"/>
              <p:cNvSpPr>
                <a:spLocks noChangeShapeType="1"/>
              </p:cNvSpPr>
              <p:nvPr/>
            </p:nvSpPr>
            <p:spPr bwMode="auto">
              <a:xfrm>
                <a:off x="4557"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18"/>
              <p:cNvGrpSpPr>
                <a:grpSpLocks/>
              </p:cNvGrpSpPr>
              <p:nvPr/>
            </p:nvGrpSpPr>
            <p:grpSpPr bwMode="auto">
              <a:xfrm>
                <a:off x="4449" y="1138"/>
                <a:ext cx="182" cy="181"/>
                <a:chOff x="4449" y="1138"/>
                <a:chExt cx="182" cy="181"/>
              </a:xfrm>
            </p:grpSpPr>
            <p:sp>
              <p:nvSpPr>
                <p:cNvPr id="45186" name="Line 16"/>
                <p:cNvSpPr>
                  <a:spLocks noChangeShapeType="1"/>
                </p:cNvSpPr>
                <p:nvPr/>
              </p:nvSpPr>
              <p:spPr bwMode="auto">
                <a:xfrm flipV="1">
                  <a:off x="4449"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87" name="Freeform 17"/>
                <p:cNvSpPr>
                  <a:spLocks/>
                </p:cNvSpPr>
                <p:nvPr/>
              </p:nvSpPr>
              <p:spPr bwMode="auto">
                <a:xfrm>
                  <a:off x="4580"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45071" name="Line 20"/>
            <p:cNvSpPr>
              <a:spLocks noChangeShapeType="1"/>
            </p:cNvSpPr>
            <p:nvPr/>
          </p:nvSpPr>
          <p:spPr bwMode="auto">
            <a:xfrm>
              <a:off x="4410" y="2370"/>
              <a:ext cx="0" cy="14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72" name="Line 21"/>
            <p:cNvSpPr>
              <a:spLocks noChangeShapeType="1"/>
            </p:cNvSpPr>
            <p:nvPr/>
          </p:nvSpPr>
          <p:spPr bwMode="auto">
            <a:xfrm>
              <a:off x="4190" y="2370"/>
              <a:ext cx="0" cy="14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73" name="Line 22"/>
            <p:cNvSpPr>
              <a:spLocks noChangeShapeType="1"/>
            </p:cNvSpPr>
            <p:nvPr/>
          </p:nvSpPr>
          <p:spPr bwMode="auto">
            <a:xfrm>
              <a:off x="4299" y="2370"/>
              <a:ext cx="0" cy="157"/>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6" name="Group 28"/>
            <p:cNvGrpSpPr>
              <a:grpSpLocks/>
            </p:cNvGrpSpPr>
            <p:nvPr/>
          </p:nvGrpSpPr>
          <p:grpSpPr bwMode="auto">
            <a:xfrm>
              <a:off x="4131" y="2351"/>
              <a:ext cx="339" cy="278"/>
              <a:chOff x="4131" y="2351"/>
              <a:chExt cx="339" cy="278"/>
            </a:xfrm>
          </p:grpSpPr>
          <p:grpSp>
            <p:nvGrpSpPr>
              <p:cNvPr id="7" name="Group 26"/>
              <p:cNvGrpSpPr>
                <a:grpSpLocks/>
              </p:cNvGrpSpPr>
              <p:nvPr/>
            </p:nvGrpSpPr>
            <p:grpSpPr bwMode="auto">
              <a:xfrm>
                <a:off x="4131" y="2526"/>
                <a:ext cx="339" cy="103"/>
                <a:chOff x="4131" y="2526"/>
                <a:chExt cx="339" cy="103"/>
              </a:xfrm>
            </p:grpSpPr>
            <p:sp>
              <p:nvSpPr>
                <p:cNvPr id="45176" name="AutoShape 23"/>
                <p:cNvSpPr>
                  <a:spLocks noChangeArrowheads="1"/>
                </p:cNvSpPr>
                <p:nvPr/>
              </p:nvSpPr>
              <p:spPr bwMode="auto">
                <a:xfrm rot="10800000" flipH="1">
                  <a:off x="4350"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5177" name="AutoShape 24"/>
                <p:cNvSpPr>
                  <a:spLocks noChangeArrowheads="1"/>
                </p:cNvSpPr>
                <p:nvPr/>
              </p:nvSpPr>
              <p:spPr bwMode="auto">
                <a:xfrm>
                  <a:off x="4238"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5178" name="AutoShape 25"/>
                <p:cNvSpPr>
                  <a:spLocks noChangeArrowheads="1"/>
                </p:cNvSpPr>
                <p:nvPr/>
              </p:nvSpPr>
              <p:spPr bwMode="auto">
                <a:xfrm rot="10800000" flipH="1">
                  <a:off x="4131"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5175" name="Rectangle 27"/>
              <p:cNvSpPr>
                <a:spLocks noChangeArrowheads="1"/>
              </p:cNvSpPr>
              <p:nvPr/>
            </p:nvSpPr>
            <p:spPr bwMode="auto">
              <a:xfrm>
                <a:off x="4250"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45075" name="Rectangle 29"/>
            <p:cNvSpPr>
              <a:spLocks noChangeArrowheads="1"/>
            </p:cNvSpPr>
            <p:nvPr/>
          </p:nvSpPr>
          <p:spPr bwMode="auto">
            <a:xfrm>
              <a:off x="4385" y="1942"/>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5076" name="Rectangle 30"/>
            <p:cNvSpPr>
              <a:spLocks noChangeArrowheads="1"/>
            </p:cNvSpPr>
            <p:nvPr/>
          </p:nvSpPr>
          <p:spPr bwMode="auto">
            <a:xfrm>
              <a:off x="4056" y="1942"/>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45077" name="Rectangle 31"/>
            <p:cNvSpPr>
              <a:spLocks noChangeArrowheads="1"/>
            </p:cNvSpPr>
            <p:nvPr/>
          </p:nvSpPr>
          <p:spPr bwMode="auto">
            <a:xfrm>
              <a:off x="4027"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45078" name="Rectangle 32"/>
            <p:cNvSpPr>
              <a:spLocks noChangeArrowheads="1"/>
            </p:cNvSpPr>
            <p:nvPr/>
          </p:nvSpPr>
          <p:spPr bwMode="auto">
            <a:xfrm>
              <a:off x="4402"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grpSp>
          <p:nvGrpSpPr>
            <p:cNvPr id="8" name="Group 55"/>
            <p:cNvGrpSpPr>
              <a:grpSpLocks/>
            </p:cNvGrpSpPr>
            <p:nvPr/>
          </p:nvGrpSpPr>
          <p:grpSpPr bwMode="auto">
            <a:xfrm>
              <a:off x="3896" y="2052"/>
              <a:ext cx="1255" cy="317"/>
              <a:chOff x="3896" y="2052"/>
              <a:chExt cx="1255" cy="317"/>
            </a:xfrm>
          </p:grpSpPr>
          <p:sp>
            <p:nvSpPr>
              <p:cNvPr id="45152" name="Freeform 33"/>
              <p:cNvSpPr>
                <a:spLocks/>
              </p:cNvSpPr>
              <p:nvPr/>
            </p:nvSpPr>
            <p:spPr bwMode="auto">
              <a:xfrm>
                <a:off x="4116" y="2115"/>
                <a:ext cx="722" cy="254"/>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45153" name="Line 34"/>
              <p:cNvSpPr>
                <a:spLocks noChangeShapeType="1"/>
              </p:cNvSpPr>
              <p:nvPr/>
            </p:nvSpPr>
            <p:spPr bwMode="auto">
              <a:xfrm>
                <a:off x="4479"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54" name="Line 35"/>
              <p:cNvSpPr>
                <a:spLocks noChangeShapeType="1"/>
              </p:cNvSpPr>
              <p:nvPr/>
            </p:nvSpPr>
            <p:spPr bwMode="auto">
              <a:xfrm>
                <a:off x="4190" y="2295"/>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55" name="Line 36"/>
              <p:cNvSpPr>
                <a:spLocks noChangeShapeType="1"/>
              </p:cNvSpPr>
              <p:nvPr/>
            </p:nvSpPr>
            <p:spPr bwMode="auto">
              <a:xfrm>
                <a:off x="4770" y="2295"/>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56" name="Line 37"/>
              <p:cNvSpPr>
                <a:spLocks noChangeShapeType="1"/>
              </p:cNvSpPr>
              <p:nvPr/>
            </p:nvSpPr>
            <p:spPr bwMode="auto">
              <a:xfrm>
                <a:off x="4407"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57" name="Line 38"/>
              <p:cNvSpPr>
                <a:spLocks noChangeShapeType="1"/>
              </p:cNvSpPr>
              <p:nvPr/>
            </p:nvSpPr>
            <p:spPr bwMode="auto">
              <a:xfrm>
                <a:off x="4550"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58" name="Line 39"/>
              <p:cNvSpPr>
                <a:spLocks noChangeShapeType="1"/>
              </p:cNvSpPr>
              <p:nvPr/>
            </p:nvSpPr>
            <p:spPr bwMode="auto">
              <a:xfrm flipH="1" flipV="1">
                <a:off x="4190" y="2115"/>
                <a:ext cx="107"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59" name="Line 40"/>
              <p:cNvSpPr>
                <a:spLocks noChangeShapeType="1"/>
              </p:cNvSpPr>
              <p:nvPr/>
            </p:nvSpPr>
            <p:spPr bwMode="auto">
              <a:xfrm flipV="1">
                <a:off x="4659" y="2115"/>
                <a:ext cx="108"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60" name="Line 41"/>
              <p:cNvSpPr>
                <a:spLocks noChangeShapeType="1"/>
              </p:cNvSpPr>
              <p:nvPr/>
            </p:nvSpPr>
            <p:spPr bwMode="auto">
              <a:xfrm>
                <a:off x="4151" y="2295"/>
                <a:ext cx="7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61" name="Line 42"/>
              <p:cNvSpPr>
                <a:spLocks noChangeShapeType="1"/>
              </p:cNvSpPr>
              <p:nvPr/>
            </p:nvSpPr>
            <p:spPr bwMode="auto">
              <a:xfrm>
                <a:off x="4735" y="2295"/>
                <a:ext cx="7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62" name="Freeform 43"/>
              <p:cNvSpPr>
                <a:spLocks/>
              </p:cNvSpPr>
              <p:nvPr/>
            </p:nvSpPr>
            <p:spPr bwMode="auto">
              <a:xfrm>
                <a:off x="4841" y="2229"/>
                <a:ext cx="234" cy="139"/>
              </a:xfrm>
              <a:custGeom>
                <a:avLst/>
                <a:gdLst>
                  <a:gd name="T0" fmla="*/ 233 w 234"/>
                  <a:gd name="T1" fmla="*/ 69 h 139"/>
                  <a:gd name="T2" fmla="*/ 219 w 234"/>
                  <a:gd name="T3" fmla="*/ 138 h 139"/>
                  <a:gd name="T4" fmla="*/ 178 w 234"/>
                  <a:gd name="T5" fmla="*/ 0 h 139"/>
                  <a:gd name="T6" fmla="*/ 137 w 234"/>
                  <a:gd name="T7" fmla="*/ 138 h 139"/>
                  <a:gd name="T8" fmla="*/ 95 w 234"/>
                  <a:gd name="T9" fmla="*/ 0 h 139"/>
                  <a:gd name="T10" fmla="*/ 54 w 234"/>
                  <a:gd name="T11" fmla="*/ 138 h 139"/>
                  <a:gd name="T12" fmla="*/ 13 w 234"/>
                  <a:gd name="T13" fmla="*/ 0 h 139"/>
                  <a:gd name="T14" fmla="*/ 0 w 234"/>
                  <a:gd name="T15" fmla="*/ 69 h 139"/>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39"/>
                  <a:gd name="T26" fmla="*/ 234 w 234"/>
                  <a:gd name="T27" fmla="*/ 139 h 1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39">
                    <a:moveTo>
                      <a:pt x="233" y="69"/>
                    </a:moveTo>
                    <a:lnTo>
                      <a:pt x="219" y="138"/>
                    </a:lnTo>
                    <a:lnTo>
                      <a:pt x="178" y="0"/>
                    </a:lnTo>
                    <a:lnTo>
                      <a:pt x="137" y="138"/>
                    </a:lnTo>
                    <a:lnTo>
                      <a:pt x="95" y="0"/>
                    </a:lnTo>
                    <a:lnTo>
                      <a:pt x="54" y="138"/>
                    </a:lnTo>
                    <a:lnTo>
                      <a:pt x="13" y="0"/>
                    </a:lnTo>
                    <a:lnTo>
                      <a:pt x="0" y="69"/>
                    </a:lnTo>
                  </a:path>
                </a:pathLst>
              </a:custGeom>
              <a:noFill/>
              <a:ln w="12700" cap="rnd">
                <a:solidFill>
                  <a:srgbClr val="000000"/>
                </a:solidFill>
                <a:round/>
                <a:headEnd type="none" w="sm" len="sm"/>
                <a:tailEnd type="none" w="sm" len="sm"/>
              </a:ln>
            </p:spPr>
            <p:txBody>
              <a:bodyPr/>
              <a:lstStyle/>
              <a:p>
                <a:endParaRPr lang="en-US"/>
              </a:p>
            </p:txBody>
          </p:sp>
          <p:sp>
            <p:nvSpPr>
              <p:cNvPr id="45163" name="Rectangle 44"/>
              <p:cNvSpPr>
                <a:spLocks noChangeArrowheads="1"/>
              </p:cNvSpPr>
              <p:nvPr/>
            </p:nvSpPr>
            <p:spPr bwMode="auto">
              <a:xfrm>
                <a:off x="3896" y="2052"/>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45164" name="Rectangle 45"/>
              <p:cNvSpPr>
                <a:spLocks noChangeArrowheads="1"/>
              </p:cNvSpPr>
              <p:nvPr/>
            </p:nvSpPr>
            <p:spPr bwMode="auto">
              <a:xfrm>
                <a:off x="4910" y="2052"/>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5165" name="Freeform 46"/>
              <p:cNvSpPr>
                <a:spLocks/>
              </p:cNvSpPr>
              <p:nvPr/>
            </p:nvSpPr>
            <p:spPr bwMode="auto">
              <a:xfrm>
                <a:off x="4388" y="2289"/>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5166" name="Freeform 47"/>
              <p:cNvSpPr>
                <a:spLocks/>
              </p:cNvSpPr>
              <p:nvPr/>
            </p:nvSpPr>
            <p:spPr bwMode="auto">
              <a:xfrm>
                <a:off x="4532" y="2289"/>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5167" name="Freeform 48"/>
              <p:cNvSpPr>
                <a:spLocks/>
              </p:cNvSpPr>
              <p:nvPr/>
            </p:nvSpPr>
            <p:spPr bwMode="auto">
              <a:xfrm>
                <a:off x="4186" y="2116"/>
                <a:ext cx="51" cy="77"/>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45168" name="Freeform 49"/>
              <p:cNvSpPr>
                <a:spLocks/>
              </p:cNvSpPr>
              <p:nvPr/>
            </p:nvSpPr>
            <p:spPr bwMode="auto">
              <a:xfrm>
                <a:off x="4720" y="2116"/>
                <a:ext cx="51" cy="77"/>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grpSp>
            <p:nvGrpSpPr>
              <p:cNvPr id="9" name="Group 54"/>
              <p:cNvGrpSpPr>
                <a:grpSpLocks/>
              </p:cNvGrpSpPr>
              <p:nvPr/>
            </p:nvGrpSpPr>
            <p:grpSpPr bwMode="auto">
              <a:xfrm>
                <a:off x="3919" y="2243"/>
                <a:ext cx="198" cy="116"/>
                <a:chOff x="3919" y="2243"/>
                <a:chExt cx="198" cy="116"/>
              </a:xfrm>
            </p:grpSpPr>
            <p:sp>
              <p:nvSpPr>
                <p:cNvPr id="45170" name="Line 50"/>
                <p:cNvSpPr>
                  <a:spLocks noChangeShapeType="1"/>
                </p:cNvSpPr>
                <p:nvPr/>
              </p:nvSpPr>
              <p:spPr bwMode="auto">
                <a:xfrm>
                  <a:off x="3963" y="2243"/>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71" name="Freeform 51"/>
                <p:cNvSpPr>
                  <a:spLocks/>
                </p:cNvSpPr>
                <p:nvPr/>
              </p:nvSpPr>
              <p:spPr bwMode="auto">
                <a:xfrm>
                  <a:off x="3919" y="2243"/>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5172" name="Line 52"/>
                <p:cNvSpPr>
                  <a:spLocks noChangeShapeType="1"/>
                </p:cNvSpPr>
                <p:nvPr/>
              </p:nvSpPr>
              <p:spPr bwMode="auto">
                <a:xfrm>
                  <a:off x="3967" y="2278"/>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73" name="Line 53"/>
                <p:cNvSpPr>
                  <a:spLocks noChangeShapeType="1"/>
                </p:cNvSpPr>
                <p:nvPr/>
              </p:nvSpPr>
              <p:spPr bwMode="auto">
                <a:xfrm>
                  <a:off x="3967" y="2325"/>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10" name="Group 90"/>
            <p:cNvGrpSpPr>
              <a:grpSpLocks/>
            </p:cNvGrpSpPr>
            <p:nvPr/>
          </p:nvGrpSpPr>
          <p:grpSpPr bwMode="auto">
            <a:xfrm>
              <a:off x="3898" y="1480"/>
              <a:ext cx="268" cy="283"/>
              <a:chOff x="3898" y="1480"/>
              <a:chExt cx="268" cy="283"/>
            </a:xfrm>
          </p:grpSpPr>
          <p:sp>
            <p:nvSpPr>
              <p:cNvPr id="45118" name="Freeform 56"/>
              <p:cNvSpPr>
                <a:spLocks/>
              </p:cNvSpPr>
              <p:nvPr/>
            </p:nvSpPr>
            <p:spPr bwMode="auto">
              <a:xfrm>
                <a:off x="3973" y="1673"/>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45119" name="Freeform 57"/>
              <p:cNvSpPr>
                <a:spLocks/>
              </p:cNvSpPr>
              <p:nvPr/>
            </p:nvSpPr>
            <p:spPr bwMode="auto">
              <a:xfrm>
                <a:off x="3973" y="1521"/>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5120" name="Freeform 58"/>
              <p:cNvSpPr>
                <a:spLocks/>
              </p:cNvSpPr>
              <p:nvPr/>
            </p:nvSpPr>
            <p:spPr bwMode="auto">
              <a:xfrm>
                <a:off x="3993" y="1561"/>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45121" name="Freeform 59"/>
              <p:cNvSpPr>
                <a:spLocks/>
              </p:cNvSpPr>
              <p:nvPr/>
            </p:nvSpPr>
            <p:spPr bwMode="auto">
              <a:xfrm>
                <a:off x="3935" y="1561"/>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45122" name="Line 60"/>
              <p:cNvSpPr>
                <a:spLocks noChangeShapeType="1"/>
              </p:cNvSpPr>
              <p:nvPr/>
            </p:nvSpPr>
            <p:spPr bwMode="auto">
              <a:xfrm>
                <a:off x="3919" y="1592"/>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23" name="Freeform 61"/>
              <p:cNvSpPr>
                <a:spLocks/>
              </p:cNvSpPr>
              <p:nvPr/>
            </p:nvSpPr>
            <p:spPr bwMode="auto">
              <a:xfrm>
                <a:off x="4015" y="1638"/>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45124" name="Oval 62"/>
              <p:cNvSpPr>
                <a:spLocks noChangeArrowheads="1"/>
              </p:cNvSpPr>
              <p:nvPr/>
            </p:nvSpPr>
            <p:spPr bwMode="auto">
              <a:xfrm>
                <a:off x="3972" y="1721"/>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5125" name="Oval 63"/>
              <p:cNvSpPr>
                <a:spLocks noChangeArrowheads="1"/>
              </p:cNvSpPr>
              <p:nvPr/>
            </p:nvSpPr>
            <p:spPr bwMode="auto">
              <a:xfrm>
                <a:off x="3972" y="1518"/>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5126" name="Freeform 64"/>
              <p:cNvSpPr>
                <a:spLocks/>
              </p:cNvSpPr>
              <p:nvPr/>
            </p:nvSpPr>
            <p:spPr bwMode="auto">
              <a:xfrm>
                <a:off x="4125" y="1723"/>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5127" name="Freeform 65"/>
              <p:cNvSpPr>
                <a:spLocks/>
              </p:cNvSpPr>
              <p:nvPr/>
            </p:nvSpPr>
            <p:spPr bwMode="auto">
              <a:xfrm>
                <a:off x="3898" y="1723"/>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5128" name="Line 66"/>
              <p:cNvSpPr>
                <a:spLocks noChangeShapeType="1"/>
              </p:cNvSpPr>
              <p:nvPr/>
            </p:nvSpPr>
            <p:spPr bwMode="auto">
              <a:xfrm flipH="1">
                <a:off x="4050"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29" name="Line 67"/>
              <p:cNvSpPr>
                <a:spLocks noChangeShapeType="1"/>
              </p:cNvSpPr>
              <p:nvPr/>
            </p:nvSpPr>
            <p:spPr bwMode="auto">
              <a:xfrm flipH="1">
                <a:off x="3973"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30" name="Line 68"/>
              <p:cNvSpPr>
                <a:spLocks noChangeShapeType="1"/>
              </p:cNvSpPr>
              <p:nvPr/>
            </p:nvSpPr>
            <p:spPr bwMode="auto">
              <a:xfrm>
                <a:off x="3951" y="176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31" name="Line 69"/>
              <p:cNvSpPr>
                <a:spLocks noChangeShapeType="1"/>
              </p:cNvSpPr>
              <p:nvPr/>
            </p:nvSpPr>
            <p:spPr bwMode="auto">
              <a:xfrm>
                <a:off x="4028"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32" name="Line 70"/>
              <p:cNvSpPr>
                <a:spLocks noChangeShapeType="1"/>
              </p:cNvSpPr>
              <p:nvPr/>
            </p:nvSpPr>
            <p:spPr bwMode="auto">
              <a:xfrm>
                <a:off x="4107"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33" name="Freeform 71"/>
              <p:cNvSpPr>
                <a:spLocks/>
              </p:cNvSpPr>
              <p:nvPr/>
            </p:nvSpPr>
            <p:spPr bwMode="auto">
              <a:xfrm>
                <a:off x="4125" y="1480"/>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5134" name="Freeform 72"/>
              <p:cNvSpPr>
                <a:spLocks/>
              </p:cNvSpPr>
              <p:nvPr/>
            </p:nvSpPr>
            <p:spPr bwMode="auto">
              <a:xfrm>
                <a:off x="3898" y="1480"/>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5135" name="Line 73"/>
              <p:cNvSpPr>
                <a:spLocks noChangeShapeType="1"/>
              </p:cNvSpPr>
              <p:nvPr/>
            </p:nvSpPr>
            <p:spPr bwMode="auto">
              <a:xfrm flipH="1">
                <a:off x="4050"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36" name="Line 74"/>
              <p:cNvSpPr>
                <a:spLocks noChangeShapeType="1"/>
              </p:cNvSpPr>
              <p:nvPr/>
            </p:nvSpPr>
            <p:spPr bwMode="auto">
              <a:xfrm flipH="1">
                <a:off x="3973"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37" name="Line 75"/>
              <p:cNvSpPr>
                <a:spLocks noChangeShapeType="1"/>
              </p:cNvSpPr>
              <p:nvPr/>
            </p:nvSpPr>
            <p:spPr bwMode="auto">
              <a:xfrm>
                <a:off x="3951" y="148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38" name="Line 76"/>
              <p:cNvSpPr>
                <a:spLocks noChangeShapeType="1"/>
              </p:cNvSpPr>
              <p:nvPr/>
            </p:nvSpPr>
            <p:spPr bwMode="auto">
              <a:xfrm>
                <a:off x="4028"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39" name="Line 77"/>
              <p:cNvSpPr>
                <a:spLocks noChangeShapeType="1"/>
              </p:cNvSpPr>
              <p:nvPr/>
            </p:nvSpPr>
            <p:spPr bwMode="auto">
              <a:xfrm>
                <a:off x="4107"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40" name="Line 78"/>
              <p:cNvSpPr>
                <a:spLocks noChangeShapeType="1"/>
              </p:cNvSpPr>
              <p:nvPr/>
            </p:nvSpPr>
            <p:spPr bwMode="auto">
              <a:xfrm flipV="1">
                <a:off x="4165"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41" name="Line 79"/>
              <p:cNvSpPr>
                <a:spLocks noChangeShapeType="1"/>
              </p:cNvSpPr>
              <p:nvPr/>
            </p:nvSpPr>
            <p:spPr bwMode="auto">
              <a:xfrm flipV="1">
                <a:off x="416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42" name="Line 80"/>
              <p:cNvSpPr>
                <a:spLocks noChangeShapeType="1"/>
              </p:cNvSpPr>
              <p:nvPr/>
            </p:nvSpPr>
            <p:spPr bwMode="auto">
              <a:xfrm flipV="1">
                <a:off x="4163"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43" name="Line 81"/>
              <p:cNvSpPr>
                <a:spLocks noChangeShapeType="1"/>
              </p:cNvSpPr>
              <p:nvPr/>
            </p:nvSpPr>
            <p:spPr bwMode="auto">
              <a:xfrm flipV="1">
                <a:off x="4165"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44" name="Line 82"/>
              <p:cNvSpPr>
                <a:spLocks noChangeShapeType="1"/>
              </p:cNvSpPr>
              <p:nvPr/>
            </p:nvSpPr>
            <p:spPr bwMode="auto">
              <a:xfrm flipV="1">
                <a:off x="4165"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45" name="Line 83"/>
              <p:cNvSpPr>
                <a:spLocks noChangeShapeType="1"/>
              </p:cNvSpPr>
              <p:nvPr/>
            </p:nvSpPr>
            <p:spPr bwMode="auto">
              <a:xfrm flipV="1">
                <a:off x="389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46" name="Line 84"/>
              <p:cNvSpPr>
                <a:spLocks noChangeShapeType="1"/>
              </p:cNvSpPr>
              <p:nvPr/>
            </p:nvSpPr>
            <p:spPr bwMode="auto">
              <a:xfrm flipV="1">
                <a:off x="389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47" name="Line 85"/>
              <p:cNvSpPr>
                <a:spLocks noChangeShapeType="1"/>
              </p:cNvSpPr>
              <p:nvPr/>
            </p:nvSpPr>
            <p:spPr bwMode="auto">
              <a:xfrm flipV="1">
                <a:off x="389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48" name="Line 86"/>
              <p:cNvSpPr>
                <a:spLocks noChangeShapeType="1"/>
              </p:cNvSpPr>
              <p:nvPr/>
            </p:nvSpPr>
            <p:spPr bwMode="auto">
              <a:xfrm flipV="1">
                <a:off x="3898"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49" name="Line 87"/>
              <p:cNvSpPr>
                <a:spLocks noChangeShapeType="1"/>
              </p:cNvSpPr>
              <p:nvPr/>
            </p:nvSpPr>
            <p:spPr bwMode="auto">
              <a:xfrm flipV="1">
                <a:off x="3898"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50" name="Freeform 88"/>
              <p:cNvSpPr>
                <a:spLocks/>
              </p:cNvSpPr>
              <p:nvPr/>
            </p:nvSpPr>
            <p:spPr bwMode="auto">
              <a:xfrm>
                <a:off x="4027" y="1604"/>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45151" name="Oval 89"/>
              <p:cNvSpPr>
                <a:spLocks noChangeArrowheads="1"/>
              </p:cNvSpPr>
              <p:nvPr/>
            </p:nvSpPr>
            <p:spPr bwMode="auto">
              <a:xfrm>
                <a:off x="4051" y="1564"/>
                <a:ext cx="72" cy="73"/>
              </a:xfrm>
              <a:prstGeom prst="ellipse">
                <a:avLst/>
              </a:prstGeom>
              <a:noFill/>
              <a:ln w="12700">
                <a:solidFill>
                  <a:srgbClr val="000000"/>
                </a:solidFill>
                <a:round/>
                <a:headEnd/>
                <a:tailEnd/>
              </a:ln>
            </p:spPr>
            <p:txBody>
              <a:bodyPr wrap="none" anchor="ctr"/>
              <a:lstStyle/>
              <a:p>
                <a:endParaRPr lang="en-US"/>
              </a:p>
            </p:txBody>
          </p:sp>
        </p:grpSp>
        <p:grpSp>
          <p:nvGrpSpPr>
            <p:cNvPr id="11" name="Group 125"/>
            <p:cNvGrpSpPr>
              <a:grpSpLocks/>
            </p:cNvGrpSpPr>
            <p:nvPr/>
          </p:nvGrpSpPr>
          <p:grpSpPr bwMode="auto">
            <a:xfrm>
              <a:off x="4436" y="1472"/>
              <a:ext cx="268" cy="283"/>
              <a:chOff x="4436" y="1472"/>
              <a:chExt cx="268" cy="283"/>
            </a:xfrm>
          </p:grpSpPr>
          <p:sp>
            <p:nvSpPr>
              <p:cNvPr id="45084" name="Freeform 91"/>
              <p:cNvSpPr>
                <a:spLocks/>
              </p:cNvSpPr>
              <p:nvPr/>
            </p:nvSpPr>
            <p:spPr bwMode="auto">
              <a:xfrm>
                <a:off x="4513" y="1665"/>
                <a:ext cx="116" cy="51"/>
              </a:xfrm>
              <a:custGeom>
                <a:avLst/>
                <a:gdLst>
                  <a:gd name="T0" fmla="*/ 0 w 116"/>
                  <a:gd name="T1" fmla="*/ 0 h 51"/>
                  <a:gd name="T2" fmla="*/ 0 w 116"/>
                  <a:gd name="T3" fmla="*/ 50 h 51"/>
                  <a:gd name="T4" fmla="*/ 115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0" y="0"/>
                    </a:moveTo>
                    <a:lnTo>
                      <a:pt x="0" y="50"/>
                    </a:lnTo>
                    <a:lnTo>
                      <a:pt x="115" y="50"/>
                    </a:lnTo>
                  </a:path>
                </a:pathLst>
              </a:custGeom>
              <a:noFill/>
              <a:ln w="12700" cap="rnd">
                <a:solidFill>
                  <a:srgbClr val="000000"/>
                </a:solidFill>
                <a:round/>
                <a:headEnd type="none" w="sm" len="sm"/>
                <a:tailEnd type="none" w="sm" len="sm"/>
              </a:ln>
            </p:spPr>
            <p:txBody>
              <a:bodyPr/>
              <a:lstStyle/>
              <a:p>
                <a:endParaRPr lang="en-US"/>
              </a:p>
            </p:txBody>
          </p:sp>
          <p:sp>
            <p:nvSpPr>
              <p:cNvPr id="45085" name="Freeform 92"/>
              <p:cNvSpPr>
                <a:spLocks/>
              </p:cNvSpPr>
              <p:nvPr/>
            </p:nvSpPr>
            <p:spPr bwMode="auto">
              <a:xfrm>
                <a:off x="4513" y="1513"/>
                <a:ext cx="116" cy="41"/>
              </a:xfrm>
              <a:custGeom>
                <a:avLst/>
                <a:gdLst>
                  <a:gd name="T0" fmla="*/ 0 w 116"/>
                  <a:gd name="T1" fmla="*/ 40 h 41"/>
                  <a:gd name="T2" fmla="*/ 0 w 116"/>
                  <a:gd name="T3" fmla="*/ 0 h 41"/>
                  <a:gd name="T4" fmla="*/ 115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0" y="40"/>
                    </a:moveTo>
                    <a:lnTo>
                      <a:pt x="0" y="0"/>
                    </a:lnTo>
                    <a:lnTo>
                      <a:pt x="115" y="0"/>
                    </a:lnTo>
                  </a:path>
                </a:pathLst>
              </a:custGeom>
              <a:noFill/>
              <a:ln w="12700" cap="rnd">
                <a:solidFill>
                  <a:srgbClr val="000000"/>
                </a:solidFill>
                <a:round/>
                <a:headEnd type="none" w="sm" len="sm"/>
                <a:tailEnd type="none" w="sm" len="sm"/>
              </a:ln>
            </p:spPr>
            <p:txBody>
              <a:bodyPr/>
              <a:lstStyle/>
              <a:p>
                <a:endParaRPr lang="en-US"/>
              </a:p>
            </p:txBody>
          </p:sp>
          <p:sp>
            <p:nvSpPr>
              <p:cNvPr id="45086" name="Freeform 93"/>
              <p:cNvSpPr>
                <a:spLocks/>
              </p:cNvSpPr>
              <p:nvPr/>
            </p:nvSpPr>
            <p:spPr bwMode="auto">
              <a:xfrm>
                <a:off x="4587" y="1553"/>
                <a:ext cx="22" cy="122"/>
              </a:xfrm>
              <a:custGeom>
                <a:avLst/>
                <a:gdLst>
                  <a:gd name="T0" fmla="*/ 1 w 22"/>
                  <a:gd name="T1" fmla="*/ 121 h 122"/>
                  <a:gd name="T2" fmla="*/ 21 w 22"/>
                  <a:gd name="T3" fmla="*/ 60 h 122"/>
                  <a:gd name="T4" fmla="*/ 17 w 22"/>
                  <a:gd name="T5" fmla="*/ 30 h 122"/>
                  <a:gd name="T6" fmla="*/ 0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1" y="121"/>
                    </a:moveTo>
                    <a:lnTo>
                      <a:pt x="21" y="60"/>
                    </a:lnTo>
                    <a:lnTo>
                      <a:pt x="17" y="3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5087" name="Freeform 94"/>
              <p:cNvSpPr>
                <a:spLocks/>
              </p:cNvSpPr>
              <p:nvPr/>
            </p:nvSpPr>
            <p:spPr bwMode="auto">
              <a:xfrm>
                <a:off x="4647" y="1553"/>
                <a:ext cx="20" cy="122"/>
              </a:xfrm>
              <a:custGeom>
                <a:avLst/>
                <a:gdLst>
                  <a:gd name="T0" fmla="*/ 19 w 20"/>
                  <a:gd name="T1" fmla="*/ 0 h 122"/>
                  <a:gd name="T2" fmla="*/ 0 w 20"/>
                  <a:gd name="T3" fmla="*/ 60 h 122"/>
                  <a:gd name="T4" fmla="*/ 0 w 20"/>
                  <a:gd name="T5" fmla="*/ 76 h 122"/>
                  <a:gd name="T6" fmla="*/ 4 w 20"/>
                  <a:gd name="T7" fmla="*/ 93 h 122"/>
                  <a:gd name="T8" fmla="*/ 18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19" y="0"/>
                    </a:moveTo>
                    <a:lnTo>
                      <a:pt x="0" y="60"/>
                    </a:lnTo>
                    <a:lnTo>
                      <a:pt x="0" y="76"/>
                    </a:lnTo>
                    <a:lnTo>
                      <a:pt x="4" y="93"/>
                    </a:lnTo>
                    <a:lnTo>
                      <a:pt x="18" y="121"/>
                    </a:lnTo>
                  </a:path>
                </a:pathLst>
              </a:custGeom>
              <a:noFill/>
              <a:ln w="12700" cap="rnd">
                <a:solidFill>
                  <a:srgbClr val="000000"/>
                </a:solidFill>
                <a:round/>
                <a:headEnd type="none" w="sm" len="sm"/>
                <a:tailEnd type="none" w="sm" len="sm"/>
              </a:ln>
            </p:spPr>
            <p:txBody>
              <a:bodyPr/>
              <a:lstStyle/>
              <a:p>
                <a:endParaRPr lang="en-US"/>
              </a:p>
            </p:txBody>
          </p:sp>
          <p:sp>
            <p:nvSpPr>
              <p:cNvPr id="45088" name="Line 95"/>
              <p:cNvSpPr>
                <a:spLocks noChangeShapeType="1"/>
              </p:cNvSpPr>
              <p:nvPr/>
            </p:nvSpPr>
            <p:spPr bwMode="auto">
              <a:xfrm flipH="1">
                <a:off x="4547" y="1584"/>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89" name="Freeform 96"/>
              <p:cNvSpPr>
                <a:spLocks/>
              </p:cNvSpPr>
              <p:nvPr/>
            </p:nvSpPr>
            <p:spPr bwMode="auto">
              <a:xfrm>
                <a:off x="4542" y="1630"/>
                <a:ext cx="45" cy="32"/>
              </a:xfrm>
              <a:custGeom>
                <a:avLst/>
                <a:gdLst>
                  <a:gd name="T0" fmla="*/ 0 w 45"/>
                  <a:gd name="T1" fmla="*/ 31 h 32"/>
                  <a:gd name="T2" fmla="*/ 44 w 45"/>
                  <a:gd name="T3" fmla="*/ 18 h 32"/>
                  <a:gd name="T4" fmla="*/ 37 w 45"/>
                  <a:gd name="T5" fmla="*/ 0 h 32"/>
                  <a:gd name="T6" fmla="*/ 0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0" y="31"/>
                    </a:moveTo>
                    <a:lnTo>
                      <a:pt x="44" y="18"/>
                    </a:lnTo>
                    <a:lnTo>
                      <a:pt x="37" y="0"/>
                    </a:lnTo>
                    <a:lnTo>
                      <a:pt x="0" y="31"/>
                    </a:lnTo>
                  </a:path>
                </a:pathLst>
              </a:custGeom>
              <a:solidFill>
                <a:srgbClr val="000000"/>
              </a:solidFill>
              <a:ln w="12700" cap="rnd">
                <a:solidFill>
                  <a:srgbClr val="000000"/>
                </a:solidFill>
                <a:round/>
                <a:headEnd/>
                <a:tailEnd/>
              </a:ln>
            </p:spPr>
            <p:txBody>
              <a:bodyPr/>
              <a:lstStyle/>
              <a:p>
                <a:endParaRPr lang="en-US"/>
              </a:p>
            </p:txBody>
          </p:sp>
          <p:sp>
            <p:nvSpPr>
              <p:cNvPr id="45090" name="Oval 97"/>
              <p:cNvSpPr>
                <a:spLocks noChangeArrowheads="1"/>
              </p:cNvSpPr>
              <p:nvPr/>
            </p:nvSpPr>
            <p:spPr bwMode="auto">
              <a:xfrm>
                <a:off x="4621" y="17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5091" name="Oval 98"/>
              <p:cNvSpPr>
                <a:spLocks noChangeArrowheads="1"/>
              </p:cNvSpPr>
              <p:nvPr/>
            </p:nvSpPr>
            <p:spPr bwMode="auto">
              <a:xfrm>
                <a:off x="4621" y="1510"/>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5092" name="Freeform 99"/>
              <p:cNvSpPr>
                <a:spLocks/>
              </p:cNvSpPr>
              <p:nvPr/>
            </p:nvSpPr>
            <p:spPr bwMode="auto">
              <a:xfrm>
                <a:off x="4436" y="1715"/>
                <a:ext cx="41" cy="40"/>
              </a:xfrm>
              <a:custGeom>
                <a:avLst/>
                <a:gdLst>
                  <a:gd name="T0" fmla="*/ 40 w 41"/>
                  <a:gd name="T1" fmla="*/ 39 h 40"/>
                  <a:gd name="T2" fmla="*/ 0 w 41"/>
                  <a:gd name="T3" fmla="*/ 39 h 40"/>
                  <a:gd name="T4" fmla="*/ 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40"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5093" name="Freeform 100"/>
              <p:cNvSpPr>
                <a:spLocks/>
              </p:cNvSpPr>
              <p:nvPr/>
            </p:nvSpPr>
            <p:spPr bwMode="auto">
              <a:xfrm>
                <a:off x="4665" y="1715"/>
                <a:ext cx="39" cy="40"/>
              </a:xfrm>
              <a:custGeom>
                <a:avLst/>
                <a:gdLst>
                  <a:gd name="T0" fmla="*/ 0 w 39"/>
                  <a:gd name="T1" fmla="*/ 39 h 40"/>
                  <a:gd name="T2" fmla="*/ 38 w 39"/>
                  <a:gd name="T3" fmla="*/ 39 h 40"/>
                  <a:gd name="T4" fmla="*/ 38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0" y="39"/>
                    </a:moveTo>
                    <a:lnTo>
                      <a:pt x="38" y="39"/>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5094" name="Line 101"/>
              <p:cNvSpPr>
                <a:spLocks noChangeShapeType="1"/>
              </p:cNvSpPr>
              <p:nvPr/>
            </p:nvSpPr>
            <p:spPr bwMode="auto">
              <a:xfrm>
                <a:off x="4513"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95" name="Line 102"/>
              <p:cNvSpPr>
                <a:spLocks noChangeShapeType="1"/>
              </p:cNvSpPr>
              <p:nvPr/>
            </p:nvSpPr>
            <p:spPr bwMode="auto">
              <a:xfrm>
                <a:off x="4590"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96" name="Line 103"/>
              <p:cNvSpPr>
                <a:spLocks noChangeShapeType="1"/>
              </p:cNvSpPr>
              <p:nvPr/>
            </p:nvSpPr>
            <p:spPr bwMode="auto">
              <a:xfrm flipH="1">
                <a:off x="4644" y="1754"/>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97" name="Line 104"/>
              <p:cNvSpPr>
                <a:spLocks noChangeShapeType="1"/>
              </p:cNvSpPr>
              <p:nvPr/>
            </p:nvSpPr>
            <p:spPr bwMode="auto">
              <a:xfrm flipH="1">
                <a:off x="4566"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98" name="Line 105"/>
              <p:cNvSpPr>
                <a:spLocks noChangeShapeType="1"/>
              </p:cNvSpPr>
              <p:nvPr/>
            </p:nvSpPr>
            <p:spPr bwMode="auto">
              <a:xfrm flipH="1">
                <a:off x="4487"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099" name="Freeform 106"/>
              <p:cNvSpPr>
                <a:spLocks/>
              </p:cNvSpPr>
              <p:nvPr/>
            </p:nvSpPr>
            <p:spPr bwMode="auto">
              <a:xfrm>
                <a:off x="4436" y="1472"/>
                <a:ext cx="41" cy="42"/>
              </a:xfrm>
              <a:custGeom>
                <a:avLst/>
                <a:gdLst>
                  <a:gd name="T0" fmla="*/ 0 w 41"/>
                  <a:gd name="T1" fmla="*/ 41 h 42"/>
                  <a:gd name="T2" fmla="*/ 0 w 41"/>
                  <a:gd name="T3" fmla="*/ 0 h 42"/>
                  <a:gd name="T4" fmla="*/ 4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0" y="41"/>
                    </a:moveTo>
                    <a:lnTo>
                      <a:pt x="0" y="0"/>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5100" name="Freeform 107"/>
              <p:cNvSpPr>
                <a:spLocks/>
              </p:cNvSpPr>
              <p:nvPr/>
            </p:nvSpPr>
            <p:spPr bwMode="auto">
              <a:xfrm>
                <a:off x="4665" y="1472"/>
                <a:ext cx="39" cy="42"/>
              </a:xfrm>
              <a:custGeom>
                <a:avLst/>
                <a:gdLst>
                  <a:gd name="T0" fmla="*/ 38 w 39"/>
                  <a:gd name="T1" fmla="*/ 41 h 42"/>
                  <a:gd name="T2" fmla="*/ 38 w 39"/>
                  <a:gd name="T3" fmla="*/ 0 h 42"/>
                  <a:gd name="T4" fmla="*/ 0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38" y="41"/>
                    </a:moveTo>
                    <a:lnTo>
                      <a:pt x="38"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5101" name="Line 108"/>
              <p:cNvSpPr>
                <a:spLocks noChangeShapeType="1"/>
              </p:cNvSpPr>
              <p:nvPr/>
            </p:nvSpPr>
            <p:spPr bwMode="auto">
              <a:xfrm>
                <a:off x="4513"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02" name="Line 109"/>
              <p:cNvSpPr>
                <a:spLocks noChangeShapeType="1"/>
              </p:cNvSpPr>
              <p:nvPr/>
            </p:nvSpPr>
            <p:spPr bwMode="auto">
              <a:xfrm>
                <a:off x="4590"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03" name="Line 110"/>
              <p:cNvSpPr>
                <a:spLocks noChangeShapeType="1"/>
              </p:cNvSpPr>
              <p:nvPr/>
            </p:nvSpPr>
            <p:spPr bwMode="auto">
              <a:xfrm flipH="1">
                <a:off x="4644" y="1473"/>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04" name="Line 111"/>
              <p:cNvSpPr>
                <a:spLocks noChangeShapeType="1"/>
              </p:cNvSpPr>
              <p:nvPr/>
            </p:nvSpPr>
            <p:spPr bwMode="auto">
              <a:xfrm flipH="1">
                <a:off x="4566"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05" name="Line 112"/>
              <p:cNvSpPr>
                <a:spLocks noChangeShapeType="1"/>
              </p:cNvSpPr>
              <p:nvPr/>
            </p:nvSpPr>
            <p:spPr bwMode="auto">
              <a:xfrm flipH="1">
                <a:off x="4487"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06" name="Line 113"/>
              <p:cNvSpPr>
                <a:spLocks noChangeShapeType="1"/>
              </p:cNvSpPr>
              <p:nvPr/>
            </p:nvSpPr>
            <p:spPr bwMode="auto">
              <a:xfrm flipV="1">
                <a:off x="4436"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07" name="Line 114"/>
              <p:cNvSpPr>
                <a:spLocks noChangeShapeType="1"/>
              </p:cNvSpPr>
              <p:nvPr/>
            </p:nvSpPr>
            <p:spPr bwMode="auto">
              <a:xfrm flipV="1">
                <a:off x="4436"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08" name="Line 115"/>
              <p:cNvSpPr>
                <a:spLocks noChangeShapeType="1"/>
              </p:cNvSpPr>
              <p:nvPr/>
            </p:nvSpPr>
            <p:spPr bwMode="auto">
              <a:xfrm flipV="1">
                <a:off x="4438"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09" name="Line 116"/>
              <p:cNvSpPr>
                <a:spLocks noChangeShapeType="1"/>
              </p:cNvSpPr>
              <p:nvPr/>
            </p:nvSpPr>
            <p:spPr bwMode="auto">
              <a:xfrm flipV="1">
                <a:off x="4436"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10" name="Line 117"/>
              <p:cNvSpPr>
                <a:spLocks noChangeShapeType="1"/>
              </p:cNvSpPr>
              <p:nvPr/>
            </p:nvSpPr>
            <p:spPr bwMode="auto">
              <a:xfrm flipV="1">
                <a:off x="4436"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11" name="Line 118"/>
              <p:cNvSpPr>
                <a:spLocks noChangeShapeType="1"/>
              </p:cNvSpPr>
              <p:nvPr/>
            </p:nvSpPr>
            <p:spPr bwMode="auto">
              <a:xfrm flipV="1">
                <a:off x="4702"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12" name="Line 119"/>
              <p:cNvSpPr>
                <a:spLocks noChangeShapeType="1"/>
              </p:cNvSpPr>
              <p:nvPr/>
            </p:nvSpPr>
            <p:spPr bwMode="auto">
              <a:xfrm flipV="1">
                <a:off x="4702"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13" name="Line 120"/>
              <p:cNvSpPr>
                <a:spLocks noChangeShapeType="1"/>
              </p:cNvSpPr>
              <p:nvPr/>
            </p:nvSpPr>
            <p:spPr bwMode="auto">
              <a:xfrm flipV="1">
                <a:off x="4702"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14" name="Line 121"/>
              <p:cNvSpPr>
                <a:spLocks noChangeShapeType="1"/>
              </p:cNvSpPr>
              <p:nvPr/>
            </p:nvSpPr>
            <p:spPr bwMode="auto">
              <a:xfrm flipV="1">
                <a:off x="4703"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15" name="Line 122"/>
              <p:cNvSpPr>
                <a:spLocks noChangeShapeType="1"/>
              </p:cNvSpPr>
              <p:nvPr/>
            </p:nvSpPr>
            <p:spPr bwMode="auto">
              <a:xfrm flipV="1">
                <a:off x="4703"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116" name="Freeform 123"/>
              <p:cNvSpPr>
                <a:spLocks/>
              </p:cNvSpPr>
              <p:nvPr/>
            </p:nvSpPr>
            <p:spPr bwMode="auto">
              <a:xfrm>
                <a:off x="4450" y="1596"/>
                <a:ext cx="125" cy="62"/>
              </a:xfrm>
              <a:custGeom>
                <a:avLst/>
                <a:gdLst>
                  <a:gd name="T0" fmla="*/ 124 w 125"/>
                  <a:gd name="T1" fmla="*/ 0 h 62"/>
                  <a:gd name="T2" fmla="*/ 61 w 125"/>
                  <a:gd name="T3" fmla="*/ 61 h 62"/>
                  <a:gd name="T4" fmla="*/ 0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124" y="0"/>
                    </a:moveTo>
                    <a:lnTo>
                      <a:pt x="61" y="61"/>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5117" name="Oval 124"/>
              <p:cNvSpPr>
                <a:spLocks noChangeArrowheads="1"/>
              </p:cNvSpPr>
              <p:nvPr/>
            </p:nvSpPr>
            <p:spPr bwMode="auto">
              <a:xfrm>
                <a:off x="4478" y="1556"/>
                <a:ext cx="72" cy="73"/>
              </a:xfrm>
              <a:prstGeom prst="ellipse">
                <a:avLst/>
              </a:prstGeom>
              <a:noFill/>
              <a:ln w="12700">
                <a:solidFill>
                  <a:srgbClr val="000000"/>
                </a:solidFill>
                <a:round/>
                <a:headEnd/>
                <a:tailEnd/>
              </a:ln>
            </p:spPr>
            <p:txBody>
              <a:bodyPr wrap="none" anchor="ctr"/>
              <a:lstStyle/>
              <a:p>
                <a:endParaRPr lang="en-US"/>
              </a:p>
            </p:txBody>
          </p:sp>
        </p:grpSp>
        <p:sp>
          <p:nvSpPr>
            <p:cNvPr id="45082" name="Freeform 126"/>
            <p:cNvSpPr>
              <a:spLocks/>
            </p:cNvSpPr>
            <p:nvPr/>
          </p:nvSpPr>
          <p:spPr bwMode="auto">
            <a:xfrm>
              <a:off x="3968" y="1357"/>
              <a:ext cx="220" cy="752"/>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45083" name="Freeform 127"/>
            <p:cNvSpPr>
              <a:spLocks/>
            </p:cNvSpPr>
            <p:nvPr/>
          </p:nvSpPr>
          <p:spPr bwMode="auto">
            <a:xfrm>
              <a:off x="4411" y="1357"/>
              <a:ext cx="216" cy="752"/>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grpSp>
      <p:grpSp>
        <p:nvGrpSpPr>
          <p:cNvPr id="12" name="Group 132"/>
          <p:cNvGrpSpPr>
            <a:grpSpLocks/>
          </p:cNvGrpSpPr>
          <p:nvPr/>
        </p:nvGrpSpPr>
        <p:grpSpPr bwMode="auto">
          <a:xfrm>
            <a:off x="6367463" y="1365250"/>
            <a:ext cx="923925" cy="336550"/>
            <a:chOff x="4011" y="860"/>
            <a:chExt cx="582" cy="212"/>
          </a:xfrm>
        </p:grpSpPr>
        <p:sp>
          <p:nvSpPr>
            <p:cNvPr id="45063" name="Line 129"/>
            <p:cNvSpPr>
              <a:spLocks noChangeShapeType="1"/>
            </p:cNvSpPr>
            <p:nvPr/>
          </p:nvSpPr>
          <p:spPr bwMode="auto">
            <a:xfrm flipH="1">
              <a:off x="4096" y="1017"/>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45064" name="Rectangle 130"/>
            <p:cNvSpPr>
              <a:spLocks noChangeArrowheads="1"/>
            </p:cNvSpPr>
            <p:nvPr/>
          </p:nvSpPr>
          <p:spPr bwMode="auto">
            <a:xfrm flipH="1">
              <a:off x="4402" y="860"/>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45065" name="Rectangle 131"/>
            <p:cNvSpPr>
              <a:spLocks noChangeArrowheads="1"/>
            </p:cNvSpPr>
            <p:nvPr/>
          </p:nvSpPr>
          <p:spPr bwMode="auto">
            <a:xfrm flipH="1">
              <a:off x="4011" y="860"/>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134" name="Slide Number Placeholder 133"/>
          <p:cNvSpPr>
            <a:spLocks noGrp="1"/>
          </p:cNvSpPr>
          <p:nvPr>
            <p:ph type="sldNum" sz="quarter" idx="12"/>
          </p:nvPr>
        </p:nvSpPr>
        <p:spPr/>
        <p:txBody>
          <a:bodyPr/>
          <a:lstStyle/>
          <a:p>
            <a:fld id="{432C8622-D8E8-42BF-901A-EF4521E846B1}" type="slidenum">
              <a:rPr lang="en-GB" smtClean="0"/>
              <a:pPr/>
              <a:t>39</a:t>
            </a:fld>
            <a:endParaRPr lang="en-GB"/>
          </a:p>
        </p:txBody>
      </p:sp>
      <p:pic>
        <p:nvPicPr>
          <p:cNvPr id="135"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405097" y="772482"/>
            <a:ext cx="8475785" cy="6017781"/>
          </a:xfrm>
        </p:spPr>
        <p:txBody>
          <a:bodyPr>
            <a:noAutofit/>
          </a:bodyPr>
          <a:lstStyle/>
          <a:p>
            <a:pPr marL="91440" algn="just">
              <a:lnSpc>
                <a:spcPct val="170000"/>
              </a:lnSpc>
              <a:buNone/>
            </a:pPr>
            <a:r>
              <a:rPr lang="en-US" sz="1800" b="1" dirty="0">
                <a:solidFill>
                  <a:srgbClr val="7030A0"/>
                </a:solidFill>
                <a:latin typeface="Lato Black"/>
              </a:rPr>
              <a:t>Fluid transport systems </a:t>
            </a:r>
          </a:p>
          <a:p>
            <a:pPr marL="91440" algn="just">
              <a:lnSpc>
                <a:spcPct val="170000"/>
              </a:lnSpc>
              <a:buFont typeface="Wingdings" pitchFamily="2" charset="2"/>
              <a:buChar char="Ø"/>
            </a:pPr>
            <a:r>
              <a:rPr lang="en-US" sz="1800" dirty="0">
                <a:solidFill>
                  <a:srgbClr val="0070C0"/>
                </a:solidFill>
                <a:latin typeface="Lato Black"/>
              </a:rPr>
              <a:t>The </a:t>
            </a:r>
            <a:r>
              <a:rPr lang="en-US" sz="1800" dirty="0">
                <a:solidFill>
                  <a:srgbClr val="FF0000"/>
                </a:solidFill>
                <a:latin typeface="Lato Black"/>
              </a:rPr>
              <a:t>delivery of a fluid from one location to another </a:t>
            </a:r>
            <a:r>
              <a:rPr lang="en-US" sz="1800" dirty="0">
                <a:solidFill>
                  <a:srgbClr val="0070C0"/>
                </a:solidFill>
                <a:latin typeface="Lato Black"/>
              </a:rPr>
              <a:t>to accomplish some useful purpose </a:t>
            </a:r>
          </a:p>
          <a:p>
            <a:pPr marL="91440" algn="just">
              <a:lnSpc>
                <a:spcPct val="170000"/>
              </a:lnSpc>
              <a:buFont typeface="Wingdings" pitchFamily="2" charset="2"/>
              <a:buChar char="Ø"/>
            </a:pPr>
            <a:r>
              <a:rPr lang="en-US" sz="1800" dirty="0">
                <a:solidFill>
                  <a:srgbClr val="0070C0"/>
                </a:solidFill>
                <a:latin typeface="Lato Black"/>
              </a:rPr>
              <a:t>Examples include </a:t>
            </a:r>
            <a:r>
              <a:rPr lang="en-US" sz="1800" dirty="0">
                <a:solidFill>
                  <a:srgbClr val="FF0000"/>
                </a:solidFill>
                <a:latin typeface="Lato Black"/>
              </a:rPr>
              <a:t>pumping stations for pumping water to homes, cross-country gas lines, etc</a:t>
            </a:r>
            <a:r>
              <a:rPr lang="en-US" sz="1800" dirty="0">
                <a:solidFill>
                  <a:srgbClr val="0070C0"/>
                </a:solidFill>
                <a:latin typeface="Lato Black"/>
              </a:rPr>
              <a:t> </a:t>
            </a:r>
          </a:p>
          <a:p>
            <a:pPr marL="91440" algn="just">
              <a:lnSpc>
                <a:spcPct val="170000"/>
              </a:lnSpc>
              <a:buNone/>
            </a:pPr>
            <a:r>
              <a:rPr lang="en-US" sz="1800" b="1" dirty="0">
                <a:solidFill>
                  <a:srgbClr val="7030A0"/>
                </a:solidFill>
                <a:latin typeface="Lato Black"/>
              </a:rPr>
              <a:t>Fluid power systems </a:t>
            </a:r>
          </a:p>
          <a:p>
            <a:pPr marL="91440" algn="just">
              <a:lnSpc>
                <a:spcPct val="170000"/>
              </a:lnSpc>
              <a:buFont typeface="Wingdings" pitchFamily="2" charset="2"/>
              <a:buChar char="Ø"/>
            </a:pPr>
            <a:r>
              <a:rPr lang="en-US" sz="1800" dirty="0">
                <a:solidFill>
                  <a:srgbClr val="0070C0"/>
                </a:solidFill>
                <a:latin typeface="Lato Black"/>
              </a:rPr>
              <a:t>designed to </a:t>
            </a:r>
            <a:r>
              <a:rPr lang="en-US" sz="1800" dirty="0">
                <a:solidFill>
                  <a:srgbClr val="FF0000"/>
                </a:solidFill>
                <a:latin typeface="Lato Black"/>
              </a:rPr>
              <a:t>perform work </a:t>
            </a:r>
          </a:p>
          <a:p>
            <a:pPr marL="91440" algn="just">
              <a:lnSpc>
                <a:spcPct val="170000"/>
              </a:lnSpc>
              <a:buFont typeface="Wingdings" pitchFamily="2" charset="2"/>
              <a:buChar char="Ø"/>
            </a:pPr>
            <a:r>
              <a:rPr lang="en-US" sz="1800" dirty="0">
                <a:solidFill>
                  <a:srgbClr val="0070C0"/>
                </a:solidFill>
                <a:latin typeface="Lato Black"/>
              </a:rPr>
              <a:t>work is obtained by pressurized fluid acting directly on a fluid cylinder or a fluid motor. </a:t>
            </a:r>
          </a:p>
          <a:p>
            <a:pPr marL="91440" algn="just">
              <a:lnSpc>
                <a:spcPct val="170000"/>
              </a:lnSpc>
              <a:buFont typeface="Wingdings" pitchFamily="2" charset="2"/>
              <a:buChar char="Ø"/>
            </a:pPr>
            <a:r>
              <a:rPr lang="en-US" sz="1800" dirty="0">
                <a:solidFill>
                  <a:srgbClr val="0070C0"/>
                </a:solidFill>
                <a:latin typeface="Lato Black"/>
              </a:rPr>
              <a:t>A cylinder produces a force resulting in linear motion, whereas a fluid motor produces a torque resulting in rotary motion </a:t>
            </a:r>
          </a:p>
        </p:txBody>
      </p:sp>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
        <p:nvSpPr>
          <p:cNvPr id="5" name="Slide Number Placeholder 4"/>
          <p:cNvSpPr>
            <a:spLocks noGrp="1"/>
          </p:cNvSpPr>
          <p:nvPr>
            <p:ph type="sldNum" sz="quarter" idx="12"/>
          </p:nvPr>
        </p:nvSpPr>
        <p:spPr/>
        <p:txBody>
          <a:bodyPr/>
          <a:lstStyle/>
          <a:p>
            <a:fld id="{709429B7-DE0B-4B9D-BF18-CF94939812A0}" type="slidenum">
              <a:rPr lang="en-GB" smtClean="0"/>
              <a:pPr/>
              <a:t>4</a:t>
            </a:fld>
            <a:endParaRPr lang="en-GB"/>
          </a:p>
        </p:txBody>
      </p:sp>
      <p:sp>
        <p:nvSpPr>
          <p:cNvPr id="6" name="Title 1">
            <a:extLst>
              <a:ext uri="{FF2B5EF4-FFF2-40B4-BE49-F238E27FC236}">
                <a16:creationId xmlns:a16="http://schemas.microsoft.com/office/drawing/2014/main" id="{8D02973B-4050-4E19-928A-F78A603CDA8C}"/>
              </a:ext>
            </a:extLst>
          </p:cNvPr>
          <p:cNvSpPr txBox="1">
            <a:spLocks/>
          </p:cNvSpPr>
          <p:nvPr/>
        </p:nvSpPr>
        <p:spPr>
          <a:xfrm>
            <a:off x="259199" y="-401489"/>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solidFill>
                  <a:srgbClr val="0070C0"/>
                </a:solidFill>
              </a:rPr>
            </a:br>
            <a:r>
              <a:rPr lang="en-US">
                <a:solidFill>
                  <a:srgbClr val="0070C0"/>
                </a:solidFill>
              </a:rPr>
              <a:t> </a:t>
            </a:r>
            <a:r>
              <a:rPr lang="en-US" b="1">
                <a:solidFill>
                  <a:srgbClr val="0070C0"/>
                </a:solidFill>
              </a:rPr>
              <a:t>INTRODUCTION </a:t>
            </a:r>
            <a:endParaRPr lang="en-US" dirty="0">
              <a:solidFill>
                <a:srgbClr val="0070C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algn="ctr"/>
            <a:r>
              <a:rPr lang="en-GB" dirty="0">
                <a:solidFill>
                  <a:srgbClr val="0070C0"/>
                </a:solidFill>
              </a:rPr>
              <a:t>5/2 Valve actuator control</a:t>
            </a:r>
          </a:p>
        </p:txBody>
      </p:sp>
      <p:sp>
        <p:nvSpPr>
          <p:cNvPr id="46083" name="Rectangle 3"/>
          <p:cNvSpPr>
            <a:spLocks noGrp="1" noChangeArrowheads="1"/>
          </p:cNvSpPr>
          <p:nvPr>
            <p:ph type="body" sz="half" idx="1"/>
          </p:nvPr>
        </p:nvSpPr>
        <p:spPr>
          <a:noFill/>
        </p:spPr>
        <p:txBody>
          <a:bodyPr/>
          <a:lstStyle/>
          <a:p>
            <a:pPr algn="just"/>
            <a:r>
              <a:rPr lang="en-GB" sz="2000" dirty="0"/>
              <a:t>Valves with a spring return are mono-stable and need the operator to be held all the time that the cylinder is required in the plus position</a:t>
            </a:r>
          </a:p>
          <a:p>
            <a:pPr algn="just"/>
            <a:r>
              <a:rPr lang="en-GB" sz="2000" dirty="0"/>
              <a:t>Bi-stable valves will stay in the position they were last set</a:t>
            </a:r>
          </a:p>
          <a:p>
            <a:pPr algn="just"/>
            <a:r>
              <a:rPr lang="en-GB" sz="2000" dirty="0"/>
              <a:t>The lever valve example illustrated indicates a detent mechanism. The lever need not be held once the new position has been established</a:t>
            </a:r>
            <a:r>
              <a:rPr lang="en-GB" sz="2000" b="0" dirty="0"/>
              <a:t>  </a:t>
            </a:r>
          </a:p>
        </p:txBody>
      </p:sp>
      <p:grpSp>
        <p:nvGrpSpPr>
          <p:cNvPr id="2" name="Group 19"/>
          <p:cNvGrpSpPr>
            <a:grpSpLocks/>
          </p:cNvGrpSpPr>
          <p:nvPr/>
        </p:nvGrpSpPr>
        <p:grpSpPr bwMode="auto">
          <a:xfrm>
            <a:off x="6245225" y="1773238"/>
            <a:ext cx="1339850" cy="515937"/>
            <a:chOff x="3934" y="1117"/>
            <a:chExt cx="844" cy="325"/>
          </a:xfrm>
        </p:grpSpPr>
        <p:sp>
          <p:nvSpPr>
            <p:cNvPr id="46199" name="Line 4"/>
            <p:cNvSpPr>
              <a:spLocks noChangeShapeType="1"/>
            </p:cNvSpPr>
            <p:nvPr/>
          </p:nvSpPr>
          <p:spPr bwMode="auto">
            <a:xfrm>
              <a:off x="4177"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200" name="Line 5"/>
            <p:cNvSpPr>
              <a:spLocks noChangeShapeType="1"/>
            </p:cNvSpPr>
            <p:nvPr/>
          </p:nvSpPr>
          <p:spPr bwMode="auto">
            <a:xfrm>
              <a:off x="4174"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201" name="Line 6"/>
            <p:cNvSpPr>
              <a:spLocks noChangeShapeType="1"/>
            </p:cNvSpPr>
            <p:nvPr/>
          </p:nvSpPr>
          <p:spPr bwMode="auto">
            <a:xfrm>
              <a:off x="3968"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202" name="AutoShape 7"/>
            <p:cNvSpPr>
              <a:spLocks noChangeArrowheads="1"/>
            </p:cNvSpPr>
            <p:nvPr/>
          </p:nvSpPr>
          <p:spPr bwMode="auto">
            <a:xfrm>
              <a:off x="3942"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6203" name="Freeform 8"/>
            <p:cNvSpPr>
              <a:spLocks/>
            </p:cNvSpPr>
            <p:nvPr/>
          </p:nvSpPr>
          <p:spPr bwMode="auto">
            <a:xfrm>
              <a:off x="4108"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46204" name="Line 9"/>
            <p:cNvSpPr>
              <a:spLocks noChangeShapeType="1"/>
            </p:cNvSpPr>
            <p:nvPr/>
          </p:nvSpPr>
          <p:spPr bwMode="auto">
            <a:xfrm>
              <a:off x="4044"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205" name="Freeform 10"/>
            <p:cNvSpPr>
              <a:spLocks/>
            </p:cNvSpPr>
            <p:nvPr/>
          </p:nvSpPr>
          <p:spPr bwMode="auto">
            <a:xfrm>
              <a:off x="3982"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46206" name="Line 11"/>
            <p:cNvSpPr>
              <a:spLocks noChangeShapeType="1"/>
            </p:cNvSpPr>
            <p:nvPr/>
          </p:nvSpPr>
          <p:spPr bwMode="auto">
            <a:xfrm>
              <a:off x="4107"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14"/>
            <p:cNvGrpSpPr>
              <a:grpSpLocks/>
            </p:cNvGrpSpPr>
            <p:nvPr/>
          </p:nvGrpSpPr>
          <p:grpSpPr bwMode="auto">
            <a:xfrm>
              <a:off x="4600" y="1307"/>
              <a:ext cx="52" cy="135"/>
              <a:chOff x="4600" y="1307"/>
              <a:chExt cx="52" cy="135"/>
            </a:xfrm>
          </p:grpSpPr>
          <p:sp>
            <p:nvSpPr>
              <p:cNvPr id="46212" name="Line 12"/>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213" name="AutoShape 13"/>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6208" name="Freeform 15"/>
            <p:cNvSpPr>
              <a:spLocks/>
            </p:cNvSpPr>
            <p:nvPr/>
          </p:nvSpPr>
          <p:spPr bwMode="auto">
            <a:xfrm>
              <a:off x="3934" y="1117"/>
              <a:ext cx="725" cy="245"/>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4" name="Group 18"/>
            <p:cNvGrpSpPr>
              <a:grpSpLocks/>
            </p:cNvGrpSpPr>
            <p:nvPr/>
          </p:nvGrpSpPr>
          <p:grpSpPr bwMode="auto">
            <a:xfrm>
              <a:off x="3999" y="1138"/>
              <a:ext cx="182" cy="181"/>
              <a:chOff x="3999" y="1138"/>
              <a:chExt cx="182" cy="181"/>
            </a:xfrm>
          </p:grpSpPr>
          <p:sp>
            <p:nvSpPr>
              <p:cNvPr id="46210" name="Line 16"/>
              <p:cNvSpPr>
                <a:spLocks noChangeShapeType="1"/>
              </p:cNvSpPr>
              <p:nvPr/>
            </p:nvSpPr>
            <p:spPr bwMode="auto">
              <a:xfrm flipV="1">
                <a:off x="3999"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211" name="Freeform 17"/>
              <p:cNvSpPr>
                <a:spLocks/>
              </p:cNvSpPr>
              <p:nvPr/>
            </p:nvSpPr>
            <p:spPr bwMode="auto">
              <a:xfrm>
                <a:off x="4130"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46085" name="Freeform 20"/>
          <p:cNvSpPr>
            <a:spLocks/>
          </p:cNvSpPr>
          <p:nvPr/>
        </p:nvSpPr>
        <p:spPr bwMode="auto">
          <a:xfrm>
            <a:off x="5962650" y="3357563"/>
            <a:ext cx="1146175" cy="403225"/>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46086" name="Line 21"/>
          <p:cNvSpPr>
            <a:spLocks noChangeShapeType="1"/>
          </p:cNvSpPr>
          <p:nvPr/>
        </p:nvSpPr>
        <p:spPr bwMode="auto">
          <a:xfrm>
            <a:off x="65389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87" name="Line 22"/>
          <p:cNvSpPr>
            <a:spLocks noChangeShapeType="1"/>
          </p:cNvSpPr>
          <p:nvPr/>
        </p:nvSpPr>
        <p:spPr bwMode="auto">
          <a:xfrm>
            <a:off x="608012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88" name="Line 23"/>
          <p:cNvSpPr>
            <a:spLocks noChangeShapeType="1"/>
          </p:cNvSpPr>
          <p:nvPr/>
        </p:nvSpPr>
        <p:spPr bwMode="auto">
          <a:xfrm>
            <a:off x="700087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89" name="Line 24"/>
          <p:cNvSpPr>
            <a:spLocks noChangeShapeType="1"/>
          </p:cNvSpPr>
          <p:nvPr/>
        </p:nvSpPr>
        <p:spPr bwMode="auto">
          <a:xfrm>
            <a:off x="64246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90" name="Line 25"/>
          <p:cNvSpPr>
            <a:spLocks noChangeShapeType="1"/>
          </p:cNvSpPr>
          <p:nvPr/>
        </p:nvSpPr>
        <p:spPr bwMode="auto">
          <a:xfrm>
            <a:off x="6651625"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91" name="Line 26"/>
          <p:cNvSpPr>
            <a:spLocks noChangeShapeType="1"/>
          </p:cNvSpPr>
          <p:nvPr/>
        </p:nvSpPr>
        <p:spPr bwMode="auto">
          <a:xfrm flipH="1" flipV="1">
            <a:off x="6080125" y="3357563"/>
            <a:ext cx="169863"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92" name="Line 27"/>
          <p:cNvSpPr>
            <a:spLocks noChangeShapeType="1"/>
          </p:cNvSpPr>
          <p:nvPr/>
        </p:nvSpPr>
        <p:spPr bwMode="auto">
          <a:xfrm flipV="1">
            <a:off x="6824663" y="3357563"/>
            <a:ext cx="17145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93" name="Line 28"/>
          <p:cNvSpPr>
            <a:spLocks noChangeShapeType="1"/>
          </p:cNvSpPr>
          <p:nvPr/>
        </p:nvSpPr>
        <p:spPr bwMode="auto">
          <a:xfrm>
            <a:off x="6018213" y="3643313"/>
            <a:ext cx="11588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94" name="Line 29"/>
          <p:cNvSpPr>
            <a:spLocks noChangeShapeType="1"/>
          </p:cNvSpPr>
          <p:nvPr/>
        </p:nvSpPr>
        <p:spPr bwMode="auto">
          <a:xfrm>
            <a:off x="6945313" y="3643313"/>
            <a:ext cx="1143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95" name="Line 30"/>
          <p:cNvSpPr>
            <a:spLocks noChangeShapeType="1"/>
          </p:cNvSpPr>
          <p:nvPr/>
        </p:nvSpPr>
        <p:spPr bwMode="auto">
          <a:xfrm>
            <a:off x="7000875" y="3762375"/>
            <a:ext cx="0" cy="2349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96" name="Line 31"/>
          <p:cNvSpPr>
            <a:spLocks noChangeShapeType="1"/>
          </p:cNvSpPr>
          <p:nvPr/>
        </p:nvSpPr>
        <p:spPr bwMode="auto">
          <a:xfrm>
            <a:off x="6651625" y="3762375"/>
            <a:ext cx="0" cy="2301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097" name="Line 32"/>
          <p:cNvSpPr>
            <a:spLocks noChangeShapeType="1"/>
          </p:cNvSpPr>
          <p:nvPr/>
        </p:nvSpPr>
        <p:spPr bwMode="auto">
          <a:xfrm>
            <a:off x="6824663" y="3762375"/>
            <a:ext cx="0" cy="249238"/>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38"/>
          <p:cNvGrpSpPr>
            <a:grpSpLocks/>
          </p:cNvGrpSpPr>
          <p:nvPr/>
        </p:nvGrpSpPr>
        <p:grpSpPr bwMode="auto">
          <a:xfrm>
            <a:off x="6557963" y="3732213"/>
            <a:ext cx="538162" cy="441325"/>
            <a:chOff x="4131" y="2351"/>
            <a:chExt cx="339" cy="278"/>
          </a:xfrm>
        </p:grpSpPr>
        <p:grpSp>
          <p:nvGrpSpPr>
            <p:cNvPr id="6" name="Group 36"/>
            <p:cNvGrpSpPr>
              <a:grpSpLocks/>
            </p:cNvGrpSpPr>
            <p:nvPr/>
          </p:nvGrpSpPr>
          <p:grpSpPr bwMode="auto">
            <a:xfrm>
              <a:off x="4131" y="2526"/>
              <a:ext cx="339" cy="103"/>
              <a:chOff x="4131" y="2526"/>
              <a:chExt cx="339" cy="103"/>
            </a:xfrm>
          </p:grpSpPr>
          <p:sp>
            <p:nvSpPr>
              <p:cNvPr id="46196" name="AutoShape 33"/>
              <p:cNvSpPr>
                <a:spLocks noChangeArrowheads="1"/>
              </p:cNvSpPr>
              <p:nvPr/>
            </p:nvSpPr>
            <p:spPr bwMode="auto">
              <a:xfrm rot="10800000" flipH="1">
                <a:off x="4350"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6197" name="AutoShape 34"/>
              <p:cNvSpPr>
                <a:spLocks noChangeArrowheads="1"/>
              </p:cNvSpPr>
              <p:nvPr/>
            </p:nvSpPr>
            <p:spPr bwMode="auto">
              <a:xfrm>
                <a:off x="4238"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6198" name="AutoShape 35"/>
              <p:cNvSpPr>
                <a:spLocks noChangeArrowheads="1"/>
              </p:cNvSpPr>
              <p:nvPr/>
            </p:nvSpPr>
            <p:spPr bwMode="auto">
              <a:xfrm rot="10800000" flipH="1">
                <a:off x="4131"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6195" name="Rectangle 37"/>
            <p:cNvSpPr>
              <a:spLocks noChangeArrowheads="1"/>
            </p:cNvSpPr>
            <p:nvPr/>
          </p:nvSpPr>
          <p:spPr bwMode="auto">
            <a:xfrm>
              <a:off x="4250"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46099" name="Rectangle 39"/>
          <p:cNvSpPr>
            <a:spLocks noChangeArrowheads="1"/>
          </p:cNvSpPr>
          <p:nvPr/>
        </p:nvSpPr>
        <p:spPr bwMode="auto">
          <a:xfrm>
            <a:off x="6961188"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6100" name="Rectangle 40"/>
          <p:cNvSpPr>
            <a:spLocks noChangeArrowheads="1"/>
          </p:cNvSpPr>
          <p:nvPr/>
        </p:nvSpPr>
        <p:spPr bwMode="auto">
          <a:xfrm>
            <a:off x="6438900"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46101" name="Rectangle 41"/>
          <p:cNvSpPr>
            <a:spLocks noChangeArrowheads="1"/>
          </p:cNvSpPr>
          <p:nvPr/>
        </p:nvSpPr>
        <p:spPr bwMode="auto">
          <a:xfrm>
            <a:off x="6392863"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46102" name="Rectangle 42"/>
          <p:cNvSpPr>
            <a:spLocks noChangeArrowheads="1"/>
          </p:cNvSpPr>
          <p:nvPr/>
        </p:nvSpPr>
        <p:spPr bwMode="auto">
          <a:xfrm>
            <a:off x="6988175"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6103" name="Rectangle 43"/>
          <p:cNvSpPr>
            <a:spLocks noChangeArrowheads="1"/>
          </p:cNvSpPr>
          <p:nvPr/>
        </p:nvSpPr>
        <p:spPr bwMode="auto">
          <a:xfrm>
            <a:off x="5348288" y="3489325"/>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46104" name="Rectangle 44"/>
          <p:cNvSpPr>
            <a:spLocks noChangeArrowheads="1"/>
          </p:cNvSpPr>
          <p:nvPr/>
        </p:nvSpPr>
        <p:spPr bwMode="auto">
          <a:xfrm>
            <a:off x="7064375" y="3489325"/>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6105" name="Freeform 45"/>
          <p:cNvSpPr>
            <a:spLocks/>
          </p:cNvSpPr>
          <p:nvPr/>
        </p:nvSpPr>
        <p:spPr bwMode="auto">
          <a:xfrm>
            <a:off x="63944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6106" name="Freeform 46"/>
          <p:cNvSpPr>
            <a:spLocks/>
          </p:cNvSpPr>
          <p:nvPr/>
        </p:nvSpPr>
        <p:spPr bwMode="auto">
          <a:xfrm>
            <a:off x="66230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6107" name="Freeform 47"/>
          <p:cNvSpPr>
            <a:spLocks/>
          </p:cNvSpPr>
          <p:nvPr/>
        </p:nvSpPr>
        <p:spPr bwMode="auto">
          <a:xfrm>
            <a:off x="6073775" y="3359150"/>
            <a:ext cx="80963" cy="122238"/>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46108" name="Freeform 48"/>
          <p:cNvSpPr>
            <a:spLocks/>
          </p:cNvSpPr>
          <p:nvPr/>
        </p:nvSpPr>
        <p:spPr bwMode="auto">
          <a:xfrm>
            <a:off x="6921500" y="3359150"/>
            <a:ext cx="80963" cy="122238"/>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grpSp>
        <p:nvGrpSpPr>
          <p:cNvPr id="7" name="Group 117"/>
          <p:cNvGrpSpPr>
            <a:grpSpLocks/>
          </p:cNvGrpSpPr>
          <p:nvPr/>
        </p:nvGrpSpPr>
        <p:grpSpPr bwMode="auto">
          <a:xfrm>
            <a:off x="6188075" y="2336800"/>
            <a:ext cx="1279525" cy="461963"/>
            <a:chOff x="3898" y="1472"/>
            <a:chExt cx="806" cy="291"/>
          </a:xfrm>
        </p:grpSpPr>
        <p:sp>
          <p:nvSpPr>
            <p:cNvPr id="46126" name="Freeform 49"/>
            <p:cNvSpPr>
              <a:spLocks/>
            </p:cNvSpPr>
            <p:nvPr/>
          </p:nvSpPr>
          <p:spPr bwMode="auto">
            <a:xfrm>
              <a:off x="3973" y="1673"/>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46127" name="Freeform 50"/>
            <p:cNvSpPr>
              <a:spLocks/>
            </p:cNvSpPr>
            <p:nvPr/>
          </p:nvSpPr>
          <p:spPr bwMode="auto">
            <a:xfrm>
              <a:off x="3973" y="1521"/>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6128" name="Freeform 51"/>
            <p:cNvSpPr>
              <a:spLocks/>
            </p:cNvSpPr>
            <p:nvPr/>
          </p:nvSpPr>
          <p:spPr bwMode="auto">
            <a:xfrm>
              <a:off x="3993" y="1561"/>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46129" name="Freeform 52"/>
            <p:cNvSpPr>
              <a:spLocks/>
            </p:cNvSpPr>
            <p:nvPr/>
          </p:nvSpPr>
          <p:spPr bwMode="auto">
            <a:xfrm>
              <a:off x="3935" y="1561"/>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46130" name="Line 53"/>
            <p:cNvSpPr>
              <a:spLocks noChangeShapeType="1"/>
            </p:cNvSpPr>
            <p:nvPr/>
          </p:nvSpPr>
          <p:spPr bwMode="auto">
            <a:xfrm>
              <a:off x="3919" y="1592"/>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31" name="Freeform 54"/>
            <p:cNvSpPr>
              <a:spLocks/>
            </p:cNvSpPr>
            <p:nvPr/>
          </p:nvSpPr>
          <p:spPr bwMode="auto">
            <a:xfrm>
              <a:off x="4015" y="1638"/>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46132" name="Oval 55"/>
            <p:cNvSpPr>
              <a:spLocks noChangeArrowheads="1"/>
            </p:cNvSpPr>
            <p:nvPr/>
          </p:nvSpPr>
          <p:spPr bwMode="auto">
            <a:xfrm>
              <a:off x="3972" y="1721"/>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6133" name="Oval 56"/>
            <p:cNvSpPr>
              <a:spLocks noChangeArrowheads="1"/>
            </p:cNvSpPr>
            <p:nvPr/>
          </p:nvSpPr>
          <p:spPr bwMode="auto">
            <a:xfrm>
              <a:off x="3972" y="1518"/>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6134" name="Freeform 57"/>
            <p:cNvSpPr>
              <a:spLocks/>
            </p:cNvSpPr>
            <p:nvPr/>
          </p:nvSpPr>
          <p:spPr bwMode="auto">
            <a:xfrm>
              <a:off x="4125" y="1723"/>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6135" name="Freeform 58"/>
            <p:cNvSpPr>
              <a:spLocks/>
            </p:cNvSpPr>
            <p:nvPr/>
          </p:nvSpPr>
          <p:spPr bwMode="auto">
            <a:xfrm>
              <a:off x="3898" y="1723"/>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6136" name="Line 59"/>
            <p:cNvSpPr>
              <a:spLocks noChangeShapeType="1"/>
            </p:cNvSpPr>
            <p:nvPr/>
          </p:nvSpPr>
          <p:spPr bwMode="auto">
            <a:xfrm flipH="1">
              <a:off x="4050"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37" name="Line 60"/>
            <p:cNvSpPr>
              <a:spLocks noChangeShapeType="1"/>
            </p:cNvSpPr>
            <p:nvPr/>
          </p:nvSpPr>
          <p:spPr bwMode="auto">
            <a:xfrm flipH="1">
              <a:off x="3973"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38" name="Line 61"/>
            <p:cNvSpPr>
              <a:spLocks noChangeShapeType="1"/>
            </p:cNvSpPr>
            <p:nvPr/>
          </p:nvSpPr>
          <p:spPr bwMode="auto">
            <a:xfrm>
              <a:off x="3951" y="176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39" name="Line 62"/>
            <p:cNvSpPr>
              <a:spLocks noChangeShapeType="1"/>
            </p:cNvSpPr>
            <p:nvPr/>
          </p:nvSpPr>
          <p:spPr bwMode="auto">
            <a:xfrm>
              <a:off x="4028"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40" name="Line 63"/>
            <p:cNvSpPr>
              <a:spLocks noChangeShapeType="1"/>
            </p:cNvSpPr>
            <p:nvPr/>
          </p:nvSpPr>
          <p:spPr bwMode="auto">
            <a:xfrm>
              <a:off x="4107"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41" name="Freeform 64"/>
            <p:cNvSpPr>
              <a:spLocks/>
            </p:cNvSpPr>
            <p:nvPr/>
          </p:nvSpPr>
          <p:spPr bwMode="auto">
            <a:xfrm>
              <a:off x="4125" y="1480"/>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6142" name="Freeform 65"/>
            <p:cNvSpPr>
              <a:spLocks/>
            </p:cNvSpPr>
            <p:nvPr/>
          </p:nvSpPr>
          <p:spPr bwMode="auto">
            <a:xfrm>
              <a:off x="3898" y="1480"/>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6143" name="Line 66"/>
            <p:cNvSpPr>
              <a:spLocks noChangeShapeType="1"/>
            </p:cNvSpPr>
            <p:nvPr/>
          </p:nvSpPr>
          <p:spPr bwMode="auto">
            <a:xfrm flipH="1">
              <a:off x="4050"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44" name="Line 67"/>
            <p:cNvSpPr>
              <a:spLocks noChangeShapeType="1"/>
            </p:cNvSpPr>
            <p:nvPr/>
          </p:nvSpPr>
          <p:spPr bwMode="auto">
            <a:xfrm flipH="1">
              <a:off x="3973"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45" name="Line 68"/>
            <p:cNvSpPr>
              <a:spLocks noChangeShapeType="1"/>
            </p:cNvSpPr>
            <p:nvPr/>
          </p:nvSpPr>
          <p:spPr bwMode="auto">
            <a:xfrm>
              <a:off x="3951" y="148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46" name="Line 69"/>
            <p:cNvSpPr>
              <a:spLocks noChangeShapeType="1"/>
            </p:cNvSpPr>
            <p:nvPr/>
          </p:nvSpPr>
          <p:spPr bwMode="auto">
            <a:xfrm>
              <a:off x="4028"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47" name="Line 70"/>
            <p:cNvSpPr>
              <a:spLocks noChangeShapeType="1"/>
            </p:cNvSpPr>
            <p:nvPr/>
          </p:nvSpPr>
          <p:spPr bwMode="auto">
            <a:xfrm>
              <a:off x="4107"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48" name="Line 71"/>
            <p:cNvSpPr>
              <a:spLocks noChangeShapeType="1"/>
            </p:cNvSpPr>
            <p:nvPr/>
          </p:nvSpPr>
          <p:spPr bwMode="auto">
            <a:xfrm flipV="1">
              <a:off x="4165"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49" name="Line 72"/>
            <p:cNvSpPr>
              <a:spLocks noChangeShapeType="1"/>
            </p:cNvSpPr>
            <p:nvPr/>
          </p:nvSpPr>
          <p:spPr bwMode="auto">
            <a:xfrm flipV="1">
              <a:off x="416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50" name="Line 73"/>
            <p:cNvSpPr>
              <a:spLocks noChangeShapeType="1"/>
            </p:cNvSpPr>
            <p:nvPr/>
          </p:nvSpPr>
          <p:spPr bwMode="auto">
            <a:xfrm flipV="1">
              <a:off x="4163"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51" name="Line 74"/>
            <p:cNvSpPr>
              <a:spLocks noChangeShapeType="1"/>
            </p:cNvSpPr>
            <p:nvPr/>
          </p:nvSpPr>
          <p:spPr bwMode="auto">
            <a:xfrm flipV="1">
              <a:off x="4165"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52" name="Line 75"/>
            <p:cNvSpPr>
              <a:spLocks noChangeShapeType="1"/>
            </p:cNvSpPr>
            <p:nvPr/>
          </p:nvSpPr>
          <p:spPr bwMode="auto">
            <a:xfrm flipV="1">
              <a:off x="4165"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53" name="Line 76"/>
            <p:cNvSpPr>
              <a:spLocks noChangeShapeType="1"/>
            </p:cNvSpPr>
            <p:nvPr/>
          </p:nvSpPr>
          <p:spPr bwMode="auto">
            <a:xfrm flipV="1">
              <a:off x="389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54" name="Line 77"/>
            <p:cNvSpPr>
              <a:spLocks noChangeShapeType="1"/>
            </p:cNvSpPr>
            <p:nvPr/>
          </p:nvSpPr>
          <p:spPr bwMode="auto">
            <a:xfrm flipV="1">
              <a:off x="389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55" name="Line 78"/>
            <p:cNvSpPr>
              <a:spLocks noChangeShapeType="1"/>
            </p:cNvSpPr>
            <p:nvPr/>
          </p:nvSpPr>
          <p:spPr bwMode="auto">
            <a:xfrm flipV="1">
              <a:off x="389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56" name="Line 79"/>
            <p:cNvSpPr>
              <a:spLocks noChangeShapeType="1"/>
            </p:cNvSpPr>
            <p:nvPr/>
          </p:nvSpPr>
          <p:spPr bwMode="auto">
            <a:xfrm flipV="1">
              <a:off x="3898"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57" name="Line 80"/>
            <p:cNvSpPr>
              <a:spLocks noChangeShapeType="1"/>
            </p:cNvSpPr>
            <p:nvPr/>
          </p:nvSpPr>
          <p:spPr bwMode="auto">
            <a:xfrm flipV="1">
              <a:off x="3898"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58" name="Freeform 81"/>
            <p:cNvSpPr>
              <a:spLocks/>
            </p:cNvSpPr>
            <p:nvPr/>
          </p:nvSpPr>
          <p:spPr bwMode="auto">
            <a:xfrm>
              <a:off x="4027" y="1604"/>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46159" name="Oval 82"/>
            <p:cNvSpPr>
              <a:spLocks noChangeArrowheads="1"/>
            </p:cNvSpPr>
            <p:nvPr/>
          </p:nvSpPr>
          <p:spPr bwMode="auto">
            <a:xfrm>
              <a:off x="4051" y="1564"/>
              <a:ext cx="72" cy="73"/>
            </a:xfrm>
            <a:prstGeom prst="ellipse">
              <a:avLst/>
            </a:prstGeom>
            <a:noFill/>
            <a:ln w="12700">
              <a:solidFill>
                <a:srgbClr val="000000"/>
              </a:solidFill>
              <a:round/>
              <a:headEnd/>
              <a:tailEnd/>
            </a:ln>
          </p:spPr>
          <p:txBody>
            <a:bodyPr wrap="none" anchor="ctr"/>
            <a:lstStyle/>
            <a:p>
              <a:endParaRPr lang="en-US"/>
            </a:p>
          </p:txBody>
        </p:sp>
        <p:sp>
          <p:nvSpPr>
            <p:cNvPr id="46160" name="Freeform 83"/>
            <p:cNvSpPr>
              <a:spLocks/>
            </p:cNvSpPr>
            <p:nvPr/>
          </p:nvSpPr>
          <p:spPr bwMode="auto">
            <a:xfrm>
              <a:off x="4513" y="1665"/>
              <a:ext cx="116" cy="51"/>
            </a:xfrm>
            <a:custGeom>
              <a:avLst/>
              <a:gdLst>
                <a:gd name="T0" fmla="*/ 0 w 116"/>
                <a:gd name="T1" fmla="*/ 0 h 51"/>
                <a:gd name="T2" fmla="*/ 0 w 116"/>
                <a:gd name="T3" fmla="*/ 50 h 51"/>
                <a:gd name="T4" fmla="*/ 115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0" y="0"/>
                  </a:moveTo>
                  <a:lnTo>
                    <a:pt x="0" y="50"/>
                  </a:lnTo>
                  <a:lnTo>
                    <a:pt x="115" y="50"/>
                  </a:lnTo>
                </a:path>
              </a:pathLst>
            </a:custGeom>
            <a:noFill/>
            <a:ln w="12700" cap="rnd">
              <a:solidFill>
                <a:srgbClr val="000000"/>
              </a:solidFill>
              <a:round/>
              <a:headEnd type="none" w="sm" len="sm"/>
              <a:tailEnd type="none" w="sm" len="sm"/>
            </a:ln>
          </p:spPr>
          <p:txBody>
            <a:bodyPr/>
            <a:lstStyle/>
            <a:p>
              <a:endParaRPr lang="en-US"/>
            </a:p>
          </p:txBody>
        </p:sp>
        <p:sp>
          <p:nvSpPr>
            <p:cNvPr id="46161" name="Freeform 84"/>
            <p:cNvSpPr>
              <a:spLocks/>
            </p:cNvSpPr>
            <p:nvPr/>
          </p:nvSpPr>
          <p:spPr bwMode="auto">
            <a:xfrm>
              <a:off x="4513" y="1513"/>
              <a:ext cx="116" cy="41"/>
            </a:xfrm>
            <a:custGeom>
              <a:avLst/>
              <a:gdLst>
                <a:gd name="T0" fmla="*/ 0 w 116"/>
                <a:gd name="T1" fmla="*/ 40 h 41"/>
                <a:gd name="T2" fmla="*/ 0 w 116"/>
                <a:gd name="T3" fmla="*/ 0 h 41"/>
                <a:gd name="T4" fmla="*/ 115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0" y="40"/>
                  </a:moveTo>
                  <a:lnTo>
                    <a:pt x="0" y="0"/>
                  </a:lnTo>
                  <a:lnTo>
                    <a:pt x="115" y="0"/>
                  </a:lnTo>
                </a:path>
              </a:pathLst>
            </a:custGeom>
            <a:noFill/>
            <a:ln w="12700" cap="rnd">
              <a:solidFill>
                <a:srgbClr val="000000"/>
              </a:solidFill>
              <a:round/>
              <a:headEnd type="none" w="sm" len="sm"/>
              <a:tailEnd type="none" w="sm" len="sm"/>
            </a:ln>
          </p:spPr>
          <p:txBody>
            <a:bodyPr/>
            <a:lstStyle/>
            <a:p>
              <a:endParaRPr lang="en-US"/>
            </a:p>
          </p:txBody>
        </p:sp>
        <p:sp>
          <p:nvSpPr>
            <p:cNvPr id="46162" name="Freeform 85"/>
            <p:cNvSpPr>
              <a:spLocks/>
            </p:cNvSpPr>
            <p:nvPr/>
          </p:nvSpPr>
          <p:spPr bwMode="auto">
            <a:xfrm>
              <a:off x="4587" y="1553"/>
              <a:ext cx="22" cy="122"/>
            </a:xfrm>
            <a:custGeom>
              <a:avLst/>
              <a:gdLst>
                <a:gd name="T0" fmla="*/ 1 w 22"/>
                <a:gd name="T1" fmla="*/ 121 h 122"/>
                <a:gd name="T2" fmla="*/ 21 w 22"/>
                <a:gd name="T3" fmla="*/ 60 h 122"/>
                <a:gd name="T4" fmla="*/ 17 w 22"/>
                <a:gd name="T5" fmla="*/ 30 h 122"/>
                <a:gd name="T6" fmla="*/ 0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1" y="121"/>
                  </a:moveTo>
                  <a:lnTo>
                    <a:pt x="21" y="60"/>
                  </a:lnTo>
                  <a:lnTo>
                    <a:pt x="17" y="3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6163" name="Freeform 86"/>
            <p:cNvSpPr>
              <a:spLocks/>
            </p:cNvSpPr>
            <p:nvPr/>
          </p:nvSpPr>
          <p:spPr bwMode="auto">
            <a:xfrm>
              <a:off x="4647" y="1553"/>
              <a:ext cx="20" cy="122"/>
            </a:xfrm>
            <a:custGeom>
              <a:avLst/>
              <a:gdLst>
                <a:gd name="T0" fmla="*/ 19 w 20"/>
                <a:gd name="T1" fmla="*/ 0 h 122"/>
                <a:gd name="T2" fmla="*/ 0 w 20"/>
                <a:gd name="T3" fmla="*/ 60 h 122"/>
                <a:gd name="T4" fmla="*/ 0 w 20"/>
                <a:gd name="T5" fmla="*/ 76 h 122"/>
                <a:gd name="T6" fmla="*/ 4 w 20"/>
                <a:gd name="T7" fmla="*/ 93 h 122"/>
                <a:gd name="T8" fmla="*/ 18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19" y="0"/>
                  </a:moveTo>
                  <a:lnTo>
                    <a:pt x="0" y="60"/>
                  </a:lnTo>
                  <a:lnTo>
                    <a:pt x="0" y="76"/>
                  </a:lnTo>
                  <a:lnTo>
                    <a:pt x="4" y="93"/>
                  </a:lnTo>
                  <a:lnTo>
                    <a:pt x="18" y="121"/>
                  </a:lnTo>
                </a:path>
              </a:pathLst>
            </a:custGeom>
            <a:noFill/>
            <a:ln w="12700" cap="rnd">
              <a:solidFill>
                <a:srgbClr val="000000"/>
              </a:solidFill>
              <a:round/>
              <a:headEnd type="none" w="sm" len="sm"/>
              <a:tailEnd type="none" w="sm" len="sm"/>
            </a:ln>
          </p:spPr>
          <p:txBody>
            <a:bodyPr/>
            <a:lstStyle/>
            <a:p>
              <a:endParaRPr lang="en-US"/>
            </a:p>
          </p:txBody>
        </p:sp>
        <p:sp>
          <p:nvSpPr>
            <p:cNvPr id="46164" name="Line 87"/>
            <p:cNvSpPr>
              <a:spLocks noChangeShapeType="1"/>
            </p:cNvSpPr>
            <p:nvPr/>
          </p:nvSpPr>
          <p:spPr bwMode="auto">
            <a:xfrm flipH="1">
              <a:off x="4547" y="1584"/>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65" name="Freeform 88"/>
            <p:cNvSpPr>
              <a:spLocks/>
            </p:cNvSpPr>
            <p:nvPr/>
          </p:nvSpPr>
          <p:spPr bwMode="auto">
            <a:xfrm>
              <a:off x="4542" y="1630"/>
              <a:ext cx="45" cy="32"/>
            </a:xfrm>
            <a:custGeom>
              <a:avLst/>
              <a:gdLst>
                <a:gd name="T0" fmla="*/ 0 w 45"/>
                <a:gd name="T1" fmla="*/ 31 h 32"/>
                <a:gd name="T2" fmla="*/ 44 w 45"/>
                <a:gd name="T3" fmla="*/ 18 h 32"/>
                <a:gd name="T4" fmla="*/ 37 w 45"/>
                <a:gd name="T5" fmla="*/ 0 h 32"/>
                <a:gd name="T6" fmla="*/ 0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0" y="31"/>
                  </a:moveTo>
                  <a:lnTo>
                    <a:pt x="44" y="18"/>
                  </a:lnTo>
                  <a:lnTo>
                    <a:pt x="37" y="0"/>
                  </a:lnTo>
                  <a:lnTo>
                    <a:pt x="0" y="31"/>
                  </a:lnTo>
                </a:path>
              </a:pathLst>
            </a:custGeom>
            <a:solidFill>
              <a:srgbClr val="000000"/>
            </a:solidFill>
            <a:ln w="12700" cap="rnd">
              <a:solidFill>
                <a:srgbClr val="000000"/>
              </a:solidFill>
              <a:round/>
              <a:headEnd/>
              <a:tailEnd/>
            </a:ln>
          </p:spPr>
          <p:txBody>
            <a:bodyPr/>
            <a:lstStyle/>
            <a:p>
              <a:endParaRPr lang="en-US"/>
            </a:p>
          </p:txBody>
        </p:sp>
        <p:sp>
          <p:nvSpPr>
            <p:cNvPr id="46166" name="Oval 89"/>
            <p:cNvSpPr>
              <a:spLocks noChangeArrowheads="1"/>
            </p:cNvSpPr>
            <p:nvPr/>
          </p:nvSpPr>
          <p:spPr bwMode="auto">
            <a:xfrm>
              <a:off x="4621" y="17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6167" name="Oval 90"/>
            <p:cNvSpPr>
              <a:spLocks noChangeArrowheads="1"/>
            </p:cNvSpPr>
            <p:nvPr/>
          </p:nvSpPr>
          <p:spPr bwMode="auto">
            <a:xfrm>
              <a:off x="4621" y="1510"/>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6168" name="Freeform 91"/>
            <p:cNvSpPr>
              <a:spLocks/>
            </p:cNvSpPr>
            <p:nvPr/>
          </p:nvSpPr>
          <p:spPr bwMode="auto">
            <a:xfrm>
              <a:off x="4436" y="1715"/>
              <a:ext cx="41" cy="40"/>
            </a:xfrm>
            <a:custGeom>
              <a:avLst/>
              <a:gdLst>
                <a:gd name="T0" fmla="*/ 40 w 41"/>
                <a:gd name="T1" fmla="*/ 39 h 40"/>
                <a:gd name="T2" fmla="*/ 0 w 41"/>
                <a:gd name="T3" fmla="*/ 39 h 40"/>
                <a:gd name="T4" fmla="*/ 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40"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6169" name="Freeform 92"/>
            <p:cNvSpPr>
              <a:spLocks/>
            </p:cNvSpPr>
            <p:nvPr/>
          </p:nvSpPr>
          <p:spPr bwMode="auto">
            <a:xfrm>
              <a:off x="4665" y="1715"/>
              <a:ext cx="39" cy="40"/>
            </a:xfrm>
            <a:custGeom>
              <a:avLst/>
              <a:gdLst>
                <a:gd name="T0" fmla="*/ 0 w 39"/>
                <a:gd name="T1" fmla="*/ 39 h 40"/>
                <a:gd name="T2" fmla="*/ 38 w 39"/>
                <a:gd name="T3" fmla="*/ 39 h 40"/>
                <a:gd name="T4" fmla="*/ 38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0" y="39"/>
                  </a:moveTo>
                  <a:lnTo>
                    <a:pt x="38" y="39"/>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6170" name="Line 93"/>
            <p:cNvSpPr>
              <a:spLocks noChangeShapeType="1"/>
            </p:cNvSpPr>
            <p:nvPr/>
          </p:nvSpPr>
          <p:spPr bwMode="auto">
            <a:xfrm>
              <a:off x="4513"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71" name="Line 94"/>
            <p:cNvSpPr>
              <a:spLocks noChangeShapeType="1"/>
            </p:cNvSpPr>
            <p:nvPr/>
          </p:nvSpPr>
          <p:spPr bwMode="auto">
            <a:xfrm>
              <a:off x="4590"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72" name="Line 95"/>
            <p:cNvSpPr>
              <a:spLocks noChangeShapeType="1"/>
            </p:cNvSpPr>
            <p:nvPr/>
          </p:nvSpPr>
          <p:spPr bwMode="auto">
            <a:xfrm flipH="1">
              <a:off x="4644" y="1754"/>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73" name="Line 96"/>
            <p:cNvSpPr>
              <a:spLocks noChangeShapeType="1"/>
            </p:cNvSpPr>
            <p:nvPr/>
          </p:nvSpPr>
          <p:spPr bwMode="auto">
            <a:xfrm flipH="1">
              <a:off x="4566"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74" name="Line 97"/>
            <p:cNvSpPr>
              <a:spLocks noChangeShapeType="1"/>
            </p:cNvSpPr>
            <p:nvPr/>
          </p:nvSpPr>
          <p:spPr bwMode="auto">
            <a:xfrm flipH="1">
              <a:off x="4487"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75" name="Freeform 98"/>
            <p:cNvSpPr>
              <a:spLocks/>
            </p:cNvSpPr>
            <p:nvPr/>
          </p:nvSpPr>
          <p:spPr bwMode="auto">
            <a:xfrm>
              <a:off x="4436" y="1472"/>
              <a:ext cx="41" cy="42"/>
            </a:xfrm>
            <a:custGeom>
              <a:avLst/>
              <a:gdLst>
                <a:gd name="T0" fmla="*/ 0 w 41"/>
                <a:gd name="T1" fmla="*/ 41 h 42"/>
                <a:gd name="T2" fmla="*/ 0 w 41"/>
                <a:gd name="T3" fmla="*/ 0 h 42"/>
                <a:gd name="T4" fmla="*/ 4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0" y="41"/>
                  </a:moveTo>
                  <a:lnTo>
                    <a:pt x="0" y="0"/>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6176" name="Freeform 99"/>
            <p:cNvSpPr>
              <a:spLocks/>
            </p:cNvSpPr>
            <p:nvPr/>
          </p:nvSpPr>
          <p:spPr bwMode="auto">
            <a:xfrm>
              <a:off x="4665" y="1472"/>
              <a:ext cx="39" cy="42"/>
            </a:xfrm>
            <a:custGeom>
              <a:avLst/>
              <a:gdLst>
                <a:gd name="T0" fmla="*/ 38 w 39"/>
                <a:gd name="T1" fmla="*/ 41 h 42"/>
                <a:gd name="T2" fmla="*/ 38 w 39"/>
                <a:gd name="T3" fmla="*/ 0 h 42"/>
                <a:gd name="T4" fmla="*/ 0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38" y="41"/>
                  </a:moveTo>
                  <a:lnTo>
                    <a:pt x="38"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6177" name="Line 100"/>
            <p:cNvSpPr>
              <a:spLocks noChangeShapeType="1"/>
            </p:cNvSpPr>
            <p:nvPr/>
          </p:nvSpPr>
          <p:spPr bwMode="auto">
            <a:xfrm>
              <a:off x="4513"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78" name="Line 101"/>
            <p:cNvSpPr>
              <a:spLocks noChangeShapeType="1"/>
            </p:cNvSpPr>
            <p:nvPr/>
          </p:nvSpPr>
          <p:spPr bwMode="auto">
            <a:xfrm>
              <a:off x="4590"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79" name="Line 102"/>
            <p:cNvSpPr>
              <a:spLocks noChangeShapeType="1"/>
            </p:cNvSpPr>
            <p:nvPr/>
          </p:nvSpPr>
          <p:spPr bwMode="auto">
            <a:xfrm flipH="1">
              <a:off x="4644" y="1473"/>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80" name="Line 103"/>
            <p:cNvSpPr>
              <a:spLocks noChangeShapeType="1"/>
            </p:cNvSpPr>
            <p:nvPr/>
          </p:nvSpPr>
          <p:spPr bwMode="auto">
            <a:xfrm flipH="1">
              <a:off x="4566"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81" name="Line 104"/>
            <p:cNvSpPr>
              <a:spLocks noChangeShapeType="1"/>
            </p:cNvSpPr>
            <p:nvPr/>
          </p:nvSpPr>
          <p:spPr bwMode="auto">
            <a:xfrm flipH="1">
              <a:off x="4487"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82" name="Line 105"/>
            <p:cNvSpPr>
              <a:spLocks noChangeShapeType="1"/>
            </p:cNvSpPr>
            <p:nvPr/>
          </p:nvSpPr>
          <p:spPr bwMode="auto">
            <a:xfrm flipV="1">
              <a:off x="4436"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83" name="Line 106"/>
            <p:cNvSpPr>
              <a:spLocks noChangeShapeType="1"/>
            </p:cNvSpPr>
            <p:nvPr/>
          </p:nvSpPr>
          <p:spPr bwMode="auto">
            <a:xfrm flipV="1">
              <a:off x="4436"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84" name="Line 107"/>
            <p:cNvSpPr>
              <a:spLocks noChangeShapeType="1"/>
            </p:cNvSpPr>
            <p:nvPr/>
          </p:nvSpPr>
          <p:spPr bwMode="auto">
            <a:xfrm flipV="1">
              <a:off x="4438"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85" name="Line 108"/>
            <p:cNvSpPr>
              <a:spLocks noChangeShapeType="1"/>
            </p:cNvSpPr>
            <p:nvPr/>
          </p:nvSpPr>
          <p:spPr bwMode="auto">
            <a:xfrm flipV="1">
              <a:off x="4436"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86" name="Line 109"/>
            <p:cNvSpPr>
              <a:spLocks noChangeShapeType="1"/>
            </p:cNvSpPr>
            <p:nvPr/>
          </p:nvSpPr>
          <p:spPr bwMode="auto">
            <a:xfrm flipV="1">
              <a:off x="4436"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87" name="Line 110"/>
            <p:cNvSpPr>
              <a:spLocks noChangeShapeType="1"/>
            </p:cNvSpPr>
            <p:nvPr/>
          </p:nvSpPr>
          <p:spPr bwMode="auto">
            <a:xfrm flipV="1">
              <a:off x="4702"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88" name="Line 111"/>
            <p:cNvSpPr>
              <a:spLocks noChangeShapeType="1"/>
            </p:cNvSpPr>
            <p:nvPr/>
          </p:nvSpPr>
          <p:spPr bwMode="auto">
            <a:xfrm flipV="1">
              <a:off x="4702"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89" name="Line 112"/>
            <p:cNvSpPr>
              <a:spLocks noChangeShapeType="1"/>
            </p:cNvSpPr>
            <p:nvPr/>
          </p:nvSpPr>
          <p:spPr bwMode="auto">
            <a:xfrm flipV="1">
              <a:off x="4702"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90" name="Line 113"/>
            <p:cNvSpPr>
              <a:spLocks noChangeShapeType="1"/>
            </p:cNvSpPr>
            <p:nvPr/>
          </p:nvSpPr>
          <p:spPr bwMode="auto">
            <a:xfrm flipV="1">
              <a:off x="4703"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91" name="Line 114"/>
            <p:cNvSpPr>
              <a:spLocks noChangeShapeType="1"/>
            </p:cNvSpPr>
            <p:nvPr/>
          </p:nvSpPr>
          <p:spPr bwMode="auto">
            <a:xfrm flipV="1">
              <a:off x="4703"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92" name="Freeform 115"/>
            <p:cNvSpPr>
              <a:spLocks/>
            </p:cNvSpPr>
            <p:nvPr/>
          </p:nvSpPr>
          <p:spPr bwMode="auto">
            <a:xfrm>
              <a:off x="4450" y="1596"/>
              <a:ext cx="125" cy="62"/>
            </a:xfrm>
            <a:custGeom>
              <a:avLst/>
              <a:gdLst>
                <a:gd name="T0" fmla="*/ 124 w 125"/>
                <a:gd name="T1" fmla="*/ 0 h 62"/>
                <a:gd name="T2" fmla="*/ 61 w 125"/>
                <a:gd name="T3" fmla="*/ 61 h 62"/>
                <a:gd name="T4" fmla="*/ 0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124" y="0"/>
                  </a:moveTo>
                  <a:lnTo>
                    <a:pt x="61" y="61"/>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6193" name="Oval 116"/>
            <p:cNvSpPr>
              <a:spLocks noChangeArrowheads="1"/>
            </p:cNvSpPr>
            <p:nvPr/>
          </p:nvSpPr>
          <p:spPr bwMode="auto">
            <a:xfrm>
              <a:off x="4478" y="1556"/>
              <a:ext cx="72" cy="73"/>
            </a:xfrm>
            <a:prstGeom prst="ellipse">
              <a:avLst/>
            </a:prstGeom>
            <a:noFill/>
            <a:ln w="12700">
              <a:solidFill>
                <a:srgbClr val="000000"/>
              </a:solidFill>
              <a:round/>
              <a:headEnd/>
              <a:tailEnd/>
            </a:ln>
          </p:spPr>
          <p:txBody>
            <a:bodyPr wrap="none" anchor="ctr"/>
            <a:lstStyle/>
            <a:p>
              <a:endParaRPr lang="en-US"/>
            </a:p>
          </p:txBody>
        </p:sp>
      </p:grpSp>
      <p:sp>
        <p:nvSpPr>
          <p:cNvPr id="46110" name="Freeform 118"/>
          <p:cNvSpPr>
            <a:spLocks/>
          </p:cNvSpPr>
          <p:nvPr/>
        </p:nvSpPr>
        <p:spPr bwMode="auto">
          <a:xfrm>
            <a:off x="6299200" y="2154238"/>
            <a:ext cx="349250" cy="1193800"/>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46111" name="Freeform 119"/>
          <p:cNvSpPr>
            <a:spLocks/>
          </p:cNvSpPr>
          <p:nvPr/>
        </p:nvSpPr>
        <p:spPr bwMode="auto">
          <a:xfrm>
            <a:off x="7002463" y="2154238"/>
            <a:ext cx="342900" cy="1193800"/>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grpSp>
        <p:nvGrpSpPr>
          <p:cNvPr id="8" name="Group 124"/>
          <p:cNvGrpSpPr>
            <a:grpSpLocks/>
          </p:cNvGrpSpPr>
          <p:nvPr/>
        </p:nvGrpSpPr>
        <p:grpSpPr bwMode="auto">
          <a:xfrm>
            <a:off x="5659438" y="3344863"/>
            <a:ext cx="301625" cy="431800"/>
            <a:chOff x="3565" y="2107"/>
            <a:chExt cx="190" cy="272"/>
          </a:xfrm>
        </p:grpSpPr>
        <p:sp>
          <p:nvSpPr>
            <p:cNvPr id="46122" name="Line 120"/>
            <p:cNvSpPr>
              <a:spLocks noChangeShapeType="1"/>
            </p:cNvSpPr>
            <p:nvPr/>
          </p:nvSpPr>
          <p:spPr bwMode="auto">
            <a:xfrm flipV="1">
              <a:off x="3601" y="2181"/>
              <a:ext cx="0" cy="19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23" name="Oval 121"/>
            <p:cNvSpPr>
              <a:spLocks noChangeArrowheads="1"/>
            </p:cNvSpPr>
            <p:nvPr/>
          </p:nvSpPr>
          <p:spPr bwMode="auto">
            <a:xfrm>
              <a:off x="3565" y="2107"/>
              <a:ext cx="71" cy="71"/>
            </a:xfrm>
            <a:prstGeom prst="ellipse">
              <a:avLst/>
            </a:prstGeom>
            <a:noFill/>
            <a:ln w="12700">
              <a:solidFill>
                <a:srgbClr val="000000"/>
              </a:solidFill>
              <a:round/>
              <a:headEnd/>
              <a:tailEnd/>
            </a:ln>
          </p:spPr>
          <p:txBody>
            <a:bodyPr wrap="none" anchor="ctr"/>
            <a:lstStyle/>
            <a:p>
              <a:endParaRPr lang="en-US"/>
            </a:p>
          </p:txBody>
        </p:sp>
        <p:sp>
          <p:nvSpPr>
            <p:cNvPr id="46124" name="Line 122"/>
            <p:cNvSpPr>
              <a:spLocks noChangeShapeType="1"/>
            </p:cNvSpPr>
            <p:nvPr/>
          </p:nvSpPr>
          <p:spPr bwMode="auto">
            <a:xfrm>
              <a:off x="3607" y="2336"/>
              <a:ext cx="14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6125" name="Line 123"/>
            <p:cNvSpPr>
              <a:spLocks noChangeShapeType="1"/>
            </p:cNvSpPr>
            <p:nvPr/>
          </p:nvSpPr>
          <p:spPr bwMode="auto">
            <a:xfrm>
              <a:off x="3607" y="2289"/>
              <a:ext cx="148" cy="0"/>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9" name="Group 128"/>
          <p:cNvGrpSpPr>
            <a:grpSpLocks/>
          </p:cNvGrpSpPr>
          <p:nvPr/>
        </p:nvGrpSpPr>
        <p:grpSpPr bwMode="auto">
          <a:xfrm>
            <a:off x="7105650" y="3254375"/>
            <a:ext cx="373063" cy="196850"/>
            <a:chOff x="4476" y="2050"/>
            <a:chExt cx="235" cy="124"/>
          </a:xfrm>
        </p:grpSpPr>
        <p:sp>
          <p:nvSpPr>
            <p:cNvPr id="46119" name="Freeform 125"/>
            <p:cNvSpPr>
              <a:spLocks/>
            </p:cNvSpPr>
            <p:nvPr/>
          </p:nvSpPr>
          <p:spPr bwMode="auto">
            <a:xfrm>
              <a:off x="4476" y="2113"/>
              <a:ext cx="118" cy="61"/>
            </a:xfrm>
            <a:custGeom>
              <a:avLst/>
              <a:gdLst>
                <a:gd name="T0" fmla="*/ 0 w 118"/>
                <a:gd name="T1" fmla="*/ 0 h 61"/>
                <a:gd name="T2" fmla="*/ 29 w 118"/>
                <a:gd name="T3" fmla="*/ 0 h 61"/>
                <a:gd name="T4" fmla="*/ 58 w 118"/>
                <a:gd name="T5" fmla="*/ 30 h 61"/>
                <a:gd name="T6" fmla="*/ 87 w 118"/>
                <a:gd name="T7" fmla="*/ 0 h 61"/>
                <a:gd name="T8" fmla="*/ 117 w 118"/>
                <a:gd name="T9" fmla="*/ 0 h 61"/>
                <a:gd name="T10" fmla="*/ 117 w 118"/>
                <a:gd name="T11" fmla="*/ 60 h 61"/>
                <a:gd name="T12" fmla="*/ 0 w 118"/>
                <a:gd name="T13" fmla="*/ 60 h 61"/>
                <a:gd name="T14" fmla="*/ 0 w 118"/>
                <a:gd name="T15" fmla="*/ 30 h 61"/>
                <a:gd name="T16" fmla="*/ 0 w 118"/>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61"/>
                <a:gd name="T29" fmla="*/ 118 w 118"/>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61">
                  <a:moveTo>
                    <a:pt x="0" y="0"/>
                  </a:moveTo>
                  <a:lnTo>
                    <a:pt x="29" y="0"/>
                  </a:lnTo>
                  <a:lnTo>
                    <a:pt x="58" y="30"/>
                  </a:lnTo>
                  <a:lnTo>
                    <a:pt x="87" y="0"/>
                  </a:lnTo>
                  <a:lnTo>
                    <a:pt x="117" y="0"/>
                  </a:lnTo>
                  <a:lnTo>
                    <a:pt x="117" y="60"/>
                  </a:lnTo>
                  <a:lnTo>
                    <a:pt x="0" y="60"/>
                  </a:lnTo>
                  <a:lnTo>
                    <a:pt x="0" y="30"/>
                  </a:lnTo>
                  <a:lnTo>
                    <a:pt x="0" y="0"/>
                  </a:lnTo>
                </a:path>
              </a:pathLst>
            </a:custGeom>
            <a:noFill/>
            <a:ln w="12700" cap="rnd">
              <a:solidFill>
                <a:schemeClr val="tx1"/>
              </a:solidFill>
              <a:round/>
              <a:headEnd/>
              <a:tailEnd/>
            </a:ln>
          </p:spPr>
          <p:txBody>
            <a:bodyPr/>
            <a:lstStyle/>
            <a:p>
              <a:endParaRPr lang="en-US"/>
            </a:p>
          </p:txBody>
        </p:sp>
        <p:sp>
          <p:nvSpPr>
            <p:cNvPr id="46120" name="Freeform 126"/>
            <p:cNvSpPr>
              <a:spLocks/>
            </p:cNvSpPr>
            <p:nvPr/>
          </p:nvSpPr>
          <p:spPr bwMode="auto">
            <a:xfrm>
              <a:off x="4593" y="2113"/>
              <a:ext cx="118" cy="61"/>
            </a:xfrm>
            <a:custGeom>
              <a:avLst/>
              <a:gdLst>
                <a:gd name="T0" fmla="*/ 0 w 118"/>
                <a:gd name="T1" fmla="*/ 0 h 61"/>
                <a:gd name="T2" fmla="*/ 29 w 118"/>
                <a:gd name="T3" fmla="*/ 0 h 61"/>
                <a:gd name="T4" fmla="*/ 58 w 118"/>
                <a:gd name="T5" fmla="*/ 30 h 61"/>
                <a:gd name="T6" fmla="*/ 87 w 118"/>
                <a:gd name="T7" fmla="*/ 0 h 61"/>
                <a:gd name="T8" fmla="*/ 117 w 118"/>
                <a:gd name="T9" fmla="*/ 0 h 61"/>
                <a:gd name="T10" fmla="*/ 117 w 118"/>
                <a:gd name="T11" fmla="*/ 60 h 61"/>
                <a:gd name="T12" fmla="*/ 0 w 118"/>
                <a:gd name="T13" fmla="*/ 60 h 61"/>
                <a:gd name="T14" fmla="*/ 0 w 118"/>
                <a:gd name="T15" fmla="*/ 30 h 61"/>
                <a:gd name="T16" fmla="*/ 0 w 118"/>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61"/>
                <a:gd name="T29" fmla="*/ 118 w 118"/>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61">
                  <a:moveTo>
                    <a:pt x="0" y="0"/>
                  </a:moveTo>
                  <a:lnTo>
                    <a:pt x="29" y="0"/>
                  </a:lnTo>
                  <a:lnTo>
                    <a:pt x="58" y="30"/>
                  </a:lnTo>
                  <a:lnTo>
                    <a:pt x="87" y="0"/>
                  </a:lnTo>
                  <a:lnTo>
                    <a:pt x="117" y="0"/>
                  </a:lnTo>
                  <a:lnTo>
                    <a:pt x="117" y="60"/>
                  </a:lnTo>
                  <a:lnTo>
                    <a:pt x="0" y="60"/>
                  </a:lnTo>
                  <a:lnTo>
                    <a:pt x="0" y="30"/>
                  </a:lnTo>
                  <a:lnTo>
                    <a:pt x="0" y="0"/>
                  </a:lnTo>
                </a:path>
              </a:pathLst>
            </a:custGeom>
            <a:noFill/>
            <a:ln w="12700" cap="rnd">
              <a:solidFill>
                <a:schemeClr val="tx1"/>
              </a:solidFill>
              <a:round/>
              <a:headEnd/>
              <a:tailEnd/>
            </a:ln>
          </p:spPr>
          <p:txBody>
            <a:bodyPr/>
            <a:lstStyle/>
            <a:p>
              <a:endParaRPr lang="en-US"/>
            </a:p>
          </p:txBody>
        </p:sp>
        <p:sp>
          <p:nvSpPr>
            <p:cNvPr id="46121" name="Line 127"/>
            <p:cNvSpPr>
              <a:spLocks noChangeShapeType="1"/>
            </p:cNvSpPr>
            <p:nvPr/>
          </p:nvSpPr>
          <p:spPr bwMode="auto">
            <a:xfrm flipV="1">
              <a:off x="4650" y="2050"/>
              <a:ext cx="0" cy="69"/>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10" name="Group 132"/>
          <p:cNvGrpSpPr>
            <a:grpSpLocks/>
          </p:cNvGrpSpPr>
          <p:nvPr/>
        </p:nvGrpSpPr>
        <p:grpSpPr bwMode="auto">
          <a:xfrm>
            <a:off x="6367463" y="1365250"/>
            <a:ext cx="923925" cy="336550"/>
            <a:chOff x="4011" y="860"/>
            <a:chExt cx="582" cy="212"/>
          </a:xfrm>
        </p:grpSpPr>
        <p:sp>
          <p:nvSpPr>
            <p:cNvPr id="46116" name="Line 129"/>
            <p:cNvSpPr>
              <a:spLocks noChangeShapeType="1"/>
            </p:cNvSpPr>
            <p:nvPr/>
          </p:nvSpPr>
          <p:spPr bwMode="auto">
            <a:xfrm flipH="1">
              <a:off x="4096" y="1017"/>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46117" name="Rectangle 130"/>
            <p:cNvSpPr>
              <a:spLocks noChangeArrowheads="1"/>
            </p:cNvSpPr>
            <p:nvPr/>
          </p:nvSpPr>
          <p:spPr bwMode="auto">
            <a:xfrm flipH="1">
              <a:off x="4402" y="860"/>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46118" name="Rectangle 131"/>
            <p:cNvSpPr>
              <a:spLocks noChangeArrowheads="1"/>
            </p:cNvSpPr>
            <p:nvPr/>
          </p:nvSpPr>
          <p:spPr bwMode="auto">
            <a:xfrm flipH="1">
              <a:off x="4011" y="860"/>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134" name="Slide Number Placeholder 133"/>
          <p:cNvSpPr>
            <a:spLocks noGrp="1"/>
          </p:cNvSpPr>
          <p:nvPr>
            <p:ph type="sldNum" sz="quarter" idx="12"/>
          </p:nvPr>
        </p:nvSpPr>
        <p:spPr/>
        <p:txBody>
          <a:bodyPr/>
          <a:lstStyle/>
          <a:p>
            <a:fld id="{432C8622-D8E8-42BF-901A-EF4521E846B1}" type="slidenum">
              <a:rPr lang="en-GB" smtClean="0"/>
              <a:pPr/>
              <a:t>40</a:t>
            </a:fld>
            <a:endParaRPr lang="en-GB"/>
          </a:p>
        </p:txBody>
      </p:sp>
      <p:pic>
        <p:nvPicPr>
          <p:cNvPr id="135"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883"/>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algn="ctr"/>
            <a:r>
              <a:rPr lang="en-GB" dirty="0">
                <a:solidFill>
                  <a:srgbClr val="0070C0"/>
                </a:solidFill>
              </a:rPr>
              <a:t>Manual control</a:t>
            </a:r>
          </a:p>
        </p:txBody>
      </p:sp>
      <p:sp>
        <p:nvSpPr>
          <p:cNvPr id="47107" name="Rectangle 3"/>
          <p:cNvSpPr>
            <a:spLocks noGrp="1" noChangeArrowheads="1"/>
          </p:cNvSpPr>
          <p:nvPr>
            <p:ph type="body" sz="half" idx="1"/>
          </p:nvPr>
        </p:nvSpPr>
        <p:spPr>
          <a:noFill/>
        </p:spPr>
        <p:txBody>
          <a:bodyPr/>
          <a:lstStyle/>
          <a:p>
            <a:pPr algn="just"/>
            <a:r>
              <a:rPr lang="en-GB" sz="2000" dirty="0"/>
              <a:t>Remote manual control of a double acting cylinder</a:t>
            </a:r>
          </a:p>
          <a:p>
            <a:pPr algn="just"/>
            <a:r>
              <a:rPr lang="en-GB" sz="2000" dirty="0"/>
              <a:t>Valve marked + will cause the cylinder to outstroke or move plus</a:t>
            </a:r>
          </a:p>
          <a:p>
            <a:pPr algn="just"/>
            <a:r>
              <a:rPr lang="en-GB" sz="2000" dirty="0"/>
              <a:t>Valve marked - will cause the cylinder to </a:t>
            </a:r>
            <a:r>
              <a:rPr lang="en-GB" sz="2000" dirty="0" err="1"/>
              <a:t>instroke</a:t>
            </a:r>
            <a:r>
              <a:rPr lang="en-GB" sz="2000" dirty="0"/>
              <a:t> or move minus</a:t>
            </a:r>
          </a:p>
          <a:p>
            <a:pPr algn="just"/>
            <a:r>
              <a:rPr lang="en-GB" sz="2000" dirty="0"/>
              <a:t>The 5/2 double pilot valve is bi-stable therefore the push button valves only need to be pulsed </a:t>
            </a:r>
          </a:p>
        </p:txBody>
      </p:sp>
      <p:grpSp>
        <p:nvGrpSpPr>
          <p:cNvPr id="2" name="Group 19"/>
          <p:cNvGrpSpPr>
            <a:grpSpLocks/>
          </p:cNvGrpSpPr>
          <p:nvPr/>
        </p:nvGrpSpPr>
        <p:grpSpPr bwMode="auto">
          <a:xfrm>
            <a:off x="6245225" y="1773238"/>
            <a:ext cx="1339850" cy="515937"/>
            <a:chOff x="3934" y="1117"/>
            <a:chExt cx="844" cy="325"/>
          </a:xfrm>
        </p:grpSpPr>
        <p:sp>
          <p:nvSpPr>
            <p:cNvPr id="47270" name="Line 4"/>
            <p:cNvSpPr>
              <a:spLocks noChangeShapeType="1"/>
            </p:cNvSpPr>
            <p:nvPr/>
          </p:nvSpPr>
          <p:spPr bwMode="auto">
            <a:xfrm>
              <a:off x="4177"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71" name="Line 5"/>
            <p:cNvSpPr>
              <a:spLocks noChangeShapeType="1"/>
            </p:cNvSpPr>
            <p:nvPr/>
          </p:nvSpPr>
          <p:spPr bwMode="auto">
            <a:xfrm>
              <a:off x="4174"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72" name="Line 6"/>
            <p:cNvSpPr>
              <a:spLocks noChangeShapeType="1"/>
            </p:cNvSpPr>
            <p:nvPr/>
          </p:nvSpPr>
          <p:spPr bwMode="auto">
            <a:xfrm>
              <a:off x="3968"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73" name="AutoShape 7"/>
            <p:cNvSpPr>
              <a:spLocks noChangeArrowheads="1"/>
            </p:cNvSpPr>
            <p:nvPr/>
          </p:nvSpPr>
          <p:spPr bwMode="auto">
            <a:xfrm>
              <a:off x="3942"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7274" name="Freeform 8"/>
            <p:cNvSpPr>
              <a:spLocks/>
            </p:cNvSpPr>
            <p:nvPr/>
          </p:nvSpPr>
          <p:spPr bwMode="auto">
            <a:xfrm>
              <a:off x="4108"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47275" name="Line 9"/>
            <p:cNvSpPr>
              <a:spLocks noChangeShapeType="1"/>
            </p:cNvSpPr>
            <p:nvPr/>
          </p:nvSpPr>
          <p:spPr bwMode="auto">
            <a:xfrm>
              <a:off x="4044"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76" name="Freeform 10"/>
            <p:cNvSpPr>
              <a:spLocks/>
            </p:cNvSpPr>
            <p:nvPr/>
          </p:nvSpPr>
          <p:spPr bwMode="auto">
            <a:xfrm>
              <a:off x="3982"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47277" name="Line 11"/>
            <p:cNvSpPr>
              <a:spLocks noChangeShapeType="1"/>
            </p:cNvSpPr>
            <p:nvPr/>
          </p:nvSpPr>
          <p:spPr bwMode="auto">
            <a:xfrm>
              <a:off x="4107"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14"/>
            <p:cNvGrpSpPr>
              <a:grpSpLocks/>
            </p:cNvGrpSpPr>
            <p:nvPr/>
          </p:nvGrpSpPr>
          <p:grpSpPr bwMode="auto">
            <a:xfrm>
              <a:off x="4600" y="1307"/>
              <a:ext cx="52" cy="135"/>
              <a:chOff x="4600" y="1307"/>
              <a:chExt cx="52" cy="135"/>
            </a:xfrm>
          </p:grpSpPr>
          <p:sp>
            <p:nvSpPr>
              <p:cNvPr id="47283" name="Line 12"/>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84" name="AutoShape 13"/>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7279" name="Freeform 15"/>
            <p:cNvSpPr>
              <a:spLocks/>
            </p:cNvSpPr>
            <p:nvPr/>
          </p:nvSpPr>
          <p:spPr bwMode="auto">
            <a:xfrm>
              <a:off x="3934" y="1117"/>
              <a:ext cx="725" cy="245"/>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4" name="Group 18"/>
            <p:cNvGrpSpPr>
              <a:grpSpLocks/>
            </p:cNvGrpSpPr>
            <p:nvPr/>
          </p:nvGrpSpPr>
          <p:grpSpPr bwMode="auto">
            <a:xfrm>
              <a:off x="3999" y="1138"/>
              <a:ext cx="182" cy="181"/>
              <a:chOff x="3999" y="1138"/>
              <a:chExt cx="182" cy="181"/>
            </a:xfrm>
          </p:grpSpPr>
          <p:sp>
            <p:nvSpPr>
              <p:cNvPr id="47281" name="Line 16"/>
              <p:cNvSpPr>
                <a:spLocks noChangeShapeType="1"/>
              </p:cNvSpPr>
              <p:nvPr/>
            </p:nvSpPr>
            <p:spPr bwMode="auto">
              <a:xfrm flipV="1">
                <a:off x="3999"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82" name="Freeform 17"/>
              <p:cNvSpPr>
                <a:spLocks/>
              </p:cNvSpPr>
              <p:nvPr/>
            </p:nvSpPr>
            <p:spPr bwMode="auto">
              <a:xfrm>
                <a:off x="4130"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47109" name="Freeform 20"/>
          <p:cNvSpPr>
            <a:spLocks/>
          </p:cNvSpPr>
          <p:nvPr/>
        </p:nvSpPr>
        <p:spPr bwMode="auto">
          <a:xfrm>
            <a:off x="5962650" y="3357563"/>
            <a:ext cx="1146175" cy="403225"/>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47110" name="Line 21"/>
          <p:cNvSpPr>
            <a:spLocks noChangeShapeType="1"/>
          </p:cNvSpPr>
          <p:nvPr/>
        </p:nvSpPr>
        <p:spPr bwMode="auto">
          <a:xfrm>
            <a:off x="65389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11" name="Line 22"/>
          <p:cNvSpPr>
            <a:spLocks noChangeShapeType="1"/>
          </p:cNvSpPr>
          <p:nvPr/>
        </p:nvSpPr>
        <p:spPr bwMode="auto">
          <a:xfrm>
            <a:off x="608012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12" name="Line 23"/>
          <p:cNvSpPr>
            <a:spLocks noChangeShapeType="1"/>
          </p:cNvSpPr>
          <p:nvPr/>
        </p:nvSpPr>
        <p:spPr bwMode="auto">
          <a:xfrm>
            <a:off x="700087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13" name="Line 24"/>
          <p:cNvSpPr>
            <a:spLocks noChangeShapeType="1"/>
          </p:cNvSpPr>
          <p:nvPr/>
        </p:nvSpPr>
        <p:spPr bwMode="auto">
          <a:xfrm>
            <a:off x="64246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14" name="Line 25"/>
          <p:cNvSpPr>
            <a:spLocks noChangeShapeType="1"/>
          </p:cNvSpPr>
          <p:nvPr/>
        </p:nvSpPr>
        <p:spPr bwMode="auto">
          <a:xfrm>
            <a:off x="6651625"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15" name="Line 26"/>
          <p:cNvSpPr>
            <a:spLocks noChangeShapeType="1"/>
          </p:cNvSpPr>
          <p:nvPr/>
        </p:nvSpPr>
        <p:spPr bwMode="auto">
          <a:xfrm flipH="1" flipV="1">
            <a:off x="6080125" y="3357563"/>
            <a:ext cx="169863"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16" name="Line 27"/>
          <p:cNvSpPr>
            <a:spLocks noChangeShapeType="1"/>
          </p:cNvSpPr>
          <p:nvPr/>
        </p:nvSpPr>
        <p:spPr bwMode="auto">
          <a:xfrm flipV="1">
            <a:off x="6824663" y="3357563"/>
            <a:ext cx="17145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17" name="Line 28"/>
          <p:cNvSpPr>
            <a:spLocks noChangeShapeType="1"/>
          </p:cNvSpPr>
          <p:nvPr/>
        </p:nvSpPr>
        <p:spPr bwMode="auto">
          <a:xfrm>
            <a:off x="6018213" y="3643313"/>
            <a:ext cx="11588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18" name="Line 29"/>
          <p:cNvSpPr>
            <a:spLocks noChangeShapeType="1"/>
          </p:cNvSpPr>
          <p:nvPr/>
        </p:nvSpPr>
        <p:spPr bwMode="auto">
          <a:xfrm>
            <a:off x="6945313" y="3643313"/>
            <a:ext cx="1143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19" name="Line 30"/>
          <p:cNvSpPr>
            <a:spLocks noChangeShapeType="1"/>
          </p:cNvSpPr>
          <p:nvPr/>
        </p:nvSpPr>
        <p:spPr bwMode="auto">
          <a:xfrm>
            <a:off x="7000875" y="3762375"/>
            <a:ext cx="0" cy="2349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20" name="Line 31"/>
          <p:cNvSpPr>
            <a:spLocks noChangeShapeType="1"/>
          </p:cNvSpPr>
          <p:nvPr/>
        </p:nvSpPr>
        <p:spPr bwMode="auto">
          <a:xfrm>
            <a:off x="6651625" y="3762375"/>
            <a:ext cx="0" cy="2301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21" name="Line 32"/>
          <p:cNvSpPr>
            <a:spLocks noChangeShapeType="1"/>
          </p:cNvSpPr>
          <p:nvPr/>
        </p:nvSpPr>
        <p:spPr bwMode="auto">
          <a:xfrm>
            <a:off x="6824663" y="3762375"/>
            <a:ext cx="0" cy="249238"/>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38"/>
          <p:cNvGrpSpPr>
            <a:grpSpLocks/>
          </p:cNvGrpSpPr>
          <p:nvPr/>
        </p:nvGrpSpPr>
        <p:grpSpPr bwMode="auto">
          <a:xfrm>
            <a:off x="6550025" y="3732213"/>
            <a:ext cx="538163" cy="441325"/>
            <a:chOff x="4126" y="2351"/>
            <a:chExt cx="339" cy="278"/>
          </a:xfrm>
        </p:grpSpPr>
        <p:grpSp>
          <p:nvGrpSpPr>
            <p:cNvPr id="6" name="Group 36"/>
            <p:cNvGrpSpPr>
              <a:grpSpLocks/>
            </p:cNvGrpSpPr>
            <p:nvPr/>
          </p:nvGrpSpPr>
          <p:grpSpPr bwMode="auto">
            <a:xfrm>
              <a:off x="4126" y="2526"/>
              <a:ext cx="339" cy="103"/>
              <a:chOff x="4126" y="2526"/>
              <a:chExt cx="339" cy="103"/>
            </a:xfrm>
          </p:grpSpPr>
          <p:sp>
            <p:nvSpPr>
              <p:cNvPr id="47267" name="AutoShape 33"/>
              <p:cNvSpPr>
                <a:spLocks noChangeArrowheads="1"/>
              </p:cNvSpPr>
              <p:nvPr/>
            </p:nvSpPr>
            <p:spPr bwMode="auto">
              <a:xfrm rot="10800000" flipH="1">
                <a:off x="4345"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7268" name="AutoShape 34"/>
              <p:cNvSpPr>
                <a:spLocks noChangeArrowheads="1"/>
              </p:cNvSpPr>
              <p:nvPr/>
            </p:nvSpPr>
            <p:spPr bwMode="auto">
              <a:xfrm>
                <a:off x="4233"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7269" name="AutoShape 35"/>
              <p:cNvSpPr>
                <a:spLocks noChangeArrowheads="1"/>
              </p:cNvSpPr>
              <p:nvPr/>
            </p:nvSpPr>
            <p:spPr bwMode="auto">
              <a:xfrm rot="10800000" flipH="1">
                <a:off x="4126"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7266" name="Rectangle 37"/>
            <p:cNvSpPr>
              <a:spLocks noChangeArrowheads="1"/>
            </p:cNvSpPr>
            <p:nvPr/>
          </p:nvSpPr>
          <p:spPr bwMode="auto">
            <a:xfrm>
              <a:off x="4245"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47123" name="Rectangle 39"/>
          <p:cNvSpPr>
            <a:spLocks noChangeArrowheads="1"/>
          </p:cNvSpPr>
          <p:nvPr/>
        </p:nvSpPr>
        <p:spPr bwMode="auto">
          <a:xfrm>
            <a:off x="6945313"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7124" name="Rectangle 40"/>
          <p:cNvSpPr>
            <a:spLocks noChangeArrowheads="1"/>
          </p:cNvSpPr>
          <p:nvPr/>
        </p:nvSpPr>
        <p:spPr bwMode="auto">
          <a:xfrm>
            <a:off x="6423025"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47125" name="Rectangle 41"/>
          <p:cNvSpPr>
            <a:spLocks noChangeArrowheads="1"/>
          </p:cNvSpPr>
          <p:nvPr/>
        </p:nvSpPr>
        <p:spPr bwMode="auto">
          <a:xfrm>
            <a:off x="6392863"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47126" name="Rectangle 42"/>
          <p:cNvSpPr>
            <a:spLocks noChangeArrowheads="1"/>
          </p:cNvSpPr>
          <p:nvPr/>
        </p:nvSpPr>
        <p:spPr bwMode="auto">
          <a:xfrm>
            <a:off x="6988175"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7127" name="Rectangle 43"/>
          <p:cNvSpPr>
            <a:spLocks noChangeArrowheads="1"/>
          </p:cNvSpPr>
          <p:nvPr/>
        </p:nvSpPr>
        <p:spPr bwMode="auto">
          <a:xfrm>
            <a:off x="5597525" y="329406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47128" name="Rectangle 44"/>
          <p:cNvSpPr>
            <a:spLocks noChangeArrowheads="1"/>
          </p:cNvSpPr>
          <p:nvPr/>
        </p:nvSpPr>
        <p:spPr bwMode="auto">
          <a:xfrm>
            <a:off x="7064375" y="329406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7129" name="Freeform 45"/>
          <p:cNvSpPr>
            <a:spLocks/>
          </p:cNvSpPr>
          <p:nvPr/>
        </p:nvSpPr>
        <p:spPr bwMode="auto">
          <a:xfrm>
            <a:off x="63944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7130" name="Freeform 46"/>
          <p:cNvSpPr>
            <a:spLocks/>
          </p:cNvSpPr>
          <p:nvPr/>
        </p:nvSpPr>
        <p:spPr bwMode="auto">
          <a:xfrm>
            <a:off x="66230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7131" name="Freeform 47"/>
          <p:cNvSpPr>
            <a:spLocks/>
          </p:cNvSpPr>
          <p:nvPr/>
        </p:nvSpPr>
        <p:spPr bwMode="auto">
          <a:xfrm>
            <a:off x="6073775" y="3359150"/>
            <a:ext cx="80963" cy="122238"/>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47132" name="Freeform 48"/>
          <p:cNvSpPr>
            <a:spLocks/>
          </p:cNvSpPr>
          <p:nvPr/>
        </p:nvSpPr>
        <p:spPr bwMode="auto">
          <a:xfrm>
            <a:off x="6921500" y="3359150"/>
            <a:ext cx="80963" cy="122238"/>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grpSp>
        <p:nvGrpSpPr>
          <p:cNvPr id="7" name="Group 117"/>
          <p:cNvGrpSpPr>
            <a:grpSpLocks/>
          </p:cNvGrpSpPr>
          <p:nvPr/>
        </p:nvGrpSpPr>
        <p:grpSpPr bwMode="auto">
          <a:xfrm>
            <a:off x="6188075" y="2336800"/>
            <a:ext cx="1279525" cy="461963"/>
            <a:chOff x="3898" y="1472"/>
            <a:chExt cx="806" cy="291"/>
          </a:xfrm>
        </p:grpSpPr>
        <p:sp>
          <p:nvSpPr>
            <p:cNvPr id="47197" name="Freeform 49"/>
            <p:cNvSpPr>
              <a:spLocks/>
            </p:cNvSpPr>
            <p:nvPr/>
          </p:nvSpPr>
          <p:spPr bwMode="auto">
            <a:xfrm>
              <a:off x="3973" y="1673"/>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47198" name="Freeform 50"/>
            <p:cNvSpPr>
              <a:spLocks/>
            </p:cNvSpPr>
            <p:nvPr/>
          </p:nvSpPr>
          <p:spPr bwMode="auto">
            <a:xfrm>
              <a:off x="3973" y="1521"/>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7199" name="Freeform 51"/>
            <p:cNvSpPr>
              <a:spLocks/>
            </p:cNvSpPr>
            <p:nvPr/>
          </p:nvSpPr>
          <p:spPr bwMode="auto">
            <a:xfrm>
              <a:off x="3993" y="1561"/>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47200" name="Freeform 52"/>
            <p:cNvSpPr>
              <a:spLocks/>
            </p:cNvSpPr>
            <p:nvPr/>
          </p:nvSpPr>
          <p:spPr bwMode="auto">
            <a:xfrm>
              <a:off x="3935" y="1561"/>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47201" name="Line 53"/>
            <p:cNvSpPr>
              <a:spLocks noChangeShapeType="1"/>
            </p:cNvSpPr>
            <p:nvPr/>
          </p:nvSpPr>
          <p:spPr bwMode="auto">
            <a:xfrm>
              <a:off x="3919" y="1592"/>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02" name="Freeform 54"/>
            <p:cNvSpPr>
              <a:spLocks/>
            </p:cNvSpPr>
            <p:nvPr/>
          </p:nvSpPr>
          <p:spPr bwMode="auto">
            <a:xfrm>
              <a:off x="4015" y="1638"/>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47203" name="Oval 55"/>
            <p:cNvSpPr>
              <a:spLocks noChangeArrowheads="1"/>
            </p:cNvSpPr>
            <p:nvPr/>
          </p:nvSpPr>
          <p:spPr bwMode="auto">
            <a:xfrm>
              <a:off x="3972" y="1721"/>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7204" name="Oval 56"/>
            <p:cNvSpPr>
              <a:spLocks noChangeArrowheads="1"/>
            </p:cNvSpPr>
            <p:nvPr/>
          </p:nvSpPr>
          <p:spPr bwMode="auto">
            <a:xfrm>
              <a:off x="3972" y="1518"/>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7205" name="Freeform 57"/>
            <p:cNvSpPr>
              <a:spLocks/>
            </p:cNvSpPr>
            <p:nvPr/>
          </p:nvSpPr>
          <p:spPr bwMode="auto">
            <a:xfrm>
              <a:off x="4125" y="1723"/>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7206" name="Freeform 58"/>
            <p:cNvSpPr>
              <a:spLocks/>
            </p:cNvSpPr>
            <p:nvPr/>
          </p:nvSpPr>
          <p:spPr bwMode="auto">
            <a:xfrm>
              <a:off x="3898" y="1723"/>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7207" name="Line 59"/>
            <p:cNvSpPr>
              <a:spLocks noChangeShapeType="1"/>
            </p:cNvSpPr>
            <p:nvPr/>
          </p:nvSpPr>
          <p:spPr bwMode="auto">
            <a:xfrm flipH="1">
              <a:off x="4050"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08" name="Line 60"/>
            <p:cNvSpPr>
              <a:spLocks noChangeShapeType="1"/>
            </p:cNvSpPr>
            <p:nvPr/>
          </p:nvSpPr>
          <p:spPr bwMode="auto">
            <a:xfrm flipH="1">
              <a:off x="3973"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09" name="Line 61"/>
            <p:cNvSpPr>
              <a:spLocks noChangeShapeType="1"/>
            </p:cNvSpPr>
            <p:nvPr/>
          </p:nvSpPr>
          <p:spPr bwMode="auto">
            <a:xfrm>
              <a:off x="3951" y="176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10" name="Line 62"/>
            <p:cNvSpPr>
              <a:spLocks noChangeShapeType="1"/>
            </p:cNvSpPr>
            <p:nvPr/>
          </p:nvSpPr>
          <p:spPr bwMode="auto">
            <a:xfrm>
              <a:off x="4028"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11" name="Line 63"/>
            <p:cNvSpPr>
              <a:spLocks noChangeShapeType="1"/>
            </p:cNvSpPr>
            <p:nvPr/>
          </p:nvSpPr>
          <p:spPr bwMode="auto">
            <a:xfrm>
              <a:off x="4107"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12" name="Freeform 64"/>
            <p:cNvSpPr>
              <a:spLocks/>
            </p:cNvSpPr>
            <p:nvPr/>
          </p:nvSpPr>
          <p:spPr bwMode="auto">
            <a:xfrm>
              <a:off x="4125" y="1480"/>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7213" name="Freeform 65"/>
            <p:cNvSpPr>
              <a:spLocks/>
            </p:cNvSpPr>
            <p:nvPr/>
          </p:nvSpPr>
          <p:spPr bwMode="auto">
            <a:xfrm>
              <a:off x="3898" y="1480"/>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7214" name="Line 66"/>
            <p:cNvSpPr>
              <a:spLocks noChangeShapeType="1"/>
            </p:cNvSpPr>
            <p:nvPr/>
          </p:nvSpPr>
          <p:spPr bwMode="auto">
            <a:xfrm flipH="1">
              <a:off x="4050"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15" name="Line 67"/>
            <p:cNvSpPr>
              <a:spLocks noChangeShapeType="1"/>
            </p:cNvSpPr>
            <p:nvPr/>
          </p:nvSpPr>
          <p:spPr bwMode="auto">
            <a:xfrm flipH="1">
              <a:off x="3973"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16" name="Line 68"/>
            <p:cNvSpPr>
              <a:spLocks noChangeShapeType="1"/>
            </p:cNvSpPr>
            <p:nvPr/>
          </p:nvSpPr>
          <p:spPr bwMode="auto">
            <a:xfrm>
              <a:off x="3951" y="148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17" name="Line 69"/>
            <p:cNvSpPr>
              <a:spLocks noChangeShapeType="1"/>
            </p:cNvSpPr>
            <p:nvPr/>
          </p:nvSpPr>
          <p:spPr bwMode="auto">
            <a:xfrm>
              <a:off x="4028"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18" name="Line 70"/>
            <p:cNvSpPr>
              <a:spLocks noChangeShapeType="1"/>
            </p:cNvSpPr>
            <p:nvPr/>
          </p:nvSpPr>
          <p:spPr bwMode="auto">
            <a:xfrm>
              <a:off x="4107"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19" name="Line 71"/>
            <p:cNvSpPr>
              <a:spLocks noChangeShapeType="1"/>
            </p:cNvSpPr>
            <p:nvPr/>
          </p:nvSpPr>
          <p:spPr bwMode="auto">
            <a:xfrm flipV="1">
              <a:off x="4165"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20" name="Line 72"/>
            <p:cNvSpPr>
              <a:spLocks noChangeShapeType="1"/>
            </p:cNvSpPr>
            <p:nvPr/>
          </p:nvSpPr>
          <p:spPr bwMode="auto">
            <a:xfrm flipV="1">
              <a:off x="416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21" name="Line 73"/>
            <p:cNvSpPr>
              <a:spLocks noChangeShapeType="1"/>
            </p:cNvSpPr>
            <p:nvPr/>
          </p:nvSpPr>
          <p:spPr bwMode="auto">
            <a:xfrm flipV="1">
              <a:off x="4163"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22" name="Line 74"/>
            <p:cNvSpPr>
              <a:spLocks noChangeShapeType="1"/>
            </p:cNvSpPr>
            <p:nvPr/>
          </p:nvSpPr>
          <p:spPr bwMode="auto">
            <a:xfrm flipV="1">
              <a:off x="4165"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23" name="Line 75"/>
            <p:cNvSpPr>
              <a:spLocks noChangeShapeType="1"/>
            </p:cNvSpPr>
            <p:nvPr/>
          </p:nvSpPr>
          <p:spPr bwMode="auto">
            <a:xfrm flipV="1">
              <a:off x="4165"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24" name="Line 76"/>
            <p:cNvSpPr>
              <a:spLocks noChangeShapeType="1"/>
            </p:cNvSpPr>
            <p:nvPr/>
          </p:nvSpPr>
          <p:spPr bwMode="auto">
            <a:xfrm flipV="1">
              <a:off x="389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25" name="Line 77"/>
            <p:cNvSpPr>
              <a:spLocks noChangeShapeType="1"/>
            </p:cNvSpPr>
            <p:nvPr/>
          </p:nvSpPr>
          <p:spPr bwMode="auto">
            <a:xfrm flipV="1">
              <a:off x="389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26" name="Line 78"/>
            <p:cNvSpPr>
              <a:spLocks noChangeShapeType="1"/>
            </p:cNvSpPr>
            <p:nvPr/>
          </p:nvSpPr>
          <p:spPr bwMode="auto">
            <a:xfrm flipV="1">
              <a:off x="389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27" name="Line 79"/>
            <p:cNvSpPr>
              <a:spLocks noChangeShapeType="1"/>
            </p:cNvSpPr>
            <p:nvPr/>
          </p:nvSpPr>
          <p:spPr bwMode="auto">
            <a:xfrm flipV="1">
              <a:off x="3898"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28" name="Line 80"/>
            <p:cNvSpPr>
              <a:spLocks noChangeShapeType="1"/>
            </p:cNvSpPr>
            <p:nvPr/>
          </p:nvSpPr>
          <p:spPr bwMode="auto">
            <a:xfrm flipV="1">
              <a:off x="3898"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29" name="Freeform 81"/>
            <p:cNvSpPr>
              <a:spLocks/>
            </p:cNvSpPr>
            <p:nvPr/>
          </p:nvSpPr>
          <p:spPr bwMode="auto">
            <a:xfrm>
              <a:off x="4027" y="1604"/>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47230" name="Oval 82"/>
            <p:cNvSpPr>
              <a:spLocks noChangeArrowheads="1"/>
            </p:cNvSpPr>
            <p:nvPr/>
          </p:nvSpPr>
          <p:spPr bwMode="auto">
            <a:xfrm>
              <a:off x="4051" y="1564"/>
              <a:ext cx="72" cy="73"/>
            </a:xfrm>
            <a:prstGeom prst="ellipse">
              <a:avLst/>
            </a:prstGeom>
            <a:noFill/>
            <a:ln w="12700">
              <a:solidFill>
                <a:srgbClr val="000000"/>
              </a:solidFill>
              <a:round/>
              <a:headEnd/>
              <a:tailEnd/>
            </a:ln>
          </p:spPr>
          <p:txBody>
            <a:bodyPr wrap="none" anchor="ctr"/>
            <a:lstStyle/>
            <a:p>
              <a:endParaRPr lang="en-US"/>
            </a:p>
          </p:txBody>
        </p:sp>
        <p:sp>
          <p:nvSpPr>
            <p:cNvPr id="47231" name="Freeform 83"/>
            <p:cNvSpPr>
              <a:spLocks/>
            </p:cNvSpPr>
            <p:nvPr/>
          </p:nvSpPr>
          <p:spPr bwMode="auto">
            <a:xfrm>
              <a:off x="4513" y="1665"/>
              <a:ext cx="116" cy="51"/>
            </a:xfrm>
            <a:custGeom>
              <a:avLst/>
              <a:gdLst>
                <a:gd name="T0" fmla="*/ 0 w 116"/>
                <a:gd name="T1" fmla="*/ 0 h 51"/>
                <a:gd name="T2" fmla="*/ 0 w 116"/>
                <a:gd name="T3" fmla="*/ 50 h 51"/>
                <a:gd name="T4" fmla="*/ 115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0" y="0"/>
                  </a:moveTo>
                  <a:lnTo>
                    <a:pt x="0" y="50"/>
                  </a:lnTo>
                  <a:lnTo>
                    <a:pt x="115" y="50"/>
                  </a:lnTo>
                </a:path>
              </a:pathLst>
            </a:custGeom>
            <a:noFill/>
            <a:ln w="12700" cap="rnd">
              <a:solidFill>
                <a:srgbClr val="000000"/>
              </a:solidFill>
              <a:round/>
              <a:headEnd type="none" w="sm" len="sm"/>
              <a:tailEnd type="none" w="sm" len="sm"/>
            </a:ln>
          </p:spPr>
          <p:txBody>
            <a:bodyPr/>
            <a:lstStyle/>
            <a:p>
              <a:endParaRPr lang="en-US"/>
            </a:p>
          </p:txBody>
        </p:sp>
        <p:sp>
          <p:nvSpPr>
            <p:cNvPr id="47232" name="Freeform 84"/>
            <p:cNvSpPr>
              <a:spLocks/>
            </p:cNvSpPr>
            <p:nvPr/>
          </p:nvSpPr>
          <p:spPr bwMode="auto">
            <a:xfrm>
              <a:off x="4513" y="1513"/>
              <a:ext cx="116" cy="41"/>
            </a:xfrm>
            <a:custGeom>
              <a:avLst/>
              <a:gdLst>
                <a:gd name="T0" fmla="*/ 0 w 116"/>
                <a:gd name="T1" fmla="*/ 40 h 41"/>
                <a:gd name="T2" fmla="*/ 0 w 116"/>
                <a:gd name="T3" fmla="*/ 0 h 41"/>
                <a:gd name="T4" fmla="*/ 115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0" y="40"/>
                  </a:moveTo>
                  <a:lnTo>
                    <a:pt x="0" y="0"/>
                  </a:lnTo>
                  <a:lnTo>
                    <a:pt x="115" y="0"/>
                  </a:lnTo>
                </a:path>
              </a:pathLst>
            </a:custGeom>
            <a:noFill/>
            <a:ln w="12700" cap="rnd">
              <a:solidFill>
                <a:srgbClr val="000000"/>
              </a:solidFill>
              <a:round/>
              <a:headEnd type="none" w="sm" len="sm"/>
              <a:tailEnd type="none" w="sm" len="sm"/>
            </a:ln>
          </p:spPr>
          <p:txBody>
            <a:bodyPr/>
            <a:lstStyle/>
            <a:p>
              <a:endParaRPr lang="en-US"/>
            </a:p>
          </p:txBody>
        </p:sp>
        <p:sp>
          <p:nvSpPr>
            <p:cNvPr id="47233" name="Freeform 85"/>
            <p:cNvSpPr>
              <a:spLocks/>
            </p:cNvSpPr>
            <p:nvPr/>
          </p:nvSpPr>
          <p:spPr bwMode="auto">
            <a:xfrm>
              <a:off x="4587" y="1553"/>
              <a:ext cx="22" cy="122"/>
            </a:xfrm>
            <a:custGeom>
              <a:avLst/>
              <a:gdLst>
                <a:gd name="T0" fmla="*/ 1 w 22"/>
                <a:gd name="T1" fmla="*/ 121 h 122"/>
                <a:gd name="T2" fmla="*/ 21 w 22"/>
                <a:gd name="T3" fmla="*/ 60 h 122"/>
                <a:gd name="T4" fmla="*/ 17 w 22"/>
                <a:gd name="T5" fmla="*/ 30 h 122"/>
                <a:gd name="T6" fmla="*/ 0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1" y="121"/>
                  </a:moveTo>
                  <a:lnTo>
                    <a:pt x="21" y="60"/>
                  </a:lnTo>
                  <a:lnTo>
                    <a:pt x="17" y="3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7234" name="Freeform 86"/>
            <p:cNvSpPr>
              <a:spLocks/>
            </p:cNvSpPr>
            <p:nvPr/>
          </p:nvSpPr>
          <p:spPr bwMode="auto">
            <a:xfrm>
              <a:off x="4647" y="1553"/>
              <a:ext cx="20" cy="122"/>
            </a:xfrm>
            <a:custGeom>
              <a:avLst/>
              <a:gdLst>
                <a:gd name="T0" fmla="*/ 19 w 20"/>
                <a:gd name="T1" fmla="*/ 0 h 122"/>
                <a:gd name="T2" fmla="*/ 0 w 20"/>
                <a:gd name="T3" fmla="*/ 60 h 122"/>
                <a:gd name="T4" fmla="*/ 0 w 20"/>
                <a:gd name="T5" fmla="*/ 76 h 122"/>
                <a:gd name="T6" fmla="*/ 4 w 20"/>
                <a:gd name="T7" fmla="*/ 93 h 122"/>
                <a:gd name="T8" fmla="*/ 18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19" y="0"/>
                  </a:moveTo>
                  <a:lnTo>
                    <a:pt x="0" y="60"/>
                  </a:lnTo>
                  <a:lnTo>
                    <a:pt x="0" y="76"/>
                  </a:lnTo>
                  <a:lnTo>
                    <a:pt x="4" y="93"/>
                  </a:lnTo>
                  <a:lnTo>
                    <a:pt x="18" y="121"/>
                  </a:lnTo>
                </a:path>
              </a:pathLst>
            </a:custGeom>
            <a:noFill/>
            <a:ln w="12700" cap="rnd">
              <a:solidFill>
                <a:srgbClr val="000000"/>
              </a:solidFill>
              <a:round/>
              <a:headEnd type="none" w="sm" len="sm"/>
              <a:tailEnd type="none" w="sm" len="sm"/>
            </a:ln>
          </p:spPr>
          <p:txBody>
            <a:bodyPr/>
            <a:lstStyle/>
            <a:p>
              <a:endParaRPr lang="en-US"/>
            </a:p>
          </p:txBody>
        </p:sp>
        <p:sp>
          <p:nvSpPr>
            <p:cNvPr id="47235" name="Line 87"/>
            <p:cNvSpPr>
              <a:spLocks noChangeShapeType="1"/>
            </p:cNvSpPr>
            <p:nvPr/>
          </p:nvSpPr>
          <p:spPr bwMode="auto">
            <a:xfrm flipH="1">
              <a:off x="4547" y="1584"/>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36" name="Freeform 88"/>
            <p:cNvSpPr>
              <a:spLocks/>
            </p:cNvSpPr>
            <p:nvPr/>
          </p:nvSpPr>
          <p:spPr bwMode="auto">
            <a:xfrm>
              <a:off x="4542" y="1630"/>
              <a:ext cx="45" cy="32"/>
            </a:xfrm>
            <a:custGeom>
              <a:avLst/>
              <a:gdLst>
                <a:gd name="T0" fmla="*/ 0 w 45"/>
                <a:gd name="T1" fmla="*/ 31 h 32"/>
                <a:gd name="T2" fmla="*/ 44 w 45"/>
                <a:gd name="T3" fmla="*/ 18 h 32"/>
                <a:gd name="T4" fmla="*/ 37 w 45"/>
                <a:gd name="T5" fmla="*/ 0 h 32"/>
                <a:gd name="T6" fmla="*/ 0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0" y="31"/>
                  </a:moveTo>
                  <a:lnTo>
                    <a:pt x="44" y="18"/>
                  </a:lnTo>
                  <a:lnTo>
                    <a:pt x="37" y="0"/>
                  </a:lnTo>
                  <a:lnTo>
                    <a:pt x="0" y="31"/>
                  </a:lnTo>
                </a:path>
              </a:pathLst>
            </a:custGeom>
            <a:solidFill>
              <a:srgbClr val="000000"/>
            </a:solidFill>
            <a:ln w="12700" cap="rnd">
              <a:solidFill>
                <a:srgbClr val="000000"/>
              </a:solidFill>
              <a:round/>
              <a:headEnd/>
              <a:tailEnd/>
            </a:ln>
          </p:spPr>
          <p:txBody>
            <a:bodyPr/>
            <a:lstStyle/>
            <a:p>
              <a:endParaRPr lang="en-US"/>
            </a:p>
          </p:txBody>
        </p:sp>
        <p:sp>
          <p:nvSpPr>
            <p:cNvPr id="47237" name="Oval 89"/>
            <p:cNvSpPr>
              <a:spLocks noChangeArrowheads="1"/>
            </p:cNvSpPr>
            <p:nvPr/>
          </p:nvSpPr>
          <p:spPr bwMode="auto">
            <a:xfrm>
              <a:off x="4621" y="17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7238" name="Oval 90"/>
            <p:cNvSpPr>
              <a:spLocks noChangeArrowheads="1"/>
            </p:cNvSpPr>
            <p:nvPr/>
          </p:nvSpPr>
          <p:spPr bwMode="auto">
            <a:xfrm>
              <a:off x="4621" y="1510"/>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7239" name="Freeform 91"/>
            <p:cNvSpPr>
              <a:spLocks/>
            </p:cNvSpPr>
            <p:nvPr/>
          </p:nvSpPr>
          <p:spPr bwMode="auto">
            <a:xfrm>
              <a:off x="4436" y="1715"/>
              <a:ext cx="41" cy="40"/>
            </a:xfrm>
            <a:custGeom>
              <a:avLst/>
              <a:gdLst>
                <a:gd name="T0" fmla="*/ 40 w 41"/>
                <a:gd name="T1" fmla="*/ 39 h 40"/>
                <a:gd name="T2" fmla="*/ 0 w 41"/>
                <a:gd name="T3" fmla="*/ 39 h 40"/>
                <a:gd name="T4" fmla="*/ 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40"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7240" name="Freeform 92"/>
            <p:cNvSpPr>
              <a:spLocks/>
            </p:cNvSpPr>
            <p:nvPr/>
          </p:nvSpPr>
          <p:spPr bwMode="auto">
            <a:xfrm>
              <a:off x="4665" y="1715"/>
              <a:ext cx="39" cy="40"/>
            </a:xfrm>
            <a:custGeom>
              <a:avLst/>
              <a:gdLst>
                <a:gd name="T0" fmla="*/ 0 w 39"/>
                <a:gd name="T1" fmla="*/ 39 h 40"/>
                <a:gd name="T2" fmla="*/ 38 w 39"/>
                <a:gd name="T3" fmla="*/ 39 h 40"/>
                <a:gd name="T4" fmla="*/ 38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0" y="39"/>
                  </a:moveTo>
                  <a:lnTo>
                    <a:pt x="38" y="39"/>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7241" name="Line 93"/>
            <p:cNvSpPr>
              <a:spLocks noChangeShapeType="1"/>
            </p:cNvSpPr>
            <p:nvPr/>
          </p:nvSpPr>
          <p:spPr bwMode="auto">
            <a:xfrm>
              <a:off x="4513"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42" name="Line 94"/>
            <p:cNvSpPr>
              <a:spLocks noChangeShapeType="1"/>
            </p:cNvSpPr>
            <p:nvPr/>
          </p:nvSpPr>
          <p:spPr bwMode="auto">
            <a:xfrm>
              <a:off x="4590"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43" name="Line 95"/>
            <p:cNvSpPr>
              <a:spLocks noChangeShapeType="1"/>
            </p:cNvSpPr>
            <p:nvPr/>
          </p:nvSpPr>
          <p:spPr bwMode="auto">
            <a:xfrm flipH="1">
              <a:off x="4644" y="1754"/>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44" name="Line 96"/>
            <p:cNvSpPr>
              <a:spLocks noChangeShapeType="1"/>
            </p:cNvSpPr>
            <p:nvPr/>
          </p:nvSpPr>
          <p:spPr bwMode="auto">
            <a:xfrm flipH="1">
              <a:off x="4566"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45" name="Line 97"/>
            <p:cNvSpPr>
              <a:spLocks noChangeShapeType="1"/>
            </p:cNvSpPr>
            <p:nvPr/>
          </p:nvSpPr>
          <p:spPr bwMode="auto">
            <a:xfrm flipH="1">
              <a:off x="4487"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46" name="Freeform 98"/>
            <p:cNvSpPr>
              <a:spLocks/>
            </p:cNvSpPr>
            <p:nvPr/>
          </p:nvSpPr>
          <p:spPr bwMode="auto">
            <a:xfrm>
              <a:off x="4436" y="1472"/>
              <a:ext cx="41" cy="42"/>
            </a:xfrm>
            <a:custGeom>
              <a:avLst/>
              <a:gdLst>
                <a:gd name="T0" fmla="*/ 0 w 41"/>
                <a:gd name="T1" fmla="*/ 41 h 42"/>
                <a:gd name="T2" fmla="*/ 0 w 41"/>
                <a:gd name="T3" fmla="*/ 0 h 42"/>
                <a:gd name="T4" fmla="*/ 4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0" y="41"/>
                  </a:moveTo>
                  <a:lnTo>
                    <a:pt x="0" y="0"/>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7247" name="Freeform 99"/>
            <p:cNvSpPr>
              <a:spLocks/>
            </p:cNvSpPr>
            <p:nvPr/>
          </p:nvSpPr>
          <p:spPr bwMode="auto">
            <a:xfrm>
              <a:off x="4665" y="1472"/>
              <a:ext cx="39" cy="42"/>
            </a:xfrm>
            <a:custGeom>
              <a:avLst/>
              <a:gdLst>
                <a:gd name="T0" fmla="*/ 38 w 39"/>
                <a:gd name="T1" fmla="*/ 41 h 42"/>
                <a:gd name="T2" fmla="*/ 38 w 39"/>
                <a:gd name="T3" fmla="*/ 0 h 42"/>
                <a:gd name="T4" fmla="*/ 0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38" y="41"/>
                  </a:moveTo>
                  <a:lnTo>
                    <a:pt x="38"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7248" name="Line 100"/>
            <p:cNvSpPr>
              <a:spLocks noChangeShapeType="1"/>
            </p:cNvSpPr>
            <p:nvPr/>
          </p:nvSpPr>
          <p:spPr bwMode="auto">
            <a:xfrm>
              <a:off x="4513"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49" name="Line 101"/>
            <p:cNvSpPr>
              <a:spLocks noChangeShapeType="1"/>
            </p:cNvSpPr>
            <p:nvPr/>
          </p:nvSpPr>
          <p:spPr bwMode="auto">
            <a:xfrm>
              <a:off x="4590"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50" name="Line 102"/>
            <p:cNvSpPr>
              <a:spLocks noChangeShapeType="1"/>
            </p:cNvSpPr>
            <p:nvPr/>
          </p:nvSpPr>
          <p:spPr bwMode="auto">
            <a:xfrm flipH="1">
              <a:off x="4644" y="1473"/>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51" name="Line 103"/>
            <p:cNvSpPr>
              <a:spLocks noChangeShapeType="1"/>
            </p:cNvSpPr>
            <p:nvPr/>
          </p:nvSpPr>
          <p:spPr bwMode="auto">
            <a:xfrm flipH="1">
              <a:off x="4566"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52" name="Line 104"/>
            <p:cNvSpPr>
              <a:spLocks noChangeShapeType="1"/>
            </p:cNvSpPr>
            <p:nvPr/>
          </p:nvSpPr>
          <p:spPr bwMode="auto">
            <a:xfrm flipH="1">
              <a:off x="4487"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53" name="Line 105"/>
            <p:cNvSpPr>
              <a:spLocks noChangeShapeType="1"/>
            </p:cNvSpPr>
            <p:nvPr/>
          </p:nvSpPr>
          <p:spPr bwMode="auto">
            <a:xfrm flipV="1">
              <a:off x="4436"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54" name="Line 106"/>
            <p:cNvSpPr>
              <a:spLocks noChangeShapeType="1"/>
            </p:cNvSpPr>
            <p:nvPr/>
          </p:nvSpPr>
          <p:spPr bwMode="auto">
            <a:xfrm flipV="1">
              <a:off x="4436"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55" name="Line 107"/>
            <p:cNvSpPr>
              <a:spLocks noChangeShapeType="1"/>
            </p:cNvSpPr>
            <p:nvPr/>
          </p:nvSpPr>
          <p:spPr bwMode="auto">
            <a:xfrm flipV="1">
              <a:off x="4438"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56" name="Line 108"/>
            <p:cNvSpPr>
              <a:spLocks noChangeShapeType="1"/>
            </p:cNvSpPr>
            <p:nvPr/>
          </p:nvSpPr>
          <p:spPr bwMode="auto">
            <a:xfrm flipV="1">
              <a:off x="4436"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57" name="Line 109"/>
            <p:cNvSpPr>
              <a:spLocks noChangeShapeType="1"/>
            </p:cNvSpPr>
            <p:nvPr/>
          </p:nvSpPr>
          <p:spPr bwMode="auto">
            <a:xfrm flipV="1">
              <a:off x="4436"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58" name="Line 110"/>
            <p:cNvSpPr>
              <a:spLocks noChangeShapeType="1"/>
            </p:cNvSpPr>
            <p:nvPr/>
          </p:nvSpPr>
          <p:spPr bwMode="auto">
            <a:xfrm flipV="1">
              <a:off x="4702"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59" name="Line 111"/>
            <p:cNvSpPr>
              <a:spLocks noChangeShapeType="1"/>
            </p:cNvSpPr>
            <p:nvPr/>
          </p:nvSpPr>
          <p:spPr bwMode="auto">
            <a:xfrm flipV="1">
              <a:off x="4702"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60" name="Line 112"/>
            <p:cNvSpPr>
              <a:spLocks noChangeShapeType="1"/>
            </p:cNvSpPr>
            <p:nvPr/>
          </p:nvSpPr>
          <p:spPr bwMode="auto">
            <a:xfrm flipV="1">
              <a:off x="4702"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61" name="Line 113"/>
            <p:cNvSpPr>
              <a:spLocks noChangeShapeType="1"/>
            </p:cNvSpPr>
            <p:nvPr/>
          </p:nvSpPr>
          <p:spPr bwMode="auto">
            <a:xfrm flipV="1">
              <a:off x="4703"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62" name="Line 114"/>
            <p:cNvSpPr>
              <a:spLocks noChangeShapeType="1"/>
            </p:cNvSpPr>
            <p:nvPr/>
          </p:nvSpPr>
          <p:spPr bwMode="auto">
            <a:xfrm flipV="1">
              <a:off x="4703"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263" name="Freeform 115"/>
            <p:cNvSpPr>
              <a:spLocks/>
            </p:cNvSpPr>
            <p:nvPr/>
          </p:nvSpPr>
          <p:spPr bwMode="auto">
            <a:xfrm>
              <a:off x="4450" y="1596"/>
              <a:ext cx="125" cy="62"/>
            </a:xfrm>
            <a:custGeom>
              <a:avLst/>
              <a:gdLst>
                <a:gd name="T0" fmla="*/ 124 w 125"/>
                <a:gd name="T1" fmla="*/ 0 h 62"/>
                <a:gd name="T2" fmla="*/ 61 w 125"/>
                <a:gd name="T3" fmla="*/ 61 h 62"/>
                <a:gd name="T4" fmla="*/ 0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124" y="0"/>
                  </a:moveTo>
                  <a:lnTo>
                    <a:pt x="61" y="61"/>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7264" name="Oval 116"/>
            <p:cNvSpPr>
              <a:spLocks noChangeArrowheads="1"/>
            </p:cNvSpPr>
            <p:nvPr/>
          </p:nvSpPr>
          <p:spPr bwMode="auto">
            <a:xfrm>
              <a:off x="4478" y="1556"/>
              <a:ext cx="72" cy="73"/>
            </a:xfrm>
            <a:prstGeom prst="ellipse">
              <a:avLst/>
            </a:prstGeom>
            <a:noFill/>
            <a:ln w="12700">
              <a:solidFill>
                <a:srgbClr val="000000"/>
              </a:solidFill>
              <a:round/>
              <a:headEnd/>
              <a:tailEnd/>
            </a:ln>
          </p:spPr>
          <p:txBody>
            <a:bodyPr wrap="none" anchor="ctr"/>
            <a:lstStyle/>
            <a:p>
              <a:endParaRPr lang="en-US"/>
            </a:p>
          </p:txBody>
        </p:sp>
      </p:grpSp>
      <p:sp>
        <p:nvSpPr>
          <p:cNvPr id="47134" name="Freeform 118"/>
          <p:cNvSpPr>
            <a:spLocks/>
          </p:cNvSpPr>
          <p:nvPr/>
        </p:nvSpPr>
        <p:spPr bwMode="auto">
          <a:xfrm>
            <a:off x="6299200" y="2154238"/>
            <a:ext cx="349250" cy="1193800"/>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47135" name="Freeform 119"/>
          <p:cNvSpPr>
            <a:spLocks/>
          </p:cNvSpPr>
          <p:nvPr/>
        </p:nvSpPr>
        <p:spPr bwMode="auto">
          <a:xfrm>
            <a:off x="7002463" y="2154238"/>
            <a:ext cx="342900" cy="1193800"/>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sp>
        <p:nvSpPr>
          <p:cNvPr id="47136" name="Line 120"/>
          <p:cNvSpPr>
            <a:spLocks noChangeShapeType="1"/>
          </p:cNvSpPr>
          <p:nvPr/>
        </p:nvSpPr>
        <p:spPr bwMode="auto">
          <a:xfrm>
            <a:off x="58896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37" name="Line 121"/>
          <p:cNvSpPr>
            <a:spLocks noChangeShapeType="1"/>
          </p:cNvSpPr>
          <p:nvPr/>
        </p:nvSpPr>
        <p:spPr bwMode="auto">
          <a:xfrm>
            <a:off x="57197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38" name="Line 122"/>
          <p:cNvSpPr>
            <a:spLocks noChangeShapeType="1"/>
          </p:cNvSpPr>
          <p:nvPr/>
        </p:nvSpPr>
        <p:spPr bwMode="auto">
          <a:xfrm>
            <a:off x="5889625"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39" name="Line 123"/>
          <p:cNvSpPr>
            <a:spLocks noChangeShapeType="1"/>
          </p:cNvSpPr>
          <p:nvPr/>
        </p:nvSpPr>
        <p:spPr bwMode="auto">
          <a:xfrm>
            <a:off x="5835650"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40" name="Line 124"/>
          <p:cNvSpPr>
            <a:spLocks noChangeShapeType="1"/>
          </p:cNvSpPr>
          <p:nvPr/>
        </p:nvSpPr>
        <p:spPr bwMode="auto">
          <a:xfrm>
            <a:off x="5286375"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41" name="Line 125"/>
          <p:cNvSpPr>
            <a:spLocks noChangeShapeType="1"/>
          </p:cNvSpPr>
          <p:nvPr/>
        </p:nvSpPr>
        <p:spPr bwMode="auto">
          <a:xfrm>
            <a:off x="5341938"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42" name="Freeform 126"/>
          <p:cNvSpPr>
            <a:spLocks/>
          </p:cNvSpPr>
          <p:nvPr/>
        </p:nvSpPr>
        <p:spPr bwMode="auto">
          <a:xfrm>
            <a:off x="5486400" y="4775200"/>
            <a:ext cx="53975" cy="111125"/>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47143" name="Freeform 127"/>
          <p:cNvSpPr>
            <a:spLocks/>
          </p:cNvSpPr>
          <p:nvPr/>
        </p:nvSpPr>
        <p:spPr bwMode="auto">
          <a:xfrm>
            <a:off x="5719763" y="5027613"/>
            <a:ext cx="79375" cy="114300"/>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47144" name="Rectangle 128"/>
          <p:cNvSpPr>
            <a:spLocks noChangeArrowheads="1"/>
          </p:cNvSpPr>
          <p:nvPr/>
        </p:nvSpPr>
        <p:spPr bwMode="auto">
          <a:xfrm>
            <a:off x="5235575" y="4770438"/>
            <a:ext cx="749300" cy="368300"/>
          </a:xfrm>
          <a:prstGeom prst="rect">
            <a:avLst/>
          </a:prstGeom>
          <a:noFill/>
          <a:ln w="12700">
            <a:solidFill>
              <a:schemeClr val="tx1"/>
            </a:solidFill>
            <a:miter lim="800000"/>
            <a:headEnd/>
            <a:tailEnd/>
          </a:ln>
        </p:spPr>
        <p:txBody>
          <a:bodyPr wrap="none" anchor="ctr"/>
          <a:lstStyle/>
          <a:p>
            <a:endParaRPr lang="en-US"/>
          </a:p>
        </p:txBody>
      </p:sp>
      <p:sp>
        <p:nvSpPr>
          <p:cNvPr id="47145" name="Line 129"/>
          <p:cNvSpPr>
            <a:spLocks noChangeShapeType="1"/>
          </p:cNvSpPr>
          <p:nvPr/>
        </p:nvSpPr>
        <p:spPr bwMode="auto">
          <a:xfrm>
            <a:off x="5610225" y="4764088"/>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146" name="Line 130"/>
          <p:cNvSpPr>
            <a:spLocks noChangeShapeType="1"/>
          </p:cNvSpPr>
          <p:nvPr/>
        </p:nvSpPr>
        <p:spPr bwMode="auto">
          <a:xfrm flipH="1">
            <a:off x="5719763" y="4768850"/>
            <a:ext cx="17145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147" name="Line 131"/>
          <p:cNvSpPr>
            <a:spLocks noChangeShapeType="1"/>
          </p:cNvSpPr>
          <p:nvPr/>
        </p:nvSpPr>
        <p:spPr bwMode="auto">
          <a:xfrm flipV="1">
            <a:off x="5510213" y="4768850"/>
            <a:ext cx="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148" name="Rectangle 132"/>
          <p:cNvSpPr>
            <a:spLocks noChangeArrowheads="1"/>
          </p:cNvSpPr>
          <p:nvPr/>
        </p:nvSpPr>
        <p:spPr bwMode="auto">
          <a:xfrm>
            <a:off x="58515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47149" name="Rectangle 133"/>
          <p:cNvSpPr>
            <a:spLocks noChangeArrowheads="1"/>
          </p:cNvSpPr>
          <p:nvPr/>
        </p:nvSpPr>
        <p:spPr bwMode="auto">
          <a:xfrm>
            <a:off x="58515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7150" name="Rectangle 134"/>
          <p:cNvSpPr>
            <a:spLocks noChangeArrowheads="1"/>
          </p:cNvSpPr>
          <p:nvPr/>
        </p:nvSpPr>
        <p:spPr bwMode="auto">
          <a:xfrm>
            <a:off x="54864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7151" name="Rectangle 135"/>
          <p:cNvSpPr>
            <a:spLocks noChangeArrowheads="1"/>
          </p:cNvSpPr>
          <p:nvPr/>
        </p:nvSpPr>
        <p:spPr bwMode="auto">
          <a:xfrm>
            <a:off x="4910138" y="4659313"/>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7152" name="Rectangle 136"/>
          <p:cNvSpPr>
            <a:spLocks noChangeArrowheads="1"/>
          </p:cNvSpPr>
          <p:nvPr/>
        </p:nvSpPr>
        <p:spPr bwMode="auto">
          <a:xfrm>
            <a:off x="5934075" y="468471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47153" name="AutoShape 137"/>
          <p:cNvSpPr>
            <a:spLocks noChangeArrowheads="1"/>
          </p:cNvSpPr>
          <p:nvPr/>
        </p:nvSpPr>
        <p:spPr bwMode="auto">
          <a:xfrm>
            <a:off x="5781675"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7154" name="AutoShape 138"/>
          <p:cNvSpPr>
            <a:spLocks noChangeArrowheads="1"/>
          </p:cNvSpPr>
          <p:nvPr/>
        </p:nvSpPr>
        <p:spPr bwMode="auto">
          <a:xfrm rot="10800000" flipH="1">
            <a:off x="5624513" y="5337175"/>
            <a:ext cx="188912" cy="15716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7155" name="Freeform 139"/>
          <p:cNvSpPr>
            <a:spLocks/>
          </p:cNvSpPr>
          <p:nvPr/>
        </p:nvSpPr>
        <p:spPr bwMode="auto">
          <a:xfrm>
            <a:off x="5988050" y="4924425"/>
            <a:ext cx="349250" cy="207963"/>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8" name="Group 144"/>
          <p:cNvGrpSpPr>
            <a:grpSpLocks/>
          </p:cNvGrpSpPr>
          <p:nvPr/>
        </p:nvGrpSpPr>
        <p:grpSpPr bwMode="auto">
          <a:xfrm>
            <a:off x="4910138" y="4951413"/>
            <a:ext cx="314325" cy="184150"/>
            <a:chOff x="3093" y="3119"/>
            <a:chExt cx="198" cy="116"/>
          </a:xfrm>
        </p:grpSpPr>
        <p:sp>
          <p:nvSpPr>
            <p:cNvPr id="47193" name="Line 140"/>
            <p:cNvSpPr>
              <a:spLocks noChangeShapeType="1"/>
            </p:cNvSpPr>
            <p:nvPr/>
          </p:nvSpPr>
          <p:spPr bwMode="auto">
            <a:xfrm>
              <a:off x="3137"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94" name="Freeform 141"/>
            <p:cNvSpPr>
              <a:spLocks/>
            </p:cNvSpPr>
            <p:nvPr/>
          </p:nvSpPr>
          <p:spPr bwMode="auto">
            <a:xfrm>
              <a:off x="3093"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7195" name="Line 142"/>
            <p:cNvSpPr>
              <a:spLocks noChangeShapeType="1"/>
            </p:cNvSpPr>
            <p:nvPr/>
          </p:nvSpPr>
          <p:spPr bwMode="auto">
            <a:xfrm>
              <a:off x="3141"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96" name="Line 143"/>
            <p:cNvSpPr>
              <a:spLocks noChangeShapeType="1"/>
            </p:cNvSpPr>
            <p:nvPr/>
          </p:nvSpPr>
          <p:spPr bwMode="auto">
            <a:xfrm>
              <a:off x="3141"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47157" name="Line 145"/>
          <p:cNvSpPr>
            <a:spLocks noChangeShapeType="1"/>
          </p:cNvSpPr>
          <p:nvPr/>
        </p:nvSpPr>
        <p:spPr bwMode="auto">
          <a:xfrm>
            <a:off x="80232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58" name="Line 146"/>
          <p:cNvSpPr>
            <a:spLocks noChangeShapeType="1"/>
          </p:cNvSpPr>
          <p:nvPr/>
        </p:nvSpPr>
        <p:spPr bwMode="auto">
          <a:xfrm>
            <a:off x="78533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59" name="Line 147"/>
          <p:cNvSpPr>
            <a:spLocks noChangeShapeType="1"/>
          </p:cNvSpPr>
          <p:nvPr/>
        </p:nvSpPr>
        <p:spPr bwMode="auto">
          <a:xfrm>
            <a:off x="8023225"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60" name="Line 148"/>
          <p:cNvSpPr>
            <a:spLocks noChangeShapeType="1"/>
          </p:cNvSpPr>
          <p:nvPr/>
        </p:nvSpPr>
        <p:spPr bwMode="auto">
          <a:xfrm>
            <a:off x="7969250"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61" name="Line 149"/>
          <p:cNvSpPr>
            <a:spLocks noChangeShapeType="1"/>
          </p:cNvSpPr>
          <p:nvPr/>
        </p:nvSpPr>
        <p:spPr bwMode="auto">
          <a:xfrm>
            <a:off x="7419975"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62" name="Line 150"/>
          <p:cNvSpPr>
            <a:spLocks noChangeShapeType="1"/>
          </p:cNvSpPr>
          <p:nvPr/>
        </p:nvSpPr>
        <p:spPr bwMode="auto">
          <a:xfrm>
            <a:off x="7475538"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63" name="Freeform 151"/>
          <p:cNvSpPr>
            <a:spLocks/>
          </p:cNvSpPr>
          <p:nvPr/>
        </p:nvSpPr>
        <p:spPr bwMode="auto">
          <a:xfrm>
            <a:off x="7620000" y="4775200"/>
            <a:ext cx="53975" cy="111125"/>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47164" name="Freeform 152"/>
          <p:cNvSpPr>
            <a:spLocks/>
          </p:cNvSpPr>
          <p:nvPr/>
        </p:nvSpPr>
        <p:spPr bwMode="auto">
          <a:xfrm>
            <a:off x="7853363" y="5027613"/>
            <a:ext cx="79375" cy="114300"/>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47165" name="Rectangle 153"/>
          <p:cNvSpPr>
            <a:spLocks noChangeArrowheads="1"/>
          </p:cNvSpPr>
          <p:nvPr/>
        </p:nvSpPr>
        <p:spPr bwMode="auto">
          <a:xfrm>
            <a:off x="7369175" y="4770438"/>
            <a:ext cx="749300" cy="368300"/>
          </a:xfrm>
          <a:prstGeom prst="rect">
            <a:avLst/>
          </a:prstGeom>
          <a:noFill/>
          <a:ln w="12700">
            <a:solidFill>
              <a:schemeClr val="tx1"/>
            </a:solidFill>
            <a:miter lim="800000"/>
            <a:headEnd/>
            <a:tailEnd/>
          </a:ln>
        </p:spPr>
        <p:txBody>
          <a:bodyPr wrap="none" anchor="ctr"/>
          <a:lstStyle/>
          <a:p>
            <a:endParaRPr lang="en-US"/>
          </a:p>
        </p:txBody>
      </p:sp>
      <p:sp>
        <p:nvSpPr>
          <p:cNvPr id="47166" name="Line 154"/>
          <p:cNvSpPr>
            <a:spLocks noChangeShapeType="1"/>
          </p:cNvSpPr>
          <p:nvPr/>
        </p:nvSpPr>
        <p:spPr bwMode="auto">
          <a:xfrm>
            <a:off x="7743825" y="4764088"/>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167" name="Line 155"/>
          <p:cNvSpPr>
            <a:spLocks noChangeShapeType="1"/>
          </p:cNvSpPr>
          <p:nvPr/>
        </p:nvSpPr>
        <p:spPr bwMode="auto">
          <a:xfrm flipH="1">
            <a:off x="7853363" y="4768850"/>
            <a:ext cx="17145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168" name="Line 156"/>
          <p:cNvSpPr>
            <a:spLocks noChangeShapeType="1"/>
          </p:cNvSpPr>
          <p:nvPr/>
        </p:nvSpPr>
        <p:spPr bwMode="auto">
          <a:xfrm flipV="1">
            <a:off x="7643813" y="4768850"/>
            <a:ext cx="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169" name="Rectangle 157"/>
          <p:cNvSpPr>
            <a:spLocks noChangeArrowheads="1"/>
          </p:cNvSpPr>
          <p:nvPr/>
        </p:nvSpPr>
        <p:spPr bwMode="auto">
          <a:xfrm>
            <a:off x="79851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47170" name="Rectangle 158"/>
          <p:cNvSpPr>
            <a:spLocks noChangeArrowheads="1"/>
          </p:cNvSpPr>
          <p:nvPr/>
        </p:nvSpPr>
        <p:spPr bwMode="auto">
          <a:xfrm>
            <a:off x="79851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7171" name="Rectangle 159"/>
          <p:cNvSpPr>
            <a:spLocks noChangeArrowheads="1"/>
          </p:cNvSpPr>
          <p:nvPr/>
        </p:nvSpPr>
        <p:spPr bwMode="auto">
          <a:xfrm>
            <a:off x="76200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7172" name="Rectangle 160"/>
          <p:cNvSpPr>
            <a:spLocks noChangeArrowheads="1"/>
          </p:cNvSpPr>
          <p:nvPr/>
        </p:nvSpPr>
        <p:spPr bwMode="auto">
          <a:xfrm>
            <a:off x="7043738" y="4659313"/>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7173" name="Rectangle 161"/>
          <p:cNvSpPr>
            <a:spLocks noChangeArrowheads="1"/>
          </p:cNvSpPr>
          <p:nvPr/>
        </p:nvSpPr>
        <p:spPr bwMode="auto">
          <a:xfrm>
            <a:off x="8067675" y="468471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47174" name="AutoShape 162"/>
          <p:cNvSpPr>
            <a:spLocks noChangeArrowheads="1"/>
          </p:cNvSpPr>
          <p:nvPr/>
        </p:nvSpPr>
        <p:spPr bwMode="auto">
          <a:xfrm>
            <a:off x="7923213"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7175" name="AutoShape 163"/>
          <p:cNvSpPr>
            <a:spLocks noChangeArrowheads="1"/>
          </p:cNvSpPr>
          <p:nvPr/>
        </p:nvSpPr>
        <p:spPr bwMode="auto">
          <a:xfrm rot="10800000" flipH="1">
            <a:off x="7750175" y="5337175"/>
            <a:ext cx="188913" cy="15716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7176" name="Freeform 164"/>
          <p:cNvSpPr>
            <a:spLocks/>
          </p:cNvSpPr>
          <p:nvPr/>
        </p:nvSpPr>
        <p:spPr bwMode="auto">
          <a:xfrm>
            <a:off x="8121650" y="4924425"/>
            <a:ext cx="349250" cy="207963"/>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9" name="Group 169"/>
          <p:cNvGrpSpPr>
            <a:grpSpLocks/>
          </p:cNvGrpSpPr>
          <p:nvPr/>
        </p:nvGrpSpPr>
        <p:grpSpPr bwMode="auto">
          <a:xfrm>
            <a:off x="7043738" y="4951413"/>
            <a:ext cx="314325" cy="184150"/>
            <a:chOff x="4437" y="3119"/>
            <a:chExt cx="198" cy="116"/>
          </a:xfrm>
        </p:grpSpPr>
        <p:sp>
          <p:nvSpPr>
            <p:cNvPr id="47189" name="Line 165"/>
            <p:cNvSpPr>
              <a:spLocks noChangeShapeType="1"/>
            </p:cNvSpPr>
            <p:nvPr/>
          </p:nvSpPr>
          <p:spPr bwMode="auto">
            <a:xfrm>
              <a:off x="4481"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90" name="Freeform 166"/>
            <p:cNvSpPr>
              <a:spLocks/>
            </p:cNvSpPr>
            <p:nvPr/>
          </p:nvSpPr>
          <p:spPr bwMode="auto">
            <a:xfrm>
              <a:off x="4437"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7191" name="Line 167"/>
            <p:cNvSpPr>
              <a:spLocks noChangeShapeType="1"/>
            </p:cNvSpPr>
            <p:nvPr/>
          </p:nvSpPr>
          <p:spPr bwMode="auto">
            <a:xfrm>
              <a:off x="4485"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192" name="Line 168"/>
            <p:cNvSpPr>
              <a:spLocks noChangeShapeType="1"/>
            </p:cNvSpPr>
            <p:nvPr/>
          </p:nvSpPr>
          <p:spPr bwMode="auto">
            <a:xfrm>
              <a:off x="4485"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47178" name="Freeform 170"/>
          <p:cNvSpPr>
            <a:spLocks/>
          </p:cNvSpPr>
          <p:nvPr/>
        </p:nvSpPr>
        <p:spPr bwMode="auto">
          <a:xfrm>
            <a:off x="5241925" y="3678238"/>
            <a:ext cx="722313" cy="1085850"/>
          </a:xfrm>
          <a:custGeom>
            <a:avLst/>
            <a:gdLst>
              <a:gd name="T0" fmla="*/ 407 w 455"/>
              <a:gd name="T1" fmla="*/ 683 h 684"/>
              <a:gd name="T2" fmla="*/ 407 w 455"/>
              <a:gd name="T3" fmla="*/ 495 h 684"/>
              <a:gd name="T4" fmla="*/ 0 w 455"/>
              <a:gd name="T5" fmla="*/ 490 h 684"/>
              <a:gd name="T6" fmla="*/ 0 w 455"/>
              <a:gd name="T7" fmla="*/ 0 h 684"/>
              <a:gd name="T8" fmla="*/ 53 w 455"/>
              <a:gd name="T9" fmla="*/ 0 h 684"/>
              <a:gd name="T10" fmla="*/ 454 w 455"/>
              <a:gd name="T11" fmla="*/ 0 h 684"/>
              <a:gd name="T12" fmla="*/ 0 60000 65536"/>
              <a:gd name="T13" fmla="*/ 0 60000 65536"/>
              <a:gd name="T14" fmla="*/ 0 60000 65536"/>
              <a:gd name="T15" fmla="*/ 0 60000 65536"/>
              <a:gd name="T16" fmla="*/ 0 60000 65536"/>
              <a:gd name="T17" fmla="*/ 0 60000 65536"/>
              <a:gd name="T18" fmla="*/ 0 w 455"/>
              <a:gd name="T19" fmla="*/ 0 h 684"/>
              <a:gd name="T20" fmla="*/ 455 w 455"/>
              <a:gd name="T21" fmla="*/ 684 h 684"/>
            </a:gdLst>
            <a:ahLst/>
            <a:cxnLst>
              <a:cxn ang="T12">
                <a:pos x="T0" y="T1"/>
              </a:cxn>
              <a:cxn ang="T13">
                <a:pos x="T2" y="T3"/>
              </a:cxn>
              <a:cxn ang="T14">
                <a:pos x="T4" y="T5"/>
              </a:cxn>
              <a:cxn ang="T15">
                <a:pos x="T6" y="T7"/>
              </a:cxn>
              <a:cxn ang="T16">
                <a:pos x="T8" y="T9"/>
              </a:cxn>
              <a:cxn ang="T17">
                <a:pos x="T10" y="T11"/>
              </a:cxn>
            </a:cxnLst>
            <a:rect l="T18" t="T19" r="T20" b="T21"/>
            <a:pathLst>
              <a:path w="455" h="684">
                <a:moveTo>
                  <a:pt x="407" y="683"/>
                </a:moveTo>
                <a:lnTo>
                  <a:pt x="407" y="495"/>
                </a:lnTo>
                <a:lnTo>
                  <a:pt x="0" y="490"/>
                </a:lnTo>
                <a:lnTo>
                  <a:pt x="0" y="0"/>
                </a:lnTo>
                <a:lnTo>
                  <a:pt x="53" y="0"/>
                </a:lnTo>
                <a:lnTo>
                  <a:pt x="454" y="0"/>
                </a:lnTo>
              </a:path>
            </a:pathLst>
          </a:custGeom>
          <a:noFill/>
          <a:ln w="12700" cap="rnd">
            <a:solidFill>
              <a:srgbClr val="000000"/>
            </a:solidFill>
            <a:prstDash val="dash"/>
            <a:round/>
            <a:headEnd type="none" w="sm" len="sm"/>
            <a:tailEnd type="none" w="sm" len="sm"/>
          </a:ln>
        </p:spPr>
        <p:txBody>
          <a:bodyPr/>
          <a:lstStyle/>
          <a:p>
            <a:endParaRPr lang="en-US"/>
          </a:p>
        </p:txBody>
      </p:sp>
      <p:sp>
        <p:nvSpPr>
          <p:cNvPr id="47179" name="Freeform 171"/>
          <p:cNvSpPr>
            <a:spLocks/>
          </p:cNvSpPr>
          <p:nvPr/>
        </p:nvSpPr>
        <p:spPr bwMode="auto">
          <a:xfrm>
            <a:off x="7097713" y="3667125"/>
            <a:ext cx="1457325" cy="1089025"/>
          </a:xfrm>
          <a:custGeom>
            <a:avLst/>
            <a:gdLst>
              <a:gd name="T0" fmla="*/ 0 w 918"/>
              <a:gd name="T1" fmla="*/ 0 h 686"/>
              <a:gd name="T2" fmla="*/ 917 w 918"/>
              <a:gd name="T3" fmla="*/ 0 h 686"/>
              <a:gd name="T4" fmla="*/ 917 w 918"/>
              <a:gd name="T5" fmla="*/ 495 h 686"/>
              <a:gd name="T6" fmla="*/ 583 w 918"/>
              <a:gd name="T7" fmla="*/ 495 h 686"/>
              <a:gd name="T8" fmla="*/ 583 w 918"/>
              <a:gd name="T9" fmla="*/ 685 h 686"/>
              <a:gd name="T10" fmla="*/ 0 60000 65536"/>
              <a:gd name="T11" fmla="*/ 0 60000 65536"/>
              <a:gd name="T12" fmla="*/ 0 60000 65536"/>
              <a:gd name="T13" fmla="*/ 0 60000 65536"/>
              <a:gd name="T14" fmla="*/ 0 60000 65536"/>
              <a:gd name="T15" fmla="*/ 0 w 918"/>
              <a:gd name="T16" fmla="*/ 0 h 686"/>
              <a:gd name="T17" fmla="*/ 918 w 918"/>
              <a:gd name="T18" fmla="*/ 686 h 686"/>
            </a:gdLst>
            <a:ahLst/>
            <a:cxnLst>
              <a:cxn ang="T10">
                <a:pos x="T0" y="T1"/>
              </a:cxn>
              <a:cxn ang="T11">
                <a:pos x="T2" y="T3"/>
              </a:cxn>
              <a:cxn ang="T12">
                <a:pos x="T4" y="T5"/>
              </a:cxn>
              <a:cxn ang="T13">
                <a:pos x="T6" y="T7"/>
              </a:cxn>
              <a:cxn ang="T14">
                <a:pos x="T8" y="T9"/>
              </a:cxn>
            </a:cxnLst>
            <a:rect l="T15" t="T16" r="T17" b="T18"/>
            <a:pathLst>
              <a:path w="918" h="686">
                <a:moveTo>
                  <a:pt x="0" y="0"/>
                </a:moveTo>
                <a:lnTo>
                  <a:pt x="917" y="0"/>
                </a:lnTo>
                <a:lnTo>
                  <a:pt x="917" y="495"/>
                </a:lnTo>
                <a:lnTo>
                  <a:pt x="583" y="495"/>
                </a:lnTo>
                <a:lnTo>
                  <a:pt x="583" y="685"/>
                </a:lnTo>
              </a:path>
            </a:pathLst>
          </a:custGeom>
          <a:noFill/>
          <a:ln w="12700" cap="rnd">
            <a:solidFill>
              <a:srgbClr val="000000"/>
            </a:solidFill>
            <a:prstDash val="dash"/>
            <a:round/>
            <a:headEnd type="none" w="sm" len="sm"/>
            <a:tailEnd type="none" w="sm" len="sm"/>
          </a:ln>
        </p:spPr>
        <p:txBody>
          <a:bodyPr/>
          <a:lstStyle/>
          <a:p>
            <a:endParaRPr lang="en-US"/>
          </a:p>
        </p:txBody>
      </p:sp>
      <p:sp>
        <p:nvSpPr>
          <p:cNvPr id="47180" name="AutoShape 172"/>
          <p:cNvSpPr>
            <a:spLocks noChangeArrowheads="1"/>
          </p:cNvSpPr>
          <p:nvPr/>
        </p:nvSpPr>
        <p:spPr bwMode="auto">
          <a:xfrm rot="5400000">
            <a:off x="5629275" y="3581400"/>
            <a:ext cx="174625" cy="174625"/>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47181" name="AutoShape 173"/>
          <p:cNvSpPr>
            <a:spLocks noChangeArrowheads="1"/>
          </p:cNvSpPr>
          <p:nvPr/>
        </p:nvSpPr>
        <p:spPr bwMode="auto">
          <a:xfrm rot="16200000" flipH="1">
            <a:off x="7265988" y="3573463"/>
            <a:ext cx="174625" cy="174625"/>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47182" name="Rectangle 174"/>
          <p:cNvSpPr>
            <a:spLocks noChangeArrowheads="1"/>
          </p:cNvSpPr>
          <p:nvPr/>
        </p:nvSpPr>
        <p:spPr bwMode="auto">
          <a:xfrm>
            <a:off x="4702175" y="5097463"/>
            <a:ext cx="31750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sp>
        <p:nvSpPr>
          <p:cNvPr id="47183" name="Rectangle 175"/>
          <p:cNvSpPr>
            <a:spLocks noChangeArrowheads="1"/>
          </p:cNvSpPr>
          <p:nvPr/>
        </p:nvSpPr>
        <p:spPr bwMode="auto">
          <a:xfrm>
            <a:off x="6838950" y="5122863"/>
            <a:ext cx="26035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grpSp>
        <p:nvGrpSpPr>
          <p:cNvPr id="10" name="Group 179"/>
          <p:cNvGrpSpPr>
            <a:grpSpLocks/>
          </p:cNvGrpSpPr>
          <p:nvPr/>
        </p:nvGrpSpPr>
        <p:grpSpPr bwMode="auto">
          <a:xfrm>
            <a:off x="6367463" y="1365250"/>
            <a:ext cx="923925" cy="336550"/>
            <a:chOff x="4011" y="860"/>
            <a:chExt cx="582" cy="212"/>
          </a:xfrm>
        </p:grpSpPr>
        <p:sp>
          <p:nvSpPr>
            <p:cNvPr id="47186" name="Line 176"/>
            <p:cNvSpPr>
              <a:spLocks noChangeShapeType="1"/>
            </p:cNvSpPr>
            <p:nvPr/>
          </p:nvSpPr>
          <p:spPr bwMode="auto">
            <a:xfrm flipH="1">
              <a:off x="4096" y="1017"/>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47187" name="Rectangle 177"/>
            <p:cNvSpPr>
              <a:spLocks noChangeArrowheads="1"/>
            </p:cNvSpPr>
            <p:nvPr/>
          </p:nvSpPr>
          <p:spPr bwMode="auto">
            <a:xfrm flipH="1">
              <a:off x="4402" y="860"/>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47188" name="Rectangle 178"/>
            <p:cNvSpPr>
              <a:spLocks noChangeArrowheads="1"/>
            </p:cNvSpPr>
            <p:nvPr/>
          </p:nvSpPr>
          <p:spPr bwMode="auto">
            <a:xfrm flipH="1">
              <a:off x="4011" y="860"/>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181" name="Slide Number Placeholder 180"/>
          <p:cNvSpPr>
            <a:spLocks noGrp="1"/>
          </p:cNvSpPr>
          <p:nvPr>
            <p:ph type="sldNum" sz="quarter" idx="12"/>
          </p:nvPr>
        </p:nvSpPr>
        <p:spPr/>
        <p:txBody>
          <a:bodyPr/>
          <a:lstStyle/>
          <a:p>
            <a:fld id="{432C8622-D8E8-42BF-901A-EF4521E846B1}" type="slidenum">
              <a:rPr lang="en-GB" smtClean="0"/>
              <a:pPr/>
              <a:t>41</a:t>
            </a:fld>
            <a:endParaRPr lang="en-GB"/>
          </a:p>
        </p:txBody>
      </p:sp>
      <p:pic>
        <p:nvPicPr>
          <p:cNvPr id="182"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algn="ctr"/>
            <a:r>
              <a:rPr lang="en-GB" dirty="0">
                <a:solidFill>
                  <a:srgbClr val="0070C0"/>
                </a:solidFill>
              </a:rPr>
              <a:t>Manual control</a:t>
            </a:r>
          </a:p>
        </p:txBody>
      </p:sp>
      <p:sp>
        <p:nvSpPr>
          <p:cNvPr id="48131" name="Rectangle 3"/>
          <p:cNvSpPr>
            <a:spLocks noGrp="1" noChangeArrowheads="1"/>
          </p:cNvSpPr>
          <p:nvPr>
            <p:ph type="body" sz="half" idx="1"/>
          </p:nvPr>
        </p:nvSpPr>
        <p:spPr>
          <a:noFill/>
        </p:spPr>
        <p:txBody>
          <a:bodyPr/>
          <a:lstStyle/>
          <a:p>
            <a:pPr algn="just"/>
            <a:r>
              <a:rPr lang="en-GB" sz="2000" dirty="0"/>
              <a:t>Remote manual control of a double acting cylinder</a:t>
            </a:r>
          </a:p>
          <a:p>
            <a:pPr algn="just"/>
            <a:r>
              <a:rPr lang="en-GB" sz="2000" dirty="0"/>
              <a:t>Valve marked + will cause the cylinder to outstroke or move plus</a:t>
            </a:r>
          </a:p>
          <a:p>
            <a:pPr algn="just"/>
            <a:r>
              <a:rPr lang="en-GB" sz="2000" dirty="0"/>
              <a:t>Valve marked - will cause the cylinder to </a:t>
            </a:r>
            <a:r>
              <a:rPr lang="en-GB" sz="2000" dirty="0" err="1"/>
              <a:t>instroke</a:t>
            </a:r>
            <a:r>
              <a:rPr lang="en-GB" sz="2000" dirty="0"/>
              <a:t> or move minus</a:t>
            </a:r>
          </a:p>
          <a:p>
            <a:pPr algn="just"/>
            <a:r>
              <a:rPr lang="en-GB" sz="2000" dirty="0"/>
              <a:t>The 5/2 double pilot valve is bi-stable therefore the push button valves only need to be pulsed</a:t>
            </a:r>
          </a:p>
        </p:txBody>
      </p:sp>
      <p:sp>
        <p:nvSpPr>
          <p:cNvPr id="48132" name="Line 4"/>
          <p:cNvSpPr>
            <a:spLocks noChangeShapeType="1"/>
          </p:cNvSpPr>
          <p:nvPr/>
        </p:nvSpPr>
        <p:spPr bwMode="auto">
          <a:xfrm>
            <a:off x="6299200" y="2163763"/>
            <a:ext cx="0" cy="12541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33" name="AutoShape 5"/>
          <p:cNvSpPr>
            <a:spLocks noChangeArrowheads="1"/>
          </p:cNvSpPr>
          <p:nvPr/>
        </p:nvSpPr>
        <p:spPr bwMode="auto">
          <a:xfrm>
            <a:off x="6257925" y="2074863"/>
            <a:ext cx="82550" cy="82550"/>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2" name="Group 8"/>
          <p:cNvGrpSpPr>
            <a:grpSpLocks/>
          </p:cNvGrpSpPr>
          <p:nvPr/>
        </p:nvGrpSpPr>
        <p:grpSpPr bwMode="auto">
          <a:xfrm>
            <a:off x="7302500" y="2074863"/>
            <a:ext cx="82550" cy="214312"/>
            <a:chOff x="4600" y="1307"/>
            <a:chExt cx="52" cy="135"/>
          </a:xfrm>
        </p:grpSpPr>
        <p:sp>
          <p:nvSpPr>
            <p:cNvPr id="48309" name="Line 6"/>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310" name="AutoShape 7"/>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8135" name="Freeform 9"/>
          <p:cNvSpPr>
            <a:spLocks/>
          </p:cNvSpPr>
          <p:nvPr/>
        </p:nvSpPr>
        <p:spPr bwMode="auto">
          <a:xfrm>
            <a:off x="6245225" y="1773238"/>
            <a:ext cx="1150938" cy="388937"/>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3" name="Group 19"/>
          <p:cNvGrpSpPr>
            <a:grpSpLocks/>
          </p:cNvGrpSpPr>
          <p:nvPr/>
        </p:nvGrpSpPr>
        <p:grpSpPr bwMode="auto">
          <a:xfrm>
            <a:off x="7043738" y="1779588"/>
            <a:ext cx="1263650" cy="384175"/>
            <a:chOff x="4437" y="1121"/>
            <a:chExt cx="796" cy="242"/>
          </a:xfrm>
        </p:grpSpPr>
        <p:sp>
          <p:nvSpPr>
            <p:cNvPr id="48300" name="Line 10"/>
            <p:cNvSpPr>
              <a:spLocks noChangeShapeType="1"/>
            </p:cNvSpPr>
            <p:nvPr/>
          </p:nvSpPr>
          <p:spPr bwMode="auto">
            <a:xfrm>
              <a:off x="4632"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301" name="Line 11"/>
            <p:cNvSpPr>
              <a:spLocks noChangeShapeType="1"/>
            </p:cNvSpPr>
            <p:nvPr/>
          </p:nvSpPr>
          <p:spPr bwMode="auto">
            <a:xfrm>
              <a:off x="4629"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302" name="Freeform 12"/>
            <p:cNvSpPr>
              <a:spLocks/>
            </p:cNvSpPr>
            <p:nvPr/>
          </p:nvSpPr>
          <p:spPr bwMode="auto">
            <a:xfrm>
              <a:off x="4563"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48303" name="Line 13"/>
            <p:cNvSpPr>
              <a:spLocks noChangeShapeType="1"/>
            </p:cNvSpPr>
            <p:nvPr/>
          </p:nvSpPr>
          <p:spPr bwMode="auto">
            <a:xfrm>
              <a:off x="4499"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304" name="Freeform 14"/>
            <p:cNvSpPr>
              <a:spLocks/>
            </p:cNvSpPr>
            <p:nvPr/>
          </p:nvSpPr>
          <p:spPr bwMode="auto">
            <a:xfrm>
              <a:off x="4437"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48305" name="Line 15"/>
            <p:cNvSpPr>
              <a:spLocks noChangeShapeType="1"/>
            </p:cNvSpPr>
            <p:nvPr/>
          </p:nvSpPr>
          <p:spPr bwMode="auto">
            <a:xfrm>
              <a:off x="4562"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4" name="Group 18"/>
            <p:cNvGrpSpPr>
              <a:grpSpLocks/>
            </p:cNvGrpSpPr>
            <p:nvPr/>
          </p:nvGrpSpPr>
          <p:grpSpPr bwMode="auto">
            <a:xfrm>
              <a:off x="4454" y="1138"/>
              <a:ext cx="182" cy="181"/>
              <a:chOff x="4454" y="1138"/>
              <a:chExt cx="182" cy="181"/>
            </a:xfrm>
          </p:grpSpPr>
          <p:sp>
            <p:nvSpPr>
              <p:cNvPr id="48307" name="Line 16"/>
              <p:cNvSpPr>
                <a:spLocks noChangeShapeType="1"/>
              </p:cNvSpPr>
              <p:nvPr/>
            </p:nvSpPr>
            <p:spPr bwMode="auto">
              <a:xfrm flipV="1">
                <a:off x="4454"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308" name="Freeform 17"/>
              <p:cNvSpPr>
                <a:spLocks/>
              </p:cNvSpPr>
              <p:nvPr/>
            </p:nvSpPr>
            <p:spPr bwMode="auto">
              <a:xfrm>
                <a:off x="4585"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48137" name="Line 20"/>
          <p:cNvSpPr>
            <a:spLocks noChangeShapeType="1"/>
          </p:cNvSpPr>
          <p:nvPr/>
        </p:nvSpPr>
        <p:spPr bwMode="auto">
          <a:xfrm>
            <a:off x="7000875" y="3762375"/>
            <a:ext cx="0" cy="2349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38" name="Line 21"/>
          <p:cNvSpPr>
            <a:spLocks noChangeShapeType="1"/>
          </p:cNvSpPr>
          <p:nvPr/>
        </p:nvSpPr>
        <p:spPr bwMode="auto">
          <a:xfrm>
            <a:off x="6651625" y="3762375"/>
            <a:ext cx="0" cy="2301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39" name="Line 22"/>
          <p:cNvSpPr>
            <a:spLocks noChangeShapeType="1"/>
          </p:cNvSpPr>
          <p:nvPr/>
        </p:nvSpPr>
        <p:spPr bwMode="auto">
          <a:xfrm>
            <a:off x="6824663" y="3762375"/>
            <a:ext cx="0" cy="249238"/>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28"/>
          <p:cNvGrpSpPr>
            <a:grpSpLocks/>
          </p:cNvGrpSpPr>
          <p:nvPr/>
        </p:nvGrpSpPr>
        <p:grpSpPr bwMode="auto">
          <a:xfrm>
            <a:off x="6550025" y="3732213"/>
            <a:ext cx="538163" cy="441325"/>
            <a:chOff x="4126" y="2351"/>
            <a:chExt cx="339" cy="278"/>
          </a:xfrm>
        </p:grpSpPr>
        <p:grpSp>
          <p:nvGrpSpPr>
            <p:cNvPr id="6" name="Group 26"/>
            <p:cNvGrpSpPr>
              <a:grpSpLocks/>
            </p:cNvGrpSpPr>
            <p:nvPr/>
          </p:nvGrpSpPr>
          <p:grpSpPr bwMode="auto">
            <a:xfrm>
              <a:off x="4126" y="2526"/>
              <a:ext cx="339" cy="103"/>
              <a:chOff x="4126" y="2526"/>
              <a:chExt cx="339" cy="103"/>
            </a:xfrm>
          </p:grpSpPr>
          <p:sp>
            <p:nvSpPr>
              <p:cNvPr id="48297" name="AutoShape 23"/>
              <p:cNvSpPr>
                <a:spLocks noChangeArrowheads="1"/>
              </p:cNvSpPr>
              <p:nvPr/>
            </p:nvSpPr>
            <p:spPr bwMode="auto">
              <a:xfrm rot="10800000" flipH="1">
                <a:off x="4345"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8298" name="AutoShape 24"/>
              <p:cNvSpPr>
                <a:spLocks noChangeArrowheads="1"/>
              </p:cNvSpPr>
              <p:nvPr/>
            </p:nvSpPr>
            <p:spPr bwMode="auto">
              <a:xfrm>
                <a:off x="4233"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8299" name="AutoShape 25"/>
              <p:cNvSpPr>
                <a:spLocks noChangeArrowheads="1"/>
              </p:cNvSpPr>
              <p:nvPr/>
            </p:nvSpPr>
            <p:spPr bwMode="auto">
              <a:xfrm rot="10800000" flipH="1">
                <a:off x="4126"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8296" name="Rectangle 27"/>
            <p:cNvSpPr>
              <a:spLocks noChangeArrowheads="1"/>
            </p:cNvSpPr>
            <p:nvPr/>
          </p:nvSpPr>
          <p:spPr bwMode="auto">
            <a:xfrm>
              <a:off x="4245"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48141" name="Rectangle 29"/>
          <p:cNvSpPr>
            <a:spLocks noChangeArrowheads="1"/>
          </p:cNvSpPr>
          <p:nvPr/>
        </p:nvSpPr>
        <p:spPr bwMode="auto">
          <a:xfrm>
            <a:off x="6945313"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8142" name="Rectangle 30"/>
          <p:cNvSpPr>
            <a:spLocks noChangeArrowheads="1"/>
          </p:cNvSpPr>
          <p:nvPr/>
        </p:nvSpPr>
        <p:spPr bwMode="auto">
          <a:xfrm>
            <a:off x="6423025"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48143" name="Rectangle 31"/>
          <p:cNvSpPr>
            <a:spLocks noChangeArrowheads="1"/>
          </p:cNvSpPr>
          <p:nvPr/>
        </p:nvSpPr>
        <p:spPr bwMode="auto">
          <a:xfrm>
            <a:off x="6392863"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48144" name="Rectangle 32"/>
          <p:cNvSpPr>
            <a:spLocks noChangeArrowheads="1"/>
          </p:cNvSpPr>
          <p:nvPr/>
        </p:nvSpPr>
        <p:spPr bwMode="auto">
          <a:xfrm>
            <a:off x="6988175"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grpSp>
        <p:nvGrpSpPr>
          <p:cNvPr id="7" name="Group 101"/>
          <p:cNvGrpSpPr>
            <a:grpSpLocks/>
          </p:cNvGrpSpPr>
          <p:nvPr/>
        </p:nvGrpSpPr>
        <p:grpSpPr bwMode="auto">
          <a:xfrm>
            <a:off x="6188075" y="2336800"/>
            <a:ext cx="1279525" cy="461963"/>
            <a:chOff x="3898" y="1472"/>
            <a:chExt cx="806" cy="291"/>
          </a:xfrm>
        </p:grpSpPr>
        <p:sp>
          <p:nvSpPr>
            <p:cNvPr id="48227" name="Freeform 33"/>
            <p:cNvSpPr>
              <a:spLocks/>
            </p:cNvSpPr>
            <p:nvPr/>
          </p:nvSpPr>
          <p:spPr bwMode="auto">
            <a:xfrm>
              <a:off x="3973" y="1673"/>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48228" name="Freeform 34"/>
            <p:cNvSpPr>
              <a:spLocks/>
            </p:cNvSpPr>
            <p:nvPr/>
          </p:nvSpPr>
          <p:spPr bwMode="auto">
            <a:xfrm>
              <a:off x="3973" y="1521"/>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8229" name="Freeform 35"/>
            <p:cNvSpPr>
              <a:spLocks/>
            </p:cNvSpPr>
            <p:nvPr/>
          </p:nvSpPr>
          <p:spPr bwMode="auto">
            <a:xfrm>
              <a:off x="3993" y="1561"/>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48230" name="Freeform 36"/>
            <p:cNvSpPr>
              <a:spLocks/>
            </p:cNvSpPr>
            <p:nvPr/>
          </p:nvSpPr>
          <p:spPr bwMode="auto">
            <a:xfrm>
              <a:off x="3935" y="1561"/>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48231" name="Line 37"/>
            <p:cNvSpPr>
              <a:spLocks noChangeShapeType="1"/>
            </p:cNvSpPr>
            <p:nvPr/>
          </p:nvSpPr>
          <p:spPr bwMode="auto">
            <a:xfrm>
              <a:off x="3919" y="1592"/>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32" name="Freeform 38"/>
            <p:cNvSpPr>
              <a:spLocks/>
            </p:cNvSpPr>
            <p:nvPr/>
          </p:nvSpPr>
          <p:spPr bwMode="auto">
            <a:xfrm>
              <a:off x="4015" y="1638"/>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48233" name="Oval 39"/>
            <p:cNvSpPr>
              <a:spLocks noChangeArrowheads="1"/>
            </p:cNvSpPr>
            <p:nvPr/>
          </p:nvSpPr>
          <p:spPr bwMode="auto">
            <a:xfrm>
              <a:off x="3972" y="1721"/>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8234" name="Oval 40"/>
            <p:cNvSpPr>
              <a:spLocks noChangeArrowheads="1"/>
            </p:cNvSpPr>
            <p:nvPr/>
          </p:nvSpPr>
          <p:spPr bwMode="auto">
            <a:xfrm>
              <a:off x="3972" y="1518"/>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8235" name="Freeform 41"/>
            <p:cNvSpPr>
              <a:spLocks/>
            </p:cNvSpPr>
            <p:nvPr/>
          </p:nvSpPr>
          <p:spPr bwMode="auto">
            <a:xfrm>
              <a:off x="4125" y="1723"/>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8236" name="Freeform 42"/>
            <p:cNvSpPr>
              <a:spLocks/>
            </p:cNvSpPr>
            <p:nvPr/>
          </p:nvSpPr>
          <p:spPr bwMode="auto">
            <a:xfrm>
              <a:off x="3898" y="1723"/>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8237" name="Line 43"/>
            <p:cNvSpPr>
              <a:spLocks noChangeShapeType="1"/>
            </p:cNvSpPr>
            <p:nvPr/>
          </p:nvSpPr>
          <p:spPr bwMode="auto">
            <a:xfrm flipH="1">
              <a:off x="4050"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38" name="Line 44"/>
            <p:cNvSpPr>
              <a:spLocks noChangeShapeType="1"/>
            </p:cNvSpPr>
            <p:nvPr/>
          </p:nvSpPr>
          <p:spPr bwMode="auto">
            <a:xfrm flipH="1">
              <a:off x="3973"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39" name="Line 45"/>
            <p:cNvSpPr>
              <a:spLocks noChangeShapeType="1"/>
            </p:cNvSpPr>
            <p:nvPr/>
          </p:nvSpPr>
          <p:spPr bwMode="auto">
            <a:xfrm>
              <a:off x="3951" y="176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40" name="Line 46"/>
            <p:cNvSpPr>
              <a:spLocks noChangeShapeType="1"/>
            </p:cNvSpPr>
            <p:nvPr/>
          </p:nvSpPr>
          <p:spPr bwMode="auto">
            <a:xfrm>
              <a:off x="4028"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41" name="Line 47"/>
            <p:cNvSpPr>
              <a:spLocks noChangeShapeType="1"/>
            </p:cNvSpPr>
            <p:nvPr/>
          </p:nvSpPr>
          <p:spPr bwMode="auto">
            <a:xfrm>
              <a:off x="4107"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42" name="Freeform 48"/>
            <p:cNvSpPr>
              <a:spLocks/>
            </p:cNvSpPr>
            <p:nvPr/>
          </p:nvSpPr>
          <p:spPr bwMode="auto">
            <a:xfrm>
              <a:off x="4125" y="1480"/>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8243" name="Freeform 49"/>
            <p:cNvSpPr>
              <a:spLocks/>
            </p:cNvSpPr>
            <p:nvPr/>
          </p:nvSpPr>
          <p:spPr bwMode="auto">
            <a:xfrm>
              <a:off x="3898" y="1480"/>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8244" name="Line 50"/>
            <p:cNvSpPr>
              <a:spLocks noChangeShapeType="1"/>
            </p:cNvSpPr>
            <p:nvPr/>
          </p:nvSpPr>
          <p:spPr bwMode="auto">
            <a:xfrm flipH="1">
              <a:off x="4050"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45" name="Line 51"/>
            <p:cNvSpPr>
              <a:spLocks noChangeShapeType="1"/>
            </p:cNvSpPr>
            <p:nvPr/>
          </p:nvSpPr>
          <p:spPr bwMode="auto">
            <a:xfrm flipH="1">
              <a:off x="3973"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46" name="Line 52"/>
            <p:cNvSpPr>
              <a:spLocks noChangeShapeType="1"/>
            </p:cNvSpPr>
            <p:nvPr/>
          </p:nvSpPr>
          <p:spPr bwMode="auto">
            <a:xfrm>
              <a:off x="3951" y="148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47" name="Line 53"/>
            <p:cNvSpPr>
              <a:spLocks noChangeShapeType="1"/>
            </p:cNvSpPr>
            <p:nvPr/>
          </p:nvSpPr>
          <p:spPr bwMode="auto">
            <a:xfrm>
              <a:off x="4028"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48" name="Line 54"/>
            <p:cNvSpPr>
              <a:spLocks noChangeShapeType="1"/>
            </p:cNvSpPr>
            <p:nvPr/>
          </p:nvSpPr>
          <p:spPr bwMode="auto">
            <a:xfrm>
              <a:off x="4107"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49" name="Line 55"/>
            <p:cNvSpPr>
              <a:spLocks noChangeShapeType="1"/>
            </p:cNvSpPr>
            <p:nvPr/>
          </p:nvSpPr>
          <p:spPr bwMode="auto">
            <a:xfrm flipV="1">
              <a:off x="4165"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50" name="Line 56"/>
            <p:cNvSpPr>
              <a:spLocks noChangeShapeType="1"/>
            </p:cNvSpPr>
            <p:nvPr/>
          </p:nvSpPr>
          <p:spPr bwMode="auto">
            <a:xfrm flipV="1">
              <a:off x="416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51" name="Line 57"/>
            <p:cNvSpPr>
              <a:spLocks noChangeShapeType="1"/>
            </p:cNvSpPr>
            <p:nvPr/>
          </p:nvSpPr>
          <p:spPr bwMode="auto">
            <a:xfrm flipV="1">
              <a:off x="4163"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52" name="Line 58"/>
            <p:cNvSpPr>
              <a:spLocks noChangeShapeType="1"/>
            </p:cNvSpPr>
            <p:nvPr/>
          </p:nvSpPr>
          <p:spPr bwMode="auto">
            <a:xfrm flipV="1">
              <a:off x="4165"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53" name="Line 59"/>
            <p:cNvSpPr>
              <a:spLocks noChangeShapeType="1"/>
            </p:cNvSpPr>
            <p:nvPr/>
          </p:nvSpPr>
          <p:spPr bwMode="auto">
            <a:xfrm flipV="1">
              <a:off x="4165"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54" name="Line 60"/>
            <p:cNvSpPr>
              <a:spLocks noChangeShapeType="1"/>
            </p:cNvSpPr>
            <p:nvPr/>
          </p:nvSpPr>
          <p:spPr bwMode="auto">
            <a:xfrm flipV="1">
              <a:off x="389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55" name="Line 61"/>
            <p:cNvSpPr>
              <a:spLocks noChangeShapeType="1"/>
            </p:cNvSpPr>
            <p:nvPr/>
          </p:nvSpPr>
          <p:spPr bwMode="auto">
            <a:xfrm flipV="1">
              <a:off x="389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56" name="Line 62"/>
            <p:cNvSpPr>
              <a:spLocks noChangeShapeType="1"/>
            </p:cNvSpPr>
            <p:nvPr/>
          </p:nvSpPr>
          <p:spPr bwMode="auto">
            <a:xfrm flipV="1">
              <a:off x="389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57" name="Line 63"/>
            <p:cNvSpPr>
              <a:spLocks noChangeShapeType="1"/>
            </p:cNvSpPr>
            <p:nvPr/>
          </p:nvSpPr>
          <p:spPr bwMode="auto">
            <a:xfrm flipV="1">
              <a:off x="3898"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58" name="Line 64"/>
            <p:cNvSpPr>
              <a:spLocks noChangeShapeType="1"/>
            </p:cNvSpPr>
            <p:nvPr/>
          </p:nvSpPr>
          <p:spPr bwMode="auto">
            <a:xfrm flipV="1">
              <a:off x="3898"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59" name="Freeform 65"/>
            <p:cNvSpPr>
              <a:spLocks/>
            </p:cNvSpPr>
            <p:nvPr/>
          </p:nvSpPr>
          <p:spPr bwMode="auto">
            <a:xfrm>
              <a:off x="4027" y="1604"/>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48260" name="Oval 66"/>
            <p:cNvSpPr>
              <a:spLocks noChangeArrowheads="1"/>
            </p:cNvSpPr>
            <p:nvPr/>
          </p:nvSpPr>
          <p:spPr bwMode="auto">
            <a:xfrm>
              <a:off x="4051" y="1564"/>
              <a:ext cx="72" cy="73"/>
            </a:xfrm>
            <a:prstGeom prst="ellipse">
              <a:avLst/>
            </a:prstGeom>
            <a:noFill/>
            <a:ln w="12700">
              <a:solidFill>
                <a:srgbClr val="000000"/>
              </a:solidFill>
              <a:round/>
              <a:headEnd/>
              <a:tailEnd/>
            </a:ln>
          </p:spPr>
          <p:txBody>
            <a:bodyPr wrap="none" anchor="ctr"/>
            <a:lstStyle/>
            <a:p>
              <a:endParaRPr lang="en-US"/>
            </a:p>
          </p:txBody>
        </p:sp>
        <p:sp>
          <p:nvSpPr>
            <p:cNvPr id="48261" name="Freeform 67"/>
            <p:cNvSpPr>
              <a:spLocks/>
            </p:cNvSpPr>
            <p:nvPr/>
          </p:nvSpPr>
          <p:spPr bwMode="auto">
            <a:xfrm>
              <a:off x="4513" y="1665"/>
              <a:ext cx="116" cy="51"/>
            </a:xfrm>
            <a:custGeom>
              <a:avLst/>
              <a:gdLst>
                <a:gd name="T0" fmla="*/ 0 w 116"/>
                <a:gd name="T1" fmla="*/ 0 h 51"/>
                <a:gd name="T2" fmla="*/ 0 w 116"/>
                <a:gd name="T3" fmla="*/ 50 h 51"/>
                <a:gd name="T4" fmla="*/ 115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0" y="0"/>
                  </a:moveTo>
                  <a:lnTo>
                    <a:pt x="0" y="50"/>
                  </a:lnTo>
                  <a:lnTo>
                    <a:pt x="115" y="50"/>
                  </a:lnTo>
                </a:path>
              </a:pathLst>
            </a:custGeom>
            <a:noFill/>
            <a:ln w="12700" cap="rnd">
              <a:solidFill>
                <a:srgbClr val="000000"/>
              </a:solidFill>
              <a:round/>
              <a:headEnd type="none" w="sm" len="sm"/>
              <a:tailEnd type="none" w="sm" len="sm"/>
            </a:ln>
          </p:spPr>
          <p:txBody>
            <a:bodyPr/>
            <a:lstStyle/>
            <a:p>
              <a:endParaRPr lang="en-US"/>
            </a:p>
          </p:txBody>
        </p:sp>
        <p:sp>
          <p:nvSpPr>
            <p:cNvPr id="48262" name="Freeform 68"/>
            <p:cNvSpPr>
              <a:spLocks/>
            </p:cNvSpPr>
            <p:nvPr/>
          </p:nvSpPr>
          <p:spPr bwMode="auto">
            <a:xfrm>
              <a:off x="4513" y="1513"/>
              <a:ext cx="116" cy="41"/>
            </a:xfrm>
            <a:custGeom>
              <a:avLst/>
              <a:gdLst>
                <a:gd name="T0" fmla="*/ 0 w 116"/>
                <a:gd name="T1" fmla="*/ 40 h 41"/>
                <a:gd name="T2" fmla="*/ 0 w 116"/>
                <a:gd name="T3" fmla="*/ 0 h 41"/>
                <a:gd name="T4" fmla="*/ 115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0" y="40"/>
                  </a:moveTo>
                  <a:lnTo>
                    <a:pt x="0" y="0"/>
                  </a:lnTo>
                  <a:lnTo>
                    <a:pt x="115" y="0"/>
                  </a:lnTo>
                </a:path>
              </a:pathLst>
            </a:custGeom>
            <a:noFill/>
            <a:ln w="12700" cap="rnd">
              <a:solidFill>
                <a:srgbClr val="000000"/>
              </a:solidFill>
              <a:round/>
              <a:headEnd type="none" w="sm" len="sm"/>
              <a:tailEnd type="none" w="sm" len="sm"/>
            </a:ln>
          </p:spPr>
          <p:txBody>
            <a:bodyPr/>
            <a:lstStyle/>
            <a:p>
              <a:endParaRPr lang="en-US"/>
            </a:p>
          </p:txBody>
        </p:sp>
        <p:sp>
          <p:nvSpPr>
            <p:cNvPr id="48263" name="Freeform 69"/>
            <p:cNvSpPr>
              <a:spLocks/>
            </p:cNvSpPr>
            <p:nvPr/>
          </p:nvSpPr>
          <p:spPr bwMode="auto">
            <a:xfrm>
              <a:off x="4587" y="1553"/>
              <a:ext cx="22" cy="122"/>
            </a:xfrm>
            <a:custGeom>
              <a:avLst/>
              <a:gdLst>
                <a:gd name="T0" fmla="*/ 1 w 22"/>
                <a:gd name="T1" fmla="*/ 121 h 122"/>
                <a:gd name="T2" fmla="*/ 21 w 22"/>
                <a:gd name="T3" fmla="*/ 60 h 122"/>
                <a:gd name="T4" fmla="*/ 17 w 22"/>
                <a:gd name="T5" fmla="*/ 30 h 122"/>
                <a:gd name="T6" fmla="*/ 0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1" y="121"/>
                  </a:moveTo>
                  <a:lnTo>
                    <a:pt x="21" y="60"/>
                  </a:lnTo>
                  <a:lnTo>
                    <a:pt x="17" y="3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8264" name="Freeform 70"/>
            <p:cNvSpPr>
              <a:spLocks/>
            </p:cNvSpPr>
            <p:nvPr/>
          </p:nvSpPr>
          <p:spPr bwMode="auto">
            <a:xfrm>
              <a:off x="4647" y="1553"/>
              <a:ext cx="20" cy="122"/>
            </a:xfrm>
            <a:custGeom>
              <a:avLst/>
              <a:gdLst>
                <a:gd name="T0" fmla="*/ 19 w 20"/>
                <a:gd name="T1" fmla="*/ 0 h 122"/>
                <a:gd name="T2" fmla="*/ 0 w 20"/>
                <a:gd name="T3" fmla="*/ 60 h 122"/>
                <a:gd name="T4" fmla="*/ 0 w 20"/>
                <a:gd name="T5" fmla="*/ 76 h 122"/>
                <a:gd name="T6" fmla="*/ 4 w 20"/>
                <a:gd name="T7" fmla="*/ 93 h 122"/>
                <a:gd name="T8" fmla="*/ 18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19" y="0"/>
                  </a:moveTo>
                  <a:lnTo>
                    <a:pt x="0" y="60"/>
                  </a:lnTo>
                  <a:lnTo>
                    <a:pt x="0" y="76"/>
                  </a:lnTo>
                  <a:lnTo>
                    <a:pt x="4" y="93"/>
                  </a:lnTo>
                  <a:lnTo>
                    <a:pt x="18" y="121"/>
                  </a:lnTo>
                </a:path>
              </a:pathLst>
            </a:custGeom>
            <a:noFill/>
            <a:ln w="12700" cap="rnd">
              <a:solidFill>
                <a:srgbClr val="000000"/>
              </a:solidFill>
              <a:round/>
              <a:headEnd type="none" w="sm" len="sm"/>
              <a:tailEnd type="none" w="sm" len="sm"/>
            </a:ln>
          </p:spPr>
          <p:txBody>
            <a:bodyPr/>
            <a:lstStyle/>
            <a:p>
              <a:endParaRPr lang="en-US"/>
            </a:p>
          </p:txBody>
        </p:sp>
        <p:sp>
          <p:nvSpPr>
            <p:cNvPr id="48265" name="Line 71"/>
            <p:cNvSpPr>
              <a:spLocks noChangeShapeType="1"/>
            </p:cNvSpPr>
            <p:nvPr/>
          </p:nvSpPr>
          <p:spPr bwMode="auto">
            <a:xfrm flipH="1">
              <a:off x="4547" y="1584"/>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66" name="Freeform 72"/>
            <p:cNvSpPr>
              <a:spLocks/>
            </p:cNvSpPr>
            <p:nvPr/>
          </p:nvSpPr>
          <p:spPr bwMode="auto">
            <a:xfrm>
              <a:off x="4542" y="1630"/>
              <a:ext cx="45" cy="32"/>
            </a:xfrm>
            <a:custGeom>
              <a:avLst/>
              <a:gdLst>
                <a:gd name="T0" fmla="*/ 0 w 45"/>
                <a:gd name="T1" fmla="*/ 31 h 32"/>
                <a:gd name="T2" fmla="*/ 44 w 45"/>
                <a:gd name="T3" fmla="*/ 18 h 32"/>
                <a:gd name="T4" fmla="*/ 37 w 45"/>
                <a:gd name="T5" fmla="*/ 0 h 32"/>
                <a:gd name="T6" fmla="*/ 0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0" y="31"/>
                  </a:moveTo>
                  <a:lnTo>
                    <a:pt x="44" y="18"/>
                  </a:lnTo>
                  <a:lnTo>
                    <a:pt x="37" y="0"/>
                  </a:lnTo>
                  <a:lnTo>
                    <a:pt x="0" y="31"/>
                  </a:lnTo>
                </a:path>
              </a:pathLst>
            </a:custGeom>
            <a:solidFill>
              <a:srgbClr val="000000"/>
            </a:solidFill>
            <a:ln w="12700" cap="rnd">
              <a:solidFill>
                <a:srgbClr val="000000"/>
              </a:solidFill>
              <a:round/>
              <a:headEnd/>
              <a:tailEnd/>
            </a:ln>
          </p:spPr>
          <p:txBody>
            <a:bodyPr/>
            <a:lstStyle/>
            <a:p>
              <a:endParaRPr lang="en-US"/>
            </a:p>
          </p:txBody>
        </p:sp>
        <p:sp>
          <p:nvSpPr>
            <p:cNvPr id="48267" name="Oval 73"/>
            <p:cNvSpPr>
              <a:spLocks noChangeArrowheads="1"/>
            </p:cNvSpPr>
            <p:nvPr/>
          </p:nvSpPr>
          <p:spPr bwMode="auto">
            <a:xfrm>
              <a:off x="4621" y="17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8268" name="Oval 74"/>
            <p:cNvSpPr>
              <a:spLocks noChangeArrowheads="1"/>
            </p:cNvSpPr>
            <p:nvPr/>
          </p:nvSpPr>
          <p:spPr bwMode="auto">
            <a:xfrm>
              <a:off x="4621" y="1510"/>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8269" name="Freeform 75"/>
            <p:cNvSpPr>
              <a:spLocks/>
            </p:cNvSpPr>
            <p:nvPr/>
          </p:nvSpPr>
          <p:spPr bwMode="auto">
            <a:xfrm>
              <a:off x="4436" y="1715"/>
              <a:ext cx="41" cy="40"/>
            </a:xfrm>
            <a:custGeom>
              <a:avLst/>
              <a:gdLst>
                <a:gd name="T0" fmla="*/ 40 w 41"/>
                <a:gd name="T1" fmla="*/ 39 h 40"/>
                <a:gd name="T2" fmla="*/ 0 w 41"/>
                <a:gd name="T3" fmla="*/ 39 h 40"/>
                <a:gd name="T4" fmla="*/ 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40"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8270" name="Freeform 76"/>
            <p:cNvSpPr>
              <a:spLocks/>
            </p:cNvSpPr>
            <p:nvPr/>
          </p:nvSpPr>
          <p:spPr bwMode="auto">
            <a:xfrm>
              <a:off x="4665" y="1715"/>
              <a:ext cx="39" cy="40"/>
            </a:xfrm>
            <a:custGeom>
              <a:avLst/>
              <a:gdLst>
                <a:gd name="T0" fmla="*/ 0 w 39"/>
                <a:gd name="T1" fmla="*/ 39 h 40"/>
                <a:gd name="T2" fmla="*/ 38 w 39"/>
                <a:gd name="T3" fmla="*/ 39 h 40"/>
                <a:gd name="T4" fmla="*/ 38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0" y="39"/>
                  </a:moveTo>
                  <a:lnTo>
                    <a:pt x="38" y="39"/>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8271" name="Line 77"/>
            <p:cNvSpPr>
              <a:spLocks noChangeShapeType="1"/>
            </p:cNvSpPr>
            <p:nvPr/>
          </p:nvSpPr>
          <p:spPr bwMode="auto">
            <a:xfrm>
              <a:off x="4513"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72" name="Line 78"/>
            <p:cNvSpPr>
              <a:spLocks noChangeShapeType="1"/>
            </p:cNvSpPr>
            <p:nvPr/>
          </p:nvSpPr>
          <p:spPr bwMode="auto">
            <a:xfrm>
              <a:off x="4590"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73" name="Line 79"/>
            <p:cNvSpPr>
              <a:spLocks noChangeShapeType="1"/>
            </p:cNvSpPr>
            <p:nvPr/>
          </p:nvSpPr>
          <p:spPr bwMode="auto">
            <a:xfrm flipH="1">
              <a:off x="4644" y="1754"/>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74" name="Line 80"/>
            <p:cNvSpPr>
              <a:spLocks noChangeShapeType="1"/>
            </p:cNvSpPr>
            <p:nvPr/>
          </p:nvSpPr>
          <p:spPr bwMode="auto">
            <a:xfrm flipH="1">
              <a:off x="4566"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75" name="Line 81"/>
            <p:cNvSpPr>
              <a:spLocks noChangeShapeType="1"/>
            </p:cNvSpPr>
            <p:nvPr/>
          </p:nvSpPr>
          <p:spPr bwMode="auto">
            <a:xfrm flipH="1">
              <a:off x="4487"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76" name="Freeform 82"/>
            <p:cNvSpPr>
              <a:spLocks/>
            </p:cNvSpPr>
            <p:nvPr/>
          </p:nvSpPr>
          <p:spPr bwMode="auto">
            <a:xfrm>
              <a:off x="4436" y="1472"/>
              <a:ext cx="41" cy="42"/>
            </a:xfrm>
            <a:custGeom>
              <a:avLst/>
              <a:gdLst>
                <a:gd name="T0" fmla="*/ 0 w 41"/>
                <a:gd name="T1" fmla="*/ 41 h 42"/>
                <a:gd name="T2" fmla="*/ 0 w 41"/>
                <a:gd name="T3" fmla="*/ 0 h 42"/>
                <a:gd name="T4" fmla="*/ 4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0" y="41"/>
                  </a:moveTo>
                  <a:lnTo>
                    <a:pt x="0" y="0"/>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8277" name="Freeform 83"/>
            <p:cNvSpPr>
              <a:spLocks/>
            </p:cNvSpPr>
            <p:nvPr/>
          </p:nvSpPr>
          <p:spPr bwMode="auto">
            <a:xfrm>
              <a:off x="4665" y="1472"/>
              <a:ext cx="39" cy="42"/>
            </a:xfrm>
            <a:custGeom>
              <a:avLst/>
              <a:gdLst>
                <a:gd name="T0" fmla="*/ 38 w 39"/>
                <a:gd name="T1" fmla="*/ 41 h 42"/>
                <a:gd name="T2" fmla="*/ 38 w 39"/>
                <a:gd name="T3" fmla="*/ 0 h 42"/>
                <a:gd name="T4" fmla="*/ 0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38" y="41"/>
                  </a:moveTo>
                  <a:lnTo>
                    <a:pt x="38"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8278" name="Line 84"/>
            <p:cNvSpPr>
              <a:spLocks noChangeShapeType="1"/>
            </p:cNvSpPr>
            <p:nvPr/>
          </p:nvSpPr>
          <p:spPr bwMode="auto">
            <a:xfrm>
              <a:off x="4513"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79" name="Line 85"/>
            <p:cNvSpPr>
              <a:spLocks noChangeShapeType="1"/>
            </p:cNvSpPr>
            <p:nvPr/>
          </p:nvSpPr>
          <p:spPr bwMode="auto">
            <a:xfrm>
              <a:off x="4590"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80" name="Line 86"/>
            <p:cNvSpPr>
              <a:spLocks noChangeShapeType="1"/>
            </p:cNvSpPr>
            <p:nvPr/>
          </p:nvSpPr>
          <p:spPr bwMode="auto">
            <a:xfrm flipH="1">
              <a:off x="4644" y="1473"/>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81" name="Line 87"/>
            <p:cNvSpPr>
              <a:spLocks noChangeShapeType="1"/>
            </p:cNvSpPr>
            <p:nvPr/>
          </p:nvSpPr>
          <p:spPr bwMode="auto">
            <a:xfrm flipH="1">
              <a:off x="4566"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82" name="Line 88"/>
            <p:cNvSpPr>
              <a:spLocks noChangeShapeType="1"/>
            </p:cNvSpPr>
            <p:nvPr/>
          </p:nvSpPr>
          <p:spPr bwMode="auto">
            <a:xfrm flipH="1">
              <a:off x="4487"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83" name="Line 89"/>
            <p:cNvSpPr>
              <a:spLocks noChangeShapeType="1"/>
            </p:cNvSpPr>
            <p:nvPr/>
          </p:nvSpPr>
          <p:spPr bwMode="auto">
            <a:xfrm flipV="1">
              <a:off x="4436"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84" name="Line 90"/>
            <p:cNvSpPr>
              <a:spLocks noChangeShapeType="1"/>
            </p:cNvSpPr>
            <p:nvPr/>
          </p:nvSpPr>
          <p:spPr bwMode="auto">
            <a:xfrm flipV="1">
              <a:off x="4436"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85" name="Line 91"/>
            <p:cNvSpPr>
              <a:spLocks noChangeShapeType="1"/>
            </p:cNvSpPr>
            <p:nvPr/>
          </p:nvSpPr>
          <p:spPr bwMode="auto">
            <a:xfrm flipV="1">
              <a:off x="4438"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86" name="Line 92"/>
            <p:cNvSpPr>
              <a:spLocks noChangeShapeType="1"/>
            </p:cNvSpPr>
            <p:nvPr/>
          </p:nvSpPr>
          <p:spPr bwMode="auto">
            <a:xfrm flipV="1">
              <a:off x="4436"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87" name="Line 93"/>
            <p:cNvSpPr>
              <a:spLocks noChangeShapeType="1"/>
            </p:cNvSpPr>
            <p:nvPr/>
          </p:nvSpPr>
          <p:spPr bwMode="auto">
            <a:xfrm flipV="1">
              <a:off x="4436"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88" name="Line 94"/>
            <p:cNvSpPr>
              <a:spLocks noChangeShapeType="1"/>
            </p:cNvSpPr>
            <p:nvPr/>
          </p:nvSpPr>
          <p:spPr bwMode="auto">
            <a:xfrm flipV="1">
              <a:off x="4702"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89" name="Line 95"/>
            <p:cNvSpPr>
              <a:spLocks noChangeShapeType="1"/>
            </p:cNvSpPr>
            <p:nvPr/>
          </p:nvSpPr>
          <p:spPr bwMode="auto">
            <a:xfrm flipV="1">
              <a:off x="4702"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90" name="Line 96"/>
            <p:cNvSpPr>
              <a:spLocks noChangeShapeType="1"/>
            </p:cNvSpPr>
            <p:nvPr/>
          </p:nvSpPr>
          <p:spPr bwMode="auto">
            <a:xfrm flipV="1">
              <a:off x="4702"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91" name="Line 97"/>
            <p:cNvSpPr>
              <a:spLocks noChangeShapeType="1"/>
            </p:cNvSpPr>
            <p:nvPr/>
          </p:nvSpPr>
          <p:spPr bwMode="auto">
            <a:xfrm flipV="1">
              <a:off x="4703"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92" name="Line 98"/>
            <p:cNvSpPr>
              <a:spLocks noChangeShapeType="1"/>
            </p:cNvSpPr>
            <p:nvPr/>
          </p:nvSpPr>
          <p:spPr bwMode="auto">
            <a:xfrm flipV="1">
              <a:off x="4703"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93" name="Freeform 99"/>
            <p:cNvSpPr>
              <a:spLocks/>
            </p:cNvSpPr>
            <p:nvPr/>
          </p:nvSpPr>
          <p:spPr bwMode="auto">
            <a:xfrm>
              <a:off x="4450" y="1596"/>
              <a:ext cx="125" cy="62"/>
            </a:xfrm>
            <a:custGeom>
              <a:avLst/>
              <a:gdLst>
                <a:gd name="T0" fmla="*/ 124 w 125"/>
                <a:gd name="T1" fmla="*/ 0 h 62"/>
                <a:gd name="T2" fmla="*/ 61 w 125"/>
                <a:gd name="T3" fmla="*/ 61 h 62"/>
                <a:gd name="T4" fmla="*/ 0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124" y="0"/>
                  </a:moveTo>
                  <a:lnTo>
                    <a:pt x="61" y="61"/>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8294" name="Oval 100"/>
            <p:cNvSpPr>
              <a:spLocks noChangeArrowheads="1"/>
            </p:cNvSpPr>
            <p:nvPr/>
          </p:nvSpPr>
          <p:spPr bwMode="auto">
            <a:xfrm>
              <a:off x="4478" y="1556"/>
              <a:ext cx="72" cy="73"/>
            </a:xfrm>
            <a:prstGeom prst="ellipse">
              <a:avLst/>
            </a:prstGeom>
            <a:noFill/>
            <a:ln w="12700">
              <a:solidFill>
                <a:srgbClr val="000000"/>
              </a:solidFill>
              <a:round/>
              <a:headEnd/>
              <a:tailEnd/>
            </a:ln>
          </p:spPr>
          <p:txBody>
            <a:bodyPr wrap="none" anchor="ctr"/>
            <a:lstStyle/>
            <a:p>
              <a:endParaRPr lang="en-US"/>
            </a:p>
          </p:txBody>
        </p:sp>
      </p:grpSp>
      <p:sp>
        <p:nvSpPr>
          <p:cNvPr id="48146" name="Freeform 102"/>
          <p:cNvSpPr>
            <a:spLocks/>
          </p:cNvSpPr>
          <p:nvPr/>
        </p:nvSpPr>
        <p:spPr bwMode="auto">
          <a:xfrm>
            <a:off x="6299200" y="2154238"/>
            <a:ext cx="349250" cy="1193800"/>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48147" name="Freeform 103"/>
          <p:cNvSpPr>
            <a:spLocks/>
          </p:cNvSpPr>
          <p:nvPr/>
        </p:nvSpPr>
        <p:spPr bwMode="auto">
          <a:xfrm>
            <a:off x="7002463" y="2154238"/>
            <a:ext cx="342900" cy="1193800"/>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sp>
        <p:nvSpPr>
          <p:cNvPr id="48148" name="Line 104"/>
          <p:cNvSpPr>
            <a:spLocks noChangeShapeType="1"/>
          </p:cNvSpPr>
          <p:nvPr/>
        </p:nvSpPr>
        <p:spPr bwMode="auto">
          <a:xfrm>
            <a:off x="58896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49" name="Line 105"/>
          <p:cNvSpPr>
            <a:spLocks noChangeShapeType="1"/>
          </p:cNvSpPr>
          <p:nvPr/>
        </p:nvSpPr>
        <p:spPr bwMode="auto">
          <a:xfrm>
            <a:off x="57197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50" name="Rectangle 106"/>
          <p:cNvSpPr>
            <a:spLocks noChangeArrowheads="1"/>
          </p:cNvSpPr>
          <p:nvPr/>
        </p:nvSpPr>
        <p:spPr bwMode="auto">
          <a:xfrm>
            <a:off x="58515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48151" name="Rectangle 107"/>
          <p:cNvSpPr>
            <a:spLocks noChangeArrowheads="1"/>
          </p:cNvSpPr>
          <p:nvPr/>
        </p:nvSpPr>
        <p:spPr bwMode="auto">
          <a:xfrm>
            <a:off x="58515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8152" name="Rectangle 108"/>
          <p:cNvSpPr>
            <a:spLocks noChangeArrowheads="1"/>
          </p:cNvSpPr>
          <p:nvPr/>
        </p:nvSpPr>
        <p:spPr bwMode="auto">
          <a:xfrm>
            <a:off x="54864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8153" name="AutoShape 109"/>
          <p:cNvSpPr>
            <a:spLocks noChangeArrowheads="1"/>
          </p:cNvSpPr>
          <p:nvPr/>
        </p:nvSpPr>
        <p:spPr bwMode="auto">
          <a:xfrm>
            <a:off x="5781675"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8154" name="AutoShape 110"/>
          <p:cNvSpPr>
            <a:spLocks noChangeArrowheads="1"/>
          </p:cNvSpPr>
          <p:nvPr/>
        </p:nvSpPr>
        <p:spPr bwMode="auto">
          <a:xfrm rot="10800000" flipH="1">
            <a:off x="5624513" y="5337175"/>
            <a:ext cx="188912" cy="157163"/>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8" name="Group 129"/>
          <p:cNvGrpSpPr>
            <a:grpSpLocks/>
          </p:cNvGrpSpPr>
          <p:nvPr/>
        </p:nvGrpSpPr>
        <p:grpSpPr bwMode="auto">
          <a:xfrm>
            <a:off x="5291138" y="4659313"/>
            <a:ext cx="1427162" cy="485775"/>
            <a:chOff x="3333" y="2935"/>
            <a:chExt cx="899" cy="306"/>
          </a:xfrm>
        </p:grpSpPr>
        <p:sp>
          <p:nvSpPr>
            <p:cNvPr id="48209" name="Line 111"/>
            <p:cNvSpPr>
              <a:spLocks noChangeShapeType="1"/>
            </p:cNvSpPr>
            <p:nvPr/>
          </p:nvSpPr>
          <p:spPr bwMode="auto">
            <a:xfrm>
              <a:off x="3950" y="3171"/>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10" name="Line 112"/>
            <p:cNvSpPr>
              <a:spLocks noChangeShapeType="1"/>
            </p:cNvSpPr>
            <p:nvPr/>
          </p:nvSpPr>
          <p:spPr bwMode="auto">
            <a:xfrm>
              <a:off x="3916" y="3171"/>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11" name="Line 113"/>
            <p:cNvSpPr>
              <a:spLocks noChangeShapeType="1"/>
            </p:cNvSpPr>
            <p:nvPr/>
          </p:nvSpPr>
          <p:spPr bwMode="auto">
            <a:xfrm>
              <a:off x="3570" y="3171"/>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12" name="Line 114"/>
            <p:cNvSpPr>
              <a:spLocks noChangeShapeType="1"/>
            </p:cNvSpPr>
            <p:nvPr/>
          </p:nvSpPr>
          <p:spPr bwMode="auto">
            <a:xfrm>
              <a:off x="3605" y="3171"/>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13" name="Freeform 115"/>
            <p:cNvSpPr>
              <a:spLocks/>
            </p:cNvSpPr>
            <p:nvPr/>
          </p:nvSpPr>
          <p:spPr bwMode="auto">
            <a:xfrm>
              <a:off x="3696" y="3008"/>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48214" name="Freeform 116"/>
            <p:cNvSpPr>
              <a:spLocks/>
            </p:cNvSpPr>
            <p:nvPr/>
          </p:nvSpPr>
          <p:spPr bwMode="auto">
            <a:xfrm>
              <a:off x="3843" y="3167"/>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48215" name="Rectangle 117"/>
            <p:cNvSpPr>
              <a:spLocks noChangeArrowheads="1"/>
            </p:cNvSpPr>
            <p:nvPr/>
          </p:nvSpPr>
          <p:spPr bwMode="auto">
            <a:xfrm>
              <a:off x="3538" y="3005"/>
              <a:ext cx="472" cy="232"/>
            </a:xfrm>
            <a:prstGeom prst="rect">
              <a:avLst/>
            </a:prstGeom>
            <a:noFill/>
            <a:ln w="12700">
              <a:solidFill>
                <a:schemeClr val="tx1"/>
              </a:solidFill>
              <a:miter lim="800000"/>
              <a:headEnd/>
              <a:tailEnd/>
            </a:ln>
          </p:spPr>
          <p:txBody>
            <a:bodyPr wrap="none" anchor="ctr"/>
            <a:lstStyle/>
            <a:p>
              <a:endParaRPr lang="en-US"/>
            </a:p>
          </p:txBody>
        </p:sp>
        <p:sp>
          <p:nvSpPr>
            <p:cNvPr id="48216" name="Line 118"/>
            <p:cNvSpPr>
              <a:spLocks noChangeShapeType="1"/>
            </p:cNvSpPr>
            <p:nvPr/>
          </p:nvSpPr>
          <p:spPr bwMode="auto">
            <a:xfrm>
              <a:off x="3774" y="3001"/>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8217" name="Line 119"/>
            <p:cNvSpPr>
              <a:spLocks noChangeShapeType="1"/>
            </p:cNvSpPr>
            <p:nvPr/>
          </p:nvSpPr>
          <p:spPr bwMode="auto">
            <a:xfrm flipH="1">
              <a:off x="3843" y="3004"/>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8218" name="Line 120"/>
            <p:cNvSpPr>
              <a:spLocks noChangeShapeType="1"/>
            </p:cNvSpPr>
            <p:nvPr/>
          </p:nvSpPr>
          <p:spPr bwMode="auto">
            <a:xfrm flipV="1">
              <a:off x="3711" y="3004"/>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8219" name="Rectangle 121"/>
            <p:cNvSpPr>
              <a:spLocks noChangeArrowheads="1"/>
            </p:cNvSpPr>
            <p:nvPr/>
          </p:nvSpPr>
          <p:spPr bwMode="auto">
            <a:xfrm>
              <a:off x="3333" y="2935"/>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8220" name="Rectangle 122"/>
            <p:cNvSpPr>
              <a:spLocks noChangeArrowheads="1"/>
            </p:cNvSpPr>
            <p:nvPr/>
          </p:nvSpPr>
          <p:spPr bwMode="auto">
            <a:xfrm>
              <a:off x="3978" y="2951"/>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48221" name="Freeform 123"/>
            <p:cNvSpPr>
              <a:spLocks/>
            </p:cNvSpPr>
            <p:nvPr/>
          </p:nvSpPr>
          <p:spPr bwMode="auto">
            <a:xfrm>
              <a:off x="4012" y="3102"/>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9" name="Group 128"/>
            <p:cNvGrpSpPr>
              <a:grpSpLocks/>
            </p:cNvGrpSpPr>
            <p:nvPr/>
          </p:nvGrpSpPr>
          <p:grpSpPr bwMode="auto">
            <a:xfrm>
              <a:off x="3333" y="3119"/>
              <a:ext cx="198" cy="116"/>
              <a:chOff x="3333" y="3119"/>
              <a:chExt cx="198" cy="116"/>
            </a:xfrm>
          </p:grpSpPr>
          <p:sp>
            <p:nvSpPr>
              <p:cNvPr id="48223" name="Line 124"/>
              <p:cNvSpPr>
                <a:spLocks noChangeShapeType="1"/>
              </p:cNvSpPr>
              <p:nvPr/>
            </p:nvSpPr>
            <p:spPr bwMode="auto">
              <a:xfrm>
                <a:off x="3377"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24" name="Freeform 125"/>
              <p:cNvSpPr>
                <a:spLocks/>
              </p:cNvSpPr>
              <p:nvPr/>
            </p:nvSpPr>
            <p:spPr bwMode="auto">
              <a:xfrm>
                <a:off x="3333"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8225" name="Line 126"/>
              <p:cNvSpPr>
                <a:spLocks noChangeShapeType="1"/>
              </p:cNvSpPr>
              <p:nvPr/>
            </p:nvSpPr>
            <p:spPr bwMode="auto">
              <a:xfrm>
                <a:off x="3381"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26" name="Line 127"/>
              <p:cNvSpPr>
                <a:spLocks noChangeShapeType="1"/>
              </p:cNvSpPr>
              <p:nvPr/>
            </p:nvSpPr>
            <p:spPr bwMode="auto">
              <a:xfrm>
                <a:off x="3381"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48156" name="Line 130"/>
          <p:cNvSpPr>
            <a:spLocks noChangeShapeType="1"/>
          </p:cNvSpPr>
          <p:nvPr/>
        </p:nvSpPr>
        <p:spPr bwMode="auto">
          <a:xfrm>
            <a:off x="80232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57" name="Line 131"/>
          <p:cNvSpPr>
            <a:spLocks noChangeShapeType="1"/>
          </p:cNvSpPr>
          <p:nvPr/>
        </p:nvSpPr>
        <p:spPr bwMode="auto">
          <a:xfrm>
            <a:off x="78533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58" name="Line 132"/>
          <p:cNvSpPr>
            <a:spLocks noChangeShapeType="1"/>
          </p:cNvSpPr>
          <p:nvPr/>
        </p:nvSpPr>
        <p:spPr bwMode="auto">
          <a:xfrm>
            <a:off x="8023225"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59" name="Line 133"/>
          <p:cNvSpPr>
            <a:spLocks noChangeShapeType="1"/>
          </p:cNvSpPr>
          <p:nvPr/>
        </p:nvSpPr>
        <p:spPr bwMode="auto">
          <a:xfrm>
            <a:off x="7969250"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60" name="Line 134"/>
          <p:cNvSpPr>
            <a:spLocks noChangeShapeType="1"/>
          </p:cNvSpPr>
          <p:nvPr/>
        </p:nvSpPr>
        <p:spPr bwMode="auto">
          <a:xfrm>
            <a:off x="7419975"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61" name="Line 135"/>
          <p:cNvSpPr>
            <a:spLocks noChangeShapeType="1"/>
          </p:cNvSpPr>
          <p:nvPr/>
        </p:nvSpPr>
        <p:spPr bwMode="auto">
          <a:xfrm>
            <a:off x="7475538"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62" name="Freeform 136"/>
          <p:cNvSpPr>
            <a:spLocks/>
          </p:cNvSpPr>
          <p:nvPr/>
        </p:nvSpPr>
        <p:spPr bwMode="auto">
          <a:xfrm>
            <a:off x="7620000" y="4775200"/>
            <a:ext cx="53975" cy="111125"/>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48163" name="Freeform 137"/>
          <p:cNvSpPr>
            <a:spLocks/>
          </p:cNvSpPr>
          <p:nvPr/>
        </p:nvSpPr>
        <p:spPr bwMode="auto">
          <a:xfrm>
            <a:off x="7853363" y="5027613"/>
            <a:ext cx="79375" cy="114300"/>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48164" name="Rectangle 138"/>
          <p:cNvSpPr>
            <a:spLocks noChangeArrowheads="1"/>
          </p:cNvSpPr>
          <p:nvPr/>
        </p:nvSpPr>
        <p:spPr bwMode="auto">
          <a:xfrm>
            <a:off x="7369175" y="4770438"/>
            <a:ext cx="749300" cy="368300"/>
          </a:xfrm>
          <a:prstGeom prst="rect">
            <a:avLst/>
          </a:prstGeom>
          <a:noFill/>
          <a:ln w="12700">
            <a:solidFill>
              <a:schemeClr val="tx1"/>
            </a:solidFill>
            <a:miter lim="800000"/>
            <a:headEnd/>
            <a:tailEnd/>
          </a:ln>
        </p:spPr>
        <p:txBody>
          <a:bodyPr wrap="none" anchor="ctr"/>
          <a:lstStyle/>
          <a:p>
            <a:endParaRPr lang="en-US"/>
          </a:p>
        </p:txBody>
      </p:sp>
      <p:sp>
        <p:nvSpPr>
          <p:cNvPr id="48165" name="Line 139"/>
          <p:cNvSpPr>
            <a:spLocks noChangeShapeType="1"/>
          </p:cNvSpPr>
          <p:nvPr/>
        </p:nvSpPr>
        <p:spPr bwMode="auto">
          <a:xfrm>
            <a:off x="7743825" y="4764088"/>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8166" name="Line 140"/>
          <p:cNvSpPr>
            <a:spLocks noChangeShapeType="1"/>
          </p:cNvSpPr>
          <p:nvPr/>
        </p:nvSpPr>
        <p:spPr bwMode="auto">
          <a:xfrm flipH="1">
            <a:off x="7853363" y="4768850"/>
            <a:ext cx="17145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8167" name="Line 141"/>
          <p:cNvSpPr>
            <a:spLocks noChangeShapeType="1"/>
          </p:cNvSpPr>
          <p:nvPr/>
        </p:nvSpPr>
        <p:spPr bwMode="auto">
          <a:xfrm flipV="1">
            <a:off x="7643813" y="4768850"/>
            <a:ext cx="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8168" name="Rectangle 142"/>
          <p:cNvSpPr>
            <a:spLocks noChangeArrowheads="1"/>
          </p:cNvSpPr>
          <p:nvPr/>
        </p:nvSpPr>
        <p:spPr bwMode="auto">
          <a:xfrm>
            <a:off x="79851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48169" name="Rectangle 143"/>
          <p:cNvSpPr>
            <a:spLocks noChangeArrowheads="1"/>
          </p:cNvSpPr>
          <p:nvPr/>
        </p:nvSpPr>
        <p:spPr bwMode="auto">
          <a:xfrm>
            <a:off x="79851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8170" name="Rectangle 144"/>
          <p:cNvSpPr>
            <a:spLocks noChangeArrowheads="1"/>
          </p:cNvSpPr>
          <p:nvPr/>
        </p:nvSpPr>
        <p:spPr bwMode="auto">
          <a:xfrm>
            <a:off x="76200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8171" name="Rectangle 145"/>
          <p:cNvSpPr>
            <a:spLocks noChangeArrowheads="1"/>
          </p:cNvSpPr>
          <p:nvPr/>
        </p:nvSpPr>
        <p:spPr bwMode="auto">
          <a:xfrm>
            <a:off x="7043738" y="4659313"/>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8172" name="Rectangle 146"/>
          <p:cNvSpPr>
            <a:spLocks noChangeArrowheads="1"/>
          </p:cNvSpPr>
          <p:nvPr/>
        </p:nvSpPr>
        <p:spPr bwMode="auto">
          <a:xfrm>
            <a:off x="8067675" y="468471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48173" name="AutoShape 147"/>
          <p:cNvSpPr>
            <a:spLocks noChangeArrowheads="1"/>
          </p:cNvSpPr>
          <p:nvPr/>
        </p:nvSpPr>
        <p:spPr bwMode="auto">
          <a:xfrm>
            <a:off x="7923213"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8174" name="AutoShape 148"/>
          <p:cNvSpPr>
            <a:spLocks noChangeArrowheads="1"/>
          </p:cNvSpPr>
          <p:nvPr/>
        </p:nvSpPr>
        <p:spPr bwMode="auto">
          <a:xfrm rot="10800000" flipH="1">
            <a:off x="7750175" y="5337175"/>
            <a:ext cx="188913" cy="15716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8175" name="Freeform 149"/>
          <p:cNvSpPr>
            <a:spLocks/>
          </p:cNvSpPr>
          <p:nvPr/>
        </p:nvSpPr>
        <p:spPr bwMode="auto">
          <a:xfrm>
            <a:off x="8121650" y="4924425"/>
            <a:ext cx="349250" cy="207963"/>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10" name="Group 154"/>
          <p:cNvGrpSpPr>
            <a:grpSpLocks/>
          </p:cNvGrpSpPr>
          <p:nvPr/>
        </p:nvGrpSpPr>
        <p:grpSpPr bwMode="auto">
          <a:xfrm>
            <a:off x="7043738" y="4951413"/>
            <a:ext cx="314325" cy="184150"/>
            <a:chOff x="4437" y="3119"/>
            <a:chExt cx="198" cy="116"/>
          </a:xfrm>
        </p:grpSpPr>
        <p:sp>
          <p:nvSpPr>
            <p:cNvPr id="48205" name="Line 150"/>
            <p:cNvSpPr>
              <a:spLocks noChangeShapeType="1"/>
            </p:cNvSpPr>
            <p:nvPr/>
          </p:nvSpPr>
          <p:spPr bwMode="auto">
            <a:xfrm>
              <a:off x="4481"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06" name="Freeform 151"/>
            <p:cNvSpPr>
              <a:spLocks/>
            </p:cNvSpPr>
            <p:nvPr/>
          </p:nvSpPr>
          <p:spPr bwMode="auto">
            <a:xfrm>
              <a:off x="4437"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8207" name="Line 152"/>
            <p:cNvSpPr>
              <a:spLocks noChangeShapeType="1"/>
            </p:cNvSpPr>
            <p:nvPr/>
          </p:nvSpPr>
          <p:spPr bwMode="auto">
            <a:xfrm>
              <a:off x="4485"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208" name="Line 153"/>
            <p:cNvSpPr>
              <a:spLocks noChangeShapeType="1"/>
            </p:cNvSpPr>
            <p:nvPr/>
          </p:nvSpPr>
          <p:spPr bwMode="auto">
            <a:xfrm>
              <a:off x="4485"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48177" name="Freeform 155"/>
          <p:cNvSpPr>
            <a:spLocks/>
          </p:cNvSpPr>
          <p:nvPr/>
        </p:nvSpPr>
        <p:spPr bwMode="auto">
          <a:xfrm>
            <a:off x="5241925" y="3678238"/>
            <a:ext cx="1303338" cy="1085850"/>
          </a:xfrm>
          <a:custGeom>
            <a:avLst/>
            <a:gdLst>
              <a:gd name="T0" fmla="*/ 407 w 821"/>
              <a:gd name="T1" fmla="*/ 683 h 684"/>
              <a:gd name="T2" fmla="*/ 407 w 821"/>
              <a:gd name="T3" fmla="*/ 495 h 684"/>
              <a:gd name="T4" fmla="*/ 0 w 821"/>
              <a:gd name="T5" fmla="*/ 490 h 684"/>
              <a:gd name="T6" fmla="*/ 0 w 821"/>
              <a:gd name="T7" fmla="*/ 0 h 684"/>
              <a:gd name="T8" fmla="*/ 820 w 821"/>
              <a:gd name="T9" fmla="*/ 0 h 684"/>
              <a:gd name="T10" fmla="*/ 0 60000 65536"/>
              <a:gd name="T11" fmla="*/ 0 60000 65536"/>
              <a:gd name="T12" fmla="*/ 0 60000 65536"/>
              <a:gd name="T13" fmla="*/ 0 60000 65536"/>
              <a:gd name="T14" fmla="*/ 0 60000 65536"/>
              <a:gd name="T15" fmla="*/ 0 w 821"/>
              <a:gd name="T16" fmla="*/ 0 h 684"/>
              <a:gd name="T17" fmla="*/ 821 w 821"/>
              <a:gd name="T18" fmla="*/ 684 h 684"/>
            </a:gdLst>
            <a:ahLst/>
            <a:cxnLst>
              <a:cxn ang="T10">
                <a:pos x="T0" y="T1"/>
              </a:cxn>
              <a:cxn ang="T11">
                <a:pos x="T2" y="T3"/>
              </a:cxn>
              <a:cxn ang="T12">
                <a:pos x="T4" y="T5"/>
              </a:cxn>
              <a:cxn ang="T13">
                <a:pos x="T6" y="T7"/>
              </a:cxn>
              <a:cxn ang="T14">
                <a:pos x="T8" y="T9"/>
              </a:cxn>
            </a:cxnLst>
            <a:rect l="T15" t="T16" r="T17" b="T18"/>
            <a:pathLst>
              <a:path w="821" h="684">
                <a:moveTo>
                  <a:pt x="407" y="683"/>
                </a:moveTo>
                <a:lnTo>
                  <a:pt x="407" y="495"/>
                </a:lnTo>
                <a:lnTo>
                  <a:pt x="0" y="490"/>
                </a:lnTo>
                <a:lnTo>
                  <a:pt x="0" y="0"/>
                </a:lnTo>
                <a:lnTo>
                  <a:pt x="820" y="0"/>
                </a:lnTo>
              </a:path>
            </a:pathLst>
          </a:custGeom>
          <a:noFill/>
          <a:ln w="12700" cap="rnd">
            <a:solidFill>
              <a:srgbClr val="000000"/>
            </a:solidFill>
            <a:prstDash val="dash"/>
            <a:round/>
            <a:headEnd type="none" w="sm" len="sm"/>
            <a:tailEnd type="none" w="sm" len="sm"/>
          </a:ln>
        </p:spPr>
        <p:txBody>
          <a:bodyPr/>
          <a:lstStyle/>
          <a:p>
            <a:endParaRPr lang="en-US"/>
          </a:p>
        </p:txBody>
      </p:sp>
      <p:sp>
        <p:nvSpPr>
          <p:cNvPr id="48178" name="Freeform 156"/>
          <p:cNvSpPr>
            <a:spLocks/>
          </p:cNvSpPr>
          <p:nvPr/>
        </p:nvSpPr>
        <p:spPr bwMode="auto">
          <a:xfrm>
            <a:off x="7686675" y="3660775"/>
            <a:ext cx="868363" cy="1095375"/>
          </a:xfrm>
          <a:custGeom>
            <a:avLst/>
            <a:gdLst>
              <a:gd name="T0" fmla="*/ 0 w 547"/>
              <a:gd name="T1" fmla="*/ 0 h 690"/>
              <a:gd name="T2" fmla="*/ 546 w 547"/>
              <a:gd name="T3" fmla="*/ 4 h 690"/>
              <a:gd name="T4" fmla="*/ 546 w 547"/>
              <a:gd name="T5" fmla="*/ 499 h 690"/>
              <a:gd name="T6" fmla="*/ 212 w 547"/>
              <a:gd name="T7" fmla="*/ 499 h 690"/>
              <a:gd name="T8" fmla="*/ 212 w 547"/>
              <a:gd name="T9" fmla="*/ 689 h 690"/>
              <a:gd name="T10" fmla="*/ 0 60000 65536"/>
              <a:gd name="T11" fmla="*/ 0 60000 65536"/>
              <a:gd name="T12" fmla="*/ 0 60000 65536"/>
              <a:gd name="T13" fmla="*/ 0 60000 65536"/>
              <a:gd name="T14" fmla="*/ 0 60000 65536"/>
              <a:gd name="T15" fmla="*/ 0 w 547"/>
              <a:gd name="T16" fmla="*/ 0 h 690"/>
              <a:gd name="T17" fmla="*/ 547 w 547"/>
              <a:gd name="T18" fmla="*/ 690 h 690"/>
            </a:gdLst>
            <a:ahLst/>
            <a:cxnLst>
              <a:cxn ang="T10">
                <a:pos x="T0" y="T1"/>
              </a:cxn>
              <a:cxn ang="T11">
                <a:pos x="T2" y="T3"/>
              </a:cxn>
              <a:cxn ang="T12">
                <a:pos x="T4" y="T5"/>
              </a:cxn>
              <a:cxn ang="T13">
                <a:pos x="T6" y="T7"/>
              </a:cxn>
              <a:cxn ang="T14">
                <a:pos x="T8" y="T9"/>
              </a:cxn>
            </a:cxnLst>
            <a:rect l="T15" t="T16" r="T17" b="T18"/>
            <a:pathLst>
              <a:path w="547" h="690">
                <a:moveTo>
                  <a:pt x="0" y="0"/>
                </a:moveTo>
                <a:lnTo>
                  <a:pt x="546" y="4"/>
                </a:lnTo>
                <a:lnTo>
                  <a:pt x="546" y="499"/>
                </a:lnTo>
                <a:lnTo>
                  <a:pt x="212" y="499"/>
                </a:lnTo>
                <a:lnTo>
                  <a:pt x="212" y="689"/>
                </a:lnTo>
              </a:path>
            </a:pathLst>
          </a:custGeom>
          <a:noFill/>
          <a:ln w="12700" cap="rnd">
            <a:solidFill>
              <a:srgbClr val="000000"/>
            </a:solidFill>
            <a:prstDash val="dash"/>
            <a:round/>
            <a:headEnd type="none" w="sm" len="sm"/>
            <a:tailEnd type="none" w="sm" len="sm"/>
          </a:ln>
        </p:spPr>
        <p:txBody>
          <a:bodyPr/>
          <a:lstStyle/>
          <a:p>
            <a:endParaRPr lang="en-US"/>
          </a:p>
        </p:txBody>
      </p:sp>
      <p:grpSp>
        <p:nvGrpSpPr>
          <p:cNvPr id="11" name="Group 175"/>
          <p:cNvGrpSpPr>
            <a:grpSpLocks/>
          </p:cNvGrpSpPr>
          <p:nvPr/>
        </p:nvGrpSpPr>
        <p:grpSpPr bwMode="auto">
          <a:xfrm>
            <a:off x="6176963" y="3294063"/>
            <a:ext cx="1849437" cy="466725"/>
            <a:chOff x="3891" y="2075"/>
            <a:chExt cx="1165" cy="294"/>
          </a:xfrm>
        </p:grpSpPr>
        <p:sp>
          <p:nvSpPr>
            <p:cNvPr id="48187" name="Freeform 157"/>
            <p:cNvSpPr>
              <a:spLocks/>
            </p:cNvSpPr>
            <p:nvPr/>
          </p:nvSpPr>
          <p:spPr bwMode="auto">
            <a:xfrm>
              <a:off x="4121" y="2115"/>
              <a:ext cx="722" cy="254"/>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48188" name="Line 158"/>
            <p:cNvSpPr>
              <a:spLocks noChangeShapeType="1"/>
            </p:cNvSpPr>
            <p:nvPr/>
          </p:nvSpPr>
          <p:spPr bwMode="auto">
            <a:xfrm>
              <a:off x="4484"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89" name="Line 159"/>
            <p:cNvSpPr>
              <a:spLocks noChangeShapeType="1"/>
            </p:cNvSpPr>
            <p:nvPr/>
          </p:nvSpPr>
          <p:spPr bwMode="auto">
            <a:xfrm>
              <a:off x="4195" y="2295"/>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90" name="Line 160"/>
            <p:cNvSpPr>
              <a:spLocks noChangeShapeType="1"/>
            </p:cNvSpPr>
            <p:nvPr/>
          </p:nvSpPr>
          <p:spPr bwMode="auto">
            <a:xfrm>
              <a:off x="4775" y="2295"/>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91" name="Line 161"/>
            <p:cNvSpPr>
              <a:spLocks noChangeShapeType="1"/>
            </p:cNvSpPr>
            <p:nvPr/>
          </p:nvSpPr>
          <p:spPr bwMode="auto">
            <a:xfrm>
              <a:off x="4412"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92" name="Line 162"/>
            <p:cNvSpPr>
              <a:spLocks noChangeShapeType="1"/>
            </p:cNvSpPr>
            <p:nvPr/>
          </p:nvSpPr>
          <p:spPr bwMode="auto">
            <a:xfrm>
              <a:off x="4555"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93" name="Line 163"/>
            <p:cNvSpPr>
              <a:spLocks noChangeShapeType="1"/>
            </p:cNvSpPr>
            <p:nvPr/>
          </p:nvSpPr>
          <p:spPr bwMode="auto">
            <a:xfrm flipH="1" flipV="1">
              <a:off x="4195" y="2115"/>
              <a:ext cx="107"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94" name="Line 164"/>
            <p:cNvSpPr>
              <a:spLocks noChangeShapeType="1"/>
            </p:cNvSpPr>
            <p:nvPr/>
          </p:nvSpPr>
          <p:spPr bwMode="auto">
            <a:xfrm flipV="1">
              <a:off x="4664" y="2115"/>
              <a:ext cx="108"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95" name="Line 165"/>
            <p:cNvSpPr>
              <a:spLocks noChangeShapeType="1"/>
            </p:cNvSpPr>
            <p:nvPr/>
          </p:nvSpPr>
          <p:spPr bwMode="auto">
            <a:xfrm>
              <a:off x="4156" y="2295"/>
              <a:ext cx="7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96" name="Line 166"/>
            <p:cNvSpPr>
              <a:spLocks noChangeShapeType="1"/>
            </p:cNvSpPr>
            <p:nvPr/>
          </p:nvSpPr>
          <p:spPr bwMode="auto">
            <a:xfrm>
              <a:off x="4740" y="2295"/>
              <a:ext cx="7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197" name="Rectangle 167"/>
            <p:cNvSpPr>
              <a:spLocks noChangeArrowheads="1"/>
            </p:cNvSpPr>
            <p:nvPr/>
          </p:nvSpPr>
          <p:spPr bwMode="auto">
            <a:xfrm>
              <a:off x="3891" y="2075"/>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48198" name="Rectangle 168"/>
            <p:cNvSpPr>
              <a:spLocks noChangeArrowheads="1"/>
            </p:cNvSpPr>
            <p:nvPr/>
          </p:nvSpPr>
          <p:spPr bwMode="auto">
            <a:xfrm>
              <a:off x="4815" y="2075"/>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8199" name="Freeform 169"/>
            <p:cNvSpPr>
              <a:spLocks/>
            </p:cNvSpPr>
            <p:nvPr/>
          </p:nvSpPr>
          <p:spPr bwMode="auto">
            <a:xfrm>
              <a:off x="4393" y="2289"/>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8200" name="Freeform 170"/>
            <p:cNvSpPr>
              <a:spLocks/>
            </p:cNvSpPr>
            <p:nvPr/>
          </p:nvSpPr>
          <p:spPr bwMode="auto">
            <a:xfrm>
              <a:off x="4537" y="2289"/>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8201" name="Freeform 171"/>
            <p:cNvSpPr>
              <a:spLocks/>
            </p:cNvSpPr>
            <p:nvPr/>
          </p:nvSpPr>
          <p:spPr bwMode="auto">
            <a:xfrm>
              <a:off x="4191" y="2116"/>
              <a:ext cx="51" cy="77"/>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48202" name="Freeform 172"/>
            <p:cNvSpPr>
              <a:spLocks/>
            </p:cNvSpPr>
            <p:nvPr/>
          </p:nvSpPr>
          <p:spPr bwMode="auto">
            <a:xfrm>
              <a:off x="4725" y="2116"/>
              <a:ext cx="51" cy="77"/>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sp>
          <p:nvSpPr>
            <p:cNvPr id="48203" name="AutoShape 173"/>
            <p:cNvSpPr>
              <a:spLocks noChangeArrowheads="1"/>
            </p:cNvSpPr>
            <p:nvPr/>
          </p:nvSpPr>
          <p:spPr bwMode="auto">
            <a:xfrm rot="5400000">
              <a:off x="3911" y="2256"/>
              <a:ext cx="110" cy="110"/>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48204" name="AutoShape 174"/>
            <p:cNvSpPr>
              <a:spLocks noChangeArrowheads="1"/>
            </p:cNvSpPr>
            <p:nvPr/>
          </p:nvSpPr>
          <p:spPr bwMode="auto">
            <a:xfrm rot="16200000" flipH="1">
              <a:off x="4942" y="2251"/>
              <a:ext cx="110" cy="110"/>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grpSp>
      <p:sp>
        <p:nvSpPr>
          <p:cNvPr id="48180" name="Rectangle 176"/>
          <p:cNvSpPr>
            <a:spLocks noChangeArrowheads="1"/>
          </p:cNvSpPr>
          <p:nvPr/>
        </p:nvSpPr>
        <p:spPr bwMode="auto">
          <a:xfrm>
            <a:off x="4702175" y="5097463"/>
            <a:ext cx="31750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sp>
        <p:nvSpPr>
          <p:cNvPr id="48181" name="Rectangle 177"/>
          <p:cNvSpPr>
            <a:spLocks noChangeArrowheads="1"/>
          </p:cNvSpPr>
          <p:nvPr/>
        </p:nvSpPr>
        <p:spPr bwMode="auto">
          <a:xfrm>
            <a:off x="6838950" y="5122863"/>
            <a:ext cx="26035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grpSp>
        <p:nvGrpSpPr>
          <p:cNvPr id="12" name="Group 181"/>
          <p:cNvGrpSpPr>
            <a:grpSpLocks/>
          </p:cNvGrpSpPr>
          <p:nvPr/>
        </p:nvGrpSpPr>
        <p:grpSpPr bwMode="auto">
          <a:xfrm>
            <a:off x="6367463" y="1365250"/>
            <a:ext cx="923925" cy="336550"/>
            <a:chOff x="4011" y="860"/>
            <a:chExt cx="582" cy="212"/>
          </a:xfrm>
        </p:grpSpPr>
        <p:sp>
          <p:nvSpPr>
            <p:cNvPr id="48184" name="Line 178"/>
            <p:cNvSpPr>
              <a:spLocks noChangeShapeType="1"/>
            </p:cNvSpPr>
            <p:nvPr/>
          </p:nvSpPr>
          <p:spPr bwMode="auto">
            <a:xfrm flipH="1">
              <a:off x="4096" y="1017"/>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48185" name="Rectangle 179"/>
            <p:cNvSpPr>
              <a:spLocks noChangeArrowheads="1"/>
            </p:cNvSpPr>
            <p:nvPr/>
          </p:nvSpPr>
          <p:spPr bwMode="auto">
            <a:xfrm flipH="1">
              <a:off x="4402" y="860"/>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48186" name="Rectangle 180"/>
            <p:cNvSpPr>
              <a:spLocks noChangeArrowheads="1"/>
            </p:cNvSpPr>
            <p:nvPr/>
          </p:nvSpPr>
          <p:spPr bwMode="auto">
            <a:xfrm flipH="1">
              <a:off x="4011" y="860"/>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183" name="Slide Number Placeholder 182"/>
          <p:cNvSpPr>
            <a:spLocks noGrp="1"/>
          </p:cNvSpPr>
          <p:nvPr>
            <p:ph type="sldNum" sz="quarter" idx="12"/>
          </p:nvPr>
        </p:nvSpPr>
        <p:spPr/>
        <p:txBody>
          <a:bodyPr/>
          <a:lstStyle/>
          <a:p>
            <a:fld id="{432C8622-D8E8-42BF-901A-EF4521E846B1}" type="slidenum">
              <a:rPr lang="en-GB" smtClean="0"/>
              <a:pPr/>
              <a:t>42</a:t>
            </a:fld>
            <a:endParaRPr lang="en-GB"/>
          </a:p>
        </p:txBody>
      </p:sp>
      <p:pic>
        <p:nvPicPr>
          <p:cNvPr id="18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567"/>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pPr algn="ctr"/>
            <a:r>
              <a:rPr lang="en-GB" dirty="0">
                <a:solidFill>
                  <a:srgbClr val="0070C0"/>
                </a:solidFill>
              </a:rPr>
              <a:t>Manual control</a:t>
            </a:r>
          </a:p>
        </p:txBody>
      </p:sp>
      <p:sp>
        <p:nvSpPr>
          <p:cNvPr id="49155" name="Rectangle 3"/>
          <p:cNvSpPr>
            <a:spLocks noGrp="1" noChangeArrowheads="1"/>
          </p:cNvSpPr>
          <p:nvPr>
            <p:ph type="body" sz="half" idx="1"/>
          </p:nvPr>
        </p:nvSpPr>
        <p:spPr>
          <a:noFill/>
        </p:spPr>
        <p:txBody>
          <a:bodyPr/>
          <a:lstStyle/>
          <a:p>
            <a:pPr algn="just"/>
            <a:r>
              <a:rPr lang="en-GB" sz="2000" dirty="0"/>
              <a:t>Remote manual control of a double acting cylinder</a:t>
            </a:r>
          </a:p>
          <a:p>
            <a:pPr algn="just"/>
            <a:r>
              <a:rPr lang="en-GB" sz="2000" dirty="0"/>
              <a:t>Valve marked + will cause the cylinder to outstroke or move plus</a:t>
            </a:r>
          </a:p>
          <a:p>
            <a:pPr algn="just"/>
            <a:r>
              <a:rPr lang="en-GB" sz="2000" dirty="0"/>
              <a:t>Valve marked - will cause the cylinder to </a:t>
            </a:r>
            <a:r>
              <a:rPr lang="en-GB" sz="2000" dirty="0" err="1"/>
              <a:t>instroke</a:t>
            </a:r>
            <a:r>
              <a:rPr lang="en-GB" sz="2000" dirty="0"/>
              <a:t> or move minus</a:t>
            </a:r>
          </a:p>
          <a:p>
            <a:pPr algn="just"/>
            <a:r>
              <a:rPr lang="en-GB" sz="2000" dirty="0"/>
              <a:t>The 5/2 double pilot valve is bi-stable therefore the push button valves only need to be pulsed</a:t>
            </a:r>
          </a:p>
        </p:txBody>
      </p:sp>
      <p:sp>
        <p:nvSpPr>
          <p:cNvPr id="49156" name="Line 4"/>
          <p:cNvSpPr>
            <a:spLocks noChangeShapeType="1"/>
          </p:cNvSpPr>
          <p:nvPr/>
        </p:nvSpPr>
        <p:spPr bwMode="auto">
          <a:xfrm>
            <a:off x="6299200" y="2163763"/>
            <a:ext cx="0" cy="12541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57" name="AutoShape 5"/>
          <p:cNvSpPr>
            <a:spLocks noChangeArrowheads="1"/>
          </p:cNvSpPr>
          <p:nvPr/>
        </p:nvSpPr>
        <p:spPr bwMode="auto">
          <a:xfrm>
            <a:off x="6257925" y="2074863"/>
            <a:ext cx="82550" cy="82550"/>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2" name="Group 8"/>
          <p:cNvGrpSpPr>
            <a:grpSpLocks/>
          </p:cNvGrpSpPr>
          <p:nvPr/>
        </p:nvGrpSpPr>
        <p:grpSpPr bwMode="auto">
          <a:xfrm>
            <a:off x="7302500" y="2074863"/>
            <a:ext cx="82550" cy="214312"/>
            <a:chOff x="4600" y="1307"/>
            <a:chExt cx="52" cy="135"/>
          </a:xfrm>
        </p:grpSpPr>
        <p:sp>
          <p:nvSpPr>
            <p:cNvPr id="49333" name="Line 6"/>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34" name="AutoShape 7"/>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9159" name="Freeform 9"/>
          <p:cNvSpPr>
            <a:spLocks/>
          </p:cNvSpPr>
          <p:nvPr/>
        </p:nvSpPr>
        <p:spPr bwMode="auto">
          <a:xfrm>
            <a:off x="6245225" y="1773238"/>
            <a:ext cx="1150938" cy="388937"/>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3" name="Group 19"/>
          <p:cNvGrpSpPr>
            <a:grpSpLocks/>
          </p:cNvGrpSpPr>
          <p:nvPr/>
        </p:nvGrpSpPr>
        <p:grpSpPr bwMode="auto">
          <a:xfrm>
            <a:off x="7043738" y="1779588"/>
            <a:ext cx="1263650" cy="384175"/>
            <a:chOff x="4437" y="1121"/>
            <a:chExt cx="796" cy="242"/>
          </a:xfrm>
        </p:grpSpPr>
        <p:sp>
          <p:nvSpPr>
            <p:cNvPr id="49324" name="Line 10"/>
            <p:cNvSpPr>
              <a:spLocks noChangeShapeType="1"/>
            </p:cNvSpPr>
            <p:nvPr/>
          </p:nvSpPr>
          <p:spPr bwMode="auto">
            <a:xfrm>
              <a:off x="4632"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25" name="Line 11"/>
            <p:cNvSpPr>
              <a:spLocks noChangeShapeType="1"/>
            </p:cNvSpPr>
            <p:nvPr/>
          </p:nvSpPr>
          <p:spPr bwMode="auto">
            <a:xfrm>
              <a:off x="4629"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26" name="Freeform 12"/>
            <p:cNvSpPr>
              <a:spLocks/>
            </p:cNvSpPr>
            <p:nvPr/>
          </p:nvSpPr>
          <p:spPr bwMode="auto">
            <a:xfrm>
              <a:off x="4563"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49327" name="Line 13"/>
            <p:cNvSpPr>
              <a:spLocks noChangeShapeType="1"/>
            </p:cNvSpPr>
            <p:nvPr/>
          </p:nvSpPr>
          <p:spPr bwMode="auto">
            <a:xfrm>
              <a:off x="4499"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28" name="Freeform 14"/>
            <p:cNvSpPr>
              <a:spLocks/>
            </p:cNvSpPr>
            <p:nvPr/>
          </p:nvSpPr>
          <p:spPr bwMode="auto">
            <a:xfrm>
              <a:off x="4437"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49329" name="Line 15"/>
            <p:cNvSpPr>
              <a:spLocks noChangeShapeType="1"/>
            </p:cNvSpPr>
            <p:nvPr/>
          </p:nvSpPr>
          <p:spPr bwMode="auto">
            <a:xfrm>
              <a:off x="4562"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4" name="Group 18"/>
            <p:cNvGrpSpPr>
              <a:grpSpLocks/>
            </p:cNvGrpSpPr>
            <p:nvPr/>
          </p:nvGrpSpPr>
          <p:grpSpPr bwMode="auto">
            <a:xfrm>
              <a:off x="4454" y="1138"/>
              <a:ext cx="182" cy="181"/>
              <a:chOff x="4454" y="1138"/>
              <a:chExt cx="182" cy="181"/>
            </a:xfrm>
          </p:grpSpPr>
          <p:sp>
            <p:nvSpPr>
              <p:cNvPr id="49331" name="Line 16"/>
              <p:cNvSpPr>
                <a:spLocks noChangeShapeType="1"/>
              </p:cNvSpPr>
              <p:nvPr/>
            </p:nvSpPr>
            <p:spPr bwMode="auto">
              <a:xfrm flipV="1">
                <a:off x="4454"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32" name="Freeform 17"/>
              <p:cNvSpPr>
                <a:spLocks/>
              </p:cNvSpPr>
              <p:nvPr/>
            </p:nvSpPr>
            <p:spPr bwMode="auto">
              <a:xfrm>
                <a:off x="4585"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49161" name="Line 20"/>
          <p:cNvSpPr>
            <a:spLocks noChangeShapeType="1"/>
          </p:cNvSpPr>
          <p:nvPr/>
        </p:nvSpPr>
        <p:spPr bwMode="auto">
          <a:xfrm>
            <a:off x="7000875" y="3762375"/>
            <a:ext cx="0" cy="2349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62" name="Line 21"/>
          <p:cNvSpPr>
            <a:spLocks noChangeShapeType="1"/>
          </p:cNvSpPr>
          <p:nvPr/>
        </p:nvSpPr>
        <p:spPr bwMode="auto">
          <a:xfrm>
            <a:off x="6651625" y="3762375"/>
            <a:ext cx="0" cy="2301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63" name="Line 22"/>
          <p:cNvSpPr>
            <a:spLocks noChangeShapeType="1"/>
          </p:cNvSpPr>
          <p:nvPr/>
        </p:nvSpPr>
        <p:spPr bwMode="auto">
          <a:xfrm>
            <a:off x="6824663" y="3762375"/>
            <a:ext cx="0" cy="249238"/>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28"/>
          <p:cNvGrpSpPr>
            <a:grpSpLocks/>
          </p:cNvGrpSpPr>
          <p:nvPr/>
        </p:nvGrpSpPr>
        <p:grpSpPr bwMode="auto">
          <a:xfrm>
            <a:off x="6550025" y="3732213"/>
            <a:ext cx="538163" cy="441325"/>
            <a:chOff x="4126" y="2351"/>
            <a:chExt cx="339" cy="278"/>
          </a:xfrm>
        </p:grpSpPr>
        <p:grpSp>
          <p:nvGrpSpPr>
            <p:cNvPr id="6" name="Group 26"/>
            <p:cNvGrpSpPr>
              <a:grpSpLocks/>
            </p:cNvGrpSpPr>
            <p:nvPr/>
          </p:nvGrpSpPr>
          <p:grpSpPr bwMode="auto">
            <a:xfrm>
              <a:off x="4126" y="2526"/>
              <a:ext cx="339" cy="103"/>
              <a:chOff x="4126" y="2526"/>
              <a:chExt cx="339" cy="103"/>
            </a:xfrm>
          </p:grpSpPr>
          <p:sp>
            <p:nvSpPr>
              <p:cNvPr id="49321" name="AutoShape 23"/>
              <p:cNvSpPr>
                <a:spLocks noChangeArrowheads="1"/>
              </p:cNvSpPr>
              <p:nvPr/>
            </p:nvSpPr>
            <p:spPr bwMode="auto">
              <a:xfrm rot="10800000" flipH="1">
                <a:off x="4345"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9322" name="AutoShape 24"/>
              <p:cNvSpPr>
                <a:spLocks noChangeArrowheads="1"/>
              </p:cNvSpPr>
              <p:nvPr/>
            </p:nvSpPr>
            <p:spPr bwMode="auto">
              <a:xfrm>
                <a:off x="4233"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9323" name="AutoShape 25"/>
              <p:cNvSpPr>
                <a:spLocks noChangeArrowheads="1"/>
              </p:cNvSpPr>
              <p:nvPr/>
            </p:nvSpPr>
            <p:spPr bwMode="auto">
              <a:xfrm rot="10800000" flipH="1">
                <a:off x="4126"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49320" name="Rectangle 27"/>
            <p:cNvSpPr>
              <a:spLocks noChangeArrowheads="1"/>
            </p:cNvSpPr>
            <p:nvPr/>
          </p:nvSpPr>
          <p:spPr bwMode="auto">
            <a:xfrm>
              <a:off x="4245"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49165" name="Rectangle 29"/>
          <p:cNvSpPr>
            <a:spLocks noChangeArrowheads="1"/>
          </p:cNvSpPr>
          <p:nvPr/>
        </p:nvSpPr>
        <p:spPr bwMode="auto">
          <a:xfrm>
            <a:off x="6945313"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9166" name="Rectangle 30"/>
          <p:cNvSpPr>
            <a:spLocks noChangeArrowheads="1"/>
          </p:cNvSpPr>
          <p:nvPr/>
        </p:nvSpPr>
        <p:spPr bwMode="auto">
          <a:xfrm>
            <a:off x="6423025"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49167" name="Rectangle 31"/>
          <p:cNvSpPr>
            <a:spLocks noChangeArrowheads="1"/>
          </p:cNvSpPr>
          <p:nvPr/>
        </p:nvSpPr>
        <p:spPr bwMode="auto">
          <a:xfrm>
            <a:off x="6392863"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49168" name="Rectangle 32"/>
          <p:cNvSpPr>
            <a:spLocks noChangeArrowheads="1"/>
          </p:cNvSpPr>
          <p:nvPr/>
        </p:nvSpPr>
        <p:spPr bwMode="auto">
          <a:xfrm>
            <a:off x="6988175"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grpSp>
        <p:nvGrpSpPr>
          <p:cNvPr id="7" name="Group 101"/>
          <p:cNvGrpSpPr>
            <a:grpSpLocks/>
          </p:cNvGrpSpPr>
          <p:nvPr/>
        </p:nvGrpSpPr>
        <p:grpSpPr bwMode="auto">
          <a:xfrm>
            <a:off x="6188075" y="2336800"/>
            <a:ext cx="1279525" cy="461963"/>
            <a:chOff x="3898" y="1472"/>
            <a:chExt cx="806" cy="291"/>
          </a:xfrm>
        </p:grpSpPr>
        <p:sp>
          <p:nvSpPr>
            <p:cNvPr id="49251" name="Freeform 33"/>
            <p:cNvSpPr>
              <a:spLocks/>
            </p:cNvSpPr>
            <p:nvPr/>
          </p:nvSpPr>
          <p:spPr bwMode="auto">
            <a:xfrm>
              <a:off x="3973" y="1673"/>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49252" name="Freeform 34"/>
            <p:cNvSpPr>
              <a:spLocks/>
            </p:cNvSpPr>
            <p:nvPr/>
          </p:nvSpPr>
          <p:spPr bwMode="auto">
            <a:xfrm>
              <a:off x="3973" y="1521"/>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9253" name="Freeform 35"/>
            <p:cNvSpPr>
              <a:spLocks/>
            </p:cNvSpPr>
            <p:nvPr/>
          </p:nvSpPr>
          <p:spPr bwMode="auto">
            <a:xfrm>
              <a:off x="3993" y="1561"/>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49254" name="Freeform 36"/>
            <p:cNvSpPr>
              <a:spLocks/>
            </p:cNvSpPr>
            <p:nvPr/>
          </p:nvSpPr>
          <p:spPr bwMode="auto">
            <a:xfrm>
              <a:off x="3935" y="1561"/>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49255" name="Line 37"/>
            <p:cNvSpPr>
              <a:spLocks noChangeShapeType="1"/>
            </p:cNvSpPr>
            <p:nvPr/>
          </p:nvSpPr>
          <p:spPr bwMode="auto">
            <a:xfrm>
              <a:off x="3919" y="1592"/>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56" name="Freeform 38"/>
            <p:cNvSpPr>
              <a:spLocks/>
            </p:cNvSpPr>
            <p:nvPr/>
          </p:nvSpPr>
          <p:spPr bwMode="auto">
            <a:xfrm>
              <a:off x="4015" y="1638"/>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49257" name="Oval 39"/>
            <p:cNvSpPr>
              <a:spLocks noChangeArrowheads="1"/>
            </p:cNvSpPr>
            <p:nvPr/>
          </p:nvSpPr>
          <p:spPr bwMode="auto">
            <a:xfrm>
              <a:off x="3972" y="1721"/>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9258" name="Oval 40"/>
            <p:cNvSpPr>
              <a:spLocks noChangeArrowheads="1"/>
            </p:cNvSpPr>
            <p:nvPr/>
          </p:nvSpPr>
          <p:spPr bwMode="auto">
            <a:xfrm>
              <a:off x="3972" y="1518"/>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9259" name="Freeform 41"/>
            <p:cNvSpPr>
              <a:spLocks/>
            </p:cNvSpPr>
            <p:nvPr/>
          </p:nvSpPr>
          <p:spPr bwMode="auto">
            <a:xfrm>
              <a:off x="4125" y="1723"/>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9260" name="Freeform 42"/>
            <p:cNvSpPr>
              <a:spLocks/>
            </p:cNvSpPr>
            <p:nvPr/>
          </p:nvSpPr>
          <p:spPr bwMode="auto">
            <a:xfrm>
              <a:off x="3898" y="1723"/>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9261" name="Line 43"/>
            <p:cNvSpPr>
              <a:spLocks noChangeShapeType="1"/>
            </p:cNvSpPr>
            <p:nvPr/>
          </p:nvSpPr>
          <p:spPr bwMode="auto">
            <a:xfrm flipH="1">
              <a:off x="4050"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62" name="Line 44"/>
            <p:cNvSpPr>
              <a:spLocks noChangeShapeType="1"/>
            </p:cNvSpPr>
            <p:nvPr/>
          </p:nvSpPr>
          <p:spPr bwMode="auto">
            <a:xfrm flipH="1">
              <a:off x="3973"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63" name="Line 45"/>
            <p:cNvSpPr>
              <a:spLocks noChangeShapeType="1"/>
            </p:cNvSpPr>
            <p:nvPr/>
          </p:nvSpPr>
          <p:spPr bwMode="auto">
            <a:xfrm>
              <a:off x="3951" y="176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64" name="Line 46"/>
            <p:cNvSpPr>
              <a:spLocks noChangeShapeType="1"/>
            </p:cNvSpPr>
            <p:nvPr/>
          </p:nvSpPr>
          <p:spPr bwMode="auto">
            <a:xfrm>
              <a:off x="4028"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65" name="Line 47"/>
            <p:cNvSpPr>
              <a:spLocks noChangeShapeType="1"/>
            </p:cNvSpPr>
            <p:nvPr/>
          </p:nvSpPr>
          <p:spPr bwMode="auto">
            <a:xfrm>
              <a:off x="4107"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66" name="Freeform 48"/>
            <p:cNvSpPr>
              <a:spLocks/>
            </p:cNvSpPr>
            <p:nvPr/>
          </p:nvSpPr>
          <p:spPr bwMode="auto">
            <a:xfrm>
              <a:off x="4125" y="1480"/>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9267" name="Freeform 49"/>
            <p:cNvSpPr>
              <a:spLocks/>
            </p:cNvSpPr>
            <p:nvPr/>
          </p:nvSpPr>
          <p:spPr bwMode="auto">
            <a:xfrm>
              <a:off x="3898" y="1480"/>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9268" name="Line 50"/>
            <p:cNvSpPr>
              <a:spLocks noChangeShapeType="1"/>
            </p:cNvSpPr>
            <p:nvPr/>
          </p:nvSpPr>
          <p:spPr bwMode="auto">
            <a:xfrm flipH="1">
              <a:off x="4050"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69" name="Line 51"/>
            <p:cNvSpPr>
              <a:spLocks noChangeShapeType="1"/>
            </p:cNvSpPr>
            <p:nvPr/>
          </p:nvSpPr>
          <p:spPr bwMode="auto">
            <a:xfrm flipH="1">
              <a:off x="3973"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70" name="Line 52"/>
            <p:cNvSpPr>
              <a:spLocks noChangeShapeType="1"/>
            </p:cNvSpPr>
            <p:nvPr/>
          </p:nvSpPr>
          <p:spPr bwMode="auto">
            <a:xfrm>
              <a:off x="3951" y="148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71" name="Line 53"/>
            <p:cNvSpPr>
              <a:spLocks noChangeShapeType="1"/>
            </p:cNvSpPr>
            <p:nvPr/>
          </p:nvSpPr>
          <p:spPr bwMode="auto">
            <a:xfrm>
              <a:off x="4028"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72" name="Line 54"/>
            <p:cNvSpPr>
              <a:spLocks noChangeShapeType="1"/>
            </p:cNvSpPr>
            <p:nvPr/>
          </p:nvSpPr>
          <p:spPr bwMode="auto">
            <a:xfrm>
              <a:off x="4107"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73" name="Line 55"/>
            <p:cNvSpPr>
              <a:spLocks noChangeShapeType="1"/>
            </p:cNvSpPr>
            <p:nvPr/>
          </p:nvSpPr>
          <p:spPr bwMode="auto">
            <a:xfrm flipV="1">
              <a:off x="4165"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74" name="Line 56"/>
            <p:cNvSpPr>
              <a:spLocks noChangeShapeType="1"/>
            </p:cNvSpPr>
            <p:nvPr/>
          </p:nvSpPr>
          <p:spPr bwMode="auto">
            <a:xfrm flipV="1">
              <a:off x="416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75" name="Line 57"/>
            <p:cNvSpPr>
              <a:spLocks noChangeShapeType="1"/>
            </p:cNvSpPr>
            <p:nvPr/>
          </p:nvSpPr>
          <p:spPr bwMode="auto">
            <a:xfrm flipV="1">
              <a:off x="4163"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76" name="Line 58"/>
            <p:cNvSpPr>
              <a:spLocks noChangeShapeType="1"/>
            </p:cNvSpPr>
            <p:nvPr/>
          </p:nvSpPr>
          <p:spPr bwMode="auto">
            <a:xfrm flipV="1">
              <a:off x="4165"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77" name="Line 59"/>
            <p:cNvSpPr>
              <a:spLocks noChangeShapeType="1"/>
            </p:cNvSpPr>
            <p:nvPr/>
          </p:nvSpPr>
          <p:spPr bwMode="auto">
            <a:xfrm flipV="1">
              <a:off x="4165"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78" name="Line 60"/>
            <p:cNvSpPr>
              <a:spLocks noChangeShapeType="1"/>
            </p:cNvSpPr>
            <p:nvPr/>
          </p:nvSpPr>
          <p:spPr bwMode="auto">
            <a:xfrm flipV="1">
              <a:off x="389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79" name="Line 61"/>
            <p:cNvSpPr>
              <a:spLocks noChangeShapeType="1"/>
            </p:cNvSpPr>
            <p:nvPr/>
          </p:nvSpPr>
          <p:spPr bwMode="auto">
            <a:xfrm flipV="1">
              <a:off x="389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80" name="Line 62"/>
            <p:cNvSpPr>
              <a:spLocks noChangeShapeType="1"/>
            </p:cNvSpPr>
            <p:nvPr/>
          </p:nvSpPr>
          <p:spPr bwMode="auto">
            <a:xfrm flipV="1">
              <a:off x="389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81" name="Line 63"/>
            <p:cNvSpPr>
              <a:spLocks noChangeShapeType="1"/>
            </p:cNvSpPr>
            <p:nvPr/>
          </p:nvSpPr>
          <p:spPr bwMode="auto">
            <a:xfrm flipV="1">
              <a:off x="3898"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82" name="Line 64"/>
            <p:cNvSpPr>
              <a:spLocks noChangeShapeType="1"/>
            </p:cNvSpPr>
            <p:nvPr/>
          </p:nvSpPr>
          <p:spPr bwMode="auto">
            <a:xfrm flipV="1">
              <a:off x="3898"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83" name="Freeform 65"/>
            <p:cNvSpPr>
              <a:spLocks/>
            </p:cNvSpPr>
            <p:nvPr/>
          </p:nvSpPr>
          <p:spPr bwMode="auto">
            <a:xfrm>
              <a:off x="4027" y="1604"/>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49284" name="Oval 66"/>
            <p:cNvSpPr>
              <a:spLocks noChangeArrowheads="1"/>
            </p:cNvSpPr>
            <p:nvPr/>
          </p:nvSpPr>
          <p:spPr bwMode="auto">
            <a:xfrm>
              <a:off x="4051" y="1564"/>
              <a:ext cx="72" cy="73"/>
            </a:xfrm>
            <a:prstGeom prst="ellipse">
              <a:avLst/>
            </a:prstGeom>
            <a:noFill/>
            <a:ln w="12700">
              <a:solidFill>
                <a:srgbClr val="000000"/>
              </a:solidFill>
              <a:round/>
              <a:headEnd/>
              <a:tailEnd/>
            </a:ln>
          </p:spPr>
          <p:txBody>
            <a:bodyPr wrap="none" anchor="ctr"/>
            <a:lstStyle/>
            <a:p>
              <a:endParaRPr lang="en-US"/>
            </a:p>
          </p:txBody>
        </p:sp>
        <p:sp>
          <p:nvSpPr>
            <p:cNvPr id="49285" name="Freeform 67"/>
            <p:cNvSpPr>
              <a:spLocks/>
            </p:cNvSpPr>
            <p:nvPr/>
          </p:nvSpPr>
          <p:spPr bwMode="auto">
            <a:xfrm>
              <a:off x="4513" y="1665"/>
              <a:ext cx="116" cy="51"/>
            </a:xfrm>
            <a:custGeom>
              <a:avLst/>
              <a:gdLst>
                <a:gd name="T0" fmla="*/ 0 w 116"/>
                <a:gd name="T1" fmla="*/ 0 h 51"/>
                <a:gd name="T2" fmla="*/ 0 w 116"/>
                <a:gd name="T3" fmla="*/ 50 h 51"/>
                <a:gd name="T4" fmla="*/ 115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0" y="0"/>
                  </a:moveTo>
                  <a:lnTo>
                    <a:pt x="0" y="50"/>
                  </a:lnTo>
                  <a:lnTo>
                    <a:pt x="115" y="50"/>
                  </a:lnTo>
                </a:path>
              </a:pathLst>
            </a:custGeom>
            <a:noFill/>
            <a:ln w="12700" cap="rnd">
              <a:solidFill>
                <a:srgbClr val="000000"/>
              </a:solidFill>
              <a:round/>
              <a:headEnd type="none" w="sm" len="sm"/>
              <a:tailEnd type="none" w="sm" len="sm"/>
            </a:ln>
          </p:spPr>
          <p:txBody>
            <a:bodyPr/>
            <a:lstStyle/>
            <a:p>
              <a:endParaRPr lang="en-US"/>
            </a:p>
          </p:txBody>
        </p:sp>
        <p:sp>
          <p:nvSpPr>
            <p:cNvPr id="49286" name="Freeform 68"/>
            <p:cNvSpPr>
              <a:spLocks/>
            </p:cNvSpPr>
            <p:nvPr/>
          </p:nvSpPr>
          <p:spPr bwMode="auto">
            <a:xfrm>
              <a:off x="4513" y="1513"/>
              <a:ext cx="116" cy="41"/>
            </a:xfrm>
            <a:custGeom>
              <a:avLst/>
              <a:gdLst>
                <a:gd name="T0" fmla="*/ 0 w 116"/>
                <a:gd name="T1" fmla="*/ 40 h 41"/>
                <a:gd name="T2" fmla="*/ 0 w 116"/>
                <a:gd name="T3" fmla="*/ 0 h 41"/>
                <a:gd name="T4" fmla="*/ 115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0" y="40"/>
                  </a:moveTo>
                  <a:lnTo>
                    <a:pt x="0" y="0"/>
                  </a:lnTo>
                  <a:lnTo>
                    <a:pt x="115" y="0"/>
                  </a:lnTo>
                </a:path>
              </a:pathLst>
            </a:custGeom>
            <a:noFill/>
            <a:ln w="12700" cap="rnd">
              <a:solidFill>
                <a:srgbClr val="000000"/>
              </a:solidFill>
              <a:round/>
              <a:headEnd type="none" w="sm" len="sm"/>
              <a:tailEnd type="none" w="sm" len="sm"/>
            </a:ln>
          </p:spPr>
          <p:txBody>
            <a:bodyPr/>
            <a:lstStyle/>
            <a:p>
              <a:endParaRPr lang="en-US"/>
            </a:p>
          </p:txBody>
        </p:sp>
        <p:sp>
          <p:nvSpPr>
            <p:cNvPr id="49287" name="Freeform 69"/>
            <p:cNvSpPr>
              <a:spLocks/>
            </p:cNvSpPr>
            <p:nvPr/>
          </p:nvSpPr>
          <p:spPr bwMode="auto">
            <a:xfrm>
              <a:off x="4587" y="1553"/>
              <a:ext cx="22" cy="122"/>
            </a:xfrm>
            <a:custGeom>
              <a:avLst/>
              <a:gdLst>
                <a:gd name="T0" fmla="*/ 1 w 22"/>
                <a:gd name="T1" fmla="*/ 121 h 122"/>
                <a:gd name="T2" fmla="*/ 21 w 22"/>
                <a:gd name="T3" fmla="*/ 60 h 122"/>
                <a:gd name="T4" fmla="*/ 17 w 22"/>
                <a:gd name="T5" fmla="*/ 30 h 122"/>
                <a:gd name="T6" fmla="*/ 0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1" y="121"/>
                  </a:moveTo>
                  <a:lnTo>
                    <a:pt x="21" y="60"/>
                  </a:lnTo>
                  <a:lnTo>
                    <a:pt x="17" y="3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9288" name="Freeform 70"/>
            <p:cNvSpPr>
              <a:spLocks/>
            </p:cNvSpPr>
            <p:nvPr/>
          </p:nvSpPr>
          <p:spPr bwMode="auto">
            <a:xfrm>
              <a:off x="4647" y="1553"/>
              <a:ext cx="20" cy="122"/>
            </a:xfrm>
            <a:custGeom>
              <a:avLst/>
              <a:gdLst>
                <a:gd name="T0" fmla="*/ 19 w 20"/>
                <a:gd name="T1" fmla="*/ 0 h 122"/>
                <a:gd name="T2" fmla="*/ 0 w 20"/>
                <a:gd name="T3" fmla="*/ 60 h 122"/>
                <a:gd name="T4" fmla="*/ 0 w 20"/>
                <a:gd name="T5" fmla="*/ 76 h 122"/>
                <a:gd name="T6" fmla="*/ 4 w 20"/>
                <a:gd name="T7" fmla="*/ 93 h 122"/>
                <a:gd name="T8" fmla="*/ 18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19" y="0"/>
                  </a:moveTo>
                  <a:lnTo>
                    <a:pt x="0" y="60"/>
                  </a:lnTo>
                  <a:lnTo>
                    <a:pt x="0" y="76"/>
                  </a:lnTo>
                  <a:lnTo>
                    <a:pt x="4" y="93"/>
                  </a:lnTo>
                  <a:lnTo>
                    <a:pt x="18" y="121"/>
                  </a:lnTo>
                </a:path>
              </a:pathLst>
            </a:custGeom>
            <a:noFill/>
            <a:ln w="12700" cap="rnd">
              <a:solidFill>
                <a:srgbClr val="000000"/>
              </a:solidFill>
              <a:round/>
              <a:headEnd type="none" w="sm" len="sm"/>
              <a:tailEnd type="none" w="sm" len="sm"/>
            </a:ln>
          </p:spPr>
          <p:txBody>
            <a:bodyPr/>
            <a:lstStyle/>
            <a:p>
              <a:endParaRPr lang="en-US"/>
            </a:p>
          </p:txBody>
        </p:sp>
        <p:sp>
          <p:nvSpPr>
            <p:cNvPr id="49289" name="Line 71"/>
            <p:cNvSpPr>
              <a:spLocks noChangeShapeType="1"/>
            </p:cNvSpPr>
            <p:nvPr/>
          </p:nvSpPr>
          <p:spPr bwMode="auto">
            <a:xfrm flipH="1">
              <a:off x="4547" y="1584"/>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90" name="Freeform 72"/>
            <p:cNvSpPr>
              <a:spLocks/>
            </p:cNvSpPr>
            <p:nvPr/>
          </p:nvSpPr>
          <p:spPr bwMode="auto">
            <a:xfrm>
              <a:off x="4542" y="1630"/>
              <a:ext cx="45" cy="32"/>
            </a:xfrm>
            <a:custGeom>
              <a:avLst/>
              <a:gdLst>
                <a:gd name="T0" fmla="*/ 0 w 45"/>
                <a:gd name="T1" fmla="*/ 31 h 32"/>
                <a:gd name="T2" fmla="*/ 44 w 45"/>
                <a:gd name="T3" fmla="*/ 18 h 32"/>
                <a:gd name="T4" fmla="*/ 37 w 45"/>
                <a:gd name="T5" fmla="*/ 0 h 32"/>
                <a:gd name="T6" fmla="*/ 0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0" y="31"/>
                  </a:moveTo>
                  <a:lnTo>
                    <a:pt x="44" y="18"/>
                  </a:lnTo>
                  <a:lnTo>
                    <a:pt x="37" y="0"/>
                  </a:lnTo>
                  <a:lnTo>
                    <a:pt x="0" y="31"/>
                  </a:lnTo>
                </a:path>
              </a:pathLst>
            </a:custGeom>
            <a:solidFill>
              <a:srgbClr val="000000"/>
            </a:solidFill>
            <a:ln w="12700" cap="rnd">
              <a:solidFill>
                <a:srgbClr val="000000"/>
              </a:solidFill>
              <a:round/>
              <a:headEnd/>
              <a:tailEnd/>
            </a:ln>
          </p:spPr>
          <p:txBody>
            <a:bodyPr/>
            <a:lstStyle/>
            <a:p>
              <a:endParaRPr lang="en-US"/>
            </a:p>
          </p:txBody>
        </p:sp>
        <p:sp>
          <p:nvSpPr>
            <p:cNvPr id="49291" name="Oval 73"/>
            <p:cNvSpPr>
              <a:spLocks noChangeArrowheads="1"/>
            </p:cNvSpPr>
            <p:nvPr/>
          </p:nvSpPr>
          <p:spPr bwMode="auto">
            <a:xfrm>
              <a:off x="4621" y="17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9292" name="Oval 74"/>
            <p:cNvSpPr>
              <a:spLocks noChangeArrowheads="1"/>
            </p:cNvSpPr>
            <p:nvPr/>
          </p:nvSpPr>
          <p:spPr bwMode="auto">
            <a:xfrm>
              <a:off x="4621" y="1510"/>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49293" name="Freeform 75"/>
            <p:cNvSpPr>
              <a:spLocks/>
            </p:cNvSpPr>
            <p:nvPr/>
          </p:nvSpPr>
          <p:spPr bwMode="auto">
            <a:xfrm>
              <a:off x="4436" y="1715"/>
              <a:ext cx="41" cy="40"/>
            </a:xfrm>
            <a:custGeom>
              <a:avLst/>
              <a:gdLst>
                <a:gd name="T0" fmla="*/ 40 w 41"/>
                <a:gd name="T1" fmla="*/ 39 h 40"/>
                <a:gd name="T2" fmla="*/ 0 w 41"/>
                <a:gd name="T3" fmla="*/ 39 h 40"/>
                <a:gd name="T4" fmla="*/ 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40"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9294" name="Freeform 76"/>
            <p:cNvSpPr>
              <a:spLocks/>
            </p:cNvSpPr>
            <p:nvPr/>
          </p:nvSpPr>
          <p:spPr bwMode="auto">
            <a:xfrm>
              <a:off x="4665" y="1715"/>
              <a:ext cx="39" cy="40"/>
            </a:xfrm>
            <a:custGeom>
              <a:avLst/>
              <a:gdLst>
                <a:gd name="T0" fmla="*/ 0 w 39"/>
                <a:gd name="T1" fmla="*/ 39 h 40"/>
                <a:gd name="T2" fmla="*/ 38 w 39"/>
                <a:gd name="T3" fmla="*/ 39 h 40"/>
                <a:gd name="T4" fmla="*/ 38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0" y="39"/>
                  </a:moveTo>
                  <a:lnTo>
                    <a:pt x="38" y="39"/>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49295" name="Line 77"/>
            <p:cNvSpPr>
              <a:spLocks noChangeShapeType="1"/>
            </p:cNvSpPr>
            <p:nvPr/>
          </p:nvSpPr>
          <p:spPr bwMode="auto">
            <a:xfrm>
              <a:off x="4513"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96" name="Line 78"/>
            <p:cNvSpPr>
              <a:spLocks noChangeShapeType="1"/>
            </p:cNvSpPr>
            <p:nvPr/>
          </p:nvSpPr>
          <p:spPr bwMode="auto">
            <a:xfrm>
              <a:off x="4590"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97" name="Line 79"/>
            <p:cNvSpPr>
              <a:spLocks noChangeShapeType="1"/>
            </p:cNvSpPr>
            <p:nvPr/>
          </p:nvSpPr>
          <p:spPr bwMode="auto">
            <a:xfrm flipH="1">
              <a:off x="4644" y="1754"/>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98" name="Line 80"/>
            <p:cNvSpPr>
              <a:spLocks noChangeShapeType="1"/>
            </p:cNvSpPr>
            <p:nvPr/>
          </p:nvSpPr>
          <p:spPr bwMode="auto">
            <a:xfrm flipH="1">
              <a:off x="4566"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99" name="Line 81"/>
            <p:cNvSpPr>
              <a:spLocks noChangeShapeType="1"/>
            </p:cNvSpPr>
            <p:nvPr/>
          </p:nvSpPr>
          <p:spPr bwMode="auto">
            <a:xfrm flipH="1">
              <a:off x="4487"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00" name="Freeform 82"/>
            <p:cNvSpPr>
              <a:spLocks/>
            </p:cNvSpPr>
            <p:nvPr/>
          </p:nvSpPr>
          <p:spPr bwMode="auto">
            <a:xfrm>
              <a:off x="4436" y="1472"/>
              <a:ext cx="41" cy="42"/>
            </a:xfrm>
            <a:custGeom>
              <a:avLst/>
              <a:gdLst>
                <a:gd name="T0" fmla="*/ 0 w 41"/>
                <a:gd name="T1" fmla="*/ 41 h 42"/>
                <a:gd name="T2" fmla="*/ 0 w 41"/>
                <a:gd name="T3" fmla="*/ 0 h 42"/>
                <a:gd name="T4" fmla="*/ 4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0" y="41"/>
                  </a:moveTo>
                  <a:lnTo>
                    <a:pt x="0" y="0"/>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49301" name="Freeform 83"/>
            <p:cNvSpPr>
              <a:spLocks/>
            </p:cNvSpPr>
            <p:nvPr/>
          </p:nvSpPr>
          <p:spPr bwMode="auto">
            <a:xfrm>
              <a:off x="4665" y="1472"/>
              <a:ext cx="39" cy="42"/>
            </a:xfrm>
            <a:custGeom>
              <a:avLst/>
              <a:gdLst>
                <a:gd name="T0" fmla="*/ 38 w 39"/>
                <a:gd name="T1" fmla="*/ 41 h 42"/>
                <a:gd name="T2" fmla="*/ 38 w 39"/>
                <a:gd name="T3" fmla="*/ 0 h 42"/>
                <a:gd name="T4" fmla="*/ 0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38" y="41"/>
                  </a:moveTo>
                  <a:lnTo>
                    <a:pt x="38"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9302" name="Line 84"/>
            <p:cNvSpPr>
              <a:spLocks noChangeShapeType="1"/>
            </p:cNvSpPr>
            <p:nvPr/>
          </p:nvSpPr>
          <p:spPr bwMode="auto">
            <a:xfrm>
              <a:off x="4513"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03" name="Line 85"/>
            <p:cNvSpPr>
              <a:spLocks noChangeShapeType="1"/>
            </p:cNvSpPr>
            <p:nvPr/>
          </p:nvSpPr>
          <p:spPr bwMode="auto">
            <a:xfrm>
              <a:off x="4590"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04" name="Line 86"/>
            <p:cNvSpPr>
              <a:spLocks noChangeShapeType="1"/>
            </p:cNvSpPr>
            <p:nvPr/>
          </p:nvSpPr>
          <p:spPr bwMode="auto">
            <a:xfrm flipH="1">
              <a:off x="4644" y="1473"/>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05" name="Line 87"/>
            <p:cNvSpPr>
              <a:spLocks noChangeShapeType="1"/>
            </p:cNvSpPr>
            <p:nvPr/>
          </p:nvSpPr>
          <p:spPr bwMode="auto">
            <a:xfrm flipH="1">
              <a:off x="4566"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06" name="Line 88"/>
            <p:cNvSpPr>
              <a:spLocks noChangeShapeType="1"/>
            </p:cNvSpPr>
            <p:nvPr/>
          </p:nvSpPr>
          <p:spPr bwMode="auto">
            <a:xfrm flipH="1">
              <a:off x="4487"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07" name="Line 89"/>
            <p:cNvSpPr>
              <a:spLocks noChangeShapeType="1"/>
            </p:cNvSpPr>
            <p:nvPr/>
          </p:nvSpPr>
          <p:spPr bwMode="auto">
            <a:xfrm flipV="1">
              <a:off x="4436"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08" name="Line 90"/>
            <p:cNvSpPr>
              <a:spLocks noChangeShapeType="1"/>
            </p:cNvSpPr>
            <p:nvPr/>
          </p:nvSpPr>
          <p:spPr bwMode="auto">
            <a:xfrm flipV="1">
              <a:off x="4436"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09" name="Line 91"/>
            <p:cNvSpPr>
              <a:spLocks noChangeShapeType="1"/>
            </p:cNvSpPr>
            <p:nvPr/>
          </p:nvSpPr>
          <p:spPr bwMode="auto">
            <a:xfrm flipV="1">
              <a:off x="4438"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10" name="Line 92"/>
            <p:cNvSpPr>
              <a:spLocks noChangeShapeType="1"/>
            </p:cNvSpPr>
            <p:nvPr/>
          </p:nvSpPr>
          <p:spPr bwMode="auto">
            <a:xfrm flipV="1">
              <a:off x="4436"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11" name="Line 93"/>
            <p:cNvSpPr>
              <a:spLocks noChangeShapeType="1"/>
            </p:cNvSpPr>
            <p:nvPr/>
          </p:nvSpPr>
          <p:spPr bwMode="auto">
            <a:xfrm flipV="1">
              <a:off x="4436"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12" name="Line 94"/>
            <p:cNvSpPr>
              <a:spLocks noChangeShapeType="1"/>
            </p:cNvSpPr>
            <p:nvPr/>
          </p:nvSpPr>
          <p:spPr bwMode="auto">
            <a:xfrm flipV="1">
              <a:off x="4702"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13" name="Line 95"/>
            <p:cNvSpPr>
              <a:spLocks noChangeShapeType="1"/>
            </p:cNvSpPr>
            <p:nvPr/>
          </p:nvSpPr>
          <p:spPr bwMode="auto">
            <a:xfrm flipV="1">
              <a:off x="4702"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14" name="Line 96"/>
            <p:cNvSpPr>
              <a:spLocks noChangeShapeType="1"/>
            </p:cNvSpPr>
            <p:nvPr/>
          </p:nvSpPr>
          <p:spPr bwMode="auto">
            <a:xfrm flipV="1">
              <a:off x="4702"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15" name="Line 97"/>
            <p:cNvSpPr>
              <a:spLocks noChangeShapeType="1"/>
            </p:cNvSpPr>
            <p:nvPr/>
          </p:nvSpPr>
          <p:spPr bwMode="auto">
            <a:xfrm flipV="1">
              <a:off x="4703"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16" name="Line 98"/>
            <p:cNvSpPr>
              <a:spLocks noChangeShapeType="1"/>
            </p:cNvSpPr>
            <p:nvPr/>
          </p:nvSpPr>
          <p:spPr bwMode="auto">
            <a:xfrm flipV="1">
              <a:off x="4703"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317" name="Freeform 99"/>
            <p:cNvSpPr>
              <a:spLocks/>
            </p:cNvSpPr>
            <p:nvPr/>
          </p:nvSpPr>
          <p:spPr bwMode="auto">
            <a:xfrm>
              <a:off x="4450" y="1596"/>
              <a:ext cx="125" cy="62"/>
            </a:xfrm>
            <a:custGeom>
              <a:avLst/>
              <a:gdLst>
                <a:gd name="T0" fmla="*/ 124 w 125"/>
                <a:gd name="T1" fmla="*/ 0 h 62"/>
                <a:gd name="T2" fmla="*/ 61 w 125"/>
                <a:gd name="T3" fmla="*/ 61 h 62"/>
                <a:gd name="T4" fmla="*/ 0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124" y="0"/>
                  </a:moveTo>
                  <a:lnTo>
                    <a:pt x="61" y="61"/>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49318" name="Oval 100"/>
            <p:cNvSpPr>
              <a:spLocks noChangeArrowheads="1"/>
            </p:cNvSpPr>
            <p:nvPr/>
          </p:nvSpPr>
          <p:spPr bwMode="auto">
            <a:xfrm>
              <a:off x="4478" y="1556"/>
              <a:ext cx="72" cy="73"/>
            </a:xfrm>
            <a:prstGeom prst="ellipse">
              <a:avLst/>
            </a:prstGeom>
            <a:noFill/>
            <a:ln w="12700">
              <a:solidFill>
                <a:srgbClr val="000000"/>
              </a:solidFill>
              <a:round/>
              <a:headEnd/>
              <a:tailEnd/>
            </a:ln>
          </p:spPr>
          <p:txBody>
            <a:bodyPr wrap="none" anchor="ctr"/>
            <a:lstStyle/>
            <a:p>
              <a:endParaRPr lang="en-US"/>
            </a:p>
          </p:txBody>
        </p:sp>
      </p:grpSp>
      <p:sp>
        <p:nvSpPr>
          <p:cNvPr id="49170" name="Freeform 102"/>
          <p:cNvSpPr>
            <a:spLocks/>
          </p:cNvSpPr>
          <p:nvPr/>
        </p:nvSpPr>
        <p:spPr bwMode="auto">
          <a:xfrm>
            <a:off x="6299200" y="2154238"/>
            <a:ext cx="349250" cy="1193800"/>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49171" name="Freeform 103"/>
          <p:cNvSpPr>
            <a:spLocks/>
          </p:cNvSpPr>
          <p:nvPr/>
        </p:nvSpPr>
        <p:spPr bwMode="auto">
          <a:xfrm>
            <a:off x="7002463" y="2154238"/>
            <a:ext cx="342900" cy="1193800"/>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sp>
        <p:nvSpPr>
          <p:cNvPr id="49172" name="Line 104"/>
          <p:cNvSpPr>
            <a:spLocks noChangeShapeType="1"/>
          </p:cNvSpPr>
          <p:nvPr/>
        </p:nvSpPr>
        <p:spPr bwMode="auto">
          <a:xfrm>
            <a:off x="58896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73" name="Line 105"/>
          <p:cNvSpPr>
            <a:spLocks noChangeShapeType="1"/>
          </p:cNvSpPr>
          <p:nvPr/>
        </p:nvSpPr>
        <p:spPr bwMode="auto">
          <a:xfrm>
            <a:off x="57197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74" name="Rectangle 106"/>
          <p:cNvSpPr>
            <a:spLocks noChangeArrowheads="1"/>
          </p:cNvSpPr>
          <p:nvPr/>
        </p:nvSpPr>
        <p:spPr bwMode="auto">
          <a:xfrm>
            <a:off x="58515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49175" name="Rectangle 107"/>
          <p:cNvSpPr>
            <a:spLocks noChangeArrowheads="1"/>
          </p:cNvSpPr>
          <p:nvPr/>
        </p:nvSpPr>
        <p:spPr bwMode="auto">
          <a:xfrm>
            <a:off x="58515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9176" name="Rectangle 108"/>
          <p:cNvSpPr>
            <a:spLocks noChangeArrowheads="1"/>
          </p:cNvSpPr>
          <p:nvPr/>
        </p:nvSpPr>
        <p:spPr bwMode="auto">
          <a:xfrm>
            <a:off x="54864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9177" name="AutoShape 109"/>
          <p:cNvSpPr>
            <a:spLocks noChangeArrowheads="1"/>
          </p:cNvSpPr>
          <p:nvPr/>
        </p:nvSpPr>
        <p:spPr bwMode="auto">
          <a:xfrm>
            <a:off x="5781675"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9178" name="AutoShape 110"/>
          <p:cNvSpPr>
            <a:spLocks noChangeArrowheads="1"/>
          </p:cNvSpPr>
          <p:nvPr/>
        </p:nvSpPr>
        <p:spPr bwMode="auto">
          <a:xfrm rot="10800000" flipH="1">
            <a:off x="5624513" y="5337175"/>
            <a:ext cx="188912" cy="157163"/>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8" name="Group 129"/>
          <p:cNvGrpSpPr>
            <a:grpSpLocks/>
          </p:cNvGrpSpPr>
          <p:nvPr/>
        </p:nvGrpSpPr>
        <p:grpSpPr bwMode="auto">
          <a:xfrm>
            <a:off x="4910138" y="4659313"/>
            <a:ext cx="1427162" cy="485775"/>
            <a:chOff x="3093" y="2935"/>
            <a:chExt cx="899" cy="306"/>
          </a:xfrm>
        </p:grpSpPr>
        <p:sp>
          <p:nvSpPr>
            <p:cNvPr id="49233" name="Line 111"/>
            <p:cNvSpPr>
              <a:spLocks noChangeShapeType="1"/>
            </p:cNvSpPr>
            <p:nvPr/>
          </p:nvSpPr>
          <p:spPr bwMode="auto">
            <a:xfrm>
              <a:off x="3710" y="3171"/>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34" name="Line 112"/>
            <p:cNvSpPr>
              <a:spLocks noChangeShapeType="1"/>
            </p:cNvSpPr>
            <p:nvPr/>
          </p:nvSpPr>
          <p:spPr bwMode="auto">
            <a:xfrm>
              <a:off x="3676" y="3171"/>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35" name="Line 113"/>
            <p:cNvSpPr>
              <a:spLocks noChangeShapeType="1"/>
            </p:cNvSpPr>
            <p:nvPr/>
          </p:nvSpPr>
          <p:spPr bwMode="auto">
            <a:xfrm>
              <a:off x="3330" y="3171"/>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36" name="Line 114"/>
            <p:cNvSpPr>
              <a:spLocks noChangeShapeType="1"/>
            </p:cNvSpPr>
            <p:nvPr/>
          </p:nvSpPr>
          <p:spPr bwMode="auto">
            <a:xfrm>
              <a:off x="3365" y="3171"/>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37" name="Freeform 115"/>
            <p:cNvSpPr>
              <a:spLocks/>
            </p:cNvSpPr>
            <p:nvPr/>
          </p:nvSpPr>
          <p:spPr bwMode="auto">
            <a:xfrm>
              <a:off x="3456" y="3008"/>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49238" name="Freeform 116"/>
            <p:cNvSpPr>
              <a:spLocks/>
            </p:cNvSpPr>
            <p:nvPr/>
          </p:nvSpPr>
          <p:spPr bwMode="auto">
            <a:xfrm>
              <a:off x="3603" y="3167"/>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49239" name="Rectangle 117"/>
            <p:cNvSpPr>
              <a:spLocks noChangeArrowheads="1"/>
            </p:cNvSpPr>
            <p:nvPr/>
          </p:nvSpPr>
          <p:spPr bwMode="auto">
            <a:xfrm>
              <a:off x="3298" y="3005"/>
              <a:ext cx="472" cy="232"/>
            </a:xfrm>
            <a:prstGeom prst="rect">
              <a:avLst/>
            </a:prstGeom>
            <a:noFill/>
            <a:ln w="12700">
              <a:solidFill>
                <a:schemeClr val="tx1"/>
              </a:solidFill>
              <a:miter lim="800000"/>
              <a:headEnd/>
              <a:tailEnd/>
            </a:ln>
          </p:spPr>
          <p:txBody>
            <a:bodyPr wrap="none" anchor="ctr"/>
            <a:lstStyle/>
            <a:p>
              <a:endParaRPr lang="en-US"/>
            </a:p>
          </p:txBody>
        </p:sp>
        <p:sp>
          <p:nvSpPr>
            <p:cNvPr id="49240" name="Line 118"/>
            <p:cNvSpPr>
              <a:spLocks noChangeShapeType="1"/>
            </p:cNvSpPr>
            <p:nvPr/>
          </p:nvSpPr>
          <p:spPr bwMode="auto">
            <a:xfrm>
              <a:off x="3534" y="3001"/>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9241" name="Line 119"/>
            <p:cNvSpPr>
              <a:spLocks noChangeShapeType="1"/>
            </p:cNvSpPr>
            <p:nvPr/>
          </p:nvSpPr>
          <p:spPr bwMode="auto">
            <a:xfrm flipH="1">
              <a:off x="3603" y="3004"/>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9242" name="Line 120"/>
            <p:cNvSpPr>
              <a:spLocks noChangeShapeType="1"/>
            </p:cNvSpPr>
            <p:nvPr/>
          </p:nvSpPr>
          <p:spPr bwMode="auto">
            <a:xfrm flipV="1">
              <a:off x="3471" y="3004"/>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9243" name="Rectangle 121"/>
            <p:cNvSpPr>
              <a:spLocks noChangeArrowheads="1"/>
            </p:cNvSpPr>
            <p:nvPr/>
          </p:nvSpPr>
          <p:spPr bwMode="auto">
            <a:xfrm>
              <a:off x="3093" y="2935"/>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9244" name="Rectangle 122"/>
            <p:cNvSpPr>
              <a:spLocks noChangeArrowheads="1"/>
            </p:cNvSpPr>
            <p:nvPr/>
          </p:nvSpPr>
          <p:spPr bwMode="auto">
            <a:xfrm>
              <a:off x="3738" y="2951"/>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49245" name="Freeform 123"/>
            <p:cNvSpPr>
              <a:spLocks/>
            </p:cNvSpPr>
            <p:nvPr/>
          </p:nvSpPr>
          <p:spPr bwMode="auto">
            <a:xfrm>
              <a:off x="3772" y="3102"/>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9" name="Group 128"/>
            <p:cNvGrpSpPr>
              <a:grpSpLocks/>
            </p:cNvGrpSpPr>
            <p:nvPr/>
          </p:nvGrpSpPr>
          <p:grpSpPr bwMode="auto">
            <a:xfrm>
              <a:off x="3093" y="3119"/>
              <a:ext cx="198" cy="116"/>
              <a:chOff x="3093" y="3119"/>
              <a:chExt cx="198" cy="116"/>
            </a:xfrm>
          </p:grpSpPr>
          <p:sp>
            <p:nvSpPr>
              <p:cNvPr id="49247" name="Line 124"/>
              <p:cNvSpPr>
                <a:spLocks noChangeShapeType="1"/>
              </p:cNvSpPr>
              <p:nvPr/>
            </p:nvSpPr>
            <p:spPr bwMode="auto">
              <a:xfrm>
                <a:off x="3137"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48" name="Freeform 125"/>
              <p:cNvSpPr>
                <a:spLocks/>
              </p:cNvSpPr>
              <p:nvPr/>
            </p:nvSpPr>
            <p:spPr bwMode="auto">
              <a:xfrm>
                <a:off x="3093"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9249" name="Line 126"/>
              <p:cNvSpPr>
                <a:spLocks noChangeShapeType="1"/>
              </p:cNvSpPr>
              <p:nvPr/>
            </p:nvSpPr>
            <p:spPr bwMode="auto">
              <a:xfrm>
                <a:off x="3141"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50" name="Line 127"/>
              <p:cNvSpPr>
                <a:spLocks noChangeShapeType="1"/>
              </p:cNvSpPr>
              <p:nvPr/>
            </p:nvSpPr>
            <p:spPr bwMode="auto">
              <a:xfrm>
                <a:off x="3141"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49180" name="Line 130"/>
          <p:cNvSpPr>
            <a:spLocks noChangeShapeType="1"/>
          </p:cNvSpPr>
          <p:nvPr/>
        </p:nvSpPr>
        <p:spPr bwMode="auto">
          <a:xfrm>
            <a:off x="80232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81" name="Line 131"/>
          <p:cNvSpPr>
            <a:spLocks noChangeShapeType="1"/>
          </p:cNvSpPr>
          <p:nvPr/>
        </p:nvSpPr>
        <p:spPr bwMode="auto">
          <a:xfrm>
            <a:off x="78533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82" name="Line 132"/>
          <p:cNvSpPr>
            <a:spLocks noChangeShapeType="1"/>
          </p:cNvSpPr>
          <p:nvPr/>
        </p:nvSpPr>
        <p:spPr bwMode="auto">
          <a:xfrm>
            <a:off x="8023225"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83" name="Line 133"/>
          <p:cNvSpPr>
            <a:spLocks noChangeShapeType="1"/>
          </p:cNvSpPr>
          <p:nvPr/>
        </p:nvSpPr>
        <p:spPr bwMode="auto">
          <a:xfrm>
            <a:off x="7969250"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84" name="Line 134"/>
          <p:cNvSpPr>
            <a:spLocks noChangeShapeType="1"/>
          </p:cNvSpPr>
          <p:nvPr/>
        </p:nvSpPr>
        <p:spPr bwMode="auto">
          <a:xfrm>
            <a:off x="7419975"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85" name="Line 135"/>
          <p:cNvSpPr>
            <a:spLocks noChangeShapeType="1"/>
          </p:cNvSpPr>
          <p:nvPr/>
        </p:nvSpPr>
        <p:spPr bwMode="auto">
          <a:xfrm>
            <a:off x="7475538"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186" name="Freeform 136"/>
          <p:cNvSpPr>
            <a:spLocks/>
          </p:cNvSpPr>
          <p:nvPr/>
        </p:nvSpPr>
        <p:spPr bwMode="auto">
          <a:xfrm>
            <a:off x="7620000" y="4775200"/>
            <a:ext cx="53975" cy="111125"/>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49187" name="Freeform 137"/>
          <p:cNvSpPr>
            <a:spLocks/>
          </p:cNvSpPr>
          <p:nvPr/>
        </p:nvSpPr>
        <p:spPr bwMode="auto">
          <a:xfrm>
            <a:off x="7853363" y="5027613"/>
            <a:ext cx="79375" cy="114300"/>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49188" name="Rectangle 138"/>
          <p:cNvSpPr>
            <a:spLocks noChangeArrowheads="1"/>
          </p:cNvSpPr>
          <p:nvPr/>
        </p:nvSpPr>
        <p:spPr bwMode="auto">
          <a:xfrm>
            <a:off x="7369175" y="4770438"/>
            <a:ext cx="749300" cy="368300"/>
          </a:xfrm>
          <a:prstGeom prst="rect">
            <a:avLst/>
          </a:prstGeom>
          <a:noFill/>
          <a:ln w="12700">
            <a:solidFill>
              <a:schemeClr val="tx1"/>
            </a:solidFill>
            <a:miter lim="800000"/>
            <a:headEnd/>
            <a:tailEnd/>
          </a:ln>
        </p:spPr>
        <p:txBody>
          <a:bodyPr wrap="none" anchor="ctr"/>
          <a:lstStyle/>
          <a:p>
            <a:endParaRPr lang="en-US"/>
          </a:p>
        </p:txBody>
      </p:sp>
      <p:sp>
        <p:nvSpPr>
          <p:cNvPr id="49189" name="Line 139"/>
          <p:cNvSpPr>
            <a:spLocks noChangeShapeType="1"/>
          </p:cNvSpPr>
          <p:nvPr/>
        </p:nvSpPr>
        <p:spPr bwMode="auto">
          <a:xfrm>
            <a:off x="7743825" y="4764088"/>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9190" name="Line 140"/>
          <p:cNvSpPr>
            <a:spLocks noChangeShapeType="1"/>
          </p:cNvSpPr>
          <p:nvPr/>
        </p:nvSpPr>
        <p:spPr bwMode="auto">
          <a:xfrm flipH="1">
            <a:off x="7853363" y="4768850"/>
            <a:ext cx="17145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9191" name="Line 141"/>
          <p:cNvSpPr>
            <a:spLocks noChangeShapeType="1"/>
          </p:cNvSpPr>
          <p:nvPr/>
        </p:nvSpPr>
        <p:spPr bwMode="auto">
          <a:xfrm flipV="1">
            <a:off x="7643813" y="4768850"/>
            <a:ext cx="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9192" name="Rectangle 142"/>
          <p:cNvSpPr>
            <a:spLocks noChangeArrowheads="1"/>
          </p:cNvSpPr>
          <p:nvPr/>
        </p:nvSpPr>
        <p:spPr bwMode="auto">
          <a:xfrm>
            <a:off x="79851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49193" name="Rectangle 143"/>
          <p:cNvSpPr>
            <a:spLocks noChangeArrowheads="1"/>
          </p:cNvSpPr>
          <p:nvPr/>
        </p:nvSpPr>
        <p:spPr bwMode="auto">
          <a:xfrm>
            <a:off x="79851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49194" name="Rectangle 144"/>
          <p:cNvSpPr>
            <a:spLocks noChangeArrowheads="1"/>
          </p:cNvSpPr>
          <p:nvPr/>
        </p:nvSpPr>
        <p:spPr bwMode="auto">
          <a:xfrm>
            <a:off x="76200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49195" name="Rectangle 145"/>
          <p:cNvSpPr>
            <a:spLocks noChangeArrowheads="1"/>
          </p:cNvSpPr>
          <p:nvPr/>
        </p:nvSpPr>
        <p:spPr bwMode="auto">
          <a:xfrm>
            <a:off x="7043738" y="4659313"/>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9196" name="Rectangle 146"/>
          <p:cNvSpPr>
            <a:spLocks noChangeArrowheads="1"/>
          </p:cNvSpPr>
          <p:nvPr/>
        </p:nvSpPr>
        <p:spPr bwMode="auto">
          <a:xfrm>
            <a:off x="8067675" y="468471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49197" name="AutoShape 147"/>
          <p:cNvSpPr>
            <a:spLocks noChangeArrowheads="1"/>
          </p:cNvSpPr>
          <p:nvPr/>
        </p:nvSpPr>
        <p:spPr bwMode="auto">
          <a:xfrm>
            <a:off x="7923213"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9198" name="AutoShape 148"/>
          <p:cNvSpPr>
            <a:spLocks noChangeArrowheads="1"/>
          </p:cNvSpPr>
          <p:nvPr/>
        </p:nvSpPr>
        <p:spPr bwMode="auto">
          <a:xfrm rot="10800000" flipH="1">
            <a:off x="7750175" y="5337175"/>
            <a:ext cx="188913" cy="15716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9199" name="Freeform 149"/>
          <p:cNvSpPr>
            <a:spLocks/>
          </p:cNvSpPr>
          <p:nvPr/>
        </p:nvSpPr>
        <p:spPr bwMode="auto">
          <a:xfrm>
            <a:off x="8121650" y="4924425"/>
            <a:ext cx="349250" cy="207963"/>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10" name="Group 154"/>
          <p:cNvGrpSpPr>
            <a:grpSpLocks/>
          </p:cNvGrpSpPr>
          <p:nvPr/>
        </p:nvGrpSpPr>
        <p:grpSpPr bwMode="auto">
          <a:xfrm>
            <a:off x="7043738" y="4951413"/>
            <a:ext cx="314325" cy="184150"/>
            <a:chOff x="4437" y="3119"/>
            <a:chExt cx="198" cy="116"/>
          </a:xfrm>
        </p:grpSpPr>
        <p:sp>
          <p:nvSpPr>
            <p:cNvPr id="49229" name="Line 150"/>
            <p:cNvSpPr>
              <a:spLocks noChangeShapeType="1"/>
            </p:cNvSpPr>
            <p:nvPr/>
          </p:nvSpPr>
          <p:spPr bwMode="auto">
            <a:xfrm>
              <a:off x="4481"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30" name="Freeform 151"/>
            <p:cNvSpPr>
              <a:spLocks/>
            </p:cNvSpPr>
            <p:nvPr/>
          </p:nvSpPr>
          <p:spPr bwMode="auto">
            <a:xfrm>
              <a:off x="4437"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49231" name="Line 152"/>
            <p:cNvSpPr>
              <a:spLocks noChangeShapeType="1"/>
            </p:cNvSpPr>
            <p:nvPr/>
          </p:nvSpPr>
          <p:spPr bwMode="auto">
            <a:xfrm>
              <a:off x="4485"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32" name="Line 153"/>
            <p:cNvSpPr>
              <a:spLocks noChangeShapeType="1"/>
            </p:cNvSpPr>
            <p:nvPr/>
          </p:nvSpPr>
          <p:spPr bwMode="auto">
            <a:xfrm>
              <a:off x="4485"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49201" name="Freeform 155"/>
          <p:cNvSpPr>
            <a:spLocks/>
          </p:cNvSpPr>
          <p:nvPr/>
        </p:nvSpPr>
        <p:spPr bwMode="auto">
          <a:xfrm>
            <a:off x="5241925" y="3678238"/>
            <a:ext cx="1303338" cy="1085850"/>
          </a:xfrm>
          <a:custGeom>
            <a:avLst/>
            <a:gdLst>
              <a:gd name="T0" fmla="*/ 407 w 821"/>
              <a:gd name="T1" fmla="*/ 683 h 684"/>
              <a:gd name="T2" fmla="*/ 407 w 821"/>
              <a:gd name="T3" fmla="*/ 495 h 684"/>
              <a:gd name="T4" fmla="*/ 0 w 821"/>
              <a:gd name="T5" fmla="*/ 490 h 684"/>
              <a:gd name="T6" fmla="*/ 0 w 821"/>
              <a:gd name="T7" fmla="*/ 0 h 684"/>
              <a:gd name="T8" fmla="*/ 820 w 821"/>
              <a:gd name="T9" fmla="*/ 0 h 684"/>
              <a:gd name="T10" fmla="*/ 0 60000 65536"/>
              <a:gd name="T11" fmla="*/ 0 60000 65536"/>
              <a:gd name="T12" fmla="*/ 0 60000 65536"/>
              <a:gd name="T13" fmla="*/ 0 60000 65536"/>
              <a:gd name="T14" fmla="*/ 0 60000 65536"/>
              <a:gd name="T15" fmla="*/ 0 w 821"/>
              <a:gd name="T16" fmla="*/ 0 h 684"/>
              <a:gd name="T17" fmla="*/ 821 w 821"/>
              <a:gd name="T18" fmla="*/ 684 h 684"/>
            </a:gdLst>
            <a:ahLst/>
            <a:cxnLst>
              <a:cxn ang="T10">
                <a:pos x="T0" y="T1"/>
              </a:cxn>
              <a:cxn ang="T11">
                <a:pos x="T2" y="T3"/>
              </a:cxn>
              <a:cxn ang="T12">
                <a:pos x="T4" y="T5"/>
              </a:cxn>
              <a:cxn ang="T13">
                <a:pos x="T6" y="T7"/>
              </a:cxn>
              <a:cxn ang="T14">
                <a:pos x="T8" y="T9"/>
              </a:cxn>
            </a:cxnLst>
            <a:rect l="T15" t="T16" r="T17" b="T18"/>
            <a:pathLst>
              <a:path w="821" h="684">
                <a:moveTo>
                  <a:pt x="407" y="683"/>
                </a:moveTo>
                <a:lnTo>
                  <a:pt x="407" y="495"/>
                </a:lnTo>
                <a:lnTo>
                  <a:pt x="0" y="490"/>
                </a:lnTo>
                <a:lnTo>
                  <a:pt x="0" y="0"/>
                </a:lnTo>
                <a:lnTo>
                  <a:pt x="820" y="0"/>
                </a:lnTo>
              </a:path>
            </a:pathLst>
          </a:custGeom>
          <a:noFill/>
          <a:ln w="12700" cap="rnd">
            <a:solidFill>
              <a:srgbClr val="000000"/>
            </a:solidFill>
            <a:prstDash val="dash"/>
            <a:round/>
            <a:headEnd type="none" w="sm" len="sm"/>
            <a:tailEnd type="none" w="sm" len="sm"/>
          </a:ln>
        </p:spPr>
        <p:txBody>
          <a:bodyPr/>
          <a:lstStyle/>
          <a:p>
            <a:endParaRPr lang="en-US"/>
          </a:p>
        </p:txBody>
      </p:sp>
      <p:sp>
        <p:nvSpPr>
          <p:cNvPr id="49202" name="Freeform 156"/>
          <p:cNvSpPr>
            <a:spLocks/>
          </p:cNvSpPr>
          <p:nvPr/>
        </p:nvSpPr>
        <p:spPr bwMode="auto">
          <a:xfrm>
            <a:off x="7686675" y="3660775"/>
            <a:ext cx="868363" cy="1095375"/>
          </a:xfrm>
          <a:custGeom>
            <a:avLst/>
            <a:gdLst>
              <a:gd name="T0" fmla="*/ 0 w 547"/>
              <a:gd name="T1" fmla="*/ 0 h 690"/>
              <a:gd name="T2" fmla="*/ 546 w 547"/>
              <a:gd name="T3" fmla="*/ 4 h 690"/>
              <a:gd name="T4" fmla="*/ 546 w 547"/>
              <a:gd name="T5" fmla="*/ 499 h 690"/>
              <a:gd name="T6" fmla="*/ 212 w 547"/>
              <a:gd name="T7" fmla="*/ 499 h 690"/>
              <a:gd name="T8" fmla="*/ 212 w 547"/>
              <a:gd name="T9" fmla="*/ 689 h 690"/>
              <a:gd name="T10" fmla="*/ 0 60000 65536"/>
              <a:gd name="T11" fmla="*/ 0 60000 65536"/>
              <a:gd name="T12" fmla="*/ 0 60000 65536"/>
              <a:gd name="T13" fmla="*/ 0 60000 65536"/>
              <a:gd name="T14" fmla="*/ 0 60000 65536"/>
              <a:gd name="T15" fmla="*/ 0 w 547"/>
              <a:gd name="T16" fmla="*/ 0 h 690"/>
              <a:gd name="T17" fmla="*/ 547 w 547"/>
              <a:gd name="T18" fmla="*/ 690 h 690"/>
            </a:gdLst>
            <a:ahLst/>
            <a:cxnLst>
              <a:cxn ang="T10">
                <a:pos x="T0" y="T1"/>
              </a:cxn>
              <a:cxn ang="T11">
                <a:pos x="T2" y="T3"/>
              </a:cxn>
              <a:cxn ang="T12">
                <a:pos x="T4" y="T5"/>
              </a:cxn>
              <a:cxn ang="T13">
                <a:pos x="T6" y="T7"/>
              </a:cxn>
              <a:cxn ang="T14">
                <a:pos x="T8" y="T9"/>
              </a:cxn>
            </a:cxnLst>
            <a:rect l="T15" t="T16" r="T17" b="T18"/>
            <a:pathLst>
              <a:path w="547" h="690">
                <a:moveTo>
                  <a:pt x="0" y="0"/>
                </a:moveTo>
                <a:lnTo>
                  <a:pt x="546" y="4"/>
                </a:lnTo>
                <a:lnTo>
                  <a:pt x="546" y="499"/>
                </a:lnTo>
                <a:lnTo>
                  <a:pt x="212" y="499"/>
                </a:lnTo>
                <a:lnTo>
                  <a:pt x="212" y="689"/>
                </a:lnTo>
              </a:path>
            </a:pathLst>
          </a:custGeom>
          <a:noFill/>
          <a:ln w="12700" cap="rnd">
            <a:solidFill>
              <a:srgbClr val="000000"/>
            </a:solidFill>
            <a:prstDash val="dash"/>
            <a:round/>
            <a:headEnd type="none" w="sm" len="sm"/>
            <a:tailEnd type="none" w="sm" len="sm"/>
          </a:ln>
        </p:spPr>
        <p:txBody>
          <a:bodyPr/>
          <a:lstStyle/>
          <a:p>
            <a:endParaRPr lang="en-US"/>
          </a:p>
        </p:txBody>
      </p:sp>
      <p:grpSp>
        <p:nvGrpSpPr>
          <p:cNvPr id="11" name="Group 175"/>
          <p:cNvGrpSpPr>
            <a:grpSpLocks/>
          </p:cNvGrpSpPr>
          <p:nvPr/>
        </p:nvGrpSpPr>
        <p:grpSpPr bwMode="auto">
          <a:xfrm>
            <a:off x="6176963" y="3294063"/>
            <a:ext cx="1849437" cy="466725"/>
            <a:chOff x="3891" y="2075"/>
            <a:chExt cx="1165" cy="294"/>
          </a:xfrm>
        </p:grpSpPr>
        <p:sp>
          <p:nvSpPr>
            <p:cNvPr id="49211" name="Freeform 157"/>
            <p:cNvSpPr>
              <a:spLocks/>
            </p:cNvSpPr>
            <p:nvPr/>
          </p:nvSpPr>
          <p:spPr bwMode="auto">
            <a:xfrm>
              <a:off x="4121" y="2115"/>
              <a:ext cx="722" cy="254"/>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49212" name="Line 158"/>
            <p:cNvSpPr>
              <a:spLocks noChangeShapeType="1"/>
            </p:cNvSpPr>
            <p:nvPr/>
          </p:nvSpPr>
          <p:spPr bwMode="auto">
            <a:xfrm>
              <a:off x="4484"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13" name="Line 159"/>
            <p:cNvSpPr>
              <a:spLocks noChangeShapeType="1"/>
            </p:cNvSpPr>
            <p:nvPr/>
          </p:nvSpPr>
          <p:spPr bwMode="auto">
            <a:xfrm>
              <a:off x="4195" y="2295"/>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14" name="Line 160"/>
            <p:cNvSpPr>
              <a:spLocks noChangeShapeType="1"/>
            </p:cNvSpPr>
            <p:nvPr/>
          </p:nvSpPr>
          <p:spPr bwMode="auto">
            <a:xfrm>
              <a:off x="4775" y="2295"/>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15" name="Line 161"/>
            <p:cNvSpPr>
              <a:spLocks noChangeShapeType="1"/>
            </p:cNvSpPr>
            <p:nvPr/>
          </p:nvSpPr>
          <p:spPr bwMode="auto">
            <a:xfrm>
              <a:off x="4412"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16" name="Line 162"/>
            <p:cNvSpPr>
              <a:spLocks noChangeShapeType="1"/>
            </p:cNvSpPr>
            <p:nvPr/>
          </p:nvSpPr>
          <p:spPr bwMode="auto">
            <a:xfrm>
              <a:off x="4555" y="2115"/>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17" name="Line 163"/>
            <p:cNvSpPr>
              <a:spLocks noChangeShapeType="1"/>
            </p:cNvSpPr>
            <p:nvPr/>
          </p:nvSpPr>
          <p:spPr bwMode="auto">
            <a:xfrm flipH="1" flipV="1">
              <a:off x="4195" y="2115"/>
              <a:ext cx="107"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18" name="Line 164"/>
            <p:cNvSpPr>
              <a:spLocks noChangeShapeType="1"/>
            </p:cNvSpPr>
            <p:nvPr/>
          </p:nvSpPr>
          <p:spPr bwMode="auto">
            <a:xfrm flipV="1">
              <a:off x="4664" y="2115"/>
              <a:ext cx="108"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19" name="Line 165"/>
            <p:cNvSpPr>
              <a:spLocks noChangeShapeType="1"/>
            </p:cNvSpPr>
            <p:nvPr/>
          </p:nvSpPr>
          <p:spPr bwMode="auto">
            <a:xfrm>
              <a:off x="4156" y="2295"/>
              <a:ext cx="7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20" name="Line 166"/>
            <p:cNvSpPr>
              <a:spLocks noChangeShapeType="1"/>
            </p:cNvSpPr>
            <p:nvPr/>
          </p:nvSpPr>
          <p:spPr bwMode="auto">
            <a:xfrm>
              <a:off x="4740" y="2295"/>
              <a:ext cx="7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9221" name="Rectangle 167"/>
            <p:cNvSpPr>
              <a:spLocks noChangeArrowheads="1"/>
            </p:cNvSpPr>
            <p:nvPr/>
          </p:nvSpPr>
          <p:spPr bwMode="auto">
            <a:xfrm>
              <a:off x="3891" y="2075"/>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49222" name="Rectangle 168"/>
            <p:cNvSpPr>
              <a:spLocks noChangeArrowheads="1"/>
            </p:cNvSpPr>
            <p:nvPr/>
          </p:nvSpPr>
          <p:spPr bwMode="auto">
            <a:xfrm>
              <a:off x="4815" y="2075"/>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49223" name="Freeform 169"/>
            <p:cNvSpPr>
              <a:spLocks/>
            </p:cNvSpPr>
            <p:nvPr/>
          </p:nvSpPr>
          <p:spPr bwMode="auto">
            <a:xfrm>
              <a:off x="4393" y="2289"/>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9224" name="Freeform 170"/>
            <p:cNvSpPr>
              <a:spLocks/>
            </p:cNvSpPr>
            <p:nvPr/>
          </p:nvSpPr>
          <p:spPr bwMode="auto">
            <a:xfrm>
              <a:off x="4537" y="2289"/>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49225" name="Freeform 171"/>
            <p:cNvSpPr>
              <a:spLocks/>
            </p:cNvSpPr>
            <p:nvPr/>
          </p:nvSpPr>
          <p:spPr bwMode="auto">
            <a:xfrm>
              <a:off x="4191" y="2116"/>
              <a:ext cx="51" cy="77"/>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49226" name="Freeform 172"/>
            <p:cNvSpPr>
              <a:spLocks/>
            </p:cNvSpPr>
            <p:nvPr/>
          </p:nvSpPr>
          <p:spPr bwMode="auto">
            <a:xfrm>
              <a:off x="4725" y="2116"/>
              <a:ext cx="51" cy="77"/>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sp>
          <p:nvSpPr>
            <p:cNvPr id="49227" name="AutoShape 173"/>
            <p:cNvSpPr>
              <a:spLocks noChangeArrowheads="1"/>
            </p:cNvSpPr>
            <p:nvPr/>
          </p:nvSpPr>
          <p:spPr bwMode="auto">
            <a:xfrm rot="5400000">
              <a:off x="3911" y="2256"/>
              <a:ext cx="110" cy="110"/>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49228" name="AutoShape 174"/>
            <p:cNvSpPr>
              <a:spLocks noChangeArrowheads="1"/>
            </p:cNvSpPr>
            <p:nvPr/>
          </p:nvSpPr>
          <p:spPr bwMode="auto">
            <a:xfrm rot="16200000" flipH="1">
              <a:off x="4942" y="2251"/>
              <a:ext cx="110" cy="110"/>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grpSp>
      <p:sp>
        <p:nvSpPr>
          <p:cNvPr id="49204" name="Rectangle 176"/>
          <p:cNvSpPr>
            <a:spLocks noChangeArrowheads="1"/>
          </p:cNvSpPr>
          <p:nvPr/>
        </p:nvSpPr>
        <p:spPr bwMode="auto">
          <a:xfrm>
            <a:off x="4702175" y="5097463"/>
            <a:ext cx="31750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sp>
        <p:nvSpPr>
          <p:cNvPr id="49205" name="Rectangle 177"/>
          <p:cNvSpPr>
            <a:spLocks noChangeArrowheads="1"/>
          </p:cNvSpPr>
          <p:nvPr/>
        </p:nvSpPr>
        <p:spPr bwMode="auto">
          <a:xfrm>
            <a:off x="6838950" y="5122863"/>
            <a:ext cx="26035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grpSp>
        <p:nvGrpSpPr>
          <p:cNvPr id="12" name="Group 181"/>
          <p:cNvGrpSpPr>
            <a:grpSpLocks/>
          </p:cNvGrpSpPr>
          <p:nvPr/>
        </p:nvGrpSpPr>
        <p:grpSpPr bwMode="auto">
          <a:xfrm>
            <a:off x="6367463" y="1365250"/>
            <a:ext cx="923925" cy="336550"/>
            <a:chOff x="4011" y="860"/>
            <a:chExt cx="582" cy="212"/>
          </a:xfrm>
        </p:grpSpPr>
        <p:sp>
          <p:nvSpPr>
            <p:cNvPr id="49208" name="Line 178"/>
            <p:cNvSpPr>
              <a:spLocks noChangeShapeType="1"/>
            </p:cNvSpPr>
            <p:nvPr/>
          </p:nvSpPr>
          <p:spPr bwMode="auto">
            <a:xfrm flipH="1">
              <a:off x="4096" y="1017"/>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49209" name="Rectangle 179"/>
            <p:cNvSpPr>
              <a:spLocks noChangeArrowheads="1"/>
            </p:cNvSpPr>
            <p:nvPr/>
          </p:nvSpPr>
          <p:spPr bwMode="auto">
            <a:xfrm flipH="1">
              <a:off x="4402" y="860"/>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49210" name="Rectangle 180"/>
            <p:cNvSpPr>
              <a:spLocks noChangeArrowheads="1"/>
            </p:cNvSpPr>
            <p:nvPr/>
          </p:nvSpPr>
          <p:spPr bwMode="auto">
            <a:xfrm flipH="1">
              <a:off x="4011" y="860"/>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183" name="Slide Number Placeholder 182"/>
          <p:cNvSpPr>
            <a:spLocks noGrp="1"/>
          </p:cNvSpPr>
          <p:nvPr>
            <p:ph type="sldNum" sz="quarter" idx="12"/>
          </p:nvPr>
        </p:nvSpPr>
        <p:spPr/>
        <p:txBody>
          <a:bodyPr/>
          <a:lstStyle/>
          <a:p>
            <a:fld id="{432C8622-D8E8-42BF-901A-EF4521E846B1}" type="slidenum">
              <a:rPr lang="en-GB" smtClean="0"/>
              <a:pPr/>
              <a:t>43</a:t>
            </a:fld>
            <a:endParaRPr lang="en-GB"/>
          </a:p>
        </p:txBody>
      </p:sp>
      <p:pic>
        <p:nvPicPr>
          <p:cNvPr id="18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pPr algn="ctr"/>
            <a:r>
              <a:rPr lang="en-GB" dirty="0">
                <a:solidFill>
                  <a:srgbClr val="0070C0"/>
                </a:solidFill>
              </a:rPr>
              <a:t>Manual control</a:t>
            </a:r>
          </a:p>
        </p:txBody>
      </p:sp>
      <p:sp>
        <p:nvSpPr>
          <p:cNvPr id="50179" name="Rectangle 3"/>
          <p:cNvSpPr>
            <a:spLocks noGrp="1" noChangeArrowheads="1"/>
          </p:cNvSpPr>
          <p:nvPr>
            <p:ph type="body" sz="half" idx="1"/>
          </p:nvPr>
        </p:nvSpPr>
        <p:spPr>
          <a:noFill/>
        </p:spPr>
        <p:txBody>
          <a:bodyPr/>
          <a:lstStyle/>
          <a:p>
            <a:pPr algn="just"/>
            <a:r>
              <a:rPr lang="en-GB" sz="2000" dirty="0"/>
              <a:t>Remote manual control of a double acting cylinder</a:t>
            </a:r>
          </a:p>
          <a:p>
            <a:pPr algn="just"/>
            <a:r>
              <a:rPr lang="en-GB" sz="2000" dirty="0"/>
              <a:t>Valve marked + will cause the cylinder to outstroke or move plus</a:t>
            </a:r>
          </a:p>
          <a:p>
            <a:pPr algn="just"/>
            <a:r>
              <a:rPr lang="en-GB" sz="2000" dirty="0"/>
              <a:t>Valve marked - will cause the cylinder to </a:t>
            </a:r>
            <a:r>
              <a:rPr lang="en-GB" sz="2000" dirty="0" err="1"/>
              <a:t>instroke</a:t>
            </a:r>
            <a:r>
              <a:rPr lang="en-GB" sz="2000" dirty="0"/>
              <a:t> or move minus</a:t>
            </a:r>
          </a:p>
          <a:p>
            <a:pPr algn="just"/>
            <a:r>
              <a:rPr lang="en-GB" sz="2000" dirty="0"/>
              <a:t>The 5/2 double pilot valve is bi-stable therefore the push button valves only need to be pulsed</a:t>
            </a:r>
          </a:p>
        </p:txBody>
      </p:sp>
      <p:grpSp>
        <p:nvGrpSpPr>
          <p:cNvPr id="2" name="Group 19"/>
          <p:cNvGrpSpPr>
            <a:grpSpLocks/>
          </p:cNvGrpSpPr>
          <p:nvPr/>
        </p:nvGrpSpPr>
        <p:grpSpPr bwMode="auto">
          <a:xfrm>
            <a:off x="6245225" y="1773238"/>
            <a:ext cx="1339850" cy="515937"/>
            <a:chOff x="3934" y="1117"/>
            <a:chExt cx="844" cy="325"/>
          </a:xfrm>
        </p:grpSpPr>
        <p:sp>
          <p:nvSpPr>
            <p:cNvPr id="50343" name="Line 4"/>
            <p:cNvSpPr>
              <a:spLocks noChangeShapeType="1"/>
            </p:cNvSpPr>
            <p:nvPr/>
          </p:nvSpPr>
          <p:spPr bwMode="auto">
            <a:xfrm>
              <a:off x="4177"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44" name="Line 5"/>
            <p:cNvSpPr>
              <a:spLocks noChangeShapeType="1"/>
            </p:cNvSpPr>
            <p:nvPr/>
          </p:nvSpPr>
          <p:spPr bwMode="auto">
            <a:xfrm>
              <a:off x="4174"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45" name="Line 6"/>
            <p:cNvSpPr>
              <a:spLocks noChangeShapeType="1"/>
            </p:cNvSpPr>
            <p:nvPr/>
          </p:nvSpPr>
          <p:spPr bwMode="auto">
            <a:xfrm>
              <a:off x="3968"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46" name="AutoShape 7"/>
            <p:cNvSpPr>
              <a:spLocks noChangeArrowheads="1"/>
            </p:cNvSpPr>
            <p:nvPr/>
          </p:nvSpPr>
          <p:spPr bwMode="auto">
            <a:xfrm>
              <a:off x="3942"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0347" name="Freeform 8"/>
            <p:cNvSpPr>
              <a:spLocks/>
            </p:cNvSpPr>
            <p:nvPr/>
          </p:nvSpPr>
          <p:spPr bwMode="auto">
            <a:xfrm>
              <a:off x="4108"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50348" name="Line 9"/>
            <p:cNvSpPr>
              <a:spLocks noChangeShapeType="1"/>
            </p:cNvSpPr>
            <p:nvPr/>
          </p:nvSpPr>
          <p:spPr bwMode="auto">
            <a:xfrm>
              <a:off x="4044"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49" name="Freeform 10"/>
            <p:cNvSpPr>
              <a:spLocks/>
            </p:cNvSpPr>
            <p:nvPr/>
          </p:nvSpPr>
          <p:spPr bwMode="auto">
            <a:xfrm>
              <a:off x="3982"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50350" name="Line 11"/>
            <p:cNvSpPr>
              <a:spLocks noChangeShapeType="1"/>
            </p:cNvSpPr>
            <p:nvPr/>
          </p:nvSpPr>
          <p:spPr bwMode="auto">
            <a:xfrm>
              <a:off x="4107"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14"/>
            <p:cNvGrpSpPr>
              <a:grpSpLocks/>
            </p:cNvGrpSpPr>
            <p:nvPr/>
          </p:nvGrpSpPr>
          <p:grpSpPr bwMode="auto">
            <a:xfrm>
              <a:off x="4600" y="1307"/>
              <a:ext cx="52" cy="135"/>
              <a:chOff x="4600" y="1307"/>
              <a:chExt cx="52" cy="135"/>
            </a:xfrm>
          </p:grpSpPr>
          <p:sp>
            <p:nvSpPr>
              <p:cNvPr id="50356" name="Line 12"/>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57" name="AutoShape 13"/>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50352" name="Freeform 15"/>
            <p:cNvSpPr>
              <a:spLocks/>
            </p:cNvSpPr>
            <p:nvPr/>
          </p:nvSpPr>
          <p:spPr bwMode="auto">
            <a:xfrm>
              <a:off x="3934" y="1117"/>
              <a:ext cx="725" cy="245"/>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4" name="Group 18"/>
            <p:cNvGrpSpPr>
              <a:grpSpLocks/>
            </p:cNvGrpSpPr>
            <p:nvPr/>
          </p:nvGrpSpPr>
          <p:grpSpPr bwMode="auto">
            <a:xfrm>
              <a:off x="3999" y="1138"/>
              <a:ext cx="182" cy="181"/>
              <a:chOff x="3999" y="1138"/>
              <a:chExt cx="182" cy="181"/>
            </a:xfrm>
          </p:grpSpPr>
          <p:sp>
            <p:nvSpPr>
              <p:cNvPr id="50354" name="Line 16"/>
              <p:cNvSpPr>
                <a:spLocks noChangeShapeType="1"/>
              </p:cNvSpPr>
              <p:nvPr/>
            </p:nvSpPr>
            <p:spPr bwMode="auto">
              <a:xfrm flipV="1">
                <a:off x="3999"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55" name="Freeform 17"/>
              <p:cNvSpPr>
                <a:spLocks/>
              </p:cNvSpPr>
              <p:nvPr/>
            </p:nvSpPr>
            <p:spPr bwMode="auto">
              <a:xfrm>
                <a:off x="4130"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50181" name="Freeform 20"/>
          <p:cNvSpPr>
            <a:spLocks/>
          </p:cNvSpPr>
          <p:nvPr/>
        </p:nvSpPr>
        <p:spPr bwMode="auto">
          <a:xfrm>
            <a:off x="5962650" y="3357563"/>
            <a:ext cx="1146175" cy="403225"/>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50182" name="Line 21"/>
          <p:cNvSpPr>
            <a:spLocks noChangeShapeType="1"/>
          </p:cNvSpPr>
          <p:nvPr/>
        </p:nvSpPr>
        <p:spPr bwMode="auto">
          <a:xfrm>
            <a:off x="65389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83" name="Line 22"/>
          <p:cNvSpPr>
            <a:spLocks noChangeShapeType="1"/>
          </p:cNvSpPr>
          <p:nvPr/>
        </p:nvSpPr>
        <p:spPr bwMode="auto">
          <a:xfrm>
            <a:off x="608012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84" name="Line 23"/>
          <p:cNvSpPr>
            <a:spLocks noChangeShapeType="1"/>
          </p:cNvSpPr>
          <p:nvPr/>
        </p:nvSpPr>
        <p:spPr bwMode="auto">
          <a:xfrm>
            <a:off x="700087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85" name="Line 24"/>
          <p:cNvSpPr>
            <a:spLocks noChangeShapeType="1"/>
          </p:cNvSpPr>
          <p:nvPr/>
        </p:nvSpPr>
        <p:spPr bwMode="auto">
          <a:xfrm>
            <a:off x="64246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86" name="Line 25"/>
          <p:cNvSpPr>
            <a:spLocks noChangeShapeType="1"/>
          </p:cNvSpPr>
          <p:nvPr/>
        </p:nvSpPr>
        <p:spPr bwMode="auto">
          <a:xfrm>
            <a:off x="6651625"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87" name="Line 26"/>
          <p:cNvSpPr>
            <a:spLocks noChangeShapeType="1"/>
          </p:cNvSpPr>
          <p:nvPr/>
        </p:nvSpPr>
        <p:spPr bwMode="auto">
          <a:xfrm flipH="1" flipV="1">
            <a:off x="6080125" y="3357563"/>
            <a:ext cx="169863"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88" name="Line 27"/>
          <p:cNvSpPr>
            <a:spLocks noChangeShapeType="1"/>
          </p:cNvSpPr>
          <p:nvPr/>
        </p:nvSpPr>
        <p:spPr bwMode="auto">
          <a:xfrm flipV="1">
            <a:off x="6824663" y="3357563"/>
            <a:ext cx="17145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89" name="Line 28"/>
          <p:cNvSpPr>
            <a:spLocks noChangeShapeType="1"/>
          </p:cNvSpPr>
          <p:nvPr/>
        </p:nvSpPr>
        <p:spPr bwMode="auto">
          <a:xfrm>
            <a:off x="6018213" y="3643313"/>
            <a:ext cx="11588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90" name="Line 29"/>
          <p:cNvSpPr>
            <a:spLocks noChangeShapeType="1"/>
          </p:cNvSpPr>
          <p:nvPr/>
        </p:nvSpPr>
        <p:spPr bwMode="auto">
          <a:xfrm>
            <a:off x="6945313" y="3643313"/>
            <a:ext cx="1143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91" name="Line 30"/>
          <p:cNvSpPr>
            <a:spLocks noChangeShapeType="1"/>
          </p:cNvSpPr>
          <p:nvPr/>
        </p:nvSpPr>
        <p:spPr bwMode="auto">
          <a:xfrm>
            <a:off x="7000875" y="3762375"/>
            <a:ext cx="0" cy="2349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92" name="Line 31"/>
          <p:cNvSpPr>
            <a:spLocks noChangeShapeType="1"/>
          </p:cNvSpPr>
          <p:nvPr/>
        </p:nvSpPr>
        <p:spPr bwMode="auto">
          <a:xfrm>
            <a:off x="6651625" y="3762375"/>
            <a:ext cx="0" cy="2301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193" name="Line 32"/>
          <p:cNvSpPr>
            <a:spLocks noChangeShapeType="1"/>
          </p:cNvSpPr>
          <p:nvPr/>
        </p:nvSpPr>
        <p:spPr bwMode="auto">
          <a:xfrm>
            <a:off x="6824663" y="3762375"/>
            <a:ext cx="0" cy="249238"/>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38"/>
          <p:cNvGrpSpPr>
            <a:grpSpLocks/>
          </p:cNvGrpSpPr>
          <p:nvPr/>
        </p:nvGrpSpPr>
        <p:grpSpPr bwMode="auto">
          <a:xfrm>
            <a:off x="6550025" y="3732213"/>
            <a:ext cx="538163" cy="441325"/>
            <a:chOff x="4126" y="2351"/>
            <a:chExt cx="339" cy="278"/>
          </a:xfrm>
        </p:grpSpPr>
        <p:grpSp>
          <p:nvGrpSpPr>
            <p:cNvPr id="6" name="Group 36"/>
            <p:cNvGrpSpPr>
              <a:grpSpLocks/>
            </p:cNvGrpSpPr>
            <p:nvPr/>
          </p:nvGrpSpPr>
          <p:grpSpPr bwMode="auto">
            <a:xfrm>
              <a:off x="4126" y="2526"/>
              <a:ext cx="339" cy="103"/>
              <a:chOff x="4126" y="2526"/>
              <a:chExt cx="339" cy="103"/>
            </a:xfrm>
          </p:grpSpPr>
          <p:sp>
            <p:nvSpPr>
              <p:cNvPr id="50340" name="AutoShape 33"/>
              <p:cNvSpPr>
                <a:spLocks noChangeArrowheads="1"/>
              </p:cNvSpPr>
              <p:nvPr/>
            </p:nvSpPr>
            <p:spPr bwMode="auto">
              <a:xfrm rot="10800000" flipH="1">
                <a:off x="4345"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0341" name="AutoShape 34"/>
              <p:cNvSpPr>
                <a:spLocks noChangeArrowheads="1"/>
              </p:cNvSpPr>
              <p:nvPr/>
            </p:nvSpPr>
            <p:spPr bwMode="auto">
              <a:xfrm>
                <a:off x="4233"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0342" name="AutoShape 35"/>
              <p:cNvSpPr>
                <a:spLocks noChangeArrowheads="1"/>
              </p:cNvSpPr>
              <p:nvPr/>
            </p:nvSpPr>
            <p:spPr bwMode="auto">
              <a:xfrm rot="10800000" flipH="1">
                <a:off x="4126"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50339" name="Rectangle 37"/>
            <p:cNvSpPr>
              <a:spLocks noChangeArrowheads="1"/>
            </p:cNvSpPr>
            <p:nvPr/>
          </p:nvSpPr>
          <p:spPr bwMode="auto">
            <a:xfrm>
              <a:off x="4245"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50195" name="Rectangle 39"/>
          <p:cNvSpPr>
            <a:spLocks noChangeArrowheads="1"/>
          </p:cNvSpPr>
          <p:nvPr/>
        </p:nvSpPr>
        <p:spPr bwMode="auto">
          <a:xfrm>
            <a:off x="6945313"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0196" name="Rectangle 40"/>
          <p:cNvSpPr>
            <a:spLocks noChangeArrowheads="1"/>
          </p:cNvSpPr>
          <p:nvPr/>
        </p:nvSpPr>
        <p:spPr bwMode="auto">
          <a:xfrm>
            <a:off x="6423025"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50197" name="Rectangle 41"/>
          <p:cNvSpPr>
            <a:spLocks noChangeArrowheads="1"/>
          </p:cNvSpPr>
          <p:nvPr/>
        </p:nvSpPr>
        <p:spPr bwMode="auto">
          <a:xfrm>
            <a:off x="6392863"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50198" name="Rectangle 42"/>
          <p:cNvSpPr>
            <a:spLocks noChangeArrowheads="1"/>
          </p:cNvSpPr>
          <p:nvPr/>
        </p:nvSpPr>
        <p:spPr bwMode="auto">
          <a:xfrm>
            <a:off x="6988175"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0199" name="Rectangle 43"/>
          <p:cNvSpPr>
            <a:spLocks noChangeArrowheads="1"/>
          </p:cNvSpPr>
          <p:nvPr/>
        </p:nvSpPr>
        <p:spPr bwMode="auto">
          <a:xfrm>
            <a:off x="5597525" y="329406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50200" name="Rectangle 44"/>
          <p:cNvSpPr>
            <a:spLocks noChangeArrowheads="1"/>
          </p:cNvSpPr>
          <p:nvPr/>
        </p:nvSpPr>
        <p:spPr bwMode="auto">
          <a:xfrm>
            <a:off x="7064375" y="329406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0201" name="Freeform 45"/>
          <p:cNvSpPr>
            <a:spLocks/>
          </p:cNvSpPr>
          <p:nvPr/>
        </p:nvSpPr>
        <p:spPr bwMode="auto">
          <a:xfrm>
            <a:off x="63944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50202" name="Freeform 46"/>
          <p:cNvSpPr>
            <a:spLocks/>
          </p:cNvSpPr>
          <p:nvPr/>
        </p:nvSpPr>
        <p:spPr bwMode="auto">
          <a:xfrm>
            <a:off x="66230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50203" name="Freeform 47"/>
          <p:cNvSpPr>
            <a:spLocks/>
          </p:cNvSpPr>
          <p:nvPr/>
        </p:nvSpPr>
        <p:spPr bwMode="auto">
          <a:xfrm>
            <a:off x="6073775" y="3359150"/>
            <a:ext cx="80963" cy="122238"/>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50204" name="Freeform 48"/>
          <p:cNvSpPr>
            <a:spLocks/>
          </p:cNvSpPr>
          <p:nvPr/>
        </p:nvSpPr>
        <p:spPr bwMode="auto">
          <a:xfrm>
            <a:off x="6921500" y="3359150"/>
            <a:ext cx="80963" cy="122238"/>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grpSp>
        <p:nvGrpSpPr>
          <p:cNvPr id="7" name="Group 117"/>
          <p:cNvGrpSpPr>
            <a:grpSpLocks/>
          </p:cNvGrpSpPr>
          <p:nvPr/>
        </p:nvGrpSpPr>
        <p:grpSpPr bwMode="auto">
          <a:xfrm>
            <a:off x="6188075" y="2336800"/>
            <a:ext cx="1279525" cy="461963"/>
            <a:chOff x="3898" y="1472"/>
            <a:chExt cx="806" cy="291"/>
          </a:xfrm>
        </p:grpSpPr>
        <p:sp>
          <p:nvSpPr>
            <p:cNvPr id="50270" name="Freeform 49"/>
            <p:cNvSpPr>
              <a:spLocks/>
            </p:cNvSpPr>
            <p:nvPr/>
          </p:nvSpPr>
          <p:spPr bwMode="auto">
            <a:xfrm>
              <a:off x="3973" y="1673"/>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50271" name="Freeform 50"/>
            <p:cNvSpPr>
              <a:spLocks/>
            </p:cNvSpPr>
            <p:nvPr/>
          </p:nvSpPr>
          <p:spPr bwMode="auto">
            <a:xfrm>
              <a:off x="3973" y="1521"/>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0272" name="Freeform 51"/>
            <p:cNvSpPr>
              <a:spLocks/>
            </p:cNvSpPr>
            <p:nvPr/>
          </p:nvSpPr>
          <p:spPr bwMode="auto">
            <a:xfrm>
              <a:off x="3993" y="1561"/>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50273" name="Freeform 52"/>
            <p:cNvSpPr>
              <a:spLocks/>
            </p:cNvSpPr>
            <p:nvPr/>
          </p:nvSpPr>
          <p:spPr bwMode="auto">
            <a:xfrm>
              <a:off x="3935" y="1561"/>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50274" name="Line 53"/>
            <p:cNvSpPr>
              <a:spLocks noChangeShapeType="1"/>
            </p:cNvSpPr>
            <p:nvPr/>
          </p:nvSpPr>
          <p:spPr bwMode="auto">
            <a:xfrm>
              <a:off x="3919" y="1592"/>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75" name="Freeform 54"/>
            <p:cNvSpPr>
              <a:spLocks/>
            </p:cNvSpPr>
            <p:nvPr/>
          </p:nvSpPr>
          <p:spPr bwMode="auto">
            <a:xfrm>
              <a:off x="4015" y="1638"/>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50276" name="Oval 55"/>
            <p:cNvSpPr>
              <a:spLocks noChangeArrowheads="1"/>
            </p:cNvSpPr>
            <p:nvPr/>
          </p:nvSpPr>
          <p:spPr bwMode="auto">
            <a:xfrm>
              <a:off x="3972" y="1721"/>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0277" name="Oval 56"/>
            <p:cNvSpPr>
              <a:spLocks noChangeArrowheads="1"/>
            </p:cNvSpPr>
            <p:nvPr/>
          </p:nvSpPr>
          <p:spPr bwMode="auto">
            <a:xfrm>
              <a:off x="3972" y="1518"/>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0278" name="Freeform 57"/>
            <p:cNvSpPr>
              <a:spLocks/>
            </p:cNvSpPr>
            <p:nvPr/>
          </p:nvSpPr>
          <p:spPr bwMode="auto">
            <a:xfrm>
              <a:off x="4125" y="1723"/>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50279" name="Freeform 58"/>
            <p:cNvSpPr>
              <a:spLocks/>
            </p:cNvSpPr>
            <p:nvPr/>
          </p:nvSpPr>
          <p:spPr bwMode="auto">
            <a:xfrm>
              <a:off x="3898" y="1723"/>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0280" name="Line 59"/>
            <p:cNvSpPr>
              <a:spLocks noChangeShapeType="1"/>
            </p:cNvSpPr>
            <p:nvPr/>
          </p:nvSpPr>
          <p:spPr bwMode="auto">
            <a:xfrm flipH="1">
              <a:off x="4050"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81" name="Line 60"/>
            <p:cNvSpPr>
              <a:spLocks noChangeShapeType="1"/>
            </p:cNvSpPr>
            <p:nvPr/>
          </p:nvSpPr>
          <p:spPr bwMode="auto">
            <a:xfrm flipH="1">
              <a:off x="3973"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82" name="Line 61"/>
            <p:cNvSpPr>
              <a:spLocks noChangeShapeType="1"/>
            </p:cNvSpPr>
            <p:nvPr/>
          </p:nvSpPr>
          <p:spPr bwMode="auto">
            <a:xfrm>
              <a:off x="3951" y="176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83" name="Line 62"/>
            <p:cNvSpPr>
              <a:spLocks noChangeShapeType="1"/>
            </p:cNvSpPr>
            <p:nvPr/>
          </p:nvSpPr>
          <p:spPr bwMode="auto">
            <a:xfrm>
              <a:off x="4028"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84" name="Line 63"/>
            <p:cNvSpPr>
              <a:spLocks noChangeShapeType="1"/>
            </p:cNvSpPr>
            <p:nvPr/>
          </p:nvSpPr>
          <p:spPr bwMode="auto">
            <a:xfrm>
              <a:off x="4107"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85" name="Freeform 64"/>
            <p:cNvSpPr>
              <a:spLocks/>
            </p:cNvSpPr>
            <p:nvPr/>
          </p:nvSpPr>
          <p:spPr bwMode="auto">
            <a:xfrm>
              <a:off x="4125" y="1480"/>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0286" name="Freeform 65"/>
            <p:cNvSpPr>
              <a:spLocks/>
            </p:cNvSpPr>
            <p:nvPr/>
          </p:nvSpPr>
          <p:spPr bwMode="auto">
            <a:xfrm>
              <a:off x="3898" y="1480"/>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50287" name="Line 66"/>
            <p:cNvSpPr>
              <a:spLocks noChangeShapeType="1"/>
            </p:cNvSpPr>
            <p:nvPr/>
          </p:nvSpPr>
          <p:spPr bwMode="auto">
            <a:xfrm flipH="1">
              <a:off x="4050"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88" name="Line 67"/>
            <p:cNvSpPr>
              <a:spLocks noChangeShapeType="1"/>
            </p:cNvSpPr>
            <p:nvPr/>
          </p:nvSpPr>
          <p:spPr bwMode="auto">
            <a:xfrm flipH="1">
              <a:off x="3973"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89" name="Line 68"/>
            <p:cNvSpPr>
              <a:spLocks noChangeShapeType="1"/>
            </p:cNvSpPr>
            <p:nvPr/>
          </p:nvSpPr>
          <p:spPr bwMode="auto">
            <a:xfrm>
              <a:off x="3951" y="148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90" name="Line 69"/>
            <p:cNvSpPr>
              <a:spLocks noChangeShapeType="1"/>
            </p:cNvSpPr>
            <p:nvPr/>
          </p:nvSpPr>
          <p:spPr bwMode="auto">
            <a:xfrm>
              <a:off x="4028"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91" name="Line 70"/>
            <p:cNvSpPr>
              <a:spLocks noChangeShapeType="1"/>
            </p:cNvSpPr>
            <p:nvPr/>
          </p:nvSpPr>
          <p:spPr bwMode="auto">
            <a:xfrm>
              <a:off x="4107"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92" name="Line 71"/>
            <p:cNvSpPr>
              <a:spLocks noChangeShapeType="1"/>
            </p:cNvSpPr>
            <p:nvPr/>
          </p:nvSpPr>
          <p:spPr bwMode="auto">
            <a:xfrm flipV="1">
              <a:off x="4165"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93" name="Line 72"/>
            <p:cNvSpPr>
              <a:spLocks noChangeShapeType="1"/>
            </p:cNvSpPr>
            <p:nvPr/>
          </p:nvSpPr>
          <p:spPr bwMode="auto">
            <a:xfrm flipV="1">
              <a:off x="416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94" name="Line 73"/>
            <p:cNvSpPr>
              <a:spLocks noChangeShapeType="1"/>
            </p:cNvSpPr>
            <p:nvPr/>
          </p:nvSpPr>
          <p:spPr bwMode="auto">
            <a:xfrm flipV="1">
              <a:off x="4163"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95" name="Line 74"/>
            <p:cNvSpPr>
              <a:spLocks noChangeShapeType="1"/>
            </p:cNvSpPr>
            <p:nvPr/>
          </p:nvSpPr>
          <p:spPr bwMode="auto">
            <a:xfrm flipV="1">
              <a:off x="4165"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96" name="Line 75"/>
            <p:cNvSpPr>
              <a:spLocks noChangeShapeType="1"/>
            </p:cNvSpPr>
            <p:nvPr/>
          </p:nvSpPr>
          <p:spPr bwMode="auto">
            <a:xfrm flipV="1">
              <a:off x="4165"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97" name="Line 76"/>
            <p:cNvSpPr>
              <a:spLocks noChangeShapeType="1"/>
            </p:cNvSpPr>
            <p:nvPr/>
          </p:nvSpPr>
          <p:spPr bwMode="auto">
            <a:xfrm flipV="1">
              <a:off x="389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98" name="Line 77"/>
            <p:cNvSpPr>
              <a:spLocks noChangeShapeType="1"/>
            </p:cNvSpPr>
            <p:nvPr/>
          </p:nvSpPr>
          <p:spPr bwMode="auto">
            <a:xfrm flipV="1">
              <a:off x="389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99" name="Line 78"/>
            <p:cNvSpPr>
              <a:spLocks noChangeShapeType="1"/>
            </p:cNvSpPr>
            <p:nvPr/>
          </p:nvSpPr>
          <p:spPr bwMode="auto">
            <a:xfrm flipV="1">
              <a:off x="389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00" name="Line 79"/>
            <p:cNvSpPr>
              <a:spLocks noChangeShapeType="1"/>
            </p:cNvSpPr>
            <p:nvPr/>
          </p:nvSpPr>
          <p:spPr bwMode="auto">
            <a:xfrm flipV="1">
              <a:off x="3898"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01" name="Line 80"/>
            <p:cNvSpPr>
              <a:spLocks noChangeShapeType="1"/>
            </p:cNvSpPr>
            <p:nvPr/>
          </p:nvSpPr>
          <p:spPr bwMode="auto">
            <a:xfrm flipV="1">
              <a:off x="3898"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02" name="Freeform 81"/>
            <p:cNvSpPr>
              <a:spLocks/>
            </p:cNvSpPr>
            <p:nvPr/>
          </p:nvSpPr>
          <p:spPr bwMode="auto">
            <a:xfrm>
              <a:off x="4027" y="1604"/>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50303" name="Oval 82"/>
            <p:cNvSpPr>
              <a:spLocks noChangeArrowheads="1"/>
            </p:cNvSpPr>
            <p:nvPr/>
          </p:nvSpPr>
          <p:spPr bwMode="auto">
            <a:xfrm>
              <a:off x="4051" y="1564"/>
              <a:ext cx="72" cy="73"/>
            </a:xfrm>
            <a:prstGeom prst="ellipse">
              <a:avLst/>
            </a:prstGeom>
            <a:noFill/>
            <a:ln w="12700">
              <a:solidFill>
                <a:srgbClr val="000000"/>
              </a:solidFill>
              <a:round/>
              <a:headEnd/>
              <a:tailEnd/>
            </a:ln>
          </p:spPr>
          <p:txBody>
            <a:bodyPr wrap="none" anchor="ctr"/>
            <a:lstStyle/>
            <a:p>
              <a:endParaRPr lang="en-US"/>
            </a:p>
          </p:txBody>
        </p:sp>
        <p:sp>
          <p:nvSpPr>
            <p:cNvPr id="50304" name="Freeform 83"/>
            <p:cNvSpPr>
              <a:spLocks/>
            </p:cNvSpPr>
            <p:nvPr/>
          </p:nvSpPr>
          <p:spPr bwMode="auto">
            <a:xfrm>
              <a:off x="4513" y="1665"/>
              <a:ext cx="116" cy="51"/>
            </a:xfrm>
            <a:custGeom>
              <a:avLst/>
              <a:gdLst>
                <a:gd name="T0" fmla="*/ 0 w 116"/>
                <a:gd name="T1" fmla="*/ 0 h 51"/>
                <a:gd name="T2" fmla="*/ 0 w 116"/>
                <a:gd name="T3" fmla="*/ 50 h 51"/>
                <a:gd name="T4" fmla="*/ 115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0" y="0"/>
                  </a:moveTo>
                  <a:lnTo>
                    <a:pt x="0" y="50"/>
                  </a:lnTo>
                  <a:lnTo>
                    <a:pt x="115" y="50"/>
                  </a:lnTo>
                </a:path>
              </a:pathLst>
            </a:custGeom>
            <a:noFill/>
            <a:ln w="12700" cap="rnd">
              <a:solidFill>
                <a:srgbClr val="000000"/>
              </a:solidFill>
              <a:round/>
              <a:headEnd type="none" w="sm" len="sm"/>
              <a:tailEnd type="none" w="sm" len="sm"/>
            </a:ln>
          </p:spPr>
          <p:txBody>
            <a:bodyPr/>
            <a:lstStyle/>
            <a:p>
              <a:endParaRPr lang="en-US"/>
            </a:p>
          </p:txBody>
        </p:sp>
        <p:sp>
          <p:nvSpPr>
            <p:cNvPr id="50305" name="Freeform 84"/>
            <p:cNvSpPr>
              <a:spLocks/>
            </p:cNvSpPr>
            <p:nvPr/>
          </p:nvSpPr>
          <p:spPr bwMode="auto">
            <a:xfrm>
              <a:off x="4513" y="1513"/>
              <a:ext cx="116" cy="41"/>
            </a:xfrm>
            <a:custGeom>
              <a:avLst/>
              <a:gdLst>
                <a:gd name="T0" fmla="*/ 0 w 116"/>
                <a:gd name="T1" fmla="*/ 40 h 41"/>
                <a:gd name="T2" fmla="*/ 0 w 116"/>
                <a:gd name="T3" fmla="*/ 0 h 41"/>
                <a:gd name="T4" fmla="*/ 115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0" y="40"/>
                  </a:moveTo>
                  <a:lnTo>
                    <a:pt x="0" y="0"/>
                  </a:lnTo>
                  <a:lnTo>
                    <a:pt x="115" y="0"/>
                  </a:lnTo>
                </a:path>
              </a:pathLst>
            </a:custGeom>
            <a:noFill/>
            <a:ln w="12700" cap="rnd">
              <a:solidFill>
                <a:srgbClr val="000000"/>
              </a:solidFill>
              <a:round/>
              <a:headEnd type="none" w="sm" len="sm"/>
              <a:tailEnd type="none" w="sm" len="sm"/>
            </a:ln>
          </p:spPr>
          <p:txBody>
            <a:bodyPr/>
            <a:lstStyle/>
            <a:p>
              <a:endParaRPr lang="en-US"/>
            </a:p>
          </p:txBody>
        </p:sp>
        <p:sp>
          <p:nvSpPr>
            <p:cNvPr id="50306" name="Freeform 85"/>
            <p:cNvSpPr>
              <a:spLocks/>
            </p:cNvSpPr>
            <p:nvPr/>
          </p:nvSpPr>
          <p:spPr bwMode="auto">
            <a:xfrm>
              <a:off x="4587" y="1553"/>
              <a:ext cx="22" cy="122"/>
            </a:xfrm>
            <a:custGeom>
              <a:avLst/>
              <a:gdLst>
                <a:gd name="T0" fmla="*/ 1 w 22"/>
                <a:gd name="T1" fmla="*/ 121 h 122"/>
                <a:gd name="T2" fmla="*/ 21 w 22"/>
                <a:gd name="T3" fmla="*/ 60 h 122"/>
                <a:gd name="T4" fmla="*/ 17 w 22"/>
                <a:gd name="T5" fmla="*/ 30 h 122"/>
                <a:gd name="T6" fmla="*/ 0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1" y="121"/>
                  </a:moveTo>
                  <a:lnTo>
                    <a:pt x="21" y="60"/>
                  </a:lnTo>
                  <a:lnTo>
                    <a:pt x="17" y="3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0307" name="Freeform 86"/>
            <p:cNvSpPr>
              <a:spLocks/>
            </p:cNvSpPr>
            <p:nvPr/>
          </p:nvSpPr>
          <p:spPr bwMode="auto">
            <a:xfrm>
              <a:off x="4647" y="1553"/>
              <a:ext cx="20" cy="122"/>
            </a:xfrm>
            <a:custGeom>
              <a:avLst/>
              <a:gdLst>
                <a:gd name="T0" fmla="*/ 19 w 20"/>
                <a:gd name="T1" fmla="*/ 0 h 122"/>
                <a:gd name="T2" fmla="*/ 0 w 20"/>
                <a:gd name="T3" fmla="*/ 60 h 122"/>
                <a:gd name="T4" fmla="*/ 0 w 20"/>
                <a:gd name="T5" fmla="*/ 76 h 122"/>
                <a:gd name="T6" fmla="*/ 4 w 20"/>
                <a:gd name="T7" fmla="*/ 93 h 122"/>
                <a:gd name="T8" fmla="*/ 18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19" y="0"/>
                  </a:moveTo>
                  <a:lnTo>
                    <a:pt x="0" y="60"/>
                  </a:lnTo>
                  <a:lnTo>
                    <a:pt x="0" y="76"/>
                  </a:lnTo>
                  <a:lnTo>
                    <a:pt x="4" y="93"/>
                  </a:lnTo>
                  <a:lnTo>
                    <a:pt x="18" y="121"/>
                  </a:lnTo>
                </a:path>
              </a:pathLst>
            </a:custGeom>
            <a:noFill/>
            <a:ln w="12700" cap="rnd">
              <a:solidFill>
                <a:srgbClr val="000000"/>
              </a:solidFill>
              <a:round/>
              <a:headEnd type="none" w="sm" len="sm"/>
              <a:tailEnd type="none" w="sm" len="sm"/>
            </a:ln>
          </p:spPr>
          <p:txBody>
            <a:bodyPr/>
            <a:lstStyle/>
            <a:p>
              <a:endParaRPr lang="en-US"/>
            </a:p>
          </p:txBody>
        </p:sp>
        <p:sp>
          <p:nvSpPr>
            <p:cNvPr id="50308" name="Line 87"/>
            <p:cNvSpPr>
              <a:spLocks noChangeShapeType="1"/>
            </p:cNvSpPr>
            <p:nvPr/>
          </p:nvSpPr>
          <p:spPr bwMode="auto">
            <a:xfrm flipH="1">
              <a:off x="4547" y="1584"/>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09" name="Freeform 88"/>
            <p:cNvSpPr>
              <a:spLocks/>
            </p:cNvSpPr>
            <p:nvPr/>
          </p:nvSpPr>
          <p:spPr bwMode="auto">
            <a:xfrm>
              <a:off x="4542" y="1630"/>
              <a:ext cx="45" cy="32"/>
            </a:xfrm>
            <a:custGeom>
              <a:avLst/>
              <a:gdLst>
                <a:gd name="T0" fmla="*/ 0 w 45"/>
                <a:gd name="T1" fmla="*/ 31 h 32"/>
                <a:gd name="T2" fmla="*/ 44 w 45"/>
                <a:gd name="T3" fmla="*/ 18 h 32"/>
                <a:gd name="T4" fmla="*/ 37 w 45"/>
                <a:gd name="T5" fmla="*/ 0 h 32"/>
                <a:gd name="T6" fmla="*/ 0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0" y="31"/>
                  </a:moveTo>
                  <a:lnTo>
                    <a:pt x="44" y="18"/>
                  </a:lnTo>
                  <a:lnTo>
                    <a:pt x="37" y="0"/>
                  </a:lnTo>
                  <a:lnTo>
                    <a:pt x="0" y="31"/>
                  </a:lnTo>
                </a:path>
              </a:pathLst>
            </a:custGeom>
            <a:solidFill>
              <a:srgbClr val="000000"/>
            </a:solidFill>
            <a:ln w="12700" cap="rnd">
              <a:solidFill>
                <a:srgbClr val="000000"/>
              </a:solidFill>
              <a:round/>
              <a:headEnd/>
              <a:tailEnd/>
            </a:ln>
          </p:spPr>
          <p:txBody>
            <a:bodyPr/>
            <a:lstStyle/>
            <a:p>
              <a:endParaRPr lang="en-US"/>
            </a:p>
          </p:txBody>
        </p:sp>
        <p:sp>
          <p:nvSpPr>
            <p:cNvPr id="50310" name="Oval 89"/>
            <p:cNvSpPr>
              <a:spLocks noChangeArrowheads="1"/>
            </p:cNvSpPr>
            <p:nvPr/>
          </p:nvSpPr>
          <p:spPr bwMode="auto">
            <a:xfrm>
              <a:off x="4621" y="17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0311" name="Oval 90"/>
            <p:cNvSpPr>
              <a:spLocks noChangeArrowheads="1"/>
            </p:cNvSpPr>
            <p:nvPr/>
          </p:nvSpPr>
          <p:spPr bwMode="auto">
            <a:xfrm>
              <a:off x="4621" y="1510"/>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0312" name="Freeform 91"/>
            <p:cNvSpPr>
              <a:spLocks/>
            </p:cNvSpPr>
            <p:nvPr/>
          </p:nvSpPr>
          <p:spPr bwMode="auto">
            <a:xfrm>
              <a:off x="4436" y="1715"/>
              <a:ext cx="41" cy="40"/>
            </a:xfrm>
            <a:custGeom>
              <a:avLst/>
              <a:gdLst>
                <a:gd name="T0" fmla="*/ 40 w 41"/>
                <a:gd name="T1" fmla="*/ 39 h 40"/>
                <a:gd name="T2" fmla="*/ 0 w 41"/>
                <a:gd name="T3" fmla="*/ 39 h 40"/>
                <a:gd name="T4" fmla="*/ 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40"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0313" name="Freeform 92"/>
            <p:cNvSpPr>
              <a:spLocks/>
            </p:cNvSpPr>
            <p:nvPr/>
          </p:nvSpPr>
          <p:spPr bwMode="auto">
            <a:xfrm>
              <a:off x="4665" y="1715"/>
              <a:ext cx="39" cy="40"/>
            </a:xfrm>
            <a:custGeom>
              <a:avLst/>
              <a:gdLst>
                <a:gd name="T0" fmla="*/ 0 w 39"/>
                <a:gd name="T1" fmla="*/ 39 h 40"/>
                <a:gd name="T2" fmla="*/ 38 w 39"/>
                <a:gd name="T3" fmla="*/ 39 h 40"/>
                <a:gd name="T4" fmla="*/ 38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0" y="39"/>
                  </a:moveTo>
                  <a:lnTo>
                    <a:pt x="38" y="39"/>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50314" name="Line 93"/>
            <p:cNvSpPr>
              <a:spLocks noChangeShapeType="1"/>
            </p:cNvSpPr>
            <p:nvPr/>
          </p:nvSpPr>
          <p:spPr bwMode="auto">
            <a:xfrm>
              <a:off x="4513"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15" name="Line 94"/>
            <p:cNvSpPr>
              <a:spLocks noChangeShapeType="1"/>
            </p:cNvSpPr>
            <p:nvPr/>
          </p:nvSpPr>
          <p:spPr bwMode="auto">
            <a:xfrm>
              <a:off x="4590"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16" name="Line 95"/>
            <p:cNvSpPr>
              <a:spLocks noChangeShapeType="1"/>
            </p:cNvSpPr>
            <p:nvPr/>
          </p:nvSpPr>
          <p:spPr bwMode="auto">
            <a:xfrm flipH="1">
              <a:off x="4644" y="1754"/>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17" name="Line 96"/>
            <p:cNvSpPr>
              <a:spLocks noChangeShapeType="1"/>
            </p:cNvSpPr>
            <p:nvPr/>
          </p:nvSpPr>
          <p:spPr bwMode="auto">
            <a:xfrm flipH="1">
              <a:off x="4566"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18" name="Line 97"/>
            <p:cNvSpPr>
              <a:spLocks noChangeShapeType="1"/>
            </p:cNvSpPr>
            <p:nvPr/>
          </p:nvSpPr>
          <p:spPr bwMode="auto">
            <a:xfrm flipH="1">
              <a:off x="4487"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19" name="Freeform 98"/>
            <p:cNvSpPr>
              <a:spLocks/>
            </p:cNvSpPr>
            <p:nvPr/>
          </p:nvSpPr>
          <p:spPr bwMode="auto">
            <a:xfrm>
              <a:off x="4436" y="1472"/>
              <a:ext cx="41" cy="42"/>
            </a:xfrm>
            <a:custGeom>
              <a:avLst/>
              <a:gdLst>
                <a:gd name="T0" fmla="*/ 0 w 41"/>
                <a:gd name="T1" fmla="*/ 41 h 42"/>
                <a:gd name="T2" fmla="*/ 0 w 41"/>
                <a:gd name="T3" fmla="*/ 0 h 42"/>
                <a:gd name="T4" fmla="*/ 4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0" y="41"/>
                  </a:moveTo>
                  <a:lnTo>
                    <a:pt x="0" y="0"/>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50320" name="Freeform 99"/>
            <p:cNvSpPr>
              <a:spLocks/>
            </p:cNvSpPr>
            <p:nvPr/>
          </p:nvSpPr>
          <p:spPr bwMode="auto">
            <a:xfrm>
              <a:off x="4665" y="1472"/>
              <a:ext cx="39" cy="42"/>
            </a:xfrm>
            <a:custGeom>
              <a:avLst/>
              <a:gdLst>
                <a:gd name="T0" fmla="*/ 38 w 39"/>
                <a:gd name="T1" fmla="*/ 41 h 42"/>
                <a:gd name="T2" fmla="*/ 38 w 39"/>
                <a:gd name="T3" fmla="*/ 0 h 42"/>
                <a:gd name="T4" fmla="*/ 0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38" y="41"/>
                  </a:moveTo>
                  <a:lnTo>
                    <a:pt x="38"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0321" name="Line 100"/>
            <p:cNvSpPr>
              <a:spLocks noChangeShapeType="1"/>
            </p:cNvSpPr>
            <p:nvPr/>
          </p:nvSpPr>
          <p:spPr bwMode="auto">
            <a:xfrm>
              <a:off x="4513"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22" name="Line 101"/>
            <p:cNvSpPr>
              <a:spLocks noChangeShapeType="1"/>
            </p:cNvSpPr>
            <p:nvPr/>
          </p:nvSpPr>
          <p:spPr bwMode="auto">
            <a:xfrm>
              <a:off x="4590"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23" name="Line 102"/>
            <p:cNvSpPr>
              <a:spLocks noChangeShapeType="1"/>
            </p:cNvSpPr>
            <p:nvPr/>
          </p:nvSpPr>
          <p:spPr bwMode="auto">
            <a:xfrm flipH="1">
              <a:off x="4644" y="1473"/>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24" name="Line 103"/>
            <p:cNvSpPr>
              <a:spLocks noChangeShapeType="1"/>
            </p:cNvSpPr>
            <p:nvPr/>
          </p:nvSpPr>
          <p:spPr bwMode="auto">
            <a:xfrm flipH="1">
              <a:off x="4566"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25" name="Line 104"/>
            <p:cNvSpPr>
              <a:spLocks noChangeShapeType="1"/>
            </p:cNvSpPr>
            <p:nvPr/>
          </p:nvSpPr>
          <p:spPr bwMode="auto">
            <a:xfrm flipH="1">
              <a:off x="4487"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26" name="Line 105"/>
            <p:cNvSpPr>
              <a:spLocks noChangeShapeType="1"/>
            </p:cNvSpPr>
            <p:nvPr/>
          </p:nvSpPr>
          <p:spPr bwMode="auto">
            <a:xfrm flipV="1">
              <a:off x="4436"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27" name="Line 106"/>
            <p:cNvSpPr>
              <a:spLocks noChangeShapeType="1"/>
            </p:cNvSpPr>
            <p:nvPr/>
          </p:nvSpPr>
          <p:spPr bwMode="auto">
            <a:xfrm flipV="1">
              <a:off x="4436"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28" name="Line 107"/>
            <p:cNvSpPr>
              <a:spLocks noChangeShapeType="1"/>
            </p:cNvSpPr>
            <p:nvPr/>
          </p:nvSpPr>
          <p:spPr bwMode="auto">
            <a:xfrm flipV="1">
              <a:off x="4438"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29" name="Line 108"/>
            <p:cNvSpPr>
              <a:spLocks noChangeShapeType="1"/>
            </p:cNvSpPr>
            <p:nvPr/>
          </p:nvSpPr>
          <p:spPr bwMode="auto">
            <a:xfrm flipV="1">
              <a:off x="4436"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30" name="Line 109"/>
            <p:cNvSpPr>
              <a:spLocks noChangeShapeType="1"/>
            </p:cNvSpPr>
            <p:nvPr/>
          </p:nvSpPr>
          <p:spPr bwMode="auto">
            <a:xfrm flipV="1">
              <a:off x="4436"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31" name="Line 110"/>
            <p:cNvSpPr>
              <a:spLocks noChangeShapeType="1"/>
            </p:cNvSpPr>
            <p:nvPr/>
          </p:nvSpPr>
          <p:spPr bwMode="auto">
            <a:xfrm flipV="1">
              <a:off x="4702"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32" name="Line 111"/>
            <p:cNvSpPr>
              <a:spLocks noChangeShapeType="1"/>
            </p:cNvSpPr>
            <p:nvPr/>
          </p:nvSpPr>
          <p:spPr bwMode="auto">
            <a:xfrm flipV="1">
              <a:off x="4702"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33" name="Line 112"/>
            <p:cNvSpPr>
              <a:spLocks noChangeShapeType="1"/>
            </p:cNvSpPr>
            <p:nvPr/>
          </p:nvSpPr>
          <p:spPr bwMode="auto">
            <a:xfrm flipV="1">
              <a:off x="4702"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34" name="Line 113"/>
            <p:cNvSpPr>
              <a:spLocks noChangeShapeType="1"/>
            </p:cNvSpPr>
            <p:nvPr/>
          </p:nvSpPr>
          <p:spPr bwMode="auto">
            <a:xfrm flipV="1">
              <a:off x="4703"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35" name="Line 114"/>
            <p:cNvSpPr>
              <a:spLocks noChangeShapeType="1"/>
            </p:cNvSpPr>
            <p:nvPr/>
          </p:nvSpPr>
          <p:spPr bwMode="auto">
            <a:xfrm flipV="1">
              <a:off x="4703"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336" name="Freeform 115"/>
            <p:cNvSpPr>
              <a:spLocks/>
            </p:cNvSpPr>
            <p:nvPr/>
          </p:nvSpPr>
          <p:spPr bwMode="auto">
            <a:xfrm>
              <a:off x="4450" y="1596"/>
              <a:ext cx="125" cy="62"/>
            </a:xfrm>
            <a:custGeom>
              <a:avLst/>
              <a:gdLst>
                <a:gd name="T0" fmla="*/ 124 w 125"/>
                <a:gd name="T1" fmla="*/ 0 h 62"/>
                <a:gd name="T2" fmla="*/ 61 w 125"/>
                <a:gd name="T3" fmla="*/ 61 h 62"/>
                <a:gd name="T4" fmla="*/ 0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124" y="0"/>
                  </a:moveTo>
                  <a:lnTo>
                    <a:pt x="61" y="61"/>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0337" name="Oval 116"/>
            <p:cNvSpPr>
              <a:spLocks noChangeArrowheads="1"/>
            </p:cNvSpPr>
            <p:nvPr/>
          </p:nvSpPr>
          <p:spPr bwMode="auto">
            <a:xfrm>
              <a:off x="4478" y="1556"/>
              <a:ext cx="72" cy="73"/>
            </a:xfrm>
            <a:prstGeom prst="ellipse">
              <a:avLst/>
            </a:prstGeom>
            <a:noFill/>
            <a:ln w="12700">
              <a:solidFill>
                <a:srgbClr val="000000"/>
              </a:solidFill>
              <a:round/>
              <a:headEnd/>
              <a:tailEnd/>
            </a:ln>
          </p:spPr>
          <p:txBody>
            <a:bodyPr wrap="none" anchor="ctr"/>
            <a:lstStyle/>
            <a:p>
              <a:endParaRPr lang="en-US"/>
            </a:p>
          </p:txBody>
        </p:sp>
      </p:grpSp>
      <p:sp>
        <p:nvSpPr>
          <p:cNvPr id="50206" name="Freeform 118"/>
          <p:cNvSpPr>
            <a:spLocks/>
          </p:cNvSpPr>
          <p:nvPr/>
        </p:nvSpPr>
        <p:spPr bwMode="auto">
          <a:xfrm>
            <a:off x="6299200" y="2154238"/>
            <a:ext cx="349250" cy="1193800"/>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50207" name="Freeform 119"/>
          <p:cNvSpPr>
            <a:spLocks/>
          </p:cNvSpPr>
          <p:nvPr/>
        </p:nvSpPr>
        <p:spPr bwMode="auto">
          <a:xfrm>
            <a:off x="7002463" y="2154238"/>
            <a:ext cx="342900" cy="1193800"/>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sp>
        <p:nvSpPr>
          <p:cNvPr id="50208" name="Line 120"/>
          <p:cNvSpPr>
            <a:spLocks noChangeShapeType="1"/>
          </p:cNvSpPr>
          <p:nvPr/>
        </p:nvSpPr>
        <p:spPr bwMode="auto">
          <a:xfrm>
            <a:off x="58896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09" name="Line 121"/>
          <p:cNvSpPr>
            <a:spLocks noChangeShapeType="1"/>
          </p:cNvSpPr>
          <p:nvPr/>
        </p:nvSpPr>
        <p:spPr bwMode="auto">
          <a:xfrm>
            <a:off x="57197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10" name="Line 122"/>
          <p:cNvSpPr>
            <a:spLocks noChangeShapeType="1"/>
          </p:cNvSpPr>
          <p:nvPr/>
        </p:nvSpPr>
        <p:spPr bwMode="auto">
          <a:xfrm>
            <a:off x="5889625"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11" name="Line 123"/>
          <p:cNvSpPr>
            <a:spLocks noChangeShapeType="1"/>
          </p:cNvSpPr>
          <p:nvPr/>
        </p:nvSpPr>
        <p:spPr bwMode="auto">
          <a:xfrm>
            <a:off x="5835650"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12" name="Line 124"/>
          <p:cNvSpPr>
            <a:spLocks noChangeShapeType="1"/>
          </p:cNvSpPr>
          <p:nvPr/>
        </p:nvSpPr>
        <p:spPr bwMode="auto">
          <a:xfrm>
            <a:off x="5286375"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13" name="Line 125"/>
          <p:cNvSpPr>
            <a:spLocks noChangeShapeType="1"/>
          </p:cNvSpPr>
          <p:nvPr/>
        </p:nvSpPr>
        <p:spPr bwMode="auto">
          <a:xfrm>
            <a:off x="5341938"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14" name="Freeform 126"/>
          <p:cNvSpPr>
            <a:spLocks/>
          </p:cNvSpPr>
          <p:nvPr/>
        </p:nvSpPr>
        <p:spPr bwMode="auto">
          <a:xfrm>
            <a:off x="5486400" y="4775200"/>
            <a:ext cx="53975" cy="111125"/>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50215" name="Freeform 127"/>
          <p:cNvSpPr>
            <a:spLocks/>
          </p:cNvSpPr>
          <p:nvPr/>
        </p:nvSpPr>
        <p:spPr bwMode="auto">
          <a:xfrm>
            <a:off x="5719763" y="5027613"/>
            <a:ext cx="79375" cy="114300"/>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50216" name="Rectangle 128"/>
          <p:cNvSpPr>
            <a:spLocks noChangeArrowheads="1"/>
          </p:cNvSpPr>
          <p:nvPr/>
        </p:nvSpPr>
        <p:spPr bwMode="auto">
          <a:xfrm>
            <a:off x="5235575" y="4770438"/>
            <a:ext cx="749300" cy="368300"/>
          </a:xfrm>
          <a:prstGeom prst="rect">
            <a:avLst/>
          </a:prstGeom>
          <a:noFill/>
          <a:ln w="12700">
            <a:solidFill>
              <a:schemeClr val="tx1"/>
            </a:solidFill>
            <a:miter lim="800000"/>
            <a:headEnd/>
            <a:tailEnd/>
          </a:ln>
        </p:spPr>
        <p:txBody>
          <a:bodyPr wrap="none" anchor="ctr"/>
          <a:lstStyle/>
          <a:p>
            <a:endParaRPr lang="en-US"/>
          </a:p>
        </p:txBody>
      </p:sp>
      <p:sp>
        <p:nvSpPr>
          <p:cNvPr id="50217" name="Line 129"/>
          <p:cNvSpPr>
            <a:spLocks noChangeShapeType="1"/>
          </p:cNvSpPr>
          <p:nvPr/>
        </p:nvSpPr>
        <p:spPr bwMode="auto">
          <a:xfrm>
            <a:off x="5610225" y="4764088"/>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0218" name="Line 130"/>
          <p:cNvSpPr>
            <a:spLocks noChangeShapeType="1"/>
          </p:cNvSpPr>
          <p:nvPr/>
        </p:nvSpPr>
        <p:spPr bwMode="auto">
          <a:xfrm flipH="1">
            <a:off x="5719763" y="4768850"/>
            <a:ext cx="17145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0219" name="Line 131"/>
          <p:cNvSpPr>
            <a:spLocks noChangeShapeType="1"/>
          </p:cNvSpPr>
          <p:nvPr/>
        </p:nvSpPr>
        <p:spPr bwMode="auto">
          <a:xfrm flipV="1">
            <a:off x="5510213" y="4768850"/>
            <a:ext cx="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0220" name="Rectangle 132"/>
          <p:cNvSpPr>
            <a:spLocks noChangeArrowheads="1"/>
          </p:cNvSpPr>
          <p:nvPr/>
        </p:nvSpPr>
        <p:spPr bwMode="auto">
          <a:xfrm>
            <a:off x="58515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50221" name="Rectangle 133"/>
          <p:cNvSpPr>
            <a:spLocks noChangeArrowheads="1"/>
          </p:cNvSpPr>
          <p:nvPr/>
        </p:nvSpPr>
        <p:spPr bwMode="auto">
          <a:xfrm>
            <a:off x="58515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0222" name="Rectangle 134"/>
          <p:cNvSpPr>
            <a:spLocks noChangeArrowheads="1"/>
          </p:cNvSpPr>
          <p:nvPr/>
        </p:nvSpPr>
        <p:spPr bwMode="auto">
          <a:xfrm>
            <a:off x="54864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0223" name="Rectangle 135"/>
          <p:cNvSpPr>
            <a:spLocks noChangeArrowheads="1"/>
          </p:cNvSpPr>
          <p:nvPr/>
        </p:nvSpPr>
        <p:spPr bwMode="auto">
          <a:xfrm>
            <a:off x="4910138" y="4659313"/>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0224" name="Rectangle 136"/>
          <p:cNvSpPr>
            <a:spLocks noChangeArrowheads="1"/>
          </p:cNvSpPr>
          <p:nvPr/>
        </p:nvSpPr>
        <p:spPr bwMode="auto">
          <a:xfrm>
            <a:off x="5934075" y="468471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50225" name="AutoShape 137"/>
          <p:cNvSpPr>
            <a:spLocks noChangeArrowheads="1"/>
          </p:cNvSpPr>
          <p:nvPr/>
        </p:nvSpPr>
        <p:spPr bwMode="auto">
          <a:xfrm>
            <a:off x="5781675"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0226" name="AutoShape 138"/>
          <p:cNvSpPr>
            <a:spLocks noChangeArrowheads="1"/>
          </p:cNvSpPr>
          <p:nvPr/>
        </p:nvSpPr>
        <p:spPr bwMode="auto">
          <a:xfrm rot="10800000" flipH="1">
            <a:off x="5624513" y="5337175"/>
            <a:ext cx="188912" cy="15716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0227" name="Freeform 139"/>
          <p:cNvSpPr>
            <a:spLocks/>
          </p:cNvSpPr>
          <p:nvPr/>
        </p:nvSpPr>
        <p:spPr bwMode="auto">
          <a:xfrm>
            <a:off x="5988050" y="4924425"/>
            <a:ext cx="349250" cy="207963"/>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8" name="Group 144"/>
          <p:cNvGrpSpPr>
            <a:grpSpLocks/>
          </p:cNvGrpSpPr>
          <p:nvPr/>
        </p:nvGrpSpPr>
        <p:grpSpPr bwMode="auto">
          <a:xfrm>
            <a:off x="4910138" y="4951413"/>
            <a:ext cx="314325" cy="184150"/>
            <a:chOff x="3093" y="3119"/>
            <a:chExt cx="198" cy="116"/>
          </a:xfrm>
        </p:grpSpPr>
        <p:sp>
          <p:nvSpPr>
            <p:cNvPr id="50266" name="Line 140"/>
            <p:cNvSpPr>
              <a:spLocks noChangeShapeType="1"/>
            </p:cNvSpPr>
            <p:nvPr/>
          </p:nvSpPr>
          <p:spPr bwMode="auto">
            <a:xfrm>
              <a:off x="3137"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67" name="Freeform 141"/>
            <p:cNvSpPr>
              <a:spLocks/>
            </p:cNvSpPr>
            <p:nvPr/>
          </p:nvSpPr>
          <p:spPr bwMode="auto">
            <a:xfrm>
              <a:off x="3093"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50268" name="Line 142"/>
            <p:cNvSpPr>
              <a:spLocks noChangeShapeType="1"/>
            </p:cNvSpPr>
            <p:nvPr/>
          </p:nvSpPr>
          <p:spPr bwMode="auto">
            <a:xfrm>
              <a:off x="3141"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69" name="Line 143"/>
            <p:cNvSpPr>
              <a:spLocks noChangeShapeType="1"/>
            </p:cNvSpPr>
            <p:nvPr/>
          </p:nvSpPr>
          <p:spPr bwMode="auto">
            <a:xfrm>
              <a:off x="3141"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50229" name="Line 145"/>
          <p:cNvSpPr>
            <a:spLocks noChangeShapeType="1"/>
          </p:cNvSpPr>
          <p:nvPr/>
        </p:nvSpPr>
        <p:spPr bwMode="auto">
          <a:xfrm>
            <a:off x="80232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30" name="Line 146"/>
          <p:cNvSpPr>
            <a:spLocks noChangeShapeType="1"/>
          </p:cNvSpPr>
          <p:nvPr/>
        </p:nvSpPr>
        <p:spPr bwMode="auto">
          <a:xfrm>
            <a:off x="78533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31" name="Rectangle 147"/>
          <p:cNvSpPr>
            <a:spLocks noChangeArrowheads="1"/>
          </p:cNvSpPr>
          <p:nvPr/>
        </p:nvSpPr>
        <p:spPr bwMode="auto">
          <a:xfrm>
            <a:off x="79851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50232" name="Rectangle 148"/>
          <p:cNvSpPr>
            <a:spLocks noChangeArrowheads="1"/>
          </p:cNvSpPr>
          <p:nvPr/>
        </p:nvSpPr>
        <p:spPr bwMode="auto">
          <a:xfrm>
            <a:off x="79851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0233" name="Rectangle 149"/>
          <p:cNvSpPr>
            <a:spLocks noChangeArrowheads="1"/>
          </p:cNvSpPr>
          <p:nvPr/>
        </p:nvSpPr>
        <p:spPr bwMode="auto">
          <a:xfrm>
            <a:off x="76200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0234" name="Rectangle 150"/>
          <p:cNvSpPr>
            <a:spLocks noChangeArrowheads="1"/>
          </p:cNvSpPr>
          <p:nvPr/>
        </p:nvSpPr>
        <p:spPr bwMode="auto">
          <a:xfrm>
            <a:off x="7416800" y="465931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0235" name="Rectangle 151"/>
          <p:cNvSpPr>
            <a:spLocks noChangeArrowheads="1"/>
          </p:cNvSpPr>
          <p:nvPr/>
        </p:nvSpPr>
        <p:spPr bwMode="auto">
          <a:xfrm>
            <a:off x="8440738" y="4684713"/>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50236" name="AutoShape 152"/>
          <p:cNvSpPr>
            <a:spLocks noChangeArrowheads="1"/>
          </p:cNvSpPr>
          <p:nvPr/>
        </p:nvSpPr>
        <p:spPr bwMode="auto">
          <a:xfrm>
            <a:off x="7923213"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0237" name="AutoShape 153"/>
          <p:cNvSpPr>
            <a:spLocks noChangeArrowheads="1"/>
          </p:cNvSpPr>
          <p:nvPr/>
        </p:nvSpPr>
        <p:spPr bwMode="auto">
          <a:xfrm rot="10800000" flipH="1">
            <a:off x="7750175" y="5337175"/>
            <a:ext cx="188913" cy="157163"/>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9" name="Group 170"/>
          <p:cNvGrpSpPr>
            <a:grpSpLocks/>
          </p:cNvGrpSpPr>
          <p:nvPr/>
        </p:nvGrpSpPr>
        <p:grpSpPr bwMode="auto">
          <a:xfrm>
            <a:off x="7424738" y="4764088"/>
            <a:ext cx="1427162" cy="381000"/>
            <a:chOff x="4677" y="3001"/>
            <a:chExt cx="899" cy="240"/>
          </a:xfrm>
        </p:grpSpPr>
        <p:sp>
          <p:nvSpPr>
            <p:cNvPr id="50250" name="Line 154"/>
            <p:cNvSpPr>
              <a:spLocks noChangeShapeType="1"/>
            </p:cNvSpPr>
            <p:nvPr/>
          </p:nvSpPr>
          <p:spPr bwMode="auto">
            <a:xfrm>
              <a:off x="5294" y="3171"/>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51" name="Line 155"/>
            <p:cNvSpPr>
              <a:spLocks noChangeShapeType="1"/>
            </p:cNvSpPr>
            <p:nvPr/>
          </p:nvSpPr>
          <p:spPr bwMode="auto">
            <a:xfrm>
              <a:off x="5260" y="3171"/>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52" name="Line 156"/>
            <p:cNvSpPr>
              <a:spLocks noChangeShapeType="1"/>
            </p:cNvSpPr>
            <p:nvPr/>
          </p:nvSpPr>
          <p:spPr bwMode="auto">
            <a:xfrm>
              <a:off x="4914" y="3171"/>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53" name="Line 157"/>
            <p:cNvSpPr>
              <a:spLocks noChangeShapeType="1"/>
            </p:cNvSpPr>
            <p:nvPr/>
          </p:nvSpPr>
          <p:spPr bwMode="auto">
            <a:xfrm>
              <a:off x="4949" y="3171"/>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54" name="Freeform 158"/>
            <p:cNvSpPr>
              <a:spLocks/>
            </p:cNvSpPr>
            <p:nvPr/>
          </p:nvSpPr>
          <p:spPr bwMode="auto">
            <a:xfrm>
              <a:off x="5040" y="3008"/>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50255" name="Freeform 159"/>
            <p:cNvSpPr>
              <a:spLocks/>
            </p:cNvSpPr>
            <p:nvPr/>
          </p:nvSpPr>
          <p:spPr bwMode="auto">
            <a:xfrm>
              <a:off x="5187" y="3167"/>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50256" name="Rectangle 160"/>
            <p:cNvSpPr>
              <a:spLocks noChangeArrowheads="1"/>
            </p:cNvSpPr>
            <p:nvPr/>
          </p:nvSpPr>
          <p:spPr bwMode="auto">
            <a:xfrm>
              <a:off x="4882" y="3005"/>
              <a:ext cx="472" cy="232"/>
            </a:xfrm>
            <a:prstGeom prst="rect">
              <a:avLst/>
            </a:prstGeom>
            <a:noFill/>
            <a:ln w="12700">
              <a:solidFill>
                <a:schemeClr val="tx1"/>
              </a:solidFill>
              <a:miter lim="800000"/>
              <a:headEnd/>
              <a:tailEnd/>
            </a:ln>
          </p:spPr>
          <p:txBody>
            <a:bodyPr wrap="none" anchor="ctr"/>
            <a:lstStyle/>
            <a:p>
              <a:endParaRPr lang="en-US"/>
            </a:p>
          </p:txBody>
        </p:sp>
        <p:sp>
          <p:nvSpPr>
            <p:cNvPr id="50257" name="Line 161"/>
            <p:cNvSpPr>
              <a:spLocks noChangeShapeType="1"/>
            </p:cNvSpPr>
            <p:nvPr/>
          </p:nvSpPr>
          <p:spPr bwMode="auto">
            <a:xfrm>
              <a:off x="5118" y="3001"/>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0258" name="Line 162"/>
            <p:cNvSpPr>
              <a:spLocks noChangeShapeType="1"/>
            </p:cNvSpPr>
            <p:nvPr/>
          </p:nvSpPr>
          <p:spPr bwMode="auto">
            <a:xfrm flipH="1">
              <a:off x="5187" y="3004"/>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0259" name="Line 163"/>
            <p:cNvSpPr>
              <a:spLocks noChangeShapeType="1"/>
            </p:cNvSpPr>
            <p:nvPr/>
          </p:nvSpPr>
          <p:spPr bwMode="auto">
            <a:xfrm flipV="1">
              <a:off x="5055" y="3004"/>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0260" name="Freeform 164"/>
            <p:cNvSpPr>
              <a:spLocks/>
            </p:cNvSpPr>
            <p:nvPr/>
          </p:nvSpPr>
          <p:spPr bwMode="auto">
            <a:xfrm>
              <a:off x="5356" y="3102"/>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10" name="Group 169"/>
            <p:cNvGrpSpPr>
              <a:grpSpLocks/>
            </p:cNvGrpSpPr>
            <p:nvPr/>
          </p:nvGrpSpPr>
          <p:grpSpPr bwMode="auto">
            <a:xfrm>
              <a:off x="4677" y="3119"/>
              <a:ext cx="198" cy="116"/>
              <a:chOff x="4677" y="3119"/>
              <a:chExt cx="198" cy="116"/>
            </a:xfrm>
          </p:grpSpPr>
          <p:sp>
            <p:nvSpPr>
              <p:cNvPr id="50262" name="Line 165"/>
              <p:cNvSpPr>
                <a:spLocks noChangeShapeType="1"/>
              </p:cNvSpPr>
              <p:nvPr/>
            </p:nvSpPr>
            <p:spPr bwMode="auto">
              <a:xfrm>
                <a:off x="4721"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63" name="Freeform 166"/>
              <p:cNvSpPr>
                <a:spLocks/>
              </p:cNvSpPr>
              <p:nvPr/>
            </p:nvSpPr>
            <p:spPr bwMode="auto">
              <a:xfrm>
                <a:off x="4677"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50264" name="Line 167"/>
              <p:cNvSpPr>
                <a:spLocks noChangeShapeType="1"/>
              </p:cNvSpPr>
              <p:nvPr/>
            </p:nvSpPr>
            <p:spPr bwMode="auto">
              <a:xfrm>
                <a:off x="4725"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0265" name="Line 168"/>
              <p:cNvSpPr>
                <a:spLocks noChangeShapeType="1"/>
              </p:cNvSpPr>
              <p:nvPr/>
            </p:nvSpPr>
            <p:spPr bwMode="auto">
              <a:xfrm>
                <a:off x="4725"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50239" name="Freeform 171"/>
          <p:cNvSpPr>
            <a:spLocks/>
          </p:cNvSpPr>
          <p:nvPr/>
        </p:nvSpPr>
        <p:spPr bwMode="auto">
          <a:xfrm>
            <a:off x="5241925" y="3678238"/>
            <a:ext cx="722313" cy="1085850"/>
          </a:xfrm>
          <a:custGeom>
            <a:avLst/>
            <a:gdLst>
              <a:gd name="T0" fmla="*/ 407 w 455"/>
              <a:gd name="T1" fmla="*/ 683 h 684"/>
              <a:gd name="T2" fmla="*/ 407 w 455"/>
              <a:gd name="T3" fmla="*/ 495 h 684"/>
              <a:gd name="T4" fmla="*/ 0 w 455"/>
              <a:gd name="T5" fmla="*/ 490 h 684"/>
              <a:gd name="T6" fmla="*/ 0 w 455"/>
              <a:gd name="T7" fmla="*/ 0 h 684"/>
              <a:gd name="T8" fmla="*/ 53 w 455"/>
              <a:gd name="T9" fmla="*/ 0 h 684"/>
              <a:gd name="T10" fmla="*/ 454 w 455"/>
              <a:gd name="T11" fmla="*/ 0 h 684"/>
              <a:gd name="T12" fmla="*/ 0 60000 65536"/>
              <a:gd name="T13" fmla="*/ 0 60000 65536"/>
              <a:gd name="T14" fmla="*/ 0 60000 65536"/>
              <a:gd name="T15" fmla="*/ 0 60000 65536"/>
              <a:gd name="T16" fmla="*/ 0 60000 65536"/>
              <a:gd name="T17" fmla="*/ 0 60000 65536"/>
              <a:gd name="T18" fmla="*/ 0 w 455"/>
              <a:gd name="T19" fmla="*/ 0 h 684"/>
              <a:gd name="T20" fmla="*/ 455 w 455"/>
              <a:gd name="T21" fmla="*/ 684 h 684"/>
            </a:gdLst>
            <a:ahLst/>
            <a:cxnLst>
              <a:cxn ang="T12">
                <a:pos x="T0" y="T1"/>
              </a:cxn>
              <a:cxn ang="T13">
                <a:pos x="T2" y="T3"/>
              </a:cxn>
              <a:cxn ang="T14">
                <a:pos x="T4" y="T5"/>
              </a:cxn>
              <a:cxn ang="T15">
                <a:pos x="T6" y="T7"/>
              </a:cxn>
              <a:cxn ang="T16">
                <a:pos x="T8" y="T9"/>
              </a:cxn>
              <a:cxn ang="T17">
                <a:pos x="T10" y="T11"/>
              </a:cxn>
            </a:cxnLst>
            <a:rect l="T18" t="T19" r="T20" b="T21"/>
            <a:pathLst>
              <a:path w="455" h="684">
                <a:moveTo>
                  <a:pt x="407" y="683"/>
                </a:moveTo>
                <a:lnTo>
                  <a:pt x="407" y="495"/>
                </a:lnTo>
                <a:lnTo>
                  <a:pt x="0" y="490"/>
                </a:lnTo>
                <a:lnTo>
                  <a:pt x="0" y="0"/>
                </a:lnTo>
                <a:lnTo>
                  <a:pt x="53" y="0"/>
                </a:lnTo>
                <a:lnTo>
                  <a:pt x="454" y="0"/>
                </a:lnTo>
              </a:path>
            </a:pathLst>
          </a:custGeom>
          <a:noFill/>
          <a:ln w="12700" cap="rnd">
            <a:solidFill>
              <a:srgbClr val="000000"/>
            </a:solidFill>
            <a:prstDash val="dash"/>
            <a:round/>
            <a:headEnd type="none" w="sm" len="sm"/>
            <a:tailEnd type="none" w="sm" len="sm"/>
          </a:ln>
        </p:spPr>
        <p:txBody>
          <a:bodyPr/>
          <a:lstStyle/>
          <a:p>
            <a:endParaRPr lang="en-US"/>
          </a:p>
        </p:txBody>
      </p:sp>
      <p:sp>
        <p:nvSpPr>
          <p:cNvPr id="50240" name="Freeform 172"/>
          <p:cNvSpPr>
            <a:spLocks/>
          </p:cNvSpPr>
          <p:nvPr/>
        </p:nvSpPr>
        <p:spPr bwMode="auto">
          <a:xfrm>
            <a:off x="7097713" y="3667125"/>
            <a:ext cx="1457325" cy="1089025"/>
          </a:xfrm>
          <a:custGeom>
            <a:avLst/>
            <a:gdLst>
              <a:gd name="T0" fmla="*/ 0 w 918"/>
              <a:gd name="T1" fmla="*/ 0 h 686"/>
              <a:gd name="T2" fmla="*/ 917 w 918"/>
              <a:gd name="T3" fmla="*/ 0 h 686"/>
              <a:gd name="T4" fmla="*/ 917 w 918"/>
              <a:gd name="T5" fmla="*/ 495 h 686"/>
              <a:gd name="T6" fmla="*/ 583 w 918"/>
              <a:gd name="T7" fmla="*/ 495 h 686"/>
              <a:gd name="T8" fmla="*/ 583 w 918"/>
              <a:gd name="T9" fmla="*/ 685 h 686"/>
              <a:gd name="T10" fmla="*/ 0 60000 65536"/>
              <a:gd name="T11" fmla="*/ 0 60000 65536"/>
              <a:gd name="T12" fmla="*/ 0 60000 65536"/>
              <a:gd name="T13" fmla="*/ 0 60000 65536"/>
              <a:gd name="T14" fmla="*/ 0 60000 65536"/>
              <a:gd name="T15" fmla="*/ 0 w 918"/>
              <a:gd name="T16" fmla="*/ 0 h 686"/>
              <a:gd name="T17" fmla="*/ 918 w 918"/>
              <a:gd name="T18" fmla="*/ 686 h 686"/>
            </a:gdLst>
            <a:ahLst/>
            <a:cxnLst>
              <a:cxn ang="T10">
                <a:pos x="T0" y="T1"/>
              </a:cxn>
              <a:cxn ang="T11">
                <a:pos x="T2" y="T3"/>
              </a:cxn>
              <a:cxn ang="T12">
                <a:pos x="T4" y="T5"/>
              </a:cxn>
              <a:cxn ang="T13">
                <a:pos x="T6" y="T7"/>
              </a:cxn>
              <a:cxn ang="T14">
                <a:pos x="T8" y="T9"/>
              </a:cxn>
            </a:cxnLst>
            <a:rect l="T15" t="T16" r="T17" b="T18"/>
            <a:pathLst>
              <a:path w="918" h="686">
                <a:moveTo>
                  <a:pt x="0" y="0"/>
                </a:moveTo>
                <a:lnTo>
                  <a:pt x="917" y="0"/>
                </a:lnTo>
                <a:lnTo>
                  <a:pt x="917" y="495"/>
                </a:lnTo>
                <a:lnTo>
                  <a:pt x="583" y="495"/>
                </a:lnTo>
                <a:lnTo>
                  <a:pt x="583" y="685"/>
                </a:lnTo>
              </a:path>
            </a:pathLst>
          </a:custGeom>
          <a:noFill/>
          <a:ln w="12700" cap="rnd">
            <a:solidFill>
              <a:srgbClr val="000000"/>
            </a:solidFill>
            <a:prstDash val="dash"/>
            <a:round/>
            <a:headEnd type="none" w="sm" len="sm"/>
            <a:tailEnd type="none" w="sm" len="sm"/>
          </a:ln>
        </p:spPr>
        <p:txBody>
          <a:bodyPr/>
          <a:lstStyle/>
          <a:p>
            <a:endParaRPr lang="en-US"/>
          </a:p>
        </p:txBody>
      </p:sp>
      <p:sp>
        <p:nvSpPr>
          <p:cNvPr id="50241" name="AutoShape 173"/>
          <p:cNvSpPr>
            <a:spLocks noChangeArrowheads="1"/>
          </p:cNvSpPr>
          <p:nvPr/>
        </p:nvSpPr>
        <p:spPr bwMode="auto">
          <a:xfrm rot="5400000">
            <a:off x="5629275" y="3581400"/>
            <a:ext cx="174625" cy="174625"/>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50242" name="AutoShape 174"/>
          <p:cNvSpPr>
            <a:spLocks noChangeArrowheads="1"/>
          </p:cNvSpPr>
          <p:nvPr/>
        </p:nvSpPr>
        <p:spPr bwMode="auto">
          <a:xfrm rot="16200000" flipH="1">
            <a:off x="7265988" y="3573463"/>
            <a:ext cx="174625" cy="174625"/>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50243" name="Rectangle 175"/>
          <p:cNvSpPr>
            <a:spLocks noChangeArrowheads="1"/>
          </p:cNvSpPr>
          <p:nvPr/>
        </p:nvSpPr>
        <p:spPr bwMode="auto">
          <a:xfrm>
            <a:off x="4702175" y="5097463"/>
            <a:ext cx="31750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sp>
        <p:nvSpPr>
          <p:cNvPr id="50244" name="Rectangle 176"/>
          <p:cNvSpPr>
            <a:spLocks noChangeArrowheads="1"/>
          </p:cNvSpPr>
          <p:nvPr/>
        </p:nvSpPr>
        <p:spPr bwMode="auto">
          <a:xfrm>
            <a:off x="6838950" y="5122863"/>
            <a:ext cx="26035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grpSp>
        <p:nvGrpSpPr>
          <p:cNvPr id="11" name="Group 180"/>
          <p:cNvGrpSpPr>
            <a:grpSpLocks/>
          </p:cNvGrpSpPr>
          <p:nvPr/>
        </p:nvGrpSpPr>
        <p:grpSpPr bwMode="auto">
          <a:xfrm>
            <a:off x="6367463" y="1365250"/>
            <a:ext cx="923925" cy="336550"/>
            <a:chOff x="4011" y="860"/>
            <a:chExt cx="582" cy="212"/>
          </a:xfrm>
        </p:grpSpPr>
        <p:sp>
          <p:nvSpPr>
            <p:cNvPr id="50247" name="Line 177"/>
            <p:cNvSpPr>
              <a:spLocks noChangeShapeType="1"/>
            </p:cNvSpPr>
            <p:nvPr/>
          </p:nvSpPr>
          <p:spPr bwMode="auto">
            <a:xfrm flipH="1">
              <a:off x="4096" y="1017"/>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50248" name="Rectangle 178"/>
            <p:cNvSpPr>
              <a:spLocks noChangeArrowheads="1"/>
            </p:cNvSpPr>
            <p:nvPr/>
          </p:nvSpPr>
          <p:spPr bwMode="auto">
            <a:xfrm flipH="1">
              <a:off x="4402" y="860"/>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50249" name="Rectangle 179"/>
            <p:cNvSpPr>
              <a:spLocks noChangeArrowheads="1"/>
            </p:cNvSpPr>
            <p:nvPr/>
          </p:nvSpPr>
          <p:spPr bwMode="auto">
            <a:xfrm flipH="1">
              <a:off x="4011" y="860"/>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182" name="Slide Number Placeholder 181"/>
          <p:cNvSpPr>
            <a:spLocks noGrp="1"/>
          </p:cNvSpPr>
          <p:nvPr>
            <p:ph type="sldNum" sz="quarter" idx="12"/>
          </p:nvPr>
        </p:nvSpPr>
        <p:spPr/>
        <p:txBody>
          <a:bodyPr/>
          <a:lstStyle/>
          <a:p>
            <a:fld id="{432C8622-D8E8-42BF-901A-EF4521E846B1}" type="slidenum">
              <a:rPr lang="en-GB" smtClean="0"/>
              <a:pPr/>
              <a:t>44</a:t>
            </a:fld>
            <a:endParaRPr lang="en-GB"/>
          </a:p>
        </p:txBody>
      </p:sp>
      <p:pic>
        <p:nvPicPr>
          <p:cNvPr id="183"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p:spPr>
        <p:txBody>
          <a:bodyPr/>
          <a:lstStyle/>
          <a:p>
            <a:pPr algn="ctr"/>
            <a:r>
              <a:rPr lang="en-GB" dirty="0">
                <a:solidFill>
                  <a:srgbClr val="0070C0"/>
                </a:solidFill>
              </a:rPr>
              <a:t>Manual control</a:t>
            </a:r>
          </a:p>
        </p:txBody>
      </p:sp>
      <p:sp>
        <p:nvSpPr>
          <p:cNvPr id="51203" name="Rectangle 3"/>
          <p:cNvSpPr>
            <a:spLocks noGrp="1" noChangeArrowheads="1"/>
          </p:cNvSpPr>
          <p:nvPr>
            <p:ph type="body" sz="half" idx="1"/>
          </p:nvPr>
        </p:nvSpPr>
        <p:spPr>
          <a:noFill/>
        </p:spPr>
        <p:txBody>
          <a:bodyPr/>
          <a:lstStyle/>
          <a:p>
            <a:pPr algn="just"/>
            <a:r>
              <a:rPr lang="en-GB" sz="2000" dirty="0"/>
              <a:t>Remote manual control of a double acting cylinder</a:t>
            </a:r>
          </a:p>
          <a:p>
            <a:pPr algn="just"/>
            <a:r>
              <a:rPr lang="en-GB" sz="2000" dirty="0"/>
              <a:t>Valve marked + will cause the cylinder to outstroke or move plus</a:t>
            </a:r>
          </a:p>
          <a:p>
            <a:pPr algn="just"/>
            <a:r>
              <a:rPr lang="en-GB" sz="2000" dirty="0"/>
              <a:t>Valve marked - will cause the cylinder to </a:t>
            </a:r>
            <a:r>
              <a:rPr lang="en-GB" sz="2000" dirty="0" err="1"/>
              <a:t>instroke</a:t>
            </a:r>
            <a:r>
              <a:rPr lang="en-GB" sz="2000" dirty="0"/>
              <a:t> or move minus</a:t>
            </a:r>
          </a:p>
          <a:p>
            <a:pPr algn="just"/>
            <a:r>
              <a:rPr lang="en-GB" sz="2000" dirty="0"/>
              <a:t>The 5/2 double pilot valve is bi-stable therefore the push button valves only need to be pulsed</a:t>
            </a:r>
          </a:p>
        </p:txBody>
      </p:sp>
      <p:grpSp>
        <p:nvGrpSpPr>
          <p:cNvPr id="2" name="Group 19"/>
          <p:cNvGrpSpPr>
            <a:grpSpLocks/>
          </p:cNvGrpSpPr>
          <p:nvPr/>
        </p:nvGrpSpPr>
        <p:grpSpPr bwMode="auto">
          <a:xfrm>
            <a:off x="6245225" y="1773238"/>
            <a:ext cx="1339850" cy="515937"/>
            <a:chOff x="3934" y="1117"/>
            <a:chExt cx="844" cy="325"/>
          </a:xfrm>
        </p:grpSpPr>
        <p:sp>
          <p:nvSpPr>
            <p:cNvPr id="51367" name="Line 4"/>
            <p:cNvSpPr>
              <a:spLocks noChangeShapeType="1"/>
            </p:cNvSpPr>
            <p:nvPr/>
          </p:nvSpPr>
          <p:spPr bwMode="auto">
            <a:xfrm>
              <a:off x="4177"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68" name="Line 5"/>
            <p:cNvSpPr>
              <a:spLocks noChangeShapeType="1"/>
            </p:cNvSpPr>
            <p:nvPr/>
          </p:nvSpPr>
          <p:spPr bwMode="auto">
            <a:xfrm>
              <a:off x="4174"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69" name="Line 6"/>
            <p:cNvSpPr>
              <a:spLocks noChangeShapeType="1"/>
            </p:cNvSpPr>
            <p:nvPr/>
          </p:nvSpPr>
          <p:spPr bwMode="auto">
            <a:xfrm>
              <a:off x="3968"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70" name="AutoShape 7"/>
            <p:cNvSpPr>
              <a:spLocks noChangeArrowheads="1"/>
            </p:cNvSpPr>
            <p:nvPr/>
          </p:nvSpPr>
          <p:spPr bwMode="auto">
            <a:xfrm>
              <a:off x="3942"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1371" name="Freeform 8"/>
            <p:cNvSpPr>
              <a:spLocks/>
            </p:cNvSpPr>
            <p:nvPr/>
          </p:nvSpPr>
          <p:spPr bwMode="auto">
            <a:xfrm>
              <a:off x="4108"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51372" name="Line 9"/>
            <p:cNvSpPr>
              <a:spLocks noChangeShapeType="1"/>
            </p:cNvSpPr>
            <p:nvPr/>
          </p:nvSpPr>
          <p:spPr bwMode="auto">
            <a:xfrm>
              <a:off x="4044"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73" name="Freeform 10"/>
            <p:cNvSpPr>
              <a:spLocks/>
            </p:cNvSpPr>
            <p:nvPr/>
          </p:nvSpPr>
          <p:spPr bwMode="auto">
            <a:xfrm>
              <a:off x="3982"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51374" name="Line 11"/>
            <p:cNvSpPr>
              <a:spLocks noChangeShapeType="1"/>
            </p:cNvSpPr>
            <p:nvPr/>
          </p:nvSpPr>
          <p:spPr bwMode="auto">
            <a:xfrm>
              <a:off x="4107"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14"/>
            <p:cNvGrpSpPr>
              <a:grpSpLocks/>
            </p:cNvGrpSpPr>
            <p:nvPr/>
          </p:nvGrpSpPr>
          <p:grpSpPr bwMode="auto">
            <a:xfrm>
              <a:off x="4600" y="1307"/>
              <a:ext cx="52" cy="135"/>
              <a:chOff x="4600" y="1307"/>
              <a:chExt cx="52" cy="135"/>
            </a:xfrm>
          </p:grpSpPr>
          <p:sp>
            <p:nvSpPr>
              <p:cNvPr id="51380" name="Line 12"/>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81" name="AutoShape 13"/>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51376" name="Freeform 15"/>
            <p:cNvSpPr>
              <a:spLocks/>
            </p:cNvSpPr>
            <p:nvPr/>
          </p:nvSpPr>
          <p:spPr bwMode="auto">
            <a:xfrm>
              <a:off x="3934" y="1117"/>
              <a:ext cx="725" cy="245"/>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4" name="Group 18"/>
            <p:cNvGrpSpPr>
              <a:grpSpLocks/>
            </p:cNvGrpSpPr>
            <p:nvPr/>
          </p:nvGrpSpPr>
          <p:grpSpPr bwMode="auto">
            <a:xfrm>
              <a:off x="3999" y="1138"/>
              <a:ext cx="182" cy="181"/>
              <a:chOff x="3999" y="1138"/>
              <a:chExt cx="182" cy="181"/>
            </a:xfrm>
          </p:grpSpPr>
          <p:sp>
            <p:nvSpPr>
              <p:cNvPr id="51378" name="Line 16"/>
              <p:cNvSpPr>
                <a:spLocks noChangeShapeType="1"/>
              </p:cNvSpPr>
              <p:nvPr/>
            </p:nvSpPr>
            <p:spPr bwMode="auto">
              <a:xfrm flipV="1">
                <a:off x="3999"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79" name="Freeform 17"/>
              <p:cNvSpPr>
                <a:spLocks/>
              </p:cNvSpPr>
              <p:nvPr/>
            </p:nvSpPr>
            <p:spPr bwMode="auto">
              <a:xfrm>
                <a:off x="4130"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51205" name="Freeform 20"/>
          <p:cNvSpPr>
            <a:spLocks/>
          </p:cNvSpPr>
          <p:nvPr/>
        </p:nvSpPr>
        <p:spPr bwMode="auto">
          <a:xfrm>
            <a:off x="5962650" y="3357563"/>
            <a:ext cx="1146175" cy="403225"/>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51206" name="Line 21"/>
          <p:cNvSpPr>
            <a:spLocks noChangeShapeType="1"/>
          </p:cNvSpPr>
          <p:nvPr/>
        </p:nvSpPr>
        <p:spPr bwMode="auto">
          <a:xfrm>
            <a:off x="65389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07" name="Line 22"/>
          <p:cNvSpPr>
            <a:spLocks noChangeShapeType="1"/>
          </p:cNvSpPr>
          <p:nvPr/>
        </p:nvSpPr>
        <p:spPr bwMode="auto">
          <a:xfrm>
            <a:off x="608012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08" name="Line 23"/>
          <p:cNvSpPr>
            <a:spLocks noChangeShapeType="1"/>
          </p:cNvSpPr>
          <p:nvPr/>
        </p:nvSpPr>
        <p:spPr bwMode="auto">
          <a:xfrm>
            <a:off x="700087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09" name="Line 24"/>
          <p:cNvSpPr>
            <a:spLocks noChangeShapeType="1"/>
          </p:cNvSpPr>
          <p:nvPr/>
        </p:nvSpPr>
        <p:spPr bwMode="auto">
          <a:xfrm>
            <a:off x="64246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10" name="Line 25"/>
          <p:cNvSpPr>
            <a:spLocks noChangeShapeType="1"/>
          </p:cNvSpPr>
          <p:nvPr/>
        </p:nvSpPr>
        <p:spPr bwMode="auto">
          <a:xfrm>
            <a:off x="6651625"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11" name="Line 26"/>
          <p:cNvSpPr>
            <a:spLocks noChangeShapeType="1"/>
          </p:cNvSpPr>
          <p:nvPr/>
        </p:nvSpPr>
        <p:spPr bwMode="auto">
          <a:xfrm flipH="1" flipV="1">
            <a:off x="6080125" y="3357563"/>
            <a:ext cx="169863"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12" name="Line 27"/>
          <p:cNvSpPr>
            <a:spLocks noChangeShapeType="1"/>
          </p:cNvSpPr>
          <p:nvPr/>
        </p:nvSpPr>
        <p:spPr bwMode="auto">
          <a:xfrm flipV="1">
            <a:off x="6824663" y="3357563"/>
            <a:ext cx="17145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13" name="Line 28"/>
          <p:cNvSpPr>
            <a:spLocks noChangeShapeType="1"/>
          </p:cNvSpPr>
          <p:nvPr/>
        </p:nvSpPr>
        <p:spPr bwMode="auto">
          <a:xfrm>
            <a:off x="6018213" y="3643313"/>
            <a:ext cx="11588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14" name="Line 29"/>
          <p:cNvSpPr>
            <a:spLocks noChangeShapeType="1"/>
          </p:cNvSpPr>
          <p:nvPr/>
        </p:nvSpPr>
        <p:spPr bwMode="auto">
          <a:xfrm>
            <a:off x="6945313" y="3643313"/>
            <a:ext cx="1143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15" name="Line 30"/>
          <p:cNvSpPr>
            <a:spLocks noChangeShapeType="1"/>
          </p:cNvSpPr>
          <p:nvPr/>
        </p:nvSpPr>
        <p:spPr bwMode="auto">
          <a:xfrm>
            <a:off x="7000875" y="3762375"/>
            <a:ext cx="0" cy="2349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16" name="Line 31"/>
          <p:cNvSpPr>
            <a:spLocks noChangeShapeType="1"/>
          </p:cNvSpPr>
          <p:nvPr/>
        </p:nvSpPr>
        <p:spPr bwMode="auto">
          <a:xfrm>
            <a:off x="6651625" y="3762375"/>
            <a:ext cx="0" cy="2301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17" name="Line 32"/>
          <p:cNvSpPr>
            <a:spLocks noChangeShapeType="1"/>
          </p:cNvSpPr>
          <p:nvPr/>
        </p:nvSpPr>
        <p:spPr bwMode="auto">
          <a:xfrm>
            <a:off x="6824663" y="3762375"/>
            <a:ext cx="0" cy="249238"/>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38"/>
          <p:cNvGrpSpPr>
            <a:grpSpLocks/>
          </p:cNvGrpSpPr>
          <p:nvPr/>
        </p:nvGrpSpPr>
        <p:grpSpPr bwMode="auto">
          <a:xfrm>
            <a:off x="6550025" y="3732213"/>
            <a:ext cx="538163" cy="441325"/>
            <a:chOff x="4126" y="2351"/>
            <a:chExt cx="339" cy="278"/>
          </a:xfrm>
        </p:grpSpPr>
        <p:grpSp>
          <p:nvGrpSpPr>
            <p:cNvPr id="6" name="Group 36"/>
            <p:cNvGrpSpPr>
              <a:grpSpLocks/>
            </p:cNvGrpSpPr>
            <p:nvPr/>
          </p:nvGrpSpPr>
          <p:grpSpPr bwMode="auto">
            <a:xfrm>
              <a:off x="4126" y="2526"/>
              <a:ext cx="339" cy="103"/>
              <a:chOff x="4126" y="2526"/>
              <a:chExt cx="339" cy="103"/>
            </a:xfrm>
          </p:grpSpPr>
          <p:sp>
            <p:nvSpPr>
              <p:cNvPr id="51364" name="AutoShape 33"/>
              <p:cNvSpPr>
                <a:spLocks noChangeArrowheads="1"/>
              </p:cNvSpPr>
              <p:nvPr/>
            </p:nvSpPr>
            <p:spPr bwMode="auto">
              <a:xfrm rot="10800000" flipH="1">
                <a:off x="4345"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1365" name="AutoShape 34"/>
              <p:cNvSpPr>
                <a:spLocks noChangeArrowheads="1"/>
              </p:cNvSpPr>
              <p:nvPr/>
            </p:nvSpPr>
            <p:spPr bwMode="auto">
              <a:xfrm>
                <a:off x="4233"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1366" name="AutoShape 35"/>
              <p:cNvSpPr>
                <a:spLocks noChangeArrowheads="1"/>
              </p:cNvSpPr>
              <p:nvPr/>
            </p:nvSpPr>
            <p:spPr bwMode="auto">
              <a:xfrm rot="10800000" flipH="1">
                <a:off x="4126"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51363" name="Rectangle 37"/>
            <p:cNvSpPr>
              <a:spLocks noChangeArrowheads="1"/>
            </p:cNvSpPr>
            <p:nvPr/>
          </p:nvSpPr>
          <p:spPr bwMode="auto">
            <a:xfrm>
              <a:off x="4245"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51219" name="Rectangle 39"/>
          <p:cNvSpPr>
            <a:spLocks noChangeArrowheads="1"/>
          </p:cNvSpPr>
          <p:nvPr/>
        </p:nvSpPr>
        <p:spPr bwMode="auto">
          <a:xfrm>
            <a:off x="6945313"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1220" name="Rectangle 40"/>
          <p:cNvSpPr>
            <a:spLocks noChangeArrowheads="1"/>
          </p:cNvSpPr>
          <p:nvPr/>
        </p:nvSpPr>
        <p:spPr bwMode="auto">
          <a:xfrm>
            <a:off x="6423025"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51221" name="Rectangle 41"/>
          <p:cNvSpPr>
            <a:spLocks noChangeArrowheads="1"/>
          </p:cNvSpPr>
          <p:nvPr/>
        </p:nvSpPr>
        <p:spPr bwMode="auto">
          <a:xfrm>
            <a:off x="6392863"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51222" name="Rectangle 42"/>
          <p:cNvSpPr>
            <a:spLocks noChangeArrowheads="1"/>
          </p:cNvSpPr>
          <p:nvPr/>
        </p:nvSpPr>
        <p:spPr bwMode="auto">
          <a:xfrm>
            <a:off x="6988175"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1223" name="Rectangle 43"/>
          <p:cNvSpPr>
            <a:spLocks noChangeArrowheads="1"/>
          </p:cNvSpPr>
          <p:nvPr/>
        </p:nvSpPr>
        <p:spPr bwMode="auto">
          <a:xfrm>
            <a:off x="5597525" y="329406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51224" name="Rectangle 44"/>
          <p:cNvSpPr>
            <a:spLocks noChangeArrowheads="1"/>
          </p:cNvSpPr>
          <p:nvPr/>
        </p:nvSpPr>
        <p:spPr bwMode="auto">
          <a:xfrm>
            <a:off x="7064375" y="329406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1225" name="Freeform 45"/>
          <p:cNvSpPr>
            <a:spLocks/>
          </p:cNvSpPr>
          <p:nvPr/>
        </p:nvSpPr>
        <p:spPr bwMode="auto">
          <a:xfrm>
            <a:off x="63944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51226" name="Freeform 46"/>
          <p:cNvSpPr>
            <a:spLocks/>
          </p:cNvSpPr>
          <p:nvPr/>
        </p:nvSpPr>
        <p:spPr bwMode="auto">
          <a:xfrm>
            <a:off x="66230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51227" name="Freeform 47"/>
          <p:cNvSpPr>
            <a:spLocks/>
          </p:cNvSpPr>
          <p:nvPr/>
        </p:nvSpPr>
        <p:spPr bwMode="auto">
          <a:xfrm>
            <a:off x="6073775" y="3359150"/>
            <a:ext cx="80963" cy="122238"/>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51228" name="Freeform 48"/>
          <p:cNvSpPr>
            <a:spLocks/>
          </p:cNvSpPr>
          <p:nvPr/>
        </p:nvSpPr>
        <p:spPr bwMode="auto">
          <a:xfrm>
            <a:off x="6921500" y="3359150"/>
            <a:ext cx="80963" cy="122238"/>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grpSp>
        <p:nvGrpSpPr>
          <p:cNvPr id="7" name="Group 117"/>
          <p:cNvGrpSpPr>
            <a:grpSpLocks/>
          </p:cNvGrpSpPr>
          <p:nvPr/>
        </p:nvGrpSpPr>
        <p:grpSpPr bwMode="auto">
          <a:xfrm>
            <a:off x="6188075" y="2336800"/>
            <a:ext cx="1279525" cy="461963"/>
            <a:chOff x="3898" y="1472"/>
            <a:chExt cx="806" cy="291"/>
          </a:xfrm>
        </p:grpSpPr>
        <p:sp>
          <p:nvSpPr>
            <p:cNvPr id="51294" name="Freeform 49"/>
            <p:cNvSpPr>
              <a:spLocks/>
            </p:cNvSpPr>
            <p:nvPr/>
          </p:nvSpPr>
          <p:spPr bwMode="auto">
            <a:xfrm>
              <a:off x="3973" y="1673"/>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51295" name="Freeform 50"/>
            <p:cNvSpPr>
              <a:spLocks/>
            </p:cNvSpPr>
            <p:nvPr/>
          </p:nvSpPr>
          <p:spPr bwMode="auto">
            <a:xfrm>
              <a:off x="3973" y="1521"/>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1296" name="Freeform 51"/>
            <p:cNvSpPr>
              <a:spLocks/>
            </p:cNvSpPr>
            <p:nvPr/>
          </p:nvSpPr>
          <p:spPr bwMode="auto">
            <a:xfrm>
              <a:off x="3993" y="1561"/>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51297" name="Freeform 52"/>
            <p:cNvSpPr>
              <a:spLocks/>
            </p:cNvSpPr>
            <p:nvPr/>
          </p:nvSpPr>
          <p:spPr bwMode="auto">
            <a:xfrm>
              <a:off x="3935" y="1561"/>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51298" name="Line 53"/>
            <p:cNvSpPr>
              <a:spLocks noChangeShapeType="1"/>
            </p:cNvSpPr>
            <p:nvPr/>
          </p:nvSpPr>
          <p:spPr bwMode="auto">
            <a:xfrm>
              <a:off x="3919" y="1592"/>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99" name="Freeform 54"/>
            <p:cNvSpPr>
              <a:spLocks/>
            </p:cNvSpPr>
            <p:nvPr/>
          </p:nvSpPr>
          <p:spPr bwMode="auto">
            <a:xfrm>
              <a:off x="4015" y="1638"/>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51300" name="Oval 55"/>
            <p:cNvSpPr>
              <a:spLocks noChangeArrowheads="1"/>
            </p:cNvSpPr>
            <p:nvPr/>
          </p:nvSpPr>
          <p:spPr bwMode="auto">
            <a:xfrm>
              <a:off x="3972" y="1721"/>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1301" name="Oval 56"/>
            <p:cNvSpPr>
              <a:spLocks noChangeArrowheads="1"/>
            </p:cNvSpPr>
            <p:nvPr/>
          </p:nvSpPr>
          <p:spPr bwMode="auto">
            <a:xfrm>
              <a:off x="3972" y="1518"/>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1302" name="Freeform 57"/>
            <p:cNvSpPr>
              <a:spLocks/>
            </p:cNvSpPr>
            <p:nvPr/>
          </p:nvSpPr>
          <p:spPr bwMode="auto">
            <a:xfrm>
              <a:off x="4125" y="1723"/>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51303" name="Freeform 58"/>
            <p:cNvSpPr>
              <a:spLocks/>
            </p:cNvSpPr>
            <p:nvPr/>
          </p:nvSpPr>
          <p:spPr bwMode="auto">
            <a:xfrm>
              <a:off x="3898" y="1723"/>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1304" name="Line 59"/>
            <p:cNvSpPr>
              <a:spLocks noChangeShapeType="1"/>
            </p:cNvSpPr>
            <p:nvPr/>
          </p:nvSpPr>
          <p:spPr bwMode="auto">
            <a:xfrm flipH="1">
              <a:off x="4050"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05" name="Line 60"/>
            <p:cNvSpPr>
              <a:spLocks noChangeShapeType="1"/>
            </p:cNvSpPr>
            <p:nvPr/>
          </p:nvSpPr>
          <p:spPr bwMode="auto">
            <a:xfrm flipH="1">
              <a:off x="3973"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06" name="Line 61"/>
            <p:cNvSpPr>
              <a:spLocks noChangeShapeType="1"/>
            </p:cNvSpPr>
            <p:nvPr/>
          </p:nvSpPr>
          <p:spPr bwMode="auto">
            <a:xfrm>
              <a:off x="3951" y="176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07" name="Line 62"/>
            <p:cNvSpPr>
              <a:spLocks noChangeShapeType="1"/>
            </p:cNvSpPr>
            <p:nvPr/>
          </p:nvSpPr>
          <p:spPr bwMode="auto">
            <a:xfrm>
              <a:off x="4028"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08" name="Line 63"/>
            <p:cNvSpPr>
              <a:spLocks noChangeShapeType="1"/>
            </p:cNvSpPr>
            <p:nvPr/>
          </p:nvSpPr>
          <p:spPr bwMode="auto">
            <a:xfrm>
              <a:off x="4107"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09" name="Freeform 64"/>
            <p:cNvSpPr>
              <a:spLocks/>
            </p:cNvSpPr>
            <p:nvPr/>
          </p:nvSpPr>
          <p:spPr bwMode="auto">
            <a:xfrm>
              <a:off x="4125" y="1480"/>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1310" name="Freeform 65"/>
            <p:cNvSpPr>
              <a:spLocks/>
            </p:cNvSpPr>
            <p:nvPr/>
          </p:nvSpPr>
          <p:spPr bwMode="auto">
            <a:xfrm>
              <a:off x="3898" y="1480"/>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51311" name="Line 66"/>
            <p:cNvSpPr>
              <a:spLocks noChangeShapeType="1"/>
            </p:cNvSpPr>
            <p:nvPr/>
          </p:nvSpPr>
          <p:spPr bwMode="auto">
            <a:xfrm flipH="1">
              <a:off x="4050"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12" name="Line 67"/>
            <p:cNvSpPr>
              <a:spLocks noChangeShapeType="1"/>
            </p:cNvSpPr>
            <p:nvPr/>
          </p:nvSpPr>
          <p:spPr bwMode="auto">
            <a:xfrm flipH="1">
              <a:off x="3973"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13" name="Line 68"/>
            <p:cNvSpPr>
              <a:spLocks noChangeShapeType="1"/>
            </p:cNvSpPr>
            <p:nvPr/>
          </p:nvSpPr>
          <p:spPr bwMode="auto">
            <a:xfrm>
              <a:off x="3951" y="148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14" name="Line 69"/>
            <p:cNvSpPr>
              <a:spLocks noChangeShapeType="1"/>
            </p:cNvSpPr>
            <p:nvPr/>
          </p:nvSpPr>
          <p:spPr bwMode="auto">
            <a:xfrm>
              <a:off x="4028"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15" name="Line 70"/>
            <p:cNvSpPr>
              <a:spLocks noChangeShapeType="1"/>
            </p:cNvSpPr>
            <p:nvPr/>
          </p:nvSpPr>
          <p:spPr bwMode="auto">
            <a:xfrm>
              <a:off x="4107"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16" name="Line 71"/>
            <p:cNvSpPr>
              <a:spLocks noChangeShapeType="1"/>
            </p:cNvSpPr>
            <p:nvPr/>
          </p:nvSpPr>
          <p:spPr bwMode="auto">
            <a:xfrm flipV="1">
              <a:off x="4165"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17" name="Line 72"/>
            <p:cNvSpPr>
              <a:spLocks noChangeShapeType="1"/>
            </p:cNvSpPr>
            <p:nvPr/>
          </p:nvSpPr>
          <p:spPr bwMode="auto">
            <a:xfrm flipV="1">
              <a:off x="416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18" name="Line 73"/>
            <p:cNvSpPr>
              <a:spLocks noChangeShapeType="1"/>
            </p:cNvSpPr>
            <p:nvPr/>
          </p:nvSpPr>
          <p:spPr bwMode="auto">
            <a:xfrm flipV="1">
              <a:off x="4163"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19" name="Line 74"/>
            <p:cNvSpPr>
              <a:spLocks noChangeShapeType="1"/>
            </p:cNvSpPr>
            <p:nvPr/>
          </p:nvSpPr>
          <p:spPr bwMode="auto">
            <a:xfrm flipV="1">
              <a:off x="4165"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20" name="Line 75"/>
            <p:cNvSpPr>
              <a:spLocks noChangeShapeType="1"/>
            </p:cNvSpPr>
            <p:nvPr/>
          </p:nvSpPr>
          <p:spPr bwMode="auto">
            <a:xfrm flipV="1">
              <a:off x="4165"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21" name="Line 76"/>
            <p:cNvSpPr>
              <a:spLocks noChangeShapeType="1"/>
            </p:cNvSpPr>
            <p:nvPr/>
          </p:nvSpPr>
          <p:spPr bwMode="auto">
            <a:xfrm flipV="1">
              <a:off x="389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22" name="Line 77"/>
            <p:cNvSpPr>
              <a:spLocks noChangeShapeType="1"/>
            </p:cNvSpPr>
            <p:nvPr/>
          </p:nvSpPr>
          <p:spPr bwMode="auto">
            <a:xfrm flipV="1">
              <a:off x="389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23" name="Line 78"/>
            <p:cNvSpPr>
              <a:spLocks noChangeShapeType="1"/>
            </p:cNvSpPr>
            <p:nvPr/>
          </p:nvSpPr>
          <p:spPr bwMode="auto">
            <a:xfrm flipV="1">
              <a:off x="389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24" name="Line 79"/>
            <p:cNvSpPr>
              <a:spLocks noChangeShapeType="1"/>
            </p:cNvSpPr>
            <p:nvPr/>
          </p:nvSpPr>
          <p:spPr bwMode="auto">
            <a:xfrm flipV="1">
              <a:off x="3898"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25" name="Line 80"/>
            <p:cNvSpPr>
              <a:spLocks noChangeShapeType="1"/>
            </p:cNvSpPr>
            <p:nvPr/>
          </p:nvSpPr>
          <p:spPr bwMode="auto">
            <a:xfrm flipV="1">
              <a:off x="3898"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26" name="Freeform 81"/>
            <p:cNvSpPr>
              <a:spLocks/>
            </p:cNvSpPr>
            <p:nvPr/>
          </p:nvSpPr>
          <p:spPr bwMode="auto">
            <a:xfrm>
              <a:off x="4027" y="1604"/>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51327" name="Oval 82"/>
            <p:cNvSpPr>
              <a:spLocks noChangeArrowheads="1"/>
            </p:cNvSpPr>
            <p:nvPr/>
          </p:nvSpPr>
          <p:spPr bwMode="auto">
            <a:xfrm>
              <a:off x="4051" y="1564"/>
              <a:ext cx="72" cy="73"/>
            </a:xfrm>
            <a:prstGeom prst="ellipse">
              <a:avLst/>
            </a:prstGeom>
            <a:noFill/>
            <a:ln w="12700">
              <a:solidFill>
                <a:srgbClr val="000000"/>
              </a:solidFill>
              <a:round/>
              <a:headEnd/>
              <a:tailEnd/>
            </a:ln>
          </p:spPr>
          <p:txBody>
            <a:bodyPr wrap="none" anchor="ctr"/>
            <a:lstStyle/>
            <a:p>
              <a:endParaRPr lang="en-US"/>
            </a:p>
          </p:txBody>
        </p:sp>
        <p:sp>
          <p:nvSpPr>
            <p:cNvPr id="51328" name="Freeform 83"/>
            <p:cNvSpPr>
              <a:spLocks/>
            </p:cNvSpPr>
            <p:nvPr/>
          </p:nvSpPr>
          <p:spPr bwMode="auto">
            <a:xfrm>
              <a:off x="4513" y="1665"/>
              <a:ext cx="116" cy="51"/>
            </a:xfrm>
            <a:custGeom>
              <a:avLst/>
              <a:gdLst>
                <a:gd name="T0" fmla="*/ 0 w 116"/>
                <a:gd name="T1" fmla="*/ 0 h 51"/>
                <a:gd name="T2" fmla="*/ 0 w 116"/>
                <a:gd name="T3" fmla="*/ 50 h 51"/>
                <a:gd name="T4" fmla="*/ 115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0" y="0"/>
                  </a:moveTo>
                  <a:lnTo>
                    <a:pt x="0" y="50"/>
                  </a:lnTo>
                  <a:lnTo>
                    <a:pt x="115" y="50"/>
                  </a:lnTo>
                </a:path>
              </a:pathLst>
            </a:custGeom>
            <a:noFill/>
            <a:ln w="12700" cap="rnd">
              <a:solidFill>
                <a:srgbClr val="000000"/>
              </a:solidFill>
              <a:round/>
              <a:headEnd type="none" w="sm" len="sm"/>
              <a:tailEnd type="none" w="sm" len="sm"/>
            </a:ln>
          </p:spPr>
          <p:txBody>
            <a:bodyPr/>
            <a:lstStyle/>
            <a:p>
              <a:endParaRPr lang="en-US"/>
            </a:p>
          </p:txBody>
        </p:sp>
        <p:sp>
          <p:nvSpPr>
            <p:cNvPr id="51329" name="Freeform 84"/>
            <p:cNvSpPr>
              <a:spLocks/>
            </p:cNvSpPr>
            <p:nvPr/>
          </p:nvSpPr>
          <p:spPr bwMode="auto">
            <a:xfrm>
              <a:off x="4513" y="1513"/>
              <a:ext cx="116" cy="41"/>
            </a:xfrm>
            <a:custGeom>
              <a:avLst/>
              <a:gdLst>
                <a:gd name="T0" fmla="*/ 0 w 116"/>
                <a:gd name="T1" fmla="*/ 40 h 41"/>
                <a:gd name="T2" fmla="*/ 0 w 116"/>
                <a:gd name="T3" fmla="*/ 0 h 41"/>
                <a:gd name="T4" fmla="*/ 115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0" y="40"/>
                  </a:moveTo>
                  <a:lnTo>
                    <a:pt x="0" y="0"/>
                  </a:lnTo>
                  <a:lnTo>
                    <a:pt x="115" y="0"/>
                  </a:lnTo>
                </a:path>
              </a:pathLst>
            </a:custGeom>
            <a:noFill/>
            <a:ln w="12700" cap="rnd">
              <a:solidFill>
                <a:srgbClr val="000000"/>
              </a:solidFill>
              <a:round/>
              <a:headEnd type="none" w="sm" len="sm"/>
              <a:tailEnd type="none" w="sm" len="sm"/>
            </a:ln>
          </p:spPr>
          <p:txBody>
            <a:bodyPr/>
            <a:lstStyle/>
            <a:p>
              <a:endParaRPr lang="en-US"/>
            </a:p>
          </p:txBody>
        </p:sp>
        <p:sp>
          <p:nvSpPr>
            <p:cNvPr id="51330" name="Freeform 85"/>
            <p:cNvSpPr>
              <a:spLocks/>
            </p:cNvSpPr>
            <p:nvPr/>
          </p:nvSpPr>
          <p:spPr bwMode="auto">
            <a:xfrm>
              <a:off x="4587" y="1553"/>
              <a:ext cx="22" cy="122"/>
            </a:xfrm>
            <a:custGeom>
              <a:avLst/>
              <a:gdLst>
                <a:gd name="T0" fmla="*/ 1 w 22"/>
                <a:gd name="T1" fmla="*/ 121 h 122"/>
                <a:gd name="T2" fmla="*/ 21 w 22"/>
                <a:gd name="T3" fmla="*/ 60 h 122"/>
                <a:gd name="T4" fmla="*/ 17 w 22"/>
                <a:gd name="T5" fmla="*/ 30 h 122"/>
                <a:gd name="T6" fmla="*/ 0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1" y="121"/>
                  </a:moveTo>
                  <a:lnTo>
                    <a:pt x="21" y="60"/>
                  </a:lnTo>
                  <a:lnTo>
                    <a:pt x="17" y="3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1331" name="Freeform 86"/>
            <p:cNvSpPr>
              <a:spLocks/>
            </p:cNvSpPr>
            <p:nvPr/>
          </p:nvSpPr>
          <p:spPr bwMode="auto">
            <a:xfrm>
              <a:off x="4647" y="1553"/>
              <a:ext cx="20" cy="122"/>
            </a:xfrm>
            <a:custGeom>
              <a:avLst/>
              <a:gdLst>
                <a:gd name="T0" fmla="*/ 19 w 20"/>
                <a:gd name="T1" fmla="*/ 0 h 122"/>
                <a:gd name="T2" fmla="*/ 0 w 20"/>
                <a:gd name="T3" fmla="*/ 60 h 122"/>
                <a:gd name="T4" fmla="*/ 0 w 20"/>
                <a:gd name="T5" fmla="*/ 76 h 122"/>
                <a:gd name="T6" fmla="*/ 4 w 20"/>
                <a:gd name="T7" fmla="*/ 93 h 122"/>
                <a:gd name="T8" fmla="*/ 18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19" y="0"/>
                  </a:moveTo>
                  <a:lnTo>
                    <a:pt x="0" y="60"/>
                  </a:lnTo>
                  <a:lnTo>
                    <a:pt x="0" y="76"/>
                  </a:lnTo>
                  <a:lnTo>
                    <a:pt x="4" y="93"/>
                  </a:lnTo>
                  <a:lnTo>
                    <a:pt x="18" y="121"/>
                  </a:lnTo>
                </a:path>
              </a:pathLst>
            </a:custGeom>
            <a:noFill/>
            <a:ln w="12700" cap="rnd">
              <a:solidFill>
                <a:srgbClr val="000000"/>
              </a:solidFill>
              <a:round/>
              <a:headEnd type="none" w="sm" len="sm"/>
              <a:tailEnd type="none" w="sm" len="sm"/>
            </a:ln>
          </p:spPr>
          <p:txBody>
            <a:bodyPr/>
            <a:lstStyle/>
            <a:p>
              <a:endParaRPr lang="en-US"/>
            </a:p>
          </p:txBody>
        </p:sp>
        <p:sp>
          <p:nvSpPr>
            <p:cNvPr id="51332" name="Line 87"/>
            <p:cNvSpPr>
              <a:spLocks noChangeShapeType="1"/>
            </p:cNvSpPr>
            <p:nvPr/>
          </p:nvSpPr>
          <p:spPr bwMode="auto">
            <a:xfrm flipH="1">
              <a:off x="4547" y="1584"/>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33" name="Freeform 88"/>
            <p:cNvSpPr>
              <a:spLocks/>
            </p:cNvSpPr>
            <p:nvPr/>
          </p:nvSpPr>
          <p:spPr bwMode="auto">
            <a:xfrm>
              <a:off x="4542" y="1630"/>
              <a:ext cx="45" cy="32"/>
            </a:xfrm>
            <a:custGeom>
              <a:avLst/>
              <a:gdLst>
                <a:gd name="T0" fmla="*/ 0 w 45"/>
                <a:gd name="T1" fmla="*/ 31 h 32"/>
                <a:gd name="T2" fmla="*/ 44 w 45"/>
                <a:gd name="T3" fmla="*/ 18 h 32"/>
                <a:gd name="T4" fmla="*/ 37 w 45"/>
                <a:gd name="T5" fmla="*/ 0 h 32"/>
                <a:gd name="T6" fmla="*/ 0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0" y="31"/>
                  </a:moveTo>
                  <a:lnTo>
                    <a:pt x="44" y="18"/>
                  </a:lnTo>
                  <a:lnTo>
                    <a:pt x="37" y="0"/>
                  </a:lnTo>
                  <a:lnTo>
                    <a:pt x="0" y="31"/>
                  </a:lnTo>
                </a:path>
              </a:pathLst>
            </a:custGeom>
            <a:solidFill>
              <a:srgbClr val="000000"/>
            </a:solidFill>
            <a:ln w="12700" cap="rnd">
              <a:solidFill>
                <a:srgbClr val="000000"/>
              </a:solidFill>
              <a:round/>
              <a:headEnd/>
              <a:tailEnd/>
            </a:ln>
          </p:spPr>
          <p:txBody>
            <a:bodyPr/>
            <a:lstStyle/>
            <a:p>
              <a:endParaRPr lang="en-US"/>
            </a:p>
          </p:txBody>
        </p:sp>
        <p:sp>
          <p:nvSpPr>
            <p:cNvPr id="51334" name="Oval 89"/>
            <p:cNvSpPr>
              <a:spLocks noChangeArrowheads="1"/>
            </p:cNvSpPr>
            <p:nvPr/>
          </p:nvSpPr>
          <p:spPr bwMode="auto">
            <a:xfrm>
              <a:off x="4621" y="17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1335" name="Oval 90"/>
            <p:cNvSpPr>
              <a:spLocks noChangeArrowheads="1"/>
            </p:cNvSpPr>
            <p:nvPr/>
          </p:nvSpPr>
          <p:spPr bwMode="auto">
            <a:xfrm>
              <a:off x="4621" y="1510"/>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1336" name="Freeform 91"/>
            <p:cNvSpPr>
              <a:spLocks/>
            </p:cNvSpPr>
            <p:nvPr/>
          </p:nvSpPr>
          <p:spPr bwMode="auto">
            <a:xfrm>
              <a:off x="4436" y="1715"/>
              <a:ext cx="41" cy="40"/>
            </a:xfrm>
            <a:custGeom>
              <a:avLst/>
              <a:gdLst>
                <a:gd name="T0" fmla="*/ 40 w 41"/>
                <a:gd name="T1" fmla="*/ 39 h 40"/>
                <a:gd name="T2" fmla="*/ 0 w 41"/>
                <a:gd name="T3" fmla="*/ 39 h 40"/>
                <a:gd name="T4" fmla="*/ 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40"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1337" name="Freeform 92"/>
            <p:cNvSpPr>
              <a:spLocks/>
            </p:cNvSpPr>
            <p:nvPr/>
          </p:nvSpPr>
          <p:spPr bwMode="auto">
            <a:xfrm>
              <a:off x="4665" y="1715"/>
              <a:ext cx="39" cy="40"/>
            </a:xfrm>
            <a:custGeom>
              <a:avLst/>
              <a:gdLst>
                <a:gd name="T0" fmla="*/ 0 w 39"/>
                <a:gd name="T1" fmla="*/ 39 h 40"/>
                <a:gd name="T2" fmla="*/ 38 w 39"/>
                <a:gd name="T3" fmla="*/ 39 h 40"/>
                <a:gd name="T4" fmla="*/ 38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0" y="39"/>
                  </a:moveTo>
                  <a:lnTo>
                    <a:pt x="38" y="39"/>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51338" name="Line 93"/>
            <p:cNvSpPr>
              <a:spLocks noChangeShapeType="1"/>
            </p:cNvSpPr>
            <p:nvPr/>
          </p:nvSpPr>
          <p:spPr bwMode="auto">
            <a:xfrm>
              <a:off x="4513"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39" name="Line 94"/>
            <p:cNvSpPr>
              <a:spLocks noChangeShapeType="1"/>
            </p:cNvSpPr>
            <p:nvPr/>
          </p:nvSpPr>
          <p:spPr bwMode="auto">
            <a:xfrm>
              <a:off x="4590"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40" name="Line 95"/>
            <p:cNvSpPr>
              <a:spLocks noChangeShapeType="1"/>
            </p:cNvSpPr>
            <p:nvPr/>
          </p:nvSpPr>
          <p:spPr bwMode="auto">
            <a:xfrm flipH="1">
              <a:off x="4644" y="1754"/>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41" name="Line 96"/>
            <p:cNvSpPr>
              <a:spLocks noChangeShapeType="1"/>
            </p:cNvSpPr>
            <p:nvPr/>
          </p:nvSpPr>
          <p:spPr bwMode="auto">
            <a:xfrm flipH="1">
              <a:off x="4566"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42" name="Line 97"/>
            <p:cNvSpPr>
              <a:spLocks noChangeShapeType="1"/>
            </p:cNvSpPr>
            <p:nvPr/>
          </p:nvSpPr>
          <p:spPr bwMode="auto">
            <a:xfrm flipH="1">
              <a:off x="4487"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43" name="Freeform 98"/>
            <p:cNvSpPr>
              <a:spLocks/>
            </p:cNvSpPr>
            <p:nvPr/>
          </p:nvSpPr>
          <p:spPr bwMode="auto">
            <a:xfrm>
              <a:off x="4436" y="1472"/>
              <a:ext cx="41" cy="42"/>
            </a:xfrm>
            <a:custGeom>
              <a:avLst/>
              <a:gdLst>
                <a:gd name="T0" fmla="*/ 0 w 41"/>
                <a:gd name="T1" fmla="*/ 41 h 42"/>
                <a:gd name="T2" fmla="*/ 0 w 41"/>
                <a:gd name="T3" fmla="*/ 0 h 42"/>
                <a:gd name="T4" fmla="*/ 4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0" y="41"/>
                  </a:moveTo>
                  <a:lnTo>
                    <a:pt x="0" y="0"/>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51344" name="Freeform 99"/>
            <p:cNvSpPr>
              <a:spLocks/>
            </p:cNvSpPr>
            <p:nvPr/>
          </p:nvSpPr>
          <p:spPr bwMode="auto">
            <a:xfrm>
              <a:off x="4665" y="1472"/>
              <a:ext cx="39" cy="42"/>
            </a:xfrm>
            <a:custGeom>
              <a:avLst/>
              <a:gdLst>
                <a:gd name="T0" fmla="*/ 38 w 39"/>
                <a:gd name="T1" fmla="*/ 41 h 42"/>
                <a:gd name="T2" fmla="*/ 38 w 39"/>
                <a:gd name="T3" fmla="*/ 0 h 42"/>
                <a:gd name="T4" fmla="*/ 0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38" y="41"/>
                  </a:moveTo>
                  <a:lnTo>
                    <a:pt x="38"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1345" name="Line 100"/>
            <p:cNvSpPr>
              <a:spLocks noChangeShapeType="1"/>
            </p:cNvSpPr>
            <p:nvPr/>
          </p:nvSpPr>
          <p:spPr bwMode="auto">
            <a:xfrm>
              <a:off x="4513"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46" name="Line 101"/>
            <p:cNvSpPr>
              <a:spLocks noChangeShapeType="1"/>
            </p:cNvSpPr>
            <p:nvPr/>
          </p:nvSpPr>
          <p:spPr bwMode="auto">
            <a:xfrm>
              <a:off x="4590"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47" name="Line 102"/>
            <p:cNvSpPr>
              <a:spLocks noChangeShapeType="1"/>
            </p:cNvSpPr>
            <p:nvPr/>
          </p:nvSpPr>
          <p:spPr bwMode="auto">
            <a:xfrm flipH="1">
              <a:off x="4644" y="1473"/>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48" name="Line 103"/>
            <p:cNvSpPr>
              <a:spLocks noChangeShapeType="1"/>
            </p:cNvSpPr>
            <p:nvPr/>
          </p:nvSpPr>
          <p:spPr bwMode="auto">
            <a:xfrm flipH="1">
              <a:off x="4566"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49" name="Line 104"/>
            <p:cNvSpPr>
              <a:spLocks noChangeShapeType="1"/>
            </p:cNvSpPr>
            <p:nvPr/>
          </p:nvSpPr>
          <p:spPr bwMode="auto">
            <a:xfrm flipH="1">
              <a:off x="4487"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50" name="Line 105"/>
            <p:cNvSpPr>
              <a:spLocks noChangeShapeType="1"/>
            </p:cNvSpPr>
            <p:nvPr/>
          </p:nvSpPr>
          <p:spPr bwMode="auto">
            <a:xfrm flipV="1">
              <a:off x="4436"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51" name="Line 106"/>
            <p:cNvSpPr>
              <a:spLocks noChangeShapeType="1"/>
            </p:cNvSpPr>
            <p:nvPr/>
          </p:nvSpPr>
          <p:spPr bwMode="auto">
            <a:xfrm flipV="1">
              <a:off x="4436"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52" name="Line 107"/>
            <p:cNvSpPr>
              <a:spLocks noChangeShapeType="1"/>
            </p:cNvSpPr>
            <p:nvPr/>
          </p:nvSpPr>
          <p:spPr bwMode="auto">
            <a:xfrm flipV="1">
              <a:off x="4438"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53" name="Line 108"/>
            <p:cNvSpPr>
              <a:spLocks noChangeShapeType="1"/>
            </p:cNvSpPr>
            <p:nvPr/>
          </p:nvSpPr>
          <p:spPr bwMode="auto">
            <a:xfrm flipV="1">
              <a:off x="4436"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54" name="Line 109"/>
            <p:cNvSpPr>
              <a:spLocks noChangeShapeType="1"/>
            </p:cNvSpPr>
            <p:nvPr/>
          </p:nvSpPr>
          <p:spPr bwMode="auto">
            <a:xfrm flipV="1">
              <a:off x="4436"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55" name="Line 110"/>
            <p:cNvSpPr>
              <a:spLocks noChangeShapeType="1"/>
            </p:cNvSpPr>
            <p:nvPr/>
          </p:nvSpPr>
          <p:spPr bwMode="auto">
            <a:xfrm flipV="1">
              <a:off x="4702"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56" name="Line 111"/>
            <p:cNvSpPr>
              <a:spLocks noChangeShapeType="1"/>
            </p:cNvSpPr>
            <p:nvPr/>
          </p:nvSpPr>
          <p:spPr bwMode="auto">
            <a:xfrm flipV="1">
              <a:off x="4702"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57" name="Line 112"/>
            <p:cNvSpPr>
              <a:spLocks noChangeShapeType="1"/>
            </p:cNvSpPr>
            <p:nvPr/>
          </p:nvSpPr>
          <p:spPr bwMode="auto">
            <a:xfrm flipV="1">
              <a:off x="4702"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58" name="Line 113"/>
            <p:cNvSpPr>
              <a:spLocks noChangeShapeType="1"/>
            </p:cNvSpPr>
            <p:nvPr/>
          </p:nvSpPr>
          <p:spPr bwMode="auto">
            <a:xfrm flipV="1">
              <a:off x="4703"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59" name="Line 114"/>
            <p:cNvSpPr>
              <a:spLocks noChangeShapeType="1"/>
            </p:cNvSpPr>
            <p:nvPr/>
          </p:nvSpPr>
          <p:spPr bwMode="auto">
            <a:xfrm flipV="1">
              <a:off x="4703"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360" name="Freeform 115"/>
            <p:cNvSpPr>
              <a:spLocks/>
            </p:cNvSpPr>
            <p:nvPr/>
          </p:nvSpPr>
          <p:spPr bwMode="auto">
            <a:xfrm>
              <a:off x="4450" y="1596"/>
              <a:ext cx="125" cy="62"/>
            </a:xfrm>
            <a:custGeom>
              <a:avLst/>
              <a:gdLst>
                <a:gd name="T0" fmla="*/ 124 w 125"/>
                <a:gd name="T1" fmla="*/ 0 h 62"/>
                <a:gd name="T2" fmla="*/ 61 w 125"/>
                <a:gd name="T3" fmla="*/ 61 h 62"/>
                <a:gd name="T4" fmla="*/ 0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124" y="0"/>
                  </a:moveTo>
                  <a:lnTo>
                    <a:pt x="61" y="61"/>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1361" name="Oval 116"/>
            <p:cNvSpPr>
              <a:spLocks noChangeArrowheads="1"/>
            </p:cNvSpPr>
            <p:nvPr/>
          </p:nvSpPr>
          <p:spPr bwMode="auto">
            <a:xfrm>
              <a:off x="4478" y="1556"/>
              <a:ext cx="72" cy="73"/>
            </a:xfrm>
            <a:prstGeom prst="ellipse">
              <a:avLst/>
            </a:prstGeom>
            <a:noFill/>
            <a:ln w="12700">
              <a:solidFill>
                <a:srgbClr val="000000"/>
              </a:solidFill>
              <a:round/>
              <a:headEnd/>
              <a:tailEnd/>
            </a:ln>
          </p:spPr>
          <p:txBody>
            <a:bodyPr wrap="none" anchor="ctr"/>
            <a:lstStyle/>
            <a:p>
              <a:endParaRPr lang="en-US"/>
            </a:p>
          </p:txBody>
        </p:sp>
      </p:grpSp>
      <p:sp>
        <p:nvSpPr>
          <p:cNvPr id="51230" name="Freeform 118"/>
          <p:cNvSpPr>
            <a:spLocks/>
          </p:cNvSpPr>
          <p:nvPr/>
        </p:nvSpPr>
        <p:spPr bwMode="auto">
          <a:xfrm>
            <a:off x="6299200" y="2154238"/>
            <a:ext cx="349250" cy="1193800"/>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51231" name="Freeform 119"/>
          <p:cNvSpPr>
            <a:spLocks/>
          </p:cNvSpPr>
          <p:nvPr/>
        </p:nvSpPr>
        <p:spPr bwMode="auto">
          <a:xfrm>
            <a:off x="7002463" y="2154238"/>
            <a:ext cx="342900" cy="1193800"/>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sp>
        <p:nvSpPr>
          <p:cNvPr id="51232" name="Line 120"/>
          <p:cNvSpPr>
            <a:spLocks noChangeShapeType="1"/>
          </p:cNvSpPr>
          <p:nvPr/>
        </p:nvSpPr>
        <p:spPr bwMode="auto">
          <a:xfrm>
            <a:off x="58896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33" name="Line 121"/>
          <p:cNvSpPr>
            <a:spLocks noChangeShapeType="1"/>
          </p:cNvSpPr>
          <p:nvPr/>
        </p:nvSpPr>
        <p:spPr bwMode="auto">
          <a:xfrm>
            <a:off x="57197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34" name="Line 122"/>
          <p:cNvSpPr>
            <a:spLocks noChangeShapeType="1"/>
          </p:cNvSpPr>
          <p:nvPr/>
        </p:nvSpPr>
        <p:spPr bwMode="auto">
          <a:xfrm>
            <a:off x="5889625"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35" name="Line 123"/>
          <p:cNvSpPr>
            <a:spLocks noChangeShapeType="1"/>
          </p:cNvSpPr>
          <p:nvPr/>
        </p:nvSpPr>
        <p:spPr bwMode="auto">
          <a:xfrm>
            <a:off x="5835650"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36" name="Line 124"/>
          <p:cNvSpPr>
            <a:spLocks noChangeShapeType="1"/>
          </p:cNvSpPr>
          <p:nvPr/>
        </p:nvSpPr>
        <p:spPr bwMode="auto">
          <a:xfrm>
            <a:off x="5286375"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37" name="Line 125"/>
          <p:cNvSpPr>
            <a:spLocks noChangeShapeType="1"/>
          </p:cNvSpPr>
          <p:nvPr/>
        </p:nvSpPr>
        <p:spPr bwMode="auto">
          <a:xfrm>
            <a:off x="5341938"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38" name="Freeform 126"/>
          <p:cNvSpPr>
            <a:spLocks/>
          </p:cNvSpPr>
          <p:nvPr/>
        </p:nvSpPr>
        <p:spPr bwMode="auto">
          <a:xfrm>
            <a:off x="5486400" y="4775200"/>
            <a:ext cx="53975" cy="111125"/>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51239" name="Freeform 127"/>
          <p:cNvSpPr>
            <a:spLocks/>
          </p:cNvSpPr>
          <p:nvPr/>
        </p:nvSpPr>
        <p:spPr bwMode="auto">
          <a:xfrm>
            <a:off x="5719763" y="5027613"/>
            <a:ext cx="79375" cy="114300"/>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51240" name="Rectangle 128"/>
          <p:cNvSpPr>
            <a:spLocks noChangeArrowheads="1"/>
          </p:cNvSpPr>
          <p:nvPr/>
        </p:nvSpPr>
        <p:spPr bwMode="auto">
          <a:xfrm>
            <a:off x="5235575" y="4770438"/>
            <a:ext cx="749300" cy="368300"/>
          </a:xfrm>
          <a:prstGeom prst="rect">
            <a:avLst/>
          </a:prstGeom>
          <a:noFill/>
          <a:ln w="12700">
            <a:solidFill>
              <a:schemeClr val="tx1"/>
            </a:solidFill>
            <a:miter lim="800000"/>
            <a:headEnd/>
            <a:tailEnd/>
          </a:ln>
        </p:spPr>
        <p:txBody>
          <a:bodyPr wrap="none" anchor="ctr"/>
          <a:lstStyle/>
          <a:p>
            <a:endParaRPr lang="en-US"/>
          </a:p>
        </p:txBody>
      </p:sp>
      <p:sp>
        <p:nvSpPr>
          <p:cNvPr id="51241" name="Line 129"/>
          <p:cNvSpPr>
            <a:spLocks noChangeShapeType="1"/>
          </p:cNvSpPr>
          <p:nvPr/>
        </p:nvSpPr>
        <p:spPr bwMode="auto">
          <a:xfrm>
            <a:off x="5610225" y="4764088"/>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242" name="Line 130"/>
          <p:cNvSpPr>
            <a:spLocks noChangeShapeType="1"/>
          </p:cNvSpPr>
          <p:nvPr/>
        </p:nvSpPr>
        <p:spPr bwMode="auto">
          <a:xfrm flipH="1">
            <a:off x="5719763" y="4768850"/>
            <a:ext cx="17145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243" name="Line 131"/>
          <p:cNvSpPr>
            <a:spLocks noChangeShapeType="1"/>
          </p:cNvSpPr>
          <p:nvPr/>
        </p:nvSpPr>
        <p:spPr bwMode="auto">
          <a:xfrm flipV="1">
            <a:off x="5510213" y="4768850"/>
            <a:ext cx="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244" name="Rectangle 132"/>
          <p:cNvSpPr>
            <a:spLocks noChangeArrowheads="1"/>
          </p:cNvSpPr>
          <p:nvPr/>
        </p:nvSpPr>
        <p:spPr bwMode="auto">
          <a:xfrm>
            <a:off x="58515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51245" name="Rectangle 133"/>
          <p:cNvSpPr>
            <a:spLocks noChangeArrowheads="1"/>
          </p:cNvSpPr>
          <p:nvPr/>
        </p:nvSpPr>
        <p:spPr bwMode="auto">
          <a:xfrm>
            <a:off x="58515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1246" name="Rectangle 134"/>
          <p:cNvSpPr>
            <a:spLocks noChangeArrowheads="1"/>
          </p:cNvSpPr>
          <p:nvPr/>
        </p:nvSpPr>
        <p:spPr bwMode="auto">
          <a:xfrm>
            <a:off x="54864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1247" name="Rectangle 135"/>
          <p:cNvSpPr>
            <a:spLocks noChangeArrowheads="1"/>
          </p:cNvSpPr>
          <p:nvPr/>
        </p:nvSpPr>
        <p:spPr bwMode="auto">
          <a:xfrm>
            <a:off x="4910138" y="4659313"/>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1248" name="Rectangle 136"/>
          <p:cNvSpPr>
            <a:spLocks noChangeArrowheads="1"/>
          </p:cNvSpPr>
          <p:nvPr/>
        </p:nvSpPr>
        <p:spPr bwMode="auto">
          <a:xfrm>
            <a:off x="5934075" y="468471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51249" name="AutoShape 137"/>
          <p:cNvSpPr>
            <a:spLocks noChangeArrowheads="1"/>
          </p:cNvSpPr>
          <p:nvPr/>
        </p:nvSpPr>
        <p:spPr bwMode="auto">
          <a:xfrm>
            <a:off x="5781675"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1250" name="AutoShape 138"/>
          <p:cNvSpPr>
            <a:spLocks noChangeArrowheads="1"/>
          </p:cNvSpPr>
          <p:nvPr/>
        </p:nvSpPr>
        <p:spPr bwMode="auto">
          <a:xfrm rot="10800000" flipH="1">
            <a:off x="5624513" y="5337175"/>
            <a:ext cx="188912" cy="15716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1251" name="Freeform 139"/>
          <p:cNvSpPr>
            <a:spLocks/>
          </p:cNvSpPr>
          <p:nvPr/>
        </p:nvSpPr>
        <p:spPr bwMode="auto">
          <a:xfrm>
            <a:off x="5988050" y="4924425"/>
            <a:ext cx="349250" cy="207963"/>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8" name="Group 144"/>
          <p:cNvGrpSpPr>
            <a:grpSpLocks/>
          </p:cNvGrpSpPr>
          <p:nvPr/>
        </p:nvGrpSpPr>
        <p:grpSpPr bwMode="auto">
          <a:xfrm>
            <a:off x="4910138" y="4951413"/>
            <a:ext cx="314325" cy="184150"/>
            <a:chOff x="3093" y="3119"/>
            <a:chExt cx="198" cy="116"/>
          </a:xfrm>
        </p:grpSpPr>
        <p:sp>
          <p:nvSpPr>
            <p:cNvPr id="51290" name="Line 140"/>
            <p:cNvSpPr>
              <a:spLocks noChangeShapeType="1"/>
            </p:cNvSpPr>
            <p:nvPr/>
          </p:nvSpPr>
          <p:spPr bwMode="auto">
            <a:xfrm>
              <a:off x="3137"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91" name="Freeform 141"/>
            <p:cNvSpPr>
              <a:spLocks/>
            </p:cNvSpPr>
            <p:nvPr/>
          </p:nvSpPr>
          <p:spPr bwMode="auto">
            <a:xfrm>
              <a:off x="3093"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51292" name="Line 142"/>
            <p:cNvSpPr>
              <a:spLocks noChangeShapeType="1"/>
            </p:cNvSpPr>
            <p:nvPr/>
          </p:nvSpPr>
          <p:spPr bwMode="auto">
            <a:xfrm>
              <a:off x="3141"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93" name="Line 143"/>
            <p:cNvSpPr>
              <a:spLocks noChangeShapeType="1"/>
            </p:cNvSpPr>
            <p:nvPr/>
          </p:nvSpPr>
          <p:spPr bwMode="auto">
            <a:xfrm>
              <a:off x="3141"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51253" name="Line 145"/>
          <p:cNvSpPr>
            <a:spLocks noChangeShapeType="1"/>
          </p:cNvSpPr>
          <p:nvPr/>
        </p:nvSpPr>
        <p:spPr bwMode="auto">
          <a:xfrm>
            <a:off x="80232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54" name="Line 146"/>
          <p:cNvSpPr>
            <a:spLocks noChangeShapeType="1"/>
          </p:cNvSpPr>
          <p:nvPr/>
        </p:nvSpPr>
        <p:spPr bwMode="auto">
          <a:xfrm>
            <a:off x="78533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55" name="Rectangle 147"/>
          <p:cNvSpPr>
            <a:spLocks noChangeArrowheads="1"/>
          </p:cNvSpPr>
          <p:nvPr/>
        </p:nvSpPr>
        <p:spPr bwMode="auto">
          <a:xfrm>
            <a:off x="79851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51256" name="Rectangle 148"/>
          <p:cNvSpPr>
            <a:spLocks noChangeArrowheads="1"/>
          </p:cNvSpPr>
          <p:nvPr/>
        </p:nvSpPr>
        <p:spPr bwMode="auto">
          <a:xfrm>
            <a:off x="79851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1257" name="Rectangle 149"/>
          <p:cNvSpPr>
            <a:spLocks noChangeArrowheads="1"/>
          </p:cNvSpPr>
          <p:nvPr/>
        </p:nvSpPr>
        <p:spPr bwMode="auto">
          <a:xfrm>
            <a:off x="76200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1258" name="Rectangle 150"/>
          <p:cNvSpPr>
            <a:spLocks noChangeArrowheads="1"/>
          </p:cNvSpPr>
          <p:nvPr/>
        </p:nvSpPr>
        <p:spPr bwMode="auto">
          <a:xfrm>
            <a:off x="7035800" y="465931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1259" name="Rectangle 151"/>
          <p:cNvSpPr>
            <a:spLocks noChangeArrowheads="1"/>
          </p:cNvSpPr>
          <p:nvPr/>
        </p:nvSpPr>
        <p:spPr bwMode="auto">
          <a:xfrm>
            <a:off x="8059738" y="4684713"/>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51260" name="AutoShape 152"/>
          <p:cNvSpPr>
            <a:spLocks noChangeArrowheads="1"/>
          </p:cNvSpPr>
          <p:nvPr/>
        </p:nvSpPr>
        <p:spPr bwMode="auto">
          <a:xfrm>
            <a:off x="7923213"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1261" name="AutoShape 153"/>
          <p:cNvSpPr>
            <a:spLocks noChangeArrowheads="1"/>
          </p:cNvSpPr>
          <p:nvPr/>
        </p:nvSpPr>
        <p:spPr bwMode="auto">
          <a:xfrm rot="10800000" flipH="1">
            <a:off x="7750175" y="5337175"/>
            <a:ext cx="188913" cy="157163"/>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9" name="Group 170"/>
          <p:cNvGrpSpPr>
            <a:grpSpLocks/>
          </p:cNvGrpSpPr>
          <p:nvPr/>
        </p:nvGrpSpPr>
        <p:grpSpPr bwMode="auto">
          <a:xfrm>
            <a:off x="7043738" y="4764088"/>
            <a:ext cx="1427162" cy="381000"/>
            <a:chOff x="4437" y="3001"/>
            <a:chExt cx="899" cy="240"/>
          </a:xfrm>
        </p:grpSpPr>
        <p:sp>
          <p:nvSpPr>
            <p:cNvPr id="51274" name="Line 154"/>
            <p:cNvSpPr>
              <a:spLocks noChangeShapeType="1"/>
            </p:cNvSpPr>
            <p:nvPr/>
          </p:nvSpPr>
          <p:spPr bwMode="auto">
            <a:xfrm>
              <a:off x="5054" y="3171"/>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75" name="Line 155"/>
            <p:cNvSpPr>
              <a:spLocks noChangeShapeType="1"/>
            </p:cNvSpPr>
            <p:nvPr/>
          </p:nvSpPr>
          <p:spPr bwMode="auto">
            <a:xfrm>
              <a:off x="5020" y="3171"/>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76" name="Line 156"/>
            <p:cNvSpPr>
              <a:spLocks noChangeShapeType="1"/>
            </p:cNvSpPr>
            <p:nvPr/>
          </p:nvSpPr>
          <p:spPr bwMode="auto">
            <a:xfrm>
              <a:off x="4674" y="3171"/>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77" name="Line 157"/>
            <p:cNvSpPr>
              <a:spLocks noChangeShapeType="1"/>
            </p:cNvSpPr>
            <p:nvPr/>
          </p:nvSpPr>
          <p:spPr bwMode="auto">
            <a:xfrm>
              <a:off x="4709" y="3171"/>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78" name="Freeform 158"/>
            <p:cNvSpPr>
              <a:spLocks/>
            </p:cNvSpPr>
            <p:nvPr/>
          </p:nvSpPr>
          <p:spPr bwMode="auto">
            <a:xfrm>
              <a:off x="4800" y="3008"/>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51279" name="Freeform 159"/>
            <p:cNvSpPr>
              <a:spLocks/>
            </p:cNvSpPr>
            <p:nvPr/>
          </p:nvSpPr>
          <p:spPr bwMode="auto">
            <a:xfrm>
              <a:off x="4947" y="3167"/>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51280" name="Rectangle 160"/>
            <p:cNvSpPr>
              <a:spLocks noChangeArrowheads="1"/>
            </p:cNvSpPr>
            <p:nvPr/>
          </p:nvSpPr>
          <p:spPr bwMode="auto">
            <a:xfrm>
              <a:off x="4642" y="3005"/>
              <a:ext cx="472" cy="232"/>
            </a:xfrm>
            <a:prstGeom prst="rect">
              <a:avLst/>
            </a:prstGeom>
            <a:noFill/>
            <a:ln w="12700">
              <a:solidFill>
                <a:schemeClr val="tx1"/>
              </a:solidFill>
              <a:miter lim="800000"/>
              <a:headEnd/>
              <a:tailEnd/>
            </a:ln>
          </p:spPr>
          <p:txBody>
            <a:bodyPr wrap="none" anchor="ctr"/>
            <a:lstStyle/>
            <a:p>
              <a:endParaRPr lang="en-US"/>
            </a:p>
          </p:txBody>
        </p:sp>
        <p:sp>
          <p:nvSpPr>
            <p:cNvPr id="51281" name="Line 161"/>
            <p:cNvSpPr>
              <a:spLocks noChangeShapeType="1"/>
            </p:cNvSpPr>
            <p:nvPr/>
          </p:nvSpPr>
          <p:spPr bwMode="auto">
            <a:xfrm>
              <a:off x="4878" y="3001"/>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282" name="Line 162"/>
            <p:cNvSpPr>
              <a:spLocks noChangeShapeType="1"/>
            </p:cNvSpPr>
            <p:nvPr/>
          </p:nvSpPr>
          <p:spPr bwMode="auto">
            <a:xfrm flipH="1">
              <a:off x="4947" y="3004"/>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283" name="Line 163"/>
            <p:cNvSpPr>
              <a:spLocks noChangeShapeType="1"/>
            </p:cNvSpPr>
            <p:nvPr/>
          </p:nvSpPr>
          <p:spPr bwMode="auto">
            <a:xfrm flipV="1">
              <a:off x="4815" y="3004"/>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1284" name="Freeform 164"/>
            <p:cNvSpPr>
              <a:spLocks/>
            </p:cNvSpPr>
            <p:nvPr/>
          </p:nvSpPr>
          <p:spPr bwMode="auto">
            <a:xfrm>
              <a:off x="5116" y="3102"/>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10" name="Group 169"/>
            <p:cNvGrpSpPr>
              <a:grpSpLocks/>
            </p:cNvGrpSpPr>
            <p:nvPr/>
          </p:nvGrpSpPr>
          <p:grpSpPr bwMode="auto">
            <a:xfrm>
              <a:off x="4437" y="3119"/>
              <a:ext cx="198" cy="116"/>
              <a:chOff x="4437" y="3119"/>
              <a:chExt cx="198" cy="116"/>
            </a:xfrm>
          </p:grpSpPr>
          <p:sp>
            <p:nvSpPr>
              <p:cNvPr id="51286" name="Line 165"/>
              <p:cNvSpPr>
                <a:spLocks noChangeShapeType="1"/>
              </p:cNvSpPr>
              <p:nvPr/>
            </p:nvSpPr>
            <p:spPr bwMode="auto">
              <a:xfrm>
                <a:off x="4481"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87" name="Freeform 166"/>
              <p:cNvSpPr>
                <a:spLocks/>
              </p:cNvSpPr>
              <p:nvPr/>
            </p:nvSpPr>
            <p:spPr bwMode="auto">
              <a:xfrm>
                <a:off x="4437"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51288" name="Line 167"/>
              <p:cNvSpPr>
                <a:spLocks noChangeShapeType="1"/>
              </p:cNvSpPr>
              <p:nvPr/>
            </p:nvSpPr>
            <p:spPr bwMode="auto">
              <a:xfrm>
                <a:off x="4485"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1289" name="Line 168"/>
              <p:cNvSpPr>
                <a:spLocks noChangeShapeType="1"/>
              </p:cNvSpPr>
              <p:nvPr/>
            </p:nvSpPr>
            <p:spPr bwMode="auto">
              <a:xfrm>
                <a:off x="4485"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51263" name="Freeform 171"/>
          <p:cNvSpPr>
            <a:spLocks/>
          </p:cNvSpPr>
          <p:nvPr/>
        </p:nvSpPr>
        <p:spPr bwMode="auto">
          <a:xfrm>
            <a:off x="5241925" y="3678238"/>
            <a:ext cx="722313" cy="1085850"/>
          </a:xfrm>
          <a:custGeom>
            <a:avLst/>
            <a:gdLst>
              <a:gd name="T0" fmla="*/ 407 w 455"/>
              <a:gd name="T1" fmla="*/ 683 h 684"/>
              <a:gd name="T2" fmla="*/ 407 w 455"/>
              <a:gd name="T3" fmla="*/ 495 h 684"/>
              <a:gd name="T4" fmla="*/ 0 w 455"/>
              <a:gd name="T5" fmla="*/ 490 h 684"/>
              <a:gd name="T6" fmla="*/ 0 w 455"/>
              <a:gd name="T7" fmla="*/ 0 h 684"/>
              <a:gd name="T8" fmla="*/ 53 w 455"/>
              <a:gd name="T9" fmla="*/ 0 h 684"/>
              <a:gd name="T10" fmla="*/ 454 w 455"/>
              <a:gd name="T11" fmla="*/ 0 h 684"/>
              <a:gd name="T12" fmla="*/ 0 60000 65536"/>
              <a:gd name="T13" fmla="*/ 0 60000 65536"/>
              <a:gd name="T14" fmla="*/ 0 60000 65536"/>
              <a:gd name="T15" fmla="*/ 0 60000 65536"/>
              <a:gd name="T16" fmla="*/ 0 60000 65536"/>
              <a:gd name="T17" fmla="*/ 0 60000 65536"/>
              <a:gd name="T18" fmla="*/ 0 w 455"/>
              <a:gd name="T19" fmla="*/ 0 h 684"/>
              <a:gd name="T20" fmla="*/ 455 w 455"/>
              <a:gd name="T21" fmla="*/ 684 h 684"/>
            </a:gdLst>
            <a:ahLst/>
            <a:cxnLst>
              <a:cxn ang="T12">
                <a:pos x="T0" y="T1"/>
              </a:cxn>
              <a:cxn ang="T13">
                <a:pos x="T2" y="T3"/>
              </a:cxn>
              <a:cxn ang="T14">
                <a:pos x="T4" y="T5"/>
              </a:cxn>
              <a:cxn ang="T15">
                <a:pos x="T6" y="T7"/>
              </a:cxn>
              <a:cxn ang="T16">
                <a:pos x="T8" y="T9"/>
              </a:cxn>
              <a:cxn ang="T17">
                <a:pos x="T10" y="T11"/>
              </a:cxn>
            </a:cxnLst>
            <a:rect l="T18" t="T19" r="T20" b="T21"/>
            <a:pathLst>
              <a:path w="455" h="684">
                <a:moveTo>
                  <a:pt x="407" y="683"/>
                </a:moveTo>
                <a:lnTo>
                  <a:pt x="407" y="495"/>
                </a:lnTo>
                <a:lnTo>
                  <a:pt x="0" y="490"/>
                </a:lnTo>
                <a:lnTo>
                  <a:pt x="0" y="0"/>
                </a:lnTo>
                <a:lnTo>
                  <a:pt x="53" y="0"/>
                </a:lnTo>
                <a:lnTo>
                  <a:pt x="454" y="0"/>
                </a:lnTo>
              </a:path>
            </a:pathLst>
          </a:custGeom>
          <a:noFill/>
          <a:ln w="12700" cap="rnd">
            <a:solidFill>
              <a:srgbClr val="000000"/>
            </a:solidFill>
            <a:prstDash val="dash"/>
            <a:round/>
            <a:headEnd type="none" w="sm" len="sm"/>
            <a:tailEnd type="none" w="sm" len="sm"/>
          </a:ln>
        </p:spPr>
        <p:txBody>
          <a:bodyPr/>
          <a:lstStyle/>
          <a:p>
            <a:endParaRPr lang="en-US"/>
          </a:p>
        </p:txBody>
      </p:sp>
      <p:sp>
        <p:nvSpPr>
          <p:cNvPr id="51264" name="Freeform 172"/>
          <p:cNvSpPr>
            <a:spLocks/>
          </p:cNvSpPr>
          <p:nvPr/>
        </p:nvSpPr>
        <p:spPr bwMode="auto">
          <a:xfrm>
            <a:off x="7097713" y="3667125"/>
            <a:ext cx="1457325" cy="1089025"/>
          </a:xfrm>
          <a:custGeom>
            <a:avLst/>
            <a:gdLst>
              <a:gd name="T0" fmla="*/ 0 w 918"/>
              <a:gd name="T1" fmla="*/ 0 h 686"/>
              <a:gd name="T2" fmla="*/ 917 w 918"/>
              <a:gd name="T3" fmla="*/ 0 h 686"/>
              <a:gd name="T4" fmla="*/ 917 w 918"/>
              <a:gd name="T5" fmla="*/ 495 h 686"/>
              <a:gd name="T6" fmla="*/ 583 w 918"/>
              <a:gd name="T7" fmla="*/ 495 h 686"/>
              <a:gd name="T8" fmla="*/ 583 w 918"/>
              <a:gd name="T9" fmla="*/ 685 h 686"/>
              <a:gd name="T10" fmla="*/ 0 60000 65536"/>
              <a:gd name="T11" fmla="*/ 0 60000 65536"/>
              <a:gd name="T12" fmla="*/ 0 60000 65536"/>
              <a:gd name="T13" fmla="*/ 0 60000 65536"/>
              <a:gd name="T14" fmla="*/ 0 60000 65536"/>
              <a:gd name="T15" fmla="*/ 0 w 918"/>
              <a:gd name="T16" fmla="*/ 0 h 686"/>
              <a:gd name="T17" fmla="*/ 918 w 918"/>
              <a:gd name="T18" fmla="*/ 686 h 686"/>
            </a:gdLst>
            <a:ahLst/>
            <a:cxnLst>
              <a:cxn ang="T10">
                <a:pos x="T0" y="T1"/>
              </a:cxn>
              <a:cxn ang="T11">
                <a:pos x="T2" y="T3"/>
              </a:cxn>
              <a:cxn ang="T12">
                <a:pos x="T4" y="T5"/>
              </a:cxn>
              <a:cxn ang="T13">
                <a:pos x="T6" y="T7"/>
              </a:cxn>
              <a:cxn ang="T14">
                <a:pos x="T8" y="T9"/>
              </a:cxn>
            </a:cxnLst>
            <a:rect l="T15" t="T16" r="T17" b="T18"/>
            <a:pathLst>
              <a:path w="918" h="686">
                <a:moveTo>
                  <a:pt x="0" y="0"/>
                </a:moveTo>
                <a:lnTo>
                  <a:pt x="917" y="0"/>
                </a:lnTo>
                <a:lnTo>
                  <a:pt x="917" y="495"/>
                </a:lnTo>
                <a:lnTo>
                  <a:pt x="583" y="495"/>
                </a:lnTo>
                <a:lnTo>
                  <a:pt x="583" y="685"/>
                </a:lnTo>
              </a:path>
            </a:pathLst>
          </a:custGeom>
          <a:noFill/>
          <a:ln w="12700" cap="rnd">
            <a:solidFill>
              <a:srgbClr val="000000"/>
            </a:solidFill>
            <a:prstDash val="dash"/>
            <a:round/>
            <a:headEnd type="none" w="sm" len="sm"/>
            <a:tailEnd type="none" w="sm" len="sm"/>
          </a:ln>
        </p:spPr>
        <p:txBody>
          <a:bodyPr/>
          <a:lstStyle/>
          <a:p>
            <a:endParaRPr lang="en-US"/>
          </a:p>
        </p:txBody>
      </p:sp>
      <p:sp>
        <p:nvSpPr>
          <p:cNvPr id="51265" name="AutoShape 173"/>
          <p:cNvSpPr>
            <a:spLocks noChangeArrowheads="1"/>
          </p:cNvSpPr>
          <p:nvPr/>
        </p:nvSpPr>
        <p:spPr bwMode="auto">
          <a:xfrm rot="5400000">
            <a:off x="5629275" y="3581400"/>
            <a:ext cx="174625" cy="174625"/>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51266" name="AutoShape 174"/>
          <p:cNvSpPr>
            <a:spLocks noChangeArrowheads="1"/>
          </p:cNvSpPr>
          <p:nvPr/>
        </p:nvSpPr>
        <p:spPr bwMode="auto">
          <a:xfrm rot="16200000" flipH="1">
            <a:off x="7265988" y="3573463"/>
            <a:ext cx="174625" cy="174625"/>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51267" name="Rectangle 175"/>
          <p:cNvSpPr>
            <a:spLocks noChangeArrowheads="1"/>
          </p:cNvSpPr>
          <p:nvPr/>
        </p:nvSpPr>
        <p:spPr bwMode="auto">
          <a:xfrm>
            <a:off x="4702175" y="5097463"/>
            <a:ext cx="31750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sp>
        <p:nvSpPr>
          <p:cNvPr id="51268" name="Rectangle 176"/>
          <p:cNvSpPr>
            <a:spLocks noChangeArrowheads="1"/>
          </p:cNvSpPr>
          <p:nvPr/>
        </p:nvSpPr>
        <p:spPr bwMode="auto">
          <a:xfrm>
            <a:off x="6838950" y="5122863"/>
            <a:ext cx="26035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grpSp>
        <p:nvGrpSpPr>
          <p:cNvPr id="11" name="Group 180"/>
          <p:cNvGrpSpPr>
            <a:grpSpLocks/>
          </p:cNvGrpSpPr>
          <p:nvPr/>
        </p:nvGrpSpPr>
        <p:grpSpPr bwMode="auto">
          <a:xfrm>
            <a:off x="6367463" y="1365250"/>
            <a:ext cx="923925" cy="336550"/>
            <a:chOff x="4011" y="860"/>
            <a:chExt cx="582" cy="212"/>
          </a:xfrm>
        </p:grpSpPr>
        <p:sp>
          <p:nvSpPr>
            <p:cNvPr id="51271" name="Line 177"/>
            <p:cNvSpPr>
              <a:spLocks noChangeShapeType="1"/>
            </p:cNvSpPr>
            <p:nvPr/>
          </p:nvSpPr>
          <p:spPr bwMode="auto">
            <a:xfrm flipH="1">
              <a:off x="4096" y="1017"/>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51272" name="Rectangle 178"/>
            <p:cNvSpPr>
              <a:spLocks noChangeArrowheads="1"/>
            </p:cNvSpPr>
            <p:nvPr/>
          </p:nvSpPr>
          <p:spPr bwMode="auto">
            <a:xfrm flipH="1">
              <a:off x="4402" y="860"/>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51273" name="Rectangle 179"/>
            <p:cNvSpPr>
              <a:spLocks noChangeArrowheads="1"/>
            </p:cNvSpPr>
            <p:nvPr/>
          </p:nvSpPr>
          <p:spPr bwMode="auto">
            <a:xfrm flipH="1">
              <a:off x="4011" y="860"/>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182" name="Slide Number Placeholder 181"/>
          <p:cNvSpPr>
            <a:spLocks noGrp="1"/>
          </p:cNvSpPr>
          <p:nvPr>
            <p:ph type="sldNum" sz="quarter" idx="12"/>
          </p:nvPr>
        </p:nvSpPr>
        <p:spPr/>
        <p:txBody>
          <a:bodyPr/>
          <a:lstStyle/>
          <a:p>
            <a:fld id="{432C8622-D8E8-42BF-901A-EF4521E846B1}" type="slidenum">
              <a:rPr lang="en-GB" smtClean="0"/>
              <a:pPr/>
              <a:t>45</a:t>
            </a:fld>
            <a:endParaRPr lang="en-GB"/>
          </a:p>
        </p:txBody>
      </p:sp>
      <p:pic>
        <p:nvPicPr>
          <p:cNvPr id="183"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pPr algn="ctr"/>
            <a:r>
              <a:rPr lang="en-GB" dirty="0">
                <a:solidFill>
                  <a:srgbClr val="0070C0"/>
                </a:solidFill>
              </a:rPr>
              <a:t>Semi-automatic control</a:t>
            </a:r>
          </a:p>
        </p:txBody>
      </p:sp>
      <p:sp>
        <p:nvSpPr>
          <p:cNvPr id="52227" name="Rectangle 3"/>
          <p:cNvSpPr>
            <a:spLocks noGrp="1" noChangeArrowheads="1"/>
          </p:cNvSpPr>
          <p:nvPr>
            <p:ph type="body" sz="half" idx="1"/>
          </p:nvPr>
        </p:nvSpPr>
        <p:spPr>
          <a:noFill/>
        </p:spPr>
        <p:txBody>
          <a:bodyPr/>
          <a:lstStyle/>
          <a:p>
            <a:pPr algn="just"/>
            <a:r>
              <a:rPr lang="en-GB" sz="2000" dirty="0"/>
              <a:t>Manual remote start of a double acting cylinder with automatic return</a:t>
            </a:r>
          </a:p>
          <a:p>
            <a:pPr algn="just"/>
            <a:r>
              <a:rPr lang="en-GB" sz="2000" dirty="0"/>
              <a:t>Cylinder identified as “A”</a:t>
            </a:r>
          </a:p>
          <a:p>
            <a:pPr algn="just"/>
            <a:r>
              <a:rPr lang="en-GB" sz="2000" dirty="0"/>
              <a:t>Trip valve operated at the completion of the plus stroke identified as “a1” </a:t>
            </a:r>
          </a:p>
        </p:txBody>
      </p:sp>
      <p:grpSp>
        <p:nvGrpSpPr>
          <p:cNvPr id="2" name="Group 19"/>
          <p:cNvGrpSpPr>
            <a:grpSpLocks/>
          </p:cNvGrpSpPr>
          <p:nvPr/>
        </p:nvGrpSpPr>
        <p:grpSpPr bwMode="auto">
          <a:xfrm>
            <a:off x="6245225" y="1773238"/>
            <a:ext cx="1339850" cy="515937"/>
            <a:chOff x="3934" y="1117"/>
            <a:chExt cx="844" cy="325"/>
          </a:xfrm>
        </p:grpSpPr>
        <p:sp>
          <p:nvSpPr>
            <p:cNvPr id="52394" name="Line 4"/>
            <p:cNvSpPr>
              <a:spLocks noChangeShapeType="1"/>
            </p:cNvSpPr>
            <p:nvPr/>
          </p:nvSpPr>
          <p:spPr bwMode="auto">
            <a:xfrm>
              <a:off x="4177" y="1219"/>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95" name="Line 5"/>
            <p:cNvSpPr>
              <a:spLocks noChangeShapeType="1"/>
            </p:cNvSpPr>
            <p:nvPr/>
          </p:nvSpPr>
          <p:spPr bwMode="auto">
            <a:xfrm>
              <a:off x="4174" y="1265"/>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96" name="Line 6"/>
            <p:cNvSpPr>
              <a:spLocks noChangeShapeType="1"/>
            </p:cNvSpPr>
            <p:nvPr/>
          </p:nvSpPr>
          <p:spPr bwMode="auto">
            <a:xfrm>
              <a:off x="3968"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97" name="AutoShape 7"/>
            <p:cNvSpPr>
              <a:spLocks noChangeArrowheads="1"/>
            </p:cNvSpPr>
            <p:nvPr/>
          </p:nvSpPr>
          <p:spPr bwMode="auto">
            <a:xfrm>
              <a:off x="3942"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2398" name="Freeform 8"/>
            <p:cNvSpPr>
              <a:spLocks/>
            </p:cNvSpPr>
            <p:nvPr/>
          </p:nvSpPr>
          <p:spPr bwMode="auto">
            <a:xfrm>
              <a:off x="4108" y="1182"/>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52399" name="Line 9"/>
            <p:cNvSpPr>
              <a:spLocks noChangeShapeType="1"/>
            </p:cNvSpPr>
            <p:nvPr/>
          </p:nvSpPr>
          <p:spPr bwMode="auto">
            <a:xfrm>
              <a:off x="4044"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400" name="Freeform 10"/>
            <p:cNvSpPr>
              <a:spLocks/>
            </p:cNvSpPr>
            <p:nvPr/>
          </p:nvSpPr>
          <p:spPr bwMode="auto">
            <a:xfrm>
              <a:off x="3982" y="1182"/>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52401" name="Line 11"/>
            <p:cNvSpPr>
              <a:spLocks noChangeShapeType="1"/>
            </p:cNvSpPr>
            <p:nvPr/>
          </p:nvSpPr>
          <p:spPr bwMode="auto">
            <a:xfrm>
              <a:off x="4107" y="1121"/>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14"/>
            <p:cNvGrpSpPr>
              <a:grpSpLocks/>
            </p:cNvGrpSpPr>
            <p:nvPr/>
          </p:nvGrpSpPr>
          <p:grpSpPr bwMode="auto">
            <a:xfrm>
              <a:off x="4600" y="1307"/>
              <a:ext cx="52" cy="135"/>
              <a:chOff x="4600" y="1307"/>
              <a:chExt cx="52" cy="135"/>
            </a:xfrm>
          </p:grpSpPr>
          <p:sp>
            <p:nvSpPr>
              <p:cNvPr id="52407" name="Line 12"/>
              <p:cNvSpPr>
                <a:spLocks noChangeShapeType="1"/>
              </p:cNvSpPr>
              <p:nvPr/>
            </p:nvSpPr>
            <p:spPr bwMode="auto">
              <a:xfrm>
                <a:off x="4626" y="1363"/>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408" name="AutoShape 13"/>
              <p:cNvSpPr>
                <a:spLocks noChangeArrowheads="1"/>
              </p:cNvSpPr>
              <p:nvPr/>
            </p:nvSpPr>
            <p:spPr bwMode="auto">
              <a:xfrm>
                <a:off x="4600" y="1307"/>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52403" name="Freeform 15"/>
            <p:cNvSpPr>
              <a:spLocks/>
            </p:cNvSpPr>
            <p:nvPr/>
          </p:nvSpPr>
          <p:spPr bwMode="auto">
            <a:xfrm>
              <a:off x="3934" y="1117"/>
              <a:ext cx="725" cy="245"/>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4" name="Group 18"/>
            <p:cNvGrpSpPr>
              <a:grpSpLocks/>
            </p:cNvGrpSpPr>
            <p:nvPr/>
          </p:nvGrpSpPr>
          <p:grpSpPr bwMode="auto">
            <a:xfrm>
              <a:off x="3999" y="1138"/>
              <a:ext cx="182" cy="181"/>
              <a:chOff x="3999" y="1138"/>
              <a:chExt cx="182" cy="181"/>
            </a:xfrm>
          </p:grpSpPr>
          <p:sp>
            <p:nvSpPr>
              <p:cNvPr id="52405" name="Line 16"/>
              <p:cNvSpPr>
                <a:spLocks noChangeShapeType="1"/>
              </p:cNvSpPr>
              <p:nvPr/>
            </p:nvSpPr>
            <p:spPr bwMode="auto">
              <a:xfrm flipV="1">
                <a:off x="3999" y="1150"/>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406" name="Freeform 17"/>
              <p:cNvSpPr>
                <a:spLocks/>
              </p:cNvSpPr>
              <p:nvPr/>
            </p:nvSpPr>
            <p:spPr bwMode="auto">
              <a:xfrm>
                <a:off x="4130" y="1138"/>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52229" name="Freeform 20"/>
          <p:cNvSpPr>
            <a:spLocks/>
          </p:cNvSpPr>
          <p:nvPr/>
        </p:nvSpPr>
        <p:spPr bwMode="auto">
          <a:xfrm>
            <a:off x="5962650" y="3357563"/>
            <a:ext cx="1146175" cy="403225"/>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52230" name="Line 21"/>
          <p:cNvSpPr>
            <a:spLocks noChangeShapeType="1"/>
          </p:cNvSpPr>
          <p:nvPr/>
        </p:nvSpPr>
        <p:spPr bwMode="auto">
          <a:xfrm>
            <a:off x="65389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31" name="Line 22"/>
          <p:cNvSpPr>
            <a:spLocks noChangeShapeType="1"/>
          </p:cNvSpPr>
          <p:nvPr/>
        </p:nvSpPr>
        <p:spPr bwMode="auto">
          <a:xfrm>
            <a:off x="608012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32" name="Line 23"/>
          <p:cNvSpPr>
            <a:spLocks noChangeShapeType="1"/>
          </p:cNvSpPr>
          <p:nvPr/>
        </p:nvSpPr>
        <p:spPr bwMode="auto">
          <a:xfrm>
            <a:off x="7000875" y="3643313"/>
            <a:ext cx="0" cy="11588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33" name="Line 24"/>
          <p:cNvSpPr>
            <a:spLocks noChangeShapeType="1"/>
          </p:cNvSpPr>
          <p:nvPr/>
        </p:nvSpPr>
        <p:spPr bwMode="auto">
          <a:xfrm>
            <a:off x="6424613"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34" name="Line 25"/>
          <p:cNvSpPr>
            <a:spLocks noChangeShapeType="1"/>
          </p:cNvSpPr>
          <p:nvPr/>
        </p:nvSpPr>
        <p:spPr bwMode="auto">
          <a:xfrm>
            <a:off x="6651625" y="3357563"/>
            <a:ext cx="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35" name="Line 26"/>
          <p:cNvSpPr>
            <a:spLocks noChangeShapeType="1"/>
          </p:cNvSpPr>
          <p:nvPr/>
        </p:nvSpPr>
        <p:spPr bwMode="auto">
          <a:xfrm flipH="1" flipV="1">
            <a:off x="6080125" y="3357563"/>
            <a:ext cx="169863"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36" name="Line 27"/>
          <p:cNvSpPr>
            <a:spLocks noChangeShapeType="1"/>
          </p:cNvSpPr>
          <p:nvPr/>
        </p:nvSpPr>
        <p:spPr bwMode="auto">
          <a:xfrm flipV="1">
            <a:off x="6824663" y="3357563"/>
            <a:ext cx="171450" cy="4016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37" name="Line 28"/>
          <p:cNvSpPr>
            <a:spLocks noChangeShapeType="1"/>
          </p:cNvSpPr>
          <p:nvPr/>
        </p:nvSpPr>
        <p:spPr bwMode="auto">
          <a:xfrm>
            <a:off x="6018213" y="3643313"/>
            <a:ext cx="11588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38" name="Line 29"/>
          <p:cNvSpPr>
            <a:spLocks noChangeShapeType="1"/>
          </p:cNvSpPr>
          <p:nvPr/>
        </p:nvSpPr>
        <p:spPr bwMode="auto">
          <a:xfrm>
            <a:off x="6945313" y="3643313"/>
            <a:ext cx="1143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39" name="Line 30"/>
          <p:cNvSpPr>
            <a:spLocks noChangeShapeType="1"/>
          </p:cNvSpPr>
          <p:nvPr/>
        </p:nvSpPr>
        <p:spPr bwMode="auto">
          <a:xfrm>
            <a:off x="7000875" y="3762375"/>
            <a:ext cx="0" cy="23495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40" name="Line 31"/>
          <p:cNvSpPr>
            <a:spLocks noChangeShapeType="1"/>
          </p:cNvSpPr>
          <p:nvPr/>
        </p:nvSpPr>
        <p:spPr bwMode="auto">
          <a:xfrm>
            <a:off x="6651625" y="3762375"/>
            <a:ext cx="0" cy="2301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41" name="Line 32"/>
          <p:cNvSpPr>
            <a:spLocks noChangeShapeType="1"/>
          </p:cNvSpPr>
          <p:nvPr/>
        </p:nvSpPr>
        <p:spPr bwMode="auto">
          <a:xfrm>
            <a:off x="6824663" y="3762375"/>
            <a:ext cx="0" cy="249238"/>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5" name="Group 38"/>
          <p:cNvGrpSpPr>
            <a:grpSpLocks/>
          </p:cNvGrpSpPr>
          <p:nvPr/>
        </p:nvGrpSpPr>
        <p:grpSpPr bwMode="auto">
          <a:xfrm>
            <a:off x="6550025" y="3732213"/>
            <a:ext cx="538163" cy="441325"/>
            <a:chOff x="4126" y="2351"/>
            <a:chExt cx="339" cy="278"/>
          </a:xfrm>
        </p:grpSpPr>
        <p:grpSp>
          <p:nvGrpSpPr>
            <p:cNvPr id="6" name="Group 36"/>
            <p:cNvGrpSpPr>
              <a:grpSpLocks/>
            </p:cNvGrpSpPr>
            <p:nvPr/>
          </p:nvGrpSpPr>
          <p:grpSpPr bwMode="auto">
            <a:xfrm>
              <a:off x="4126" y="2526"/>
              <a:ext cx="339" cy="103"/>
              <a:chOff x="4126" y="2526"/>
              <a:chExt cx="339" cy="103"/>
            </a:xfrm>
          </p:grpSpPr>
          <p:sp>
            <p:nvSpPr>
              <p:cNvPr id="52391" name="AutoShape 33"/>
              <p:cNvSpPr>
                <a:spLocks noChangeArrowheads="1"/>
              </p:cNvSpPr>
              <p:nvPr/>
            </p:nvSpPr>
            <p:spPr bwMode="auto">
              <a:xfrm rot="10800000" flipH="1">
                <a:off x="4345"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2392" name="AutoShape 34"/>
              <p:cNvSpPr>
                <a:spLocks noChangeArrowheads="1"/>
              </p:cNvSpPr>
              <p:nvPr/>
            </p:nvSpPr>
            <p:spPr bwMode="auto">
              <a:xfrm>
                <a:off x="4233" y="2526"/>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2393" name="AutoShape 35"/>
              <p:cNvSpPr>
                <a:spLocks noChangeArrowheads="1"/>
              </p:cNvSpPr>
              <p:nvPr/>
            </p:nvSpPr>
            <p:spPr bwMode="auto">
              <a:xfrm rot="10800000" flipH="1">
                <a:off x="4126" y="2526"/>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52390" name="Rectangle 37"/>
            <p:cNvSpPr>
              <a:spLocks noChangeArrowheads="1"/>
            </p:cNvSpPr>
            <p:nvPr/>
          </p:nvSpPr>
          <p:spPr bwMode="auto">
            <a:xfrm>
              <a:off x="4245" y="2351"/>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52243" name="Rectangle 39"/>
          <p:cNvSpPr>
            <a:spLocks noChangeArrowheads="1"/>
          </p:cNvSpPr>
          <p:nvPr/>
        </p:nvSpPr>
        <p:spPr bwMode="auto">
          <a:xfrm>
            <a:off x="6945313"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2244" name="Rectangle 40"/>
          <p:cNvSpPr>
            <a:spLocks noChangeArrowheads="1"/>
          </p:cNvSpPr>
          <p:nvPr/>
        </p:nvSpPr>
        <p:spPr bwMode="auto">
          <a:xfrm>
            <a:off x="6423025" y="30829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52245" name="Rectangle 41"/>
          <p:cNvSpPr>
            <a:spLocks noChangeArrowheads="1"/>
          </p:cNvSpPr>
          <p:nvPr/>
        </p:nvSpPr>
        <p:spPr bwMode="auto">
          <a:xfrm>
            <a:off x="6392863"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52246" name="Rectangle 42"/>
          <p:cNvSpPr>
            <a:spLocks noChangeArrowheads="1"/>
          </p:cNvSpPr>
          <p:nvPr/>
        </p:nvSpPr>
        <p:spPr bwMode="auto">
          <a:xfrm>
            <a:off x="6988175" y="3732213"/>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2247" name="Rectangle 43"/>
          <p:cNvSpPr>
            <a:spLocks noChangeArrowheads="1"/>
          </p:cNvSpPr>
          <p:nvPr/>
        </p:nvSpPr>
        <p:spPr bwMode="auto">
          <a:xfrm>
            <a:off x="5597525" y="329406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52248" name="Rectangle 44"/>
          <p:cNvSpPr>
            <a:spLocks noChangeArrowheads="1"/>
          </p:cNvSpPr>
          <p:nvPr/>
        </p:nvSpPr>
        <p:spPr bwMode="auto">
          <a:xfrm>
            <a:off x="7064375" y="329406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2249" name="Freeform 45"/>
          <p:cNvSpPr>
            <a:spLocks/>
          </p:cNvSpPr>
          <p:nvPr/>
        </p:nvSpPr>
        <p:spPr bwMode="auto">
          <a:xfrm>
            <a:off x="63944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52250" name="Freeform 46"/>
          <p:cNvSpPr>
            <a:spLocks/>
          </p:cNvSpPr>
          <p:nvPr/>
        </p:nvSpPr>
        <p:spPr bwMode="auto">
          <a:xfrm>
            <a:off x="6623050" y="3633788"/>
            <a:ext cx="60325" cy="12223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52251" name="Freeform 47"/>
          <p:cNvSpPr>
            <a:spLocks/>
          </p:cNvSpPr>
          <p:nvPr/>
        </p:nvSpPr>
        <p:spPr bwMode="auto">
          <a:xfrm>
            <a:off x="6073775" y="3359150"/>
            <a:ext cx="80963" cy="122238"/>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52252" name="Freeform 48"/>
          <p:cNvSpPr>
            <a:spLocks/>
          </p:cNvSpPr>
          <p:nvPr/>
        </p:nvSpPr>
        <p:spPr bwMode="auto">
          <a:xfrm>
            <a:off x="6921500" y="3359150"/>
            <a:ext cx="80963" cy="122238"/>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grpSp>
        <p:nvGrpSpPr>
          <p:cNvPr id="7" name="Group 117"/>
          <p:cNvGrpSpPr>
            <a:grpSpLocks/>
          </p:cNvGrpSpPr>
          <p:nvPr/>
        </p:nvGrpSpPr>
        <p:grpSpPr bwMode="auto">
          <a:xfrm>
            <a:off x="6188075" y="2336800"/>
            <a:ext cx="1279525" cy="461963"/>
            <a:chOff x="3898" y="1472"/>
            <a:chExt cx="806" cy="291"/>
          </a:xfrm>
        </p:grpSpPr>
        <p:sp>
          <p:nvSpPr>
            <p:cNvPr id="52321" name="Freeform 49"/>
            <p:cNvSpPr>
              <a:spLocks/>
            </p:cNvSpPr>
            <p:nvPr/>
          </p:nvSpPr>
          <p:spPr bwMode="auto">
            <a:xfrm>
              <a:off x="3973" y="1673"/>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52322" name="Freeform 50"/>
            <p:cNvSpPr>
              <a:spLocks/>
            </p:cNvSpPr>
            <p:nvPr/>
          </p:nvSpPr>
          <p:spPr bwMode="auto">
            <a:xfrm>
              <a:off x="3973" y="1521"/>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2323" name="Freeform 51"/>
            <p:cNvSpPr>
              <a:spLocks/>
            </p:cNvSpPr>
            <p:nvPr/>
          </p:nvSpPr>
          <p:spPr bwMode="auto">
            <a:xfrm>
              <a:off x="3993" y="1561"/>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52324" name="Freeform 52"/>
            <p:cNvSpPr>
              <a:spLocks/>
            </p:cNvSpPr>
            <p:nvPr/>
          </p:nvSpPr>
          <p:spPr bwMode="auto">
            <a:xfrm>
              <a:off x="3935" y="1561"/>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52325" name="Line 53"/>
            <p:cNvSpPr>
              <a:spLocks noChangeShapeType="1"/>
            </p:cNvSpPr>
            <p:nvPr/>
          </p:nvSpPr>
          <p:spPr bwMode="auto">
            <a:xfrm>
              <a:off x="3919" y="1592"/>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26" name="Freeform 54"/>
            <p:cNvSpPr>
              <a:spLocks/>
            </p:cNvSpPr>
            <p:nvPr/>
          </p:nvSpPr>
          <p:spPr bwMode="auto">
            <a:xfrm>
              <a:off x="4015" y="1638"/>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52327" name="Oval 55"/>
            <p:cNvSpPr>
              <a:spLocks noChangeArrowheads="1"/>
            </p:cNvSpPr>
            <p:nvPr/>
          </p:nvSpPr>
          <p:spPr bwMode="auto">
            <a:xfrm>
              <a:off x="3972" y="1721"/>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2328" name="Oval 56"/>
            <p:cNvSpPr>
              <a:spLocks noChangeArrowheads="1"/>
            </p:cNvSpPr>
            <p:nvPr/>
          </p:nvSpPr>
          <p:spPr bwMode="auto">
            <a:xfrm>
              <a:off x="3972" y="1518"/>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2329" name="Freeform 57"/>
            <p:cNvSpPr>
              <a:spLocks/>
            </p:cNvSpPr>
            <p:nvPr/>
          </p:nvSpPr>
          <p:spPr bwMode="auto">
            <a:xfrm>
              <a:off x="4125" y="1723"/>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52330" name="Freeform 58"/>
            <p:cNvSpPr>
              <a:spLocks/>
            </p:cNvSpPr>
            <p:nvPr/>
          </p:nvSpPr>
          <p:spPr bwMode="auto">
            <a:xfrm>
              <a:off x="3898" y="1723"/>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2331" name="Line 59"/>
            <p:cNvSpPr>
              <a:spLocks noChangeShapeType="1"/>
            </p:cNvSpPr>
            <p:nvPr/>
          </p:nvSpPr>
          <p:spPr bwMode="auto">
            <a:xfrm flipH="1">
              <a:off x="4050"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32" name="Line 60"/>
            <p:cNvSpPr>
              <a:spLocks noChangeShapeType="1"/>
            </p:cNvSpPr>
            <p:nvPr/>
          </p:nvSpPr>
          <p:spPr bwMode="auto">
            <a:xfrm flipH="1">
              <a:off x="3973" y="176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33" name="Line 61"/>
            <p:cNvSpPr>
              <a:spLocks noChangeShapeType="1"/>
            </p:cNvSpPr>
            <p:nvPr/>
          </p:nvSpPr>
          <p:spPr bwMode="auto">
            <a:xfrm>
              <a:off x="3951" y="176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34" name="Line 62"/>
            <p:cNvSpPr>
              <a:spLocks noChangeShapeType="1"/>
            </p:cNvSpPr>
            <p:nvPr/>
          </p:nvSpPr>
          <p:spPr bwMode="auto">
            <a:xfrm>
              <a:off x="4028"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35" name="Line 63"/>
            <p:cNvSpPr>
              <a:spLocks noChangeShapeType="1"/>
            </p:cNvSpPr>
            <p:nvPr/>
          </p:nvSpPr>
          <p:spPr bwMode="auto">
            <a:xfrm>
              <a:off x="4107" y="176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36" name="Freeform 64"/>
            <p:cNvSpPr>
              <a:spLocks/>
            </p:cNvSpPr>
            <p:nvPr/>
          </p:nvSpPr>
          <p:spPr bwMode="auto">
            <a:xfrm>
              <a:off x="4125" y="1480"/>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2337" name="Freeform 65"/>
            <p:cNvSpPr>
              <a:spLocks/>
            </p:cNvSpPr>
            <p:nvPr/>
          </p:nvSpPr>
          <p:spPr bwMode="auto">
            <a:xfrm>
              <a:off x="3898" y="1480"/>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52338" name="Line 66"/>
            <p:cNvSpPr>
              <a:spLocks noChangeShapeType="1"/>
            </p:cNvSpPr>
            <p:nvPr/>
          </p:nvSpPr>
          <p:spPr bwMode="auto">
            <a:xfrm flipH="1">
              <a:off x="4050"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39" name="Line 67"/>
            <p:cNvSpPr>
              <a:spLocks noChangeShapeType="1"/>
            </p:cNvSpPr>
            <p:nvPr/>
          </p:nvSpPr>
          <p:spPr bwMode="auto">
            <a:xfrm flipH="1">
              <a:off x="3973" y="1481"/>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40" name="Line 68"/>
            <p:cNvSpPr>
              <a:spLocks noChangeShapeType="1"/>
            </p:cNvSpPr>
            <p:nvPr/>
          </p:nvSpPr>
          <p:spPr bwMode="auto">
            <a:xfrm>
              <a:off x="3951" y="1481"/>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41" name="Line 69"/>
            <p:cNvSpPr>
              <a:spLocks noChangeShapeType="1"/>
            </p:cNvSpPr>
            <p:nvPr/>
          </p:nvSpPr>
          <p:spPr bwMode="auto">
            <a:xfrm>
              <a:off x="4028"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42" name="Line 70"/>
            <p:cNvSpPr>
              <a:spLocks noChangeShapeType="1"/>
            </p:cNvSpPr>
            <p:nvPr/>
          </p:nvSpPr>
          <p:spPr bwMode="auto">
            <a:xfrm>
              <a:off x="4107" y="1481"/>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43" name="Line 71"/>
            <p:cNvSpPr>
              <a:spLocks noChangeShapeType="1"/>
            </p:cNvSpPr>
            <p:nvPr/>
          </p:nvSpPr>
          <p:spPr bwMode="auto">
            <a:xfrm flipV="1">
              <a:off x="4165"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44" name="Line 72"/>
            <p:cNvSpPr>
              <a:spLocks noChangeShapeType="1"/>
            </p:cNvSpPr>
            <p:nvPr/>
          </p:nvSpPr>
          <p:spPr bwMode="auto">
            <a:xfrm flipV="1">
              <a:off x="4165"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45" name="Line 73"/>
            <p:cNvSpPr>
              <a:spLocks noChangeShapeType="1"/>
            </p:cNvSpPr>
            <p:nvPr/>
          </p:nvSpPr>
          <p:spPr bwMode="auto">
            <a:xfrm flipV="1">
              <a:off x="4163"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46" name="Line 74"/>
            <p:cNvSpPr>
              <a:spLocks noChangeShapeType="1"/>
            </p:cNvSpPr>
            <p:nvPr/>
          </p:nvSpPr>
          <p:spPr bwMode="auto">
            <a:xfrm flipV="1">
              <a:off x="4165"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47" name="Line 75"/>
            <p:cNvSpPr>
              <a:spLocks noChangeShapeType="1"/>
            </p:cNvSpPr>
            <p:nvPr/>
          </p:nvSpPr>
          <p:spPr bwMode="auto">
            <a:xfrm flipV="1">
              <a:off x="4165"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48" name="Line 76"/>
            <p:cNvSpPr>
              <a:spLocks noChangeShapeType="1"/>
            </p:cNvSpPr>
            <p:nvPr/>
          </p:nvSpPr>
          <p:spPr bwMode="auto">
            <a:xfrm flipV="1">
              <a:off x="3899" y="1699"/>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49" name="Line 77"/>
            <p:cNvSpPr>
              <a:spLocks noChangeShapeType="1"/>
            </p:cNvSpPr>
            <p:nvPr/>
          </p:nvSpPr>
          <p:spPr bwMode="auto">
            <a:xfrm flipV="1">
              <a:off x="3899" y="1617"/>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50" name="Line 78"/>
            <p:cNvSpPr>
              <a:spLocks noChangeShapeType="1"/>
            </p:cNvSpPr>
            <p:nvPr/>
          </p:nvSpPr>
          <p:spPr bwMode="auto">
            <a:xfrm flipV="1">
              <a:off x="3899" y="1536"/>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51" name="Line 79"/>
            <p:cNvSpPr>
              <a:spLocks noChangeShapeType="1"/>
            </p:cNvSpPr>
            <p:nvPr/>
          </p:nvSpPr>
          <p:spPr bwMode="auto">
            <a:xfrm flipV="1">
              <a:off x="3898" y="1642"/>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52" name="Line 80"/>
            <p:cNvSpPr>
              <a:spLocks noChangeShapeType="1"/>
            </p:cNvSpPr>
            <p:nvPr/>
          </p:nvSpPr>
          <p:spPr bwMode="auto">
            <a:xfrm flipV="1">
              <a:off x="3898" y="1561"/>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53" name="Freeform 81"/>
            <p:cNvSpPr>
              <a:spLocks/>
            </p:cNvSpPr>
            <p:nvPr/>
          </p:nvSpPr>
          <p:spPr bwMode="auto">
            <a:xfrm>
              <a:off x="4027" y="1604"/>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52354" name="Oval 82"/>
            <p:cNvSpPr>
              <a:spLocks noChangeArrowheads="1"/>
            </p:cNvSpPr>
            <p:nvPr/>
          </p:nvSpPr>
          <p:spPr bwMode="auto">
            <a:xfrm>
              <a:off x="4051" y="1564"/>
              <a:ext cx="72" cy="73"/>
            </a:xfrm>
            <a:prstGeom prst="ellipse">
              <a:avLst/>
            </a:prstGeom>
            <a:noFill/>
            <a:ln w="12700">
              <a:solidFill>
                <a:srgbClr val="000000"/>
              </a:solidFill>
              <a:round/>
              <a:headEnd/>
              <a:tailEnd/>
            </a:ln>
          </p:spPr>
          <p:txBody>
            <a:bodyPr wrap="none" anchor="ctr"/>
            <a:lstStyle/>
            <a:p>
              <a:endParaRPr lang="en-US"/>
            </a:p>
          </p:txBody>
        </p:sp>
        <p:sp>
          <p:nvSpPr>
            <p:cNvPr id="52355" name="Freeform 83"/>
            <p:cNvSpPr>
              <a:spLocks/>
            </p:cNvSpPr>
            <p:nvPr/>
          </p:nvSpPr>
          <p:spPr bwMode="auto">
            <a:xfrm>
              <a:off x="4513" y="1665"/>
              <a:ext cx="116" cy="51"/>
            </a:xfrm>
            <a:custGeom>
              <a:avLst/>
              <a:gdLst>
                <a:gd name="T0" fmla="*/ 0 w 116"/>
                <a:gd name="T1" fmla="*/ 0 h 51"/>
                <a:gd name="T2" fmla="*/ 0 w 116"/>
                <a:gd name="T3" fmla="*/ 50 h 51"/>
                <a:gd name="T4" fmla="*/ 115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0" y="0"/>
                  </a:moveTo>
                  <a:lnTo>
                    <a:pt x="0" y="50"/>
                  </a:lnTo>
                  <a:lnTo>
                    <a:pt x="115" y="50"/>
                  </a:lnTo>
                </a:path>
              </a:pathLst>
            </a:custGeom>
            <a:noFill/>
            <a:ln w="12700" cap="rnd">
              <a:solidFill>
                <a:srgbClr val="000000"/>
              </a:solidFill>
              <a:round/>
              <a:headEnd type="none" w="sm" len="sm"/>
              <a:tailEnd type="none" w="sm" len="sm"/>
            </a:ln>
          </p:spPr>
          <p:txBody>
            <a:bodyPr/>
            <a:lstStyle/>
            <a:p>
              <a:endParaRPr lang="en-US"/>
            </a:p>
          </p:txBody>
        </p:sp>
        <p:sp>
          <p:nvSpPr>
            <p:cNvPr id="52356" name="Freeform 84"/>
            <p:cNvSpPr>
              <a:spLocks/>
            </p:cNvSpPr>
            <p:nvPr/>
          </p:nvSpPr>
          <p:spPr bwMode="auto">
            <a:xfrm>
              <a:off x="4513" y="1513"/>
              <a:ext cx="116" cy="41"/>
            </a:xfrm>
            <a:custGeom>
              <a:avLst/>
              <a:gdLst>
                <a:gd name="T0" fmla="*/ 0 w 116"/>
                <a:gd name="T1" fmla="*/ 40 h 41"/>
                <a:gd name="T2" fmla="*/ 0 w 116"/>
                <a:gd name="T3" fmla="*/ 0 h 41"/>
                <a:gd name="T4" fmla="*/ 115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0" y="40"/>
                  </a:moveTo>
                  <a:lnTo>
                    <a:pt x="0" y="0"/>
                  </a:lnTo>
                  <a:lnTo>
                    <a:pt x="115" y="0"/>
                  </a:lnTo>
                </a:path>
              </a:pathLst>
            </a:custGeom>
            <a:noFill/>
            <a:ln w="12700" cap="rnd">
              <a:solidFill>
                <a:srgbClr val="000000"/>
              </a:solidFill>
              <a:round/>
              <a:headEnd type="none" w="sm" len="sm"/>
              <a:tailEnd type="none" w="sm" len="sm"/>
            </a:ln>
          </p:spPr>
          <p:txBody>
            <a:bodyPr/>
            <a:lstStyle/>
            <a:p>
              <a:endParaRPr lang="en-US"/>
            </a:p>
          </p:txBody>
        </p:sp>
        <p:sp>
          <p:nvSpPr>
            <p:cNvPr id="52357" name="Freeform 85"/>
            <p:cNvSpPr>
              <a:spLocks/>
            </p:cNvSpPr>
            <p:nvPr/>
          </p:nvSpPr>
          <p:spPr bwMode="auto">
            <a:xfrm>
              <a:off x="4587" y="1553"/>
              <a:ext cx="22" cy="122"/>
            </a:xfrm>
            <a:custGeom>
              <a:avLst/>
              <a:gdLst>
                <a:gd name="T0" fmla="*/ 1 w 22"/>
                <a:gd name="T1" fmla="*/ 121 h 122"/>
                <a:gd name="T2" fmla="*/ 21 w 22"/>
                <a:gd name="T3" fmla="*/ 60 h 122"/>
                <a:gd name="T4" fmla="*/ 17 w 22"/>
                <a:gd name="T5" fmla="*/ 30 h 122"/>
                <a:gd name="T6" fmla="*/ 0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1" y="121"/>
                  </a:moveTo>
                  <a:lnTo>
                    <a:pt x="21" y="60"/>
                  </a:lnTo>
                  <a:lnTo>
                    <a:pt x="17" y="3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2358" name="Freeform 86"/>
            <p:cNvSpPr>
              <a:spLocks/>
            </p:cNvSpPr>
            <p:nvPr/>
          </p:nvSpPr>
          <p:spPr bwMode="auto">
            <a:xfrm>
              <a:off x="4647" y="1553"/>
              <a:ext cx="20" cy="122"/>
            </a:xfrm>
            <a:custGeom>
              <a:avLst/>
              <a:gdLst>
                <a:gd name="T0" fmla="*/ 19 w 20"/>
                <a:gd name="T1" fmla="*/ 0 h 122"/>
                <a:gd name="T2" fmla="*/ 0 w 20"/>
                <a:gd name="T3" fmla="*/ 60 h 122"/>
                <a:gd name="T4" fmla="*/ 0 w 20"/>
                <a:gd name="T5" fmla="*/ 76 h 122"/>
                <a:gd name="T6" fmla="*/ 4 w 20"/>
                <a:gd name="T7" fmla="*/ 93 h 122"/>
                <a:gd name="T8" fmla="*/ 18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19" y="0"/>
                  </a:moveTo>
                  <a:lnTo>
                    <a:pt x="0" y="60"/>
                  </a:lnTo>
                  <a:lnTo>
                    <a:pt x="0" y="76"/>
                  </a:lnTo>
                  <a:lnTo>
                    <a:pt x="4" y="93"/>
                  </a:lnTo>
                  <a:lnTo>
                    <a:pt x="18" y="121"/>
                  </a:lnTo>
                </a:path>
              </a:pathLst>
            </a:custGeom>
            <a:noFill/>
            <a:ln w="12700" cap="rnd">
              <a:solidFill>
                <a:srgbClr val="000000"/>
              </a:solidFill>
              <a:round/>
              <a:headEnd type="none" w="sm" len="sm"/>
              <a:tailEnd type="none" w="sm" len="sm"/>
            </a:ln>
          </p:spPr>
          <p:txBody>
            <a:bodyPr/>
            <a:lstStyle/>
            <a:p>
              <a:endParaRPr lang="en-US"/>
            </a:p>
          </p:txBody>
        </p:sp>
        <p:sp>
          <p:nvSpPr>
            <p:cNvPr id="52359" name="Line 87"/>
            <p:cNvSpPr>
              <a:spLocks noChangeShapeType="1"/>
            </p:cNvSpPr>
            <p:nvPr/>
          </p:nvSpPr>
          <p:spPr bwMode="auto">
            <a:xfrm flipH="1">
              <a:off x="4547" y="1584"/>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60" name="Freeform 88"/>
            <p:cNvSpPr>
              <a:spLocks/>
            </p:cNvSpPr>
            <p:nvPr/>
          </p:nvSpPr>
          <p:spPr bwMode="auto">
            <a:xfrm>
              <a:off x="4542" y="1630"/>
              <a:ext cx="45" cy="32"/>
            </a:xfrm>
            <a:custGeom>
              <a:avLst/>
              <a:gdLst>
                <a:gd name="T0" fmla="*/ 0 w 45"/>
                <a:gd name="T1" fmla="*/ 31 h 32"/>
                <a:gd name="T2" fmla="*/ 44 w 45"/>
                <a:gd name="T3" fmla="*/ 18 h 32"/>
                <a:gd name="T4" fmla="*/ 37 w 45"/>
                <a:gd name="T5" fmla="*/ 0 h 32"/>
                <a:gd name="T6" fmla="*/ 0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0" y="31"/>
                  </a:moveTo>
                  <a:lnTo>
                    <a:pt x="44" y="18"/>
                  </a:lnTo>
                  <a:lnTo>
                    <a:pt x="37" y="0"/>
                  </a:lnTo>
                  <a:lnTo>
                    <a:pt x="0" y="31"/>
                  </a:lnTo>
                </a:path>
              </a:pathLst>
            </a:custGeom>
            <a:solidFill>
              <a:srgbClr val="000000"/>
            </a:solidFill>
            <a:ln w="12700" cap="rnd">
              <a:solidFill>
                <a:srgbClr val="000000"/>
              </a:solidFill>
              <a:round/>
              <a:headEnd/>
              <a:tailEnd/>
            </a:ln>
          </p:spPr>
          <p:txBody>
            <a:bodyPr/>
            <a:lstStyle/>
            <a:p>
              <a:endParaRPr lang="en-US"/>
            </a:p>
          </p:txBody>
        </p:sp>
        <p:sp>
          <p:nvSpPr>
            <p:cNvPr id="52361" name="Oval 89"/>
            <p:cNvSpPr>
              <a:spLocks noChangeArrowheads="1"/>
            </p:cNvSpPr>
            <p:nvPr/>
          </p:nvSpPr>
          <p:spPr bwMode="auto">
            <a:xfrm>
              <a:off x="4621" y="1713"/>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2362" name="Oval 90"/>
            <p:cNvSpPr>
              <a:spLocks noChangeArrowheads="1"/>
            </p:cNvSpPr>
            <p:nvPr/>
          </p:nvSpPr>
          <p:spPr bwMode="auto">
            <a:xfrm>
              <a:off x="4621" y="1510"/>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2363" name="Freeform 91"/>
            <p:cNvSpPr>
              <a:spLocks/>
            </p:cNvSpPr>
            <p:nvPr/>
          </p:nvSpPr>
          <p:spPr bwMode="auto">
            <a:xfrm>
              <a:off x="4436" y="1715"/>
              <a:ext cx="41" cy="40"/>
            </a:xfrm>
            <a:custGeom>
              <a:avLst/>
              <a:gdLst>
                <a:gd name="T0" fmla="*/ 40 w 41"/>
                <a:gd name="T1" fmla="*/ 39 h 40"/>
                <a:gd name="T2" fmla="*/ 0 w 41"/>
                <a:gd name="T3" fmla="*/ 39 h 40"/>
                <a:gd name="T4" fmla="*/ 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40"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2364" name="Freeform 92"/>
            <p:cNvSpPr>
              <a:spLocks/>
            </p:cNvSpPr>
            <p:nvPr/>
          </p:nvSpPr>
          <p:spPr bwMode="auto">
            <a:xfrm>
              <a:off x="4665" y="1715"/>
              <a:ext cx="39" cy="40"/>
            </a:xfrm>
            <a:custGeom>
              <a:avLst/>
              <a:gdLst>
                <a:gd name="T0" fmla="*/ 0 w 39"/>
                <a:gd name="T1" fmla="*/ 39 h 40"/>
                <a:gd name="T2" fmla="*/ 38 w 39"/>
                <a:gd name="T3" fmla="*/ 39 h 40"/>
                <a:gd name="T4" fmla="*/ 38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0" y="39"/>
                  </a:moveTo>
                  <a:lnTo>
                    <a:pt x="38" y="39"/>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52365" name="Line 93"/>
            <p:cNvSpPr>
              <a:spLocks noChangeShapeType="1"/>
            </p:cNvSpPr>
            <p:nvPr/>
          </p:nvSpPr>
          <p:spPr bwMode="auto">
            <a:xfrm>
              <a:off x="4513"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66" name="Line 94"/>
            <p:cNvSpPr>
              <a:spLocks noChangeShapeType="1"/>
            </p:cNvSpPr>
            <p:nvPr/>
          </p:nvSpPr>
          <p:spPr bwMode="auto">
            <a:xfrm>
              <a:off x="4590" y="1754"/>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67" name="Line 95"/>
            <p:cNvSpPr>
              <a:spLocks noChangeShapeType="1"/>
            </p:cNvSpPr>
            <p:nvPr/>
          </p:nvSpPr>
          <p:spPr bwMode="auto">
            <a:xfrm flipH="1">
              <a:off x="4644" y="1754"/>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68" name="Line 96"/>
            <p:cNvSpPr>
              <a:spLocks noChangeShapeType="1"/>
            </p:cNvSpPr>
            <p:nvPr/>
          </p:nvSpPr>
          <p:spPr bwMode="auto">
            <a:xfrm flipH="1">
              <a:off x="4566"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69" name="Line 97"/>
            <p:cNvSpPr>
              <a:spLocks noChangeShapeType="1"/>
            </p:cNvSpPr>
            <p:nvPr/>
          </p:nvSpPr>
          <p:spPr bwMode="auto">
            <a:xfrm flipH="1">
              <a:off x="4487" y="1754"/>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70" name="Freeform 98"/>
            <p:cNvSpPr>
              <a:spLocks/>
            </p:cNvSpPr>
            <p:nvPr/>
          </p:nvSpPr>
          <p:spPr bwMode="auto">
            <a:xfrm>
              <a:off x="4436" y="1472"/>
              <a:ext cx="41" cy="42"/>
            </a:xfrm>
            <a:custGeom>
              <a:avLst/>
              <a:gdLst>
                <a:gd name="T0" fmla="*/ 0 w 41"/>
                <a:gd name="T1" fmla="*/ 41 h 42"/>
                <a:gd name="T2" fmla="*/ 0 w 41"/>
                <a:gd name="T3" fmla="*/ 0 h 42"/>
                <a:gd name="T4" fmla="*/ 4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0" y="41"/>
                  </a:moveTo>
                  <a:lnTo>
                    <a:pt x="0" y="0"/>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52371" name="Freeform 99"/>
            <p:cNvSpPr>
              <a:spLocks/>
            </p:cNvSpPr>
            <p:nvPr/>
          </p:nvSpPr>
          <p:spPr bwMode="auto">
            <a:xfrm>
              <a:off x="4665" y="1472"/>
              <a:ext cx="39" cy="42"/>
            </a:xfrm>
            <a:custGeom>
              <a:avLst/>
              <a:gdLst>
                <a:gd name="T0" fmla="*/ 38 w 39"/>
                <a:gd name="T1" fmla="*/ 41 h 42"/>
                <a:gd name="T2" fmla="*/ 38 w 39"/>
                <a:gd name="T3" fmla="*/ 0 h 42"/>
                <a:gd name="T4" fmla="*/ 0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38" y="41"/>
                  </a:moveTo>
                  <a:lnTo>
                    <a:pt x="38"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2372" name="Line 100"/>
            <p:cNvSpPr>
              <a:spLocks noChangeShapeType="1"/>
            </p:cNvSpPr>
            <p:nvPr/>
          </p:nvSpPr>
          <p:spPr bwMode="auto">
            <a:xfrm>
              <a:off x="4513"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73" name="Line 101"/>
            <p:cNvSpPr>
              <a:spLocks noChangeShapeType="1"/>
            </p:cNvSpPr>
            <p:nvPr/>
          </p:nvSpPr>
          <p:spPr bwMode="auto">
            <a:xfrm>
              <a:off x="4590" y="1473"/>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74" name="Line 102"/>
            <p:cNvSpPr>
              <a:spLocks noChangeShapeType="1"/>
            </p:cNvSpPr>
            <p:nvPr/>
          </p:nvSpPr>
          <p:spPr bwMode="auto">
            <a:xfrm flipH="1">
              <a:off x="4644" y="1473"/>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75" name="Line 103"/>
            <p:cNvSpPr>
              <a:spLocks noChangeShapeType="1"/>
            </p:cNvSpPr>
            <p:nvPr/>
          </p:nvSpPr>
          <p:spPr bwMode="auto">
            <a:xfrm flipH="1">
              <a:off x="4566"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76" name="Line 104"/>
            <p:cNvSpPr>
              <a:spLocks noChangeShapeType="1"/>
            </p:cNvSpPr>
            <p:nvPr/>
          </p:nvSpPr>
          <p:spPr bwMode="auto">
            <a:xfrm flipH="1">
              <a:off x="4487" y="1473"/>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77" name="Line 105"/>
            <p:cNvSpPr>
              <a:spLocks noChangeShapeType="1"/>
            </p:cNvSpPr>
            <p:nvPr/>
          </p:nvSpPr>
          <p:spPr bwMode="auto">
            <a:xfrm flipV="1">
              <a:off x="4436"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78" name="Line 106"/>
            <p:cNvSpPr>
              <a:spLocks noChangeShapeType="1"/>
            </p:cNvSpPr>
            <p:nvPr/>
          </p:nvSpPr>
          <p:spPr bwMode="auto">
            <a:xfrm flipV="1">
              <a:off x="4436"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79" name="Line 107"/>
            <p:cNvSpPr>
              <a:spLocks noChangeShapeType="1"/>
            </p:cNvSpPr>
            <p:nvPr/>
          </p:nvSpPr>
          <p:spPr bwMode="auto">
            <a:xfrm flipV="1">
              <a:off x="4438"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80" name="Line 108"/>
            <p:cNvSpPr>
              <a:spLocks noChangeShapeType="1"/>
            </p:cNvSpPr>
            <p:nvPr/>
          </p:nvSpPr>
          <p:spPr bwMode="auto">
            <a:xfrm flipV="1">
              <a:off x="4436"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81" name="Line 109"/>
            <p:cNvSpPr>
              <a:spLocks noChangeShapeType="1"/>
            </p:cNvSpPr>
            <p:nvPr/>
          </p:nvSpPr>
          <p:spPr bwMode="auto">
            <a:xfrm flipV="1">
              <a:off x="4436"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82" name="Line 110"/>
            <p:cNvSpPr>
              <a:spLocks noChangeShapeType="1"/>
            </p:cNvSpPr>
            <p:nvPr/>
          </p:nvSpPr>
          <p:spPr bwMode="auto">
            <a:xfrm flipV="1">
              <a:off x="4702" y="1691"/>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83" name="Line 111"/>
            <p:cNvSpPr>
              <a:spLocks noChangeShapeType="1"/>
            </p:cNvSpPr>
            <p:nvPr/>
          </p:nvSpPr>
          <p:spPr bwMode="auto">
            <a:xfrm flipV="1">
              <a:off x="4702" y="1609"/>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84" name="Line 112"/>
            <p:cNvSpPr>
              <a:spLocks noChangeShapeType="1"/>
            </p:cNvSpPr>
            <p:nvPr/>
          </p:nvSpPr>
          <p:spPr bwMode="auto">
            <a:xfrm flipV="1">
              <a:off x="4702" y="1528"/>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85" name="Line 113"/>
            <p:cNvSpPr>
              <a:spLocks noChangeShapeType="1"/>
            </p:cNvSpPr>
            <p:nvPr/>
          </p:nvSpPr>
          <p:spPr bwMode="auto">
            <a:xfrm flipV="1">
              <a:off x="4703" y="1634"/>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86" name="Line 114"/>
            <p:cNvSpPr>
              <a:spLocks noChangeShapeType="1"/>
            </p:cNvSpPr>
            <p:nvPr/>
          </p:nvSpPr>
          <p:spPr bwMode="auto">
            <a:xfrm flipV="1">
              <a:off x="4703" y="1553"/>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87" name="Freeform 115"/>
            <p:cNvSpPr>
              <a:spLocks/>
            </p:cNvSpPr>
            <p:nvPr/>
          </p:nvSpPr>
          <p:spPr bwMode="auto">
            <a:xfrm>
              <a:off x="4450" y="1596"/>
              <a:ext cx="125" cy="62"/>
            </a:xfrm>
            <a:custGeom>
              <a:avLst/>
              <a:gdLst>
                <a:gd name="T0" fmla="*/ 124 w 125"/>
                <a:gd name="T1" fmla="*/ 0 h 62"/>
                <a:gd name="T2" fmla="*/ 61 w 125"/>
                <a:gd name="T3" fmla="*/ 61 h 62"/>
                <a:gd name="T4" fmla="*/ 0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124" y="0"/>
                  </a:moveTo>
                  <a:lnTo>
                    <a:pt x="61" y="61"/>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2388" name="Oval 116"/>
            <p:cNvSpPr>
              <a:spLocks noChangeArrowheads="1"/>
            </p:cNvSpPr>
            <p:nvPr/>
          </p:nvSpPr>
          <p:spPr bwMode="auto">
            <a:xfrm>
              <a:off x="4478" y="1556"/>
              <a:ext cx="72" cy="73"/>
            </a:xfrm>
            <a:prstGeom prst="ellipse">
              <a:avLst/>
            </a:prstGeom>
            <a:noFill/>
            <a:ln w="12700">
              <a:solidFill>
                <a:srgbClr val="000000"/>
              </a:solidFill>
              <a:round/>
              <a:headEnd/>
              <a:tailEnd/>
            </a:ln>
          </p:spPr>
          <p:txBody>
            <a:bodyPr wrap="none" anchor="ctr"/>
            <a:lstStyle/>
            <a:p>
              <a:endParaRPr lang="en-US"/>
            </a:p>
          </p:txBody>
        </p:sp>
      </p:grpSp>
      <p:sp>
        <p:nvSpPr>
          <p:cNvPr id="52254" name="Freeform 118"/>
          <p:cNvSpPr>
            <a:spLocks/>
          </p:cNvSpPr>
          <p:nvPr/>
        </p:nvSpPr>
        <p:spPr bwMode="auto">
          <a:xfrm>
            <a:off x="6299200" y="2154238"/>
            <a:ext cx="349250" cy="1193800"/>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52255" name="Freeform 119"/>
          <p:cNvSpPr>
            <a:spLocks/>
          </p:cNvSpPr>
          <p:nvPr/>
        </p:nvSpPr>
        <p:spPr bwMode="auto">
          <a:xfrm>
            <a:off x="7002463" y="2154238"/>
            <a:ext cx="342900" cy="1193800"/>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sp>
        <p:nvSpPr>
          <p:cNvPr id="52256" name="Line 120"/>
          <p:cNvSpPr>
            <a:spLocks noChangeShapeType="1"/>
          </p:cNvSpPr>
          <p:nvPr/>
        </p:nvSpPr>
        <p:spPr bwMode="auto">
          <a:xfrm>
            <a:off x="58896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57" name="Line 121"/>
          <p:cNvSpPr>
            <a:spLocks noChangeShapeType="1"/>
          </p:cNvSpPr>
          <p:nvPr/>
        </p:nvSpPr>
        <p:spPr bwMode="auto">
          <a:xfrm>
            <a:off x="57197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58" name="Line 122"/>
          <p:cNvSpPr>
            <a:spLocks noChangeShapeType="1"/>
          </p:cNvSpPr>
          <p:nvPr/>
        </p:nvSpPr>
        <p:spPr bwMode="auto">
          <a:xfrm>
            <a:off x="5889625"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59" name="Line 123"/>
          <p:cNvSpPr>
            <a:spLocks noChangeShapeType="1"/>
          </p:cNvSpPr>
          <p:nvPr/>
        </p:nvSpPr>
        <p:spPr bwMode="auto">
          <a:xfrm>
            <a:off x="5835650"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60" name="Line 124"/>
          <p:cNvSpPr>
            <a:spLocks noChangeShapeType="1"/>
          </p:cNvSpPr>
          <p:nvPr/>
        </p:nvSpPr>
        <p:spPr bwMode="auto">
          <a:xfrm>
            <a:off x="5286375"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61" name="Line 125"/>
          <p:cNvSpPr>
            <a:spLocks noChangeShapeType="1"/>
          </p:cNvSpPr>
          <p:nvPr/>
        </p:nvSpPr>
        <p:spPr bwMode="auto">
          <a:xfrm>
            <a:off x="5341938"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62" name="Freeform 126"/>
          <p:cNvSpPr>
            <a:spLocks/>
          </p:cNvSpPr>
          <p:nvPr/>
        </p:nvSpPr>
        <p:spPr bwMode="auto">
          <a:xfrm>
            <a:off x="5486400" y="4775200"/>
            <a:ext cx="53975" cy="111125"/>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52263" name="Freeform 127"/>
          <p:cNvSpPr>
            <a:spLocks/>
          </p:cNvSpPr>
          <p:nvPr/>
        </p:nvSpPr>
        <p:spPr bwMode="auto">
          <a:xfrm>
            <a:off x="5719763" y="5027613"/>
            <a:ext cx="79375" cy="114300"/>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52264" name="Rectangle 128"/>
          <p:cNvSpPr>
            <a:spLocks noChangeArrowheads="1"/>
          </p:cNvSpPr>
          <p:nvPr/>
        </p:nvSpPr>
        <p:spPr bwMode="auto">
          <a:xfrm>
            <a:off x="5235575" y="4770438"/>
            <a:ext cx="749300" cy="368300"/>
          </a:xfrm>
          <a:prstGeom prst="rect">
            <a:avLst/>
          </a:prstGeom>
          <a:noFill/>
          <a:ln w="12700">
            <a:solidFill>
              <a:schemeClr val="tx1"/>
            </a:solidFill>
            <a:miter lim="800000"/>
            <a:headEnd/>
            <a:tailEnd/>
          </a:ln>
        </p:spPr>
        <p:txBody>
          <a:bodyPr wrap="none" anchor="ctr"/>
          <a:lstStyle/>
          <a:p>
            <a:endParaRPr lang="en-US"/>
          </a:p>
        </p:txBody>
      </p:sp>
      <p:sp>
        <p:nvSpPr>
          <p:cNvPr id="52265" name="Line 129"/>
          <p:cNvSpPr>
            <a:spLocks noChangeShapeType="1"/>
          </p:cNvSpPr>
          <p:nvPr/>
        </p:nvSpPr>
        <p:spPr bwMode="auto">
          <a:xfrm>
            <a:off x="5610225" y="4764088"/>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2266" name="Line 130"/>
          <p:cNvSpPr>
            <a:spLocks noChangeShapeType="1"/>
          </p:cNvSpPr>
          <p:nvPr/>
        </p:nvSpPr>
        <p:spPr bwMode="auto">
          <a:xfrm flipH="1">
            <a:off x="5719763" y="4768850"/>
            <a:ext cx="17145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2267" name="Line 131"/>
          <p:cNvSpPr>
            <a:spLocks noChangeShapeType="1"/>
          </p:cNvSpPr>
          <p:nvPr/>
        </p:nvSpPr>
        <p:spPr bwMode="auto">
          <a:xfrm flipV="1">
            <a:off x="5510213" y="4768850"/>
            <a:ext cx="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2268" name="Rectangle 132"/>
          <p:cNvSpPr>
            <a:spLocks noChangeArrowheads="1"/>
          </p:cNvSpPr>
          <p:nvPr/>
        </p:nvSpPr>
        <p:spPr bwMode="auto">
          <a:xfrm>
            <a:off x="58515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52269" name="Rectangle 133"/>
          <p:cNvSpPr>
            <a:spLocks noChangeArrowheads="1"/>
          </p:cNvSpPr>
          <p:nvPr/>
        </p:nvSpPr>
        <p:spPr bwMode="auto">
          <a:xfrm>
            <a:off x="58515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2270" name="Rectangle 134"/>
          <p:cNvSpPr>
            <a:spLocks noChangeArrowheads="1"/>
          </p:cNvSpPr>
          <p:nvPr/>
        </p:nvSpPr>
        <p:spPr bwMode="auto">
          <a:xfrm>
            <a:off x="54864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2271" name="Rectangle 135"/>
          <p:cNvSpPr>
            <a:spLocks noChangeArrowheads="1"/>
          </p:cNvSpPr>
          <p:nvPr/>
        </p:nvSpPr>
        <p:spPr bwMode="auto">
          <a:xfrm>
            <a:off x="4910138" y="4659313"/>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2272" name="Rectangle 136"/>
          <p:cNvSpPr>
            <a:spLocks noChangeArrowheads="1"/>
          </p:cNvSpPr>
          <p:nvPr/>
        </p:nvSpPr>
        <p:spPr bwMode="auto">
          <a:xfrm>
            <a:off x="5934075" y="468471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52273" name="AutoShape 137"/>
          <p:cNvSpPr>
            <a:spLocks noChangeArrowheads="1"/>
          </p:cNvSpPr>
          <p:nvPr/>
        </p:nvSpPr>
        <p:spPr bwMode="auto">
          <a:xfrm>
            <a:off x="5781675"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2274" name="AutoShape 138"/>
          <p:cNvSpPr>
            <a:spLocks noChangeArrowheads="1"/>
          </p:cNvSpPr>
          <p:nvPr/>
        </p:nvSpPr>
        <p:spPr bwMode="auto">
          <a:xfrm rot="10800000" flipH="1">
            <a:off x="5624513" y="5337175"/>
            <a:ext cx="188912" cy="15716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2275" name="Freeform 139"/>
          <p:cNvSpPr>
            <a:spLocks/>
          </p:cNvSpPr>
          <p:nvPr/>
        </p:nvSpPr>
        <p:spPr bwMode="auto">
          <a:xfrm>
            <a:off x="5988050" y="4924425"/>
            <a:ext cx="349250" cy="207963"/>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8" name="Group 144"/>
          <p:cNvGrpSpPr>
            <a:grpSpLocks/>
          </p:cNvGrpSpPr>
          <p:nvPr/>
        </p:nvGrpSpPr>
        <p:grpSpPr bwMode="auto">
          <a:xfrm>
            <a:off x="4910138" y="4951413"/>
            <a:ext cx="314325" cy="184150"/>
            <a:chOff x="3093" y="3119"/>
            <a:chExt cx="198" cy="116"/>
          </a:xfrm>
        </p:grpSpPr>
        <p:sp>
          <p:nvSpPr>
            <p:cNvPr id="52317" name="Line 140"/>
            <p:cNvSpPr>
              <a:spLocks noChangeShapeType="1"/>
            </p:cNvSpPr>
            <p:nvPr/>
          </p:nvSpPr>
          <p:spPr bwMode="auto">
            <a:xfrm>
              <a:off x="3137" y="3119"/>
              <a:ext cx="0" cy="11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18" name="Freeform 141"/>
            <p:cNvSpPr>
              <a:spLocks/>
            </p:cNvSpPr>
            <p:nvPr/>
          </p:nvSpPr>
          <p:spPr bwMode="auto">
            <a:xfrm>
              <a:off x="3093" y="3119"/>
              <a:ext cx="45" cy="116"/>
            </a:xfrm>
            <a:custGeom>
              <a:avLst/>
              <a:gdLst>
                <a:gd name="T0" fmla="*/ 44 w 45"/>
                <a:gd name="T1" fmla="*/ 0 h 116"/>
                <a:gd name="T2" fmla="*/ 12 w 45"/>
                <a:gd name="T3" fmla="*/ 22 h 116"/>
                <a:gd name="T4" fmla="*/ 0 w 45"/>
                <a:gd name="T5" fmla="*/ 58 h 116"/>
                <a:gd name="T6" fmla="*/ 11 w 45"/>
                <a:gd name="T7" fmla="*/ 93 h 116"/>
                <a:gd name="T8" fmla="*/ 44 w 45"/>
                <a:gd name="T9" fmla="*/ 115 h 116"/>
                <a:gd name="T10" fmla="*/ 0 60000 65536"/>
                <a:gd name="T11" fmla="*/ 0 60000 65536"/>
                <a:gd name="T12" fmla="*/ 0 60000 65536"/>
                <a:gd name="T13" fmla="*/ 0 60000 65536"/>
                <a:gd name="T14" fmla="*/ 0 60000 65536"/>
                <a:gd name="T15" fmla="*/ 0 w 45"/>
                <a:gd name="T16" fmla="*/ 0 h 116"/>
                <a:gd name="T17" fmla="*/ 45 w 45"/>
                <a:gd name="T18" fmla="*/ 116 h 116"/>
              </a:gdLst>
              <a:ahLst/>
              <a:cxnLst>
                <a:cxn ang="T10">
                  <a:pos x="T0" y="T1"/>
                </a:cxn>
                <a:cxn ang="T11">
                  <a:pos x="T2" y="T3"/>
                </a:cxn>
                <a:cxn ang="T12">
                  <a:pos x="T4" y="T5"/>
                </a:cxn>
                <a:cxn ang="T13">
                  <a:pos x="T6" y="T7"/>
                </a:cxn>
                <a:cxn ang="T14">
                  <a:pos x="T8" y="T9"/>
                </a:cxn>
              </a:cxnLst>
              <a:rect l="T15" t="T16" r="T17" b="T18"/>
              <a:pathLst>
                <a:path w="45" h="116">
                  <a:moveTo>
                    <a:pt x="44" y="0"/>
                  </a:moveTo>
                  <a:lnTo>
                    <a:pt x="12" y="22"/>
                  </a:lnTo>
                  <a:lnTo>
                    <a:pt x="0" y="58"/>
                  </a:lnTo>
                  <a:lnTo>
                    <a:pt x="11" y="93"/>
                  </a:lnTo>
                  <a:lnTo>
                    <a:pt x="44" y="115"/>
                  </a:lnTo>
                </a:path>
              </a:pathLst>
            </a:custGeom>
            <a:noFill/>
            <a:ln w="12700" cap="rnd">
              <a:solidFill>
                <a:srgbClr val="000000"/>
              </a:solidFill>
              <a:round/>
              <a:headEnd type="none" w="sm" len="sm"/>
              <a:tailEnd type="none" w="sm" len="sm"/>
            </a:ln>
          </p:spPr>
          <p:txBody>
            <a:bodyPr/>
            <a:lstStyle/>
            <a:p>
              <a:endParaRPr lang="en-US"/>
            </a:p>
          </p:txBody>
        </p:sp>
        <p:sp>
          <p:nvSpPr>
            <p:cNvPr id="52319" name="Line 142"/>
            <p:cNvSpPr>
              <a:spLocks noChangeShapeType="1"/>
            </p:cNvSpPr>
            <p:nvPr/>
          </p:nvSpPr>
          <p:spPr bwMode="auto">
            <a:xfrm>
              <a:off x="3141" y="3154"/>
              <a:ext cx="1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20" name="Line 143"/>
            <p:cNvSpPr>
              <a:spLocks noChangeShapeType="1"/>
            </p:cNvSpPr>
            <p:nvPr/>
          </p:nvSpPr>
          <p:spPr bwMode="auto">
            <a:xfrm>
              <a:off x="3141" y="3201"/>
              <a:ext cx="150"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52277" name="Line 145"/>
          <p:cNvSpPr>
            <a:spLocks noChangeShapeType="1"/>
          </p:cNvSpPr>
          <p:nvPr/>
        </p:nvSpPr>
        <p:spPr bwMode="auto">
          <a:xfrm>
            <a:off x="8023225"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78" name="Line 146"/>
          <p:cNvSpPr>
            <a:spLocks noChangeShapeType="1"/>
          </p:cNvSpPr>
          <p:nvPr/>
        </p:nvSpPr>
        <p:spPr bwMode="auto">
          <a:xfrm>
            <a:off x="7853363" y="5138738"/>
            <a:ext cx="0" cy="1873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79" name="Rectangle 147"/>
          <p:cNvSpPr>
            <a:spLocks noChangeArrowheads="1"/>
          </p:cNvSpPr>
          <p:nvPr/>
        </p:nvSpPr>
        <p:spPr bwMode="auto">
          <a:xfrm>
            <a:off x="7985125"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52280" name="Rectangle 148"/>
          <p:cNvSpPr>
            <a:spLocks noChangeArrowheads="1"/>
          </p:cNvSpPr>
          <p:nvPr/>
        </p:nvSpPr>
        <p:spPr bwMode="auto">
          <a:xfrm>
            <a:off x="7985125" y="4530725"/>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2281" name="Rectangle 149"/>
          <p:cNvSpPr>
            <a:spLocks noChangeArrowheads="1"/>
          </p:cNvSpPr>
          <p:nvPr/>
        </p:nvSpPr>
        <p:spPr bwMode="auto">
          <a:xfrm>
            <a:off x="7620000" y="5100638"/>
            <a:ext cx="282575"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2282" name="Rectangle 150"/>
          <p:cNvSpPr>
            <a:spLocks noChangeArrowheads="1"/>
          </p:cNvSpPr>
          <p:nvPr/>
        </p:nvSpPr>
        <p:spPr bwMode="auto">
          <a:xfrm>
            <a:off x="7035800" y="4659313"/>
            <a:ext cx="382588"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2283" name="Rectangle 151"/>
          <p:cNvSpPr>
            <a:spLocks noChangeArrowheads="1"/>
          </p:cNvSpPr>
          <p:nvPr/>
        </p:nvSpPr>
        <p:spPr bwMode="auto">
          <a:xfrm>
            <a:off x="8059738" y="4684713"/>
            <a:ext cx="382587" cy="304800"/>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52284" name="AutoShape 152"/>
          <p:cNvSpPr>
            <a:spLocks noChangeArrowheads="1"/>
          </p:cNvSpPr>
          <p:nvPr/>
        </p:nvSpPr>
        <p:spPr bwMode="auto">
          <a:xfrm>
            <a:off x="7923213" y="5329238"/>
            <a:ext cx="190500" cy="15716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2285" name="AutoShape 153"/>
          <p:cNvSpPr>
            <a:spLocks noChangeArrowheads="1"/>
          </p:cNvSpPr>
          <p:nvPr/>
        </p:nvSpPr>
        <p:spPr bwMode="auto">
          <a:xfrm rot="10800000" flipH="1">
            <a:off x="7750175" y="5337175"/>
            <a:ext cx="188913" cy="15716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2286" name="Line 154"/>
          <p:cNvSpPr>
            <a:spLocks noChangeShapeType="1"/>
          </p:cNvSpPr>
          <p:nvPr/>
        </p:nvSpPr>
        <p:spPr bwMode="auto">
          <a:xfrm>
            <a:off x="8023225"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87" name="Line 155"/>
          <p:cNvSpPr>
            <a:spLocks noChangeShapeType="1"/>
          </p:cNvSpPr>
          <p:nvPr/>
        </p:nvSpPr>
        <p:spPr bwMode="auto">
          <a:xfrm>
            <a:off x="7969250"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88" name="Line 156"/>
          <p:cNvSpPr>
            <a:spLocks noChangeShapeType="1"/>
          </p:cNvSpPr>
          <p:nvPr/>
        </p:nvSpPr>
        <p:spPr bwMode="auto">
          <a:xfrm>
            <a:off x="7419975" y="5033963"/>
            <a:ext cx="1095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89" name="Line 157"/>
          <p:cNvSpPr>
            <a:spLocks noChangeShapeType="1"/>
          </p:cNvSpPr>
          <p:nvPr/>
        </p:nvSpPr>
        <p:spPr bwMode="auto">
          <a:xfrm>
            <a:off x="7475538" y="5033963"/>
            <a:ext cx="0" cy="11112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290" name="Freeform 158"/>
          <p:cNvSpPr>
            <a:spLocks/>
          </p:cNvSpPr>
          <p:nvPr/>
        </p:nvSpPr>
        <p:spPr bwMode="auto">
          <a:xfrm>
            <a:off x="7620000" y="4775200"/>
            <a:ext cx="53975" cy="111125"/>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52291" name="Freeform 159"/>
          <p:cNvSpPr>
            <a:spLocks/>
          </p:cNvSpPr>
          <p:nvPr/>
        </p:nvSpPr>
        <p:spPr bwMode="auto">
          <a:xfrm>
            <a:off x="7853363" y="5027613"/>
            <a:ext cx="79375" cy="114300"/>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52292" name="Rectangle 160"/>
          <p:cNvSpPr>
            <a:spLocks noChangeArrowheads="1"/>
          </p:cNvSpPr>
          <p:nvPr/>
        </p:nvSpPr>
        <p:spPr bwMode="auto">
          <a:xfrm>
            <a:off x="7369175" y="4770438"/>
            <a:ext cx="749300" cy="368300"/>
          </a:xfrm>
          <a:prstGeom prst="rect">
            <a:avLst/>
          </a:prstGeom>
          <a:noFill/>
          <a:ln w="12700">
            <a:solidFill>
              <a:schemeClr val="tx1"/>
            </a:solidFill>
            <a:miter lim="800000"/>
            <a:headEnd/>
            <a:tailEnd/>
          </a:ln>
        </p:spPr>
        <p:txBody>
          <a:bodyPr wrap="none" anchor="ctr"/>
          <a:lstStyle/>
          <a:p>
            <a:endParaRPr lang="en-US"/>
          </a:p>
        </p:txBody>
      </p:sp>
      <p:sp>
        <p:nvSpPr>
          <p:cNvPr id="52293" name="Line 161"/>
          <p:cNvSpPr>
            <a:spLocks noChangeShapeType="1"/>
          </p:cNvSpPr>
          <p:nvPr/>
        </p:nvSpPr>
        <p:spPr bwMode="auto">
          <a:xfrm>
            <a:off x="7743825" y="4764088"/>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2294" name="Line 162"/>
          <p:cNvSpPr>
            <a:spLocks noChangeShapeType="1"/>
          </p:cNvSpPr>
          <p:nvPr/>
        </p:nvSpPr>
        <p:spPr bwMode="auto">
          <a:xfrm flipH="1">
            <a:off x="7853363" y="4768850"/>
            <a:ext cx="17145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2295" name="Line 163"/>
          <p:cNvSpPr>
            <a:spLocks noChangeShapeType="1"/>
          </p:cNvSpPr>
          <p:nvPr/>
        </p:nvSpPr>
        <p:spPr bwMode="auto">
          <a:xfrm flipV="1">
            <a:off x="7643813" y="4768850"/>
            <a:ext cx="0" cy="3762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2296" name="Freeform 164"/>
          <p:cNvSpPr>
            <a:spLocks/>
          </p:cNvSpPr>
          <p:nvPr/>
        </p:nvSpPr>
        <p:spPr bwMode="auto">
          <a:xfrm>
            <a:off x="8121650" y="4924425"/>
            <a:ext cx="349250" cy="207963"/>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sp>
        <p:nvSpPr>
          <p:cNvPr id="52297" name="Freeform 165"/>
          <p:cNvSpPr>
            <a:spLocks/>
          </p:cNvSpPr>
          <p:nvPr/>
        </p:nvSpPr>
        <p:spPr bwMode="auto">
          <a:xfrm>
            <a:off x="5241925" y="3678238"/>
            <a:ext cx="722313" cy="1085850"/>
          </a:xfrm>
          <a:custGeom>
            <a:avLst/>
            <a:gdLst>
              <a:gd name="T0" fmla="*/ 407 w 455"/>
              <a:gd name="T1" fmla="*/ 683 h 684"/>
              <a:gd name="T2" fmla="*/ 407 w 455"/>
              <a:gd name="T3" fmla="*/ 495 h 684"/>
              <a:gd name="T4" fmla="*/ 0 w 455"/>
              <a:gd name="T5" fmla="*/ 490 h 684"/>
              <a:gd name="T6" fmla="*/ 0 w 455"/>
              <a:gd name="T7" fmla="*/ 0 h 684"/>
              <a:gd name="T8" fmla="*/ 53 w 455"/>
              <a:gd name="T9" fmla="*/ 0 h 684"/>
              <a:gd name="T10" fmla="*/ 454 w 455"/>
              <a:gd name="T11" fmla="*/ 0 h 684"/>
              <a:gd name="T12" fmla="*/ 0 60000 65536"/>
              <a:gd name="T13" fmla="*/ 0 60000 65536"/>
              <a:gd name="T14" fmla="*/ 0 60000 65536"/>
              <a:gd name="T15" fmla="*/ 0 60000 65536"/>
              <a:gd name="T16" fmla="*/ 0 60000 65536"/>
              <a:gd name="T17" fmla="*/ 0 60000 65536"/>
              <a:gd name="T18" fmla="*/ 0 w 455"/>
              <a:gd name="T19" fmla="*/ 0 h 684"/>
              <a:gd name="T20" fmla="*/ 455 w 455"/>
              <a:gd name="T21" fmla="*/ 684 h 684"/>
            </a:gdLst>
            <a:ahLst/>
            <a:cxnLst>
              <a:cxn ang="T12">
                <a:pos x="T0" y="T1"/>
              </a:cxn>
              <a:cxn ang="T13">
                <a:pos x="T2" y="T3"/>
              </a:cxn>
              <a:cxn ang="T14">
                <a:pos x="T4" y="T5"/>
              </a:cxn>
              <a:cxn ang="T15">
                <a:pos x="T6" y="T7"/>
              </a:cxn>
              <a:cxn ang="T16">
                <a:pos x="T8" y="T9"/>
              </a:cxn>
              <a:cxn ang="T17">
                <a:pos x="T10" y="T11"/>
              </a:cxn>
            </a:cxnLst>
            <a:rect l="T18" t="T19" r="T20" b="T21"/>
            <a:pathLst>
              <a:path w="455" h="684">
                <a:moveTo>
                  <a:pt x="407" y="683"/>
                </a:moveTo>
                <a:lnTo>
                  <a:pt x="407" y="495"/>
                </a:lnTo>
                <a:lnTo>
                  <a:pt x="0" y="490"/>
                </a:lnTo>
                <a:lnTo>
                  <a:pt x="0" y="0"/>
                </a:lnTo>
                <a:lnTo>
                  <a:pt x="53" y="0"/>
                </a:lnTo>
                <a:lnTo>
                  <a:pt x="454" y="0"/>
                </a:lnTo>
              </a:path>
            </a:pathLst>
          </a:custGeom>
          <a:noFill/>
          <a:ln w="12700" cap="rnd">
            <a:solidFill>
              <a:srgbClr val="000000"/>
            </a:solidFill>
            <a:prstDash val="dash"/>
            <a:round/>
            <a:headEnd type="none" w="sm" len="sm"/>
            <a:tailEnd type="none" w="sm" len="sm"/>
          </a:ln>
        </p:spPr>
        <p:txBody>
          <a:bodyPr/>
          <a:lstStyle/>
          <a:p>
            <a:endParaRPr lang="en-US"/>
          </a:p>
        </p:txBody>
      </p:sp>
      <p:sp>
        <p:nvSpPr>
          <p:cNvPr id="52298" name="Freeform 166"/>
          <p:cNvSpPr>
            <a:spLocks/>
          </p:cNvSpPr>
          <p:nvPr/>
        </p:nvSpPr>
        <p:spPr bwMode="auto">
          <a:xfrm>
            <a:off x="7097713" y="3667125"/>
            <a:ext cx="1457325" cy="1089025"/>
          </a:xfrm>
          <a:custGeom>
            <a:avLst/>
            <a:gdLst>
              <a:gd name="T0" fmla="*/ 0 w 918"/>
              <a:gd name="T1" fmla="*/ 0 h 686"/>
              <a:gd name="T2" fmla="*/ 917 w 918"/>
              <a:gd name="T3" fmla="*/ 0 h 686"/>
              <a:gd name="T4" fmla="*/ 917 w 918"/>
              <a:gd name="T5" fmla="*/ 495 h 686"/>
              <a:gd name="T6" fmla="*/ 583 w 918"/>
              <a:gd name="T7" fmla="*/ 495 h 686"/>
              <a:gd name="T8" fmla="*/ 583 w 918"/>
              <a:gd name="T9" fmla="*/ 685 h 686"/>
              <a:gd name="T10" fmla="*/ 0 60000 65536"/>
              <a:gd name="T11" fmla="*/ 0 60000 65536"/>
              <a:gd name="T12" fmla="*/ 0 60000 65536"/>
              <a:gd name="T13" fmla="*/ 0 60000 65536"/>
              <a:gd name="T14" fmla="*/ 0 60000 65536"/>
              <a:gd name="T15" fmla="*/ 0 w 918"/>
              <a:gd name="T16" fmla="*/ 0 h 686"/>
              <a:gd name="T17" fmla="*/ 918 w 918"/>
              <a:gd name="T18" fmla="*/ 686 h 686"/>
            </a:gdLst>
            <a:ahLst/>
            <a:cxnLst>
              <a:cxn ang="T10">
                <a:pos x="T0" y="T1"/>
              </a:cxn>
              <a:cxn ang="T11">
                <a:pos x="T2" y="T3"/>
              </a:cxn>
              <a:cxn ang="T12">
                <a:pos x="T4" y="T5"/>
              </a:cxn>
              <a:cxn ang="T13">
                <a:pos x="T6" y="T7"/>
              </a:cxn>
              <a:cxn ang="T14">
                <a:pos x="T8" y="T9"/>
              </a:cxn>
            </a:cxnLst>
            <a:rect l="T15" t="T16" r="T17" b="T18"/>
            <a:pathLst>
              <a:path w="918" h="686">
                <a:moveTo>
                  <a:pt x="0" y="0"/>
                </a:moveTo>
                <a:lnTo>
                  <a:pt x="917" y="0"/>
                </a:lnTo>
                <a:lnTo>
                  <a:pt x="917" y="495"/>
                </a:lnTo>
                <a:lnTo>
                  <a:pt x="583" y="495"/>
                </a:lnTo>
                <a:lnTo>
                  <a:pt x="583" y="685"/>
                </a:lnTo>
              </a:path>
            </a:pathLst>
          </a:custGeom>
          <a:noFill/>
          <a:ln w="12700" cap="rnd">
            <a:solidFill>
              <a:srgbClr val="000000"/>
            </a:solidFill>
            <a:prstDash val="dash"/>
            <a:round/>
            <a:headEnd type="none" w="sm" len="sm"/>
            <a:tailEnd type="none" w="sm" len="sm"/>
          </a:ln>
        </p:spPr>
        <p:txBody>
          <a:bodyPr/>
          <a:lstStyle/>
          <a:p>
            <a:endParaRPr lang="en-US"/>
          </a:p>
        </p:txBody>
      </p:sp>
      <p:sp>
        <p:nvSpPr>
          <p:cNvPr id="52299" name="AutoShape 167"/>
          <p:cNvSpPr>
            <a:spLocks noChangeArrowheads="1"/>
          </p:cNvSpPr>
          <p:nvPr/>
        </p:nvSpPr>
        <p:spPr bwMode="auto">
          <a:xfrm rot="5400000">
            <a:off x="5629275" y="3581400"/>
            <a:ext cx="174625" cy="174625"/>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52300" name="AutoShape 168"/>
          <p:cNvSpPr>
            <a:spLocks noChangeArrowheads="1"/>
          </p:cNvSpPr>
          <p:nvPr/>
        </p:nvSpPr>
        <p:spPr bwMode="auto">
          <a:xfrm rot="16200000" flipH="1">
            <a:off x="7265988" y="3573463"/>
            <a:ext cx="174625" cy="174625"/>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52301" name="Rectangle 169"/>
          <p:cNvSpPr>
            <a:spLocks noChangeArrowheads="1"/>
          </p:cNvSpPr>
          <p:nvPr/>
        </p:nvSpPr>
        <p:spPr bwMode="auto">
          <a:xfrm>
            <a:off x="4702175" y="5097463"/>
            <a:ext cx="31750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sp>
        <p:nvSpPr>
          <p:cNvPr id="52302" name="Rectangle 170"/>
          <p:cNvSpPr>
            <a:spLocks noChangeArrowheads="1"/>
          </p:cNvSpPr>
          <p:nvPr/>
        </p:nvSpPr>
        <p:spPr bwMode="auto">
          <a:xfrm>
            <a:off x="6838950" y="5122863"/>
            <a:ext cx="260350" cy="366712"/>
          </a:xfrm>
          <a:prstGeom prst="rect">
            <a:avLst/>
          </a:prstGeom>
          <a:noFill/>
          <a:ln w="9525">
            <a:noFill/>
            <a:miter lim="800000"/>
            <a:headEnd/>
            <a:tailEnd/>
          </a:ln>
        </p:spPr>
        <p:txBody>
          <a:bodyPr wrap="none" lIns="92075" tIns="46038" rIns="92075" bIns="46038">
            <a:spAutoFit/>
          </a:bodyPr>
          <a:lstStyle/>
          <a:p>
            <a:pPr defTabSz="762000"/>
            <a:r>
              <a:rPr lang="en-GB"/>
              <a:t>-</a:t>
            </a:r>
          </a:p>
        </p:txBody>
      </p:sp>
      <p:sp>
        <p:nvSpPr>
          <p:cNvPr id="52303" name="Oval 171"/>
          <p:cNvSpPr>
            <a:spLocks noChangeArrowheads="1"/>
          </p:cNvSpPr>
          <p:nvPr/>
        </p:nvSpPr>
        <p:spPr bwMode="auto">
          <a:xfrm>
            <a:off x="6972300" y="4975225"/>
            <a:ext cx="117475" cy="119063"/>
          </a:xfrm>
          <a:prstGeom prst="ellipse">
            <a:avLst/>
          </a:prstGeom>
          <a:noFill/>
          <a:ln w="12700">
            <a:solidFill>
              <a:srgbClr val="000000"/>
            </a:solidFill>
            <a:round/>
            <a:headEnd/>
            <a:tailEnd/>
          </a:ln>
        </p:spPr>
        <p:txBody>
          <a:bodyPr wrap="none" anchor="ctr"/>
          <a:lstStyle/>
          <a:p>
            <a:endParaRPr lang="en-US"/>
          </a:p>
        </p:txBody>
      </p:sp>
      <p:sp>
        <p:nvSpPr>
          <p:cNvPr id="52304" name="Oval 172"/>
          <p:cNvSpPr>
            <a:spLocks noChangeArrowheads="1"/>
          </p:cNvSpPr>
          <p:nvPr/>
        </p:nvSpPr>
        <p:spPr bwMode="auto">
          <a:xfrm>
            <a:off x="7024688" y="5021263"/>
            <a:ext cx="19050" cy="20637"/>
          </a:xfrm>
          <a:prstGeom prst="ellipse">
            <a:avLst/>
          </a:prstGeom>
          <a:solidFill>
            <a:srgbClr val="000000"/>
          </a:solidFill>
          <a:ln w="12700">
            <a:solidFill>
              <a:srgbClr val="000000"/>
            </a:solidFill>
            <a:round/>
            <a:headEnd/>
            <a:tailEnd/>
          </a:ln>
        </p:spPr>
        <p:txBody>
          <a:bodyPr wrap="none" anchor="ctr"/>
          <a:lstStyle/>
          <a:p>
            <a:endParaRPr lang="en-US"/>
          </a:p>
        </p:txBody>
      </p:sp>
      <p:grpSp>
        <p:nvGrpSpPr>
          <p:cNvPr id="9" name="Group 175"/>
          <p:cNvGrpSpPr>
            <a:grpSpLocks/>
          </p:cNvGrpSpPr>
          <p:nvPr/>
        </p:nvGrpSpPr>
        <p:grpSpPr bwMode="auto">
          <a:xfrm>
            <a:off x="7100888" y="5002213"/>
            <a:ext cx="250825" cy="74612"/>
            <a:chOff x="4473" y="3151"/>
            <a:chExt cx="158" cy="47"/>
          </a:xfrm>
        </p:grpSpPr>
        <p:sp>
          <p:nvSpPr>
            <p:cNvPr id="52315" name="Line 173"/>
            <p:cNvSpPr>
              <a:spLocks noChangeShapeType="1"/>
            </p:cNvSpPr>
            <p:nvPr/>
          </p:nvSpPr>
          <p:spPr bwMode="auto">
            <a:xfrm>
              <a:off x="4473" y="3151"/>
              <a:ext cx="15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316" name="Line 174"/>
            <p:cNvSpPr>
              <a:spLocks noChangeShapeType="1"/>
            </p:cNvSpPr>
            <p:nvPr/>
          </p:nvSpPr>
          <p:spPr bwMode="auto">
            <a:xfrm>
              <a:off x="4473" y="3198"/>
              <a:ext cx="158"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52306" name="Line 176"/>
          <p:cNvSpPr>
            <a:spLocks noChangeShapeType="1"/>
          </p:cNvSpPr>
          <p:nvPr/>
        </p:nvSpPr>
        <p:spPr bwMode="auto">
          <a:xfrm flipV="1">
            <a:off x="8307388" y="1763713"/>
            <a:ext cx="0" cy="92075"/>
          </a:xfrm>
          <a:prstGeom prst="line">
            <a:avLst/>
          </a:prstGeom>
          <a:noFill/>
          <a:ln w="25400">
            <a:solidFill>
              <a:srgbClr val="000000"/>
            </a:solidFill>
            <a:round/>
            <a:headEnd type="none" w="sm" len="sm"/>
            <a:tailEnd type="none" w="sm" len="sm"/>
          </a:ln>
        </p:spPr>
        <p:txBody>
          <a:bodyPr wrap="none" anchor="ctr"/>
          <a:lstStyle/>
          <a:p>
            <a:endParaRPr lang="en-US"/>
          </a:p>
        </p:txBody>
      </p:sp>
      <p:grpSp>
        <p:nvGrpSpPr>
          <p:cNvPr id="10" name="Group 180"/>
          <p:cNvGrpSpPr>
            <a:grpSpLocks/>
          </p:cNvGrpSpPr>
          <p:nvPr/>
        </p:nvGrpSpPr>
        <p:grpSpPr bwMode="auto">
          <a:xfrm>
            <a:off x="6324600" y="1373188"/>
            <a:ext cx="923925" cy="336550"/>
            <a:chOff x="3984" y="865"/>
            <a:chExt cx="582" cy="212"/>
          </a:xfrm>
        </p:grpSpPr>
        <p:sp>
          <p:nvSpPr>
            <p:cNvPr id="52312" name="Line 177"/>
            <p:cNvSpPr>
              <a:spLocks noChangeShapeType="1"/>
            </p:cNvSpPr>
            <p:nvPr/>
          </p:nvSpPr>
          <p:spPr bwMode="auto">
            <a:xfrm flipH="1">
              <a:off x="4069" y="1022"/>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52313" name="Rectangle 178"/>
            <p:cNvSpPr>
              <a:spLocks noChangeArrowheads="1"/>
            </p:cNvSpPr>
            <p:nvPr/>
          </p:nvSpPr>
          <p:spPr bwMode="auto">
            <a:xfrm flipH="1">
              <a:off x="4375" y="865"/>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52314" name="Rectangle 179"/>
            <p:cNvSpPr>
              <a:spLocks noChangeArrowheads="1"/>
            </p:cNvSpPr>
            <p:nvPr/>
          </p:nvSpPr>
          <p:spPr bwMode="auto">
            <a:xfrm flipH="1">
              <a:off x="3984" y="865"/>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52308" name="Rectangle 181"/>
          <p:cNvSpPr>
            <a:spLocks noChangeArrowheads="1"/>
          </p:cNvSpPr>
          <p:nvPr/>
        </p:nvSpPr>
        <p:spPr bwMode="auto">
          <a:xfrm>
            <a:off x="5911850" y="1816100"/>
            <a:ext cx="312738" cy="304800"/>
          </a:xfrm>
          <a:prstGeom prst="rect">
            <a:avLst/>
          </a:prstGeom>
          <a:noFill/>
          <a:ln w="9525">
            <a:noFill/>
            <a:miter lim="800000"/>
            <a:headEnd/>
            <a:tailEnd/>
          </a:ln>
        </p:spPr>
        <p:txBody>
          <a:bodyPr wrap="none" lIns="92075" tIns="46038" rIns="92075" bIns="46038">
            <a:spAutoFit/>
          </a:bodyPr>
          <a:lstStyle/>
          <a:p>
            <a:pPr defTabSz="762000"/>
            <a:r>
              <a:rPr lang="en-GB" sz="1400"/>
              <a:t>A</a:t>
            </a:r>
          </a:p>
        </p:txBody>
      </p:sp>
      <p:sp>
        <p:nvSpPr>
          <p:cNvPr id="52309" name="Rectangle 182"/>
          <p:cNvSpPr>
            <a:spLocks noChangeArrowheads="1"/>
          </p:cNvSpPr>
          <p:nvPr/>
        </p:nvSpPr>
        <p:spPr bwMode="auto">
          <a:xfrm>
            <a:off x="8128000" y="1493838"/>
            <a:ext cx="354013" cy="274637"/>
          </a:xfrm>
          <a:prstGeom prst="rect">
            <a:avLst/>
          </a:prstGeom>
          <a:noFill/>
          <a:ln w="9525">
            <a:noFill/>
            <a:miter lim="800000"/>
            <a:headEnd/>
            <a:tailEnd/>
          </a:ln>
        </p:spPr>
        <p:txBody>
          <a:bodyPr wrap="none" lIns="92075" tIns="46038" rIns="92075" bIns="46038">
            <a:spAutoFit/>
          </a:bodyPr>
          <a:lstStyle/>
          <a:p>
            <a:pPr defTabSz="762000"/>
            <a:r>
              <a:rPr lang="en-GB" sz="1200" b="0"/>
              <a:t>a1</a:t>
            </a:r>
          </a:p>
        </p:txBody>
      </p:sp>
      <p:sp>
        <p:nvSpPr>
          <p:cNvPr id="52310" name="Rectangle 183"/>
          <p:cNvSpPr>
            <a:spLocks noChangeArrowheads="1"/>
          </p:cNvSpPr>
          <p:nvPr/>
        </p:nvSpPr>
        <p:spPr bwMode="auto">
          <a:xfrm>
            <a:off x="7054850" y="5108575"/>
            <a:ext cx="354013" cy="274638"/>
          </a:xfrm>
          <a:prstGeom prst="rect">
            <a:avLst/>
          </a:prstGeom>
          <a:noFill/>
          <a:ln w="9525">
            <a:noFill/>
            <a:miter lim="800000"/>
            <a:headEnd/>
            <a:tailEnd/>
          </a:ln>
        </p:spPr>
        <p:txBody>
          <a:bodyPr wrap="none" lIns="92075" tIns="46038" rIns="92075" bIns="46038">
            <a:spAutoFit/>
          </a:bodyPr>
          <a:lstStyle/>
          <a:p>
            <a:pPr defTabSz="762000"/>
            <a:r>
              <a:rPr lang="en-GB" sz="1200" b="0"/>
              <a:t>a1</a:t>
            </a:r>
          </a:p>
        </p:txBody>
      </p:sp>
      <p:sp>
        <p:nvSpPr>
          <p:cNvPr id="185" name="Slide Number Placeholder 184"/>
          <p:cNvSpPr>
            <a:spLocks noGrp="1"/>
          </p:cNvSpPr>
          <p:nvPr>
            <p:ph type="sldNum" sz="quarter" idx="12"/>
          </p:nvPr>
        </p:nvSpPr>
        <p:spPr/>
        <p:txBody>
          <a:bodyPr/>
          <a:lstStyle/>
          <a:p>
            <a:fld id="{432C8622-D8E8-42BF-901A-EF4521E846B1}" type="slidenum">
              <a:rPr lang="en-GB" smtClean="0"/>
              <a:pPr/>
              <a:t>46</a:t>
            </a:fld>
            <a:endParaRPr lang="en-GB"/>
          </a:p>
        </p:txBody>
      </p:sp>
      <p:pic>
        <p:nvPicPr>
          <p:cNvPr id="186"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800">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pPr algn="ctr"/>
            <a:r>
              <a:rPr lang="en-GB" dirty="0">
                <a:solidFill>
                  <a:srgbClr val="0070C0"/>
                </a:solidFill>
              </a:rPr>
              <a:t>Fully-automatic control</a:t>
            </a:r>
          </a:p>
        </p:txBody>
      </p:sp>
      <p:sp>
        <p:nvSpPr>
          <p:cNvPr id="53251" name="Rectangle 3"/>
          <p:cNvSpPr>
            <a:spLocks noGrp="1" noChangeArrowheads="1"/>
          </p:cNvSpPr>
          <p:nvPr>
            <p:ph type="body" sz="half" idx="2"/>
          </p:nvPr>
        </p:nvSpPr>
        <p:spPr>
          <a:xfrm>
            <a:off x="4648199" y="1447799"/>
            <a:ext cx="4154055" cy="4908567"/>
          </a:xfrm>
          <a:noFill/>
        </p:spPr>
        <p:txBody>
          <a:bodyPr>
            <a:normAutofit lnSpcReduction="10000"/>
          </a:bodyPr>
          <a:lstStyle/>
          <a:p>
            <a:pPr algn="just">
              <a:lnSpc>
                <a:spcPct val="150000"/>
              </a:lnSpc>
            </a:pPr>
            <a:r>
              <a:rPr lang="en-GB" sz="2000" dirty="0"/>
              <a:t>Continuous automatic cycling from roller operated trip valves</a:t>
            </a:r>
          </a:p>
          <a:p>
            <a:pPr algn="just">
              <a:lnSpc>
                <a:spcPct val="150000"/>
              </a:lnSpc>
            </a:pPr>
            <a:r>
              <a:rPr lang="en-GB" sz="2000" dirty="0"/>
              <a:t>Manual Run and End of the automatic cycling</a:t>
            </a:r>
          </a:p>
          <a:p>
            <a:pPr algn="just">
              <a:lnSpc>
                <a:spcPct val="150000"/>
              </a:lnSpc>
            </a:pPr>
            <a:r>
              <a:rPr lang="en-GB" sz="2000" dirty="0"/>
              <a:t>Cylinder will come to rest in the </a:t>
            </a:r>
            <a:r>
              <a:rPr lang="en-GB" sz="2000" dirty="0" err="1"/>
              <a:t>instroked</a:t>
            </a:r>
            <a:r>
              <a:rPr lang="en-GB" sz="2000" dirty="0"/>
              <a:t> position regardless of when the valve is put to End</a:t>
            </a:r>
          </a:p>
          <a:p>
            <a:pPr algn="just">
              <a:lnSpc>
                <a:spcPct val="150000"/>
              </a:lnSpc>
            </a:pPr>
            <a:r>
              <a:rPr lang="en-GB" sz="2000" dirty="0"/>
              <a:t>Tags for the roller feedback valves a0 and a1 show their relative positions</a:t>
            </a:r>
          </a:p>
        </p:txBody>
      </p:sp>
      <p:grpSp>
        <p:nvGrpSpPr>
          <p:cNvPr id="2" name="Group 216"/>
          <p:cNvGrpSpPr>
            <a:grpSpLocks/>
          </p:cNvGrpSpPr>
          <p:nvPr/>
        </p:nvGrpSpPr>
        <p:grpSpPr bwMode="auto">
          <a:xfrm>
            <a:off x="412750" y="1290638"/>
            <a:ext cx="3975100" cy="4487862"/>
            <a:chOff x="260" y="813"/>
            <a:chExt cx="2504" cy="2827"/>
          </a:xfrm>
        </p:grpSpPr>
        <p:sp>
          <p:nvSpPr>
            <p:cNvPr id="53254" name="Freeform 4"/>
            <p:cNvSpPr>
              <a:spLocks/>
            </p:cNvSpPr>
            <p:nvPr/>
          </p:nvSpPr>
          <p:spPr bwMode="auto">
            <a:xfrm>
              <a:off x="670" y="2264"/>
              <a:ext cx="463" cy="378"/>
            </a:xfrm>
            <a:custGeom>
              <a:avLst/>
              <a:gdLst>
                <a:gd name="T0" fmla="*/ 413 w 463"/>
                <a:gd name="T1" fmla="*/ 377 h 378"/>
                <a:gd name="T2" fmla="*/ 413 w 463"/>
                <a:gd name="T3" fmla="*/ 212 h 378"/>
                <a:gd name="T4" fmla="*/ 0 w 463"/>
                <a:gd name="T5" fmla="*/ 212 h 378"/>
                <a:gd name="T6" fmla="*/ 0 w 463"/>
                <a:gd name="T7" fmla="*/ 0 h 378"/>
                <a:gd name="T8" fmla="*/ 462 w 463"/>
                <a:gd name="T9" fmla="*/ 0 h 378"/>
                <a:gd name="T10" fmla="*/ 0 60000 65536"/>
                <a:gd name="T11" fmla="*/ 0 60000 65536"/>
                <a:gd name="T12" fmla="*/ 0 60000 65536"/>
                <a:gd name="T13" fmla="*/ 0 60000 65536"/>
                <a:gd name="T14" fmla="*/ 0 60000 65536"/>
                <a:gd name="T15" fmla="*/ 0 w 463"/>
                <a:gd name="T16" fmla="*/ 0 h 378"/>
                <a:gd name="T17" fmla="*/ 463 w 463"/>
                <a:gd name="T18" fmla="*/ 378 h 378"/>
              </a:gdLst>
              <a:ahLst/>
              <a:cxnLst>
                <a:cxn ang="T10">
                  <a:pos x="T0" y="T1"/>
                </a:cxn>
                <a:cxn ang="T11">
                  <a:pos x="T2" y="T3"/>
                </a:cxn>
                <a:cxn ang="T12">
                  <a:pos x="T4" y="T5"/>
                </a:cxn>
                <a:cxn ang="T13">
                  <a:pos x="T6" y="T7"/>
                </a:cxn>
                <a:cxn ang="T14">
                  <a:pos x="T8" y="T9"/>
                </a:cxn>
              </a:cxnLst>
              <a:rect l="T15" t="T16" r="T17" b="T18"/>
              <a:pathLst>
                <a:path w="463" h="378">
                  <a:moveTo>
                    <a:pt x="413" y="377"/>
                  </a:moveTo>
                  <a:lnTo>
                    <a:pt x="413" y="212"/>
                  </a:lnTo>
                  <a:lnTo>
                    <a:pt x="0" y="212"/>
                  </a:lnTo>
                  <a:lnTo>
                    <a:pt x="0" y="0"/>
                  </a:lnTo>
                  <a:lnTo>
                    <a:pt x="462" y="0"/>
                  </a:lnTo>
                </a:path>
              </a:pathLst>
            </a:custGeom>
            <a:noFill/>
            <a:ln w="12700" cap="rnd">
              <a:solidFill>
                <a:srgbClr val="000000"/>
              </a:solidFill>
              <a:prstDash val="dash"/>
              <a:round/>
              <a:headEnd type="none" w="sm" len="sm"/>
              <a:tailEnd type="none" w="sm" len="sm"/>
            </a:ln>
          </p:spPr>
          <p:txBody>
            <a:bodyPr/>
            <a:lstStyle/>
            <a:p>
              <a:endParaRPr lang="en-US"/>
            </a:p>
          </p:txBody>
        </p:sp>
        <p:grpSp>
          <p:nvGrpSpPr>
            <p:cNvPr id="3" name="Group 20"/>
            <p:cNvGrpSpPr>
              <a:grpSpLocks/>
            </p:cNvGrpSpPr>
            <p:nvPr/>
          </p:nvGrpSpPr>
          <p:grpSpPr bwMode="auto">
            <a:xfrm>
              <a:off x="1309" y="1071"/>
              <a:ext cx="844" cy="325"/>
              <a:chOff x="1309" y="1071"/>
              <a:chExt cx="844" cy="325"/>
            </a:xfrm>
          </p:grpSpPr>
          <p:sp>
            <p:nvSpPr>
              <p:cNvPr id="53451" name="Line 5"/>
              <p:cNvSpPr>
                <a:spLocks noChangeShapeType="1"/>
              </p:cNvSpPr>
              <p:nvPr/>
            </p:nvSpPr>
            <p:spPr bwMode="auto">
              <a:xfrm>
                <a:off x="1552" y="1173"/>
                <a:ext cx="60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52" name="Line 6"/>
              <p:cNvSpPr>
                <a:spLocks noChangeShapeType="1"/>
              </p:cNvSpPr>
              <p:nvPr/>
            </p:nvSpPr>
            <p:spPr bwMode="auto">
              <a:xfrm>
                <a:off x="1549" y="1219"/>
                <a:ext cx="60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53" name="Line 7"/>
              <p:cNvSpPr>
                <a:spLocks noChangeShapeType="1"/>
              </p:cNvSpPr>
              <p:nvPr/>
            </p:nvSpPr>
            <p:spPr bwMode="auto">
              <a:xfrm>
                <a:off x="1343" y="1317"/>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54" name="AutoShape 8"/>
              <p:cNvSpPr>
                <a:spLocks noChangeArrowheads="1"/>
              </p:cNvSpPr>
              <p:nvPr/>
            </p:nvSpPr>
            <p:spPr bwMode="auto">
              <a:xfrm>
                <a:off x="1317" y="1261"/>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3455" name="Freeform 9"/>
              <p:cNvSpPr>
                <a:spLocks/>
              </p:cNvSpPr>
              <p:nvPr/>
            </p:nvSpPr>
            <p:spPr bwMode="auto">
              <a:xfrm>
                <a:off x="1483" y="1136"/>
                <a:ext cx="63" cy="120"/>
              </a:xfrm>
              <a:custGeom>
                <a:avLst/>
                <a:gdLst>
                  <a:gd name="T0" fmla="*/ 0 w 63"/>
                  <a:gd name="T1" fmla="*/ 0 h 120"/>
                  <a:gd name="T2" fmla="*/ 62 w 63"/>
                  <a:gd name="T3" fmla="*/ 0 h 120"/>
                  <a:gd name="T4" fmla="*/ 62 w 63"/>
                  <a:gd name="T5" fmla="*/ 119 h 120"/>
                  <a:gd name="T6" fmla="*/ 0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0" y="0"/>
                    </a:moveTo>
                    <a:lnTo>
                      <a:pt x="62" y="0"/>
                    </a:lnTo>
                    <a:lnTo>
                      <a:pt x="62" y="119"/>
                    </a:lnTo>
                    <a:lnTo>
                      <a:pt x="0" y="119"/>
                    </a:lnTo>
                  </a:path>
                </a:pathLst>
              </a:custGeom>
              <a:noFill/>
              <a:ln w="12700" cap="rnd">
                <a:solidFill>
                  <a:srgbClr val="000000"/>
                </a:solidFill>
                <a:round/>
                <a:headEnd type="none" w="sm" len="sm"/>
                <a:tailEnd type="none" w="sm" len="sm"/>
              </a:ln>
            </p:spPr>
            <p:txBody>
              <a:bodyPr/>
              <a:lstStyle/>
              <a:p>
                <a:endParaRPr lang="en-US"/>
              </a:p>
            </p:txBody>
          </p:sp>
          <p:sp>
            <p:nvSpPr>
              <p:cNvPr id="53456" name="Line 10"/>
              <p:cNvSpPr>
                <a:spLocks noChangeShapeType="1"/>
              </p:cNvSpPr>
              <p:nvPr/>
            </p:nvSpPr>
            <p:spPr bwMode="auto">
              <a:xfrm>
                <a:off x="1419" y="1075"/>
                <a:ext cx="0" cy="24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57" name="Freeform 11"/>
              <p:cNvSpPr>
                <a:spLocks/>
              </p:cNvSpPr>
              <p:nvPr/>
            </p:nvSpPr>
            <p:spPr bwMode="auto">
              <a:xfrm>
                <a:off x="1357" y="1136"/>
                <a:ext cx="63" cy="120"/>
              </a:xfrm>
              <a:custGeom>
                <a:avLst/>
                <a:gdLst>
                  <a:gd name="T0" fmla="*/ 62 w 63"/>
                  <a:gd name="T1" fmla="*/ 0 h 120"/>
                  <a:gd name="T2" fmla="*/ 0 w 63"/>
                  <a:gd name="T3" fmla="*/ 0 h 120"/>
                  <a:gd name="T4" fmla="*/ 0 w 63"/>
                  <a:gd name="T5" fmla="*/ 119 h 120"/>
                  <a:gd name="T6" fmla="*/ 62 w 63"/>
                  <a:gd name="T7" fmla="*/ 119 h 120"/>
                  <a:gd name="T8" fmla="*/ 0 60000 65536"/>
                  <a:gd name="T9" fmla="*/ 0 60000 65536"/>
                  <a:gd name="T10" fmla="*/ 0 60000 65536"/>
                  <a:gd name="T11" fmla="*/ 0 60000 65536"/>
                  <a:gd name="T12" fmla="*/ 0 w 63"/>
                  <a:gd name="T13" fmla="*/ 0 h 120"/>
                  <a:gd name="T14" fmla="*/ 63 w 63"/>
                  <a:gd name="T15" fmla="*/ 120 h 120"/>
                </a:gdLst>
                <a:ahLst/>
                <a:cxnLst>
                  <a:cxn ang="T8">
                    <a:pos x="T0" y="T1"/>
                  </a:cxn>
                  <a:cxn ang="T9">
                    <a:pos x="T2" y="T3"/>
                  </a:cxn>
                  <a:cxn ang="T10">
                    <a:pos x="T4" y="T5"/>
                  </a:cxn>
                  <a:cxn ang="T11">
                    <a:pos x="T6" y="T7"/>
                  </a:cxn>
                </a:cxnLst>
                <a:rect l="T12" t="T13" r="T14" b="T15"/>
                <a:pathLst>
                  <a:path w="63" h="120">
                    <a:moveTo>
                      <a:pt x="62" y="0"/>
                    </a:moveTo>
                    <a:lnTo>
                      <a:pt x="0" y="0"/>
                    </a:lnTo>
                    <a:lnTo>
                      <a:pt x="0" y="119"/>
                    </a:lnTo>
                    <a:lnTo>
                      <a:pt x="62" y="119"/>
                    </a:lnTo>
                  </a:path>
                </a:pathLst>
              </a:custGeom>
              <a:noFill/>
              <a:ln w="12700" cap="rnd">
                <a:solidFill>
                  <a:srgbClr val="000000"/>
                </a:solidFill>
                <a:round/>
                <a:headEnd type="none" w="sm" len="sm"/>
                <a:tailEnd type="none" w="sm" len="sm"/>
              </a:ln>
            </p:spPr>
            <p:txBody>
              <a:bodyPr/>
              <a:lstStyle/>
              <a:p>
                <a:endParaRPr lang="en-US"/>
              </a:p>
            </p:txBody>
          </p:sp>
          <p:sp>
            <p:nvSpPr>
              <p:cNvPr id="53458" name="Line 12"/>
              <p:cNvSpPr>
                <a:spLocks noChangeShapeType="1"/>
              </p:cNvSpPr>
              <p:nvPr/>
            </p:nvSpPr>
            <p:spPr bwMode="auto">
              <a:xfrm>
                <a:off x="1482" y="1075"/>
                <a:ext cx="0" cy="242"/>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4" name="Group 15"/>
              <p:cNvGrpSpPr>
                <a:grpSpLocks/>
              </p:cNvGrpSpPr>
              <p:nvPr/>
            </p:nvGrpSpPr>
            <p:grpSpPr bwMode="auto">
              <a:xfrm>
                <a:off x="1975" y="1261"/>
                <a:ext cx="52" cy="135"/>
                <a:chOff x="1975" y="1261"/>
                <a:chExt cx="52" cy="135"/>
              </a:xfrm>
            </p:grpSpPr>
            <p:sp>
              <p:nvSpPr>
                <p:cNvPr id="53464" name="Line 13"/>
                <p:cNvSpPr>
                  <a:spLocks noChangeShapeType="1"/>
                </p:cNvSpPr>
                <p:nvPr/>
              </p:nvSpPr>
              <p:spPr bwMode="auto">
                <a:xfrm>
                  <a:off x="2001" y="1317"/>
                  <a:ext cx="0" cy="7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65" name="AutoShape 14"/>
                <p:cNvSpPr>
                  <a:spLocks noChangeArrowheads="1"/>
                </p:cNvSpPr>
                <p:nvPr/>
              </p:nvSpPr>
              <p:spPr bwMode="auto">
                <a:xfrm>
                  <a:off x="1975" y="1261"/>
                  <a:ext cx="52" cy="52"/>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53460" name="Freeform 16"/>
              <p:cNvSpPr>
                <a:spLocks/>
              </p:cNvSpPr>
              <p:nvPr/>
            </p:nvSpPr>
            <p:spPr bwMode="auto">
              <a:xfrm>
                <a:off x="1309" y="1071"/>
                <a:ext cx="725" cy="245"/>
              </a:xfrm>
              <a:custGeom>
                <a:avLst/>
                <a:gdLst>
                  <a:gd name="T0" fmla="*/ 724 w 725"/>
                  <a:gd name="T1" fmla="*/ 96 h 245"/>
                  <a:gd name="T2" fmla="*/ 724 w 725"/>
                  <a:gd name="T3" fmla="*/ 0 h 245"/>
                  <a:gd name="T4" fmla="*/ 0 w 725"/>
                  <a:gd name="T5" fmla="*/ 0 h 245"/>
                  <a:gd name="T6" fmla="*/ 0 w 725"/>
                  <a:gd name="T7" fmla="*/ 244 h 245"/>
                  <a:gd name="T8" fmla="*/ 724 w 725"/>
                  <a:gd name="T9" fmla="*/ 244 h 245"/>
                  <a:gd name="T10" fmla="*/ 724 w 725"/>
                  <a:gd name="T11" fmla="*/ 148 h 245"/>
                  <a:gd name="T12" fmla="*/ 0 60000 65536"/>
                  <a:gd name="T13" fmla="*/ 0 60000 65536"/>
                  <a:gd name="T14" fmla="*/ 0 60000 65536"/>
                  <a:gd name="T15" fmla="*/ 0 60000 65536"/>
                  <a:gd name="T16" fmla="*/ 0 60000 65536"/>
                  <a:gd name="T17" fmla="*/ 0 60000 65536"/>
                  <a:gd name="T18" fmla="*/ 0 w 725"/>
                  <a:gd name="T19" fmla="*/ 0 h 245"/>
                  <a:gd name="T20" fmla="*/ 725 w 725"/>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25" h="245">
                    <a:moveTo>
                      <a:pt x="724" y="96"/>
                    </a:moveTo>
                    <a:lnTo>
                      <a:pt x="724" y="0"/>
                    </a:lnTo>
                    <a:lnTo>
                      <a:pt x="0" y="0"/>
                    </a:lnTo>
                    <a:lnTo>
                      <a:pt x="0" y="244"/>
                    </a:lnTo>
                    <a:lnTo>
                      <a:pt x="724" y="244"/>
                    </a:lnTo>
                    <a:lnTo>
                      <a:pt x="724" y="148"/>
                    </a:lnTo>
                  </a:path>
                </a:pathLst>
              </a:custGeom>
              <a:noFill/>
              <a:ln w="12700" cap="rnd">
                <a:solidFill>
                  <a:schemeClr val="tx1"/>
                </a:solidFill>
                <a:round/>
                <a:headEnd type="none" w="sm" len="sm"/>
                <a:tailEnd type="none" w="sm" len="sm"/>
              </a:ln>
            </p:spPr>
            <p:txBody>
              <a:bodyPr/>
              <a:lstStyle/>
              <a:p>
                <a:endParaRPr lang="en-US"/>
              </a:p>
            </p:txBody>
          </p:sp>
          <p:grpSp>
            <p:nvGrpSpPr>
              <p:cNvPr id="5" name="Group 19"/>
              <p:cNvGrpSpPr>
                <a:grpSpLocks/>
              </p:cNvGrpSpPr>
              <p:nvPr/>
            </p:nvGrpSpPr>
            <p:grpSpPr bwMode="auto">
              <a:xfrm>
                <a:off x="1374" y="1092"/>
                <a:ext cx="182" cy="181"/>
                <a:chOff x="1374" y="1092"/>
                <a:chExt cx="182" cy="181"/>
              </a:xfrm>
            </p:grpSpPr>
            <p:sp>
              <p:nvSpPr>
                <p:cNvPr id="53462" name="Line 17"/>
                <p:cNvSpPr>
                  <a:spLocks noChangeShapeType="1"/>
                </p:cNvSpPr>
                <p:nvPr/>
              </p:nvSpPr>
              <p:spPr bwMode="auto">
                <a:xfrm flipV="1">
                  <a:off x="1374" y="1104"/>
                  <a:ext cx="166" cy="16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63" name="Freeform 18"/>
                <p:cNvSpPr>
                  <a:spLocks/>
                </p:cNvSpPr>
                <p:nvPr/>
              </p:nvSpPr>
              <p:spPr bwMode="auto">
                <a:xfrm>
                  <a:off x="1505" y="1092"/>
                  <a:ext cx="51" cy="51"/>
                </a:xfrm>
                <a:custGeom>
                  <a:avLst/>
                  <a:gdLst>
                    <a:gd name="T0" fmla="*/ 0 w 51"/>
                    <a:gd name="T1" fmla="*/ 30 h 51"/>
                    <a:gd name="T2" fmla="*/ 20 w 51"/>
                    <a:gd name="T3" fmla="*/ 50 h 51"/>
                    <a:gd name="T4" fmla="*/ 50 w 51"/>
                    <a:gd name="T5" fmla="*/ 0 h 51"/>
                    <a:gd name="T6" fmla="*/ 0 w 51"/>
                    <a:gd name="T7" fmla="*/ 30 h 51"/>
                    <a:gd name="T8" fmla="*/ 0 60000 65536"/>
                    <a:gd name="T9" fmla="*/ 0 60000 65536"/>
                    <a:gd name="T10" fmla="*/ 0 60000 65536"/>
                    <a:gd name="T11" fmla="*/ 0 60000 65536"/>
                    <a:gd name="T12" fmla="*/ 0 w 51"/>
                    <a:gd name="T13" fmla="*/ 0 h 51"/>
                    <a:gd name="T14" fmla="*/ 51 w 51"/>
                    <a:gd name="T15" fmla="*/ 51 h 51"/>
                  </a:gdLst>
                  <a:ahLst/>
                  <a:cxnLst>
                    <a:cxn ang="T8">
                      <a:pos x="T0" y="T1"/>
                    </a:cxn>
                    <a:cxn ang="T9">
                      <a:pos x="T2" y="T3"/>
                    </a:cxn>
                    <a:cxn ang="T10">
                      <a:pos x="T4" y="T5"/>
                    </a:cxn>
                    <a:cxn ang="T11">
                      <a:pos x="T6" y="T7"/>
                    </a:cxn>
                  </a:cxnLst>
                  <a:rect l="T12" t="T13" r="T14" b="T15"/>
                  <a:pathLst>
                    <a:path w="51" h="51">
                      <a:moveTo>
                        <a:pt x="0" y="30"/>
                      </a:moveTo>
                      <a:lnTo>
                        <a:pt x="20" y="50"/>
                      </a:lnTo>
                      <a:lnTo>
                        <a:pt x="50" y="0"/>
                      </a:lnTo>
                      <a:lnTo>
                        <a:pt x="0" y="30"/>
                      </a:lnTo>
                    </a:path>
                  </a:pathLst>
                </a:custGeom>
                <a:solidFill>
                  <a:srgbClr val="000000"/>
                </a:solidFill>
                <a:ln w="12700" cap="rnd">
                  <a:solidFill>
                    <a:srgbClr val="000000"/>
                  </a:solidFill>
                  <a:round/>
                  <a:headEnd/>
                  <a:tailEnd/>
                </a:ln>
              </p:spPr>
              <p:txBody>
                <a:bodyPr/>
                <a:lstStyle/>
                <a:p>
                  <a:endParaRPr lang="en-US"/>
                </a:p>
              </p:txBody>
            </p:sp>
          </p:grpSp>
        </p:grpSp>
        <p:sp>
          <p:nvSpPr>
            <p:cNvPr id="53256" name="Freeform 21"/>
            <p:cNvSpPr>
              <a:spLocks/>
            </p:cNvSpPr>
            <p:nvPr/>
          </p:nvSpPr>
          <p:spPr bwMode="auto">
            <a:xfrm>
              <a:off x="1131" y="2069"/>
              <a:ext cx="722" cy="254"/>
            </a:xfrm>
            <a:custGeom>
              <a:avLst/>
              <a:gdLst>
                <a:gd name="T0" fmla="*/ 0 w 722"/>
                <a:gd name="T1" fmla="*/ 0 h 254"/>
                <a:gd name="T2" fmla="*/ 0 w 722"/>
                <a:gd name="T3" fmla="*/ 253 h 254"/>
                <a:gd name="T4" fmla="*/ 721 w 722"/>
                <a:gd name="T5" fmla="*/ 253 h 254"/>
                <a:gd name="T6" fmla="*/ 721 w 722"/>
                <a:gd name="T7" fmla="*/ 0 h 254"/>
                <a:gd name="T8" fmla="*/ 0 w 722"/>
                <a:gd name="T9" fmla="*/ 0 h 254"/>
                <a:gd name="T10" fmla="*/ 0 60000 65536"/>
                <a:gd name="T11" fmla="*/ 0 60000 65536"/>
                <a:gd name="T12" fmla="*/ 0 60000 65536"/>
                <a:gd name="T13" fmla="*/ 0 60000 65536"/>
                <a:gd name="T14" fmla="*/ 0 60000 65536"/>
                <a:gd name="T15" fmla="*/ 0 w 722"/>
                <a:gd name="T16" fmla="*/ 0 h 254"/>
                <a:gd name="T17" fmla="*/ 722 w 722"/>
                <a:gd name="T18" fmla="*/ 254 h 254"/>
              </a:gdLst>
              <a:ahLst/>
              <a:cxnLst>
                <a:cxn ang="T10">
                  <a:pos x="T0" y="T1"/>
                </a:cxn>
                <a:cxn ang="T11">
                  <a:pos x="T2" y="T3"/>
                </a:cxn>
                <a:cxn ang="T12">
                  <a:pos x="T4" y="T5"/>
                </a:cxn>
                <a:cxn ang="T13">
                  <a:pos x="T6" y="T7"/>
                </a:cxn>
                <a:cxn ang="T14">
                  <a:pos x="T8" y="T9"/>
                </a:cxn>
              </a:cxnLst>
              <a:rect l="T15" t="T16" r="T17" b="T18"/>
              <a:pathLst>
                <a:path w="722" h="254">
                  <a:moveTo>
                    <a:pt x="0" y="0"/>
                  </a:moveTo>
                  <a:lnTo>
                    <a:pt x="0" y="253"/>
                  </a:lnTo>
                  <a:lnTo>
                    <a:pt x="721" y="253"/>
                  </a:lnTo>
                  <a:lnTo>
                    <a:pt x="721" y="0"/>
                  </a:lnTo>
                  <a:lnTo>
                    <a:pt x="0" y="0"/>
                  </a:lnTo>
                </a:path>
              </a:pathLst>
            </a:custGeom>
            <a:noFill/>
            <a:ln w="12700" cap="rnd">
              <a:solidFill>
                <a:srgbClr val="000000"/>
              </a:solidFill>
              <a:round/>
              <a:headEnd/>
              <a:tailEnd/>
            </a:ln>
          </p:spPr>
          <p:txBody>
            <a:bodyPr/>
            <a:lstStyle/>
            <a:p>
              <a:endParaRPr lang="en-US"/>
            </a:p>
          </p:txBody>
        </p:sp>
        <p:sp>
          <p:nvSpPr>
            <p:cNvPr id="53257" name="Line 22"/>
            <p:cNvSpPr>
              <a:spLocks noChangeShapeType="1"/>
            </p:cNvSpPr>
            <p:nvPr/>
          </p:nvSpPr>
          <p:spPr bwMode="auto">
            <a:xfrm>
              <a:off x="1494" y="2069"/>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58" name="Line 23"/>
            <p:cNvSpPr>
              <a:spLocks noChangeShapeType="1"/>
            </p:cNvSpPr>
            <p:nvPr/>
          </p:nvSpPr>
          <p:spPr bwMode="auto">
            <a:xfrm>
              <a:off x="1205" y="2249"/>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59" name="Line 24"/>
            <p:cNvSpPr>
              <a:spLocks noChangeShapeType="1"/>
            </p:cNvSpPr>
            <p:nvPr/>
          </p:nvSpPr>
          <p:spPr bwMode="auto">
            <a:xfrm>
              <a:off x="1785" y="2249"/>
              <a:ext cx="0" cy="7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60" name="Line 25"/>
            <p:cNvSpPr>
              <a:spLocks noChangeShapeType="1"/>
            </p:cNvSpPr>
            <p:nvPr/>
          </p:nvSpPr>
          <p:spPr bwMode="auto">
            <a:xfrm>
              <a:off x="1422" y="2069"/>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61" name="Line 26"/>
            <p:cNvSpPr>
              <a:spLocks noChangeShapeType="1"/>
            </p:cNvSpPr>
            <p:nvPr/>
          </p:nvSpPr>
          <p:spPr bwMode="auto">
            <a:xfrm>
              <a:off x="1565" y="2069"/>
              <a:ext cx="0"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62" name="Line 27"/>
            <p:cNvSpPr>
              <a:spLocks noChangeShapeType="1"/>
            </p:cNvSpPr>
            <p:nvPr/>
          </p:nvSpPr>
          <p:spPr bwMode="auto">
            <a:xfrm flipH="1" flipV="1">
              <a:off x="1205" y="2069"/>
              <a:ext cx="107"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63" name="Line 28"/>
            <p:cNvSpPr>
              <a:spLocks noChangeShapeType="1"/>
            </p:cNvSpPr>
            <p:nvPr/>
          </p:nvSpPr>
          <p:spPr bwMode="auto">
            <a:xfrm flipV="1">
              <a:off x="1674" y="2069"/>
              <a:ext cx="108" cy="25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64" name="Line 29"/>
            <p:cNvSpPr>
              <a:spLocks noChangeShapeType="1"/>
            </p:cNvSpPr>
            <p:nvPr/>
          </p:nvSpPr>
          <p:spPr bwMode="auto">
            <a:xfrm>
              <a:off x="1166" y="2249"/>
              <a:ext cx="7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65" name="Line 30"/>
            <p:cNvSpPr>
              <a:spLocks noChangeShapeType="1"/>
            </p:cNvSpPr>
            <p:nvPr/>
          </p:nvSpPr>
          <p:spPr bwMode="auto">
            <a:xfrm>
              <a:off x="1750" y="2249"/>
              <a:ext cx="72"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66" name="Line 31"/>
            <p:cNvSpPr>
              <a:spLocks noChangeShapeType="1"/>
            </p:cNvSpPr>
            <p:nvPr/>
          </p:nvSpPr>
          <p:spPr bwMode="auto">
            <a:xfrm>
              <a:off x="1785" y="2324"/>
              <a:ext cx="0" cy="14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67" name="Line 32"/>
            <p:cNvSpPr>
              <a:spLocks noChangeShapeType="1"/>
            </p:cNvSpPr>
            <p:nvPr/>
          </p:nvSpPr>
          <p:spPr bwMode="auto">
            <a:xfrm>
              <a:off x="1565" y="2324"/>
              <a:ext cx="0" cy="14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68" name="Line 33"/>
            <p:cNvSpPr>
              <a:spLocks noChangeShapeType="1"/>
            </p:cNvSpPr>
            <p:nvPr/>
          </p:nvSpPr>
          <p:spPr bwMode="auto">
            <a:xfrm>
              <a:off x="1674" y="2324"/>
              <a:ext cx="0" cy="157"/>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6" name="Group 39"/>
            <p:cNvGrpSpPr>
              <a:grpSpLocks/>
            </p:cNvGrpSpPr>
            <p:nvPr/>
          </p:nvGrpSpPr>
          <p:grpSpPr bwMode="auto">
            <a:xfrm>
              <a:off x="1501" y="2305"/>
              <a:ext cx="339" cy="278"/>
              <a:chOff x="1501" y="2305"/>
              <a:chExt cx="339" cy="278"/>
            </a:xfrm>
          </p:grpSpPr>
          <p:grpSp>
            <p:nvGrpSpPr>
              <p:cNvPr id="7" name="Group 37"/>
              <p:cNvGrpSpPr>
                <a:grpSpLocks/>
              </p:cNvGrpSpPr>
              <p:nvPr/>
            </p:nvGrpSpPr>
            <p:grpSpPr bwMode="auto">
              <a:xfrm>
                <a:off x="1501" y="2480"/>
                <a:ext cx="339" cy="103"/>
                <a:chOff x="1501" y="2480"/>
                <a:chExt cx="339" cy="103"/>
              </a:xfrm>
            </p:grpSpPr>
            <p:sp>
              <p:nvSpPr>
                <p:cNvPr id="53448" name="AutoShape 34"/>
                <p:cNvSpPr>
                  <a:spLocks noChangeArrowheads="1"/>
                </p:cNvSpPr>
                <p:nvPr/>
              </p:nvSpPr>
              <p:spPr bwMode="auto">
                <a:xfrm rot="10800000" flipH="1">
                  <a:off x="1720" y="2480"/>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3449" name="AutoShape 35"/>
                <p:cNvSpPr>
                  <a:spLocks noChangeArrowheads="1"/>
                </p:cNvSpPr>
                <p:nvPr/>
              </p:nvSpPr>
              <p:spPr bwMode="auto">
                <a:xfrm>
                  <a:off x="1608" y="2480"/>
                  <a:ext cx="120" cy="103"/>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3450" name="AutoShape 36"/>
                <p:cNvSpPr>
                  <a:spLocks noChangeArrowheads="1"/>
                </p:cNvSpPr>
                <p:nvPr/>
              </p:nvSpPr>
              <p:spPr bwMode="auto">
                <a:xfrm rot="10800000" flipH="1">
                  <a:off x="1501" y="2480"/>
                  <a:ext cx="119" cy="103"/>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53447" name="Rectangle 38"/>
              <p:cNvSpPr>
                <a:spLocks noChangeArrowheads="1"/>
              </p:cNvSpPr>
              <p:nvPr/>
            </p:nvSpPr>
            <p:spPr bwMode="auto">
              <a:xfrm>
                <a:off x="1620" y="2305"/>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grpSp>
        <p:sp>
          <p:nvSpPr>
            <p:cNvPr id="53270" name="Rectangle 40"/>
            <p:cNvSpPr>
              <a:spLocks noChangeArrowheads="1"/>
            </p:cNvSpPr>
            <p:nvPr/>
          </p:nvSpPr>
          <p:spPr bwMode="auto">
            <a:xfrm>
              <a:off x="1750" y="1896"/>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3271" name="Rectangle 41"/>
            <p:cNvSpPr>
              <a:spLocks noChangeArrowheads="1"/>
            </p:cNvSpPr>
            <p:nvPr/>
          </p:nvSpPr>
          <p:spPr bwMode="auto">
            <a:xfrm>
              <a:off x="1421" y="1896"/>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4</a:t>
              </a:r>
            </a:p>
          </p:txBody>
        </p:sp>
        <p:sp>
          <p:nvSpPr>
            <p:cNvPr id="53272" name="Rectangle 42"/>
            <p:cNvSpPr>
              <a:spLocks noChangeArrowheads="1"/>
            </p:cNvSpPr>
            <p:nvPr/>
          </p:nvSpPr>
          <p:spPr bwMode="auto">
            <a:xfrm>
              <a:off x="1402" y="2305"/>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5</a:t>
              </a:r>
            </a:p>
          </p:txBody>
        </p:sp>
        <p:sp>
          <p:nvSpPr>
            <p:cNvPr id="53273" name="Rectangle 43"/>
            <p:cNvSpPr>
              <a:spLocks noChangeArrowheads="1"/>
            </p:cNvSpPr>
            <p:nvPr/>
          </p:nvSpPr>
          <p:spPr bwMode="auto">
            <a:xfrm>
              <a:off x="1777" y="2305"/>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3274" name="Rectangle 44"/>
            <p:cNvSpPr>
              <a:spLocks noChangeArrowheads="1"/>
            </p:cNvSpPr>
            <p:nvPr/>
          </p:nvSpPr>
          <p:spPr bwMode="auto">
            <a:xfrm>
              <a:off x="901" y="2029"/>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14</a:t>
              </a:r>
            </a:p>
          </p:txBody>
        </p:sp>
        <p:sp>
          <p:nvSpPr>
            <p:cNvPr id="53275" name="Rectangle 45"/>
            <p:cNvSpPr>
              <a:spLocks noChangeArrowheads="1"/>
            </p:cNvSpPr>
            <p:nvPr/>
          </p:nvSpPr>
          <p:spPr bwMode="auto">
            <a:xfrm>
              <a:off x="1825" y="2029"/>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3276" name="Freeform 46"/>
            <p:cNvSpPr>
              <a:spLocks/>
            </p:cNvSpPr>
            <p:nvPr/>
          </p:nvSpPr>
          <p:spPr bwMode="auto">
            <a:xfrm>
              <a:off x="1403" y="2243"/>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53277" name="Freeform 47"/>
            <p:cNvSpPr>
              <a:spLocks/>
            </p:cNvSpPr>
            <p:nvPr/>
          </p:nvSpPr>
          <p:spPr bwMode="auto">
            <a:xfrm>
              <a:off x="1547" y="2243"/>
              <a:ext cx="38" cy="77"/>
            </a:xfrm>
            <a:custGeom>
              <a:avLst/>
              <a:gdLst>
                <a:gd name="T0" fmla="*/ 19 w 38"/>
                <a:gd name="T1" fmla="*/ 76 h 77"/>
                <a:gd name="T2" fmla="*/ 0 w 38"/>
                <a:gd name="T3" fmla="*/ 0 h 77"/>
                <a:gd name="T4" fmla="*/ 37 w 38"/>
                <a:gd name="T5" fmla="*/ 0 h 77"/>
                <a:gd name="T6" fmla="*/ 19 w 38"/>
                <a:gd name="T7" fmla="*/ 76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19" y="76"/>
                  </a:moveTo>
                  <a:lnTo>
                    <a:pt x="0" y="0"/>
                  </a:lnTo>
                  <a:lnTo>
                    <a:pt x="37" y="0"/>
                  </a:lnTo>
                  <a:lnTo>
                    <a:pt x="19" y="76"/>
                  </a:lnTo>
                </a:path>
              </a:pathLst>
            </a:custGeom>
            <a:solidFill>
              <a:srgbClr val="000000"/>
            </a:solidFill>
            <a:ln w="12700" cap="rnd">
              <a:solidFill>
                <a:srgbClr val="000000"/>
              </a:solidFill>
              <a:round/>
              <a:headEnd/>
              <a:tailEnd/>
            </a:ln>
          </p:spPr>
          <p:txBody>
            <a:bodyPr/>
            <a:lstStyle/>
            <a:p>
              <a:endParaRPr lang="en-US"/>
            </a:p>
          </p:txBody>
        </p:sp>
        <p:sp>
          <p:nvSpPr>
            <p:cNvPr id="53278" name="Freeform 48"/>
            <p:cNvSpPr>
              <a:spLocks/>
            </p:cNvSpPr>
            <p:nvPr/>
          </p:nvSpPr>
          <p:spPr bwMode="auto">
            <a:xfrm>
              <a:off x="1201" y="2070"/>
              <a:ext cx="51" cy="77"/>
            </a:xfrm>
            <a:custGeom>
              <a:avLst/>
              <a:gdLst>
                <a:gd name="T0" fmla="*/ 0 w 51"/>
                <a:gd name="T1" fmla="*/ 0 h 77"/>
                <a:gd name="T2" fmla="*/ 17 w 51"/>
                <a:gd name="T3" fmla="*/ 76 h 77"/>
                <a:gd name="T4" fmla="*/ 50 w 51"/>
                <a:gd name="T5" fmla="*/ 59 h 77"/>
                <a:gd name="T6" fmla="*/ 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0" y="0"/>
                  </a:moveTo>
                  <a:lnTo>
                    <a:pt x="17" y="76"/>
                  </a:lnTo>
                  <a:lnTo>
                    <a:pt x="50" y="59"/>
                  </a:lnTo>
                  <a:lnTo>
                    <a:pt x="0" y="0"/>
                  </a:lnTo>
                </a:path>
              </a:pathLst>
            </a:custGeom>
            <a:solidFill>
              <a:srgbClr val="000000"/>
            </a:solidFill>
            <a:ln w="12700" cap="rnd">
              <a:solidFill>
                <a:srgbClr val="000000"/>
              </a:solidFill>
              <a:round/>
              <a:headEnd/>
              <a:tailEnd/>
            </a:ln>
          </p:spPr>
          <p:txBody>
            <a:bodyPr/>
            <a:lstStyle/>
            <a:p>
              <a:endParaRPr lang="en-US"/>
            </a:p>
          </p:txBody>
        </p:sp>
        <p:sp>
          <p:nvSpPr>
            <p:cNvPr id="53279" name="Freeform 49"/>
            <p:cNvSpPr>
              <a:spLocks/>
            </p:cNvSpPr>
            <p:nvPr/>
          </p:nvSpPr>
          <p:spPr bwMode="auto">
            <a:xfrm>
              <a:off x="1735" y="2070"/>
              <a:ext cx="51" cy="77"/>
            </a:xfrm>
            <a:custGeom>
              <a:avLst/>
              <a:gdLst>
                <a:gd name="T0" fmla="*/ 50 w 51"/>
                <a:gd name="T1" fmla="*/ 0 h 77"/>
                <a:gd name="T2" fmla="*/ 33 w 51"/>
                <a:gd name="T3" fmla="*/ 76 h 77"/>
                <a:gd name="T4" fmla="*/ 0 w 51"/>
                <a:gd name="T5" fmla="*/ 59 h 77"/>
                <a:gd name="T6" fmla="*/ 50 w 51"/>
                <a:gd name="T7" fmla="*/ 0 h 77"/>
                <a:gd name="T8" fmla="*/ 0 60000 65536"/>
                <a:gd name="T9" fmla="*/ 0 60000 65536"/>
                <a:gd name="T10" fmla="*/ 0 60000 65536"/>
                <a:gd name="T11" fmla="*/ 0 60000 65536"/>
                <a:gd name="T12" fmla="*/ 0 w 51"/>
                <a:gd name="T13" fmla="*/ 0 h 77"/>
                <a:gd name="T14" fmla="*/ 51 w 51"/>
                <a:gd name="T15" fmla="*/ 77 h 77"/>
              </a:gdLst>
              <a:ahLst/>
              <a:cxnLst>
                <a:cxn ang="T8">
                  <a:pos x="T0" y="T1"/>
                </a:cxn>
                <a:cxn ang="T9">
                  <a:pos x="T2" y="T3"/>
                </a:cxn>
                <a:cxn ang="T10">
                  <a:pos x="T4" y="T5"/>
                </a:cxn>
                <a:cxn ang="T11">
                  <a:pos x="T6" y="T7"/>
                </a:cxn>
              </a:cxnLst>
              <a:rect l="T12" t="T13" r="T14" b="T15"/>
              <a:pathLst>
                <a:path w="51" h="77">
                  <a:moveTo>
                    <a:pt x="50" y="0"/>
                  </a:moveTo>
                  <a:lnTo>
                    <a:pt x="33" y="76"/>
                  </a:lnTo>
                  <a:lnTo>
                    <a:pt x="0" y="59"/>
                  </a:lnTo>
                  <a:lnTo>
                    <a:pt x="50" y="0"/>
                  </a:lnTo>
                </a:path>
              </a:pathLst>
            </a:custGeom>
            <a:solidFill>
              <a:srgbClr val="000000"/>
            </a:solidFill>
            <a:ln w="12700" cap="rnd">
              <a:solidFill>
                <a:srgbClr val="000000"/>
              </a:solidFill>
              <a:round/>
              <a:headEnd/>
              <a:tailEnd/>
            </a:ln>
          </p:spPr>
          <p:txBody>
            <a:bodyPr/>
            <a:lstStyle/>
            <a:p>
              <a:endParaRPr lang="en-US"/>
            </a:p>
          </p:txBody>
        </p:sp>
        <p:sp>
          <p:nvSpPr>
            <p:cNvPr id="53280" name="Freeform 50"/>
            <p:cNvSpPr>
              <a:spLocks/>
            </p:cNvSpPr>
            <p:nvPr/>
          </p:nvSpPr>
          <p:spPr bwMode="auto">
            <a:xfrm>
              <a:off x="1348" y="1627"/>
              <a:ext cx="116" cy="51"/>
            </a:xfrm>
            <a:custGeom>
              <a:avLst/>
              <a:gdLst>
                <a:gd name="T0" fmla="*/ 115 w 116"/>
                <a:gd name="T1" fmla="*/ 0 h 51"/>
                <a:gd name="T2" fmla="*/ 115 w 116"/>
                <a:gd name="T3" fmla="*/ 50 h 51"/>
                <a:gd name="T4" fmla="*/ 0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115" y="0"/>
                  </a:moveTo>
                  <a:lnTo>
                    <a:pt x="115" y="50"/>
                  </a:lnTo>
                  <a:lnTo>
                    <a:pt x="0" y="50"/>
                  </a:lnTo>
                </a:path>
              </a:pathLst>
            </a:custGeom>
            <a:noFill/>
            <a:ln w="12700" cap="rnd">
              <a:solidFill>
                <a:srgbClr val="000000"/>
              </a:solidFill>
              <a:round/>
              <a:headEnd type="none" w="sm" len="sm"/>
              <a:tailEnd type="none" w="sm" len="sm"/>
            </a:ln>
          </p:spPr>
          <p:txBody>
            <a:bodyPr/>
            <a:lstStyle/>
            <a:p>
              <a:endParaRPr lang="en-US"/>
            </a:p>
          </p:txBody>
        </p:sp>
        <p:sp>
          <p:nvSpPr>
            <p:cNvPr id="53281" name="Freeform 51"/>
            <p:cNvSpPr>
              <a:spLocks/>
            </p:cNvSpPr>
            <p:nvPr/>
          </p:nvSpPr>
          <p:spPr bwMode="auto">
            <a:xfrm>
              <a:off x="1348" y="1475"/>
              <a:ext cx="116" cy="41"/>
            </a:xfrm>
            <a:custGeom>
              <a:avLst/>
              <a:gdLst>
                <a:gd name="T0" fmla="*/ 115 w 116"/>
                <a:gd name="T1" fmla="*/ 40 h 41"/>
                <a:gd name="T2" fmla="*/ 115 w 116"/>
                <a:gd name="T3" fmla="*/ 0 h 41"/>
                <a:gd name="T4" fmla="*/ 0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115" y="40"/>
                  </a:moveTo>
                  <a:lnTo>
                    <a:pt x="115"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3282" name="Freeform 52"/>
            <p:cNvSpPr>
              <a:spLocks/>
            </p:cNvSpPr>
            <p:nvPr/>
          </p:nvSpPr>
          <p:spPr bwMode="auto">
            <a:xfrm>
              <a:off x="1368" y="1515"/>
              <a:ext cx="22" cy="122"/>
            </a:xfrm>
            <a:custGeom>
              <a:avLst/>
              <a:gdLst>
                <a:gd name="T0" fmla="*/ 20 w 22"/>
                <a:gd name="T1" fmla="*/ 121 h 122"/>
                <a:gd name="T2" fmla="*/ 0 w 22"/>
                <a:gd name="T3" fmla="*/ 60 h 122"/>
                <a:gd name="T4" fmla="*/ 4 w 22"/>
                <a:gd name="T5" fmla="*/ 30 h 122"/>
                <a:gd name="T6" fmla="*/ 21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20" y="121"/>
                  </a:moveTo>
                  <a:lnTo>
                    <a:pt x="0" y="60"/>
                  </a:lnTo>
                  <a:lnTo>
                    <a:pt x="4" y="3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53283" name="Freeform 53"/>
            <p:cNvSpPr>
              <a:spLocks/>
            </p:cNvSpPr>
            <p:nvPr/>
          </p:nvSpPr>
          <p:spPr bwMode="auto">
            <a:xfrm>
              <a:off x="1310" y="1515"/>
              <a:ext cx="20" cy="122"/>
            </a:xfrm>
            <a:custGeom>
              <a:avLst/>
              <a:gdLst>
                <a:gd name="T0" fmla="*/ 0 w 20"/>
                <a:gd name="T1" fmla="*/ 0 h 122"/>
                <a:gd name="T2" fmla="*/ 19 w 20"/>
                <a:gd name="T3" fmla="*/ 60 h 122"/>
                <a:gd name="T4" fmla="*/ 19 w 20"/>
                <a:gd name="T5" fmla="*/ 76 h 122"/>
                <a:gd name="T6" fmla="*/ 15 w 20"/>
                <a:gd name="T7" fmla="*/ 93 h 122"/>
                <a:gd name="T8" fmla="*/ 1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0" y="0"/>
                  </a:moveTo>
                  <a:lnTo>
                    <a:pt x="19" y="60"/>
                  </a:lnTo>
                  <a:lnTo>
                    <a:pt x="19" y="76"/>
                  </a:lnTo>
                  <a:lnTo>
                    <a:pt x="15" y="93"/>
                  </a:lnTo>
                  <a:lnTo>
                    <a:pt x="1" y="121"/>
                  </a:lnTo>
                </a:path>
              </a:pathLst>
            </a:custGeom>
            <a:noFill/>
            <a:ln w="12700" cap="rnd">
              <a:solidFill>
                <a:srgbClr val="000000"/>
              </a:solidFill>
              <a:round/>
              <a:headEnd type="none" w="sm" len="sm"/>
              <a:tailEnd type="none" w="sm" len="sm"/>
            </a:ln>
          </p:spPr>
          <p:txBody>
            <a:bodyPr/>
            <a:lstStyle/>
            <a:p>
              <a:endParaRPr lang="en-US"/>
            </a:p>
          </p:txBody>
        </p:sp>
        <p:sp>
          <p:nvSpPr>
            <p:cNvPr id="53284" name="Line 54"/>
            <p:cNvSpPr>
              <a:spLocks noChangeShapeType="1"/>
            </p:cNvSpPr>
            <p:nvPr/>
          </p:nvSpPr>
          <p:spPr bwMode="auto">
            <a:xfrm>
              <a:off x="1294" y="1546"/>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85" name="Freeform 55"/>
            <p:cNvSpPr>
              <a:spLocks/>
            </p:cNvSpPr>
            <p:nvPr/>
          </p:nvSpPr>
          <p:spPr bwMode="auto">
            <a:xfrm>
              <a:off x="1390" y="1592"/>
              <a:ext cx="45" cy="32"/>
            </a:xfrm>
            <a:custGeom>
              <a:avLst/>
              <a:gdLst>
                <a:gd name="T0" fmla="*/ 44 w 45"/>
                <a:gd name="T1" fmla="*/ 31 h 32"/>
                <a:gd name="T2" fmla="*/ 0 w 45"/>
                <a:gd name="T3" fmla="*/ 18 h 32"/>
                <a:gd name="T4" fmla="*/ 7 w 45"/>
                <a:gd name="T5" fmla="*/ 0 h 32"/>
                <a:gd name="T6" fmla="*/ 44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44" y="31"/>
                  </a:moveTo>
                  <a:lnTo>
                    <a:pt x="0" y="18"/>
                  </a:lnTo>
                  <a:lnTo>
                    <a:pt x="7" y="0"/>
                  </a:lnTo>
                  <a:lnTo>
                    <a:pt x="44" y="31"/>
                  </a:lnTo>
                </a:path>
              </a:pathLst>
            </a:custGeom>
            <a:solidFill>
              <a:srgbClr val="000000"/>
            </a:solidFill>
            <a:ln w="12700" cap="rnd">
              <a:solidFill>
                <a:srgbClr val="000000"/>
              </a:solidFill>
              <a:round/>
              <a:headEnd/>
              <a:tailEnd/>
            </a:ln>
          </p:spPr>
          <p:txBody>
            <a:bodyPr/>
            <a:lstStyle/>
            <a:p>
              <a:endParaRPr lang="en-US"/>
            </a:p>
          </p:txBody>
        </p:sp>
        <p:sp>
          <p:nvSpPr>
            <p:cNvPr id="53286" name="Oval 56"/>
            <p:cNvSpPr>
              <a:spLocks noChangeArrowheads="1"/>
            </p:cNvSpPr>
            <p:nvPr/>
          </p:nvSpPr>
          <p:spPr bwMode="auto">
            <a:xfrm>
              <a:off x="1347" y="1675"/>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3287" name="Oval 57"/>
            <p:cNvSpPr>
              <a:spLocks noChangeArrowheads="1"/>
            </p:cNvSpPr>
            <p:nvPr/>
          </p:nvSpPr>
          <p:spPr bwMode="auto">
            <a:xfrm>
              <a:off x="1347" y="1472"/>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3288" name="Freeform 58"/>
            <p:cNvSpPr>
              <a:spLocks/>
            </p:cNvSpPr>
            <p:nvPr/>
          </p:nvSpPr>
          <p:spPr bwMode="auto">
            <a:xfrm>
              <a:off x="1500" y="1677"/>
              <a:ext cx="41" cy="40"/>
            </a:xfrm>
            <a:custGeom>
              <a:avLst/>
              <a:gdLst>
                <a:gd name="T0" fmla="*/ 0 w 41"/>
                <a:gd name="T1" fmla="*/ 39 h 40"/>
                <a:gd name="T2" fmla="*/ 40 w 41"/>
                <a:gd name="T3" fmla="*/ 39 h 40"/>
                <a:gd name="T4" fmla="*/ 4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0" y="39"/>
                  </a:moveTo>
                  <a:lnTo>
                    <a:pt x="40" y="39"/>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53289" name="Freeform 59"/>
            <p:cNvSpPr>
              <a:spLocks/>
            </p:cNvSpPr>
            <p:nvPr/>
          </p:nvSpPr>
          <p:spPr bwMode="auto">
            <a:xfrm>
              <a:off x="1273" y="1677"/>
              <a:ext cx="39" cy="40"/>
            </a:xfrm>
            <a:custGeom>
              <a:avLst/>
              <a:gdLst>
                <a:gd name="T0" fmla="*/ 38 w 39"/>
                <a:gd name="T1" fmla="*/ 39 h 40"/>
                <a:gd name="T2" fmla="*/ 0 w 39"/>
                <a:gd name="T3" fmla="*/ 39 h 40"/>
                <a:gd name="T4" fmla="*/ 0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38"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3290" name="Line 60"/>
            <p:cNvSpPr>
              <a:spLocks noChangeShapeType="1"/>
            </p:cNvSpPr>
            <p:nvPr/>
          </p:nvSpPr>
          <p:spPr bwMode="auto">
            <a:xfrm flipH="1">
              <a:off x="1425" y="1716"/>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91" name="Line 61"/>
            <p:cNvSpPr>
              <a:spLocks noChangeShapeType="1"/>
            </p:cNvSpPr>
            <p:nvPr/>
          </p:nvSpPr>
          <p:spPr bwMode="auto">
            <a:xfrm flipH="1">
              <a:off x="1348" y="1716"/>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92" name="Line 62"/>
            <p:cNvSpPr>
              <a:spLocks noChangeShapeType="1"/>
            </p:cNvSpPr>
            <p:nvPr/>
          </p:nvSpPr>
          <p:spPr bwMode="auto">
            <a:xfrm>
              <a:off x="1326" y="1716"/>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93" name="Line 63"/>
            <p:cNvSpPr>
              <a:spLocks noChangeShapeType="1"/>
            </p:cNvSpPr>
            <p:nvPr/>
          </p:nvSpPr>
          <p:spPr bwMode="auto">
            <a:xfrm>
              <a:off x="1403" y="1716"/>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94" name="Line 64"/>
            <p:cNvSpPr>
              <a:spLocks noChangeShapeType="1"/>
            </p:cNvSpPr>
            <p:nvPr/>
          </p:nvSpPr>
          <p:spPr bwMode="auto">
            <a:xfrm>
              <a:off x="1482" y="1716"/>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95" name="Freeform 65"/>
            <p:cNvSpPr>
              <a:spLocks/>
            </p:cNvSpPr>
            <p:nvPr/>
          </p:nvSpPr>
          <p:spPr bwMode="auto">
            <a:xfrm>
              <a:off x="1500" y="1434"/>
              <a:ext cx="41" cy="42"/>
            </a:xfrm>
            <a:custGeom>
              <a:avLst/>
              <a:gdLst>
                <a:gd name="T0" fmla="*/ 40 w 41"/>
                <a:gd name="T1" fmla="*/ 41 h 42"/>
                <a:gd name="T2" fmla="*/ 40 w 41"/>
                <a:gd name="T3" fmla="*/ 0 h 42"/>
                <a:gd name="T4" fmla="*/ 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40" y="41"/>
                  </a:moveTo>
                  <a:lnTo>
                    <a:pt x="40"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3296" name="Freeform 66"/>
            <p:cNvSpPr>
              <a:spLocks/>
            </p:cNvSpPr>
            <p:nvPr/>
          </p:nvSpPr>
          <p:spPr bwMode="auto">
            <a:xfrm>
              <a:off x="1273" y="1434"/>
              <a:ext cx="39" cy="42"/>
            </a:xfrm>
            <a:custGeom>
              <a:avLst/>
              <a:gdLst>
                <a:gd name="T0" fmla="*/ 0 w 39"/>
                <a:gd name="T1" fmla="*/ 41 h 42"/>
                <a:gd name="T2" fmla="*/ 0 w 39"/>
                <a:gd name="T3" fmla="*/ 0 h 42"/>
                <a:gd name="T4" fmla="*/ 38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0" y="41"/>
                  </a:moveTo>
                  <a:lnTo>
                    <a:pt x="0" y="0"/>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53297" name="Line 67"/>
            <p:cNvSpPr>
              <a:spLocks noChangeShapeType="1"/>
            </p:cNvSpPr>
            <p:nvPr/>
          </p:nvSpPr>
          <p:spPr bwMode="auto">
            <a:xfrm flipH="1">
              <a:off x="1425" y="1435"/>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98" name="Line 68"/>
            <p:cNvSpPr>
              <a:spLocks noChangeShapeType="1"/>
            </p:cNvSpPr>
            <p:nvPr/>
          </p:nvSpPr>
          <p:spPr bwMode="auto">
            <a:xfrm flipH="1">
              <a:off x="1348" y="1435"/>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299" name="Line 69"/>
            <p:cNvSpPr>
              <a:spLocks noChangeShapeType="1"/>
            </p:cNvSpPr>
            <p:nvPr/>
          </p:nvSpPr>
          <p:spPr bwMode="auto">
            <a:xfrm>
              <a:off x="1326" y="1435"/>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00" name="Line 70"/>
            <p:cNvSpPr>
              <a:spLocks noChangeShapeType="1"/>
            </p:cNvSpPr>
            <p:nvPr/>
          </p:nvSpPr>
          <p:spPr bwMode="auto">
            <a:xfrm>
              <a:off x="1403" y="1435"/>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01" name="Line 71"/>
            <p:cNvSpPr>
              <a:spLocks noChangeShapeType="1"/>
            </p:cNvSpPr>
            <p:nvPr/>
          </p:nvSpPr>
          <p:spPr bwMode="auto">
            <a:xfrm>
              <a:off x="1482" y="1435"/>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02" name="Line 72"/>
            <p:cNvSpPr>
              <a:spLocks noChangeShapeType="1"/>
            </p:cNvSpPr>
            <p:nvPr/>
          </p:nvSpPr>
          <p:spPr bwMode="auto">
            <a:xfrm flipV="1">
              <a:off x="1540" y="1653"/>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03" name="Line 73"/>
            <p:cNvSpPr>
              <a:spLocks noChangeShapeType="1"/>
            </p:cNvSpPr>
            <p:nvPr/>
          </p:nvSpPr>
          <p:spPr bwMode="auto">
            <a:xfrm flipV="1">
              <a:off x="1540" y="1571"/>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04" name="Line 74"/>
            <p:cNvSpPr>
              <a:spLocks noChangeShapeType="1"/>
            </p:cNvSpPr>
            <p:nvPr/>
          </p:nvSpPr>
          <p:spPr bwMode="auto">
            <a:xfrm flipV="1">
              <a:off x="1538" y="1490"/>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05" name="Line 75"/>
            <p:cNvSpPr>
              <a:spLocks noChangeShapeType="1"/>
            </p:cNvSpPr>
            <p:nvPr/>
          </p:nvSpPr>
          <p:spPr bwMode="auto">
            <a:xfrm flipV="1">
              <a:off x="1540" y="1596"/>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06" name="Line 76"/>
            <p:cNvSpPr>
              <a:spLocks noChangeShapeType="1"/>
            </p:cNvSpPr>
            <p:nvPr/>
          </p:nvSpPr>
          <p:spPr bwMode="auto">
            <a:xfrm flipV="1">
              <a:off x="1540" y="1515"/>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07" name="Line 77"/>
            <p:cNvSpPr>
              <a:spLocks noChangeShapeType="1"/>
            </p:cNvSpPr>
            <p:nvPr/>
          </p:nvSpPr>
          <p:spPr bwMode="auto">
            <a:xfrm flipV="1">
              <a:off x="1274" y="1653"/>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08" name="Line 78"/>
            <p:cNvSpPr>
              <a:spLocks noChangeShapeType="1"/>
            </p:cNvSpPr>
            <p:nvPr/>
          </p:nvSpPr>
          <p:spPr bwMode="auto">
            <a:xfrm flipV="1">
              <a:off x="1274" y="1571"/>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09" name="Line 79"/>
            <p:cNvSpPr>
              <a:spLocks noChangeShapeType="1"/>
            </p:cNvSpPr>
            <p:nvPr/>
          </p:nvSpPr>
          <p:spPr bwMode="auto">
            <a:xfrm flipV="1">
              <a:off x="1274" y="1490"/>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10" name="Line 80"/>
            <p:cNvSpPr>
              <a:spLocks noChangeShapeType="1"/>
            </p:cNvSpPr>
            <p:nvPr/>
          </p:nvSpPr>
          <p:spPr bwMode="auto">
            <a:xfrm flipV="1">
              <a:off x="1273" y="1596"/>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11" name="Line 81"/>
            <p:cNvSpPr>
              <a:spLocks noChangeShapeType="1"/>
            </p:cNvSpPr>
            <p:nvPr/>
          </p:nvSpPr>
          <p:spPr bwMode="auto">
            <a:xfrm flipV="1">
              <a:off x="1273" y="1515"/>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12" name="Freeform 82"/>
            <p:cNvSpPr>
              <a:spLocks/>
            </p:cNvSpPr>
            <p:nvPr/>
          </p:nvSpPr>
          <p:spPr bwMode="auto">
            <a:xfrm>
              <a:off x="1402" y="1558"/>
              <a:ext cx="125" cy="62"/>
            </a:xfrm>
            <a:custGeom>
              <a:avLst/>
              <a:gdLst>
                <a:gd name="T0" fmla="*/ 0 w 125"/>
                <a:gd name="T1" fmla="*/ 0 h 62"/>
                <a:gd name="T2" fmla="*/ 62 w 125"/>
                <a:gd name="T3" fmla="*/ 61 h 62"/>
                <a:gd name="T4" fmla="*/ 124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0" y="0"/>
                  </a:moveTo>
                  <a:lnTo>
                    <a:pt x="62" y="61"/>
                  </a:lnTo>
                  <a:lnTo>
                    <a:pt x="124" y="0"/>
                  </a:lnTo>
                </a:path>
              </a:pathLst>
            </a:custGeom>
            <a:noFill/>
            <a:ln w="12700" cap="rnd">
              <a:solidFill>
                <a:srgbClr val="000000"/>
              </a:solidFill>
              <a:round/>
              <a:headEnd type="none" w="sm" len="sm"/>
              <a:tailEnd type="none" w="sm" len="sm"/>
            </a:ln>
          </p:spPr>
          <p:txBody>
            <a:bodyPr/>
            <a:lstStyle/>
            <a:p>
              <a:endParaRPr lang="en-US"/>
            </a:p>
          </p:txBody>
        </p:sp>
        <p:sp>
          <p:nvSpPr>
            <p:cNvPr id="53313" name="Oval 83"/>
            <p:cNvSpPr>
              <a:spLocks noChangeArrowheads="1"/>
            </p:cNvSpPr>
            <p:nvPr/>
          </p:nvSpPr>
          <p:spPr bwMode="auto">
            <a:xfrm>
              <a:off x="1426" y="1518"/>
              <a:ext cx="72" cy="73"/>
            </a:xfrm>
            <a:prstGeom prst="ellipse">
              <a:avLst/>
            </a:prstGeom>
            <a:noFill/>
            <a:ln w="12700">
              <a:solidFill>
                <a:srgbClr val="000000"/>
              </a:solidFill>
              <a:round/>
              <a:headEnd/>
              <a:tailEnd/>
            </a:ln>
          </p:spPr>
          <p:txBody>
            <a:bodyPr wrap="none" anchor="ctr"/>
            <a:lstStyle/>
            <a:p>
              <a:endParaRPr lang="en-US"/>
            </a:p>
          </p:txBody>
        </p:sp>
        <p:sp>
          <p:nvSpPr>
            <p:cNvPr id="53314" name="Freeform 84"/>
            <p:cNvSpPr>
              <a:spLocks/>
            </p:cNvSpPr>
            <p:nvPr/>
          </p:nvSpPr>
          <p:spPr bwMode="auto">
            <a:xfrm>
              <a:off x="1888" y="1619"/>
              <a:ext cx="116" cy="51"/>
            </a:xfrm>
            <a:custGeom>
              <a:avLst/>
              <a:gdLst>
                <a:gd name="T0" fmla="*/ 0 w 116"/>
                <a:gd name="T1" fmla="*/ 0 h 51"/>
                <a:gd name="T2" fmla="*/ 0 w 116"/>
                <a:gd name="T3" fmla="*/ 50 h 51"/>
                <a:gd name="T4" fmla="*/ 115 w 116"/>
                <a:gd name="T5" fmla="*/ 50 h 51"/>
                <a:gd name="T6" fmla="*/ 0 60000 65536"/>
                <a:gd name="T7" fmla="*/ 0 60000 65536"/>
                <a:gd name="T8" fmla="*/ 0 60000 65536"/>
                <a:gd name="T9" fmla="*/ 0 w 116"/>
                <a:gd name="T10" fmla="*/ 0 h 51"/>
                <a:gd name="T11" fmla="*/ 116 w 116"/>
                <a:gd name="T12" fmla="*/ 51 h 51"/>
              </a:gdLst>
              <a:ahLst/>
              <a:cxnLst>
                <a:cxn ang="T6">
                  <a:pos x="T0" y="T1"/>
                </a:cxn>
                <a:cxn ang="T7">
                  <a:pos x="T2" y="T3"/>
                </a:cxn>
                <a:cxn ang="T8">
                  <a:pos x="T4" y="T5"/>
                </a:cxn>
              </a:cxnLst>
              <a:rect l="T9" t="T10" r="T11" b="T12"/>
              <a:pathLst>
                <a:path w="116" h="51">
                  <a:moveTo>
                    <a:pt x="0" y="0"/>
                  </a:moveTo>
                  <a:lnTo>
                    <a:pt x="0" y="50"/>
                  </a:lnTo>
                  <a:lnTo>
                    <a:pt x="115" y="50"/>
                  </a:lnTo>
                </a:path>
              </a:pathLst>
            </a:custGeom>
            <a:noFill/>
            <a:ln w="12700" cap="rnd">
              <a:solidFill>
                <a:srgbClr val="000000"/>
              </a:solidFill>
              <a:round/>
              <a:headEnd type="none" w="sm" len="sm"/>
              <a:tailEnd type="none" w="sm" len="sm"/>
            </a:ln>
          </p:spPr>
          <p:txBody>
            <a:bodyPr/>
            <a:lstStyle/>
            <a:p>
              <a:endParaRPr lang="en-US"/>
            </a:p>
          </p:txBody>
        </p:sp>
        <p:sp>
          <p:nvSpPr>
            <p:cNvPr id="53315" name="Freeform 85"/>
            <p:cNvSpPr>
              <a:spLocks/>
            </p:cNvSpPr>
            <p:nvPr/>
          </p:nvSpPr>
          <p:spPr bwMode="auto">
            <a:xfrm>
              <a:off x="1888" y="1467"/>
              <a:ext cx="116" cy="41"/>
            </a:xfrm>
            <a:custGeom>
              <a:avLst/>
              <a:gdLst>
                <a:gd name="T0" fmla="*/ 0 w 116"/>
                <a:gd name="T1" fmla="*/ 40 h 41"/>
                <a:gd name="T2" fmla="*/ 0 w 116"/>
                <a:gd name="T3" fmla="*/ 0 h 41"/>
                <a:gd name="T4" fmla="*/ 115 w 116"/>
                <a:gd name="T5" fmla="*/ 0 h 41"/>
                <a:gd name="T6" fmla="*/ 0 60000 65536"/>
                <a:gd name="T7" fmla="*/ 0 60000 65536"/>
                <a:gd name="T8" fmla="*/ 0 60000 65536"/>
                <a:gd name="T9" fmla="*/ 0 w 116"/>
                <a:gd name="T10" fmla="*/ 0 h 41"/>
                <a:gd name="T11" fmla="*/ 116 w 116"/>
                <a:gd name="T12" fmla="*/ 41 h 41"/>
              </a:gdLst>
              <a:ahLst/>
              <a:cxnLst>
                <a:cxn ang="T6">
                  <a:pos x="T0" y="T1"/>
                </a:cxn>
                <a:cxn ang="T7">
                  <a:pos x="T2" y="T3"/>
                </a:cxn>
                <a:cxn ang="T8">
                  <a:pos x="T4" y="T5"/>
                </a:cxn>
              </a:cxnLst>
              <a:rect l="T9" t="T10" r="T11" b="T12"/>
              <a:pathLst>
                <a:path w="116" h="41">
                  <a:moveTo>
                    <a:pt x="0" y="40"/>
                  </a:moveTo>
                  <a:lnTo>
                    <a:pt x="0" y="0"/>
                  </a:lnTo>
                  <a:lnTo>
                    <a:pt x="115" y="0"/>
                  </a:lnTo>
                </a:path>
              </a:pathLst>
            </a:custGeom>
            <a:noFill/>
            <a:ln w="12700" cap="rnd">
              <a:solidFill>
                <a:srgbClr val="000000"/>
              </a:solidFill>
              <a:round/>
              <a:headEnd type="none" w="sm" len="sm"/>
              <a:tailEnd type="none" w="sm" len="sm"/>
            </a:ln>
          </p:spPr>
          <p:txBody>
            <a:bodyPr/>
            <a:lstStyle/>
            <a:p>
              <a:endParaRPr lang="en-US"/>
            </a:p>
          </p:txBody>
        </p:sp>
        <p:sp>
          <p:nvSpPr>
            <p:cNvPr id="53316" name="Freeform 86"/>
            <p:cNvSpPr>
              <a:spLocks/>
            </p:cNvSpPr>
            <p:nvPr/>
          </p:nvSpPr>
          <p:spPr bwMode="auto">
            <a:xfrm>
              <a:off x="1962" y="1507"/>
              <a:ext cx="22" cy="122"/>
            </a:xfrm>
            <a:custGeom>
              <a:avLst/>
              <a:gdLst>
                <a:gd name="T0" fmla="*/ 1 w 22"/>
                <a:gd name="T1" fmla="*/ 121 h 122"/>
                <a:gd name="T2" fmla="*/ 21 w 22"/>
                <a:gd name="T3" fmla="*/ 60 h 122"/>
                <a:gd name="T4" fmla="*/ 17 w 22"/>
                <a:gd name="T5" fmla="*/ 30 h 122"/>
                <a:gd name="T6" fmla="*/ 0 w 22"/>
                <a:gd name="T7" fmla="*/ 0 h 122"/>
                <a:gd name="T8" fmla="*/ 0 60000 65536"/>
                <a:gd name="T9" fmla="*/ 0 60000 65536"/>
                <a:gd name="T10" fmla="*/ 0 60000 65536"/>
                <a:gd name="T11" fmla="*/ 0 60000 65536"/>
                <a:gd name="T12" fmla="*/ 0 w 22"/>
                <a:gd name="T13" fmla="*/ 0 h 122"/>
                <a:gd name="T14" fmla="*/ 22 w 22"/>
                <a:gd name="T15" fmla="*/ 122 h 122"/>
              </a:gdLst>
              <a:ahLst/>
              <a:cxnLst>
                <a:cxn ang="T8">
                  <a:pos x="T0" y="T1"/>
                </a:cxn>
                <a:cxn ang="T9">
                  <a:pos x="T2" y="T3"/>
                </a:cxn>
                <a:cxn ang="T10">
                  <a:pos x="T4" y="T5"/>
                </a:cxn>
                <a:cxn ang="T11">
                  <a:pos x="T6" y="T7"/>
                </a:cxn>
              </a:cxnLst>
              <a:rect l="T12" t="T13" r="T14" b="T15"/>
              <a:pathLst>
                <a:path w="22" h="122">
                  <a:moveTo>
                    <a:pt x="1" y="121"/>
                  </a:moveTo>
                  <a:lnTo>
                    <a:pt x="21" y="60"/>
                  </a:lnTo>
                  <a:lnTo>
                    <a:pt x="17" y="3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3317" name="Freeform 87"/>
            <p:cNvSpPr>
              <a:spLocks/>
            </p:cNvSpPr>
            <p:nvPr/>
          </p:nvSpPr>
          <p:spPr bwMode="auto">
            <a:xfrm>
              <a:off x="2022" y="1507"/>
              <a:ext cx="20" cy="122"/>
            </a:xfrm>
            <a:custGeom>
              <a:avLst/>
              <a:gdLst>
                <a:gd name="T0" fmla="*/ 19 w 20"/>
                <a:gd name="T1" fmla="*/ 0 h 122"/>
                <a:gd name="T2" fmla="*/ 0 w 20"/>
                <a:gd name="T3" fmla="*/ 60 h 122"/>
                <a:gd name="T4" fmla="*/ 0 w 20"/>
                <a:gd name="T5" fmla="*/ 76 h 122"/>
                <a:gd name="T6" fmla="*/ 4 w 20"/>
                <a:gd name="T7" fmla="*/ 93 h 122"/>
                <a:gd name="T8" fmla="*/ 18 w 20"/>
                <a:gd name="T9" fmla="*/ 121 h 122"/>
                <a:gd name="T10" fmla="*/ 0 60000 65536"/>
                <a:gd name="T11" fmla="*/ 0 60000 65536"/>
                <a:gd name="T12" fmla="*/ 0 60000 65536"/>
                <a:gd name="T13" fmla="*/ 0 60000 65536"/>
                <a:gd name="T14" fmla="*/ 0 60000 65536"/>
                <a:gd name="T15" fmla="*/ 0 w 20"/>
                <a:gd name="T16" fmla="*/ 0 h 122"/>
                <a:gd name="T17" fmla="*/ 20 w 20"/>
                <a:gd name="T18" fmla="*/ 122 h 122"/>
              </a:gdLst>
              <a:ahLst/>
              <a:cxnLst>
                <a:cxn ang="T10">
                  <a:pos x="T0" y="T1"/>
                </a:cxn>
                <a:cxn ang="T11">
                  <a:pos x="T2" y="T3"/>
                </a:cxn>
                <a:cxn ang="T12">
                  <a:pos x="T4" y="T5"/>
                </a:cxn>
                <a:cxn ang="T13">
                  <a:pos x="T6" y="T7"/>
                </a:cxn>
                <a:cxn ang="T14">
                  <a:pos x="T8" y="T9"/>
                </a:cxn>
              </a:cxnLst>
              <a:rect l="T15" t="T16" r="T17" b="T18"/>
              <a:pathLst>
                <a:path w="20" h="122">
                  <a:moveTo>
                    <a:pt x="19" y="0"/>
                  </a:moveTo>
                  <a:lnTo>
                    <a:pt x="0" y="60"/>
                  </a:lnTo>
                  <a:lnTo>
                    <a:pt x="0" y="76"/>
                  </a:lnTo>
                  <a:lnTo>
                    <a:pt x="4" y="93"/>
                  </a:lnTo>
                  <a:lnTo>
                    <a:pt x="18" y="121"/>
                  </a:lnTo>
                </a:path>
              </a:pathLst>
            </a:custGeom>
            <a:noFill/>
            <a:ln w="12700" cap="rnd">
              <a:solidFill>
                <a:srgbClr val="000000"/>
              </a:solidFill>
              <a:round/>
              <a:headEnd type="none" w="sm" len="sm"/>
              <a:tailEnd type="none" w="sm" len="sm"/>
            </a:ln>
          </p:spPr>
          <p:txBody>
            <a:bodyPr/>
            <a:lstStyle/>
            <a:p>
              <a:endParaRPr lang="en-US"/>
            </a:p>
          </p:txBody>
        </p:sp>
        <p:sp>
          <p:nvSpPr>
            <p:cNvPr id="53318" name="Line 88"/>
            <p:cNvSpPr>
              <a:spLocks noChangeShapeType="1"/>
            </p:cNvSpPr>
            <p:nvPr/>
          </p:nvSpPr>
          <p:spPr bwMode="auto">
            <a:xfrm flipH="1">
              <a:off x="1922" y="1538"/>
              <a:ext cx="135" cy="7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19" name="Freeform 89"/>
            <p:cNvSpPr>
              <a:spLocks/>
            </p:cNvSpPr>
            <p:nvPr/>
          </p:nvSpPr>
          <p:spPr bwMode="auto">
            <a:xfrm>
              <a:off x="1917" y="1584"/>
              <a:ext cx="45" cy="32"/>
            </a:xfrm>
            <a:custGeom>
              <a:avLst/>
              <a:gdLst>
                <a:gd name="T0" fmla="*/ 0 w 45"/>
                <a:gd name="T1" fmla="*/ 31 h 32"/>
                <a:gd name="T2" fmla="*/ 44 w 45"/>
                <a:gd name="T3" fmla="*/ 18 h 32"/>
                <a:gd name="T4" fmla="*/ 37 w 45"/>
                <a:gd name="T5" fmla="*/ 0 h 32"/>
                <a:gd name="T6" fmla="*/ 0 w 45"/>
                <a:gd name="T7" fmla="*/ 31 h 32"/>
                <a:gd name="T8" fmla="*/ 0 60000 65536"/>
                <a:gd name="T9" fmla="*/ 0 60000 65536"/>
                <a:gd name="T10" fmla="*/ 0 60000 65536"/>
                <a:gd name="T11" fmla="*/ 0 60000 65536"/>
                <a:gd name="T12" fmla="*/ 0 w 45"/>
                <a:gd name="T13" fmla="*/ 0 h 32"/>
                <a:gd name="T14" fmla="*/ 45 w 45"/>
                <a:gd name="T15" fmla="*/ 32 h 32"/>
              </a:gdLst>
              <a:ahLst/>
              <a:cxnLst>
                <a:cxn ang="T8">
                  <a:pos x="T0" y="T1"/>
                </a:cxn>
                <a:cxn ang="T9">
                  <a:pos x="T2" y="T3"/>
                </a:cxn>
                <a:cxn ang="T10">
                  <a:pos x="T4" y="T5"/>
                </a:cxn>
                <a:cxn ang="T11">
                  <a:pos x="T6" y="T7"/>
                </a:cxn>
              </a:cxnLst>
              <a:rect l="T12" t="T13" r="T14" b="T15"/>
              <a:pathLst>
                <a:path w="45" h="32">
                  <a:moveTo>
                    <a:pt x="0" y="31"/>
                  </a:moveTo>
                  <a:lnTo>
                    <a:pt x="44" y="18"/>
                  </a:lnTo>
                  <a:lnTo>
                    <a:pt x="37" y="0"/>
                  </a:lnTo>
                  <a:lnTo>
                    <a:pt x="0" y="31"/>
                  </a:lnTo>
                </a:path>
              </a:pathLst>
            </a:custGeom>
            <a:solidFill>
              <a:srgbClr val="000000"/>
            </a:solidFill>
            <a:ln w="12700" cap="rnd">
              <a:solidFill>
                <a:srgbClr val="000000"/>
              </a:solidFill>
              <a:round/>
              <a:headEnd/>
              <a:tailEnd/>
            </a:ln>
          </p:spPr>
          <p:txBody>
            <a:bodyPr/>
            <a:lstStyle/>
            <a:p>
              <a:endParaRPr lang="en-US"/>
            </a:p>
          </p:txBody>
        </p:sp>
        <p:sp>
          <p:nvSpPr>
            <p:cNvPr id="53320" name="Oval 90"/>
            <p:cNvSpPr>
              <a:spLocks noChangeArrowheads="1"/>
            </p:cNvSpPr>
            <p:nvPr/>
          </p:nvSpPr>
          <p:spPr bwMode="auto">
            <a:xfrm>
              <a:off x="1996" y="1667"/>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3321" name="Oval 91"/>
            <p:cNvSpPr>
              <a:spLocks noChangeArrowheads="1"/>
            </p:cNvSpPr>
            <p:nvPr/>
          </p:nvSpPr>
          <p:spPr bwMode="auto">
            <a:xfrm>
              <a:off x="1996" y="1464"/>
              <a:ext cx="8" cy="8"/>
            </a:xfrm>
            <a:prstGeom prst="ellipse">
              <a:avLst/>
            </a:prstGeom>
            <a:solidFill>
              <a:srgbClr val="000000"/>
            </a:solidFill>
            <a:ln w="12700">
              <a:solidFill>
                <a:srgbClr val="000000"/>
              </a:solidFill>
              <a:round/>
              <a:headEnd/>
              <a:tailEnd/>
            </a:ln>
          </p:spPr>
          <p:txBody>
            <a:bodyPr wrap="none" anchor="ctr"/>
            <a:lstStyle/>
            <a:p>
              <a:endParaRPr lang="en-US"/>
            </a:p>
          </p:txBody>
        </p:sp>
        <p:sp>
          <p:nvSpPr>
            <p:cNvPr id="53322" name="Freeform 92"/>
            <p:cNvSpPr>
              <a:spLocks/>
            </p:cNvSpPr>
            <p:nvPr/>
          </p:nvSpPr>
          <p:spPr bwMode="auto">
            <a:xfrm>
              <a:off x="1811" y="1669"/>
              <a:ext cx="41" cy="40"/>
            </a:xfrm>
            <a:custGeom>
              <a:avLst/>
              <a:gdLst>
                <a:gd name="T0" fmla="*/ 40 w 41"/>
                <a:gd name="T1" fmla="*/ 39 h 40"/>
                <a:gd name="T2" fmla="*/ 0 w 41"/>
                <a:gd name="T3" fmla="*/ 39 h 40"/>
                <a:gd name="T4" fmla="*/ 0 w 41"/>
                <a:gd name="T5" fmla="*/ 0 h 40"/>
                <a:gd name="T6" fmla="*/ 0 60000 65536"/>
                <a:gd name="T7" fmla="*/ 0 60000 65536"/>
                <a:gd name="T8" fmla="*/ 0 60000 65536"/>
                <a:gd name="T9" fmla="*/ 0 w 41"/>
                <a:gd name="T10" fmla="*/ 0 h 40"/>
                <a:gd name="T11" fmla="*/ 41 w 41"/>
                <a:gd name="T12" fmla="*/ 40 h 40"/>
              </a:gdLst>
              <a:ahLst/>
              <a:cxnLst>
                <a:cxn ang="T6">
                  <a:pos x="T0" y="T1"/>
                </a:cxn>
                <a:cxn ang="T7">
                  <a:pos x="T2" y="T3"/>
                </a:cxn>
                <a:cxn ang="T8">
                  <a:pos x="T4" y="T5"/>
                </a:cxn>
              </a:cxnLst>
              <a:rect l="T9" t="T10" r="T11" b="T12"/>
              <a:pathLst>
                <a:path w="41" h="40">
                  <a:moveTo>
                    <a:pt x="40" y="39"/>
                  </a:moveTo>
                  <a:lnTo>
                    <a:pt x="0" y="39"/>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3323" name="Freeform 93"/>
            <p:cNvSpPr>
              <a:spLocks/>
            </p:cNvSpPr>
            <p:nvPr/>
          </p:nvSpPr>
          <p:spPr bwMode="auto">
            <a:xfrm>
              <a:off x="2040" y="1669"/>
              <a:ext cx="39" cy="40"/>
            </a:xfrm>
            <a:custGeom>
              <a:avLst/>
              <a:gdLst>
                <a:gd name="T0" fmla="*/ 0 w 39"/>
                <a:gd name="T1" fmla="*/ 39 h 40"/>
                <a:gd name="T2" fmla="*/ 38 w 39"/>
                <a:gd name="T3" fmla="*/ 39 h 40"/>
                <a:gd name="T4" fmla="*/ 38 w 39"/>
                <a:gd name="T5" fmla="*/ 0 h 40"/>
                <a:gd name="T6" fmla="*/ 0 60000 65536"/>
                <a:gd name="T7" fmla="*/ 0 60000 65536"/>
                <a:gd name="T8" fmla="*/ 0 60000 65536"/>
                <a:gd name="T9" fmla="*/ 0 w 39"/>
                <a:gd name="T10" fmla="*/ 0 h 40"/>
                <a:gd name="T11" fmla="*/ 39 w 39"/>
                <a:gd name="T12" fmla="*/ 40 h 40"/>
              </a:gdLst>
              <a:ahLst/>
              <a:cxnLst>
                <a:cxn ang="T6">
                  <a:pos x="T0" y="T1"/>
                </a:cxn>
                <a:cxn ang="T7">
                  <a:pos x="T2" y="T3"/>
                </a:cxn>
                <a:cxn ang="T8">
                  <a:pos x="T4" y="T5"/>
                </a:cxn>
              </a:cxnLst>
              <a:rect l="T9" t="T10" r="T11" b="T12"/>
              <a:pathLst>
                <a:path w="39" h="40">
                  <a:moveTo>
                    <a:pt x="0" y="39"/>
                  </a:moveTo>
                  <a:lnTo>
                    <a:pt x="38" y="39"/>
                  </a:lnTo>
                  <a:lnTo>
                    <a:pt x="38" y="0"/>
                  </a:lnTo>
                </a:path>
              </a:pathLst>
            </a:custGeom>
            <a:noFill/>
            <a:ln w="12700" cap="rnd">
              <a:solidFill>
                <a:srgbClr val="000000"/>
              </a:solidFill>
              <a:round/>
              <a:headEnd type="none" w="sm" len="sm"/>
              <a:tailEnd type="none" w="sm" len="sm"/>
            </a:ln>
          </p:spPr>
          <p:txBody>
            <a:bodyPr/>
            <a:lstStyle/>
            <a:p>
              <a:endParaRPr lang="en-US"/>
            </a:p>
          </p:txBody>
        </p:sp>
        <p:sp>
          <p:nvSpPr>
            <p:cNvPr id="53324" name="Line 94"/>
            <p:cNvSpPr>
              <a:spLocks noChangeShapeType="1"/>
            </p:cNvSpPr>
            <p:nvPr/>
          </p:nvSpPr>
          <p:spPr bwMode="auto">
            <a:xfrm>
              <a:off x="1888" y="1708"/>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25" name="Line 95"/>
            <p:cNvSpPr>
              <a:spLocks noChangeShapeType="1"/>
            </p:cNvSpPr>
            <p:nvPr/>
          </p:nvSpPr>
          <p:spPr bwMode="auto">
            <a:xfrm>
              <a:off x="1965" y="1708"/>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26" name="Line 96"/>
            <p:cNvSpPr>
              <a:spLocks noChangeShapeType="1"/>
            </p:cNvSpPr>
            <p:nvPr/>
          </p:nvSpPr>
          <p:spPr bwMode="auto">
            <a:xfrm flipH="1">
              <a:off x="2019" y="1708"/>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27" name="Line 97"/>
            <p:cNvSpPr>
              <a:spLocks noChangeShapeType="1"/>
            </p:cNvSpPr>
            <p:nvPr/>
          </p:nvSpPr>
          <p:spPr bwMode="auto">
            <a:xfrm flipH="1">
              <a:off x="1941" y="1708"/>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28" name="Line 98"/>
            <p:cNvSpPr>
              <a:spLocks noChangeShapeType="1"/>
            </p:cNvSpPr>
            <p:nvPr/>
          </p:nvSpPr>
          <p:spPr bwMode="auto">
            <a:xfrm flipH="1">
              <a:off x="1862" y="1708"/>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29" name="Freeform 99"/>
            <p:cNvSpPr>
              <a:spLocks/>
            </p:cNvSpPr>
            <p:nvPr/>
          </p:nvSpPr>
          <p:spPr bwMode="auto">
            <a:xfrm>
              <a:off x="1811" y="1426"/>
              <a:ext cx="41" cy="42"/>
            </a:xfrm>
            <a:custGeom>
              <a:avLst/>
              <a:gdLst>
                <a:gd name="T0" fmla="*/ 0 w 41"/>
                <a:gd name="T1" fmla="*/ 41 h 42"/>
                <a:gd name="T2" fmla="*/ 0 w 41"/>
                <a:gd name="T3" fmla="*/ 0 h 42"/>
                <a:gd name="T4" fmla="*/ 40 w 41"/>
                <a:gd name="T5" fmla="*/ 0 h 42"/>
                <a:gd name="T6" fmla="*/ 0 60000 65536"/>
                <a:gd name="T7" fmla="*/ 0 60000 65536"/>
                <a:gd name="T8" fmla="*/ 0 60000 65536"/>
                <a:gd name="T9" fmla="*/ 0 w 41"/>
                <a:gd name="T10" fmla="*/ 0 h 42"/>
                <a:gd name="T11" fmla="*/ 41 w 41"/>
                <a:gd name="T12" fmla="*/ 42 h 42"/>
              </a:gdLst>
              <a:ahLst/>
              <a:cxnLst>
                <a:cxn ang="T6">
                  <a:pos x="T0" y="T1"/>
                </a:cxn>
                <a:cxn ang="T7">
                  <a:pos x="T2" y="T3"/>
                </a:cxn>
                <a:cxn ang="T8">
                  <a:pos x="T4" y="T5"/>
                </a:cxn>
              </a:cxnLst>
              <a:rect l="T9" t="T10" r="T11" b="T12"/>
              <a:pathLst>
                <a:path w="41" h="42">
                  <a:moveTo>
                    <a:pt x="0" y="41"/>
                  </a:moveTo>
                  <a:lnTo>
                    <a:pt x="0" y="0"/>
                  </a:lnTo>
                  <a:lnTo>
                    <a:pt x="40" y="0"/>
                  </a:lnTo>
                </a:path>
              </a:pathLst>
            </a:custGeom>
            <a:noFill/>
            <a:ln w="12700" cap="rnd">
              <a:solidFill>
                <a:srgbClr val="000000"/>
              </a:solidFill>
              <a:round/>
              <a:headEnd type="none" w="sm" len="sm"/>
              <a:tailEnd type="none" w="sm" len="sm"/>
            </a:ln>
          </p:spPr>
          <p:txBody>
            <a:bodyPr/>
            <a:lstStyle/>
            <a:p>
              <a:endParaRPr lang="en-US"/>
            </a:p>
          </p:txBody>
        </p:sp>
        <p:sp>
          <p:nvSpPr>
            <p:cNvPr id="53330" name="Freeform 100"/>
            <p:cNvSpPr>
              <a:spLocks/>
            </p:cNvSpPr>
            <p:nvPr/>
          </p:nvSpPr>
          <p:spPr bwMode="auto">
            <a:xfrm>
              <a:off x="2040" y="1426"/>
              <a:ext cx="39" cy="42"/>
            </a:xfrm>
            <a:custGeom>
              <a:avLst/>
              <a:gdLst>
                <a:gd name="T0" fmla="*/ 38 w 39"/>
                <a:gd name="T1" fmla="*/ 41 h 42"/>
                <a:gd name="T2" fmla="*/ 38 w 39"/>
                <a:gd name="T3" fmla="*/ 0 h 42"/>
                <a:gd name="T4" fmla="*/ 0 w 39"/>
                <a:gd name="T5" fmla="*/ 0 h 42"/>
                <a:gd name="T6" fmla="*/ 0 60000 65536"/>
                <a:gd name="T7" fmla="*/ 0 60000 65536"/>
                <a:gd name="T8" fmla="*/ 0 60000 65536"/>
                <a:gd name="T9" fmla="*/ 0 w 39"/>
                <a:gd name="T10" fmla="*/ 0 h 42"/>
                <a:gd name="T11" fmla="*/ 39 w 39"/>
                <a:gd name="T12" fmla="*/ 42 h 42"/>
              </a:gdLst>
              <a:ahLst/>
              <a:cxnLst>
                <a:cxn ang="T6">
                  <a:pos x="T0" y="T1"/>
                </a:cxn>
                <a:cxn ang="T7">
                  <a:pos x="T2" y="T3"/>
                </a:cxn>
                <a:cxn ang="T8">
                  <a:pos x="T4" y="T5"/>
                </a:cxn>
              </a:cxnLst>
              <a:rect l="T9" t="T10" r="T11" b="T12"/>
              <a:pathLst>
                <a:path w="39" h="42">
                  <a:moveTo>
                    <a:pt x="38" y="41"/>
                  </a:moveTo>
                  <a:lnTo>
                    <a:pt x="38" y="0"/>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3331" name="Line 101"/>
            <p:cNvSpPr>
              <a:spLocks noChangeShapeType="1"/>
            </p:cNvSpPr>
            <p:nvPr/>
          </p:nvSpPr>
          <p:spPr bwMode="auto">
            <a:xfrm>
              <a:off x="1888" y="142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32" name="Line 102"/>
            <p:cNvSpPr>
              <a:spLocks noChangeShapeType="1"/>
            </p:cNvSpPr>
            <p:nvPr/>
          </p:nvSpPr>
          <p:spPr bwMode="auto">
            <a:xfrm>
              <a:off x="1965" y="1422"/>
              <a:ext cx="3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33" name="Line 103"/>
            <p:cNvSpPr>
              <a:spLocks noChangeShapeType="1"/>
            </p:cNvSpPr>
            <p:nvPr/>
          </p:nvSpPr>
          <p:spPr bwMode="auto">
            <a:xfrm flipH="1">
              <a:off x="2019" y="1422"/>
              <a:ext cx="6"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34" name="Line 104"/>
            <p:cNvSpPr>
              <a:spLocks noChangeShapeType="1"/>
            </p:cNvSpPr>
            <p:nvPr/>
          </p:nvSpPr>
          <p:spPr bwMode="auto">
            <a:xfrm flipH="1">
              <a:off x="1941" y="142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35" name="Line 105"/>
            <p:cNvSpPr>
              <a:spLocks noChangeShapeType="1"/>
            </p:cNvSpPr>
            <p:nvPr/>
          </p:nvSpPr>
          <p:spPr bwMode="auto">
            <a:xfrm flipH="1">
              <a:off x="1862" y="1422"/>
              <a:ext cx="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36" name="Line 106"/>
            <p:cNvSpPr>
              <a:spLocks noChangeShapeType="1"/>
            </p:cNvSpPr>
            <p:nvPr/>
          </p:nvSpPr>
          <p:spPr bwMode="auto">
            <a:xfrm flipV="1">
              <a:off x="1811" y="1645"/>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37" name="Line 107"/>
            <p:cNvSpPr>
              <a:spLocks noChangeShapeType="1"/>
            </p:cNvSpPr>
            <p:nvPr/>
          </p:nvSpPr>
          <p:spPr bwMode="auto">
            <a:xfrm flipV="1">
              <a:off x="1811" y="1563"/>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38" name="Line 108"/>
            <p:cNvSpPr>
              <a:spLocks noChangeShapeType="1"/>
            </p:cNvSpPr>
            <p:nvPr/>
          </p:nvSpPr>
          <p:spPr bwMode="auto">
            <a:xfrm flipV="1">
              <a:off x="1813" y="1482"/>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39" name="Line 109"/>
            <p:cNvSpPr>
              <a:spLocks noChangeShapeType="1"/>
            </p:cNvSpPr>
            <p:nvPr/>
          </p:nvSpPr>
          <p:spPr bwMode="auto">
            <a:xfrm flipV="1">
              <a:off x="1811" y="1588"/>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40" name="Line 110"/>
            <p:cNvSpPr>
              <a:spLocks noChangeShapeType="1"/>
            </p:cNvSpPr>
            <p:nvPr/>
          </p:nvSpPr>
          <p:spPr bwMode="auto">
            <a:xfrm flipV="1">
              <a:off x="1811" y="1507"/>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41" name="Line 111"/>
            <p:cNvSpPr>
              <a:spLocks noChangeShapeType="1"/>
            </p:cNvSpPr>
            <p:nvPr/>
          </p:nvSpPr>
          <p:spPr bwMode="auto">
            <a:xfrm flipV="1">
              <a:off x="2077" y="1645"/>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42" name="Line 112"/>
            <p:cNvSpPr>
              <a:spLocks noChangeShapeType="1"/>
            </p:cNvSpPr>
            <p:nvPr/>
          </p:nvSpPr>
          <p:spPr bwMode="auto">
            <a:xfrm flipV="1">
              <a:off x="2077" y="1563"/>
              <a:ext cx="0" cy="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43" name="Line 113"/>
            <p:cNvSpPr>
              <a:spLocks noChangeShapeType="1"/>
            </p:cNvSpPr>
            <p:nvPr/>
          </p:nvSpPr>
          <p:spPr bwMode="auto">
            <a:xfrm flipV="1">
              <a:off x="2077" y="1482"/>
              <a:ext cx="0" cy="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44" name="Line 114"/>
            <p:cNvSpPr>
              <a:spLocks noChangeShapeType="1"/>
            </p:cNvSpPr>
            <p:nvPr/>
          </p:nvSpPr>
          <p:spPr bwMode="auto">
            <a:xfrm flipV="1">
              <a:off x="2078" y="1588"/>
              <a:ext cx="0" cy="4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45" name="Line 115"/>
            <p:cNvSpPr>
              <a:spLocks noChangeShapeType="1"/>
            </p:cNvSpPr>
            <p:nvPr/>
          </p:nvSpPr>
          <p:spPr bwMode="auto">
            <a:xfrm flipV="1">
              <a:off x="2078" y="1507"/>
              <a:ext cx="0" cy="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46" name="Freeform 116"/>
            <p:cNvSpPr>
              <a:spLocks/>
            </p:cNvSpPr>
            <p:nvPr/>
          </p:nvSpPr>
          <p:spPr bwMode="auto">
            <a:xfrm>
              <a:off x="1825" y="1550"/>
              <a:ext cx="125" cy="62"/>
            </a:xfrm>
            <a:custGeom>
              <a:avLst/>
              <a:gdLst>
                <a:gd name="T0" fmla="*/ 124 w 125"/>
                <a:gd name="T1" fmla="*/ 0 h 62"/>
                <a:gd name="T2" fmla="*/ 61 w 125"/>
                <a:gd name="T3" fmla="*/ 61 h 62"/>
                <a:gd name="T4" fmla="*/ 0 w 125"/>
                <a:gd name="T5" fmla="*/ 0 h 62"/>
                <a:gd name="T6" fmla="*/ 0 60000 65536"/>
                <a:gd name="T7" fmla="*/ 0 60000 65536"/>
                <a:gd name="T8" fmla="*/ 0 60000 65536"/>
                <a:gd name="T9" fmla="*/ 0 w 125"/>
                <a:gd name="T10" fmla="*/ 0 h 62"/>
                <a:gd name="T11" fmla="*/ 125 w 125"/>
                <a:gd name="T12" fmla="*/ 62 h 62"/>
              </a:gdLst>
              <a:ahLst/>
              <a:cxnLst>
                <a:cxn ang="T6">
                  <a:pos x="T0" y="T1"/>
                </a:cxn>
                <a:cxn ang="T7">
                  <a:pos x="T2" y="T3"/>
                </a:cxn>
                <a:cxn ang="T8">
                  <a:pos x="T4" y="T5"/>
                </a:cxn>
              </a:cxnLst>
              <a:rect l="T9" t="T10" r="T11" b="T12"/>
              <a:pathLst>
                <a:path w="125" h="62">
                  <a:moveTo>
                    <a:pt x="124" y="0"/>
                  </a:moveTo>
                  <a:lnTo>
                    <a:pt x="61" y="61"/>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53347" name="Oval 117"/>
            <p:cNvSpPr>
              <a:spLocks noChangeArrowheads="1"/>
            </p:cNvSpPr>
            <p:nvPr/>
          </p:nvSpPr>
          <p:spPr bwMode="auto">
            <a:xfrm>
              <a:off x="1853" y="1510"/>
              <a:ext cx="72" cy="73"/>
            </a:xfrm>
            <a:prstGeom prst="ellipse">
              <a:avLst/>
            </a:prstGeom>
            <a:noFill/>
            <a:ln w="12700">
              <a:solidFill>
                <a:srgbClr val="000000"/>
              </a:solidFill>
              <a:round/>
              <a:headEnd/>
              <a:tailEnd/>
            </a:ln>
          </p:spPr>
          <p:txBody>
            <a:bodyPr wrap="none" anchor="ctr"/>
            <a:lstStyle/>
            <a:p>
              <a:endParaRPr lang="en-US"/>
            </a:p>
          </p:txBody>
        </p:sp>
        <p:sp>
          <p:nvSpPr>
            <p:cNvPr id="53348" name="Freeform 118"/>
            <p:cNvSpPr>
              <a:spLocks/>
            </p:cNvSpPr>
            <p:nvPr/>
          </p:nvSpPr>
          <p:spPr bwMode="auto">
            <a:xfrm>
              <a:off x="1343" y="1311"/>
              <a:ext cx="220" cy="752"/>
            </a:xfrm>
            <a:custGeom>
              <a:avLst/>
              <a:gdLst>
                <a:gd name="T0" fmla="*/ 0 w 220"/>
                <a:gd name="T1" fmla="*/ 0 h 752"/>
                <a:gd name="T2" fmla="*/ 0 w 220"/>
                <a:gd name="T3" fmla="*/ 535 h 752"/>
                <a:gd name="T4" fmla="*/ 219 w 220"/>
                <a:gd name="T5" fmla="*/ 535 h 752"/>
                <a:gd name="T6" fmla="*/ 219 w 220"/>
                <a:gd name="T7" fmla="*/ 751 h 752"/>
                <a:gd name="T8" fmla="*/ 0 60000 65536"/>
                <a:gd name="T9" fmla="*/ 0 60000 65536"/>
                <a:gd name="T10" fmla="*/ 0 60000 65536"/>
                <a:gd name="T11" fmla="*/ 0 60000 65536"/>
                <a:gd name="T12" fmla="*/ 0 w 220"/>
                <a:gd name="T13" fmla="*/ 0 h 752"/>
                <a:gd name="T14" fmla="*/ 220 w 220"/>
                <a:gd name="T15" fmla="*/ 752 h 752"/>
              </a:gdLst>
              <a:ahLst/>
              <a:cxnLst>
                <a:cxn ang="T8">
                  <a:pos x="T0" y="T1"/>
                </a:cxn>
                <a:cxn ang="T9">
                  <a:pos x="T2" y="T3"/>
                </a:cxn>
                <a:cxn ang="T10">
                  <a:pos x="T4" y="T5"/>
                </a:cxn>
                <a:cxn ang="T11">
                  <a:pos x="T6" y="T7"/>
                </a:cxn>
              </a:cxnLst>
              <a:rect l="T12" t="T13" r="T14" b="T15"/>
              <a:pathLst>
                <a:path w="220" h="752">
                  <a:moveTo>
                    <a:pt x="0" y="0"/>
                  </a:moveTo>
                  <a:lnTo>
                    <a:pt x="0" y="535"/>
                  </a:lnTo>
                  <a:lnTo>
                    <a:pt x="219" y="535"/>
                  </a:lnTo>
                  <a:lnTo>
                    <a:pt x="219" y="751"/>
                  </a:lnTo>
                </a:path>
              </a:pathLst>
            </a:custGeom>
            <a:noFill/>
            <a:ln w="12700" cap="rnd">
              <a:solidFill>
                <a:srgbClr val="000000"/>
              </a:solidFill>
              <a:round/>
              <a:headEnd type="none" w="sm" len="sm"/>
              <a:tailEnd type="none" w="sm" len="sm"/>
            </a:ln>
          </p:spPr>
          <p:txBody>
            <a:bodyPr/>
            <a:lstStyle/>
            <a:p>
              <a:endParaRPr lang="en-US"/>
            </a:p>
          </p:txBody>
        </p:sp>
        <p:sp>
          <p:nvSpPr>
            <p:cNvPr id="53349" name="Freeform 119"/>
            <p:cNvSpPr>
              <a:spLocks/>
            </p:cNvSpPr>
            <p:nvPr/>
          </p:nvSpPr>
          <p:spPr bwMode="auto">
            <a:xfrm>
              <a:off x="1786" y="1311"/>
              <a:ext cx="216" cy="752"/>
            </a:xfrm>
            <a:custGeom>
              <a:avLst/>
              <a:gdLst>
                <a:gd name="T0" fmla="*/ 0 w 216"/>
                <a:gd name="T1" fmla="*/ 751 h 752"/>
                <a:gd name="T2" fmla="*/ 0 w 216"/>
                <a:gd name="T3" fmla="*/ 535 h 752"/>
                <a:gd name="T4" fmla="*/ 215 w 216"/>
                <a:gd name="T5" fmla="*/ 535 h 752"/>
                <a:gd name="T6" fmla="*/ 215 w 216"/>
                <a:gd name="T7" fmla="*/ 0 h 752"/>
                <a:gd name="T8" fmla="*/ 0 60000 65536"/>
                <a:gd name="T9" fmla="*/ 0 60000 65536"/>
                <a:gd name="T10" fmla="*/ 0 60000 65536"/>
                <a:gd name="T11" fmla="*/ 0 60000 65536"/>
                <a:gd name="T12" fmla="*/ 0 w 216"/>
                <a:gd name="T13" fmla="*/ 0 h 752"/>
                <a:gd name="T14" fmla="*/ 216 w 216"/>
                <a:gd name="T15" fmla="*/ 752 h 752"/>
              </a:gdLst>
              <a:ahLst/>
              <a:cxnLst>
                <a:cxn ang="T8">
                  <a:pos x="T0" y="T1"/>
                </a:cxn>
                <a:cxn ang="T9">
                  <a:pos x="T2" y="T3"/>
                </a:cxn>
                <a:cxn ang="T10">
                  <a:pos x="T4" y="T5"/>
                </a:cxn>
                <a:cxn ang="T11">
                  <a:pos x="T6" y="T7"/>
                </a:cxn>
              </a:cxnLst>
              <a:rect l="T12" t="T13" r="T14" b="T15"/>
              <a:pathLst>
                <a:path w="216" h="752">
                  <a:moveTo>
                    <a:pt x="0" y="751"/>
                  </a:moveTo>
                  <a:lnTo>
                    <a:pt x="0" y="535"/>
                  </a:lnTo>
                  <a:lnTo>
                    <a:pt x="215" y="535"/>
                  </a:lnTo>
                  <a:lnTo>
                    <a:pt x="215" y="0"/>
                  </a:lnTo>
                </a:path>
              </a:pathLst>
            </a:custGeom>
            <a:noFill/>
            <a:ln w="12700" cap="rnd">
              <a:solidFill>
                <a:srgbClr val="000000"/>
              </a:solidFill>
              <a:round/>
              <a:headEnd type="none" w="sm" len="sm"/>
              <a:tailEnd type="none" w="sm" len="sm"/>
            </a:ln>
          </p:spPr>
          <p:txBody>
            <a:bodyPr/>
            <a:lstStyle/>
            <a:p>
              <a:endParaRPr lang="en-US"/>
            </a:p>
          </p:txBody>
        </p:sp>
        <p:sp>
          <p:nvSpPr>
            <p:cNvPr id="53350" name="Rectangle 120"/>
            <p:cNvSpPr>
              <a:spLocks noChangeArrowheads="1"/>
            </p:cNvSpPr>
            <p:nvPr/>
          </p:nvSpPr>
          <p:spPr bwMode="auto">
            <a:xfrm>
              <a:off x="2405" y="3033"/>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3351" name="Freeform 121"/>
            <p:cNvSpPr>
              <a:spLocks/>
            </p:cNvSpPr>
            <p:nvPr/>
          </p:nvSpPr>
          <p:spPr bwMode="auto">
            <a:xfrm>
              <a:off x="1846" y="2264"/>
              <a:ext cx="918" cy="921"/>
            </a:xfrm>
            <a:custGeom>
              <a:avLst/>
              <a:gdLst>
                <a:gd name="T0" fmla="*/ 0 w 918"/>
                <a:gd name="T1" fmla="*/ 0 h 921"/>
                <a:gd name="T2" fmla="*/ 917 w 918"/>
                <a:gd name="T3" fmla="*/ 0 h 921"/>
                <a:gd name="T4" fmla="*/ 917 w 918"/>
                <a:gd name="T5" fmla="*/ 495 h 921"/>
                <a:gd name="T6" fmla="*/ 583 w 918"/>
                <a:gd name="T7" fmla="*/ 495 h 921"/>
                <a:gd name="T8" fmla="*/ 583 w 918"/>
                <a:gd name="T9" fmla="*/ 920 h 921"/>
                <a:gd name="T10" fmla="*/ 0 60000 65536"/>
                <a:gd name="T11" fmla="*/ 0 60000 65536"/>
                <a:gd name="T12" fmla="*/ 0 60000 65536"/>
                <a:gd name="T13" fmla="*/ 0 60000 65536"/>
                <a:gd name="T14" fmla="*/ 0 60000 65536"/>
                <a:gd name="T15" fmla="*/ 0 w 918"/>
                <a:gd name="T16" fmla="*/ 0 h 921"/>
                <a:gd name="T17" fmla="*/ 918 w 918"/>
                <a:gd name="T18" fmla="*/ 921 h 921"/>
              </a:gdLst>
              <a:ahLst/>
              <a:cxnLst>
                <a:cxn ang="T10">
                  <a:pos x="T0" y="T1"/>
                </a:cxn>
                <a:cxn ang="T11">
                  <a:pos x="T2" y="T3"/>
                </a:cxn>
                <a:cxn ang="T12">
                  <a:pos x="T4" y="T5"/>
                </a:cxn>
                <a:cxn ang="T13">
                  <a:pos x="T6" y="T7"/>
                </a:cxn>
                <a:cxn ang="T14">
                  <a:pos x="T8" y="T9"/>
                </a:cxn>
              </a:cxnLst>
              <a:rect l="T15" t="T16" r="T17" b="T18"/>
              <a:pathLst>
                <a:path w="918" h="921">
                  <a:moveTo>
                    <a:pt x="0" y="0"/>
                  </a:moveTo>
                  <a:lnTo>
                    <a:pt x="917" y="0"/>
                  </a:lnTo>
                  <a:lnTo>
                    <a:pt x="917" y="495"/>
                  </a:lnTo>
                  <a:lnTo>
                    <a:pt x="583" y="495"/>
                  </a:lnTo>
                  <a:lnTo>
                    <a:pt x="583" y="920"/>
                  </a:lnTo>
                </a:path>
              </a:pathLst>
            </a:custGeom>
            <a:noFill/>
            <a:ln w="12700" cap="rnd">
              <a:solidFill>
                <a:srgbClr val="000000"/>
              </a:solidFill>
              <a:prstDash val="dash"/>
              <a:round/>
              <a:headEnd type="none" w="sm" len="sm"/>
              <a:tailEnd type="none" w="sm" len="sm"/>
            </a:ln>
          </p:spPr>
          <p:txBody>
            <a:bodyPr/>
            <a:lstStyle/>
            <a:p>
              <a:endParaRPr lang="en-US"/>
            </a:p>
          </p:txBody>
        </p:sp>
        <p:sp>
          <p:nvSpPr>
            <p:cNvPr id="53352" name="AutoShape 122"/>
            <p:cNvSpPr>
              <a:spLocks noChangeArrowheads="1"/>
            </p:cNvSpPr>
            <p:nvPr/>
          </p:nvSpPr>
          <p:spPr bwMode="auto">
            <a:xfrm rot="5400000">
              <a:off x="921" y="2210"/>
              <a:ext cx="110" cy="110"/>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53353" name="AutoShape 123"/>
            <p:cNvSpPr>
              <a:spLocks noChangeArrowheads="1"/>
            </p:cNvSpPr>
            <p:nvPr/>
          </p:nvSpPr>
          <p:spPr bwMode="auto">
            <a:xfrm rot="16200000" flipH="1">
              <a:off x="1952" y="2205"/>
              <a:ext cx="110" cy="110"/>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53354" name="Line 124"/>
            <p:cNvSpPr>
              <a:spLocks noChangeShapeType="1"/>
            </p:cNvSpPr>
            <p:nvPr/>
          </p:nvSpPr>
          <p:spPr bwMode="auto">
            <a:xfrm>
              <a:off x="2429" y="3416"/>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55" name="Line 125"/>
            <p:cNvSpPr>
              <a:spLocks noChangeShapeType="1"/>
            </p:cNvSpPr>
            <p:nvPr/>
          </p:nvSpPr>
          <p:spPr bwMode="auto">
            <a:xfrm>
              <a:off x="2322" y="3416"/>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56" name="Rectangle 126"/>
            <p:cNvSpPr>
              <a:spLocks noChangeArrowheads="1"/>
            </p:cNvSpPr>
            <p:nvPr/>
          </p:nvSpPr>
          <p:spPr bwMode="auto">
            <a:xfrm>
              <a:off x="2405" y="3392"/>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53357" name="Rectangle 127"/>
            <p:cNvSpPr>
              <a:spLocks noChangeArrowheads="1"/>
            </p:cNvSpPr>
            <p:nvPr/>
          </p:nvSpPr>
          <p:spPr bwMode="auto">
            <a:xfrm>
              <a:off x="2175" y="3392"/>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3358" name="Rectangle 128"/>
            <p:cNvSpPr>
              <a:spLocks noChangeArrowheads="1"/>
            </p:cNvSpPr>
            <p:nvPr/>
          </p:nvSpPr>
          <p:spPr bwMode="auto">
            <a:xfrm>
              <a:off x="1807" y="3114"/>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3359" name="Rectangle 129"/>
            <p:cNvSpPr>
              <a:spLocks noChangeArrowheads="1"/>
            </p:cNvSpPr>
            <p:nvPr/>
          </p:nvSpPr>
          <p:spPr bwMode="auto">
            <a:xfrm>
              <a:off x="2452" y="3130"/>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53360" name="AutoShape 130"/>
            <p:cNvSpPr>
              <a:spLocks noChangeArrowheads="1"/>
            </p:cNvSpPr>
            <p:nvPr/>
          </p:nvSpPr>
          <p:spPr bwMode="auto">
            <a:xfrm>
              <a:off x="2366" y="3536"/>
              <a:ext cx="120"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3361" name="AutoShape 131"/>
            <p:cNvSpPr>
              <a:spLocks noChangeArrowheads="1"/>
            </p:cNvSpPr>
            <p:nvPr/>
          </p:nvSpPr>
          <p:spPr bwMode="auto">
            <a:xfrm rot="10800000" flipH="1">
              <a:off x="2257" y="3541"/>
              <a:ext cx="119"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3362" name="Line 132"/>
            <p:cNvSpPr>
              <a:spLocks noChangeShapeType="1"/>
            </p:cNvSpPr>
            <p:nvPr/>
          </p:nvSpPr>
          <p:spPr bwMode="auto">
            <a:xfrm>
              <a:off x="2429" y="3350"/>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63" name="Line 133"/>
            <p:cNvSpPr>
              <a:spLocks noChangeShapeType="1"/>
            </p:cNvSpPr>
            <p:nvPr/>
          </p:nvSpPr>
          <p:spPr bwMode="auto">
            <a:xfrm>
              <a:off x="2395" y="3350"/>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64" name="Line 134"/>
            <p:cNvSpPr>
              <a:spLocks noChangeShapeType="1"/>
            </p:cNvSpPr>
            <p:nvPr/>
          </p:nvSpPr>
          <p:spPr bwMode="auto">
            <a:xfrm>
              <a:off x="2049" y="3350"/>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65" name="Line 135"/>
            <p:cNvSpPr>
              <a:spLocks noChangeShapeType="1"/>
            </p:cNvSpPr>
            <p:nvPr/>
          </p:nvSpPr>
          <p:spPr bwMode="auto">
            <a:xfrm>
              <a:off x="2084" y="3350"/>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66" name="Freeform 136"/>
            <p:cNvSpPr>
              <a:spLocks/>
            </p:cNvSpPr>
            <p:nvPr/>
          </p:nvSpPr>
          <p:spPr bwMode="auto">
            <a:xfrm>
              <a:off x="2175" y="3187"/>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53367" name="Freeform 137"/>
            <p:cNvSpPr>
              <a:spLocks/>
            </p:cNvSpPr>
            <p:nvPr/>
          </p:nvSpPr>
          <p:spPr bwMode="auto">
            <a:xfrm>
              <a:off x="2322" y="3346"/>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53368" name="Rectangle 138"/>
            <p:cNvSpPr>
              <a:spLocks noChangeArrowheads="1"/>
            </p:cNvSpPr>
            <p:nvPr/>
          </p:nvSpPr>
          <p:spPr bwMode="auto">
            <a:xfrm>
              <a:off x="2017" y="3184"/>
              <a:ext cx="472" cy="232"/>
            </a:xfrm>
            <a:prstGeom prst="rect">
              <a:avLst/>
            </a:prstGeom>
            <a:noFill/>
            <a:ln w="12700">
              <a:solidFill>
                <a:schemeClr val="tx1"/>
              </a:solidFill>
              <a:miter lim="800000"/>
              <a:headEnd/>
              <a:tailEnd/>
            </a:ln>
          </p:spPr>
          <p:txBody>
            <a:bodyPr wrap="none" anchor="ctr"/>
            <a:lstStyle/>
            <a:p>
              <a:endParaRPr lang="en-US"/>
            </a:p>
          </p:txBody>
        </p:sp>
        <p:sp>
          <p:nvSpPr>
            <p:cNvPr id="53369" name="Line 139"/>
            <p:cNvSpPr>
              <a:spLocks noChangeShapeType="1"/>
            </p:cNvSpPr>
            <p:nvPr/>
          </p:nvSpPr>
          <p:spPr bwMode="auto">
            <a:xfrm>
              <a:off x="2253" y="3180"/>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3370" name="Line 140"/>
            <p:cNvSpPr>
              <a:spLocks noChangeShapeType="1"/>
            </p:cNvSpPr>
            <p:nvPr/>
          </p:nvSpPr>
          <p:spPr bwMode="auto">
            <a:xfrm flipH="1">
              <a:off x="2322" y="3183"/>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3371" name="Line 141"/>
            <p:cNvSpPr>
              <a:spLocks noChangeShapeType="1"/>
            </p:cNvSpPr>
            <p:nvPr/>
          </p:nvSpPr>
          <p:spPr bwMode="auto">
            <a:xfrm flipV="1">
              <a:off x="2190" y="3183"/>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3372" name="Freeform 142"/>
            <p:cNvSpPr>
              <a:spLocks/>
            </p:cNvSpPr>
            <p:nvPr/>
          </p:nvSpPr>
          <p:spPr bwMode="auto">
            <a:xfrm>
              <a:off x="2491" y="3281"/>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8" name="Group 148"/>
            <p:cNvGrpSpPr>
              <a:grpSpLocks/>
            </p:cNvGrpSpPr>
            <p:nvPr/>
          </p:nvGrpSpPr>
          <p:grpSpPr bwMode="auto">
            <a:xfrm>
              <a:off x="1767" y="3313"/>
              <a:ext cx="239" cy="75"/>
              <a:chOff x="1767" y="3313"/>
              <a:chExt cx="239" cy="75"/>
            </a:xfrm>
          </p:grpSpPr>
          <p:sp>
            <p:nvSpPr>
              <p:cNvPr id="53441" name="Oval 143"/>
              <p:cNvSpPr>
                <a:spLocks noChangeArrowheads="1"/>
              </p:cNvSpPr>
              <p:nvPr/>
            </p:nvSpPr>
            <p:spPr bwMode="auto">
              <a:xfrm>
                <a:off x="1767" y="3313"/>
                <a:ext cx="74" cy="75"/>
              </a:xfrm>
              <a:prstGeom prst="ellipse">
                <a:avLst/>
              </a:prstGeom>
              <a:noFill/>
              <a:ln w="12700">
                <a:solidFill>
                  <a:srgbClr val="000000"/>
                </a:solidFill>
                <a:round/>
                <a:headEnd/>
                <a:tailEnd/>
              </a:ln>
            </p:spPr>
            <p:txBody>
              <a:bodyPr wrap="none" anchor="ctr"/>
              <a:lstStyle/>
              <a:p>
                <a:endParaRPr lang="en-US"/>
              </a:p>
            </p:txBody>
          </p:sp>
          <p:sp>
            <p:nvSpPr>
              <p:cNvPr id="53442" name="Oval 144"/>
              <p:cNvSpPr>
                <a:spLocks noChangeArrowheads="1"/>
              </p:cNvSpPr>
              <p:nvPr/>
            </p:nvSpPr>
            <p:spPr bwMode="auto">
              <a:xfrm>
                <a:off x="1800" y="3342"/>
                <a:ext cx="12" cy="13"/>
              </a:xfrm>
              <a:prstGeom prst="ellipse">
                <a:avLst/>
              </a:prstGeom>
              <a:solidFill>
                <a:srgbClr val="000000"/>
              </a:solidFill>
              <a:ln w="12700">
                <a:solidFill>
                  <a:srgbClr val="000000"/>
                </a:solidFill>
                <a:round/>
                <a:headEnd/>
                <a:tailEnd/>
              </a:ln>
            </p:spPr>
            <p:txBody>
              <a:bodyPr wrap="none" anchor="ctr"/>
              <a:lstStyle/>
              <a:p>
                <a:endParaRPr lang="en-US"/>
              </a:p>
            </p:txBody>
          </p:sp>
          <p:grpSp>
            <p:nvGrpSpPr>
              <p:cNvPr id="9" name="Group 147"/>
              <p:cNvGrpSpPr>
                <a:grpSpLocks/>
              </p:cNvGrpSpPr>
              <p:nvPr/>
            </p:nvGrpSpPr>
            <p:grpSpPr bwMode="auto">
              <a:xfrm>
                <a:off x="1848" y="3330"/>
                <a:ext cx="158" cy="47"/>
                <a:chOff x="1848" y="3330"/>
                <a:chExt cx="158" cy="47"/>
              </a:xfrm>
            </p:grpSpPr>
            <p:sp>
              <p:nvSpPr>
                <p:cNvPr id="53444" name="Line 145"/>
                <p:cNvSpPr>
                  <a:spLocks noChangeShapeType="1"/>
                </p:cNvSpPr>
                <p:nvPr/>
              </p:nvSpPr>
              <p:spPr bwMode="auto">
                <a:xfrm>
                  <a:off x="1848" y="3330"/>
                  <a:ext cx="15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45" name="Line 146"/>
                <p:cNvSpPr>
                  <a:spLocks noChangeShapeType="1"/>
                </p:cNvSpPr>
                <p:nvPr/>
              </p:nvSpPr>
              <p:spPr bwMode="auto">
                <a:xfrm>
                  <a:off x="1848" y="3377"/>
                  <a:ext cx="158"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53374" name="Line 149"/>
            <p:cNvSpPr>
              <a:spLocks noChangeShapeType="1"/>
            </p:cNvSpPr>
            <p:nvPr/>
          </p:nvSpPr>
          <p:spPr bwMode="auto">
            <a:xfrm flipV="1">
              <a:off x="2608" y="1065"/>
              <a:ext cx="0" cy="58"/>
            </a:xfrm>
            <a:prstGeom prst="line">
              <a:avLst/>
            </a:prstGeom>
            <a:noFill/>
            <a:ln w="25400">
              <a:solidFill>
                <a:srgbClr val="000000"/>
              </a:solidFill>
              <a:round/>
              <a:headEnd type="none" w="sm" len="sm"/>
              <a:tailEnd type="none" w="sm" len="sm"/>
            </a:ln>
          </p:spPr>
          <p:txBody>
            <a:bodyPr wrap="none" anchor="ctr"/>
            <a:lstStyle/>
            <a:p>
              <a:endParaRPr lang="en-US"/>
            </a:p>
          </p:txBody>
        </p:sp>
        <p:sp>
          <p:nvSpPr>
            <p:cNvPr id="53375" name="Line 150"/>
            <p:cNvSpPr>
              <a:spLocks noChangeShapeType="1"/>
            </p:cNvSpPr>
            <p:nvPr/>
          </p:nvSpPr>
          <p:spPr bwMode="auto">
            <a:xfrm>
              <a:off x="1085" y="3412"/>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76" name="Line 151"/>
            <p:cNvSpPr>
              <a:spLocks noChangeShapeType="1"/>
            </p:cNvSpPr>
            <p:nvPr/>
          </p:nvSpPr>
          <p:spPr bwMode="auto">
            <a:xfrm>
              <a:off x="978" y="3412"/>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77" name="Rectangle 152"/>
            <p:cNvSpPr>
              <a:spLocks noChangeArrowheads="1"/>
            </p:cNvSpPr>
            <p:nvPr/>
          </p:nvSpPr>
          <p:spPr bwMode="auto">
            <a:xfrm>
              <a:off x="1061" y="3388"/>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53378" name="Rectangle 153"/>
            <p:cNvSpPr>
              <a:spLocks noChangeArrowheads="1"/>
            </p:cNvSpPr>
            <p:nvPr/>
          </p:nvSpPr>
          <p:spPr bwMode="auto">
            <a:xfrm>
              <a:off x="1061" y="3029"/>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3379" name="Rectangle 154"/>
            <p:cNvSpPr>
              <a:spLocks noChangeArrowheads="1"/>
            </p:cNvSpPr>
            <p:nvPr/>
          </p:nvSpPr>
          <p:spPr bwMode="auto">
            <a:xfrm>
              <a:off x="831" y="3388"/>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3380" name="AutoShape 155"/>
            <p:cNvSpPr>
              <a:spLocks noChangeArrowheads="1"/>
            </p:cNvSpPr>
            <p:nvPr/>
          </p:nvSpPr>
          <p:spPr bwMode="auto">
            <a:xfrm>
              <a:off x="1017" y="3532"/>
              <a:ext cx="120"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3381" name="AutoShape 156"/>
            <p:cNvSpPr>
              <a:spLocks noChangeArrowheads="1"/>
            </p:cNvSpPr>
            <p:nvPr/>
          </p:nvSpPr>
          <p:spPr bwMode="auto">
            <a:xfrm rot="10800000" flipH="1">
              <a:off x="918" y="3537"/>
              <a:ext cx="119" cy="99"/>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53382" name="Line 157"/>
            <p:cNvSpPr>
              <a:spLocks noChangeShapeType="1"/>
            </p:cNvSpPr>
            <p:nvPr/>
          </p:nvSpPr>
          <p:spPr bwMode="auto">
            <a:xfrm>
              <a:off x="1325" y="3346"/>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83" name="Line 158"/>
            <p:cNvSpPr>
              <a:spLocks noChangeShapeType="1"/>
            </p:cNvSpPr>
            <p:nvPr/>
          </p:nvSpPr>
          <p:spPr bwMode="auto">
            <a:xfrm>
              <a:off x="1291" y="3346"/>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84" name="Line 159"/>
            <p:cNvSpPr>
              <a:spLocks noChangeShapeType="1"/>
            </p:cNvSpPr>
            <p:nvPr/>
          </p:nvSpPr>
          <p:spPr bwMode="auto">
            <a:xfrm>
              <a:off x="940" y="3346"/>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85" name="Line 160"/>
            <p:cNvSpPr>
              <a:spLocks noChangeShapeType="1"/>
            </p:cNvSpPr>
            <p:nvPr/>
          </p:nvSpPr>
          <p:spPr bwMode="auto">
            <a:xfrm>
              <a:off x="975" y="3346"/>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386" name="Freeform 161"/>
            <p:cNvSpPr>
              <a:spLocks/>
            </p:cNvSpPr>
            <p:nvPr/>
          </p:nvSpPr>
          <p:spPr bwMode="auto">
            <a:xfrm>
              <a:off x="1071" y="3183"/>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53387" name="Freeform 162"/>
            <p:cNvSpPr>
              <a:spLocks/>
            </p:cNvSpPr>
            <p:nvPr/>
          </p:nvSpPr>
          <p:spPr bwMode="auto">
            <a:xfrm>
              <a:off x="1218" y="3342"/>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53388" name="Rectangle 163"/>
            <p:cNvSpPr>
              <a:spLocks noChangeArrowheads="1"/>
            </p:cNvSpPr>
            <p:nvPr/>
          </p:nvSpPr>
          <p:spPr bwMode="auto">
            <a:xfrm>
              <a:off x="913" y="3180"/>
              <a:ext cx="472" cy="232"/>
            </a:xfrm>
            <a:prstGeom prst="rect">
              <a:avLst/>
            </a:prstGeom>
            <a:noFill/>
            <a:ln w="12700">
              <a:solidFill>
                <a:schemeClr val="tx1"/>
              </a:solidFill>
              <a:miter lim="800000"/>
              <a:headEnd/>
              <a:tailEnd/>
            </a:ln>
          </p:spPr>
          <p:txBody>
            <a:bodyPr wrap="none" anchor="ctr"/>
            <a:lstStyle/>
            <a:p>
              <a:endParaRPr lang="en-US"/>
            </a:p>
          </p:txBody>
        </p:sp>
        <p:sp>
          <p:nvSpPr>
            <p:cNvPr id="53389" name="Line 164"/>
            <p:cNvSpPr>
              <a:spLocks noChangeShapeType="1"/>
            </p:cNvSpPr>
            <p:nvPr/>
          </p:nvSpPr>
          <p:spPr bwMode="auto">
            <a:xfrm>
              <a:off x="1149" y="3176"/>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3390" name="Line 165"/>
            <p:cNvSpPr>
              <a:spLocks noChangeShapeType="1"/>
            </p:cNvSpPr>
            <p:nvPr/>
          </p:nvSpPr>
          <p:spPr bwMode="auto">
            <a:xfrm flipH="1">
              <a:off x="1218" y="3179"/>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3391" name="Line 166"/>
            <p:cNvSpPr>
              <a:spLocks noChangeShapeType="1"/>
            </p:cNvSpPr>
            <p:nvPr/>
          </p:nvSpPr>
          <p:spPr bwMode="auto">
            <a:xfrm flipV="1">
              <a:off x="1086" y="3179"/>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3392" name="Rectangle 167"/>
            <p:cNvSpPr>
              <a:spLocks noChangeArrowheads="1"/>
            </p:cNvSpPr>
            <p:nvPr/>
          </p:nvSpPr>
          <p:spPr bwMode="auto">
            <a:xfrm>
              <a:off x="708" y="3110"/>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3393" name="Rectangle 168"/>
            <p:cNvSpPr>
              <a:spLocks noChangeArrowheads="1"/>
            </p:cNvSpPr>
            <p:nvPr/>
          </p:nvSpPr>
          <p:spPr bwMode="auto">
            <a:xfrm>
              <a:off x="1353" y="3126"/>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53394" name="Freeform 169"/>
            <p:cNvSpPr>
              <a:spLocks/>
            </p:cNvSpPr>
            <p:nvPr/>
          </p:nvSpPr>
          <p:spPr bwMode="auto">
            <a:xfrm>
              <a:off x="1387" y="3277"/>
              <a:ext cx="220" cy="131"/>
            </a:xfrm>
            <a:custGeom>
              <a:avLst/>
              <a:gdLst>
                <a:gd name="T0" fmla="*/ 219 w 220"/>
                <a:gd name="T1" fmla="*/ 65 h 131"/>
                <a:gd name="T2" fmla="*/ 206 w 220"/>
                <a:gd name="T3" fmla="*/ 130 h 131"/>
                <a:gd name="T4" fmla="*/ 168 w 220"/>
                <a:gd name="T5" fmla="*/ 0 h 131"/>
                <a:gd name="T6" fmla="*/ 129 w 220"/>
                <a:gd name="T7" fmla="*/ 130 h 131"/>
                <a:gd name="T8" fmla="*/ 90 w 220"/>
                <a:gd name="T9" fmla="*/ 0 h 131"/>
                <a:gd name="T10" fmla="*/ 51 w 220"/>
                <a:gd name="T11" fmla="*/ 130 h 131"/>
                <a:gd name="T12" fmla="*/ 13 w 220"/>
                <a:gd name="T13" fmla="*/ 0 h 131"/>
                <a:gd name="T14" fmla="*/ 0 w 220"/>
                <a:gd name="T15" fmla="*/ 65 h 131"/>
                <a:gd name="T16" fmla="*/ 0 60000 65536"/>
                <a:gd name="T17" fmla="*/ 0 60000 65536"/>
                <a:gd name="T18" fmla="*/ 0 60000 65536"/>
                <a:gd name="T19" fmla="*/ 0 60000 65536"/>
                <a:gd name="T20" fmla="*/ 0 60000 65536"/>
                <a:gd name="T21" fmla="*/ 0 60000 65536"/>
                <a:gd name="T22" fmla="*/ 0 60000 65536"/>
                <a:gd name="T23" fmla="*/ 0 60000 65536"/>
                <a:gd name="T24" fmla="*/ 0 w 220"/>
                <a:gd name="T25" fmla="*/ 0 h 131"/>
                <a:gd name="T26" fmla="*/ 220 w 220"/>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 h="131">
                  <a:moveTo>
                    <a:pt x="219" y="65"/>
                  </a:moveTo>
                  <a:lnTo>
                    <a:pt x="206" y="130"/>
                  </a:lnTo>
                  <a:lnTo>
                    <a:pt x="168" y="0"/>
                  </a:lnTo>
                  <a:lnTo>
                    <a:pt x="129" y="130"/>
                  </a:lnTo>
                  <a:lnTo>
                    <a:pt x="90" y="0"/>
                  </a:lnTo>
                  <a:lnTo>
                    <a:pt x="51" y="130"/>
                  </a:lnTo>
                  <a:lnTo>
                    <a:pt x="13" y="0"/>
                  </a:lnTo>
                  <a:lnTo>
                    <a:pt x="0" y="65"/>
                  </a:lnTo>
                </a:path>
              </a:pathLst>
            </a:custGeom>
            <a:noFill/>
            <a:ln w="12700" cap="rnd">
              <a:solidFill>
                <a:srgbClr val="000000"/>
              </a:solidFill>
              <a:round/>
              <a:headEnd type="none" w="sm" len="sm"/>
              <a:tailEnd type="none" w="sm" len="sm"/>
            </a:ln>
          </p:spPr>
          <p:txBody>
            <a:bodyPr/>
            <a:lstStyle/>
            <a:p>
              <a:endParaRPr lang="en-US"/>
            </a:p>
          </p:txBody>
        </p:sp>
        <p:grpSp>
          <p:nvGrpSpPr>
            <p:cNvPr id="10" name="Group 175"/>
            <p:cNvGrpSpPr>
              <a:grpSpLocks/>
            </p:cNvGrpSpPr>
            <p:nvPr/>
          </p:nvGrpSpPr>
          <p:grpSpPr bwMode="auto">
            <a:xfrm>
              <a:off x="663" y="3309"/>
              <a:ext cx="239" cy="75"/>
              <a:chOff x="663" y="3309"/>
              <a:chExt cx="239" cy="75"/>
            </a:xfrm>
          </p:grpSpPr>
          <p:sp>
            <p:nvSpPr>
              <p:cNvPr id="53436" name="Oval 170"/>
              <p:cNvSpPr>
                <a:spLocks noChangeArrowheads="1"/>
              </p:cNvSpPr>
              <p:nvPr/>
            </p:nvSpPr>
            <p:spPr bwMode="auto">
              <a:xfrm>
                <a:off x="663" y="3309"/>
                <a:ext cx="74" cy="75"/>
              </a:xfrm>
              <a:prstGeom prst="ellipse">
                <a:avLst/>
              </a:prstGeom>
              <a:noFill/>
              <a:ln w="12700">
                <a:solidFill>
                  <a:srgbClr val="000000"/>
                </a:solidFill>
                <a:round/>
                <a:headEnd/>
                <a:tailEnd/>
              </a:ln>
            </p:spPr>
            <p:txBody>
              <a:bodyPr wrap="none" anchor="ctr"/>
              <a:lstStyle/>
              <a:p>
                <a:endParaRPr lang="en-US"/>
              </a:p>
            </p:txBody>
          </p:sp>
          <p:sp>
            <p:nvSpPr>
              <p:cNvPr id="53437" name="Oval 171"/>
              <p:cNvSpPr>
                <a:spLocks noChangeArrowheads="1"/>
              </p:cNvSpPr>
              <p:nvPr/>
            </p:nvSpPr>
            <p:spPr bwMode="auto">
              <a:xfrm>
                <a:off x="696" y="3338"/>
                <a:ext cx="12" cy="13"/>
              </a:xfrm>
              <a:prstGeom prst="ellipse">
                <a:avLst/>
              </a:prstGeom>
              <a:solidFill>
                <a:srgbClr val="000000"/>
              </a:solidFill>
              <a:ln w="12700">
                <a:solidFill>
                  <a:srgbClr val="000000"/>
                </a:solidFill>
                <a:round/>
                <a:headEnd/>
                <a:tailEnd/>
              </a:ln>
            </p:spPr>
            <p:txBody>
              <a:bodyPr wrap="none" anchor="ctr"/>
              <a:lstStyle/>
              <a:p>
                <a:endParaRPr lang="en-US"/>
              </a:p>
            </p:txBody>
          </p:sp>
          <p:grpSp>
            <p:nvGrpSpPr>
              <p:cNvPr id="11" name="Group 174"/>
              <p:cNvGrpSpPr>
                <a:grpSpLocks/>
              </p:cNvGrpSpPr>
              <p:nvPr/>
            </p:nvGrpSpPr>
            <p:grpSpPr bwMode="auto">
              <a:xfrm>
                <a:off x="744" y="3326"/>
                <a:ext cx="158" cy="47"/>
                <a:chOff x="744" y="3326"/>
                <a:chExt cx="158" cy="47"/>
              </a:xfrm>
            </p:grpSpPr>
            <p:sp>
              <p:nvSpPr>
                <p:cNvPr id="53439" name="Line 172"/>
                <p:cNvSpPr>
                  <a:spLocks noChangeShapeType="1"/>
                </p:cNvSpPr>
                <p:nvPr/>
              </p:nvSpPr>
              <p:spPr bwMode="auto">
                <a:xfrm>
                  <a:off x="744" y="3326"/>
                  <a:ext cx="15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40" name="Line 173"/>
                <p:cNvSpPr>
                  <a:spLocks noChangeShapeType="1"/>
                </p:cNvSpPr>
                <p:nvPr/>
              </p:nvSpPr>
              <p:spPr bwMode="auto">
                <a:xfrm>
                  <a:off x="744" y="3373"/>
                  <a:ext cx="158" cy="0"/>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53396" name="Line 176"/>
            <p:cNvSpPr>
              <a:spLocks noChangeShapeType="1"/>
            </p:cNvSpPr>
            <p:nvPr/>
          </p:nvSpPr>
          <p:spPr bwMode="auto">
            <a:xfrm>
              <a:off x="1083" y="2881"/>
              <a:ext cx="0" cy="303"/>
            </a:xfrm>
            <a:prstGeom prst="line">
              <a:avLst/>
            </a:prstGeom>
            <a:noFill/>
            <a:ln w="12700">
              <a:solidFill>
                <a:srgbClr val="000000"/>
              </a:solidFill>
              <a:prstDash val="dash"/>
              <a:round/>
              <a:headEnd type="none" w="sm" len="sm"/>
              <a:tailEnd type="none" w="sm" len="sm"/>
            </a:ln>
          </p:spPr>
          <p:txBody>
            <a:bodyPr wrap="none" anchor="ctr"/>
            <a:lstStyle/>
            <a:p>
              <a:endParaRPr lang="en-US"/>
            </a:p>
          </p:txBody>
        </p:sp>
        <p:sp>
          <p:nvSpPr>
            <p:cNvPr id="53397" name="Line 177"/>
            <p:cNvSpPr>
              <a:spLocks noChangeShapeType="1"/>
            </p:cNvSpPr>
            <p:nvPr/>
          </p:nvSpPr>
          <p:spPr bwMode="auto">
            <a:xfrm flipV="1">
              <a:off x="2172" y="1065"/>
              <a:ext cx="0" cy="58"/>
            </a:xfrm>
            <a:prstGeom prst="line">
              <a:avLst/>
            </a:prstGeom>
            <a:noFill/>
            <a:ln w="25400">
              <a:solidFill>
                <a:srgbClr val="000000"/>
              </a:solidFill>
              <a:round/>
              <a:headEnd type="none" w="sm" len="sm"/>
              <a:tailEnd type="none" w="sm" len="sm"/>
            </a:ln>
          </p:spPr>
          <p:txBody>
            <a:bodyPr wrap="none" anchor="ctr"/>
            <a:lstStyle/>
            <a:p>
              <a:endParaRPr lang="en-US"/>
            </a:p>
          </p:txBody>
        </p:sp>
        <p:sp>
          <p:nvSpPr>
            <p:cNvPr id="53398" name="AutoShape 178"/>
            <p:cNvSpPr>
              <a:spLocks noChangeArrowheads="1"/>
            </p:cNvSpPr>
            <p:nvPr/>
          </p:nvSpPr>
          <p:spPr bwMode="auto">
            <a:xfrm>
              <a:off x="484" y="3238"/>
              <a:ext cx="159" cy="159"/>
            </a:xfrm>
            <a:prstGeom prst="upArrow">
              <a:avLst>
                <a:gd name="adj1" fmla="val 50000"/>
                <a:gd name="adj2" fmla="val 49995"/>
              </a:avLst>
            </a:prstGeom>
            <a:noFill/>
            <a:ln w="12700">
              <a:solidFill>
                <a:srgbClr val="000000"/>
              </a:solidFill>
              <a:miter lim="800000"/>
              <a:headEnd/>
              <a:tailEnd/>
            </a:ln>
          </p:spPr>
          <p:txBody>
            <a:bodyPr wrap="none" anchor="ctr"/>
            <a:lstStyle/>
            <a:p>
              <a:endParaRPr lang="en-US"/>
            </a:p>
          </p:txBody>
        </p:sp>
        <p:grpSp>
          <p:nvGrpSpPr>
            <p:cNvPr id="12" name="Group 206"/>
            <p:cNvGrpSpPr>
              <a:grpSpLocks/>
            </p:cNvGrpSpPr>
            <p:nvPr/>
          </p:nvGrpSpPr>
          <p:grpSpPr bwMode="auto">
            <a:xfrm>
              <a:off x="260" y="2494"/>
              <a:ext cx="1122" cy="607"/>
              <a:chOff x="260" y="2494"/>
              <a:chExt cx="1122" cy="607"/>
            </a:xfrm>
          </p:grpSpPr>
          <p:sp>
            <p:nvSpPr>
              <p:cNvPr id="53409" name="Line 179"/>
              <p:cNvSpPr>
                <a:spLocks noChangeShapeType="1"/>
              </p:cNvSpPr>
              <p:nvPr/>
            </p:nvSpPr>
            <p:spPr bwMode="auto">
              <a:xfrm>
                <a:off x="974" y="2877"/>
                <a:ext cx="0" cy="1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10" name="Line 180"/>
              <p:cNvSpPr>
                <a:spLocks noChangeShapeType="1"/>
              </p:cNvSpPr>
              <p:nvPr/>
            </p:nvSpPr>
            <p:spPr bwMode="auto">
              <a:xfrm>
                <a:off x="1086" y="2811"/>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11" name="Line 181"/>
              <p:cNvSpPr>
                <a:spLocks noChangeShapeType="1"/>
              </p:cNvSpPr>
              <p:nvPr/>
            </p:nvSpPr>
            <p:spPr bwMode="auto">
              <a:xfrm>
                <a:off x="1047" y="2811"/>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12" name="Line 182"/>
              <p:cNvSpPr>
                <a:spLocks noChangeShapeType="1"/>
              </p:cNvSpPr>
              <p:nvPr/>
            </p:nvSpPr>
            <p:spPr bwMode="auto">
              <a:xfrm>
                <a:off x="701" y="2811"/>
                <a:ext cx="6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13" name="Line 183"/>
              <p:cNvSpPr>
                <a:spLocks noChangeShapeType="1"/>
              </p:cNvSpPr>
              <p:nvPr/>
            </p:nvSpPr>
            <p:spPr bwMode="auto">
              <a:xfrm>
                <a:off x="741" y="2811"/>
                <a:ext cx="0" cy="7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14" name="Freeform 184"/>
              <p:cNvSpPr>
                <a:spLocks/>
              </p:cNvSpPr>
              <p:nvPr/>
            </p:nvSpPr>
            <p:spPr bwMode="auto">
              <a:xfrm>
                <a:off x="827" y="2648"/>
                <a:ext cx="34" cy="70"/>
              </a:xfrm>
              <a:custGeom>
                <a:avLst/>
                <a:gdLst>
                  <a:gd name="T0" fmla="*/ 16 w 34"/>
                  <a:gd name="T1" fmla="*/ 0 h 70"/>
                  <a:gd name="T2" fmla="*/ 0 w 34"/>
                  <a:gd name="T3" fmla="*/ 69 h 70"/>
                  <a:gd name="T4" fmla="*/ 33 w 34"/>
                  <a:gd name="T5" fmla="*/ 67 h 70"/>
                  <a:gd name="T6" fmla="*/ 16 w 34"/>
                  <a:gd name="T7" fmla="*/ 0 h 70"/>
                  <a:gd name="T8" fmla="*/ 0 60000 65536"/>
                  <a:gd name="T9" fmla="*/ 0 60000 65536"/>
                  <a:gd name="T10" fmla="*/ 0 60000 65536"/>
                  <a:gd name="T11" fmla="*/ 0 60000 65536"/>
                  <a:gd name="T12" fmla="*/ 0 w 34"/>
                  <a:gd name="T13" fmla="*/ 0 h 70"/>
                  <a:gd name="T14" fmla="*/ 34 w 34"/>
                  <a:gd name="T15" fmla="*/ 70 h 70"/>
                </a:gdLst>
                <a:ahLst/>
                <a:cxnLst>
                  <a:cxn ang="T8">
                    <a:pos x="T0" y="T1"/>
                  </a:cxn>
                  <a:cxn ang="T9">
                    <a:pos x="T2" y="T3"/>
                  </a:cxn>
                  <a:cxn ang="T10">
                    <a:pos x="T4" y="T5"/>
                  </a:cxn>
                  <a:cxn ang="T11">
                    <a:pos x="T6" y="T7"/>
                  </a:cxn>
                </a:cxnLst>
                <a:rect l="T12" t="T13" r="T14" b="T15"/>
                <a:pathLst>
                  <a:path w="34" h="70">
                    <a:moveTo>
                      <a:pt x="16" y="0"/>
                    </a:moveTo>
                    <a:lnTo>
                      <a:pt x="0" y="69"/>
                    </a:lnTo>
                    <a:lnTo>
                      <a:pt x="33" y="67"/>
                    </a:lnTo>
                    <a:lnTo>
                      <a:pt x="16" y="0"/>
                    </a:lnTo>
                  </a:path>
                </a:pathLst>
              </a:custGeom>
              <a:solidFill>
                <a:srgbClr val="000000"/>
              </a:solidFill>
              <a:ln w="12700" cap="rnd">
                <a:solidFill>
                  <a:srgbClr val="000000"/>
                </a:solidFill>
                <a:round/>
                <a:headEnd/>
                <a:tailEnd/>
              </a:ln>
            </p:spPr>
            <p:txBody>
              <a:bodyPr/>
              <a:lstStyle/>
              <a:p>
                <a:endParaRPr lang="en-US"/>
              </a:p>
            </p:txBody>
          </p:sp>
          <p:sp>
            <p:nvSpPr>
              <p:cNvPr id="53415" name="Freeform 185"/>
              <p:cNvSpPr>
                <a:spLocks/>
              </p:cNvSpPr>
              <p:nvPr/>
            </p:nvSpPr>
            <p:spPr bwMode="auto">
              <a:xfrm>
                <a:off x="974" y="2807"/>
                <a:ext cx="50" cy="72"/>
              </a:xfrm>
              <a:custGeom>
                <a:avLst/>
                <a:gdLst>
                  <a:gd name="T0" fmla="*/ 0 w 50"/>
                  <a:gd name="T1" fmla="*/ 71 h 72"/>
                  <a:gd name="T2" fmla="*/ 0 w 50"/>
                  <a:gd name="T3" fmla="*/ 69 h 72"/>
                  <a:gd name="T4" fmla="*/ 11 w 50"/>
                  <a:gd name="T5" fmla="*/ 0 h 72"/>
                  <a:gd name="T6" fmla="*/ 49 w 50"/>
                  <a:gd name="T7" fmla="*/ 15 h 72"/>
                  <a:gd name="T8" fmla="*/ 0 w 50"/>
                  <a:gd name="T9" fmla="*/ 71 h 72"/>
                  <a:gd name="T10" fmla="*/ 0 60000 65536"/>
                  <a:gd name="T11" fmla="*/ 0 60000 65536"/>
                  <a:gd name="T12" fmla="*/ 0 60000 65536"/>
                  <a:gd name="T13" fmla="*/ 0 60000 65536"/>
                  <a:gd name="T14" fmla="*/ 0 60000 65536"/>
                  <a:gd name="T15" fmla="*/ 0 w 50"/>
                  <a:gd name="T16" fmla="*/ 0 h 72"/>
                  <a:gd name="T17" fmla="*/ 50 w 50"/>
                  <a:gd name="T18" fmla="*/ 72 h 72"/>
                </a:gdLst>
                <a:ahLst/>
                <a:cxnLst>
                  <a:cxn ang="T10">
                    <a:pos x="T0" y="T1"/>
                  </a:cxn>
                  <a:cxn ang="T11">
                    <a:pos x="T2" y="T3"/>
                  </a:cxn>
                  <a:cxn ang="T12">
                    <a:pos x="T4" y="T5"/>
                  </a:cxn>
                  <a:cxn ang="T13">
                    <a:pos x="T6" y="T7"/>
                  </a:cxn>
                  <a:cxn ang="T14">
                    <a:pos x="T8" y="T9"/>
                  </a:cxn>
                </a:cxnLst>
                <a:rect l="T15" t="T16" r="T17" b="T18"/>
                <a:pathLst>
                  <a:path w="50" h="72">
                    <a:moveTo>
                      <a:pt x="0" y="71"/>
                    </a:moveTo>
                    <a:lnTo>
                      <a:pt x="0" y="69"/>
                    </a:lnTo>
                    <a:lnTo>
                      <a:pt x="11" y="0"/>
                    </a:lnTo>
                    <a:lnTo>
                      <a:pt x="49" y="15"/>
                    </a:lnTo>
                    <a:lnTo>
                      <a:pt x="0" y="71"/>
                    </a:lnTo>
                  </a:path>
                </a:pathLst>
              </a:custGeom>
              <a:solidFill>
                <a:srgbClr val="000000"/>
              </a:solidFill>
              <a:ln w="12700" cap="rnd">
                <a:solidFill>
                  <a:srgbClr val="000000"/>
                </a:solidFill>
                <a:round/>
                <a:headEnd/>
                <a:tailEnd/>
              </a:ln>
            </p:spPr>
            <p:txBody>
              <a:bodyPr/>
              <a:lstStyle/>
              <a:p>
                <a:endParaRPr lang="en-US"/>
              </a:p>
            </p:txBody>
          </p:sp>
          <p:sp>
            <p:nvSpPr>
              <p:cNvPr id="53416" name="Rectangle 186"/>
              <p:cNvSpPr>
                <a:spLocks noChangeArrowheads="1"/>
              </p:cNvSpPr>
              <p:nvPr/>
            </p:nvSpPr>
            <p:spPr bwMode="auto">
              <a:xfrm>
                <a:off x="669" y="2645"/>
                <a:ext cx="472" cy="232"/>
              </a:xfrm>
              <a:prstGeom prst="rect">
                <a:avLst/>
              </a:prstGeom>
              <a:noFill/>
              <a:ln w="12700">
                <a:solidFill>
                  <a:schemeClr val="tx1"/>
                </a:solidFill>
                <a:miter lim="800000"/>
                <a:headEnd/>
                <a:tailEnd/>
              </a:ln>
            </p:spPr>
            <p:txBody>
              <a:bodyPr wrap="none" anchor="ctr"/>
              <a:lstStyle/>
              <a:p>
                <a:endParaRPr lang="en-US"/>
              </a:p>
            </p:txBody>
          </p:sp>
          <p:sp>
            <p:nvSpPr>
              <p:cNvPr id="53417" name="Line 187"/>
              <p:cNvSpPr>
                <a:spLocks noChangeShapeType="1"/>
              </p:cNvSpPr>
              <p:nvPr/>
            </p:nvSpPr>
            <p:spPr bwMode="auto">
              <a:xfrm>
                <a:off x="905" y="2641"/>
                <a:ext cx="0" cy="24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3418" name="Line 188"/>
              <p:cNvSpPr>
                <a:spLocks noChangeShapeType="1"/>
              </p:cNvSpPr>
              <p:nvPr/>
            </p:nvSpPr>
            <p:spPr bwMode="auto">
              <a:xfrm flipH="1">
                <a:off x="974" y="2644"/>
                <a:ext cx="108"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3419" name="Line 189"/>
              <p:cNvSpPr>
                <a:spLocks noChangeShapeType="1"/>
              </p:cNvSpPr>
              <p:nvPr/>
            </p:nvSpPr>
            <p:spPr bwMode="auto">
              <a:xfrm flipV="1">
                <a:off x="842" y="2644"/>
                <a:ext cx="0" cy="2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3420" name="Rectangle 190"/>
              <p:cNvSpPr>
                <a:spLocks noChangeArrowheads="1"/>
              </p:cNvSpPr>
              <p:nvPr/>
            </p:nvSpPr>
            <p:spPr bwMode="auto">
              <a:xfrm>
                <a:off x="1057" y="2853"/>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a:t>
                </a:r>
              </a:p>
            </p:txBody>
          </p:sp>
          <p:sp>
            <p:nvSpPr>
              <p:cNvPr id="53421" name="Rectangle 191"/>
              <p:cNvSpPr>
                <a:spLocks noChangeArrowheads="1"/>
              </p:cNvSpPr>
              <p:nvPr/>
            </p:nvSpPr>
            <p:spPr bwMode="auto">
              <a:xfrm>
                <a:off x="1057" y="2494"/>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2</a:t>
                </a:r>
              </a:p>
            </p:txBody>
          </p:sp>
          <p:sp>
            <p:nvSpPr>
              <p:cNvPr id="53422" name="Rectangle 192"/>
              <p:cNvSpPr>
                <a:spLocks noChangeArrowheads="1"/>
              </p:cNvSpPr>
              <p:nvPr/>
            </p:nvSpPr>
            <p:spPr bwMode="auto">
              <a:xfrm>
                <a:off x="827" y="2853"/>
                <a:ext cx="178"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3</a:t>
                </a:r>
              </a:p>
            </p:txBody>
          </p:sp>
          <p:sp>
            <p:nvSpPr>
              <p:cNvPr id="53423" name="Rectangle 193"/>
              <p:cNvSpPr>
                <a:spLocks noChangeArrowheads="1"/>
              </p:cNvSpPr>
              <p:nvPr/>
            </p:nvSpPr>
            <p:spPr bwMode="auto">
              <a:xfrm>
                <a:off x="312" y="2727"/>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12</a:t>
                </a:r>
              </a:p>
            </p:txBody>
          </p:sp>
          <p:sp>
            <p:nvSpPr>
              <p:cNvPr id="53424" name="Rectangle 194"/>
              <p:cNvSpPr>
                <a:spLocks noChangeArrowheads="1"/>
              </p:cNvSpPr>
              <p:nvPr/>
            </p:nvSpPr>
            <p:spPr bwMode="auto">
              <a:xfrm>
                <a:off x="1109" y="2591"/>
                <a:ext cx="241" cy="192"/>
              </a:xfrm>
              <a:prstGeom prst="rect">
                <a:avLst/>
              </a:prstGeom>
              <a:noFill/>
              <a:ln w="9525">
                <a:noFill/>
                <a:miter lim="800000"/>
                <a:headEnd/>
                <a:tailEnd/>
              </a:ln>
            </p:spPr>
            <p:txBody>
              <a:bodyPr wrap="none" lIns="92075" tIns="46038" rIns="92075" bIns="46038">
                <a:spAutoFit/>
              </a:bodyPr>
              <a:lstStyle/>
              <a:p>
                <a:pPr defTabSz="762000"/>
                <a:r>
                  <a:rPr lang="en-GB" sz="1400" b="0">
                    <a:solidFill>
                      <a:schemeClr val="tx1"/>
                    </a:solidFill>
                  </a:rPr>
                  <a:t>10</a:t>
                </a:r>
              </a:p>
            </p:txBody>
          </p:sp>
          <p:sp>
            <p:nvSpPr>
              <p:cNvPr id="53425" name="AutoShape 195"/>
              <p:cNvSpPr>
                <a:spLocks noChangeArrowheads="1"/>
              </p:cNvSpPr>
              <p:nvPr/>
            </p:nvSpPr>
            <p:spPr bwMode="auto">
              <a:xfrm rot="10800000" flipH="1">
                <a:off x="914" y="3002"/>
                <a:ext cx="119" cy="99"/>
              </a:xfrm>
              <a:prstGeom prst="triangle">
                <a:avLst>
                  <a:gd name="adj" fmla="val 49995"/>
                </a:avLst>
              </a:prstGeom>
              <a:noFill/>
              <a:ln w="12700">
                <a:solidFill>
                  <a:schemeClr val="tx1"/>
                </a:solidFill>
                <a:miter lim="800000"/>
                <a:headEnd/>
                <a:tailEnd/>
              </a:ln>
            </p:spPr>
            <p:txBody>
              <a:bodyPr wrap="none" anchor="ctr"/>
              <a:lstStyle/>
              <a:p>
                <a:endParaRPr lang="en-US"/>
              </a:p>
            </p:txBody>
          </p:sp>
          <p:grpSp>
            <p:nvGrpSpPr>
              <p:cNvPr id="13" name="Group 200"/>
              <p:cNvGrpSpPr>
                <a:grpSpLocks/>
              </p:cNvGrpSpPr>
              <p:nvPr/>
            </p:nvGrpSpPr>
            <p:grpSpPr bwMode="auto">
              <a:xfrm>
                <a:off x="475" y="2607"/>
                <a:ext cx="190" cy="272"/>
                <a:chOff x="475" y="2607"/>
                <a:chExt cx="190" cy="272"/>
              </a:xfrm>
            </p:grpSpPr>
            <p:sp>
              <p:nvSpPr>
                <p:cNvPr id="53432" name="Line 196"/>
                <p:cNvSpPr>
                  <a:spLocks noChangeShapeType="1"/>
                </p:cNvSpPr>
                <p:nvPr/>
              </p:nvSpPr>
              <p:spPr bwMode="auto">
                <a:xfrm flipV="1">
                  <a:off x="511" y="2681"/>
                  <a:ext cx="0" cy="19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33" name="Oval 197"/>
                <p:cNvSpPr>
                  <a:spLocks noChangeArrowheads="1"/>
                </p:cNvSpPr>
                <p:nvPr/>
              </p:nvSpPr>
              <p:spPr bwMode="auto">
                <a:xfrm>
                  <a:off x="475" y="2607"/>
                  <a:ext cx="71" cy="71"/>
                </a:xfrm>
                <a:prstGeom prst="ellipse">
                  <a:avLst/>
                </a:prstGeom>
                <a:noFill/>
                <a:ln w="12700">
                  <a:solidFill>
                    <a:srgbClr val="000000"/>
                  </a:solidFill>
                  <a:round/>
                  <a:headEnd/>
                  <a:tailEnd/>
                </a:ln>
              </p:spPr>
              <p:txBody>
                <a:bodyPr wrap="none" anchor="ctr"/>
                <a:lstStyle/>
                <a:p>
                  <a:endParaRPr lang="en-US"/>
                </a:p>
              </p:txBody>
            </p:sp>
            <p:sp>
              <p:nvSpPr>
                <p:cNvPr id="53434" name="Line 198"/>
                <p:cNvSpPr>
                  <a:spLocks noChangeShapeType="1"/>
                </p:cNvSpPr>
                <p:nvPr/>
              </p:nvSpPr>
              <p:spPr bwMode="auto">
                <a:xfrm>
                  <a:off x="517" y="2836"/>
                  <a:ext cx="14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3435" name="Line 199"/>
                <p:cNvSpPr>
                  <a:spLocks noChangeShapeType="1"/>
                </p:cNvSpPr>
                <p:nvPr/>
              </p:nvSpPr>
              <p:spPr bwMode="auto">
                <a:xfrm>
                  <a:off x="517" y="2789"/>
                  <a:ext cx="148" cy="0"/>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14" name="Group 204"/>
              <p:cNvGrpSpPr>
                <a:grpSpLocks/>
              </p:cNvGrpSpPr>
              <p:nvPr/>
            </p:nvGrpSpPr>
            <p:grpSpPr bwMode="auto">
              <a:xfrm>
                <a:off x="1147" y="2759"/>
                <a:ext cx="235" cy="124"/>
                <a:chOff x="1147" y="2759"/>
                <a:chExt cx="235" cy="124"/>
              </a:xfrm>
            </p:grpSpPr>
            <p:sp>
              <p:nvSpPr>
                <p:cNvPr id="53429" name="Freeform 201"/>
                <p:cNvSpPr>
                  <a:spLocks/>
                </p:cNvSpPr>
                <p:nvPr/>
              </p:nvSpPr>
              <p:spPr bwMode="auto">
                <a:xfrm>
                  <a:off x="1147" y="2822"/>
                  <a:ext cx="118" cy="61"/>
                </a:xfrm>
                <a:custGeom>
                  <a:avLst/>
                  <a:gdLst>
                    <a:gd name="T0" fmla="*/ 0 w 118"/>
                    <a:gd name="T1" fmla="*/ 0 h 61"/>
                    <a:gd name="T2" fmla="*/ 29 w 118"/>
                    <a:gd name="T3" fmla="*/ 0 h 61"/>
                    <a:gd name="T4" fmla="*/ 58 w 118"/>
                    <a:gd name="T5" fmla="*/ 30 h 61"/>
                    <a:gd name="T6" fmla="*/ 87 w 118"/>
                    <a:gd name="T7" fmla="*/ 0 h 61"/>
                    <a:gd name="T8" fmla="*/ 117 w 118"/>
                    <a:gd name="T9" fmla="*/ 0 h 61"/>
                    <a:gd name="T10" fmla="*/ 117 w 118"/>
                    <a:gd name="T11" fmla="*/ 60 h 61"/>
                    <a:gd name="T12" fmla="*/ 0 w 118"/>
                    <a:gd name="T13" fmla="*/ 60 h 61"/>
                    <a:gd name="T14" fmla="*/ 0 w 118"/>
                    <a:gd name="T15" fmla="*/ 30 h 61"/>
                    <a:gd name="T16" fmla="*/ 0 w 118"/>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61"/>
                    <a:gd name="T29" fmla="*/ 118 w 118"/>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61">
                      <a:moveTo>
                        <a:pt x="0" y="0"/>
                      </a:moveTo>
                      <a:lnTo>
                        <a:pt x="29" y="0"/>
                      </a:lnTo>
                      <a:lnTo>
                        <a:pt x="58" y="30"/>
                      </a:lnTo>
                      <a:lnTo>
                        <a:pt x="87" y="0"/>
                      </a:lnTo>
                      <a:lnTo>
                        <a:pt x="117" y="0"/>
                      </a:lnTo>
                      <a:lnTo>
                        <a:pt x="117" y="60"/>
                      </a:lnTo>
                      <a:lnTo>
                        <a:pt x="0" y="60"/>
                      </a:lnTo>
                      <a:lnTo>
                        <a:pt x="0" y="30"/>
                      </a:lnTo>
                      <a:lnTo>
                        <a:pt x="0" y="0"/>
                      </a:lnTo>
                    </a:path>
                  </a:pathLst>
                </a:custGeom>
                <a:noFill/>
                <a:ln w="12700" cap="rnd">
                  <a:solidFill>
                    <a:schemeClr val="tx1"/>
                  </a:solidFill>
                  <a:round/>
                  <a:headEnd/>
                  <a:tailEnd/>
                </a:ln>
              </p:spPr>
              <p:txBody>
                <a:bodyPr/>
                <a:lstStyle/>
                <a:p>
                  <a:endParaRPr lang="en-US"/>
                </a:p>
              </p:txBody>
            </p:sp>
            <p:sp>
              <p:nvSpPr>
                <p:cNvPr id="53430" name="Freeform 202"/>
                <p:cNvSpPr>
                  <a:spLocks/>
                </p:cNvSpPr>
                <p:nvPr/>
              </p:nvSpPr>
              <p:spPr bwMode="auto">
                <a:xfrm>
                  <a:off x="1264" y="2822"/>
                  <a:ext cx="118" cy="61"/>
                </a:xfrm>
                <a:custGeom>
                  <a:avLst/>
                  <a:gdLst>
                    <a:gd name="T0" fmla="*/ 0 w 118"/>
                    <a:gd name="T1" fmla="*/ 0 h 61"/>
                    <a:gd name="T2" fmla="*/ 29 w 118"/>
                    <a:gd name="T3" fmla="*/ 0 h 61"/>
                    <a:gd name="T4" fmla="*/ 58 w 118"/>
                    <a:gd name="T5" fmla="*/ 30 h 61"/>
                    <a:gd name="T6" fmla="*/ 87 w 118"/>
                    <a:gd name="T7" fmla="*/ 0 h 61"/>
                    <a:gd name="T8" fmla="*/ 117 w 118"/>
                    <a:gd name="T9" fmla="*/ 0 h 61"/>
                    <a:gd name="T10" fmla="*/ 117 w 118"/>
                    <a:gd name="T11" fmla="*/ 60 h 61"/>
                    <a:gd name="T12" fmla="*/ 0 w 118"/>
                    <a:gd name="T13" fmla="*/ 60 h 61"/>
                    <a:gd name="T14" fmla="*/ 0 w 118"/>
                    <a:gd name="T15" fmla="*/ 30 h 61"/>
                    <a:gd name="T16" fmla="*/ 0 w 118"/>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
                    <a:gd name="T28" fmla="*/ 0 h 61"/>
                    <a:gd name="T29" fmla="*/ 118 w 118"/>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 h="61">
                      <a:moveTo>
                        <a:pt x="0" y="0"/>
                      </a:moveTo>
                      <a:lnTo>
                        <a:pt x="29" y="0"/>
                      </a:lnTo>
                      <a:lnTo>
                        <a:pt x="58" y="30"/>
                      </a:lnTo>
                      <a:lnTo>
                        <a:pt x="87" y="0"/>
                      </a:lnTo>
                      <a:lnTo>
                        <a:pt x="117" y="0"/>
                      </a:lnTo>
                      <a:lnTo>
                        <a:pt x="117" y="60"/>
                      </a:lnTo>
                      <a:lnTo>
                        <a:pt x="0" y="60"/>
                      </a:lnTo>
                      <a:lnTo>
                        <a:pt x="0" y="30"/>
                      </a:lnTo>
                      <a:lnTo>
                        <a:pt x="0" y="0"/>
                      </a:lnTo>
                    </a:path>
                  </a:pathLst>
                </a:custGeom>
                <a:noFill/>
                <a:ln w="12700" cap="rnd">
                  <a:solidFill>
                    <a:schemeClr val="tx1"/>
                  </a:solidFill>
                  <a:round/>
                  <a:headEnd/>
                  <a:tailEnd/>
                </a:ln>
              </p:spPr>
              <p:txBody>
                <a:bodyPr/>
                <a:lstStyle/>
                <a:p>
                  <a:endParaRPr lang="en-US"/>
                </a:p>
              </p:txBody>
            </p:sp>
            <p:sp>
              <p:nvSpPr>
                <p:cNvPr id="53431" name="Line 203"/>
                <p:cNvSpPr>
                  <a:spLocks noChangeShapeType="1"/>
                </p:cNvSpPr>
                <p:nvPr/>
              </p:nvSpPr>
              <p:spPr bwMode="auto">
                <a:xfrm flipV="1">
                  <a:off x="1321" y="2759"/>
                  <a:ext cx="0" cy="69"/>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53428" name="Rectangle 205"/>
              <p:cNvSpPr>
                <a:spLocks noChangeArrowheads="1"/>
              </p:cNvSpPr>
              <p:nvPr/>
            </p:nvSpPr>
            <p:spPr bwMode="auto">
              <a:xfrm>
                <a:off x="260" y="2879"/>
                <a:ext cx="490" cy="173"/>
              </a:xfrm>
              <a:prstGeom prst="rect">
                <a:avLst/>
              </a:prstGeom>
              <a:noFill/>
              <a:ln w="9525">
                <a:noFill/>
                <a:miter lim="800000"/>
                <a:headEnd/>
                <a:tailEnd/>
              </a:ln>
            </p:spPr>
            <p:txBody>
              <a:bodyPr wrap="none" lIns="92075" tIns="46038" rIns="92075" bIns="46038">
                <a:spAutoFit/>
              </a:bodyPr>
              <a:lstStyle/>
              <a:p>
                <a:pPr defTabSz="762000"/>
                <a:r>
                  <a:rPr lang="en-GB" sz="1200" b="0"/>
                  <a:t>Run/End</a:t>
                </a:r>
              </a:p>
            </p:txBody>
          </p:sp>
        </p:grpSp>
        <p:grpSp>
          <p:nvGrpSpPr>
            <p:cNvPr id="15" name="Group 210"/>
            <p:cNvGrpSpPr>
              <a:grpSpLocks/>
            </p:cNvGrpSpPr>
            <p:nvPr/>
          </p:nvGrpSpPr>
          <p:grpSpPr bwMode="auto">
            <a:xfrm>
              <a:off x="1355" y="813"/>
              <a:ext cx="582" cy="212"/>
              <a:chOff x="1355" y="813"/>
              <a:chExt cx="582" cy="212"/>
            </a:xfrm>
          </p:grpSpPr>
          <p:sp>
            <p:nvSpPr>
              <p:cNvPr id="53406" name="Line 207"/>
              <p:cNvSpPr>
                <a:spLocks noChangeShapeType="1"/>
              </p:cNvSpPr>
              <p:nvPr/>
            </p:nvSpPr>
            <p:spPr bwMode="auto">
              <a:xfrm flipH="1">
                <a:off x="1440" y="970"/>
                <a:ext cx="381" cy="0"/>
              </a:xfrm>
              <a:prstGeom prst="line">
                <a:avLst/>
              </a:prstGeom>
              <a:noFill/>
              <a:ln w="12700">
                <a:solidFill>
                  <a:srgbClr val="000000"/>
                </a:solidFill>
                <a:round/>
                <a:headEnd type="stealth" w="med" len="med"/>
                <a:tailEnd type="stealth" w="med" len="med"/>
              </a:ln>
            </p:spPr>
            <p:txBody>
              <a:bodyPr wrap="none" anchor="ctr"/>
              <a:lstStyle/>
              <a:p>
                <a:endParaRPr lang="en-US"/>
              </a:p>
            </p:txBody>
          </p:sp>
          <p:sp>
            <p:nvSpPr>
              <p:cNvPr id="53407" name="Rectangle 208"/>
              <p:cNvSpPr>
                <a:spLocks noChangeArrowheads="1"/>
              </p:cNvSpPr>
              <p:nvPr/>
            </p:nvSpPr>
            <p:spPr bwMode="auto">
              <a:xfrm flipH="1">
                <a:off x="1746" y="813"/>
                <a:ext cx="191"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sp>
            <p:nvSpPr>
              <p:cNvPr id="53408" name="Rectangle 209"/>
              <p:cNvSpPr>
                <a:spLocks noChangeArrowheads="1"/>
              </p:cNvSpPr>
              <p:nvPr/>
            </p:nvSpPr>
            <p:spPr bwMode="auto">
              <a:xfrm flipH="1">
                <a:off x="1355" y="813"/>
                <a:ext cx="159" cy="212"/>
              </a:xfrm>
              <a:prstGeom prst="rect">
                <a:avLst/>
              </a:prstGeom>
              <a:noFill/>
              <a:ln w="9525">
                <a:noFill/>
                <a:miter lim="800000"/>
                <a:headEnd/>
                <a:tailEnd/>
              </a:ln>
            </p:spPr>
            <p:txBody>
              <a:bodyPr wrap="none" lIns="92075" tIns="46038" rIns="92075" bIns="46038">
                <a:spAutoFit/>
              </a:bodyPr>
              <a:lstStyle/>
              <a:p>
                <a:pPr defTabSz="762000"/>
                <a:r>
                  <a:rPr lang="en-GB" sz="1600"/>
                  <a:t>-</a:t>
                </a:r>
              </a:p>
            </p:txBody>
          </p:sp>
        </p:grpSp>
        <p:sp>
          <p:nvSpPr>
            <p:cNvPr id="53401" name="Rectangle 211"/>
            <p:cNvSpPr>
              <a:spLocks noChangeArrowheads="1"/>
            </p:cNvSpPr>
            <p:nvPr/>
          </p:nvSpPr>
          <p:spPr bwMode="auto">
            <a:xfrm>
              <a:off x="1095" y="1097"/>
              <a:ext cx="197" cy="192"/>
            </a:xfrm>
            <a:prstGeom prst="rect">
              <a:avLst/>
            </a:prstGeom>
            <a:noFill/>
            <a:ln w="9525">
              <a:noFill/>
              <a:miter lim="800000"/>
              <a:headEnd/>
              <a:tailEnd/>
            </a:ln>
          </p:spPr>
          <p:txBody>
            <a:bodyPr wrap="none" lIns="92075" tIns="46038" rIns="92075" bIns="46038">
              <a:spAutoFit/>
            </a:bodyPr>
            <a:lstStyle/>
            <a:p>
              <a:pPr defTabSz="762000"/>
              <a:r>
                <a:rPr lang="en-GB" sz="1400"/>
                <a:t>A</a:t>
              </a:r>
            </a:p>
          </p:txBody>
        </p:sp>
        <p:sp>
          <p:nvSpPr>
            <p:cNvPr id="53402" name="Rectangle 212"/>
            <p:cNvSpPr>
              <a:spLocks noChangeArrowheads="1"/>
            </p:cNvSpPr>
            <p:nvPr/>
          </p:nvSpPr>
          <p:spPr bwMode="auto">
            <a:xfrm>
              <a:off x="2057" y="884"/>
              <a:ext cx="223" cy="173"/>
            </a:xfrm>
            <a:prstGeom prst="rect">
              <a:avLst/>
            </a:prstGeom>
            <a:noFill/>
            <a:ln w="9525">
              <a:noFill/>
              <a:miter lim="800000"/>
              <a:headEnd/>
              <a:tailEnd/>
            </a:ln>
          </p:spPr>
          <p:txBody>
            <a:bodyPr wrap="none" lIns="92075" tIns="46038" rIns="92075" bIns="46038">
              <a:spAutoFit/>
            </a:bodyPr>
            <a:lstStyle/>
            <a:p>
              <a:pPr defTabSz="762000"/>
              <a:r>
                <a:rPr lang="en-GB" sz="1200" b="0"/>
                <a:t>a0</a:t>
              </a:r>
            </a:p>
          </p:txBody>
        </p:sp>
        <p:sp>
          <p:nvSpPr>
            <p:cNvPr id="53403" name="Rectangle 213"/>
            <p:cNvSpPr>
              <a:spLocks noChangeArrowheads="1"/>
            </p:cNvSpPr>
            <p:nvPr/>
          </p:nvSpPr>
          <p:spPr bwMode="auto">
            <a:xfrm>
              <a:off x="2496" y="884"/>
              <a:ext cx="223" cy="173"/>
            </a:xfrm>
            <a:prstGeom prst="rect">
              <a:avLst/>
            </a:prstGeom>
            <a:noFill/>
            <a:ln w="9525">
              <a:noFill/>
              <a:miter lim="800000"/>
              <a:headEnd/>
              <a:tailEnd/>
            </a:ln>
          </p:spPr>
          <p:txBody>
            <a:bodyPr wrap="none" lIns="92075" tIns="46038" rIns="92075" bIns="46038">
              <a:spAutoFit/>
            </a:bodyPr>
            <a:lstStyle/>
            <a:p>
              <a:pPr defTabSz="762000"/>
              <a:r>
                <a:rPr lang="en-GB" sz="1200" b="0"/>
                <a:t>a1</a:t>
              </a:r>
            </a:p>
          </p:txBody>
        </p:sp>
        <p:sp>
          <p:nvSpPr>
            <p:cNvPr id="53404" name="Rectangle 214"/>
            <p:cNvSpPr>
              <a:spLocks noChangeArrowheads="1"/>
            </p:cNvSpPr>
            <p:nvPr/>
          </p:nvSpPr>
          <p:spPr bwMode="auto">
            <a:xfrm>
              <a:off x="666" y="3380"/>
              <a:ext cx="223" cy="173"/>
            </a:xfrm>
            <a:prstGeom prst="rect">
              <a:avLst/>
            </a:prstGeom>
            <a:noFill/>
            <a:ln w="9525">
              <a:noFill/>
              <a:miter lim="800000"/>
              <a:headEnd/>
              <a:tailEnd/>
            </a:ln>
          </p:spPr>
          <p:txBody>
            <a:bodyPr wrap="none" lIns="92075" tIns="46038" rIns="92075" bIns="46038">
              <a:spAutoFit/>
            </a:bodyPr>
            <a:lstStyle/>
            <a:p>
              <a:pPr defTabSz="762000"/>
              <a:r>
                <a:rPr lang="en-GB" sz="1200" b="0"/>
                <a:t>a0</a:t>
              </a:r>
            </a:p>
          </p:txBody>
        </p:sp>
        <p:sp>
          <p:nvSpPr>
            <p:cNvPr id="53405" name="Rectangle 215"/>
            <p:cNvSpPr>
              <a:spLocks noChangeArrowheads="1"/>
            </p:cNvSpPr>
            <p:nvPr/>
          </p:nvSpPr>
          <p:spPr bwMode="auto">
            <a:xfrm>
              <a:off x="1815" y="3380"/>
              <a:ext cx="223" cy="173"/>
            </a:xfrm>
            <a:prstGeom prst="rect">
              <a:avLst/>
            </a:prstGeom>
            <a:noFill/>
            <a:ln w="9525">
              <a:noFill/>
              <a:miter lim="800000"/>
              <a:headEnd/>
              <a:tailEnd/>
            </a:ln>
          </p:spPr>
          <p:txBody>
            <a:bodyPr wrap="none" lIns="92075" tIns="46038" rIns="92075" bIns="46038">
              <a:spAutoFit/>
            </a:bodyPr>
            <a:lstStyle/>
            <a:p>
              <a:pPr defTabSz="762000"/>
              <a:r>
                <a:rPr lang="en-GB" sz="1200" b="0"/>
                <a:t>a1</a:t>
              </a:r>
            </a:p>
          </p:txBody>
        </p:sp>
      </p:grpSp>
      <p:sp>
        <p:nvSpPr>
          <p:cNvPr id="218" name="Slide Number Placeholder 217"/>
          <p:cNvSpPr>
            <a:spLocks noGrp="1"/>
          </p:cNvSpPr>
          <p:nvPr>
            <p:ph type="sldNum" sz="quarter" idx="12"/>
          </p:nvPr>
        </p:nvSpPr>
        <p:spPr/>
        <p:txBody>
          <a:bodyPr/>
          <a:lstStyle/>
          <a:p>
            <a:fld id="{41691089-17AA-4C43-9631-0BC5BD531B54}" type="slidenum">
              <a:rPr lang="en-GB" smtClean="0"/>
              <a:pPr/>
              <a:t>47</a:t>
            </a:fld>
            <a:endParaRPr lang="en-GB"/>
          </a:p>
        </p:txBody>
      </p:sp>
      <p:pic>
        <p:nvPicPr>
          <p:cNvPr id="219"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transition advTm="1200">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IN" sz="2800" b="1" cap="all" dirty="0">
                <a:solidFill>
                  <a:srgbClr val="0070C0"/>
                </a:solidFill>
              </a:rPr>
              <a:t>design &amp; simulation of pneumatic system </a:t>
            </a:r>
            <a:br>
              <a:rPr lang="en-IN" sz="2800" b="1" cap="all" dirty="0">
                <a:solidFill>
                  <a:srgbClr val="0070C0"/>
                </a:solidFill>
              </a:rPr>
            </a:br>
            <a:r>
              <a:rPr lang="en-IN" sz="2800" b="1" cap="all" dirty="0">
                <a:solidFill>
                  <a:srgbClr val="0070C0"/>
                </a:solidFill>
              </a:rPr>
              <a:t>using single AND double acting cylinder</a:t>
            </a:r>
            <a:br>
              <a:rPr lang="en-US" sz="2800" dirty="0">
                <a:solidFill>
                  <a:srgbClr val="0070C0"/>
                </a:solidFill>
              </a:rPr>
            </a:br>
            <a:endParaRPr lang="en-US" sz="2800" dirty="0">
              <a:solidFill>
                <a:srgbClr val="0070C0"/>
              </a:solidFill>
            </a:endParaRP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000" y="1738208"/>
            <a:ext cx="2982229" cy="3231726"/>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786187" y="1655339"/>
            <a:ext cx="5076825" cy="3784389"/>
          </a:xfrm>
          <a:prstGeom prst="rect">
            <a:avLst/>
          </a:prstGeom>
          <a:noFill/>
          <a:ln>
            <a:noFill/>
          </a:ln>
        </p:spPr>
      </p:pic>
      <p:sp>
        <p:nvSpPr>
          <p:cNvPr id="9" name="Rectangle 8"/>
          <p:cNvSpPr/>
          <p:nvPr/>
        </p:nvSpPr>
        <p:spPr>
          <a:xfrm>
            <a:off x="253346" y="5471067"/>
            <a:ext cx="2645340" cy="369332"/>
          </a:xfrm>
          <a:prstGeom prst="rect">
            <a:avLst/>
          </a:prstGeom>
        </p:spPr>
        <p:txBody>
          <a:bodyPr wrap="none">
            <a:spAutoFit/>
          </a:bodyPr>
          <a:lstStyle/>
          <a:p>
            <a:r>
              <a:rPr lang="en-IN" b="1" cap="all" dirty="0">
                <a:solidFill>
                  <a:srgbClr val="0070C0"/>
                </a:solidFill>
              </a:rPr>
              <a:t>Single acting cylinder</a:t>
            </a:r>
            <a:endParaRPr lang="en-US" dirty="0"/>
          </a:p>
        </p:txBody>
      </p:sp>
      <p:sp>
        <p:nvSpPr>
          <p:cNvPr id="10" name="Rectangle 9"/>
          <p:cNvSpPr/>
          <p:nvPr/>
        </p:nvSpPr>
        <p:spPr>
          <a:xfrm>
            <a:off x="5164011" y="5699667"/>
            <a:ext cx="2757550" cy="369332"/>
          </a:xfrm>
          <a:prstGeom prst="rect">
            <a:avLst/>
          </a:prstGeom>
        </p:spPr>
        <p:txBody>
          <a:bodyPr wrap="none">
            <a:spAutoFit/>
          </a:bodyPr>
          <a:lstStyle/>
          <a:p>
            <a:r>
              <a:rPr lang="en-IN" b="1" cap="all" dirty="0">
                <a:solidFill>
                  <a:srgbClr val="0070C0"/>
                </a:solidFill>
              </a:rPr>
              <a:t>double acting cylinder</a:t>
            </a:r>
            <a:endParaRPr lang="en-US" dirty="0"/>
          </a:p>
        </p:txBody>
      </p:sp>
      <p:sp>
        <p:nvSpPr>
          <p:cNvPr id="11" name="Slide Number Placeholder 10"/>
          <p:cNvSpPr>
            <a:spLocks noGrp="1"/>
          </p:cNvSpPr>
          <p:nvPr>
            <p:ph type="sldNum" sz="quarter" idx="12"/>
          </p:nvPr>
        </p:nvSpPr>
        <p:spPr/>
        <p:txBody>
          <a:bodyPr/>
          <a:lstStyle/>
          <a:p>
            <a:fld id="{709429B7-DE0B-4B9D-BF18-CF94939812A0}" type="slidenum">
              <a:rPr lang="en-GB" smtClean="0"/>
              <a:pPr/>
              <a:t>48</a:t>
            </a:fld>
            <a:endParaRPr lang="en-GB"/>
          </a:p>
        </p:txBody>
      </p:sp>
      <p:pic>
        <p:nvPicPr>
          <p:cNvPr id="12"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4" cstate="print"/>
          <a:srcRect/>
          <a:stretch>
            <a:fillRect/>
          </a:stretch>
        </p:blipFill>
        <p:spPr bwMode="auto">
          <a:xfrm>
            <a:off x="8286777" y="0"/>
            <a:ext cx="857224" cy="857224"/>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cap="all" dirty="0">
                <a:solidFill>
                  <a:srgbClr val="0070C0"/>
                </a:solidFill>
              </a:rPr>
              <a:t>electro- pneumatic system</a:t>
            </a:r>
            <a:endParaRPr lang="en-US" dirty="0">
              <a:solidFill>
                <a:srgbClr val="0070C0"/>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84200" y="2273829"/>
            <a:ext cx="3064403" cy="3466571"/>
          </a:xfrm>
          <a:prstGeom prst="rect">
            <a:avLst/>
          </a:prstGeom>
          <a:noFill/>
          <a:ln>
            <a:noFill/>
          </a:ln>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57932" y="2373362"/>
            <a:ext cx="4258270" cy="3086531"/>
          </a:xfrm>
          <a:prstGeom prst="rect">
            <a:avLst/>
          </a:prstGeom>
          <a:noFill/>
          <a:ln>
            <a:noFill/>
          </a:ln>
        </p:spPr>
      </p:pic>
      <p:sp>
        <p:nvSpPr>
          <p:cNvPr id="6" name="Rectangle 5"/>
          <p:cNvSpPr/>
          <p:nvPr/>
        </p:nvSpPr>
        <p:spPr>
          <a:xfrm>
            <a:off x="465013" y="5750467"/>
            <a:ext cx="2645340" cy="369332"/>
          </a:xfrm>
          <a:prstGeom prst="rect">
            <a:avLst/>
          </a:prstGeom>
        </p:spPr>
        <p:txBody>
          <a:bodyPr wrap="none">
            <a:spAutoFit/>
          </a:bodyPr>
          <a:lstStyle/>
          <a:p>
            <a:r>
              <a:rPr lang="en-IN" b="1" cap="all" dirty="0">
                <a:solidFill>
                  <a:srgbClr val="0070C0"/>
                </a:solidFill>
              </a:rPr>
              <a:t>Single acting cylinder</a:t>
            </a:r>
            <a:endParaRPr lang="en-US" dirty="0"/>
          </a:p>
        </p:txBody>
      </p:sp>
      <p:sp>
        <p:nvSpPr>
          <p:cNvPr id="7" name="Rectangle 6"/>
          <p:cNvSpPr/>
          <p:nvPr/>
        </p:nvSpPr>
        <p:spPr>
          <a:xfrm>
            <a:off x="5307944" y="5691200"/>
            <a:ext cx="2757550" cy="369332"/>
          </a:xfrm>
          <a:prstGeom prst="rect">
            <a:avLst/>
          </a:prstGeom>
        </p:spPr>
        <p:txBody>
          <a:bodyPr wrap="none">
            <a:spAutoFit/>
          </a:bodyPr>
          <a:lstStyle/>
          <a:p>
            <a:r>
              <a:rPr lang="en-IN" b="1" cap="all" dirty="0">
                <a:solidFill>
                  <a:srgbClr val="0070C0"/>
                </a:solidFill>
              </a:rPr>
              <a:t>double acting cylinder</a:t>
            </a:r>
            <a:endParaRPr lang="en-US" dirty="0"/>
          </a:p>
        </p:txBody>
      </p:sp>
      <p:sp>
        <p:nvSpPr>
          <p:cNvPr id="8" name="Slide Number Placeholder 7"/>
          <p:cNvSpPr>
            <a:spLocks noGrp="1"/>
          </p:cNvSpPr>
          <p:nvPr>
            <p:ph type="sldNum" sz="quarter" idx="12"/>
          </p:nvPr>
        </p:nvSpPr>
        <p:spPr/>
        <p:txBody>
          <a:bodyPr/>
          <a:lstStyle/>
          <a:p>
            <a:fld id="{709429B7-DE0B-4B9D-BF18-CF94939812A0}" type="slidenum">
              <a:rPr lang="en-GB" smtClean="0"/>
              <a:pPr/>
              <a:t>49</a:t>
            </a:fld>
            <a:endParaRPr lang="en-GB"/>
          </a:p>
        </p:txBody>
      </p:sp>
      <p:pic>
        <p:nvPicPr>
          <p:cNvPr id="9"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4" cstate="print"/>
          <a:srcRect/>
          <a:stretch>
            <a:fillRect/>
          </a:stretch>
        </p:blipFill>
        <p:spPr bwMode="auto">
          <a:xfrm>
            <a:off x="8286777" y="0"/>
            <a:ext cx="857224" cy="85722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422031" y="1219199"/>
            <a:ext cx="8405446" cy="5366327"/>
          </a:xfrm>
        </p:spPr>
        <p:txBody>
          <a:bodyPr>
            <a:noAutofit/>
          </a:bodyPr>
          <a:lstStyle/>
          <a:p>
            <a:pPr algn="just">
              <a:lnSpc>
                <a:spcPct val="100000"/>
              </a:lnSpc>
              <a:buFont typeface="Wingdings" pitchFamily="2" charset="2"/>
              <a:buChar char="v"/>
            </a:pPr>
            <a:r>
              <a:rPr lang="en-US" dirty="0">
                <a:solidFill>
                  <a:srgbClr val="0070C0"/>
                </a:solidFill>
                <a:latin typeface="Lato Black"/>
              </a:rPr>
              <a:t>Fluid power systems are </a:t>
            </a:r>
            <a:r>
              <a:rPr lang="en-US" dirty="0">
                <a:solidFill>
                  <a:srgbClr val="FF0000"/>
                </a:solidFill>
                <a:latin typeface="Lato Black"/>
              </a:rPr>
              <a:t>simple</a:t>
            </a:r>
            <a:r>
              <a:rPr lang="en-US" dirty="0">
                <a:solidFill>
                  <a:srgbClr val="0070C0"/>
                </a:solidFill>
                <a:latin typeface="Lato Black"/>
              </a:rPr>
              <a:t>, </a:t>
            </a:r>
            <a:r>
              <a:rPr lang="en-US" dirty="0">
                <a:solidFill>
                  <a:srgbClr val="FF0000"/>
                </a:solidFill>
                <a:latin typeface="Lato Black"/>
              </a:rPr>
              <a:t>easy to operate </a:t>
            </a:r>
            <a:r>
              <a:rPr lang="en-US" dirty="0">
                <a:solidFill>
                  <a:srgbClr val="0070C0"/>
                </a:solidFill>
                <a:latin typeface="Lato Black"/>
              </a:rPr>
              <a:t>and can be controlled accurately </a:t>
            </a:r>
          </a:p>
          <a:p>
            <a:pPr algn="just">
              <a:lnSpc>
                <a:spcPct val="100000"/>
              </a:lnSpc>
              <a:buFont typeface="Wingdings" pitchFamily="2" charset="2"/>
              <a:buChar char="v"/>
            </a:pPr>
            <a:r>
              <a:rPr lang="en-US" dirty="0">
                <a:solidFill>
                  <a:srgbClr val="0070C0"/>
                </a:solidFill>
                <a:latin typeface="Lato Black"/>
              </a:rPr>
              <a:t>Multiplication and </a:t>
            </a:r>
            <a:r>
              <a:rPr lang="en-US" dirty="0">
                <a:solidFill>
                  <a:srgbClr val="FF0000"/>
                </a:solidFill>
                <a:latin typeface="Lato Black"/>
              </a:rPr>
              <a:t>variation of forces </a:t>
            </a:r>
          </a:p>
          <a:p>
            <a:pPr algn="just">
              <a:lnSpc>
                <a:spcPct val="100000"/>
              </a:lnSpc>
              <a:buFont typeface="Wingdings" pitchFamily="2" charset="2"/>
              <a:buChar char="v"/>
            </a:pPr>
            <a:r>
              <a:rPr lang="en-US" dirty="0">
                <a:solidFill>
                  <a:srgbClr val="FF0000"/>
                </a:solidFill>
                <a:latin typeface="Lato Black"/>
              </a:rPr>
              <a:t>Multifunction control </a:t>
            </a:r>
          </a:p>
          <a:p>
            <a:pPr algn="just">
              <a:lnSpc>
                <a:spcPct val="100000"/>
              </a:lnSpc>
              <a:buFont typeface="Wingdings" pitchFamily="2" charset="2"/>
              <a:buChar char="v"/>
            </a:pPr>
            <a:r>
              <a:rPr lang="en-US" dirty="0">
                <a:solidFill>
                  <a:srgbClr val="0070C0"/>
                </a:solidFill>
                <a:latin typeface="Lato Black"/>
              </a:rPr>
              <a:t>Low-speed torque </a:t>
            </a:r>
          </a:p>
          <a:p>
            <a:pPr algn="just">
              <a:lnSpc>
                <a:spcPct val="100000"/>
              </a:lnSpc>
              <a:buFont typeface="Wingdings" pitchFamily="2" charset="2"/>
              <a:buChar char="v"/>
            </a:pPr>
            <a:r>
              <a:rPr lang="en-US" dirty="0">
                <a:solidFill>
                  <a:srgbClr val="0070C0"/>
                </a:solidFill>
                <a:latin typeface="Lato Black"/>
              </a:rPr>
              <a:t>Constant force or torque </a:t>
            </a:r>
          </a:p>
          <a:p>
            <a:pPr algn="just">
              <a:lnSpc>
                <a:spcPct val="100000"/>
              </a:lnSpc>
              <a:buFont typeface="Wingdings" pitchFamily="2" charset="2"/>
              <a:buChar char="v"/>
            </a:pPr>
            <a:r>
              <a:rPr lang="en-US" dirty="0">
                <a:solidFill>
                  <a:srgbClr val="0070C0"/>
                </a:solidFill>
                <a:latin typeface="Lato Black"/>
              </a:rPr>
              <a:t>Economical </a:t>
            </a:r>
          </a:p>
          <a:p>
            <a:pPr algn="just">
              <a:lnSpc>
                <a:spcPct val="100000"/>
              </a:lnSpc>
              <a:buFont typeface="Wingdings" pitchFamily="2" charset="2"/>
              <a:buChar char="v"/>
            </a:pPr>
            <a:r>
              <a:rPr lang="en-US" dirty="0">
                <a:solidFill>
                  <a:srgbClr val="FF0000"/>
                </a:solidFill>
                <a:latin typeface="Lato Black"/>
              </a:rPr>
              <a:t>Low weight to power ratio </a:t>
            </a:r>
          </a:p>
          <a:p>
            <a:pPr algn="just">
              <a:lnSpc>
                <a:spcPct val="100000"/>
              </a:lnSpc>
              <a:buFont typeface="Wingdings" pitchFamily="2" charset="2"/>
              <a:buChar char="v"/>
            </a:pPr>
            <a:r>
              <a:rPr lang="en-US" dirty="0">
                <a:solidFill>
                  <a:srgbClr val="0070C0"/>
                </a:solidFill>
                <a:latin typeface="Lato Black"/>
              </a:rPr>
              <a:t>Fluid power systems can be used where safety is of vital importance </a:t>
            </a:r>
          </a:p>
        </p:txBody>
      </p:sp>
      <p:sp>
        <p:nvSpPr>
          <p:cNvPr id="2" name="Title 1"/>
          <p:cNvSpPr>
            <a:spLocks noGrp="1"/>
          </p:cNvSpPr>
          <p:nvPr>
            <p:ph type="title"/>
          </p:nvPr>
        </p:nvSpPr>
        <p:spPr>
          <a:xfrm>
            <a:off x="445476" y="424872"/>
            <a:ext cx="8229600" cy="591312"/>
          </a:xfrm>
        </p:spPr>
        <p:txBody>
          <a:bodyPr vert="horz" lIns="91440" tIns="45720" rIns="91440" bIns="45720" rtlCol="0" anchor="ctr">
            <a:noAutofit/>
          </a:bodyPr>
          <a:lstStyle/>
          <a:p>
            <a:r>
              <a:rPr lang="en-US" sz="4000" dirty="0">
                <a:solidFill>
                  <a:srgbClr val="0070C0"/>
                </a:solidFill>
              </a:rPr>
              <a:t>Advantages of Fluid Power System </a:t>
            </a:r>
          </a:p>
        </p:txBody>
      </p:sp>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
        <p:nvSpPr>
          <p:cNvPr id="5" name="Slide Number Placeholder 4"/>
          <p:cNvSpPr>
            <a:spLocks noGrp="1"/>
          </p:cNvSpPr>
          <p:nvPr>
            <p:ph type="sldNum" sz="quarter" idx="12"/>
          </p:nvPr>
        </p:nvSpPr>
        <p:spPr/>
        <p:txBody>
          <a:bodyPr/>
          <a:lstStyle/>
          <a:p>
            <a:fld id="{709429B7-DE0B-4B9D-BF18-CF94939812A0}" type="slidenum">
              <a:rPr lang="en-GB" smtClean="0"/>
              <a:pPr/>
              <a:t>5</a:t>
            </a:fld>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2362200"/>
            <a:ext cx="7886700" cy="1792289"/>
          </a:xfrm>
        </p:spPr>
        <p:txBody>
          <a:bodyPr/>
          <a:lstStyle/>
          <a:p>
            <a:pPr algn="ctr"/>
            <a:r>
              <a:rPr lang="en-US" dirty="0">
                <a:solidFill>
                  <a:srgbClr val="FF0000"/>
                </a:solidFill>
              </a:rPr>
              <a:t>Programmable Logic Controller </a:t>
            </a:r>
            <a:r>
              <a:rPr lang="en-US" dirty="0">
                <a:solidFill>
                  <a:srgbClr val="0070C0"/>
                </a:solidFill>
              </a:rPr>
              <a:t>PLC</a:t>
            </a:r>
          </a:p>
        </p:txBody>
      </p:sp>
      <p:sp>
        <p:nvSpPr>
          <p:cNvPr id="4" name="Slide Number Placeholder 3"/>
          <p:cNvSpPr>
            <a:spLocks noGrp="1"/>
          </p:cNvSpPr>
          <p:nvPr>
            <p:ph type="sldNum" sz="quarter" idx="12"/>
          </p:nvPr>
        </p:nvSpPr>
        <p:spPr/>
        <p:txBody>
          <a:bodyPr/>
          <a:lstStyle/>
          <a:p>
            <a:fld id="{709429B7-DE0B-4B9D-BF18-CF94939812A0}" type="slidenum">
              <a:rPr lang="en-GB" smtClean="0"/>
              <a:pPr/>
              <a:t>50</a:t>
            </a:fld>
            <a:endParaRPr lang="en-GB"/>
          </a:p>
        </p:txBody>
      </p:sp>
      <p:pic>
        <p:nvPicPr>
          <p:cNvPr id="5"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9385"/>
            <a:ext cx="7886700" cy="846667"/>
          </a:xfrm>
        </p:spPr>
        <p:txBody>
          <a:bodyPr>
            <a:normAutofit fontScale="90000"/>
          </a:bodyPr>
          <a:lstStyle/>
          <a:p>
            <a:pPr algn="ctr"/>
            <a:r>
              <a:rPr lang="en-US" dirty="0">
                <a:solidFill>
                  <a:srgbClr val="0070C0"/>
                </a:solidFill>
              </a:rPr>
              <a:t>PLC – Block diagram / Architecture</a:t>
            </a:r>
          </a:p>
        </p:txBody>
      </p:sp>
      <p:pic>
        <p:nvPicPr>
          <p:cNvPr id="1026" name="Picture 2"/>
          <p:cNvPicPr>
            <a:picLocks noChangeAspect="1" noChangeArrowheads="1"/>
          </p:cNvPicPr>
          <p:nvPr/>
        </p:nvPicPr>
        <p:blipFill>
          <a:blip r:embed="rId2"/>
          <a:srcRect/>
          <a:stretch>
            <a:fillRect/>
          </a:stretch>
        </p:blipFill>
        <p:spPr bwMode="auto">
          <a:xfrm>
            <a:off x="914400" y="1244592"/>
            <a:ext cx="7362825" cy="4486275"/>
          </a:xfrm>
          <a:prstGeom prst="rect">
            <a:avLst/>
          </a:prstGeom>
          <a:noFill/>
          <a:ln w="9525">
            <a:noFill/>
            <a:miter lim="800000"/>
            <a:headEnd/>
            <a:tailEnd/>
          </a:ln>
          <a:effectLst/>
        </p:spPr>
      </p:pic>
      <p:sp>
        <p:nvSpPr>
          <p:cNvPr id="4" name="Rectangle 3"/>
          <p:cNvSpPr/>
          <p:nvPr/>
        </p:nvSpPr>
        <p:spPr>
          <a:xfrm>
            <a:off x="203201" y="5750811"/>
            <a:ext cx="8593667" cy="646331"/>
          </a:xfrm>
          <a:prstGeom prst="rect">
            <a:avLst/>
          </a:prstGeom>
        </p:spPr>
        <p:txBody>
          <a:bodyPr wrap="square">
            <a:spAutoFit/>
          </a:bodyPr>
          <a:lstStyle/>
          <a:p>
            <a:pPr algn="just"/>
            <a:r>
              <a:rPr lang="en-US" dirty="0">
                <a:solidFill>
                  <a:srgbClr val="FF0000"/>
                </a:solidFill>
              </a:rPr>
              <a:t>A programmable logic controller (PLC) is an industrial grade computer that is capable of being programmed to perform control functions.</a:t>
            </a:r>
          </a:p>
        </p:txBody>
      </p:sp>
      <p:sp>
        <p:nvSpPr>
          <p:cNvPr id="5" name="Slide Number Placeholder 4"/>
          <p:cNvSpPr>
            <a:spLocks noGrp="1"/>
          </p:cNvSpPr>
          <p:nvPr>
            <p:ph type="sldNum" sz="quarter" idx="12"/>
          </p:nvPr>
        </p:nvSpPr>
        <p:spPr/>
        <p:txBody>
          <a:bodyPr/>
          <a:lstStyle/>
          <a:p>
            <a:fld id="{709429B7-DE0B-4B9D-BF18-CF94939812A0}" type="slidenum">
              <a:rPr lang="en-GB" smtClean="0"/>
              <a:pPr/>
              <a:t>51</a:t>
            </a:fld>
            <a:endParaRPr lang="en-GB"/>
          </a:p>
        </p:txBody>
      </p:sp>
      <p:pic>
        <p:nvPicPr>
          <p:cNvPr id="6"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3" cstate="print"/>
          <a:srcRect/>
          <a:stretch>
            <a:fillRect/>
          </a:stretch>
        </p:blipFill>
        <p:spPr bwMode="auto">
          <a:xfrm>
            <a:off x="8286777" y="0"/>
            <a:ext cx="857224" cy="857224"/>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609600" y="2895600"/>
            <a:ext cx="4562475" cy="260985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885252" y="457200"/>
            <a:ext cx="3219450" cy="360045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5410200" y="4191000"/>
            <a:ext cx="2952750" cy="20193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709429B7-DE0B-4B9D-BF18-CF94939812A0}" type="slidenum">
              <a:rPr lang="en-GB" smtClean="0"/>
              <a:pPr/>
              <a:t>52</a:t>
            </a:fld>
            <a:endParaRPr lang="en-GB"/>
          </a:p>
        </p:txBody>
      </p:sp>
      <p:pic>
        <p:nvPicPr>
          <p:cNvPr id="8"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5" cstate="print"/>
          <a:srcRect/>
          <a:stretch>
            <a:fillRect/>
          </a:stretch>
        </p:blipFill>
        <p:spPr bwMode="auto">
          <a:xfrm>
            <a:off x="8286777" y="0"/>
            <a:ext cx="857224" cy="857224"/>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49" y="2236260"/>
            <a:ext cx="7886700" cy="1325563"/>
          </a:xfrm>
        </p:spPr>
        <p:txBody>
          <a:bodyPr/>
          <a:lstStyle/>
          <a:p>
            <a:pPr algn="ctr"/>
            <a:r>
              <a:rPr lang="en-US" dirty="0">
                <a:solidFill>
                  <a:srgbClr val="0070C0"/>
                </a:solidFill>
              </a:rPr>
              <a:t>THANK YOU</a:t>
            </a:r>
          </a:p>
        </p:txBody>
      </p:sp>
      <p:sp>
        <p:nvSpPr>
          <p:cNvPr id="4" name="Slide Number Placeholder 3"/>
          <p:cNvSpPr>
            <a:spLocks noGrp="1"/>
          </p:cNvSpPr>
          <p:nvPr>
            <p:ph type="sldNum" sz="quarter" idx="12"/>
          </p:nvPr>
        </p:nvSpPr>
        <p:spPr/>
        <p:txBody>
          <a:bodyPr/>
          <a:lstStyle/>
          <a:p>
            <a:fld id="{709429B7-DE0B-4B9D-BF18-CF94939812A0}" type="slidenum">
              <a:rPr lang="en-GB" smtClean="0"/>
              <a:pPr/>
              <a:t>53</a:t>
            </a:fld>
            <a:endParaRPr lang="en-GB"/>
          </a:p>
        </p:txBody>
      </p:sp>
      <p:pic>
        <p:nvPicPr>
          <p:cNvPr id="6"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628650" y="1335481"/>
            <a:ext cx="7886700" cy="5020885"/>
          </a:xfrm>
        </p:spPr>
        <p:txBody>
          <a:bodyPr>
            <a:normAutofit/>
          </a:bodyPr>
          <a:lstStyle/>
          <a:p>
            <a:pPr algn="just">
              <a:lnSpc>
                <a:spcPct val="150000"/>
              </a:lnSpc>
              <a:buFont typeface="Wingdings" pitchFamily="2" charset="2"/>
              <a:buChar char="Ø"/>
            </a:pPr>
            <a:r>
              <a:rPr lang="en-US" dirty="0">
                <a:solidFill>
                  <a:srgbClr val="0070C0"/>
                </a:solidFill>
                <a:latin typeface="Lato Black"/>
              </a:rPr>
              <a:t>Hydraulic </a:t>
            </a:r>
            <a:r>
              <a:rPr lang="en-US" dirty="0">
                <a:solidFill>
                  <a:srgbClr val="FF0000"/>
                </a:solidFill>
                <a:latin typeface="Lato Black"/>
              </a:rPr>
              <a:t>oils are messy and leakage </a:t>
            </a:r>
            <a:r>
              <a:rPr lang="en-US" dirty="0">
                <a:solidFill>
                  <a:srgbClr val="0070C0"/>
                </a:solidFill>
                <a:latin typeface="Lato Black"/>
              </a:rPr>
              <a:t>is impossible to eliminate</a:t>
            </a:r>
          </a:p>
          <a:p>
            <a:pPr algn="just">
              <a:lnSpc>
                <a:spcPct val="150000"/>
              </a:lnSpc>
              <a:buFont typeface="Wingdings" pitchFamily="2" charset="2"/>
              <a:buChar char="Ø"/>
            </a:pPr>
            <a:r>
              <a:rPr lang="en-US" dirty="0">
                <a:solidFill>
                  <a:srgbClr val="0070C0"/>
                </a:solidFill>
                <a:latin typeface="Lato Black"/>
              </a:rPr>
              <a:t>Hydraulic </a:t>
            </a:r>
            <a:r>
              <a:rPr lang="en-US" dirty="0">
                <a:solidFill>
                  <a:srgbClr val="FF0000"/>
                </a:solidFill>
                <a:latin typeface="Lato Black"/>
              </a:rPr>
              <a:t>lines may burst</a:t>
            </a:r>
            <a:r>
              <a:rPr lang="en-US" dirty="0">
                <a:solidFill>
                  <a:srgbClr val="0070C0"/>
                </a:solidFill>
                <a:latin typeface="Lato Black"/>
              </a:rPr>
              <a:t>, resulting in injuries to people due to high speed oil jets</a:t>
            </a:r>
          </a:p>
          <a:p>
            <a:pPr algn="just">
              <a:lnSpc>
                <a:spcPct val="150000"/>
              </a:lnSpc>
              <a:buFont typeface="Wingdings" pitchFamily="2" charset="2"/>
              <a:buChar char="Ø"/>
            </a:pPr>
            <a:r>
              <a:rPr lang="en-US" dirty="0">
                <a:solidFill>
                  <a:srgbClr val="FF0000"/>
                </a:solidFill>
                <a:latin typeface="Lato Black"/>
              </a:rPr>
              <a:t>Noise</a:t>
            </a:r>
            <a:r>
              <a:rPr lang="en-US" dirty="0">
                <a:solidFill>
                  <a:srgbClr val="0070C0"/>
                </a:solidFill>
                <a:latin typeface="Lato Black"/>
              </a:rPr>
              <a:t> (emanating from pumps)</a:t>
            </a:r>
          </a:p>
          <a:p>
            <a:pPr algn="just">
              <a:lnSpc>
                <a:spcPct val="150000"/>
              </a:lnSpc>
              <a:buFont typeface="Wingdings" pitchFamily="2" charset="2"/>
              <a:buChar char="Ø"/>
            </a:pPr>
            <a:r>
              <a:rPr lang="en-US" dirty="0">
                <a:solidFill>
                  <a:srgbClr val="FF0000"/>
                </a:solidFill>
                <a:latin typeface="Lato Black"/>
              </a:rPr>
              <a:t>Fire accident due to leakage </a:t>
            </a:r>
            <a:r>
              <a:rPr lang="en-US" dirty="0">
                <a:solidFill>
                  <a:srgbClr val="0070C0"/>
                </a:solidFill>
                <a:latin typeface="Lato Black"/>
              </a:rPr>
              <a:t>of hydraulic oil in the hot area of the equipment</a:t>
            </a:r>
          </a:p>
        </p:txBody>
      </p:sp>
      <p:sp>
        <p:nvSpPr>
          <p:cNvPr id="2" name="Title 1"/>
          <p:cNvSpPr>
            <a:spLocks noGrp="1"/>
          </p:cNvSpPr>
          <p:nvPr>
            <p:ph type="title"/>
          </p:nvPr>
        </p:nvSpPr>
        <p:spPr>
          <a:xfrm>
            <a:off x="457200" y="457200"/>
            <a:ext cx="8229600" cy="591312"/>
          </a:xfrm>
        </p:spPr>
        <p:txBody>
          <a:bodyPr vert="horz" lIns="91440" tIns="45720" rIns="91440" bIns="45720" rtlCol="0" anchor="ctr">
            <a:noAutofit/>
          </a:bodyPr>
          <a:lstStyle/>
          <a:p>
            <a:r>
              <a:rPr lang="en-US" sz="4000" dirty="0">
                <a:solidFill>
                  <a:srgbClr val="0070C0"/>
                </a:solidFill>
              </a:rPr>
              <a:t>Disadvantages of Fluid Power System </a:t>
            </a:r>
          </a:p>
        </p:txBody>
      </p:sp>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
        <p:nvSpPr>
          <p:cNvPr id="5" name="Slide Number Placeholder 4"/>
          <p:cNvSpPr>
            <a:spLocks noGrp="1"/>
          </p:cNvSpPr>
          <p:nvPr>
            <p:ph type="sldNum" sz="quarter" idx="12"/>
          </p:nvPr>
        </p:nvSpPr>
        <p:spPr/>
        <p:txBody>
          <a:bodyPr/>
          <a:lstStyle/>
          <a:p>
            <a:fld id="{709429B7-DE0B-4B9D-BF18-CF94939812A0}"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38996" y="1502352"/>
            <a:ext cx="7886700" cy="4351338"/>
          </a:xfrm>
        </p:spPr>
        <p:txBody>
          <a:bodyPr>
            <a:normAutofit lnSpcReduction="10000"/>
          </a:bodyPr>
          <a:lstStyle/>
          <a:p>
            <a:pPr>
              <a:lnSpc>
                <a:spcPct val="150000"/>
              </a:lnSpc>
            </a:pPr>
            <a:r>
              <a:rPr lang="en-US" dirty="0">
                <a:solidFill>
                  <a:srgbClr val="0070C0"/>
                </a:solidFill>
                <a:latin typeface="Lato Black"/>
              </a:rPr>
              <a:t>Agriculture 	</a:t>
            </a:r>
          </a:p>
          <a:p>
            <a:pPr>
              <a:lnSpc>
                <a:spcPct val="150000"/>
              </a:lnSpc>
            </a:pPr>
            <a:r>
              <a:rPr lang="en-US" dirty="0">
                <a:solidFill>
                  <a:srgbClr val="0070C0"/>
                </a:solidFill>
                <a:latin typeface="Lato Black"/>
              </a:rPr>
              <a:t>Automation 	</a:t>
            </a:r>
          </a:p>
          <a:p>
            <a:pPr>
              <a:lnSpc>
                <a:spcPct val="150000"/>
              </a:lnSpc>
            </a:pPr>
            <a:r>
              <a:rPr lang="en-US" dirty="0">
                <a:solidFill>
                  <a:srgbClr val="0070C0"/>
                </a:solidFill>
                <a:latin typeface="Lato Black"/>
              </a:rPr>
              <a:t>Automobiles 	</a:t>
            </a:r>
          </a:p>
          <a:p>
            <a:pPr>
              <a:lnSpc>
                <a:spcPct val="150000"/>
              </a:lnSpc>
            </a:pPr>
            <a:r>
              <a:rPr lang="en-US" dirty="0">
                <a:solidFill>
                  <a:srgbClr val="0070C0"/>
                </a:solidFill>
                <a:latin typeface="Lato Black"/>
              </a:rPr>
              <a:t>Fabrication industry 	</a:t>
            </a:r>
          </a:p>
          <a:p>
            <a:pPr>
              <a:lnSpc>
                <a:spcPct val="150000"/>
              </a:lnSpc>
            </a:pPr>
            <a:r>
              <a:rPr lang="en-US" dirty="0">
                <a:solidFill>
                  <a:srgbClr val="0070C0"/>
                </a:solidFill>
                <a:latin typeface="Lato Black"/>
              </a:rPr>
              <a:t>Machine tools 	</a:t>
            </a:r>
          </a:p>
          <a:p>
            <a:pPr>
              <a:lnSpc>
                <a:spcPct val="150000"/>
              </a:lnSpc>
            </a:pPr>
            <a:r>
              <a:rPr lang="en-US" dirty="0">
                <a:solidFill>
                  <a:srgbClr val="0070C0"/>
                </a:solidFill>
                <a:latin typeface="Lato Black"/>
              </a:rPr>
              <a:t>Materials handling </a:t>
            </a:r>
          </a:p>
        </p:txBody>
      </p:sp>
      <p:sp>
        <p:nvSpPr>
          <p:cNvPr id="2" name="Title 1"/>
          <p:cNvSpPr>
            <a:spLocks noGrp="1"/>
          </p:cNvSpPr>
          <p:nvPr>
            <p:ph type="title"/>
          </p:nvPr>
        </p:nvSpPr>
        <p:spPr>
          <a:xfrm>
            <a:off x="196096" y="523468"/>
            <a:ext cx="8229600" cy="667512"/>
          </a:xfrm>
        </p:spPr>
        <p:txBody>
          <a:bodyPr vert="horz" lIns="91440" tIns="45720" rIns="91440" bIns="45720" rtlCol="0" anchor="ctr">
            <a:noAutofit/>
          </a:bodyPr>
          <a:lstStyle/>
          <a:p>
            <a:r>
              <a:rPr lang="en-US" sz="4000" dirty="0">
                <a:solidFill>
                  <a:srgbClr val="0070C0"/>
                </a:solidFill>
              </a:rPr>
              <a:t>Applications of Fluid Power System</a:t>
            </a:r>
          </a:p>
        </p:txBody>
      </p:sp>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
        <p:nvSpPr>
          <p:cNvPr id="5" name="Slide Number Placeholder 4"/>
          <p:cNvSpPr>
            <a:spLocks noGrp="1"/>
          </p:cNvSpPr>
          <p:nvPr>
            <p:ph type="sldNum" sz="quarter" idx="12"/>
          </p:nvPr>
        </p:nvSpPr>
        <p:spPr/>
        <p:txBody>
          <a:bodyPr/>
          <a:lstStyle/>
          <a:p>
            <a:fld id="{709429B7-DE0B-4B9D-BF18-CF94939812A0}"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93" y="404091"/>
            <a:ext cx="8229600" cy="667512"/>
          </a:xfrm>
        </p:spPr>
        <p:txBody>
          <a:bodyPr>
            <a:normAutofit/>
          </a:bodyPr>
          <a:lstStyle/>
          <a:p>
            <a:r>
              <a:rPr lang="en-US" sz="3600" b="1" dirty="0">
                <a:solidFill>
                  <a:srgbClr val="0070C0"/>
                </a:solidFill>
                <a:ea typeface="+mn-ea"/>
                <a:cs typeface="+mn-cs"/>
              </a:rPr>
              <a:t>Basic Components of Hydraulic System</a:t>
            </a:r>
          </a:p>
        </p:txBody>
      </p:sp>
      <p:pic>
        <p:nvPicPr>
          <p:cNvPr id="1026" name="Picture 2"/>
          <p:cNvPicPr>
            <a:picLocks noGrp="1" noChangeAspect="1" noChangeArrowheads="1"/>
          </p:cNvPicPr>
          <p:nvPr>
            <p:ph idx="4294967295"/>
          </p:nvPr>
        </p:nvPicPr>
        <p:blipFill>
          <a:blip r:embed="rId2"/>
          <a:srcRect/>
          <a:stretch>
            <a:fillRect/>
          </a:stretch>
        </p:blipFill>
        <p:spPr bwMode="auto">
          <a:xfrm>
            <a:off x="920262" y="1219200"/>
            <a:ext cx="6957646" cy="4724400"/>
          </a:xfrm>
          <a:prstGeom prst="rect">
            <a:avLst/>
          </a:prstGeom>
          <a:noFill/>
          <a:ln w="9525">
            <a:noFill/>
            <a:miter lim="800000"/>
            <a:headEnd/>
            <a:tailEnd/>
          </a:ln>
          <a:effectLst/>
        </p:spPr>
      </p:pic>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3" cstate="print"/>
          <a:srcRect/>
          <a:stretch>
            <a:fillRect/>
          </a:stretch>
        </p:blipFill>
        <p:spPr bwMode="auto">
          <a:xfrm>
            <a:off x="8286777" y="0"/>
            <a:ext cx="857224" cy="857224"/>
          </a:xfrm>
          <a:prstGeom prst="rect">
            <a:avLst/>
          </a:prstGeom>
          <a:noFill/>
        </p:spPr>
      </p:pic>
      <p:sp>
        <p:nvSpPr>
          <p:cNvPr id="5" name="TextBox 4"/>
          <p:cNvSpPr txBox="1"/>
          <p:nvPr/>
        </p:nvSpPr>
        <p:spPr>
          <a:xfrm>
            <a:off x="2946400" y="6146800"/>
            <a:ext cx="4083490" cy="400110"/>
          </a:xfrm>
          <a:prstGeom prst="rect">
            <a:avLst/>
          </a:prstGeom>
          <a:noFill/>
        </p:spPr>
        <p:txBody>
          <a:bodyPr wrap="none" rtlCol="0">
            <a:spAutoFit/>
          </a:bodyPr>
          <a:lstStyle/>
          <a:p>
            <a:r>
              <a:rPr lang="en-US" sz="2000" dirty="0">
                <a:solidFill>
                  <a:srgbClr val="FF0000"/>
                </a:solidFill>
                <a:latin typeface="Lato Black" pitchFamily="34" charset="0"/>
              </a:rPr>
              <a:t>Components of Hydraulic  system</a:t>
            </a:r>
          </a:p>
        </p:txBody>
      </p:sp>
      <p:sp>
        <p:nvSpPr>
          <p:cNvPr id="6" name="Slide Number Placeholder 5"/>
          <p:cNvSpPr>
            <a:spLocks noGrp="1"/>
          </p:cNvSpPr>
          <p:nvPr>
            <p:ph type="sldNum" sz="quarter" idx="12"/>
          </p:nvPr>
        </p:nvSpPr>
        <p:spPr/>
        <p:txBody>
          <a:bodyPr/>
          <a:lstStyle/>
          <a:p>
            <a:fld id="{709429B7-DE0B-4B9D-BF18-CF94939812A0}" type="slidenum">
              <a:rPr lang="en-GB" smtClean="0"/>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457200" y="1219200"/>
            <a:ext cx="8475785" cy="5181600"/>
          </a:xfrm>
        </p:spPr>
        <p:txBody>
          <a:bodyPr>
            <a:normAutofit/>
          </a:bodyPr>
          <a:lstStyle/>
          <a:p>
            <a:pPr>
              <a:buFont typeface="Wingdings" pitchFamily="2" charset="2"/>
              <a:buChar char="Ø"/>
            </a:pPr>
            <a:r>
              <a:rPr lang="en-US" dirty="0">
                <a:solidFill>
                  <a:srgbClr val="0070C0"/>
                </a:solidFill>
                <a:latin typeface="Lato Black"/>
              </a:rPr>
              <a:t>Tank</a:t>
            </a:r>
          </a:p>
          <a:p>
            <a:pPr>
              <a:buFont typeface="Wingdings" pitchFamily="2" charset="2"/>
              <a:buChar char="Ø"/>
            </a:pPr>
            <a:r>
              <a:rPr lang="en-US" dirty="0">
                <a:solidFill>
                  <a:srgbClr val="0070C0"/>
                </a:solidFill>
                <a:latin typeface="Lato Black"/>
              </a:rPr>
              <a:t>Pump</a:t>
            </a:r>
          </a:p>
          <a:p>
            <a:pPr>
              <a:buFont typeface="Wingdings" pitchFamily="2" charset="2"/>
              <a:buChar char="Ø"/>
            </a:pPr>
            <a:r>
              <a:rPr lang="en-US" dirty="0">
                <a:solidFill>
                  <a:srgbClr val="0070C0"/>
                </a:solidFill>
                <a:latin typeface="Lato Black"/>
              </a:rPr>
              <a:t>Valves</a:t>
            </a:r>
          </a:p>
          <a:p>
            <a:pPr lvl="1"/>
            <a:r>
              <a:rPr lang="en-US" sz="2600" dirty="0">
                <a:solidFill>
                  <a:srgbClr val="7030A0"/>
                </a:solidFill>
                <a:latin typeface="Lato Black"/>
              </a:rPr>
              <a:t>DCV – Directional control valve</a:t>
            </a:r>
          </a:p>
          <a:p>
            <a:pPr lvl="1"/>
            <a:r>
              <a:rPr lang="en-US" sz="2600" dirty="0">
                <a:solidFill>
                  <a:srgbClr val="7030A0"/>
                </a:solidFill>
                <a:latin typeface="Lato Black"/>
              </a:rPr>
              <a:t>PCV – Pressure control valve</a:t>
            </a:r>
          </a:p>
          <a:p>
            <a:pPr lvl="1"/>
            <a:r>
              <a:rPr lang="en-US" sz="2600" dirty="0">
                <a:solidFill>
                  <a:srgbClr val="7030A0"/>
                </a:solidFill>
                <a:latin typeface="Lato Black"/>
              </a:rPr>
              <a:t>FCV – Flow control valve</a:t>
            </a:r>
          </a:p>
          <a:p>
            <a:pPr marL="274320" lvl="1" indent="-274320">
              <a:buClr>
                <a:schemeClr val="accent3"/>
              </a:buClr>
              <a:buSzPct val="95000"/>
              <a:buFont typeface="Wingdings" pitchFamily="2" charset="2"/>
              <a:buChar char="Ø"/>
            </a:pPr>
            <a:r>
              <a:rPr lang="en-US" sz="2600" dirty="0">
                <a:solidFill>
                  <a:srgbClr val="0070C0"/>
                </a:solidFill>
                <a:latin typeface="Lato Black"/>
              </a:rPr>
              <a:t>Actuator</a:t>
            </a:r>
          </a:p>
          <a:p>
            <a:pPr lvl="1">
              <a:buFont typeface="Arial" pitchFamily="34" charset="0"/>
              <a:buChar char="•"/>
            </a:pPr>
            <a:r>
              <a:rPr lang="en-US" sz="2600" dirty="0">
                <a:solidFill>
                  <a:srgbClr val="7030A0"/>
                </a:solidFill>
                <a:latin typeface="Lato Black"/>
              </a:rPr>
              <a:t>Cylinder / Motor</a:t>
            </a:r>
          </a:p>
          <a:p>
            <a:pPr lvl="1">
              <a:buFont typeface="Wingdings" pitchFamily="2" charset="2"/>
              <a:buChar char="Ø"/>
            </a:pPr>
            <a:r>
              <a:rPr lang="en-US" sz="2600" dirty="0">
                <a:solidFill>
                  <a:srgbClr val="0070C0"/>
                </a:solidFill>
                <a:latin typeface="Lato Black"/>
              </a:rPr>
              <a:t>Piping</a:t>
            </a:r>
          </a:p>
          <a:p>
            <a:pPr lvl="1">
              <a:buFont typeface="Wingdings" pitchFamily="2" charset="2"/>
              <a:buChar char="Ø"/>
            </a:pPr>
            <a:r>
              <a:rPr lang="en-US" sz="2600" dirty="0">
                <a:solidFill>
                  <a:srgbClr val="0070C0"/>
                </a:solidFill>
                <a:latin typeface="Lato Black"/>
              </a:rPr>
              <a:t>Filter</a:t>
            </a:r>
          </a:p>
          <a:p>
            <a:pPr lvl="1">
              <a:buFont typeface="Wingdings" pitchFamily="2" charset="2"/>
              <a:buChar char="Ø"/>
            </a:pPr>
            <a:r>
              <a:rPr lang="en-US" sz="2600" dirty="0">
                <a:solidFill>
                  <a:srgbClr val="0070C0"/>
                </a:solidFill>
                <a:latin typeface="Lato Black"/>
              </a:rPr>
              <a:t>External power supply</a:t>
            </a:r>
          </a:p>
        </p:txBody>
      </p:sp>
      <p:pic>
        <p:nvPicPr>
          <p:cNvPr id="4" name="Picture 2" descr="\\172.17.102.27\Mech-Share\KARTHIK.V\LOGO\new-logo-color-changed-12-amrita.jpg">
            <a:extLst>
              <a:ext uri="{FF2B5EF4-FFF2-40B4-BE49-F238E27FC236}">
                <a16:creationId xmlns:a16="http://schemas.microsoft.com/office/drawing/2014/main" id="{9D44D7C9-E366-41CE-A6CA-19E0B0893751}"/>
              </a:ext>
            </a:extLst>
          </p:cNvPr>
          <p:cNvPicPr>
            <a:picLocks noChangeAspect="1" noChangeArrowheads="1"/>
          </p:cNvPicPr>
          <p:nvPr/>
        </p:nvPicPr>
        <p:blipFill>
          <a:blip r:embed="rId2" cstate="print"/>
          <a:srcRect/>
          <a:stretch>
            <a:fillRect/>
          </a:stretch>
        </p:blipFill>
        <p:spPr bwMode="auto">
          <a:xfrm>
            <a:off x="8286777" y="0"/>
            <a:ext cx="857224" cy="857224"/>
          </a:xfrm>
          <a:prstGeom prst="rect">
            <a:avLst/>
          </a:prstGeom>
          <a:noFill/>
        </p:spPr>
      </p:pic>
      <p:sp>
        <p:nvSpPr>
          <p:cNvPr id="5" name="Slide Number Placeholder 4"/>
          <p:cNvSpPr>
            <a:spLocks noGrp="1"/>
          </p:cNvSpPr>
          <p:nvPr>
            <p:ph type="sldNum" sz="quarter" idx="12"/>
          </p:nvPr>
        </p:nvSpPr>
        <p:spPr/>
        <p:txBody>
          <a:bodyPr/>
          <a:lstStyle/>
          <a:p>
            <a:fld id="{709429B7-DE0B-4B9D-BF18-CF94939812A0}" type="slidenum">
              <a:rPr lang="en-GB" smtClean="0"/>
              <a:pPr/>
              <a:t>9</a:t>
            </a:fld>
            <a:endParaRPr lang="en-GB"/>
          </a:p>
        </p:txBody>
      </p:sp>
      <p:sp>
        <p:nvSpPr>
          <p:cNvPr id="6" name="Title 1">
            <a:extLst>
              <a:ext uri="{FF2B5EF4-FFF2-40B4-BE49-F238E27FC236}">
                <a16:creationId xmlns:a16="http://schemas.microsoft.com/office/drawing/2014/main" id="{A0D35DA2-2500-4AA4-A07C-BF1CAA4D4B8F}"/>
              </a:ext>
            </a:extLst>
          </p:cNvPr>
          <p:cNvSpPr txBox="1">
            <a:spLocks/>
          </p:cNvSpPr>
          <p:nvPr/>
        </p:nvSpPr>
        <p:spPr>
          <a:xfrm>
            <a:off x="196093" y="404091"/>
            <a:ext cx="8229600" cy="6675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rgbClr val="0070C0"/>
                </a:solidFill>
                <a:ea typeface="+mn-ea"/>
                <a:cs typeface="+mn-cs"/>
              </a:rPr>
              <a:t>Basic Components of Hydraulic System</a:t>
            </a:r>
            <a:endParaRPr lang="en-US" sz="3600" b="1" dirty="0">
              <a:solidFill>
                <a:srgbClr val="0070C0"/>
              </a:solidFill>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D1BFFE74396949A929EF9F2AF85BBD" ma:contentTypeVersion="39" ma:contentTypeDescription="Create a new document." ma:contentTypeScope="" ma:versionID="23e0f8a68b46d29a4de1b01ebc502cfd">
  <xsd:schema xmlns:xsd="http://www.w3.org/2001/XMLSchema" xmlns:xs="http://www.w3.org/2001/XMLSchema" xmlns:p="http://schemas.microsoft.com/office/2006/metadata/properties" xmlns:ns3="372b15c0-0071-4905-81d8-10158bbbe046" xmlns:ns4="481bee25-1dfd-4e03-8810-0cf8fbac4b94" targetNamespace="http://schemas.microsoft.com/office/2006/metadata/properties" ma:root="true" ma:fieldsID="e47c82699ab5b8cc2043bd6610460975" ns3:_="" ns4:_="">
    <xsd:import namespace="372b15c0-0071-4905-81d8-10158bbbe046"/>
    <xsd:import namespace="481bee25-1dfd-4e03-8810-0cf8fbac4b9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NotebookType" minOccurs="0"/>
                <xsd:element ref="ns3:FolderType" minOccurs="0"/>
                <xsd:element ref="ns3:CultureName" minOccurs="0"/>
                <xsd:element ref="ns3:AppVersion" minOccurs="0"/>
                <xsd:element ref="ns3:TeamsChannelId" minOccurs="0"/>
                <xsd:element ref="ns3:Owner" minOccurs="0"/>
                <xsd:element ref="ns3:DefaultSectionNames" minOccurs="0"/>
                <xsd:element ref="ns3:Templates" minOccurs="0"/>
                <xsd:element ref="ns3:Leaders" minOccurs="0"/>
                <xsd:element ref="ns3:Members" minOccurs="0"/>
                <xsd:element ref="ns3:Member_Groups" minOccurs="0"/>
                <xsd:element ref="ns3:Invited_Leaders" minOccurs="0"/>
                <xsd:element ref="ns3:Invited_Members" minOccurs="0"/>
                <xsd:element ref="ns3:Self_Registration_Enabled" minOccurs="0"/>
                <xsd:element ref="ns3:Has_Leaders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GenerationTime" minOccurs="0"/>
                <xsd:element ref="ns3:MediaServiceEventHashCode" minOccurs="0"/>
                <xsd:element ref="ns3:Math_Setting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Has_Teacher_Only_SectionGroup"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2b15c0-0071-4905-81d8-10158bbbe0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NotebookType" ma:index="14" nillable="true" ma:displayName="Notebook Type" ma:internalName="NotebookType">
      <xsd:simpleType>
        <xsd:restriction base="dms:Text"/>
      </xsd:simpleType>
    </xsd:element>
    <xsd:element name="FolderType" ma:index="15" nillable="true" ma:displayName="Folder Type" ma:internalName="FolderType">
      <xsd:simpleType>
        <xsd:restriction base="dms:Text"/>
      </xsd:simpleType>
    </xsd:element>
    <xsd:element name="CultureName" ma:index="16" nillable="true" ma:displayName="Culture Name" ma:internalName="CultureName">
      <xsd:simpleType>
        <xsd:restriction base="dms:Text"/>
      </xsd:simpleType>
    </xsd:element>
    <xsd:element name="AppVersion" ma:index="17" nillable="true" ma:displayName="App Version" ma:internalName="AppVersion">
      <xsd:simpleType>
        <xsd:restriction base="dms:Text"/>
      </xsd:simpleType>
    </xsd:element>
    <xsd:element name="TeamsChannelId" ma:index="18" nillable="true" ma:displayName="Teams Channel Id" ma:internalName="TeamsChannelId">
      <xsd:simpleType>
        <xsd:restriction base="dms:Text"/>
      </xsd:simpleType>
    </xsd:element>
    <xsd:element name="Owner" ma:index="19"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20" nillable="true" ma:displayName="Default Section Names" ma:internalName="DefaultSectionNames">
      <xsd:simpleType>
        <xsd:restriction base="dms:Note">
          <xsd:maxLength value="255"/>
        </xsd:restriction>
      </xsd:simpleType>
    </xsd:element>
    <xsd:element name="Templates" ma:index="21" nillable="true" ma:displayName="Templates" ma:internalName="Templates">
      <xsd:simpleType>
        <xsd:restriction base="dms:Note">
          <xsd:maxLength value="255"/>
        </xsd:restriction>
      </xsd:simpleType>
    </xsd:element>
    <xsd:element name="Leaders" ma:index="22"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23"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24"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Leaders" ma:index="25" nillable="true" ma:displayName="Invited Leaders" ma:internalName="Invited_Leaders">
      <xsd:simpleType>
        <xsd:restriction base="dms:Note">
          <xsd:maxLength value="255"/>
        </xsd:restriction>
      </xsd:simpleType>
    </xsd:element>
    <xsd:element name="Invited_Members" ma:index="26" nillable="true" ma:displayName="Invited Members" ma:internalName="Invited_Members">
      <xsd:simpleType>
        <xsd:restriction base="dms:Note">
          <xsd:maxLength value="255"/>
        </xsd:restriction>
      </xsd:simpleType>
    </xsd:element>
    <xsd:element name="Self_Registration_Enabled" ma:index="27" nillable="true" ma:displayName="Self Registration Enabled" ma:internalName="Self_Registration_Enabled">
      <xsd:simpleType>
        <xsd:restriction base="dms:Boolean"/>
      </xsd:simpleType>
    </xsd:element>
    <xsd:element name="Has_Leaders_Only_SectionGroup" ma:index="28" nillable="true" ma:displayName="Has Leaders Only SectionGroup" ma:internalName="Has_Leaders_Only_SectionGroup">
      <xsd:simpleType>
        <xsd:restriction base="dms:Boolean"/>
      </xsd:simpleType>
    </xsd:element>
    <xsd:element name="Is_Collaboration_Space_Locked" ma:index="29" nillable="true" ma:displayName="Is Collaboration Space Locked" ma:internalName="Is_Collaboration_Space_Locked">
      <xsd:simpleType>
        <xsd:restriction base="dms:Boolean"/>
      </xsd:simpleType>
    </xsd:element>
    <xsd:element name="IsNotebookLocked" ma:index="30" nillable="true" ma:displayName="Is Notebook Locked" ma:internalName="IsNotebookLocked">
      <xsd:simpleType>
        <xsd:restriction base="dms:Boolean"/>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EventHashCode" ma:index="35" nillable="true" ma:displayName="MediaServiceEventHashCode" ma:hidden="true" ma:internalName="MediaServiceEventHashCode" ma:readOnly="true">
      <xsd:simpleType>
        <xsd:restriction base="dms:Text"/>
      </xsd:simpleType>
    </xsd:element>
    <xsd:element name="Math_Settings" ma:index="36" nillable="true" ma:displayName="Math Settings" ma:internalName="Math_Settings">
      <xsd:simpleType>
        <xsd:restriction base="dms:Text"/>
      </xsd:simpleType>
    </xsd:element>
    <xsd:element name="Teachers" ma:index="3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40" nillable="true" ma:displayName="Distribution Groups" ma:internalName="Distribution_Groups">
      <xsd:simpleType>
        <xsd:restriction base="dms:Note">
          <xsd:maxLength value="255"/>
        </xsd:restriction>
      </xsd:simpleType>
    </xsd:element>
    <xsd:element name="LMS_Mappings" ma:index="41" nillable="true" ma:displayName="LMS Mappings" ma:internalName="LMS_Mappings">
      <xsd:simpleType>
        <xsd:restriction base="dms:Note">
          <xsd:maxLength value="255"/>
        </xsd:restriction>
      </xsd:simpleType>
    </xsd:element>
    <xsd:element name="Invited_Teachers" ma:index="42" nillable="true" ma:displayName="Invited Teachers" ma:internalName="Invited_Teachers">
      <xsd:simpleType>
        <xsd:restriction base="dms:Note">
          <xsd:maxLength value="255"/>
        </xsd:restriction>
      </xsd:simpleType>
    </xsd:element>
    <xsd:element name="Invited_Students" ma:index="43" nillable="true" ma:displayName="Invited Students" ma:internalName="Invited_Students">
      <xsd:simpleType>
        <xsd:restriction base="dms:Note">
          <xsd:maxLength value="255"/>
        </xsd:restriction>
      </xsd:simpleType>
    </xsd:element>
    <xsd:element name="Has_Teacher_Only_SectionGroup" ma:index="44" nillable="true" ma:displayName="Has Teacher Only SectionGroup" ma:internalName="Has_Teacher_Only_SectionGroup">
      <xsd:simpleType>
        <xsd:restriction base="dms:Boolean"/>
      </xsd:simpleType>
    </xsd:element>
    <xsd:element name="MediaServiceAutoKeyPoints" ma:index="45" nillable="true" ma:displayName="MediaServiceAutoKeyPoints" ma:hidden="true" ma:internalName="MediaServiceAutoKeyPoints" ma:readOnly="true">
      <xsd:simpleType>
        <xsd:restriction base="dms:Note"/>
      </xsd:simpleType>
    </xsd:element>
    <xsd:element name="MediaServiceKeyPoints" ma:index="4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1bee25-1dfd-4e03-8810-0cf8fbac4b94" elementFormDefault="qualified">
    <xsd:import namespace="http://schemas.microsoft.com/office/2006/documentManagement/types"/>
    <xsd:import namespace="http://schemas.microsoft.com/office/infopath/2007/PartnerControls"/>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2" nillable="true" ma:displayName="Shared With Details" ma:internalName="SharedWithDetails" ma:readOnly="true">
      <xsd:simpleType>
        <xsd:restriction base="dms:Note">
          <xsd:maxLength value="255"/>
        </xsd:restriction>
      </xsd:simpleType>
    </xsd:element>
    <xsd:element name="SharingHintHash" ma:index="3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s_Collaboration_Space_Locked xmlns="372b15c0-0071-4905-81d8-10158bbbe046" xsi:nil="true"/>
    <Members xmlns="372b15c0-0071-4905-81d8-10158bbbe046">
      <UserInfo>
        <DisplayName/>
        <AccountId xsi:nil="true"/>
        <AccountType/>
      </UserInfo>
    </Members>
    <Self_Registration_Enabled xmlns="372b15c0-0071-4905-81d8-10158bbbe046" xsi:nil="true"/>
    <NotebookType xmlns="372b15c0-0071-4905-81d8-10158bbbe046" xsi:nil="true"/>
    <FolderType xmlns="372b15c0-0071-4905-81d8-10158bbbe046" xsi:nil="true"/>
    <Leaders xmlns="372b15c0-0071-4905-81d8-10158bbbe046">
      <UserInfo>
        <DisplayName/>
        <AccountId xsi:nil="true"/>
        <AccountType/>
      </UserInfo>
    </Leaders>
    <Distribution_Groups xmlns="372b15c0-0071-4905-81d8-10158bbbe046" xsi:nil="true"/>
    <TeamsChannelId xmlns="372b15c0-0071-4905-81d8-10158bbbe046" xsi:nil="true"/>
    <Invited_Leaders xmlns="372b15c0-0071-4905-81d8-10158bbbe046" xsi:nil="true"/>
    <IsNotebookLocked xmlns="372b15c0-0071-4905-81d8-10158bbbe046" xsi:nil="true"/>
    <Has_Leaders_Only_SectionGroup xmlns="372b15c0-0071-4905-81d8-10158bbbe046" xsi:nil="true"/>
    <Owner xmlns="372b15c0-0071-4905-81d8-10158bbbe046">
      <UserInfo>
        <DisplayName/>
        <AccountId xsi:nil="true"/>
        <AccountType/>
      </UserInfo>
    </Owner>
    <Student_Groups xmlns="372b15c0-0071-4905-81d8-10158bbbe046">
      <UserInfo>
        <DisplayName/>
        <AccountId xsi:nil="true"/>
        <AccountType/>
      </UserInfo>
    </Student_Groups>
    <AppVersion xmlns="372b15c0-0071-4905-81d8-10158bbbe046" xsi:nil="true"/>
    <LMS_Mappings xmlns="372b15c0-0071-4905-81d8-10158bbbe046" xsi:nil="true"/>
    <Invited_Students xmlns="372b15c0-0071-4905-81d8-10158bbbe046" xsi:nil="true"/>
    <Has_Teacher_Only_SectionGroup xmlns="372b15c0-0071-4905-81d8-10158bbbe046" xsi:nil="true"/>
    <CultureName xmlns="372b15c0-0071-4905-81d8-10158bbbe046" xsi:nil="true"/>
    <Students xmlns="372b15c0-0071-4905-81d8-10158bbbe046">
      <UserInfo>
        <DisplayName/>
        <AccountId xsi:nil="true"/>
        <AccountType/>
      </UserInfo>
    </Students>
    <Invited_Teachers xmlns="372b15c0-0071-4905-81d8-10158bbbe046" xsi:nil="true"/>
    <DefaultSectionNames xmlns="372b15c0-0071-4905-81d8-10158bbbe046" xsi:nil="true"/>
    <Invited_Members xmlns="372b15c0-0071-4905-81d8-10158bbbe046" xsi:nil="true"/>
    <Templates xmlns="372b15c0-0071-4905-81d8-10158bbbe046" xsi:nil="true"/>
    <Member_Groups xmlns="372b15c0-0071-4905-81d8-10158bbbe046">
      <UserInfo>
        <DisplayName/>
        <AccountId xsi:nil="true"/>
        <AccountType/>
      </UserInfo>
    </Member_Groups>
    <Math_Settings xmlns="372b15c0-0071-4905-81d8-10158bbbe046" xsi:nil="true"/>
    <Teachers xmlns="372b15c0-0071-4905-81d8-10158bbbe046">
      <UserInfo>
        <DisplayName/>
        <AccountId xsi:nil="true"/>
        <AccountType/>
      </UserInfo>
    </Teach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BEC24C-8E43-4D75-8CFD-A1050F32B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2b15c0-0071-4905-81d8-10158bbbe046"/>
    <ds:schemaRef ds:uri="481bee25-1dfd-4e03-8810-0cf8fbac4b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ED0EDB-59A4-446F-B084-15789E4C7FB2}">
  <ds:schemaRefs>
    <ds:schemaRef ds:uri="http://schemas.microsoft.com/office/2006/metadata/properties"/>
    <ds:schemaRef ds:uri="http://schemas.microsoft.com/office/infopath/2007/PartnerControls"/>
    <ds:schemaRef ds:uri="372b15c0-0071-4905-81d8-10158bbbe046"/>
  </ds:schemaRefs>
</ds:datastoreItem>
</file>

<file path=customXml/itemProps3.xml><?xml version="1.0" encoding="utf-8"?>
<ds:datastoreItem xmlns:ds="http://schemas.openxmlformats.org/officeDocument/2006/customXml" ds:itemID="{A547FFC3-E9C7-45F7-9036-726F7C8E5B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521</TotalTime>
  <Words>2720</Words>
  <Application>Microsoft Office PowerPoint</Application>
  <PresentationFormat>On-screen Show (4:3)</PresentationFormat>
  <Paragraphs>680</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Lato Black</vt:lpstr>
      <vt:lpstr>Times New Roman</vt:lpstr>
      <vt:lpstr>Wingdings</vt:lpstr>
      <vt:lpstr>Office Theme</vt:lpstr>
      <vt:lpstr>FLUID POWER LAB</vt:lpstr>
      <vt:lpstr>  INTRODUCTION </vt:lpstr>
      <vt:lpstr>PowerPoint Presentation</vt:lpstr>
      <vt:lpstr>PowerPoint Presentation</vt:lpstr>
      <vt:lpstr>Advantages of Fluid Power System </vt:lpstr>
      <vt:lpstr>Disadvantages of Fluid Power System </vt:lpstr>
      <vt:lpstr>Applications of Fluid Power System</vt:lpstr>
      <vt:lpstr>Basic Components of Hydraulic System</vt:lpstr>
      <vt:lpstr>PowerPoint Presentation</vt:lpstr>
      <vt:lpstr>Basic Components of Pneumatic System</vt:lpstr>
      <vt:lpstr>PowerPoint Presentation</vt:lpstr>
      <vt:lpstr>Comparison between Hydraulic and Pneumatic Systems </vt:lpstr>
      <vt:lpstr>Symbols</vt:lpstr>
      <vt:lpstr>Symbols valves</vt:lpstr>
      <vt:lpstr>Symbols valves</vt:lpstr>
      <vt:lpstr>Symbols valves</vt:lpstr>
      <vt:lpstr>Symbols operators</vt:lpstr>
      <vt:lpstr>Actuator control 2/2 valve</vt:lpstr>
      <vt:lpstr>2/2 Valve actuator control</vt:lpstr>
      <vt:lpstr>2/2 Valve actuator control</vt:lpstr>
      <vt:lpstr>2/2 Valve actuator control</vt:lpstr>
      <vt:lpstr>2/2 Valve actuator control</vt:lpstr>
      <vt:lpstr>2/2 Valve actuator control</vt:lpstr>
      <vt:lpstr>2/2 Valve actuator control</vt:lpstr>
      <vt:lpstr>2/2 Valve actuator control</vt:lpstr>
      <vt:lpstr>2/2 Valve actuator control</vt:lpstr>
      <vt:lpstr>Actuator control 3/2 valve</vt:lpstr>
      <vt:lpstr>3/2 valve actuator control</vt:lpstr>
      <vt:lpstr>3/2 valve actuator control</vt:lpstr>
      <vt:lpstr>3/2 valve actuator control</vt:lpstr>
      <vt:lpstr>3/2 valve actuator control</vt:lpstr>
      <vt:lpstr>3/2 valve actuator control</vt:lpstr>
      <vt:lpstr>3/2 valve actuator control</vt:lpstr>
      <vt:lpstr>3/2 valve actuator control</vt:lpstr>
      <vt:lpstr>Actuator control 5/2 valve</vt:lpstr>
      <vt:lpstr>5/2 Valve actuator control</vt:lpstr>
      <vt:lpstr>5/2 Valve actuator control</vt:lpstr>
      <vt:lpstr>5/2 Valve actuator control</vt:lpstr>
      <vt:lpstr>5/2 Valve actuator control</vt:lpstr>
      <vt:lpstr>5/2 Valve actuator control</vt:lpstr>
      <vt:lpstr>Manual control</vt:lpstr>
      <vt:lpstr>Manual control</vt:lpstr>
      <vt:lpstr>Manual control</vt:lpstr>
      <vt:lpstr>Manual control</vt:lpstr>
      <vt:lpstr>Manual control</vt:lpstr>
      <vt:lpstr>Semi-automatic control</vt:lpstr>
      <vt:lpstr>Fully-automatic control</vt:lpstr>
      <vt:lpstr>design &amp; simulation of pneumatic system  using single AND double acting cylinder </vt:lpstr>
      <vt:lpstr>electro- pneumatic system</vt:lpstr>
      <vt:lpstr>Programmable Logic Controller PLC</vt:lpstr>
      <vt:lpstr>PLC – Block diagram / Architecture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Dr. Sanjivi Arul (MECH)</dc:creator>
  <cp:lastModifiedBy>p_raghuram@cb.amrita.edu</cp:lastModifiedBy>
  <cp:revision>45</cp:revision>
  <dcterms:created xsi:type="dcterms:W3CDTF">2020-05-13T15:18:53Z</dcterms:created>
  <dcterms:modified xsi:type="dcterms:W3CDTF">2020-06-02T15:49:45Z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0x01010024D1BFFE74396949A929EF9F2AF85BBD</vt:lpwstr>
  </property>
</Properties>
</file>