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438" r:id="rId2"/>
    <p:sldId id="439" r:id="rId3"/>
    <p:sldId id="370" r:id="rId4"/>
    <p:sldId id="371" r:id="rId5"/>
    <p:sldId id="372" r:id="rId6"/>
    <p:sldId id="374" r:id="rId7"/>
    <p:sldId id="373" r:id="rId8"/>
    <p:sldId id="256" r:id="rId9"/>
    <p:sldId id="261" r:id="rId10"/>
    <p:sldId id="260" r:id="rId11"/>
    <p:sldId id="263" r:id="rId12"/>
    <p:sldId id="259" r:id="rId13"/>
    <p:sldId id="264" r:id="rId14"/>
    <p:sldId id="257" r:id="rId15"/>
    <p:sldId id="262" r:id="rId16"/>
    <p:sldId id="258" r:id="rId17"/>
    <p:sldId id="265" r:id="rId18"/>
    <p:sldId id="269" r:id="rId19"/>
    <p:sldId id="272" r:id="rId20"/>
    <p:sldId id="273" r:id="rId21"/>
    <p:sldId id="271" r:id="rId22"/>
    <p:sldId id="377" r:id="rId23"/>
    <p:sldId id="378" r:id="rId24"/>
    <p:sldId id="411" r:id="rId25"/>
    <p:sldId id="430" r:id="rId26"/>
    <p:sldId id="431" r:id="rId27"/>
    <p:sldId id="436" r:id="rId28"/>
    <p:sldId id="433" r:id="rId29"/>
    <p:sldId id="434" r:id="rId30"/>
    <p:sldId id="435" r:id="rId31"/>
    <p:sldId id="301" r:id="rId32"/>
    <p:sldId id="302" r:id="rId33"/>
    <p:sldId id="303" r:id="rId34"/>
    <p:sldId id="304" r:id="rId35"/>
    <p:sldId id="331" r:id="rId36"/>
    <p:sldId id="43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8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8598-F197-4936-A383-A710D5E8C801}" type="datetimeFigureOut">
              <a:rPr lang="en-US" smtClean="0"/>
              <a:t>6/22/2020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E56A-A327-4530-BA93-62BD3F3BF4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728EBD-6EE5-45C3-9F5B-4EEC5B6E6444}" type="slidenum">
              <a:rPr lang="en-US"/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1E538-A99A-447F-9EDF-ECF3FA3CA60B}" type="slidenum">
              <a:rPr lang="en-US" smtClean="0"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96FE2-7F85-49DF-93D2-31E43FD1A79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Fig 1.40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From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 Principles of Electronic Materials and Devices, Third Edition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, S.O. Kasap (© McGraw-Hill, 2005)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19PHY101 Engineering Physics A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 V :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54679"/>
            <a:ext cx="8610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rgbClr val="006600"/>
                </a:solidFill>
              </a:rPr>
              <a:t>Crystals are solids that consist of a periodic array of atoms, ions, or molecules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3600" b="1" dirty="0">
              <a:solidFill>
                <a:srgbClr val="0066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 periodicity is preserved over “large” </a:t>
            </a:r>
            <a:br>
              <a:rPr lang="en-US" sz="3600" dirty="0"/>
            </a:br>
            <a:r>
              <a:rPr lang="en-US" sz="3600" dirty="0"/>
              <a:t>     (macroscopic) distances the solid has 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b="1" dirty="0">
                <a:solidFill>
                  <a:srgbClr val="333399"/>
                </a:solidFill>
              </a:rPr>
              <a:t>“Long-range Order”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2050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r="64572" b="14815"/>
          <a:stretch>
            <a:fillRect/>
          </a:stretch>
        </p:blipFill>
        <p:spPr bwMode="auto">
          <a:xfrm>
            <a:off x="3962400" y="3886200"/>
            <a:ext cx="2971800" cy="26289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Crystals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5" name="Picture 6" descr="CO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2667000" cy="1600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66800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crystalline material has 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directional    </a:t>
            </a:r>
            <a:b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properties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crystal has a 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melting point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possesses a 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shape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it is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broken, all   broken pieces have the same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regular shape.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Examples</a:t>
            </a:r>
          </a:p>
          <a:p>
            <a:r>
              <a:rPr lang="en-US" sz="3200" dirty="0">
                <a:latin typeface="Times New Roman" panose="02020603050405020304" pitchFamily="18" charset="0"/>
              </a:rPr>
              <a:t>Metallic crystals – Cu, Ag, Al, Mg etc.</a:t>
            </a:r>
          </a:p>
          <a:p>
            <a:r>
              <a:rPr lang="en-US" sz="3200" dirty="0">
                <a:latin typeface="Times New Roman" panose="02020603050405020304" pitchFamily="18" charset="0"/>
              </a:rPr>
              <a:t>Non-metallic crystals –   Carbon, Silicon,  </a:t>
            </a:r>
            <a:br>
              <a:rPr lang="en-US" sz="3200" dirty="0">
                <a:latin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</a:rPr>
              <a:t>                                           Germanium etc.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Crystals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</a:rPr>
              <a:t>Amorphous solids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do not have Long-Range Order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3600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200" dirty="0"/>
              <a:t>  Short Range Order</a:t>
            </a:r>
          </a:p>
        </p:txBody>
      </p:sp>
      <p:pic>
        <p:nvPicPr>
          <p:cNvPr id="3074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l="68676" b="13333"/>
          <a:stretch>
            <a:fillRect/>
          </a:stretch>
        </p:blipFill>
        <p:spPr bwMode="auto">
          <a:xfrm>
            <a:off x="3581400" y="3657600"/>
            <a:ext cx="2590800" cy="26372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 dirty="0">
                <a:solidFill>
                  <a:srgbClr val="002060"/>
                </a:solidFill>
              </a:rPr>
              <a:t>Non -</a:t>
            </a:r>
            <a:r>
              <a:rPr lang="en-US" sz="3600" b="1" dirty="0">
                <a:solidFill>
                  <a:srgbClr val="002060"/>
                </a:solidFill>
              </a:rPr>
              <a:t>Crystal</a:t>
            </a:r>
            <a:r>
              <a:rPr lang="en-IN" altLang="en-US" sz="3600" b="1" dirty="0">
                <a:solidFill>
                  <a:srgbClr val="002060"/>
                </a:solidFill>
              </a:rPr>
              <a:t>line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</a:rPr>
              <a:t>They do not have directional properties </a:t>
            </a:r>
            <a:br>
              <a:rPr lang="en-US" sz="3600" dirty="0">
                <a:latin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</a:rPr>
              <a:t>    and so  they are called as </a:t>
            </a: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`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isotropic</a:t>
            </a: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sz="36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substances.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</a:rPr>
              <a:t>They have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wide range of melting point</a:t>
            </a:r>
            <a:r>
              <a:rPr lang="en-US" sz="36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 and do not possess a regular shape.  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</a:rPr>
              <a:t>Examples: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Glass, Plastics, Rubber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565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 dirty="0">
                <a:solidFill>
                  <a:srgbClr val="002060"/>
                </a:solidFill>
              </a:rPr>
              <a:t>Non -</a:t>
            </a:r>
            <a:r>
              <a:rPr lang="en-US" sz="3600" b="1" dirty="0">
                <a:solidFill>
                  <a:srgbClr val="002060"/>
                </a:solidFill>
              </a:rPr>
              <a:t>Crystal</a:t>
            </a:r>
            <a:r>
              <a:rPr lang="en-IN" altLang="en-US" sz="3600" b="1" dirty="0">
                <a:solidFill>
                  <a:srgbClr val="002060"/>
                </a:solidFill>
              </a:rPr>
              <a:t>line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14340" y="1828800"/>
            <a:ext cx="3124200" cy="3689350"/>
            <a:chOff x="8684" y="2880"/>
            <a:chExt cx="4920" cy="5810"/>
          </a:xfrm>
        </p:grpSpPr>
        <p:pic>
          <p:nvPicPr>
            <p:cNvPr id="2" name="Picture 1" descr="si 11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" y="2880"/>
              <a:ext cx="4920" cy="49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305" y="7868"/>
              <a:ext cx="221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  (110)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00400" y="152400"/>
            <a:ext cx="293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380" y="2386330"/>
            <a:ext cx="4572000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i="1" dirty="0">
                <a:solidFill>
                  <a:srgbClr val="008000"/>
                </a:solidFill>
                <a:cs typeface="Times New Roman" panose="02020603050405020304" pitchFamily="18" charset="0"/>
              </a:rPr>
              <a:t>S</a:t>
            </a:r>
            <a:r>
              <a:rPr lang="tr-TR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rystals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ideally 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regular geometric </a:t>
            </a:r>
            <a:r>
              <a:rPr lang="tr-TR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periodicity, throughout the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volume of the material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8"/>
          <p:cNvSpPr>
            <a:spLocks noChangeArrowheads="1"/>
          </p:cNvSpPr>
          <p:nvPr/>
        </p:nvSpPr>
        <p:spPr bwMode="auto">
          <a:xfrm>
            <a:off x="228600" y="461963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 dirty="0">
                <a:solidFill>
                  <a:srgbClr val="0000CC"/>
                </a:solidFill>
                <a:cs typeface="Times New Roman" panose="02020603050405020304" pitchFamily="18" charset="0"/>
              </a:rPr>
              <a:t>Polycrystalline Solids</a:t>
            </a:r>
            <a:endParaRPr lang="tr-TR" sz="4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5603" name="Rectangle 30"/>
          <p:cNvSpPr>
            <a:spLocks noChangeArrowheads="1"/>
          </p:cNvSpPr>
          <p:nvPr/>
        </p:nvSpPr>
        <p:spPr bwMode="auto">
          <a:xfrm>
            <a:off x="228600" y="1643380"/>
            <a:ext cx="8686800" cy="4364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Solid</a:t>
            </a:r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up of an aggregate of </a:t>
            </a:r>
            <a:r>
              <a:rPr lang="en-GB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small single crystals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(crystallites or grains)</a:t>
            </a: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material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 over many atomic or molecular</a:t>
            </a:r>
            <a:r>
              <a:rPr lang="tr-TR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regions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single cry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regions, 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in size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rientation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one another.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regions are called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separated from one another by </a:t>
            </a:r>
            <a:r>
              <a:rPr lang="tr-TR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 boundaries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94" descr="C:\mse209\mse209-spring01\Chapters\polycrystalline.gif"/>
          <p:cNvPicPr>
            <a:picLocks noChangeAspect="1" noChangeArrowheads="1"/>
          </p:cNvPicPr>
          <p:nvPr/>
        </p:nvPicPr>
        <p:blipFill>
          <a:blip r:embed="rId2"/>
          <a:srcRect l="17528" t="19347" r="15024" b="9674"/>
          <a:stretch>
            <a:fillRect/>
          </a:stretch>
        </p:blipFill>
        <p:spPr bwMode="auto">
          <a:xfrm>
            <a:off x="685800" y="3308962"/>
            <a:ext cx="2971800" cy="354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2" descr="C:\PowerPoint\MSE 524\NONOCR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276600"/>
            <a:ext cx="4267200" cy="340303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914400"/>
            <a:ext cx="84582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grains are usually </a:t>
            </a:r>
            <a:r>
              <a:rPr lang="en-GB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nm - 100 microns in diameter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Polycrystals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grains that are  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</a:t>
            </a:r>
            <a:r>
              <a:rPr lang="en-IN" alt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diameter are called </a:t>
            </a:r>
            <a:r>
              <a:rPr lang="en-GB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nanocrystallites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73050" y="138113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 dirty="0">
                <a:solidFill>
                  <a:srgbClr val="0000CC"/>
                </a:solidFill>
                <a:cs typeface="Times New Roman" panose="02020603050405020304" pitchFamily="18" charset="0"/>
              </a:rPr>
              <a:t>Polycrystalline Solids</a:t>
            </a:r>
            <a:endParaRPr lang="tr-TR" sz="4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333399"/>
                </a:solidFill>
              </a:rPr>
              <a:t>Crystals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8675"/>
            <a:ext cx="8458200" cy="6035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periodic array of atoms, ions, or molecules that form the solid is called </a:t>
            </a:r>
            <a:r>
              <a:rPr lang="en-US" sz="2800" b="1" i="1" u="sng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= 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(Crystal) Lattice + Basis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endParaRPr lang="en-US" sz="28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 Lattice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periodic arrangement of </a:t>
            </a:r>
            <a:r>
              <a:rPr 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space, and is purely </a:t>
            </a:r>
            <a:r>
              <a:rPr 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abstraction</a:t>
            </a:r>
          </a:p>
          <a:p>
            <a:pPr lvl="1">
              <a:spcBef>
                <a:spcPts val="0"/>
              </a:spcBef>
              <a:defRPr/>
            </a:pPr>
            <a:endParaRPr lang="en-US" sz="28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formed by “putting” the identical atoms (group of atoms) in the points of the space lattice This group of atoms is the </a:t>
            </a:r>
            <a:r>
              <a:rPr lang="en-US" sz="2800" b="1" i="1" u="sng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US" sz="3200" b="1" i="1" u="sng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06475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tr-TR" sz="3600" b="1">
                <a:solidFill>
                  <a:srgbClr val="333399"/>
                </a:solidFill>
              </a:rPr>
              <a:t>A </a:t>
            </a:r>
            <a:r>
              <a:rPr lang="en-US" sz="3600" b="1">
                <a:solidFill>
                  <a:srgbClr val="333399"/>
                </a:solidFill>
              </a:rPr>
              <a:t>T</a:t>
            </a:r>
            <a:r>
              <a:rPr lang="tr-TR" sz="3600" b="1">
                <a:solidFill>
                  <a:srgbClr val="333399"/>
                </a:solidFill>
              </a:rPr>
              <a:t>wo-</a:t>
            </a:r>
            <a:r>
              <a:rPr lang="en-US" sz="3600" b="1">
                <a:solidFill>
                  <a:srgbClr val="333399"/>
                </a:solidFill>
              </a:rPr>
              <a:t>D</a:t>
            </a:r>
            <a:r>
              <a:rPr lang="tr-TR" sz="3600" b="1">
                <a:solidFill>
                  <a:srgbClr val="333399"/>
                </a:solidFill>
              </a:rPr>
              <a:t>imensional </a:t>
            </a:r>
            <a:r>
              <a:rPr lang="en-US" sz="3600" b="1">
                <a:solidFill>
                  <a:srgbClr val="333399"/>
                </a:solidFill>
              </a:rPr>
              <a:t>(Bravais) L</a:t>
            </a:r>
            <a:r>
              <a:rPr lang="tr-TR" sz="3600" b="1">
                <a:solidFill>
                  <a:srgbClr val="333399"/>
                </a:solidFill>
              </a:rPr>
              <a:t>attice </a:t>
            </a:r>
            <a:r>
              <a:rPr lang="en-US" sz="3600" b="1">
                <a:solidFill>
                  <a:srgbClr val="333399"/>
                </a:solidFill>
              </a:rPr>
              <a:t>w</a:t>
            </a:r>
            <a:r>
              <a:rPr lang="tr-TR" sz="3600" b="1">
                <a:solidFill>
                  <a:srgbClr val="333399"/>
                </a:solidFill>
              </a:rPr>
              <a:t>ith </a:t>
            </a:r>
            <a:r>
              <a:rPr lang="en-US" sz="3600" b="1">
                <a:solidFill>
                  <a:srgbClr val="333399"/>
                </a:solidFill>
              </a:rPr>
              <a:t>D</a:t>
            </a:r>
            <a:r>
              <a:rPr lang="tr-TR" sz="3600" b="1">
                <a:solidFill>
                  <a:srgbClr val="333399"/>
                </a:solidFill>
              </a:rPr>
              <a:t>ifferent </a:t>
            </a:r>
            <a:r>
              <a:rPr lang="en-US" sz="3600" b="1">
                <a:solidFill>
                  <a:srgbClr val="333399"/>
                </a:solidFill>
              </a:rPr>
              <a:t>C</a:t>
            </a:r>
            <a:r>
              <a:rPr lang="tr-TR" sz="3600" b="1">
                <a:solidFill>
                  <a:srgbClr val="333399"/>
                </a:solidFill>
              </a:rPr>
              <a:t>hoices for the </a:t>
            </a:r>
            <a:r>
              <a:rPr lang="en-US" sz="3600" b="1">
                <a:solidFill>
                  <a:srgbClr val="333399"/>
                </a:solidFill>
              </a:rPr>
              <a:t>B</a:t>
            </a:r>
            <a:r>
              <a:rPr lang="tr-TR" sz="3600" b="1">
                <a:solidFill>
                  <a:srgbClr val="333399"/>
                </a:solidFill>
              </a:rPr>
              <a:t>asis</a:t>
            </a:r>
          </a:p>
        </p:txBody>
      </p:sp>
      <p:pic>
        <p:nvPicPr>
          <p:cNvPr id="41987" name="Picture 4" descr="basisillu"/>
          <p:cNvPicPr>
            <a:picLocks noGrp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371600"/>
            <a:ext cx="5862638" cy="4665663"/>
          </a:xfrm>
          <a:ln w="38100">
            <a:solidFill>
              <a:srgbClr val="333399"/>
            </a:solidFill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22960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structural unit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building block  that can describe the crystal structure.</a:t>
            </a:r>
          </a:p>
          <a:p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the  unit cell generates the </a:t>
            </a:r>
            <a:b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entire crystal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3410" y="3586480"/>
            <a:ext cx="7844790" cy="2925445"/>
            <a:chOff x="1680" y="6120"/>
            <a:chExt cx="12354" cy="4607"/>
          </a:xfrm>
        </p:grpSpPr>
        <p:pic>
          <p:nvPicPr>
            <p:cNvPr id="5" name="Picture 9"/>
            <p:cNvPicPr>
              <a:picLocks noChangeArrowheads="1"/>
            </p:cNvPicPr>
            <p:nvPr/>
          </p:nvPicPr>
          <p:blipFill>
            <a:blip r:embed="rId2"/>
            <a:srcRect t="41818" r="45470" b="5626"/>
            <a:stretch>
              <a:fillRect/>
            </a:stretch>
          </p:blipFill>
          <p:spPr bwMode="auto">
            <a:xfrm>
              <a:off x="9720" y="6120"/>
              <a:ext cx="4200" cy="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0"/>
            <p:cNvPicPr>
              <a:picLocks noChangeArrowheads="1"/>
            </p:cNvPicPr>
            <p:nvPr/>
          </p:nvPicPr>
          <p:blipFill>
            <a:blip r:embed="rId2"/>
            <a:srcRect l="32378" r="31139" b="66008"/>
            <a:stretch>
              <a:fillRect/>
            </a:stretch>
          </p:blipFill>
          <p:spPr bwMode="auto">
            <a:xfrm>
              <a:off x="1680" y="6737"/>
              <a:ext cx="2400" cy="2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7" name="Right Arrow 6"/>
            <p:cNvSpPr/>
            <p:nvPr/>
          </p:nvSpPr>
          <p:spPr>
            <a:xfrm>
              <a:off x="5520" y="7320"/>
              <a:ext cx="2760" cy="1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0" y="9600"/>
              <a:ext cx="2575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/>
                <a:t>Unit Cell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0" y="9879"/>
              <a:ext cx="4315" cy="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900" b="1" i="1" dirty="0"/>
                <a:t>Crystal Structure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endParaRPr lang="en-US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solid state physics in the current world</a:t>
            </a:r>
          </a:p>
          <a:p>
            <a:pPr>
              <a:buFont typeface="Wingdings" panose="05000000000000000000" charset="0"/>
              <a:buChar char="v"/>
            </a:pPr>
            <a:endParaRPr lang="en-IN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describe the arrangements in crystalline solids based on lattice, basis, and crystal structure</a:t>
            </a: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the point Co-ordinates, Directions and Planes in a  cubic crystal system</a:t>
            </a:r>
            <a:endParaRPr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Cell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1"/>
            <a:ext cx="83820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 cell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particular crystal structure is the smallest possible unit cell one can construct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lattice point ( one atom)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5" y="152400"/>
            <a:ext cx="8229600" cy="59436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>
                <a:cs typeface="Times New Roman" panose="02020603050405020304" pitchFamily="18" charset="0"/>
              </a:rPr>
              <a:t>Crystal Systems</a:t>
            </a:r>
            <a:endParaRPr lang="en-US" sz="4000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191000" y="2667000"/>
            <a:ext cx="4724400" cy="375348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 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crystal systems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varying symmetry are 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built by changing the lattice parameters: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the edge lengths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 , and  are interaxial 		angles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3" name="Picture 6" descr="Figure_3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3071813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486410" y="1720850"/>
            <a:ext cx="7831138" cy="946150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3333CC"/>
                </a:solidFill>
              </a:rPr>
              <a:t>Unit cell:</a:t>
            </a:r>
            <a:r>
              <a:rPr lang="en-US" sz="2800" dirty="0"/>
              <a:t>  smallest repetitive volume which contains the complete </a:t>
            </a:r>
            <a:r>
              <a:rPr lang="en-US" sz="2800" i="1" dirty="0"/>
              <a:t>lattice pattern</a:t>
            </a:r>
            <a:r>
              <a:rPr lang="en-US" sz="2800" dirty="0"/>
              <a:t> of a crystal.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0767"/>
            <a:ext cx="7028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Bravais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Lattice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three dimension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0810" y="1343025"/>
            <a:ext cx="8882380" cy="47999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1445" y="1560830"/>
            <a:ext cx="8579485" cy="3847465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4775" y="415925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4775" y="1285240"/>
            <a:ext cx="85686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any point in a unit cell is given by its coordinates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distances from the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axes in terms of the lattice vectors      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Thus the point located at a/2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b/3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as shown in the figure below, has the coordinates 1/2, 1/3,1/2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842895" y="3747135"/>
            <a:ext cx="303022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644775" y="415925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644775" y="1714500"/>
            <a:ext cx="30480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29895" y="1284605"/>
            <a:ext cx="7968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directions in a crystal are given by specifying the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(u, v, w) of a point on a vector (r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passing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origin.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851785" y="2023110"/>
            <a:ext cx="3211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ua + vb + wc.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1785" y="2606675"/>
            <a:ext cx="7454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as [uvw].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80110" y="3657600"/>
            <a:ext cx="3493770" cy="2343150"/>
            <a:chOff x="1386" y="5760"/>
            <a:chExt cx="5502" cy="3690"/>
          </a:xfrm>
        </p:grpSpPr>
        <p:grpSp>
          <p:nvGrpSpPr>
            <p:cNvPr id="13" name="Group 12"/>
            <p:cNvGrpSpPr/>
            <p:nvPr/>
          </p:nvGrpSpPr>
          <p:grpSpPr>
            <a:xfrm>
              <a:off x="2722" y="5760"/>
              <a:ext cx="3366" cy="3202"/>
              <a:chOff x="3960" y="6120"/>
              <a:chExt cx="3771" cy="3720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3960" y="6120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4731" y="7393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3" y="6120"/>
                <a:ext cx="707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7" y="6120"/>
                <a:ext cx="833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960" y="8520"/>
                <a:ext cx="720" cy="1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960" y="8520"/>
                <a:ext cx="840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 Box 13"/>
            <p:cNvSpPr txBox="1"/>
            <p:nvPr/>
          </p:nvSpPr>
          <p:spPr>
            <a:xfrm>
              <a:off x="1386" y="749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(0,0,0)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5426" y="877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(1,1,0)</a:t>
              </a:r>
            </a:p>
          </p:txBody>
        </p:sp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2848" y="7833"/>
              <a:ext cx="3152" cy="104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 rot="900000">
              <a:off x="4010" y="7911"/>
              <a:ext cx="20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 b="1"/>
                <a:t>[</a:t>
              </a:r>
              <a:r>
                <a:rPr lang="en-I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110]</a:t>
              </a: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5226050" y="3818255"/>
            <a:ext cx="3410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direction [110] lies on a vector 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projection lengths on x and y axes are one unit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01320" y="1513205"/>
            <a:ext cx="80410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a direction of a line in the crystal: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coordinates of the two ends of the line and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coordinates (Head – Tail) OR draw a line from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parallel to the line and find its projection lengths 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x, y and z axis in terms of the unit vectors a, b and c.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Convert fractions, if any, in to integers and reduce to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lowest term.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Enclose in square brackets [uvw]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665730" y="30162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pic>
        <p:nvPicPr>
          <p:cNvPr id="76805" name="Picture 76804" descr="C:\My Documents\Linktools\Ch03\fig 03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5" y="2351405"/>
            <a:ext cx="3320415" cy="337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46380" y="1517650"/>
            <a:ext cx="67741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Determine the Miller indices of directions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18438" name="Rectangle 18437"/>
          <p:cNvSpPr/>
          <p:nvPr/>
        </p:nvSpPr>
        <p:spPr>
          <a:xfrm>
            <a:off x="409575" y="1101725"/>
            <a:ext cx="7118350" cy="5636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0, 0,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0, 0, -0, 0, 0 = 1,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1, 1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1, 1, -0, 0, 0 = 1, 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[111]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0, 0, 1 and 1/2, 1,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0, 0, 1 -1/2, 1, 0 = -1/2, -1,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2(-1/2, -1, 1)  = -1, -2,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IN"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9" name="Object 18438"/>
          <p:cNvGraphicFramePr/>
          <p:nvPr/>
        </p:nvGraphicFramePr>
        <p:xfrm>
          <a:off x="394335" y="6294120"/>
          <a:ext cx="152908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749300" imgH="279400" progId="Equation.3">
                  <p:embed/>
                </p:oleObj>
              </mc:Choice>
              <mc:Fallback>
                <p:oleObj r:id="rId3" imgW="749300" imgH="2794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35" y="6294120"/>
                        <a:ext cx="1529080" cy="488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260465" y="1101725"/>
            <a:ext cx="2129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Vector: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 - Tail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46050" y="2244090"/>
            <a:ext cx="84372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Solid state physics</a:t>
            </a:r>
            <a:r>
              <a:rPr lang="en-US" sz="2800" b="1">
                <a:latin typeface="Times New Roman" panose="02020603050405020304" pitchFamily="18" charset="0"/>
                <a:ea typeface="SimSun" panose="02010600030101010101" pitchFamily="2" charset="-122"/>
              </a:rPr>
              <a:t>, also known as condensed matter physics, is the study of the behaviour of atoms when they are placed in close proximity to one another.</a:t>
            </a:r>
            <a:endParaRPr lang="en-US" sz="28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6085" y="873125"/>
            <a:ext cx="2476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Drawing Direction</a:t>
            </a:r>
            <a:endParaRPr lang="en-US" sz="240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2946" name="Text Box 82945"/>
          <p:cNvSpPr txBox="1"/>
          <p:nvPr/>
        </p:nvSpPr>
        <p:spPr>
          <a:xfrm>
            <a:off x="668655" y="1679258"/>
            <a:ext cx="7805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           directionin a cubic unit cell.</a:t>
            </a:r>
          </a:p>
        </p:txBody>
      </p:sp>
      <p:graphicFrame>
        <p:nvGraphicFramePr>
          <p:cNvPr id="82952" name="Object 82951"/>
          <p:cNvGraphicFramePr/>
          <p:nvPr/>
        </p:nvGraphicFramePr>
        <p:xfrm>
          <a:off x="1969770" y="1679575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770" y="1679575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b="54504"/>
          <a:stretch>
            <a:fillRect/>
          </a:stretch>
        </p:blipFill>
        <p:spPr>
          <a:xfrm>
            <a:off x="1000125" y="2569210"/>
            <a:ext cx="6858000" cy="1992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6085" y="4706620"/>
            <a:ext cx="83750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we know that we will need to move in the 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negative </a:t>
            </a:r>
            <a:r>
              <a:rPr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let’s locate the origin at 0, +1, 0.  The ‘‘tail’’ of the direction will be located at this new origin.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second point on the direction can be determined by moving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 2 in the y-direction, and +1 in the z direction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441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" y="163830"/>
            <a:ext cx="8601075" cy="620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"/>
            <a:ext cx="8634920" cy="59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7" y="19050"/>
            <a:ext cx="7886327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9" name="Picture 7"/>
          <p:cNvPicPr>
            <a:picLocks noGrp="1" noChangeAspect="1"/>
          </p:cNvPicPr>
          <p:nvPr>
            <p:ph/>
          </p:nvPr>
        </p:nvPicPr>
        <p:blipFill>
          <a:blip r:embed="rId2"/>
          <a:srcRect t="32154"/>
          <a:stretch>
            <a:fillRect/>
          </a:stretch>
        </p:blipFill>
        <p:spPr>
          <a:xfrm>
            <a:off x="787400" y="839470"/>
            <a:ext cx="7568565" cy="5901690"/>
          </a:xfr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93085" y="1384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245485" y="2146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1760" y="736600"/>
            <a:ext cx="5285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  the           plane in a cubic unit cell.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2953" name="Content Placeholder 82952"/>
          <p:cNvGraphicFramePr>
            <a:graphicFrameLocks noGrp="1"/>
          </p:cNvGraphicFramePr>
          <p:nvPr>
            <p:ph sz="half" idx="1"/>
          </p:nvPr>
        </p:nvGraphicFramePr>
        <p:xfrm>
          <a:off x="2076450" y="3634582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3634582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62" name="Picture 82961" descr="C:\My Documents\Linktools\Ch03\fig 03_24.jpg"/>
          <p:cNvPicPr>
            <a:picLocks noChangeAspect="1"/>
          </p:cNvPicPr>
          <p:nvPr/>
        </p:nvPicPr>
        <p:blipFill>
          <a:blip r:embed="rId5"/>
          <a:srcRect t="53340"/>
          <a:stretch>
            <a:fillRect/>
          </a:stretch>
        </p:blipFill>
        <p:spPr>
          <a:xfrm>
            <a:off x="1466215" y="1579245"/>
            <a:ext cx="6854190" cy="185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11125" y="3704590"/>
            <a:ext cx="88779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draw in the            plane, first take reciprocals of the indices to obtain the intercepts, that is: 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1/-2 = -1/2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1/1 = 1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1/0 =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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Since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is in a negative direction, and we wish to draw the plane within the unit cell, let’s move the origin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 to 1, 0, 0. Then we can locate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1/2 and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+1. The plane will be parallel to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-axis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466215" y="739617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6" imgW="368300" imgH="228600" progId="Equation.3">
                  <p:embed/>
                </p:oleObj>
              </mc:Choice>
              <mc:Fallback>
                <p:oleObj r:id="rId6" imgW="368300" imgH="2286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215" y="739617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531495" y="60579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17195" y="1690370"/>
            <a:ext cx="812355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Understanding the 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electrical properties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of solids is right at the heart of modern society and technology.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The entire computer and electronics industry relies on tuning of a special class of material, the semiconductor, which lies right at the metal-insulator boundary. </a:t>
            </a:r>
          </a:p>
          <a:p>
            <a:pPr marL="457200" indent="-457200">
              <a:buFont typeface="Wingdings" panose="05000000000000000000" charset="0"/>
              <a:buChar char="o"/>
            </a:pPr>
            <a:endParaRPr 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 provide a background to understand what goes on in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metals,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semiconductors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insulators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474345" y="1715135"/>
            <a:ext cx="84512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physics(SSP) is the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applied physics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• New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technology for the future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will inevitably involve developing and understanding new classes of materials.</a:t>
            </a:r>
            <a:r>
              <a:rPr lang="en-US" sz="1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1495" y="60579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81965" y="39116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340" y="2165350"/>
            <a:ext cx="3542030" cy="293179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340" y="5097145"/>
            <a:ext cx="3835400" cy="962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7340" y="109791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Silicon crystal ingots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200 mm Si wafers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2437130"/>
            <a:ext cx="3305175" cy="3305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06290" y="129095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multipurpose Si Photonics Process 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29970" y="859790"/>
            <a:ext cx="6684010" cy="4053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8445" y="5250815"/>
            <a:ext cx="835533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detector structure that will be used to detect dark matter particles. Each individual cylindrical detector has a CaWO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single crystal,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that shown on the bottom right. These crystals are called scintillators, and convert high-energy radiation to light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6075" y="7747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" y="1066800"/>
            <a:ext cx="8686800" cy="4953000"/>
            <a:chOff x="152400" y="1371600"/>
            <a:chExt cx="8686800" cy="4953000"/>
          </a:xfrm>
        </p:grpSpPr>
        <p:sp>
          <p:nvSpPr>
            <p:cNvPr id="2" name="Rectangle 1"/>
            <p:cNvSpPr/>
            <p:nvPr/>
          </p:nvSpPr>
          <p:spPr>
            <a:xfrm>
              <a:off x="3657600" y="1371600"/>
              <a:ext cx="2438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715000" cy="533401"/>
              <a:chOff x="1752600" y="2971800"/>
              <a:chExt cx="5640388" cy="53340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752600" y="2971800"/>
                <a:ext cx="5640388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1486694" y="3237706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7125494" y="3237707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 rot="5400000">
              <a:off x="4382307" y="2628095"/>
              <a:ext cx="685799" cy="161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62000" y="3581400"/>
              <a:ext cx="2438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3505200"/>
              <a:ext cx="3581400" cy="1219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Non-Crystalline</a:t>
              </a:r>
            </a:p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(Amorphous)</a:t>
              </a: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5410200"/>
              <a:ext cx="40386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Polycrystalline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400" y="5257800"/>
              <a:ext cx="24384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Crystal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000" y="4800600"/>
              <a:ext cx="304800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91506" y="46854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506006" y="5104594"/>
              <a:ext cx="6096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572306" y="49902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549275"/>
          </a:xfrm>
        </p:spPr>
        <p:txBody>
          <a:bodyPr>
            <a:normAutofit fontScale="90000"/>
          </a:bodyPr>
          <a:lstStyle/>
          <a:p>
            <a:r>
              <a:rPr lang="en-GB" sz="4800" b="1">
                <a:solidFill>
                  <a:srgbClr val="C00000"/>
                </a:solidFill>
                <a:cs typeface="Times New Roman" panose="02020603050405020304" pitchFamily="18" charset="0"/>
              </a:rPr>
              <a:t>Crystals are Everywhere!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1219200"/>
            <a:ext cx="3927475" cy="4464050"/>
            <a:chOff x="720" y="1344"/>
            <a:chExt cx="2228" cy="2532"/>
          </a:xfrm>
        </p:grpSpPr>
        <p:pic>
          <p:nvPicPr>
            <p:cNvPr id="15367" name="Picture 5" descr="D:\Presentations\schools\crystals\snow2.gif"/>
            <p:cNvPicPr>
              <a:picLocks noChangeAspect="1" noChangeArrowheads="1"/>
            </p:cNvPicPr>
            <p:nvPr/>
          </p:nvPicPr>
          <p:blipFill>
            <a:blip r:embed="rId2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1344"/>
              <a:ext cx="1182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8" name="Picture 6" descr="D:\Presentations\schools\crystals\snow6.gif"/>
            <p:cNvPicPr>
              <a:picLocks noChangeAspect="1" noChangeArrowheads="1"/>
            </p:cNvPicPr>
            <p:nvPr/>
          </p:nvPicPr>
          <p:blipFill>
            <a:blip r:embed="rId3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2688"/>
              <a:ext cx="1188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9" name="Picture 7" descr="D:\ATOMS50\talk\ice6-2.tif"/>
            <p:cNvPicPr>
              <a:picLocks noChangeAspect="1" noChangeArrowheads="1"/>
            </p:cNvPicPr>
            <p:nvPr/>
          </p:nvPicPr>
          <p:blipFill>
            <a:blip r:embed="rId4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1872" y="2016"/>
              <a:ext cx="1076" cy="1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5410200" y="914400"/>
            <a:ext cx="3079750" cy="5276850"/>
            <a:chOff x="3466" y="1046"/>
            <a:chExt cx="2046" cy="3504"/>
          </a:xfrm>
        </p:grpSpPr>
        <p:pic>
          <p:nvPicPr>
            <p:cNvPr id="15365" name="Picture 9"/>
            <p:cNvPicPr>
              <a:picLocks noChangeAspect="1" noChangeArrowheads="1"/>
            </p:cNvPicPr>
            <p:nvPr/>
          </p:nvPicPr>
          <p:blipFill>
            <a:blip r:embed="rId5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466" y="1046"/>
              <a:ext cx="2046" cy="1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6" name="Picture 10" descr="D:\ATOMS50\talk\quartz1.tif"/>
            <p:cNvPicPr>
              <a:picLocks noChangeAspect="1" noChangeArrowheads="1"/>
            </p:cNvPicPr>
            <p:nvPr/>
          </p:nvPicPr>
          <p:blipFill>
            <a:blip r:embed="rId6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922" y="2918"/>
              <a:ext cx="1306" cy="16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1472</Words>
  <Application>Microsoft Office PowerPoint</Application>
  <PresentationFormat>On-screen Show (4:3)</PresentationFormat>
  <Paragraphs>155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Unicode MS</vt:lpstr>
      <vt:lpstr>Calibri</vt:lpstr>
      <vt:lpstr>Times New Roman</vt:lpstr>
      <vt:lpstr>Wingdings</vt:lpstr>
      <vt:lpstr>Office Theme</vt:lpstr>
      <vt:lpstr>Equation.3</vt:lpstr>
      <vt:lpstr>19PHY101 Engineering Physics A  Unit V :  Solid State Physics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 are Everywhere!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</vt:lpstr>
      <vt:lpstr>A Two-Dimensional (Bravais) Lattice with Different Choices for the Basis</vt:lpstr>
      <vt:lpstr>Unit Cell</vt:lpstr>
      <vt:lpstr>Primitive Cell</vt:lpstr>
      <vt:lpstr>Crystal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janu</dc:creator>
  <cp:lastModifiedBy>Divesh Kosuri</cp:lastModifiedBy>
  <cp:revision>47</cp:revision>
  <dcterms:created xsi:type="dcterms:W3CDTF">2006-08-16T00:00:00Z</dcterms:created>
  <dcterms:modified xsi:type="dcterms:W3CDTF">2020-06-22T06:37:54Z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