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90" r:id="rId4"/>
    <p:sldId id="256" r:id="rId5"/>
    <p:sldId id="257" r:id="rId6"/>
    <p:sldId id="258" r:id="rId7"/>
    <p:sldId id="259" r:id="rId8"/>
    <p:sldId id="260" r:id="rId9"/>
    <p:sldId id="264" r:id="rId10"/>
    <p:sldId id="261" r:id="rId11"/>
    <p:sldId id="263" r:id="rId12"/>
    <p:sldId id="262" r:id="rId13"/>
    <p:sldId id="265" r:id="rId14"/>
    <p:sldId id="266" r:id="rId15"/>
    <p:sldId id="267" r:id="rId16"/>
    <p:sldId id="268" r:id="rId17"/>
    <p:sldId id="270" r:id="rId18"/>
    <p:sldId id="276" r:id="rId19"/>
    <p:sldId id="271" r:id="rId20"/>
    <p:sldId id="272" r:id="rId21"/>
    <p:sldId id="269" r:id="rId22"/>
    <p:sldId id="279" r:id="rId23"/>
    <p:sldId id="278" r:id="rId24"/>
    <p:sldId id="277" r:id="rId25"/>
    <p:sldId id="281" r:id="rId26"/>
    <p:sldId id="280" r:id="rId27"/>
    <p:sldId id="282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1905" y="4230370"/>
            <a:ext cx="7772400" cy="1470025"/>
          </a:xfrm>
        </p:spPr>
        <p:txBody>
          <a:bodyPr>
            <a:normAutofit fontScale="90000"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19PHY101 Engineering Physics A</a:t>
            </a: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Unit V : </a:t>
            </a: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Solid State Physics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75940" y="223520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  <a:endParaRPr lang="en-US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7535" y="1094740"/>
            <a:ext cx="3582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Face Centered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99100" y="1972310"/>
            <a:ext cx="6174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FCC lattice each atom is in contact with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12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neighbor atoms. FCC coordination number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Z = 12</a:t>
            </a:r>
            <a:endParaRPr lang="en-US" sz="24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FCC"/>
          <p:cNvPicPr>
            <a:picLocks noChangeAspect="1"/>
          </p:cNvPicPr>
          <p:nvPr>
            <p:ph sz="half" idx="1"/>
          </p:nvPr>
        </p:nvPicPr>
        <p:blipFill>
          <a:blip r:embed="rId1"/>
          <a:srcRect l="8504" t="17540" r="12116" b="38509"/>
          <a:stretch>
            <a:fillRect/>
          </a:stretch>
        </p:blipFill>
        <p:spPr>
          <a:xfrm>
            <a:off x="597535" y="4369435"/>
            <a:ext cx="4373245" cy="18891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l="68713"/>
          <a:stretch>
            <a:fillRect/>
          </a:stretch>
        </p:blipFill>
        <p:spPr>
          <a:xfrm>
            <a:off x="1443990" y="1842135"/>
            <a:ext cx="2308860" cy="2421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99100" y="3994150"/>
            <a:ext cx="63246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example, the face centered atom in the front face is in contact with four corner atoms and four other face-centered atoms behind it (two sides, top and bottom) and is also touching four face-centered atoms of the unit cell in front of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0030" y="1670685"/>
            <a:ext cx="4730115" cy="21717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75940" y="223520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  <a:endParaRPr lang="en-US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16370" y="1893570"/>
            <a:ext cx="46335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Hexagonal </a:t>
            </a:r>
            <a:r>
              <a:rPr lang="en-I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(HCP ) </a:t>
            </a:r>
            <a:r>
              <a:rPr 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lattice Z = 12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center atom of the top face is in touch with six corner atoms, three atoms of the mid layer and other three atoms of the mid layer of the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unit cell above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HCP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5335" y="3989705"/>
            <a:ext cx="2260600" cy="24872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0030" y="1009015"/>
            <a:ext cx="575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Hexagonal  Close Packed Structure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75305" y="31242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7370" y="1784985"/>
            <a:ext cx="10079355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600">
                <a:latin typeface="Times New Roman" panose="02020603050405020304" charset="0"/>
                <a:cs typeface="Times New Roman" panose="02020603050405020304" charset="0"/>
              </a:rPr>
              <a:t>Atomic packing factor (APF) or packing efficiency indicates how closely atoms are packed in a unit cell and is given by </a:t>
            </a:r>
            <a:r>
              <a:rPr lang="en-US" sz="2600" i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sz="2600" i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 ratio of  volume of atoms in the unit cell and volume of the unit cell</a:t>
            </a:r>
            <a:endParaRPr lang="en-US" sz="2600" i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5360" y="3756025"/>
            <a:ext cx="4327525" cy="14160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702435" y="4142740"/>
            <a:ext cx="308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Atomic packing factor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434715" y="19304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3195" y="957580"/>
            <a:ext cx="2434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Simple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7588" name="Content Placeholder 67587"/>
          <p:cNvGraphicFramePr/>
          <p:nvPr>
            <p:ph sz="half" idx="1"/>
          </p:nvPr>
        </p:nvGraphicFramePr>
        <p:xfrm>
          <a:off x="1362075" y="2914015"/>
          <a:ext cx="7620635" cy="351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5372100" imgH="2489200" progId="Equation.3">
                  <p:embed/>
                </p:oleObj>
              </mc:Choice>
              <mc:Fallback>
                <p:oleObj name="" r:id="rId1" imgW="5372100" imgH="2489200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075" y="2914015"/>
                        <a:ext cx="7620635" cy="3515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801370" y="1661160"/>
            <a:ext cx="65938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Considering the atoms as hard spheres of radius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2400" i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IN" altLang="en-US" sz="2400" i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 i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Volume of the atom = </a:t>
            </a:r>
            <a:endParaRPr lang="en-IN" altLang="en-US" sz="2400" i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7155815" y="1965960"/>
          <a:ext cx="861695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942340" imgH="845820" progId="Equation.KSEE3">
                  <p:embed/>
                </p:oleObj>
              </mc:Choice>
              <mc:Fallback>
                <p:oleObj name="" r:id="rId3" imgW="942340" imgH="845820" progId="Equation.KSEE3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5815" y="1965960"/>
                        <a:ext cx="861695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8" name="Picture 14337" descr="C:\My Documents\Linktools\Ch03\fig 03_13.jpg"/>
          <p:cNvPicPr>
            <a:picLocks noChangeAspect="1"/>
          </p:cNvPicPr>
          <p:nvPr/>
        </p:nvPicPr>
        <p:blipFill>
          <a:blip r:embed="rId5"/>
          <a:srcRect t="65482" r="80930" b="6211"/>
          <a:stretch>
            <a:fillRect/>
          </a:stretch>
        </p:blipFill>
        <p:spPr>
          <a:xfrm>
            <a:off x="10217785" y="457835"/>
            <a:ext cx="1626235" cy="2033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75305" y="31242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9905" y="1186180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Body Centered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7588" name="Content Placeholder 67587"/>
          <p:cNvGraphicFramePr/>
          <p:nvPr>
            <p:ph sz="half" idx="1"/>
          </p:nvPr>
        </p:nvGraphicFramePr>
        <p:xfrm>
          <a:off x="1063625" y="2094230"/>
          <a:ext cx="7483475" cy="400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5689600" imgH="2819400" progId="Equation.3">
                  <p:embed/>
                </p:oleObj>
              </mc:Choice>
              <mc:Fallback>
                <p:oleObj name="" r:id="rId1" imgW="5689600" imgH="2819400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3625" y="2094230"/>
                        <a:ext cx="7483475" cy="400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15" y="1336040"/>
            <a:ext cx="1900555" cy="1819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8435" y="957580"/>
            <a:ext cx="3582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Face Centered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7588" name="Content Placeholder 67587"/>
          <p:cNvGraphicFramePr/>
          <p:nvPr>
            <p:ph sz="half" idx="1"/>
          </p:nvPr>
        </p:nvGraphicFramePr>
        <p:xfrm>
          <a:off x="1856740" y="3385185"/>
          <a:ext cx="5897880" cy="283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784600" imgH="1955800" progId="Equation.3">
                  <p:embed/>
                </p:oleObj>
              </mc:Choice>
              <mc:Fallback>
                <p:oleObj name="" r:id="rId1" imgW="3784600" imgH="1955800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6740" y="3385185"/>
                        <a:ext cx="5897880" cy="2833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78435" y="1659255"/>
            <a:ext cx="95103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FCC unit cell effective number of atoms =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8 corner atoms x (1/8) (each atom is shared by 8 unit cells)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+ 6 face centeredatoms x1/2 (each shared by two unit cells)     = 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sz="32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88830" y="1479550"/>
            <a:ext cx="1781175" cy="1681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75305" y="140970"/>
            <a:ext cx="511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Close-Packed Structure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4355" y="1788160"/>
            <a:ext cx="110832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FCC and hexagonal crystal structures are most highly    packed with packing efficiency of 74% (APF= 0.74). Such structures can be described in terms of close-packed atomic planes.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FCC, {111} planes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are close-packed and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basal plane (0001) is the close-packed one in hexagonal close-packed (HCP)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system. Therefore, both of these structures can be generated by stacking of these planes.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8925" y="1613535"/>
            <a:ext cx="2531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FCC, {111} planes</a:t>
            </a:r>
            <a:endParaRPr lang="en-US" sz="2400"/>
          </a:p>
        </p:txBody>
      </p:sp>
      <p:pic>
        <p:nvPicPr>
          <p:cNvPr id="6" name="Content Placeholder 5" descr="Closed_Packed_FC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7160" y="2649855"/>
            <a:ext cx="4512310" cy="2895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0545" y="2801620"/>
            <a:ext cx="47453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FCC, atoms in the third layer sit over the c sites and this repeats giving rise to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ABC ABC ABC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type of stacking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portion of such a stack is shown in the picture 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075305" y="140970"/>
            <a:ext cx="511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Close-Packed Structure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75305" y="312420"/>
            <a:ext cx="511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Close-Packed Structure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3200" y="1332865"/>
            <a:ext cx="1097597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Hexagonal Close Packed (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HCP</a:t>
            </a:r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system, centers of atoms of the third layer lie directly over centers of atoms of the first layer (a positions) giving rise to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AB AB AB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type of stacking.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5545" y="2593340"/>
            <a:ext cx="9011285" cy="31540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225040" y="6034405"/>
            <a:ext cx="24853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(0001)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plane HCP </a:t>
            </a:r>
            <a:endParaRPr lang="en-IN" alt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9240" y="1224915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564515" y="2081530"/>
            <a:ext cx="92017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Hexagonal unit cell,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number of atoms = 12 corner atoms </a:t>
            </a:r>
            <a:r>
              <a:rPr lang="en-US" sz="2400">
                <a:latin typeface="Arial" panose="020B0604020202020204" pitchFamily="34" charset="0"/>
                <a:cs typeface="Times New Roman" panose="02020603050405020304" charset="0"/>
              </a:rPr>
              <a:t>×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1/6 (shared by six unit cells)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+ Two face atoms </a:t>
            </a:r>
            <a:r>
              <a:rPr lang="en-US" sz="2400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×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1/2 + 3 interior =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3515" y="3592830"/>
            <a:ext cx="2272665" cy="27984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456430" y="4606925"/>
            <a:ext cx="100647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2r = a</a:t>
            </a:r>
            <a:endParaRPr lang="en-IN" altLang="en-US" sz="2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7070" y="2295525"/>
            <a:ext cx="10515600" cy="278066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IN" altLang="en-US" sz="2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Learn about effective no. of atoms in different unit cells, relation connecting radius of atom and the lattice parameter</a:t>
            </a:r>
            <a:endParaRPr lang="en-IN" altLang="en-US" sz="2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 sz="2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28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Atomic Packing Fraction of different cubic systems, HCP and Diamond structures</a:t>
            </a:r>
            <a:endParaRPr sz="2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altLang="en-US" sz="28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3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  <a:endParaRPr lang="en-US" sz="3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9145" y="1811655"/>
            <a:ext cx="2050415" cy="27235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9240" y="1224915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3738245" y="2428875"/>
            <a:ext cx="785749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Unit cell volume 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=  Area of the hexagon × height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		     = Area of the six triangles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 height (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     = ( 6 × Area of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 AGB)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 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=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(6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½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h)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		    =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(3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a sin60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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		    = 3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altLang="en-US" sz="2800" i="1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altLang="en-US" sz="2800" i="1">
                <a:latin typeface="Times New Roman" panose="02020603050405020304" charset="0"/>
                <a:cs typeface="Times New Roman" panose="02020603050405020304" charset="0"/>
              </a:rPr>
              <a:t> c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sin60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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045" y="4716145"/>
            <a:ext cx="3964940" cy="16941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9240" y="1224915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45135" y="2031365"/>
            <a:ext cx="6604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 ideal hexagonal crystal c/a ratio = 1.633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48610" y="4596130"/>
            <a:ext cx="6526530" cy="1410970"/>
          </a:xfrm>
          <a:prstGeom prst="rect">
            <a:avLst/>
          </a:prstGeom>
        </p:spPr>
      </p:pic>
      <p:graphicFrame>
        <p:nvGraphicFramePr>
          <p:cNvPr id="67588" name="Content Placeholder 67587"/>
          <p:cNvGraphicFramePr/>
          <p:nvPr>
            <p:ph sz="half" idx="2"/>
          </p:nvPr>
        </p:nvGraphicFramePr>
        <p:xfrm>
          <a:off x="2032635" y="2973864"/>
          <a:ext cx="5181600" cy="138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3784600" imgH="1091565" progId="Equation.3">
                  <p:embed/>
                </p:oleObj>
              </mc:Choice>
              <mc:Fallback>
                <p:oleObj name="" r:id="rId2" imgW="3784600" imgH="1091565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35" y="2973864"/>
                        <a:ext cx="5181600" cy="1389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79400" y="1536700"/>
            <a:ext cx="1121092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Each basal plane has nearest neighbor atoms making equilateral triangles.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So,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a=2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(where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the sphere radius).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Each atom at height c/2 above the basal plane is positioned directly above the centroid of the triangles in the base plane. For an equilatreral triangle, the distance from a vertex to the centroid is two-thirds the length of the median, and is hence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( 2 / 3 ) </a:t>
            </a:r>
            <a:r>
              <a:rPr lang="en-US" sz="2400">
                <a:latin typeface="Arial" panose="020B0604020202020204" pitchFamily="34" charset="0"/>
                <a:cs typeface="Times New Roman" panose="02020603050405020304" charset="0"/>
              </a:rPr>
              <a:t>×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( a √ 3 / 2 ) = a / √ 3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3. Each atom in the base plane has a nearest neighbor in this middle plane. So, the distance from the corner atom in the base plane to the nearby atom in the mid-plane is 2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 This distance can also be calculated from Pythagoras, giving: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4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= a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= ( a / √ 3 )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+ ( c / 2 )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3250" y="953135"/>
            <a:ext cx="3349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Give a Try : </a:t>
            </a:r>
            <a:r>
              <a:rPr lang="en-IN" alt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c/a  =  1.633</a:t>
            </a:r>
            <a:endParaRPr lang="en-IN" alt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5130" y="369570"/>
            <a:ext cx="5577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Hexagonal Close Packed (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HCP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 structure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9240" y="122491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pic>
        <p:nvPicPr>
          <p:cNvPr id="10" name="Content Placeholder 9" descr="3D-cubic-diamond-structure-of-silicon-with-a-cross-sectional-displa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3640" y="1685290"/>
            <a:ext cx="7673340" cy="42106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145530" y="5435600"/>
            <a:ext cx="2250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Projection View 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9240" y="122491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603885" y="2273300"/>
            <a:ext cx="1114234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Diamond Structure : FCC unit cell + 4 extra atoms</a:t>
            </a:r>
            <a:endParaRPr lang="en-IN" altLang="en-US" sz="24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4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No. of atoms in the unit cell =   1/8 </a:t>
            </a:r>
            <a:r>
              <a:rPr lang="en-IN" altLang="en-US" sz="2400" b="1" i="1">
                <a:latin typeface="Arial" panose="020B0604020202020204" pitchFamily="34" charset="0"/>
                <a:cs typeface="Times New Roman" panose="02020603050405020304" charset="0"/>
              </a:rPr>
              <a:t>× </a:t>
            </a:r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8 (corner atoms) + 1/2 </a:t>
            </a:r>
            <a:r>
              <a:rPr lang="en-IN" altLang="en-US" sz="2400" b="1" i="1"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× </a:t>
            </a:r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(face centered atoms)</a:t>
            </a:r>
            <a:endParaRPr lang="en-IN" altLang="en-US" sz="24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+ 4 (atoms inside the unit cell)</a:t>
            </a:r>
            <a:endParaRPr lang="en-IN" altLang="en-US" sz="24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= 1 + 3 + 4</a:t>
            </a:r>
            <a:endParaRPr lang="en-IN" altLang="en-US" sz="24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 b="1" i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= </a:t>
            </a:r>
            <a:r>
              <a:rPr lang="en-IN" altLang="en-US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8 </a:t>
            </a:r>
            <a:endParaRPr lang="en-IN" altLang="en-US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2730" y="100012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pic>
        <p:nvPicPr>
          <p:cNvPr id="99333" name="Picture 99332" descr="C:\My Documents\Linktools\Ch03\fig 03_3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2380615"/>
            <a:ext cx="3465830" cy="3709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935855" y="3308350"/>
            <a:ext cx="630364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To  get the relation between the radius of the atom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and the lattice parameter, add two voids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diagnally in the unit cell at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1/2,1/2,1/2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) and (</a:t>
            </a:r>
            <a:r>
              <a:rPr lang="en-IN" altLang="en-US" sz="2400" i="1">
                <a:latin typeface="Times New Roman" panose="02020603050405020304" charset="0"/>
                <a:cs typeface="Times New Roman" panose="02020603050405020304" charset="0"/>
              </a:rPr>
              <a:t>3/4,3/4,3/4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)  positions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as shown in the figure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164840" y="177800"/>
            <a:ext cx="470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Atomic packing factor</a:t>
            </a:r>
            <a:endParaRPr lang="en-US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2730" y="1000125"/>
            <a:ext cx="2912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Diamond </a:t>
            </a:r>
            <a:r>
              <a:rPr lang="en-IN" altLang="en-US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structure :</a:t>
            </a:r>
            <a:endParaRPr lang="en-US" sz="2400"/>
          </a:p>
        </p:txBody>
      </p:sp>
      <p:graphicFrame>
        <p:nvGraphicFramePr>
          <p:cNvPr id="38920" name="Content Placeholder 38919"/>
          <p:cNvGraphicFramePr/>
          <p:nvPr>
            <p:ph idx="1"/>
          </p:nvPr>
        </p:nvGraphicFramePr>
        <p:xfrm>
          <a:off x="452120" y="1680369"/>
          <a:ext cx="733806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733800" imgH="2209800" progId="Equation.3">
                  <p:embed/>
                </p:oleObj>
              </mc:Choice>
              <mc:Fallback>
                <p:oleObj name="" r:id="rId1" imgW="3733800" imgH="2209800" progId="Equation.3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120" y="1680369"/>
                        <a:ext cx="7338060" cy="434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2435" y="771525"/>
            <a:ext cx="109213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Calculate the atomic concentration (number of atoms per unit volume) in Cu and the density of the crystal given that the atomic mass of Cu is 63.55 g mol</a:t>
            </a:r>
            <a:r>
              <a:rPr lang="en-US" sz="2400" baseline="30000">
                <a:latin typeface="Times New Roman" panose="02020603050405020304" charset="0"/>
                <a:cs typeface="Times New Roman" panose="02020603050405020304" charset="0"/>
              </a:rPr>
              <a:t>−1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the radius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of the Cu atom is 0.128 nm.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Solution: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5260"/>
            <a:ext cx="10515600" cy="596265"/>
          </a:xfrm>
        </p:spPr>
        <p:txBody>
          <a:bodyPr>
            <a:normAutofit fontScale="90000"/>
          </a:bodyPr>
          <a:p>
            <a:pPr algn="ctr"/>
            <a:r>
              <a:rPr lang="en-I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Problems</a:t>
            </a:r>
            <a:endParaRPr lang="en-I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6770" y="2524760"/>
            <a:ext cx="731964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p>
            <a:pPr algn="ctr"/>
            <a:r>
              <a:rPr lang="en-I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Problems</a:t>
            </a:r>
            <a:endParaRPr lang="en-I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354" name="Text Box 100353"/>
          <p:cNvSpPr txBox="1"/>
          <p:nvPr/>
        </p:nvSpPr>
        <p:spPr>
          <a:xfrm>
            <a:off x="405765" y="1612900"/>
            <a:ext cx="107861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IN" sz="2400" b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he lattice constant of Si is 5.43 </a:t>
            </a:r>
            <a:r>
              <a:rPr sz="2400" b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Å</a:t>
            </a:r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 . What will be the radius of a silicon atom? Calculate the theoretical density of silicon. The atomic mass of Si is 28.1 gm/mol.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sz="2400" b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lang="en-IN" sz="2400" b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sz="2400" b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For the diamond cubic structure,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Therefore, substituting a = 5.43 </a:t>
            </a:r>
            <a:r>
              <a:rPr sz="2400" b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Å</a:t>
            </a:r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,                            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sz="2400" b="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</a:rPr>
              <a:t>the radius of silicon atom = 1.176 </a:t>
            </a:r>
            <a:r>
              <a:rPr sz="2400" b="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Å</a:t>
            </a:r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 .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400" b="0">
                <a:latin typeface="Times New Roman" panose="02020603050405020304" charset="0"/>
                <a:cs typeface="Times New Roman" panose="02020603050405020304" charset="0"/>
              </a:rPr>
              <a:t>There are eight Si atoms per unit cell.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4928235" y="2993390"/>
          <a:ext cx="163004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38655" imgH="541020" progId="Equation.KSEE3">
                  <p:embed/>
                </p:oleObj>
              </mc:Choice>
              <mc:Fallback>
                <p:oleObj name="" r:id="rId1" imgW="1938655" imgH="541020" progId="Equation.KSEE3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8235" y="2993390"/>
                        <a:ext cx="163004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Content Placeholder 100361"/>
          <p:cNvGraphicFramePr/>
          <p:nvPr>
            <p:ph sz="half" idx="2"/>
          </p:nvPr>
        </p:nvGraphicFramePr>
        <p:xfrm>
          <a:off x="2372360" y="5572125"/>
          <a:ext cx="8283575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3670300" imgH="457200" progId="Equation.3">
                  <p:embed/>
                </p:oleObj>
              </mc:Choice>
              <mc:Fallback>
                <p:oleObj name="" r:id="rId3" imgW="3670300" imgH="457200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2360" y="5572125"/>
                        <a:ext cx="8283575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05485" y="158115"/>
            <a:ext cx="90360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Lattice Points in Cubic Crystal Systems</a:t>
            </a:r>
            <a:endParaRPr lang="en-US" sz="3200" b="1">
              <a:solidFill>
                <a:srgbClr val="0066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338" name="Picture 14337" descr="C:\My Documents\Linktools\Ch03\fig 03_13.jpg"/>
          <p:cNvPicPr>
            <a:picLocks noChangeAspect="1"/>
          </p:cNvPicPr>
          <p:nvPr/>
        </p:nvPicPr>
        <p:blipFill>
          <a:blip r:embed="rId1"/>
          <a:srcRect t="65482" r="27258" b="6211"/>
          <a:stretch>
            <a:fillRect/>
          </a:stretch>
        </p:blipFill>
        <p:spPr>
          <a:xfrm>
            <a:off x="419100" y="1903095"/>
            <a:ext cx="6203315" cy="2033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C:\My Documents\Linktools\Ch03\fig 03_13.jpg"/>
          <p:cNvPicPr>
            <a:picLocks noChangeAspect="1"/>
          </p:cNvPicPr>
          <p:nvPr/>
        </p:nvPicPr>
        <p:blipFill>
          <a:blip r:embed="rId1"/>
          <a:srcRect l="50972" b="40646"/>
          <a:stretch>
            <a:fillRect/>
          </a:stretch>
        </p:blipFill>
        <p:spPr>
          <a:xfrm>
            <a:off x="7891145" y="1605280"/>
            <a:ext cx="3237865" cy="3590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62255" y="1144905"/>
            <a:ext cx="67348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>
                <a:latin typeface="Verdana" panose="020B0604030504040204" pitchFamily="34" charset="0"/>
                <a:sym typeface="+mn-ea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there is only one atom located at each lattice point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endParaRPr lang="en-I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291195" y="5431155"/>
            <a:ext cx="3195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haring of  corner atoms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51745" b="39399"/>
          <a:stretch>
            <a:fillRect/>
          </a:stretch>
        </p:blipFill>
        <p:spPr>
          <a:xfrm>
            <a:off x="8677910" y="1160145"/>
            <a:ext cx="3264535" cy="39541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67790" y="1160145"/>
            <a:ext cx="61156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I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 the S</a:t>
            </a:r>
            <a:r>
              <a:rPr lang="en-I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 </a:t>
            </a: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I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ubic </a:t>
            </a: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unit cell: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lattice point / unit cell = (8 corners)1/8  = 1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BCC unit cells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lattice point / unit cell                                                                    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= (8 corners)1/8  + (1 center)(1) = 2</a:t>
            </a:r>
            <a:endParaRPr sz="24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ct val="50000"/>
              </a:spcBef>
            </a:pPr>
            <a:r>
              <a:rPr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FCC unit cells: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lattice point / unit cell                                                                   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= (8 corners)1/8  + (6 faces)(1/2) = 4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1820" y="5628640"/>
            <a:ext cx="954214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number of atoms per unit cell would be 1, 2, and 4, for the simple cubic,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body-centered cubic, and face-centered cubic, unit cells, respectively.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5485" y="158115"/>
            <a:ext cx="90360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Lattice Points in Cubic Crystal Systems</a:t>
            </a:r>
            <a:endParaRPr lang="en-US" sz="3200" b="1">
              <a:solidFill>
                <a:srgbClr val="0066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0530" y="193040"/>
            <a:ext cx="107473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 between Atomic Radius and Lattice Parameters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lattice parameter and radius of atom"/>
          <p:cNvPicPr>
            <a:picLocks noChangeAspect="1"/>
          </p:cNvPicPr>
          <p:nvPr>
            <p:ph sz="half" idx="1"/>
          </p:nvPr>
        </p:nvPicPr>
        <p:blipFill>
          <a:blip r:embed="rId1"/>
          <a:srcRect r="73722"/>
          <a:stretch>
            <a:fillRect/>
          </a:stretch>
        </p:blipFill>
        <p:spPr>
          <a:xfrm>
            <a:off x="971550" y="2481580"/>
            <a:ext cx="2585085" cy="28301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71550" y="1348740"/>
            <a:ext cx="2434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Simple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43145" y="2646680"/>
            <a:ext cx="51676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find that atoms touch along the edge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the cube in </a:t>
            </a: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 structures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370" name="Content Placeholder 15369"/>
          <p:cNvGraphicFramePr/>
          <p:nvPr>
            <p:ph sz="half" idx="2"/>
          </p:nvPr>
        </p:nvGraphicFramePr>
        <p:xfrm>
          <a:off x="6891655" y="3865880"/>
          <a:ext cx="139382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" imgW="545465" imgH="203200" progId="Equation.3">
                  <p:embed/>
                </p:oleObj>
              </mc:Choice>
              <mc:Fallback>
                <p:oleObj name="" r:id="rId2" imgW="545465" imgH="203200" progId="Equation.3">
                  <p:embed/>
                  <p:pic>
                    <p:nvPicPr>
                      <p:cNvPr id="0" name="Picture 31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91655" y="3865880"/>
                        <a:ext cx="1393825" cy="554355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lattice parameter and radius of atom"/>
          <p:cNvPicPr>
            <a:picLocks noChangeAspect="1"/>
          </p:cNvPicPr>
          <p:nvPr>
            <p:ph sz="half" idx="1"/>
          </p:nvPr>
        </p:nvPicPr>
        <p:blipFill>
          <a:blip r:embed="rId1"/>
          <a:srcRect l="27176" r="37103"/>
          <a:stretch>
            <a:fillRect/>
          </a:stretch>
        </p:blipFill>
        <p:spPr>
          <a:xfrm>
            <a:off x="734060" y="1773555"/>
            <a:ext cx="3753485" cy="39871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45135" y="193040"/>
            <a:ext cx="107473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 between Atomic Radius and Lattice Parameters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79645" y="1883410"/>
            <a:ext cx="59124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BCC structures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atoms touch along the body diagonal. There are two atomic radii from the center atom and one atomic radius from each of the corner atoms on the body diagonal, so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367" name="Content Placeholder 15366"/>
          <p:cNvGraphicFramePr/>
          <p:nvPr>
            <p:ph sz="half" idx="2"/>
          </p:nvPr>
        </p:nvGraphicFramePr>
        <p:xfrm>
          <a:off x="6613525" y="4159885"/>
          <a:ext cx="172593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" imgW="622300" imgH="520700" progId="Equation.3">
                  <p:embed/>
                </p:oleObj>
              </mc:Choice>
              <mc:Fallback>
                <p:oleObj name="" r:id="rId2" imgW="622300" imgH="520700" progId="Equation.3">
                  <p:embed/>
                  <p:pic>
                    <p:nvPicPr>
                      <p:cNvPr id="0" name="Picture 31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13525" y="4159885"/>
                        <a:ext cx="1725930" cy="1257300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34060" y="1139190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Body Centered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3610" y="3136900"/>
            <a:ext cx="41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32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25270" y="3832225"/>
            <a:ext cx="1870075" cy="26924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600" y="4159885"/>
          <a:ext cx="72009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405765" imgH="266700" progId="Equation.KSEE3">
                  <p:embed/>
                </p:oleObj>
              </mc:Choice>
              <mc:Fallback>
                <p:oleObj name="" r:id="rId4" imgW="405765" imgH="2667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" y="4159885"/>
                        <a:ext cx="72009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076325" y="4056380"/>
            <a:ext cx="912495" cy="359410"/>
          </a:xfrm>
          <a:prstGeom prst="straightConnector1">
            <a:avLst/>
          </a:prstGeom>
          <a:ln>
            <a:prstDash val="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lattice parameter and radius of atom"/>
          <p:cNvPicPr>
            <a:picLocks noChangeAspect="1"/>
          </p:cNvPicPr>
          <p:nvPr>
            <p:ph sz="half" idx="1"/>
          </p:nvPr>
        </p:nvPicPr>
        <p:blipFill>
          <a:blip r:embed="rId1"/>
          <a:srcRect l="64610"/>
          <a:stretch>
            <a:fillRect/>
          </a:stretch>
        </p:blipFill>
        <p:spPr>
          <a:xfrm>
            <a:off x="294005" y="2317750"/>
            <a:ext cx="3796030" cy="31140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0530" y="193040"/>
            <a:ext cx="107473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200" b="1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 between Atomic Radius and Lattice Parameters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5595" y="1129030"/>
            <a:ext cx="3582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Face Centered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4370" y="3136900"/>
            <a:ext cx="41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32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31030" y="2317115"/>
            <a:ext cx="5935980" cy="19634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</a:t>
            </a:r>
            <a:r>
              <a:rPr sz="2400">
                <a:solidFill>
                  <a:srgbClr val="3366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FCC structures</a:t>
            </a: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atoms touch along the face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diagonal of the cube.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are four atomic radii along this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length—two radii from the face-centered atom 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one radius from each corner, so: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369" name="Content Placeholder 15368"/>
          <p:cNvGraphicFramePr/>
          <p:nvPr>
            <p:ph sz="half" idx="2"/>
          </p:nvPr>
        </p:nvGraphicFramePr>
        <p:xfrm>
          <a:off x="6690043" y="4375785"/>
          <a:ext cx="1583055" cy="131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" imgW="634365" imgH="520700" progId="Equation.3">
                  <p:embed/>
                </p:oleObj>
              </mc:Choice>
              <mc:Fallback>
                <p:oleObj name="" r:id="rId2" imgW="634365" imgH="520700" progId="Equation.3">
                  <p:embed/>
                  <p:pic>
                    <p:nvPicPr>
                      <p:cNvPr id="0" name="Picture 31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0043" y="4375785"/>
                        <a:ext cx="1583055" cy="1319530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75940" y="238125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  <a:endParaRPr lang="en-US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835" y="979170"/>
            <a:ext cx="1084199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 is the number of nearest neighbo</a:t>
            </a:r>
            <a:r>
              <a:rPr lang="en-IN" altLang="en-US" sz="2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sz="2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 to a particular atom in the crystal</a:t>
            </a:r>
            <a:endParaRPr lang="en-US" sz="26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C:\My Documents\Linktools\Ch03\fig 03_15.jpg"/>
          <p:cNvPicPr>
            <a:picLocks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30" b="11177"/>
          <a:stretch>
            <a:fillRect/>
          </a:stretch>
        </p:blipFill>
        <p:spPr bwMode="auto">
          <a:xfrm>
            <a:off x="641350" y="3244850"/>
            <a:ext cx="3129280" cy="299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4584065" y="3663950"/>
            <a:ext cx="57289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coordination number of </a:t>
            </a:r>
            <a:r>
              <a:rPr lang="en-IN" alt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crystal is </a:t>
            </a:r>
            <a:r>
              <a:rPr lang="en-I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Six atoms touch each atom in S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IN" altLang="en-US" sz="2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ube</a:t>
            </a:r>
            <a:endParaRPr lang="en-IN" altLang="en-US" sz="24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41350" y="2381250"/>
            <a:ext cx="2434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Simple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75940" y="238125"/>
            <a:ext cx="4708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</a:t>
            </a:r>
            <a:endParaRPr lang="en-US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rcRect l="57964"/>
          <a:stretch>
            <a:fillRect/>
          </a:stretch>
        </p:blipFill>
        <p:spPr>
          <a:xfrm>
            <a:off x="618490" y="2396490"/>
            <a:ext cx="2457450" cy="2795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9905" y="1186180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Body Centered Cubic :</a:t>
            </a:r>
            <a:endParaRPr lang="en-IN" altLang="en-US" sz="28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21405" y="2701925"/>
            <a:ext cx="2151380" cy="21844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01130" y="2166620"/>
            <a:ext cx="47980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number of BCC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crystal is </a:t>
            </a:r>
            <a:r>
              <a:rPr 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501130" y="3460750"/>
            <a:ext cx="48285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body centered atom is in contact with all the eight corner atoms. Each corner atom is shared by eight unit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cells and hence, each of these atoms is in touch with eight body centered atoms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6935</Words>
  <Application>WPS Presentation</Application>
  <PresentationFormat>Widescreen</PresentationFormat>
  <Paragraphs>227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28</vt:i4>
      </vt:variant>
    </vt:vector>
  </HeadingPairs>
  <TitlesOfParts>
    <vt:vector size="53" baseType="lpstr">
      <vt:lpstr>Arial</vt:lpstr>
      <vt:lpstr>SimSun</vt:lpstr>
      <vt:lpstr>Wingdings</vt:lpstr>
      <vt:lpstr>Times New Roman</vt:lpstr>
      <vt:lpstr>Verdana</vt:lpstr>
      <vt:lpstr>Microsoft YaHei</vt:lpstr>
      <vt:lpstr>Arial Unicode MS</vt:lpstr>
      <vt:lpstr>Calibri Light</vt:lpstr>
      <vt:lpstr>Calibri</vt:lpstr>
      <vt:lpstr>Wingdings</vt:lpstr>
      <vt:lpstr>Symbol</vt:lpstr>
      <vt:lpstr>Symbol</vt:lpstr>
      <vt:lpstr>Office Theme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19PHY101 Engineering Physics A  Unit V :  Solid State Physics</vt:lpstr>
      <vt:lpstr>Objectives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Problems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26</cp:revision>
  <dcterms:created xsi:type="dcterms:W3CDTF">2020-05-11T06:29:00Z</dcterms:created>
  <dcterms:modified xsi:type="dcterms:W3CDTF">2020-05-11T18:09:48Z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