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F"/>
          </a:solidFill>
        </a:fill>
      </a:tcStyle>
    </a:wholeTbl>
    <a:band2H>
      <a:tcTxStyle b="def" i="def"/>
      <a:tcStyle>
        <a:tcBdr/>
        <a:fill>
          <a:solidFill>
            <a:srgbClr val="E6E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idx="1"/>
          </p:nvPr>
        </p:nvSpPr>
        <p:spPr>
          <a:xfrm>
            <a:off x="73025" y="227011"/>
            <a:ext cx="6937375" cy="6399214"/>
          </a:xfrm>
          <a:prstGeom prst="rect">
            <a:avLst/>
          </a:prstGeom>
          <a:solidFill>
            <a:srgbClr val="FFE699"/>
          </a:solidFill>
        </p:spPr>
        <p:txBody>
          <a:bodyPr lIns="0" tIns="0" rIns="0" bIns="0"/>
          <a:lstStyle>
            <a:lvl1pPr marL="0" indent="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3pPr>
            <a:lvl4pPr marL="0" indent="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4pPr>
            <a:lvl5pPr marL="0" indent="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</p:spPr>
        <p:txBody>
          <a:bodyPr anchor="t"/>
          <a:lstStyle>
            <a:lvl1pPr algn="l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Outline"/>
          <p:cNvSpPr txBox="1"/>
          <p:nvPr/>
        </p:nvSpPr>
        <p:spPr>
          <a:xfrm>
            <a:off x="7208518" y="152400"/>
            <a:ext cx="1889763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2000" u="sng">
                <a:latin typeface="AvantGarde"/>
                <a:ea typeface="AvantGarde"/>
                <a:cs typeface="AvantGarde"/>
                <a:sym typeface="AvantGarde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62062" y="0"/>
            <a:ext cx="281939" cy="28708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spcBef>
                <a:spcPts val="8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820880" marR="0" indent="-36368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8" marR="0" indent="-32003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ozilla.org/js/language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utline…"/>
          <p:cNvSpPr txBox="1"/>
          <p:nvPr/>
        </p:nvSpPr>
        <p:spPr>
          <a:xfrm>
            <a:off x="826768" y="1524000"/>
            <a:ext cx="7509514" cy="250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Outline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Introduction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Simple Program: Printing a Line of Text in a Web Page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Obtaining User Input with prompt Dialogs</a:t>
            </a:r>
          </a:p>
          <a:p>
            <a:pPr lvl="2" marL="11430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Dynamic Welcome Page</a:t>
            </a:r>
          </a:p>
          <a:p>
            <a:pPr lvl="1" marL="1143000" indent="-228600">
              <a:buSzPct val="100000"/>
              <a:buAutoNum type="arabicPeriod" startAt="2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Adding Integers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Memory Concepts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Arithmetic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Decision Making: Equality and Relational Operators</a:t>
            </a:r>
          </a:p>
        </p:txBody>
      </p:sp>
      <p:sp>
        <p:nvSpPr>
          <p:cNvPr id="41" name="Chapter 7 - JavaScript: Introduction to Scripting"/>
          <p:cNvSpPr txBox="1"/>
          <p:nvPr>
            <p:ph type="title"/>
          </p:nvPr>
        </p:nvSpPr>
        <p:spPr>
          <a:xfrm>
            <a:off x="609600" y="152398"/>
            <a:ext cx="7772400" cy="1143004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>
            <a:lvl1pPr defTabSz="896111">
              <a:defRPr b="0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JavaScript: Introduction to Scripting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7.2  Simple Program: Printing a Line of Text in a Web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  Simple Program: Printing a Line of Text in a Web Page</a:t>
            </a:r>
          </a:p>
        </p:txBody>
      </p:sp>
      <p:pic>
        <p:nvPicPr>
          <p:cNvPr id="7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9280"/>
          <a:stretch>
            <a:fillRect/>
          </a:stretch>
        </p:blipFill>
        <p:spPr>
          <a:xfrm>
            <a:off x="536575" y="1370012"/>
            <a:ext cx="7953375" cy="428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7.3.1  Dynamic Welcome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  Dynamic Welcome Page </a:t>
            </a:r>
          </a:p>
        </p:txBody>
      </p:sp>
      <p:sp>
        <p:nvSpPr>
          <p:cNvPr id="74" name="A script can adapt the content based on input from the user or other variabl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script can adapt the content based on input from the user or other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welcome5.html (1 of 2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welcome5.html</a:t>
            </a:r>
            <a:br/>
            <a:r>
              <a:t>(1 of 2)</a:t>
            </a:r>
          </a:p>
        </p:txBody>
      </p:sp>
      <p:pic>
        <p:nvPicPr>
          <p:cNvPr id="7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418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welcome5.html (2 of 2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welcome5.html</a:t>
            </a:r>
            <a:br/>
            <a:r>
              <a:t>(2 of 2)</a:t>
            </a:r>
          </a:p>
        </p:txBody>
      </p:sp>
      <p:pic>
        <p:nvPicPr>
          <p:cNvPr id="8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2024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welcome_prompt.png" descr="welcome_prom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6400" y="2057400"/>
            <a:ext cx="4648200" cy="120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welcome_page.png" descr="welcome_p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" y="3581400"/>
            <a:ext cx="7307264" cy="2352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7.3.1  Dynamic Welcome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3.1  Dynamic Welcome Page</a:t>
            </a:r>
          </a:p>
        </p:txBody>
      </p:sp>
      <p:pic>
        <p:nvPicPr>
          <p:cNvPr id="85" name="welcome_prompt.png" descr="welcome_prom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057400"/>
            <a:ext cx="5257800" cy="13573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" name="Group"/>
          <p:cNvGrpSpPr/>
          <p:nvPr/>
        </p:nvGrpSpPr>
        <p:grpSpPr>
          <a:xfrm>
            <a:off x="228600" y="1752598"/>
            <a:ext cx="1730375" cy="928691"/>
            <a:chOff x="0" y="0"/>
            <a:chExt cx="1730375" cy="928689"/>
          </a:xfrm>
        </p:grpSpPr>
        <p:sp>
          <p:nvSpPr>
            <p:cNvPr id="86" name="This is the prompt to the user."/>
            <p:cNvSpPr txBox="1"/>
            <p:nvPr/>
          </p:nvSpPr>
          <p:spPr>
            <a:xfrm>
              <a:off x="0" y="-1"/>
              <a:ext cx="1730375" cy="549532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r">
                <a:spcBef>
                  <a:spcPts val="900"/>
                </a:spcBef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This is the prompt</a:t>
              </a:r>
              <a:br/>
              <a:r>
                <a:t>to the user.</a:t>
              </a:r>
            </a:p>
          </p:txBody>
        </p:sp>
        <p:sp>
          <p:nvSpPr>
            <p:cNvPr id="87" name="Line"/>
            <p:cNvSpPr/>
            <p:nvPr/>
          </p:nvSpPr>
          <p:spPr>
            <a:xfrm>
              <a:off x="949325" y="606425"/>
              <a:ext cx="763589" cy="32226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1" name="Group"/>
          <p:cNvGrpSpPr/>
          <p:nvPr/>
        </p:nvGrpSpPr>
        <p:grpSpPr>
          <a:xfrm>
            <a:off x="908050" y="3200400"/>
            <a:ext cx="2667000" cy="1544894"/>
            <a:chOff x="0" y="0"/>
            <a:chExt cx="2667000" cy="1544892"/>
          </a:xfrm>
        </p:grpSpPr>
        <p:sp>
          <p:nvSpPr>
            <p:cNvPr id="89" name="This is the default value that appears when the dialog opens."/>
            <p:cNvSpPr txBox="1"/>
            <p:nvPr/>
          </p:nvSpPr>
          <p:spPr>
            <a:xfrm>
              <a:off x="0" y="995362"/>
              <a:ext cx="2667000" cy="549532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This is the default value that appears when the dialog opens.</a:t>
              </a:r>
            </a:p>
          </p:txBody>
        </p:sp>
        <p:sp>
          <p:nvSpPr>
            <p:cNvPr id="90" name="Line"/>
            <p:cNvSpPr/>
            <p:nvPr/>
          </p:nvSpPr>
          <p:spPr>
            <a:xfrm flipV="1">
              <a:off x="1303019" y="0"/>
              <a:ext cx="3" cy="990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2" name="This is the text field in which the user types the value."/>
          <p:cNvSpPr txBox="1"/>
          <p:nvPr/>
        </p:nvSpPr>
        <p:spPr>
          <a:xfrm>
            <a:off x="3924300" y="4038600"/>
            <a:ext cx="2667000" cy="549531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9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This is the text field in which the user types the value.</a:t>
            </a:r>
          </a:p>
        </p:txBody>
      </p:sp>
      <p:sp>
        <p:nvSpPr>
          <p:cNvPr id="93" name="Line"/>
          <p:cNvSpPr/>
          <p:nvPr/>
        </p:nvSpPr>
        <p:spPr>
          <a:xfrm flipV="1">
            <a:off x="5259070" y="3200400"/>
            <a:ext cx="1" cy="8382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6" name="Group"/>
          <p:cNvGrpSpPr/>
          <p:nvPr/>
        </p:nvGrpSpPr>
        <p:grpSpPr>
          <a:xfrm>
            <a:off x="5714999" y="990599"/>
            <a:ext cx="3055940" cy="1371603"/>
            <a:chOff x="0" y="0"/>
            <a:chExt cx="3055939" cy="1371601"/>
          </a:xfrm>
        </p:grpSpPr>
        <p:sp>
          <p:nvSpPr>
            <p:cNvPr id="94" name="When the user clicks OK, the value typed by the user is returned to the program as a string."/>
            <p:cNvSpPr txBox="1"/>
            <p:nvPr/>
          </p:nvSpPr>
          <p:spPr>
            <a:xfrm>
              <a:off x="-1" y="0"/>
              <a:ext cx="3055940" cy="77813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spcBef>
                  <a:spcPts val="900"/>
                </a:spcBef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When the user clicks </a:t>
              </a:r>
              <a:r>
                <a:rPr b="1" sz="1400">
                  <a:latin typeface="Arial"/>
                  <a:ea typeface="Arial"/>
                  <a:cs typeface="Arial"/>
                  <a:sym typeface="Arial"/>
                </a:rPr>
                <a:t>OK</a:t>
              </a:r>
              <a:r>
                <a:t>, the value typed by the user is returned to the program as a string.</a:t>
              </a:r>
            </a:p>
          </p:txBody>
        </p:sp>
        <p:sp>
          <p:nvSpPr>
            <p:cNvPr id="95" name="Line"/>
            <p:cNvSpPr/>
            <p:nvPr/>
          </p:nvSpPr>
          <p:spPr>
            <a:xfrm flipH="1">
              <a:off x="858837" y="838199"/>
              <a:ext cx="609602" cy="53340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" grpId="1"/>
      <p:bldP build="whole" bldLvl="1" animBg="1" rev="0" advAuto="0" spid="96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7.3.2 Adding Integ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3.2 Adding Integers </a:t>
            </a:r>
          </a:p>
        </p:txBody>
      </p:sp>
      <p:sp>
        <p:nvSpPr>
          <p:cNvPr id="99" name="Prompt user for two integers and calculate the sum (Fig. 7.8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Prompt user for two integers and calculate the sum (Fig. 7.8)</a:t>
            </a:r>
          </a:p>
          <a:p>
            <a:pPr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NaN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(not a number)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00"/>
              </a:spcBef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parseInt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Converts its string argument to an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ddition.html (1 of 2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Addition.html</a:t>
            </a:r>
            <a:br/>
            <a:r>
              <a:t>(1 of 2)</a:t>
            </a:r>
          </a:p>
        </p:txBody>
      </p:sp>
      <p:pic>
        <p:nvPicPr>
          <p:cNvPr id="102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656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ddition.html (2 of 2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Addition.html</a:t>
            </a:r>
            <a:br/>
            <a:r>
              <a:t>(2 of 2)</a:t>
            </a:r>
          </a:p>
        </p:txBody>
      </p:sp>
      <p:pic>
        <p:nvPicPr>
          <p:cNvPr id="105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108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06a.png" descr="06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457200"/>
            <a:ext cx="4648200" cy="120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06b.png" descr="06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9800" y="1981200"/>
            <a:ext cx="4648200" cy="120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06c.png" descr="06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0200" y="3505200"/>
            <a:ext cx="6154738" cy="2124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7.4  Memory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  Memory Concepts </a:t>
            </a:r>
          </a:p>
        </p:txBody>
      </p:sp>
      <p:sp>
        <p:nvSpPr>
          <p:cNvPr id="112" name="Variable names correspond to locations in the computer’s mem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names correspond to locations in the computer’s memory</a:t>
            </a:r>
          </a:p>
          <a:p>
            <a:pPr/>
            <a:r>
              <a:t>Every variable has a name, a type, and a value</a:t>
            </a:r>
          </a:p>
          <a:p>
            <a:pPr/>
            <a:r>
              <a:t>Read value from a memory location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nondestructive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44" name="In this lesson, you will lear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this lesson, you will learn: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be able to write simple JavaScript programs.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be able to use input and output statements.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understand basic memory concepts.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be able to use arithmetic operators.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understand the precedence of arithmetic operators.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be able to write decision-making statements.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be able to use relational and equality operators.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7.4  Memory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  Memory Concepts</a:t>
            </a:r>
          </a:p>
        </p:txBody>
      </p:sp>
      <p:sp>
        <p:nvSpPr>
          <p:cNvPr id="115" name="Rectangle"/>
          <p:cNvSpPr/>
          <p:nvPr/>
        </p:nvSpPr>
        <p:spPr>
          <a:xfrm>
            <a:off x="4140200" y="2260600"/>
            <a:ext cx="3657600" cy="8683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6" name="Rectangle"/>
          <p:cNvSpPr/>
          <p:nvPr/>
        </p:nvSpPr>
        <p:spPr>
          <a:xfrm>
            <a:off x="4140200" y="2260600"/>
            <a:ext cx="3708400" cy="508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7" name="Rectangle"/>
          <p:cNvSpPr/>
          <p:nvPr/>
        </p:nvSpPr>
        <p:spPr>
          <a:xfrm>
            <a:off x="7797800" y="2260600"/>
            <a:ext cx="50800" cy="9191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8" name="Rectangle"/>
          <p:cNvSpPr/>
          <p:nvPr/>
        </p:nvSpPr>
        <p:spPr>
          <a:xfrm>
            <a:off x="4140200" y="3128961"/>
            <a:ext cx="3657600" cy="508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9" name="Rectangle"/>
          <p:cNvSpPr/>
          <p:nvPr/>
        </p:nvSpPr>
        <p:spPr>
          <a:xfrm>
            <a:off x="4140200" y="2260600"/>
            <a:ext cx="50800" cy="8683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4140200" y="2260600"/>
            <a:ext cx="3708400" cy="508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7797800" y="2260600"/>
            <a:ext cx="50800" cy="9191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2" name="Rectangle"/>
          <p:cNvSpPr/>
          <p:nvPr/>
        </p:nvSpPr>
        <p:spPr>
          <a:xfrm>
            <a:off x="4140200" y="3128961"/>
            <a:ext cx="3657600" cy="508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3" name="Rectangle"/>
          <p:cNvSpPr/>
          <p:nvPr/>
        </p:nvSpPr>
        <p:spPr>
          <a:xfrm>
            <a:off x="4140200" y="2260600"/>
            <a:ext cx="50800" cy="8683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4" name="number1"/>
          <p:cNvSpPr txBox="1"/>
          <p:nvPr/>
        </p:nvSpPr>
        <p:spPr>
          <a:xfrm>
            <a:off x="1600200" y="2414586"/>
            <a:ext cx="181716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100"/>
              </a:spcBef>
              <a:defRPr sz="36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number1</a:t>
            </a:r>
          </a:p>
        </p:txBody>
      </p:sp>
      <p:sp>
        <p:nvSpPr>
          <p:cNvPr id="125" name="45"/>
          <p:cNvSpPr txBox="1"/>
          <p:nvPr/>
        </p:nvSpPr>
        <p:spPr>
          <a:xfrm>
            <a:off x="5664200" y="2414586"/>
            <a:ext cx="52124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100"/>
              </a:spcBef>
              <a:defRPr sz="36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45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7.4  Memory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  Memory Concepts</a:t>
            </a:r>
          </a:p>
        </p:txBody>
      </p:sp>
      <p:sp>
        <p:nvSpPr>
          <p:cNvPr id="128" name="Rectangle"/>
          <p:cNvSpPr/>
          <p:nvPr/>
        </p:nvSpPr>
        <p:spPr>
          <a:xfrm>
            <a:off x="4060825" y="1752600"/>
            <a:ext cx="3435350" cy="8604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4060825" y="1752600"/>
            <a:ext cx="3482975" cy="476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7496175" y="1752600"/>
            <a:ext cx="47625" cy="908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4060825" y="2613025"/>
            <a:ext cx="3435350" cy="476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4060825" y="1752600"/>
            <a:ext cx="47625" cy="8604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4060825" y="1752600"/>
            <a:ext cx="3482975" cy="476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4" name="Rectangle"/>
          <p:cNvSpPr/>
          <p:nvPr/>
        </p:nvSpPr>
        <p:spPr>
          <a:xfrm>
            <a:off x="7496175" y="1752600"/>
            <a:ext cx="47625" cy="9080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5" name="Rectangle"/>
          <p:cNvSpPr/>
          <p:nvPr/>
        </p:nvSpPr>
        <p:spPr>
          <a:xfrm>
            <a:off x="4060825" y="2613025"/>
            <a:ext cx="3435350" cy="476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4060825" y="1752600"/>
            <a:ext cx="47625" cy="8604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7" name="number1"/>
          <p:cNvSpPr txBox="1"/>
          <p:nvPr/>
        </p:nvSpPr>
        <p:spPr>
          <a:xfrm>
            <a:off x="1676400" y="1895475"/>
            <a:ext cx="1716919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000"/>
              </a:spcBef>
              <a:defRPr sz="34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number1</a:t>
            </a:r>
          </a:p>
        </p:txBody>
      </p:sp>
      <p:sp>
        <p:nvSpPr>
          <p:cNvPr id="138" name="45"/>
          <p:cNvSpPr txBox="1"/>
          <p:nvPr/>
        </p:nvSpPr>
        <p:spPr>
          <a:xfrm>
            <a:off x="5492750" y="1895475"/>
            <a:ext cx="492994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000"/>
              </a:spcBef>
              <a:defRPr sz="34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45</a:t>
            </a:r>
          </a:p>
        </p:txBody>
      </p:sp>
      <p:sp>
        <p:nvSpPr>
          <p:cNvPr id="139" name="Rectangle"/>
          <p:cNvSpPr/>
          <p:nvPr/>
        </p:nvSpPr>
        <p:spPr>
          <a:xfrm>
            <a:off x="4060825" y="2852736"/>
            <a:ext cx="3435350" cy="8604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0" name="Rectangle"/>
          <p:cNvSpPr/>
          <p:nvPr/>
        </p:nvSpPr>
        <p:spPr>
          <a:xfrm>
            <a:off x="4060825" y="2852736"/>
            <a:ext cx="3482975" cy="476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1" name="Rectangle"/>
          <p:cNvSpPr/>
          <p:nvPr/>
        </p:nvSpPr>
        <p:spPr>
          <a:xfrm>
            <a:off x="7496175" y="2852736"/>
            <a:ext cx="47625" cy="9080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4060825" y="3713162"/>
            <a:ext cx="3435350" cy="476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3" name="Rectangle"/>
          <p:cNvSpPr/>
          <p:nvPr/>
        </p:nvSpPr>
        <p:spPr>
          <a:xfrm>
            <a:off x="4060825" y="2852736"/>
            <a:ext cx="47625" cy="8604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4060825" y="2852736"/>
            <a:ext cx="3482975" cy="476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5" name="Rectangle"/>
          <p:cNvSpPr/>
          <p:nvPr/>
        </p:nvSpPr>
        <p:spPr>
          <a:xfrm>
            <a:off x="7496175" y="2852736"/>
            <a:ext cx="47625" cy="9080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6" name="Rectangle"/>
          <p:cNvSpPr/>
          <p:nvPr/>
        </p:nvSpPr>
        <p:spPr>
          <a:xfrm>
            <a:off x="4060825" y="3713162"/>
            <a:ext cx="3435350" cy="476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7" name="Rectangle"/>
          <p:cNvSpPr/>
          <p:nvPr/>
        </p:nvSpPr>
        <p:spPr>
          <a:xfrm>
            <a:off x="4060825" y="2852736"/>
            <a:ext cx="47625" cy="8604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8" name="number2"/>
          <p:cNvSpPr txBox="1"/>
          <p:nvPr/>
        </p:nvSpPr>
        <p:spPr>
          <a:xfrm>
            <a:off x="1676400" y="2995611"/>
            <a:ext cx="171691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000"/>
              </a:spcBef>
              <a:defRPr sz="34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number2</a:t>
            </a:r>
          </a:p>
        </p:txBody>
      </p:sp>
      <p:sp>
        <p:nvSpPr>
          <p:cNvPr id="149" name="72"/>
          <p:cNvSpPr txBox="1"/>
          <p:nvPr/>
        </p:nvSpPr>
        <p:spPr>
          <a:xfrm>
            <a:off x="5492750" y="2995611"/>
            <a:ext cx="49299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000"/>
              </a:spcBef>
              <a:defRPr sz="34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7.4  Memory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  Memory Concepts</a:t>
            </a:r>
          </a:p>
        </p:txBody>
      </p:sp>
      <p:sp>
        <p:nvSpPr>
          <p:cNvPr id="152" name="Rectangle"/>
          <p:cNvSpPr/>
          <p:nvPr/>
        </p:nvSpPr>
        <p:spPr>
          <a:xfrm>
            <a:off x="4125912" y="1524000"/>
            <a:ext cx="3746502" cy="93503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4125912" y="1524000"/>
            <a:ext cx="3798888" cy="5238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4" name="Rectangle"/>
          <p:cNvSpPr/>
          <p:nvPr/>
        </p:nvSpPr>
        <p:spPr>
          <a:xfrm>
            <a:off x="7872411" y="1524000"/>
            <a:ext cx="52389" cy="9874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4125912" y="2459036"/>
            <a:ext cx="3746502" cy="5238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4125912" y="1524000"/>
            <a:ext cx="52389" cy="93503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4125912" y="1524000"/>
            <a:ext cx="3798888" cy="5238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8" name="Rectangle"/>
          <p:cNvSpPr/>
          <p:nvPr/>
        </p:nvSpPr>
        <p:spPr>
          <a:xfrm>
            <a:off x="7872411" y="1524000"/>
            <a:ext cx="52389" cy="9874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9" name="Rectangle"/>
          <p:cNvSpPr/>
          <p:nvPr/>
        </p:nvSpPr>
        <p:spPr>
          <a:xfrm>
            <a:off x="4125912" y="2459036"/>
            <a:ext cx="3746502" cy="5238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0" name="Rectangle"/>
          <p:cNvSpPr/>
          <p:nvPr/>
        </p:nvSpPr>
        <p:spPr>
          <a:xfrm>
            <a:off x="4125912" y="1524000"/>
            <a:ext cx="52389" cy="9350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1" name="number1"/>
          <p:cNvSpPr txBox="1"/>
          <p:nvPr/>
        </p:nvSpPr>
        <p:spPr>
          <a:xfrm>
            <a:off x="1524000" y="1679575"/>
            <a:ext cx="186729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200"/>
              </a:spcBef>
              <a:defRPr sz="37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number1</a:t>
            </a:r>
          </a:p>
        </p:txBody>
      </p:sp>
      <p:sp>
        <p:nvSpPr>
          <p:cNvPr id="162" name="45"/>
          <p:cNvSpPr txBox="1"/>
          <p:nvPr/>
        </p:nvSpPr>
        <p:spPr>
          <a:xfrm>
            <a:off x="5686425" y="1679575"/>
            <a:ext cx="53537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200"/>
              </a:spcBef>
              <a:defRPr sz="37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45</a:t>
            </a:r>
          </a:p>
        </p:txBody>
      </p:sp>
      <p:sp>
        <p:nvSpPr>
          <p:cNvPr id="163" name="Rectangle"/>
          <p:cNvSpPr/>
          <p:nvPr/>
        </p:nvSpPr>
        <p:spPr>
          <a:xfrm>
            <a:off x="4125912" y="2719386"/>
            <a:ext cx="3746502" cy="93503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4" name="Rectangle"/>
          <p:cNvSpPr/>
          <p:nvPr/>
        </p:nvSpPr>
        <p:spPr>
          <a:xfrm>
            <a:off x="4125912" y="2719386"/>
            <a:ext cx="3798888" cy="5238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5" name="Rectangle"/>
          <p:cNvSpPr/>
          <p:nvPr/>
        </p:nvSpPr>
        <p:spPr>
          <a:xfrm>
            <a:off x="7872411" y="2719386"/>
            <a:ext cx="52389" cy="9874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6" name="Rectangle"/>
          <p:cNvSpPr/>
          <p:nvPr/>
        </p:nvSpPr>
        <p:spPr>
          <a:xfrm>
            <a:off x="4125912" y="3654425"/>
            <a:ext cx="3746502" cy="5238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7" name="Rectangle"/>
          <p:cNvSpPr/>
          <p:nvPr/>
        </p:nvSpPr>
        <p:spPr>
          <a:xfrm>
            <a:off x="4125912" y="2719386"/>
            <a:ext cx="52389" cy="93503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8" name="Rectangle"/>
          <p:cNvSpPr/>
          <p:nvPr/>
        </p:nvSpPr>
        <p:spPr>
          <a:xfrm>
            <a:off x="4125912" y="2719386"/>
            <a:ext cx="3798888" cy="5238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9" name="Rectangle"/>
          <p:cNvSpPr/>
          <p:nvPr/>
        </p:nvSpPr>
        <p:spPr>
          <a:xfrm>
            <a:off x="7872411" y="2719386"/>
            <a:ext cx="52389" cy="9874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0" name="Rectangle"/>
          <p:cNvSpPr/>
          <p:nvPr/>
        </p:nvSpPr>
        <p:spPr>
          <a:xfrm>
            <a:off x="4125912" y="3654425"/>
            <a:ext cx="3746502" cy="5238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1" name="Rectangle"/>
          <p:cNvSpPr/>
          <p:nvPr/>
        </p:nvSpPr>
        <p:spPr>
          <a:xfrm>
            <a:off x="4125912" y="2719386"/>
            <a:ext cx="52389" cy="93503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2" name="number2"/>
          <p:cNvSpPr txBox="1"/>
          <p:nvPr/>
        </p:nvSpPr>
        <p:spPr>
          <a:xfrm>
            <a:off x="1524000" y="2874961"/>
            <a:ext cx="186729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200"/>
              </a:spcBef>
              <a:defRPr sz="37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number2</a:t>
            </a:r>
          </a:p>
        </p:txBody>
      </p:sp>
      <p:sp>
        <p:nvSpPr>
          <p:cNvPr id="173" name="72"/>
          <p:cNvSpPr txBox="1"/>
          <p:nvPr/>
        </p:nvSpPr>
        <p:spPr>
          <a:xfrm>
            <a:off x="5686425" y="2874961"/>
            <a:ext cx="53537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200"/>
              </a:spcBef>
              <a:defRPr sz="37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174" name="Rectangle"/>
          <p:cNvSpPr/>
          <p:nvPr/>
        </p:nvSpPr>
        <p:spPr>
          <a:xfrm>
            <a:off x="4125912" y="3914775"/>
            <a:ext cx="3746502" cy="93503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5" name="Rectangle"/>
          <p:cNvSpPr/>
          <p:nvPr/>
        </p:nvSpPr>
        <p:spPr>
          <a:xfrm>
            <a:off x="4125912" y="3914775"/>
            <a:ext cx="3798888" cy="5238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6" name="Rectangle"/>
          <p:cNvSpPr/>
          <p:nvPr/>
        </p:nvSpPr>
        <p:spPr>
          <a:xfrm>
            <a:off x="7872411" y="3914775"/>
            <a:ext cx="52389" cy="9874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7" name="Rectangle"/>
          <p:cNvSpPr/>
          <p:nvPr/>
        </p:nvSpPr>
        <p:spPr>
          <a:xfrm>
            <a:off x="4125912" y="4849812"/>
            <a:ext cx="3746502" cy="5238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8" name="Rectangle"/>
          <p:cNvSpPr/>
          <p:nvPr/>
        </p:nvSpPr>
        <p:spPr>
          <a:xfrm>
            <a:off x="4125912" y="3914775"/>
            <a:ext cx="52389" cy="93503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9" name="Rectangle"/>
          <p:cNvSpPr/>
          <p:nvPr/>
        </p:nvSpPr>
        <p:spPr>
          <a:xfrm>
            <a:off x="4125912" y="3914775"/>
            <a:ext cx="3798888" cy="5238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0" name="Rectangle"/>
          <p:cNvSpPr/>
          <p:nvPr/>
        </p:nvSpPr>
        <p:spPr>
          <a:xfrm>
            <a:off x="7872411" y="3914775"/>
            <a:ext cx="52389" cy="9874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1" name="Rectangle"/>
          <p:cNvSpPr/>
          <p:nvPr/>
        </p:nvSpPr>
        <p:spPr>
          <a:xfrm>
            <a:off x="4125912" y="4849812"/>
            <a:ext cx="3746502" cy="5238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4125912" y="3914775"/>
            <a:ext cx="52389" cy="9350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3" name="sum"/>
          <p:cNvSpPr txBox="1"/>
          <p:nvPr/>
        </p:nvSpPr>
        <p:spPr>
          <a:xfrm>
            <a:off x="2668586" y="4070350"/>
            <a:ext cx="90041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200"/>
              </a:spcBef>
              <a:defRPr sz="37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sum</a:t>
            </a:r>
          </a:p>
        </p:txBody>
      </p:sp>
      <p:sp>
        <p:nvSpPr>
          <p:cNvPr id="184" name="117"/>
          <p:cNvSpPr txBox="1"/>
          <p:nvPr/>
        </p:nvSpPr>
        <p:spPr>
          <a:xfrm>
            <a:off x="5583237" y="4070350"/>
            <a:ext cx="762063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200"/>
              </a:spcBef>
              <a:defRPr sz="37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117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7.5  Arithme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  Arithmetic </a:t>
            </a:r>
          </a:p>
        </p:txBody>
      </p:sp>
      <p:sp>
        <p:nvSpPr>
          <p:cNvPr id="187" name="Many scripts perform arithmetic calcul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0"/>
              </a:spcBef>
              <a:defRPr sz="2200"/>
            </a:lvl2pPr>
          </a:lstStyle>
          <a:p>
            <a:pPr/>
            <a:r>
              <a:t>Many scripts perform arithmetic calculations</a:t>
            </a:r>
          </a:p>
          <a:p>
            <a:pPr lvl="1"/>
            <a:r>
              <a:t>Expressions in JavaScript must be written in straight-line 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7.5  Arithme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  Arithmetic </a:t>
            </a:r>
          </a:p>
        </p:txBody>
      </p:sp>
      <p:pic>
        <p:nvPicPr>
          <p:cNvPr id="19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17961"/>
          <a:stretch>
            <a:fillRect/>
          </a:stretch>
        </p:blipFill>
        <p:spPr>
          <a:xfrm>
            <a:off x="685800" y="1436395"/>
            <a:ext cx="7727950" cy="1992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53259"/>
          <a:stretch>
            <a:fillRect/>
          </a:stretch>
        </p:blipFill>
        <p:spPr>
          <a:xfrm>
            <a:off x="685800" y="3999203"/>
            <a:ext cx="7594600" cy="1347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.pdf" descr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76837" y="2286000"/>
            <a:ext cx="80964" cy="27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7.5  Arithme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  Arithmetic </a:t>
            </a:r>
          </a:p>
        </p:txBody>
      </p:sp>
      <p:sp>
        <p:nvSpPr>
          <p:cNvPr id="195" name="Rectangle"/>
          <p:cNvSpPr/>
          <p:nvPr/>
        </p:nvSpPr>
        <p:spPr>
          <a:xfrm>
            <a:off x="3897312" y="5351462"/>
            <a:ext cx="228602" cy="1746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6" name="Rectangle"/>
          <p:cNvSpPr/>
          <p:nvPr/>
        </p:nvSpPr>
        <p:spPr>
          <a:xfrm>
            <a:off x="3897312" y="5351462"/>
            <a:ext cx="246064" cy="174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4125912" y="5351462"/>
            <a:ext cx="17464" cy="19367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3897312" y="5526087"/>
            <a:ext cx="228602" cy="190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9" name="Rectangle"/>
          <p:cNvSpPr/>
          <p:nvPr/>
        </p:nvSpPr>
        <p:spPr>
          <a:xfrm>
            <a:off x="3897312" y="5351462"/>
            <a:ext cx="17464" cy="1746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0" name="Rectangle"/>
          <p:cNvSpPr/>
          <p:nvPr/>
        </p:nvSpPr>
        <p:spPr>
          <a:xfrm>
            <a:off x="3997325" y="4397375"/>
            <a:ext cx="228600" cy="1746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1" name="Rectangle"/>
          <p:cNvSpPr/>
          <p:nvPr/>
        </p:nvSpPr>
        <p:spPr>
          <a:xfrm>
            <a:off x="3997325" y="4397375"/>
            <a:ext cx="247650" cy="174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2" name="Rectangle"/>
          <p:cNvSpPr/>
          <p:nvPr/>
        </p:nvSpPr>
        <p:spPr>
          <a:xfrm>
            <a:off x="4225925" y="4397375"/>
            <a:ext cx="19050" cy="1936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3" name="Rectangle"/>
          <p:cNvSpPr/>
          <p:nvPr/>
        </p:nvSpPr>
        <p:spPr>
          <a:xfrm>
            <a:off x="3997325" y="4572000"/>
            <a:ext cx="228600" cy="19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4" name="Rectangle"/>
          <p:cNvSpPr/>
          <p:nvPr/>
        </p:nvSpPr>
        <p:spPr>
          <a:xfrm>
            <a:off x="3997325" y="4397375"/>
            <a:ext cx="19050" cy="1746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5" name="Rectangle"/>
          <p:cNvSpPr/>
          <p:nvPr/>
        </p:nvSpPr>
        <p:spPr>
          <a:xfrm>
            <a:off x="4306887" y="3421062"/>
            <a:ext cx="228602" cy="1746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4306887" y="3421062"/>
            <a:ext cx="246064" cy="174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7" name="Rectangle"/>
          <p:cNvSpPr/>
          <p:nvPr/>
        </p:nvSpPr>
        <p:spPr>
          <a:xfrm>
            <a:off x="4535487" y="3421062"/>
            <a:ext cx="17464" cy="19367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8" name="Rectangle"/>
          <p:cNvSpPr/>
          <p:nvPr/>
        </p:nvSpPr>
        <p:spPr>
          <a:xfrm>
            <a:off x="4306887" y="3595687"/>
            <a:ext cx="228602" cy="190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9" name="Rectangle"/>
          <p:cNvSpPr/>
          <p:nvPr/>
        </p:nvSpPr>
        <p:spPr>
          <a:xfrm>
            <a:off x="4306887" y="3421062"/>
            <a:ext cx="17464" cy="1746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0" name="Rectangle"/>
          <p:cNvSpPr/>
          <p:nvPr/>
        </p:nvSpPr>
        <p:spPr>
          <a:xfrm>
            <a:off x="3898900" y="2451100"/>
            <a:ext cx="228600" cy="1746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1" name="Rectangle"/>
          <p:cNvSpPr/>
          <p:nvPr/>
        </p:nvSpPr>
        <p:spPr>
          <a:xfrm>
            <a:off x="3898900" y="2451100"/>
            <a:ext cx="246064" cy="174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2" name="Rectangle"/>
          <p:cNvSpPr/>
          <p:nvPr/>
        </p:nvSpPr>
        <p:spPr>
          <a:xfrm>
            <a:off x="4127500" y="2451100"/>
            <a:ext cx="17463" cy="19208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3" name="Rectangle"/>
          <p:cNvSpPr/>
          <p:nvPr/>
        </p:nvSpPr>
        <p:spPr>
          <a:xfrm>
            <a:off x="3898900" y="2625725"/>
            <a:ext cx="228600" cy="174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4" name="Rectangle"/>
          <p:cNvSpPr/>
          <p:nvPr/>
        </p:nvSpPr>
        <p:spPr>
          <a:xfrm>
            <a:off x="3898900" y="2451100"/>
            <a:ext cx="17463" cy="1746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5" name="Rectangle"/>
          <p:cNvSpPr/>
          <p:nvPr/>
        </p:nvSpPr>
        <p:spPr>
          <a:xfrm>
            <a:off x="3805237" y="1500187"/>
            <a:ext cx="228602" cy="1571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6" name="Rectangle"/>
          <p:cNvSpPr/>
          <p:nvPr/>
        </p:nvSpPr>
        <p:spPr>
          <a:xfrm>
            <a:off x="3805237" y="1500187"/>
            <a:ext cx="246064" cy="174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7" name="Rectangle"/>
          <p:cNvSpPr/>
          <p:nvPr/>
        </p:nvSpPr>
        <p:spPr>
          <a:xfrm>
            <a:off x="4033837" y="1500187"/>
            <a:ext cx="17464" cy="1746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8" name="Rectangle"/>
          <p:cNvSpPr/>
          <p:nvPr/>
        </p:nvSpPr>
        <p:spPr>
          <a:xfrm>
            <a:off x="3805237" y="1657350"/>
            <a:ext cx="228602" cy="174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9" name="Rectangle"/>
          <p:cNvSpPr/>
          <p:nvPr/>
        </p:nvSpPr>
        <p:spPr>
          <a:xfrm>
            <a:off x="3805237" y="1500187"/>
            <a:ext cx="17464" cy="1571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0" name="y = 2 * 5 * 5 + 3 * 5 + 7;"/>
          <p:cNvSpPr txBox="1"/>
          <p:nvPr/>
        </p:nvSpPr>
        <p:spPr>
          <a:xfrm>
            <a:off x="2525711" y="1101725"/>
            <a:ext cx="1724485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y = 2 * 5 * 5 + 3 * 5 + 7;</a:t>
            </a:r>
          </a:p>
        </p:txBody>
      </p:sp>
      <p:sp>
        <p:nvSpPr>
          <p:cNvPr id="221" name="2 * 5 is 10"/>
          <p:cNvSpPr txBox="1"/>
          <p:nvPr/>
        </p:nvSpPr>
        <p:spPr>
          <a:xfrm>
            <a:off x="2525711" y="1489075"/>
            <a:ext cx="1526736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    2 * 5 is 10             </a:t>
            </a:r>
          </a:p>
        </p:txBody>
      </p:sp>
      <p:sp>
        <p:nvSpPr>
          <p:cNvPr id="222" name="(Leftmost multiplication)"/>
          <p:cNvSpPr txBox="1"/>
          <p:nvPr/>
        </p:nvSpPr>
        <p:spPr>
          <a:xfrm>
            <a:off x="5181600" y="1471612"/>
            <a:ext cx="1659025" cy="19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(Leftmost multiplication)</a:t>
            </a:r>
          </a:p>
        </p:txBody>
      </p:sp>
      <p:sp>
        <p:nvSpPr>
          <p:cNvPr id="223" name="y = 10 * 5 + 3 * 5 + 7;"/>
          <p:cNvSpPr txBox="1"/>
          <p:nvPr/>
        </p:nvSpPr>
        <p:spPr>
          <a:xfrm>
            <a:off x="2525711" y="2068511"/>
            <a:ext cx="156849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y = 10 * 5 + 3 * 5 + 7;</a:t>
            </a:r>
          </a:p>
        </p:txBody>
      </p:sp>
      <p:sp>
        <p:nvSpPr>
          <p:cNvPr id="224" name="10 * 5 is 50"/>
          <p:cNvSpPr txBox="1"/>
          <p:nvPr/>
        </p:nvSpPr>
        <p:spPr>
          <a:xfrm>
            <a:off x="2525711" y="2455861"/>
            <a:ext cx="157268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    10 * 5 is 50            </a:t>
            </a:r>
          </a:p>
        </p:txBody>
      </p:sp>
      <p:sp>
        <p:nvSpPr>
          <p:cNvPr id="225" name="(Leftmost multiplication)"/>
          <p:cNvSpPr txBox="1"/>
          <p:nvPr/>
        </p:nvSpPr>
        <p:spPr>
          <a:xfrm>
            <a:off x="5181600" y="2438400"/>
            <a:ext cx="1659025" cy="19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(Leftmost multiplication)</a:t>
            </a:r>
          </a:p>
        </p:txBody>
      </p:sp>
      <p:sp>
        <p:nvSpPr>
          <p:cNvPr id="226" name="y = 50 + 3 * 5 + 7;"/>
          <p:cNvSpPr txBox="1"/>
          <p:nvPr/>
        </p:nvSpPr>
        <p:spPr>
          <a:xfrm>
            <a:off x="2525711" y="3035300"/>
            <a:ext cx="1320684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y = 50 + 3 * 5 + 7;</a:t>
            </a:r>
          </a:p>
        </p:txBody>
      </p:sp>
      <p:sp>
        <p:nvSpPr>
          <p:cNvPr id="227" name="3 * 5 is 15"/>
          <p:cNvSpPr txBox="1"/>
          <p:nvPr/>
        </p:nvSpPr>
        <p:spPr>
          <a:xfrm>
            <a:off x="2525711" y="3422650"/>
            <a:ext cx="1526736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         3 * 5 is 15        </a:t>
            </a:r>
          </a:p>
        </p:txBody>
      </p:sp>
      <p:sp>
        <p:nvSpPr>
          <p:cNvPr id="228" name="(Multiplication before addition)"/>
          <p:cNvSpPr txBox="1"/>
          <p:nvPr/>
        </p:nvSpPr>
        <p:spPr>
          <a:xfrm>
            <a:off x="5181600" y="3405187"/>
            <a:ext cx="2115871" cy="19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(Multiplication before addition)</a:t>
            </a:r>
          </a:p>
        </p:txBody>
      </p:sp>
      <p:sp>
        <p:nvSpPr>
          <p:cNvPr id="229" name="y = 50 + 15 + 7;"/>
          <p:cNvSpPr txBox="1"/>
          <p:nvPr/>
        </p:nvSpPr>
        <p:spPr>
          <a:xfrm>
            <a:off x="2525711" y="4002087"/>
            <a:ext cx="116469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y = 50 + 15 + 7;</a:t>
            </a:r>
          </a:p>
        </p:txBody>
      </p:sp>
      <p:sp>
        <p:nvSpPr>
          <p:cNvPr id="230" name="50 + 15 is 65"/>
          <p:cNvSpPr txBox="1"/>
          <p:nvPr/>
        </p:nvSpPr>
        <p:spPr>
          <a:xfrm>
            <a:off x="2525711" y="4389437"/>
            <a:ext cx="165080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    50 + 15 is 65           </a:t>
            </a:r>
          </a:p>
        </p:txBody>
      </p:sp>
      <p:sp>
        <p:nvSpPr>
          <p:cNvPr id="231" name="(Leftmost addition)"/>
          <p:cNvSpPr txBox="1"/>
          <p:nvPr/>
        </p:nvSpPr>
        <p:spPr>
          <a:xfrm>
            <a:off x="5181600" y="4371975"/>
            <a:ext cx="1283035" cy="19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(Leftmost addition)</a:t>
            </a:r>
          </a:p>
        </p:txBody>
      </p:sp>
      <p:sp>
        <p:nvSpPr>
          <p:cNvPr id="232" name="y = 65 + 7;"/>
          <p:cNvSpPr txBox="1"/>
          <p:nvPr/>
        </p:nvSpPr>
        <p:spPr>
          <a:xfrm>
            <a:off x="2525711" y="4968875"/>
            <a:ext cx="792896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y = 65 + 7;</a:t>
            </a:r>
          </a:p>
        </p:txBody>
      </p:sp>
      <p:sp>
        <p:nvSpPr>
          <p:cNvPr id="233" name="65 + 7 is 72"/>
          <p:cNvSpPr txBox="1"/>
          <p:nvPr/>
        </p:nvSpPr>
        <p:spPr>
          <a:xfrm>
            <a:off x="2525711" y="5356225"/>
            <a:ext cx="1604852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    65 + 7 is 72            </a:t>
            </a:r>
          </a:p>
        </p:txBody>
      </p:sp>
      <p:sp>
        <p:nvSpPr>
          <p:cNvPr id="234" name="(Last addition)"/>
          <p:cNvSpPr txBox="1"/>
          <p:nvPr/>
        </p:nvSpPr>
        <p:spPr>
          <a:xfrm>
            <a:off x="5181600" y="5338762"/>
            <a:ext cx="998786" cy="19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(Last addition)</a:t>
            </a:r>
          </a:p>
        </p:txBody>
      </p:sp>
      <p:sp>
        <p:nvSpPr>
          <p:cNvPr id="235" name="y = 72;"/>
          <p:cNvSpPr txBox="1"/>
          <p:nvPr/>
        </p:nvSpPr>
        <p:spPr>
          <a:xfrm>
            <a:off x="2525711" y="5935662"/>
            <a:ext cx="147619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y = 72;                     </a:t>
            </a:r>
          </a:p>
        </p:txBody>
      </p:sp>
      <p:sp>
        <p:nvSpPr>
          <p:cNvPr id="236" name="(Last operation—place"/>
          <p:cNvSpPr txBox="1"/>
          <p:nvPr/>
        </p:nvSpPr>
        <p:spPr>
          <a:xfrm>
            <a:off x="5181600" y="5918200"/>
            <a:ext cx="1581070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(Last operation—place</a:t>
            </a:r>
            <a:r>
              <a:rPr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237" name="72"/>
          <p:cNvSpPr txBox="1"/>
          <p:nvPr/>
        </p:nvSpPr>
        <p:spPr>
          <a:xfrm>
            <a:off x="6726236" y="5910262"/>
            <a:ext cx="19634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38" name="into"/>
          <p:cNvSpPr txBox="1"/>
          <p:nvPr/>
        </p:nvSpPr>
        <p:spPr>
          <a:xfrm>
            <a:off x="6919911" y="5918200"/>
            <a:ext cx="352091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700"/>
              </a:spcBef>
              <a:defRPr i="1" sz="1300">
                <a:latin typeface="Times"/>
                <a:ea typeface="Times"/>
                <a:cs typeface="Times"/>
                <a:sym typeface="Times"/>
              </a:defRPr>
            </a:pPr>
            <a:r>
              <a:t>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t> </a:t>
            </a:r>
          </a:p>
        </p:txBody>
      </p:sp>
      <p:sp>
        <p:nvSpPr>
          <p:cNvPr id="239" name="y"/>
          <p:cNvSpPr txBox="1"/>
          <p:nvPr/>
        </p:nvSpPr>
        <p:spPr>
          <a:xfrm>
            <a:off x="7237411" y="5897562"/>
            <a:ext cx="12700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40" name=")"/>
          <p:cNvSpPr txBox="1"/>
          <p:nvPr/>
        </p:nvSpPr>
        <p:spPr>
          <a:xfrm>
            <a:off x="7391400" y="5918200"/>
            <a:ext cx="127000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241" name="Step 1."/>
          <p:cNvSpPr txBox="1"/>
          <p:nvPr/>
        </p:nvSpPr>
        <p:spPr>
          <a:xfrm>
            <a:off x="1981200" y="1084262"/>
            <a:ext cx="462050" cy="19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Step 1.</a:t>
            </a:r>
          </a:p>
        </p:txBody>
      </p:sp>
      <p:sp>
        <p:nvSpPr>
          <p:cNvPr id="242" name="Step 2."/>
          <p:cNvSpPr txBox="1"/>
          <p:nvPr/>
        </p:nvSpPr>
        <p:spPr>
          <a:xfrm>
            <a:off x="1981200" y="2051050"/>
            <a:ext cx="462050" cy="19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Step 2.</a:t>
            </a:r>
          </a:p>
        </p:txBody>
      </p:sp>
      <p:sp>
        <p:nvSpPr>
          <p:cNvPr id="243" name="Step 5."/>
          <p:cNvSpPr txBox="1"/>
          <p:nvPr/>
        </p:nvSpPr>
        <p:spPr>
          <a:xfrm>
            <a:off x="1981200" y="4951412"/>
            <a:ext cx="462050" cy="19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Step 5.</a:t>
            </a:r>
          </a:p>
        </p:txBody>
      </p:sp>
      <p:sp>
        <p:nvSpPr>
          <p:cNvPr id="244" name="Step 3."/>
          <p:cNvSpPr txBox="1"/>
          <p:nvPr/>
        </p:nvSpPr>
        <p:spPr>
          <a:xfrm>
            <a:off x="1981200" y="3017836"/>
            <a:ext cx="462050" cy="196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Step 3.</a:t>
            </a:r>
          </a:p>
        </p:txBody>
      </p:sp>
      <p:sp>
        <p:nvSpPr>
          <p:cNvPr id="245" name="Step 4."/>
          <p:cNvSpPr txBox="1"/>
          <p:nvPr/>
        </p:nvSpPr>
        <p:spPr>
          <a:xfrm>
            <a:off x="1981200" y="3984625"/>
            <a:ext cx="462050" cy="19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Step 4.</a:t>
            </a:r>
          </a:p>
        </p:txBody>
      </p:sp>
      <p:sp>
        <p:nvSpPr>
          <p:cNvPr id="246" name="Step 6."/>
          <p:cNvSpPr txBox="1"/>
          <p:nvPr/>
        </p:nvSpPr>
        <p:spPr>
          <a:xfrm>
            <a:off x="1981200" y="5918200"/>
            <a:ext cx="462050" cy="19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i="1"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Step 6.</a:t>
            </a:r>
          </a:p>
        </p:txBody>
      </p:sp>
      <p:sp>
        <p:nvSpPr>
          <p:cNvPr id="247" name="Shape"/>
          <p:cNvSpPr/>
          <p:nvPr/>
        </p:nvSpPr>
        <p:spPr>
          <a:xfrm>
            <a:off x="3030536" y="1947861"/>
            <a:ext cx="52389" cy="104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00" y="0"/>
                </a:moveTo>
                <a:lnTo>
                  <a:pt x="21600" y="0"/>
                </a:lnTo>
                <a:lnTo>
                  <a:pt x="14400" y="10800"/>
                </a:lnTo>
                <a:lnTo>
                  <a:pt x="14400" y="21600"/>
                </a:lnTo>
                <a:lnTo>
                  <a:pt x="0" y="0"/>
                </a:lnTo>
                <a:lnTo>
                  <a:pt x="7200" y="0"/>
                </a:lnTo>
                <a:lnTo>
                  <a:pt x="14400" y="10800"/>
                </a:lnTo>
                <a:lnTo>
                  <a:pt x="7200" y="10800"/>
                </a:lnTo>
                <a:lnTo>
                  <a:pt x="14400" y="0"/>
                </a:lnTo>
                <a:lnTo>
                  <a:pt x="21600" y="0"/>
                </a:lnTo>
                <a:lnTo>
                  <a:pt x="21600" y="3600"/>
                </a:lnTo>
                <a:lnTo>
                  <a:pt x="14400" y="3600"/>
                </a:lnTo>
                <a:lnTo>
                  <a:pt x="1440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8" name="Square"/>
          <p:cNvSpPr/>
          <p:nvPr/>
        </p:nvSpPr>
        <p:spPr>
          <a:xfrm>
            <a:off x="3048000" y="1947861"/>
            <a:ext cx="17463" cy="174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9" name="Shape"/>
          <p:cNvSpPr/>
          <p:nvPr/>
        </p:nvSpPr>
        <p:spPr>
          <a:xfrm>
            <a:off x="3048000" y="1947861"/>
            <a:ext cx="34925" cy="52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lnTo>
                  <a:pt x="1080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0" name="Square"/>
          <p:cNvSpPr/>
          <p:nvPr/>
        </p:nvSpPr>
        <p:spPr>
          <a:xfrm>
            <a:off x="3862387" y="1658142"/>
            <a:ext cx="17464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1" name="Rectangle"/>
          <p:cNvSpPr/>
          <p:nvPr/>
        </p:nvSpPr>
        <p:spPr>
          <a:xfrm>
            <a:off x="3927475" y="1674811"/>
            <a:ext cx="17463" cy="1238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2" name="Rectangle"/>
          <p:cNvSpPr/>
          <p:nvPr/>
        </p:nvSpPr>
        <p:spPr>
          <a:xfrm>
            <a:off x="3048000" y="1774825"/>
            <a:ext cx="879475" cy="174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3" name="Square"/>
          <p:cNvSpPr/>
          <p:nvPr/>
        </p:nvSpPr>
        <p:spPr>
          <a:xfrm>
            <a:off x="3048000" y="1934367"/>
            <a:ext cx="17463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4" name="Rectangle"/>
          <p:cNvSpPr/>
          <p:nvPr/>
        </p:nvSpPr>
        <p:spPr>
          <a:xfrm>
            <a:off x="3048000" y="1774825"/>
            <a:ext cx="17463" cy="17621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5" name="Shape"/>
          <p:cNvSpPr/>
          <p:nvPr/>
        </p:nvSpPr>
        <p:spPr>
          <a:xfrm>
            <a:off x="3038475" y="2925761"/>
            <a:ext cx="52389" cy="69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00" y="0"/>
                </a:moveTo>
                <a:lnTo>
                  <a:pt x="21600" y="0"/>
                </a:lnTo>
                <a:lnTo>
                  <a:pt x="14400" y="21600"/>
                </a:lnTo>
                <a:lnTo>
                  <a:pt x="7200" y="21600"/>
                </a:lnTo>
                <a:lnTo>
                  <a:pt x="0" y="0"/>
                </a:lnTo>
                <a:lnTo>
                  <a:pt x="7200" y="0"/>
                </a:lnTo>
                <a:lnTo>
                  <a:pt x="14400" y="21600"/>
                </a:lnTo>
                <a:lnTo>
                  <a:pt x="7200" y="21600"/>
                </a:lnTo>
                <a:lnTo>
                  <a:pt x="14400" y="0"/>
                </a:lnTo>
                <a:lnTo>
                  <a:pt x="21600" y="0"/>
                </a:lnTo>
                <a:lnTo>
                  <a:pt x="21600" y="5400"/>
                </a:lnTo>
                <a:lnTo>
                  <a:pt x="14400" y="5400"/>
                </a:lnTo>
                <a:lnTo>
                  <a:pt x="1440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6" name="Square"/>
          <p:cNvSpPr/>
          <p:nvPr/>
        </p:nvSpPr>
        <p:spPr>
          <a:xfrm>
            <a:off x="3055936" y="2925761"/>
            <a:ext cx="17464" cy="174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7" name="Shape"/>
          <p:cNvSpPr/>
          <p:nvPr/>
        </p:nvSpPr>
        <p:spPr>
          <a:xfrm>
            <a:off x="3055936" y="2925761"/>
            <a:ext cx="34927" cy="69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lnTo>
                  <a:pt x="1080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8" name="Square"/>
          <p:cNvSpPr/>
          <p:nvPr/>
        </p:nvSpPr>
        <p:spPr>
          <a:xfrm>
            <a:off x="3933825" y="2607467"/>
            <a:ext cx="17463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9" name="Rectangle"/>
          <p:cNvSpPr/>
          <p:nvPr/>
        </p:nvSpPr>
        <p:spPr>
          <a:xfrm>
            <a:off x="4005262" y="2625725"/>
            <a:ext cx="17464" cy="14128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0" name="Rectangle"/>
          <p:cNvSpPr/>
          <p:nvPr/>
        </p:nvSpPr>
        <p:spPr>
          <a:xfrm>
            <a:off x="3073400" y="2749550"/>
            <a:ext cx="950913" cy="174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1" name="Square"/>
          <p:cNvSpPr/>
          <p:nvPr/>
        </p:nvSpPr>
        <p:spPr>
          <a:xfrm>
            <a:off x="2982911" y="2907506"/>
            <a:ext cx="17464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2" name="Rectangle"/>
          <p:cNvSpPr/>
          <p:nvPr/>
        </p:nvSpPr>
        <p:spPr>
          <a:xfrm>
            <a:off x="3073400" y="2749550"/>
            <a:ext cx="17463" cy="17621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3" name="Shape"/>
          <p:cNvSpPr/>
          <p:nvPr/>
        </p:nvSpPr>
        <p:spPr>
          <a:xfrm>
            <a:off x="3557587" y="3886200"/>
            <a:ext cx="53977" cy="104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612" y="0"/>
                </a:moveTo>
                <a:lnTo>
                  <a:pt x="21600" y="0"/>
                </a:lnTo>
                <a:lnTo>
                  <a:pt x="14612" y="10800"/>
                </a:lnTo>
                <a:lnTo>
                  <a:pt x="14612" y="21600"/>
                </a:lnTo>
                <a:lnTo>
                  <a:pt x="6988" y="10800"/>
                </a:lnTo>
                <a:lnTo>
                  <a:pt x="0" y="0"/>
                </a:lnTo>
                <a:lnTo>
                  <a:pt x="6988" y="0"/>
                </a:lnTo>
                <a:lnTo>
                  <a:pt x="14612" y="10800"/>
                </a:lnTo>
                <a:lnTo>
                  <a:pt x="6988" y="10800"/>
                </a:lnTo>
                <a:lnTo>
                  <a:pt x="14612" y="0"/>
                </a:lnTo>
                <a:lnTo>
                  <a:pt x="21600" y="0"/>
                </a:lnTo>
                <a:lnTo>
                  <a:pt x="21600" y="3600"/>
                </a:lnTo>
                <a:lnTo>
                  <a:pt x="14612" y="3600"/>
                </a:lnTo>
                <a:lnTo>
                  <a:pt x="14612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4" name="Rectangle"/>
          <p:cNvSpPr/>
          <p:nvPr/>
        </p:nvSpPr>
        <p:spPr>
          <a:xfrm>
            <a:off x="3590925" y="3886200"/>
            <a:ext cx="19050" cy="174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5" name="Shape"/>
          <p:cNvSpPr/>
          <p:nvPr/>
        </p:nvSpPr>
        <p:spPr>
          <a:xfrm>
            <a:off x="3565525" y="3883025"/>
            <a:ext cx="36514" cy="52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270" y="0"/>
                </a:moveTo>
                <a:lnTo>
                  <a:pt x="21600" y="0"/>
                </a:lnTo>
                <a:lnTo>
                  <a:pt x="11270" y="21600"/>
                </a:lnTo>
                <a:lnTo>
                  <a:pt x="0" y="0"/>
                </a:lnTo>
                <a:lnTo>
                  <a:pt x="1127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6" name="Square"/>
          <p:cNvSpPr/>
          <p:nvPr/>
        </p:nvSpPr>
        <p:spPr>
          <a:xfrm>
            <a:off x="4411662" y="3590130"/>
            <a:ext cx="17464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7" name="Rectangle"/>
          <p:cNvSpPr/>
          <p:nvPr/>
        </p:nvSpPr>
        <p:spPr>
          <a:xfrm>
            <a:off x="4411662" y="3595687"/>
            <a:ext cx="17464" cy="14128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8" name="Rectangle"/>
          <p:cNvSpPr/>
          <p:nvPr/>
        </p:nvSpPr>
        <p:spPr>
          <a:xfrm>
            <a:off x="3581400" y="3713162"/>
            <a:ext cx="842963" cy="174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9" name="Square"/>
          <p:cNvSpPr/>
          <p:nvPr/>
        </p:nvSpPr>
        <p:spPr>
          <a:xfrm>
            <a:off x="3590925" y="3883817"/>
            <a:ext cx="17463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0" name="Rectangle"/>
          <p:cNvSpPr/>
          <p:nvPr/>
        </p:nvSpPr>
        <p:spPr>
          <a:xfrm>
            <a:off x="3581400" y="3713162"/>
            <a:ext cx="17463" cy="17621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1" name="Shape"/>
          <p:cNvSpPr/>
          <p:nvPr/>
        </p:nvSpPr>
        <p:spPr>
          <a:xfrm>
            <a:off x="3030536" y="4865687"/>
            <a:ext cx="52389" cy="69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00" y="0"/>
                </a:moveTo>
                <a:lnTo>
                  <a:pt x="21600" y="0"/>
                </a:lnTo>
                <a:lnTo>
                  <a:pt x="14400" y="21600"/>
                </a:lnTo>
                <a:lnTo>
                  <a:pt x="7200" y="21600"/>
                </a:lnTo>
                <a:lnTo>
                  <a:pt x="0" y="0"/>
                </a:lnTo>
                <a:lnTo>
                  <a:pt x="7200" y="0"/>
                </a:lnTo>
                <a:lnTo>
                  <a:pt x="14400" y="21600"/>
                </a:lnTo>
                <a:lnTo>
                  <a:pt x="7200" y="21600"/>
                </a:lnTo>
                <a:lnTo>
                  <a:pt x="14400" y="0"/>
                </a:lnTo>
                <a:lnTo>
                  <a:pt x="21600" y="0"/>
                </a:lnTo>
                <a:lnTo>
                  <a:pt x="21600" y="5400"/>
                </a:lnTo>
                <a:lnTo>
                  <a:pt x="14400" y="5400"/>
                </a:lnTo>
                <a:lnTo>
                  <a:pt x="1440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2" name="Square"/>
          <p:cNvSpPr/>
          <p:nvPr/>
        </p:nvSpPr>
        <p:spPr>
          <a:xfrm>
            <a:off x="3048000" y="4865687"/>
            <a:ext cx="17463" cy="174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3" name="Shape"/>
          <p:cNvSpPr/>
          <p:nvPr/>
        </p:nvSpPr>
        <p:spPr>
          <a:xfrm>
            <a:off x="3048000" y="4865687"/>
            <a:ext cx="34925" cy="69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lnTo>
                  <a:pt x="1080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4" name="Square"/>
          <p:cNvSpPr/>
          <p:nvPr/>
        </p:nvSpPr>
        <p:spPr>
          <a:xfrm>
            <a:off x="4038600" y="4541042"/>
            <a:ext cx="17463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5" name="Rectangle"/>
          <p:cNvSpPr/>
          <p:nvPr/>
        </p:nvSpPr>
        <p:spPr>
          <a:xfrm>
            <a:off x="4121150" y="4572000"/>
            <a:ext cx="17463" cy="14128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6" name="Rectangle"/>
          <p:cNvSpPr/>
          <p:nvPr/>
        </p:nvSpPr>
        <p:spPr>
          <a:xfrm>
            <a:off x="3065461" y="4689475"/>
            <a:ext cx="1055689" cy="174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7" name="Square"/>
          <p:cNvSpPr/>
          <p:nvPr/>
        </p:nvSpPr>
        <p:spPr>
          <a:xfrm>
            <a:off x="3065461" y="4860130"/>
            <a:ext cx="17464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8" name="Rectangle"/>
          <p:cNvSpPr/>
          <p:nvPr/>
        </p:nvSpPr>
        <p:spPr>
          <a:xfrm>
            <a:off x="3065461" y="4689475"/>
            <a:ext cx="17464" cy="17621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9" name="Shape"/>
          <p:cNvSpPr/>
          <p:nvPr/>
        </p:nvSpPr>
        <p:spPr>
          <a:xfrm>
            <a:off x="3060700" y="5800725"/>
            <a:ext cx="53975" cy="104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976" y="0"/>
                </a:moveTo>
                <a:lnTo>
                  <a:pt x="21600" y="0"/>
                </a:lnTo>
                <a:lnTo>
                  <a:pt x="13976" y="10800"/>
                </a:lnTo>
                <a:lnTo>
                  <a:pt x="13976" y="21600"/>
                </a:lnTo>
                <a:lnTo>
                  <a:pt x="0" y="0"/>
                </a:lnTo>
                <a:lnTo>
                  <a:pt x="6988" y="0"/>
                </a:lnTo>
                <a:lnTo>
                  <a:pt x="13976" y="10800"/>
                </a:lnTo>
                <a:lnTo>
                  <a:pt x="6988" y="10800"/>
                </a:lnTo>
                <a:lnTo>
                  <a:pt x="13976" y="0"/>
                </a:lnTo>
                <a:lnTo>
                  <a:pt x="21600" y="0"/>
                </a:lnTo>
                <a:lnTo>
                  <a:pt x="21600" y="3600"/>
                </a:lnTo>
                <a:lnTo>
                  <a:pt x="13976" y="3600"/>
                </a:lnTo>
                <a:lnTo>
                  <a:pt x="13976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0" name="Square"/>
          <p:cNvSpPr/>
          <p:nvPr/>
        </p:nvSpPr>
        <p:spPr>
          <a:xfrm>
            <a:off x="3078161" y="5800725"/>
            <a:ext cx="17464" cy="174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1" name="Shape"/>
          <p:cNvSpPr/>
          <p:nvPr/>
        </p:nvSpPr>
        <p:spPr>
          <a:xfrm>
            <a:off x="3078161" y="5800725"/>
            <a:ext cx="36514" cy="52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330" y="0"/>
                </a:moveTo>
                <a:lnTo>
                  <a:pt x="21600" y="0"/>
                </a:lnTo>
                <a:lnTo>
                  <a:pt x="10330" y="21600"/>
                </a:lnTo>
                <a:lnTo>
                  <a:pt x="0" y="0"/>
                </a:lnTo>
                <a:lnTo>
                  <a:pt x="1033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2" name="Square"/>
          <p:cNvSpPr/>
          <p:nvPr/>
        </p:nvSpPr>
        <p:spPr>
          <a:xfrm>
            <a:off x="4003675" y="5520530"/>
            <a:ext cx="17463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3" name="Rectangle"/>
          <p:cNvSpPr/>
          <p:nvPr/>
        </p:nvSpPr>
        <p:spPr>
          <a:xfrm>
            <a:off x="4003675" y="5526087"/>
            <a:ext cx="17463" cy="14128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4" name="Rectangle"/>
          <p:cNvSpPr/>
          <p:nvPr/>
        </p:nvSpPr>
        <p:spPr>
          <a:xfrm>
            <a:off x="3076575" y="5649912"/>
            <a:ext cx="933450" cy="174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5" name="Rectangle"/>
          <p:cNvSpPr/>
          <p:nvPr/>
        </p:nvSpPr>
        <p:spPr>
          <a:xfrm>
            <a:off x="3000375" y="5790405"/>
            <a:ext cx="19050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6" name="Rectangle"/>
          <p:cNvSpPr/>
          <p:nvPr/>
        </p:nvSpPr>
        <p:spPr>
          <a:xfrm>
            <a:off x="3076575" y="5649912"/>
            <a:ext cx="19050" cy="1587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7" name="Rectangle"/>
          <p:cNvSpPr/>
          <p:nvPr/>
        </p:nvSpPr>
        <p:spPr>
          <a:xfrm>
            <a:off x="3805237" y="1500187"/>
            <a:ext cx="246064" cy="174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8" name="Rectangle"/>
          <p:cNvSpPr/>
          <p:nvPr/>
        </p:nvSpPr>
        <p:spPr>
          <a:xfrm>
            <a:off x="4033837" y="1500187"/>
            <a:ext cx="17464" cy="1746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9" name="Rectangle"/>
          <p:cNvSpPr/>
          <p:nvPr/>
        </p:nvSpPr>
        <p:spPr>
          <a:xfrm>
            <a:off x="3805237" y="1657350"/>
            <a:ext cx="228602" cy="174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0" name="Rectangle"/>
          <p:cNvSpPr/>
          <p:nvPr/>
        </p:nvSpPr>
        <p:spPr>
          <a:xfrm>
            <a:off x="3805237" y="1500187"/>
            <a:ext cx="17464" cy="1571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1" name="Rectangle"/>
          <p:cNvSpPr/>
          <p:nvPr/>
        </p:nvSpPr>
        <p:spPr>
          <a:xfrm>
            <a:off x="3898900" y="2451100"/>
            <a:ext cx="246064" cy="174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2" name="Rectangle"/>
          <p:cNvSpPr/>
          <p:nvPr/>
        </p:nvSpPr>
        <p:spPr>
          <a:xfrm>
            <a:off x="4127500" y="2451100"/>
            <a:ext cx="17463" cy="19208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3" name="Rectangle"/>
          <p:cNvSpPr/>
          <p:nvPr/>
        </p:nvSpPr>
        <p:spPr>
          <a:xfrm>
            <a:off x="3898900" y="2625725"/>
            <a:ext cx="228600" cy="174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4" name="Rectangle"/>
          <p:cNvSpPr/>
          <p:nvPr/>
        </p:nvSpPr>
        <p:spPr>
          <a:xfrm>
            <a:off x="3898900" y="2451100"/>
            <a:ext cx="17463" cy="1746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5" name="Rectangle"/>
          <p:cNvSpPr/>
          <p:nvPr/>
        </p:nvSpPr>
        <p:spPr>
          <a:xfrm>
            <a:off x="4306887" y="3421062"/>
            <a:ext cx="246064" cy="174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6" name="Rectangle"/>
          <p:cNvSpPr/>
          <p:nvPr/>
        </p:nvSpPr>
        <p:spPr>
          <a:xfrm>
            <a:off x="4535487" y="3421062"/>
            <a:ext cx="17464" cy="193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7" name="Rectangle"/>
          <p:cNvSpPr/>
          <p:nvPr/>
        </p:nvSpPr>
        <p:spPr>
          <a:xfrm>
            <a:off x="4306887" y="3595687"/>
            <a:ext cx="228602" cy="190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8" name="Rectangle"/>
          <p:cNvSpPr/>
          <p:nvPr/>
        </p:nvSpPr>
        <p:spPr>
          <a:xfrm>
            <a:off x="4306887" y="3421062"/>
            <a:ext cx="17464" cy="1746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9" name="Rectangle"/>
          <p:cNvSpPr/>
          <p:nvPr/>
        </p:nvSpPr>
        <p:spPr>
          <a:xfrm>
            <a:off x="3997325" y="4397375"/>
            <a:ext cx="247650" cy="174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0" name="Rectangle"/>
          <p:cNvSpPr/>
          <p:nvPr/>
        </p:nvSpPr>
        <p:spPr>
          <a:xfrm>
            <a:off x="4225925" y="4397375"/>
            <a:ext cx="19050" cy="1936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1" name="Rectangle"/>
          <p:cNvSpPr/>
          <p:nvPr/>
        </p:nvSpPr>
        <p:spPr>
          <a:xfrm>
            <a:off x="3997325" y="4572000"/>
            <a:ext cx="228600" cy="190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2" name="Rectangle"/>
          <p:cNvSpPr/>
          <p:nvPr/>
        </p:nvSpPr>
        <p:spPr>
          <a:xfrm>
            <a:off x="3997325" y="4397375"/>
            <a:ext cx="19050" cy="1746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3" name="Rectangle"/>
          <p:cNvSpPr/>
          <p:nvPr/>
        </p:nvSpPr>
        <p:spPr>
          <a:xfrm>
            <a:off x="3897312" y="5351462"/>
            <a:ext cx="246064" cy="174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4" name="Rectangle"/>
          <p:cNvSpPr/>
          <p:nvPr/>
        </p:nvSpPr>
        <p:spPr>
          <a:xfrm>
            <a:off x="4125912" y="5351462"/>
            <a:ext cx="17464" cy="193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5" name="Rectangle"/>
          <p:cNvSpPr/>
          <p:nvPr/>
        </p:nvSpPr>
        <p:spPr>
          <a:xfrm>
            <a:off x="3897312" y="5526087"/>
            <a:ext cx="228602" cy="190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6" name="Rectangle"/>
          <p:cNvSpPr/>
          <p:nvPr/>
        </p:nvSpPr>
        <p:spPr>
          <a:xfrm>
            <a:off x="3897312" y="5351462"/>
            <a:ext cx="17464" cy="1746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7.6  Decision Making: Equality and Relational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  Decision Making: Equality and Relational Operators </a:t>
            </a:r>
          </a:p>
        </p:txBody>
      </p:sp>
      <p:sp>
        <p:nvSpPr>
          <p:cNvPr id="309" name="Decision based on the truth or falsity of a cond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based on the truth or falsity of a condition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Equality operators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Relational operators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7.6  Decision Making: Equality and Relational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  Decision Making: Equality and Relational Operators </a:t>
            </a:r>
          </a:p>
        </p:txBody>
      </p:sp>
      <p:pic>
        <p:nvPicPr>
          <p:cNvPr id="312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38"/>
          <a:stretch>
            <a:fillRect/>
          </a:stretch>
        </p:blipFill>
        <p:spPr>
          <a:xfrm>
            <a:off x="349250" y="1219200"/>
            <a:ext cx="8445500" cy="2890749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≥"/>
          <p:cNvSpPr txBox="1"/>
          <p:nvPr/>
        </p:nvSpPr>
        <p:spPr>
          <a:xfrm>
            <a:off x="1087119" y="3175000"/>
            <a:ext cx="215660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900"/>
              </a:spcBef>
              <a:defRPr sz="16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³</a:t>
            </a:r>
          </a:p>
        </p:txBody>
      </p:sp>
      <p:sp>
        <p:nvSpPr>
          <p:cNvPr id="314" name="≤"/>
          <p:cNvSpPr txBox="1"/>
          <p:nvPr/>
        </p:nvSpPr>
        <p:spPr>
          <a:xfrm>
            <a:off x="1074419" y="3619501"/>
            <a:ext cx="215660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900"/>
              </a:spcBef>
              <a:defRPr sz="16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welcome6.html (1 of 3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welcome6.html</a:t>
            </a:r>
            <a:br/>
            <a:r>
              <a:t>(1 of 3)</a:t>
            </a:r>
          </a:p>
        </p:txBody>
      </p:sp>
      <p:pic>
        <p:nvPicPr>
          <p:cNvPr id="31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89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welcome6.html (2 of 3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welcome6.html</a:t>
            </a:r>
            <a:br/>
            <a:r>
              <a:t>(2 of 3)</a:t>
            </a:r>
          </a:p>
        </p:txBody>
      </p:sp>
      <p:pic>
        <p:nvPicPr>
          <p:cNvPr id="32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46900" cy="539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7.1 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  Introduction </a:t>
            </a:r>
          </a:p>
        </p:txBody>
      </p:sp>
      <p:sp>
        <p:nvSpPr>
          <p:cNvPr id="47" name="JavaScript scripting langu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scripting language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Enhances functionality and appearance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Client-side scripting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Makes pages more dynamic and interactive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Foundation for complex server-side scripting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Program development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Program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welcome6.html (3 of 3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welcome6.html</a:t>
            </a:r>
            <a:br/>
            <a:r>
              <a:t>(3 of 3)</a:t>
            </a:r>
          </a:p>
        </p:txBody>
      </p:sp>
      <p:pic>
        <p:nvPicPr>
          <p:cNvPr id="32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21500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welcome_prompt.png" descr="welcome_prom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800" y="1447800"/>
            <a:ext cx="5715000" cy="1476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13a.png" descr="13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600" y="3200400"/>
            <a:ext cx="8602664" cy="2219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7.6  Decision Making: Equality and Relational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  Decision Making: Equality and Relational Operators </a:t>
            </a:r>
          </a:p>
        </p:txBody>
      </p:sp>
      <p:pic>
        <p:nvPicPr>
          <p:cNvPr id="32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43767"/>
          <a:stretch>
            <a:fillRect/>
          </a:stretch>
        </p:blipFill>
        <p:spPr>
          <a:xfrm>
            <a:off x="1371600" y="1524000"/>
            <a:ext cx="6321425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8.14  Web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Resources </a:t>
            </a:r>
          </a:p>
        </p:txBody>
      </p:sp>
      <p:sp>
        <p:nvSpPr>
          <p:cNvPr id="331" name="www.javascriptmall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www.javascriptmall.com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developer.netscape.com/tech/javascript</a:t>
            </a:r>
          </a:p>
          <a:p>
            <a:pPr>
              <a:spcBef>
                <a:spcPts val="300"/>
              </a:spcBef>
              <a:defRPr sz="2000">
                <a:latin typeface="LucidaSansTypewriter"/>
                <a:ea typeface="LucidaSansTypewriter"/>
                <a:cs typeface="LucidaSansTypewriter"/>
                <a:sym typeface="LucidaSansTypewriter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www.mozilla.org/js/language</a:t>
            </a:r>
          </a:p>
          <a:p>
            <a:pPr>
              <a:spcBef>
                <a:spcPts val="300"/>
              </a:spcBef>
              <a:defRPr sz="2000">
                <a:latin typeface="LucidaSansTypewriter"/>
                <a:ea typeface="LucidaSansTypewriter"/>
                <a:cs typeface="LucidaSansTypewriter"/>
                <a:sym typeface="LucidaSansTypewriter"/>
              </a:defRPr>
            </a:pPr>
            <a:r>
              <a:t>Deitel and deitel, Internet and World Wide Web How to Program: Third Edition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7.2  Simple Program: Printing a Line of Text in a Web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  Simple Program: Printing a Line of Text in a Web Page </a:t>
            </a:r>
          </a:p>
        </p:txBody>
      </p:sp>
      <p:sp>
        <p:nvSpPr>
          <p:cNvPr id="50" name="Inline scrip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Inline scripting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Written in the </a:t>
            </a:r>
            <a:r>
              <a:rPr sz="2000"/>
              <a:t>&lt;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body&gt;</a:t>
            </a:r>
            <a:r>
              <a:t> of a document</a:t>
            </a:r>
          </a:p>
          <a:p>
            <a:pPr lvl="1" marL="742950" indent="-285750">
              <a:spcBef>
                <a:spcPts val="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&lt;script&gt;</a:t>
            </a: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 tag</a:t>
            </a:r>
            <a:endParaRPr sz="2200"/>
          </a:p>
          <a:p>
            <a:pPr lvl="2" marL="1143000" indent="-228600">
              <a:spcBef>
                <a:spcPts val="0"/>
              </a:spcBef>
              <a:defRPr sz="2000"/>
            </a:pPr>
            <a:r>
              <a:t>Indicate that the text is part of a script</a:t>
            </a:r>
          </a:p>
          <a:p>
            <a:pPr lvl="2" marL="1143000" indent="-228600">
              <a:spcBef>
                <a:spcPts val="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type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attribute</a:t>
            </a:r>
            <a:endParaRPr sz="2000"/>
          </a:p>
          <a:p>
            <a:pPr lvl="3" marL="1600200" indent="-228600">
              <a:spcBef>
                <a:spcPts val="0"/>
              </a:spcBef>
              <a:defRPr sz="1800"/>
            </a:pPr>
            <a:r>
              <a:t>Specifies the type of file and the scripting language use</a:t>
            </a:r>
          </a:p>
          <a:p>
            <a:pPr lvl="2" marL="1143000" indent="-228600">
              <a:spcBef>
                <a:spcPts val="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writeln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sz="2000"/>
          </a:p>
          <a:p>
            <a:pPr lvl="3" marL="1600200" indent="-228600">
              <a:spcBef>
                <a:spcPts val="0"/>
              </a:spcBef>
              <a:defRPr sz="1800"/>
            </a:pPr>
            <a:r>
              <a:t>Write a line in the document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Escape character ( </a:t>
            </a:r>
            <a:r>
              <a:rPr sz="1800">
                <a:latin typeface="Lucida Console"/>
                <a:ea typeface="Lucida Console"/>
                <a:cs typeface="Lucida Console"/>
                <a:sym typeface="Lucida Console"/>
              </a:rPr>
              <a:t>\</a:t>
            </a:r>
            <a:r>
              <a:t> )</a:t>
            </a:r>
          </a:p>
          <a:p>
            <a:pPr lvl="3" marL="1600200" indent="-228600">
              <a:spcBef>
                <a:spcPts val="0"/>
              </a:spcBef>
              <a:defRPr sz="1800"/>
            </a:pPr>
            <a:r>
              <a:t>Indicates “special” character is used in the string</a:t>
            </a:r>
          </a:p>
          <a:p>
            <a:pPr lvl="2" marL="1143000" indent="-228600">
              <a:spcBef>
                <a:spcPts val="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alert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sz="2000"/>
          </a:p>
          <a:p>
            <a:pPr lvl="3" marL="1600200" indent="-228600">
              <a:spcBef>
                <a:spcPts val="0"/>
              </a:spcBef>
              <a:defRPr sz="1800"/>
            </a:pPr>
            <a:r>
              <a:t>Dialog 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welcome.html (1 of 1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welcome.html</a:t>
            </a:r>
            <a:br/>
            <a:r>
              <a:t>(1 of 1)</a:t>
            </a:r>
          </a:p>
        </p:txBody>
      </p:sp>
      <p:pic>
        <p:nvPicPr>
          <p:cNvPr id="5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048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125" y="4953000"/>
            <a:ext cx="4867275" cy="1660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welcome2.html (1 of 1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welcome2.html</a:t>
            </a:r>
            <a:br/>
            <a:r>
              <a:t>(1 of 1)</a:t>
            </a:r>
          </a:p>
        </p:txBody>
      </p:sp>
      <p:pic>
        <p:nvPicPr>
          <p:cNvPr id="5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191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02.png" descr="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0" y="5080000"/>
            <a:ext cx="4724400" cy="161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welcome3.html 1 of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welcome3.html</a:t>
            </a:r>
            <a:br/>
            <a:r>
              <a:t>1 of 1</a:t>
            </a:r>
          </a:p>
        </p:txBody>
      </p:sp>
      <p:pic>
        <p:nvPicPr>
          <p:cNvPr id="6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4714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03.png" descr="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200" y="4597400"/>
            <a:ext cx="4419600" cy="2114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welcome4.html 1 of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welcome4.html</a:t>
            </a:r>
            <a:br/>
            <a:r>
              <a:t>1 of 1</a:t>
            </a:r>
          </a:p>
        </p:txBody>
      </p:sp>
      <p:pic>
        <p:nvPicPr>
          <p:cNvPr id="65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429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04a.png" descr="04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1400" y="762000"/>
            <a:ext cx="1876425" cy="120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04b.png" descr="04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2590800"/>
            <a:ext cx="6934200" cy="2049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itel PowerPoint Slides">
  <a:themeElements>
    <a:clrScheme name="Deitel PowerPoint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FF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itel PowerPoint Slides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itel PowerPoi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itel PowerPoint Slides">
  <a:themeElements>
    <a:clrScheme name="Deitel PowerPoint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FF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itel PowerPoint Slides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itel PowerPoi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