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F"/>
          </a:solidFill>
        </a:fill>
      </a:tcStyle>
    </a:wholeTbl>
    <a:band2H>
      <a:tcTxStyle b="def" i="def"/>
      <a:tcStyle>
        <a:tcBdr/>
        <a:fill>
          <a:solidFill>
            <a:srgbClr val="E6E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/>
          <p:cNvSpPr txBox="1"/>
          <p:nvPr/>
        </p:nvSpPr>
        <p:spPr>
          <a:xfrm>
            <a:off x="7132318" y="227011"/>
            <a:ext cx="188976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2000" u="sng">
                <a:latin typeface="AvantGarde"/>
                <a:ea typeface="AvantGarde"/>
                <a:cs typeface="AvantGarde"/>
                <a:sym typeface="AvantGard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xfrm>
            <a:off x="73025" y="227011"/>
            <a:ext cx="6937375" cy="6399214"/>
          </a:xfrm>
          <a:prstGeom prst="rect">
            <a:avLst/>
          </a:prstGeom>
          <a:solidFill>
            <a:srgbClr val="FFE699"/>
          </a:solidFill>
        </p:spPr>
        <p:txBody>
          <a:bodyPr lIns="0" tIns="0" rIns="0" bIns="0"/>
          <a:lstStyle>
            <a:lvl1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3pPr>
            <a:lvl4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4pPr>
            <a:lvl5pPr marL="0" indent="0">
              <a:spcBef>
                <a:spcPts val="200"/>
              </a:spcBef>
              <a:buSzTx/>
              <a:buNone/>
              <a:defRPr sz="1200">
                <a:latin typeface="Lucida Console"/>
                <a:ea typeface="Lucida Console"/>
                <a:cs typeface="Lucida Console"/>
                <a:sym typeface="Lucida Conso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086600" y="838200"/>
            <a:ext cx="2057400" cy="5486400"/>
          </a:xfrm>
          <a:prstGeom prst="rect">
            <a:avLst/>
          </a:prstGeom>
        </p:spPr>
        <p:txBody>
          <a:bodyPr anchor="t"/>
          <a:lstStyle>
            <a:lvl1pPr algn="l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Outline"/>
          <p:cNvSpPr txBox="1"/>
          <p:nvPr/>
        </p:nvSpPr>
        <p:spPr>
          <a:xfrm>
            <a:off x="7132318" y="227011"/>
            <a:ext cx="188976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2000" u="sng">
                <a:latin typeface="AvantGarde"/>
                <a:ea typeface="AvantGarde"/>
                <a:cs typeface="AvantGarde"/>
                <a:sym typeface="AvantGard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76200"/>
            <a:ext cx="77724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219200"/>
            <a:ext cx="7772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62062" y="0"/>
            <a:ext cx="281939" cy="28708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spcBef>
                <a:spcPts val="8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FF33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820880" marR="0" indent="-3636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34438" marR="0" indent="-32003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mozilla.org/js/languag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hapter 8 - JavaScript: Control Statements I"/>
          <p:cNvSpPr txBox="1"/>
          <p:nvPr>
            <p:ph type="title"/>
          </p:nvPr>
        </p:nvSpPr>
        <p:spPr>
          <a:xfrm>
            <a:off x="685800" y="152398"/>
            <a:ext cx="7772400" cy="1143004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>
            <a:lvl1pPr defTabSz="896111">
              <a:defRPr b="0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JavaScript: Control Statements I</a:t>
            </a:r>
          </a:p>
        </p:txBody>
      </p:sp>
      <p:sp>
        <p:nvSpPr>
          <p:cNvPr id="49" name="Outline…"/>
          <p:cNvSpPr txBox="1"/>
          <p:nvPr/>
        </p:nvSpPr>
        <p:spPr>
          <a:xfrm>
            <a:off x="782000" y="1219201"/>
            <a:ext cx="7680963" cy="490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Outline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Introduction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	Algorithms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Pseudocode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	Control Structures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if Selection Statement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if…else Selection Statement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	while Repetition Statement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Formulating Algorithms: Case Study 1 (Counter-Controlled 	Repetition)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Formulating Algorithms with Top-Down, Stepwise 	Refinement: Case Study 2 (Sentinel-Controlled Repetition)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Formulating Algorithms with Top-Down, Stepwise 	Refinement: Case Study 3 (Nested Control Structures)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Assignment Operators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Increment and Decrement Operators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Note on Data Types</a:t>
            </a:r>
          </a:p>
          <a:p>
            <a:pPr marL="228600" indent="-228600">
              <a:buSzPct val="100000"/>
              <a:buAutoNum type="arabicPeriod" startAt="1"/>
              <a:def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Web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8.5  if Selection Statement"/>
          <p:cNvSpPr txBox="1"/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</p:spPr>
        <p:txBody>
          <a:bodyPr/>
          <a:lstStyle/>
          <a:p>
            <a:pPr/>
            <a:r>
              <a:t>5  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if</a:t>
            </a:r>
            <a:r>
              <a:t> Selection Statement </a:t>
            </a:r>
          </a:p>
        </p:txBody>
      </p:sp>
      <p:sp>
        <p:nvSpPr>
          <p:cNvPr id="107" name="Single-entry/single-exit 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Single-entry/single-exit structure</a:t>
            </a:r>
          </a:p>
          <a:p>
            <a:pPr/>
            <a:r>
              <a:t>Indicate action only when the condition evaluates to </a:t>
            </a:r>
            <a:r>
              <a:rPr sz="2400">
                <a:latin typeface="Lucida Console"/>
                <a:ea typeface="Lucida Console"/>
                <a:cs typeface="Lucida Console"/>
                <a:sym typeface="Lucida Console"/>
              </a:rP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"/>
          <p:cNvSpPr/>
          <p:nvPr/>
        </p:nvSpPr>
        <p:spPr>
          <a:xfrm>
            <a:off x="5126037" y="2705100"/>
            <a:ext cx="1382714" cy="2508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0" name="Rectangle"/>
          <p:cNvSpPr/>
          <p:nvPr/>
        </p:nvSpPr>
        <p:spPr>
          <a:xfrm>
            <a:off x="5126037" y="2705100"/>
            <a:ext cx="1403352" cy="206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1" name="Rectangle"/>
          <p:cNvSpPr/>
          <p:nvPr/>
        </p:nvSpPr>
        <p:spPr>
          <a:xfrm>
            <a:off x="6508750" y="2705100"/>
            <a:ext cx="20638" cy="2714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5126037" y="2955925"/>
            <a:ext cx="1382714" cy="2063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126037" y="2705100"/>
            <a:ext cx="20639" cy="25082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4" name="Shape"/>
          <p:cNvSpPr/>
          <p:nvPr/>
        </p:nvSpPr>
        <p:spPr>
          <a:xfrm>
            <a:off x="2611436" y="2370136"/>
            <a:ext cx="2011364" cy="900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9" y="0"/>
                </a:moveTo>
                <a:lnTo>
                  <a:pt x="0" y="11048"/>
                </a:lnTo>
                <a:lnTo>
                  <a:pt x="10809" y="21600"/>
                </a:lnTo>
                <a:lnTo>
                  <a:pt x="21600" y="11048"/>
                </a:lnTo>
                <a:lnTo>
                  <a:pt x="10809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5" name="Shape"/>
          <p:cNvSpPr/>
          <p:nvPr/>
        </p:nvSpPr>
        <p:spPr>
          <a:xfrm>
            <a:off x="2611436" y="2370136"/>
            <a:ext cx="2052639" cy="920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91" y="484"/>
                </a:moveTo>
                <a:lnTo>
                  <a:pt x="0" y="11284"/>
                </a:lnTo>
                <a:lnTo>
                  <a:pt x="0" y="10800"/>
                </a:lnTo>
                <a:lnTo>
                  <a:pt x="10591" y="21116"/>
                </a:lnTo>
                <a:lnTo>
                  <a:pt x="10591" y="21600"/>
                </a:lnTo>
                <a:lnTo>
                  <a:pt x="10591" y="21116"/>
                </a:lnTo>
                <a:lnTo>
                  <a:pt x="21166" y="10800"/>
                </a:lnTo>
                <a:lnTo>
                  <a:pt x="21600" y="11284"/>
                </a:lnTo>
                <a:lnTo>
                  <a:pt x="21166" y="11284"/>
                </a:lnTo>
                <a:lnTo>
                  <a:pt x="10591" y="21600"/>
                </a:lnTo>
                <a:lnTo>
                  <a:pt x="0" y="11284"/>
                </a:lnTo>
                <a:lnTo>
                  <a:pt x="0" y="10800"/>
                </a:lnTo>
                <a:lnTo>
                  <a:pt x="10591" y="0"/>
                </a:lnTo>
                <a:lnTo>
                  <a:pt x="10591" y="484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6" name="Shape"/>
          <p:cNvSpPr/>
          <p:nvPr/>
        </p:nvSpPr>
        <p:spPr>
          <a:xfrm>
            <a:off x="3617912" y="2370136"/>
            <a:ext cx="1004889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27"/>
                </a:lnTo>
                <a:lnTo>
                  <a:pt x="0" y="0"/>
                </a:lnTo>
                <a:lnTo>
                  <a:pt x="21600" y="20673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7" name="Shape"/>
          <p:cNvSpPr/>
          <p:nvPr/>
        </p:nvSpPr>
        <p:spPr>
          <a:xfrm>
            <a:off x="2611436" y="2370136"/>
            <a:ext cx="2052639" cy="9207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91" y="484"/>
                </a:moveTo>
                <a:lnTo>
                  <a:pt x="0" y="11284"/>
                </a:lnTo>
                <a:lnTo>
                  <a:pt x="0" y="10800"/>
                </a:lnTo>
                <a:lnTo>
                  <a:pt x="10591" y="21116"/>
                </a:lnTo>
                <a:lnTo>
                  <a:pt x="10591" y="21600"/>
                </a:lnTo>
                <a:lnTo>
                  <a:pt x="10591" y="21116"/>
                </a:lnTo>
                <a:lnTo>
                  <a:pt x="21166" y="10800"/>
                </a:lnTo>
                <a:lnTo>
                  <a:pt x="21600" y="11284"/>
                </a:lnTo>
                <a:lnTo>
                  <a:pt x="21166" y="11284"/>
                </a:lnTo>
                <a:lnTo>
                  <a:pt x="10591" y="21600"/>
                </a:lnTo>
                <a:lnTo>
                  <a:pt x="0" y="11284"/>
                </a:lnTo>
                <a:lnTo>
                  <a:pt x="0" y="10800"/>
                </a:lnTo>
                <a:lnTo>
                  <a:pt x="10591" y="0"/>
                </a:lnTo>
                <a:lnTo>
                  <a:pt x="10591" y="484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8" name="Shape"/>
          <p:cNvSpPr/>
          <p:nvPr/>
        </p:nvSpPr>
        <p:spPr>
          <a:xfrm>
            <a:off x="3617912" y="2370136"/>
            <a:ext cx="1004889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27"/>
                </a:lnTo>
                <a:lnTo>
                  <a:pt x="0" y="0"/>
                </a:lnTo>
                <a:lnTo>
                  <a:pt x="21600" y="20673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19" name="grade &gt;= 60"/>
          <p:cNvSpPr txBox="1"/>
          <p:nvPr/>
        </p:nvSpPr>
        <p:spPr>
          <a:xfrm>
            <a:off x="3114675" y="2725736"/>
            <a:ext cx="903176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grade &gt;= 60</a:t>
            </a:r>
          </a:p>
        </p:txBody>
      </p:sp>
      <p:sp>
        <p:nvSpPr>
          <p:cNvPr id="120" name="Rectangle"/>
          <p:cNvSpPr/>
          <p:nvPr/>
        </p:nvSpPr>
        <p:spPr>
          <a:xfrm>
            <a:off x="5126037" y="2705100"/>
            <a:ext cx="1403352" cy="206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6508750" y="2705100"/>
            <a:ext cx="20638" cy="2714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5126037" y="2955925"/>
            <a:ext cx="1382714" cy="2063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5126037" y="2705100"/>
            <a:ext cx="20639" cy="25082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4" name="true"/>
          <p:cNvSpPr txBox="1"/>
          <p:nvPr/>
        </p:nvSpPr>
        <p:spPr>
          <a:xfrm>
            <a:off x="4643437" y="2641600"/>
            <a:ext cx="297192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25" name="false"/>
          <p:cNvSpPr txBox="1"/>
          <p:nvPr/>
        </p:nvSpPr>
        <p:spPr>
          <a:xfrm>
            <a:off x="3219450" y="3457575"/>
            <a:ext cx="361442" cy="18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00"/>
              </a:spcBef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26" name="print “Passed”"/>
          <p:cNvSpPr txBox="1"/>
          <p:nvPr/>
        </p:nvSpPr>
        <p:spPr>
          <a:xfrm>
            <a:off x="5251450" y="2725736"/>
            <a:ext cx="1149350" cy="1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700"/>
              </a:spcBef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print “Passed”</a:t>
            </a:r>
          </a:p>
        </p:txBody>
      </p:sp>
      <p:sp>
        <p:nvSpPr>
          <p:cNvPr id="127" name="Line"/>
          <p:cNvSpPr/>
          <p:nvPr/>
        </p:nvSpPr>
        <p:spPr>
          <a:xfrm>
            <a:off x="4622800" y="2855911"/>
            <a:ext cx="500063" cy="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Oval"/>
          <p:cNvSpPr/>
          <p:nvPr/>
        </p:nvSpPr>
        <p:spPr>
          <a:xfrm>
            <a:off x="3529012" y="1714500"/>
            <a:ext cx="150815" cy="13811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29" name="Oval"/>
          <p:cNvSpPr/>
          <p:nvPr/>
        </p:nvSpPr>
        <p:spPr>
          <a:xfrm>
            <a:off x="3544887" y="4033837"/>
            <a:ext cx="150815" cy="138115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3619500" y="3306761"/>
            <a:ext cx="1" cy="72707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Line"/>
          <p:cNvSpPr/>
          <p:nvPr/>
        </p:nvSpPr>
        <p:spPr>
          <a:xfrm>
            <a:off x="3606799" y="1854199"/>
            <a:ext cx="1" cy="5381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Line"/>
          <p:cNvSpPr/>
          <p:nvPr/>
        </p:nvSpPr>
        <p:spPr>
          <a:xfrm>
            <a:off x="5824536" y="2968625"/>
            <a:ext cx="3" cy="663575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 flipH="1">
            <a:off x="3619498" y="3632200"/>
            <a:ext cx="220504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8.5  if Selection Statement"/>
          <p:cNvSpPr txBox="1"/>
          <p:nvPr>
            <p:ph type="title"/>
          </p:nvPr>
        </p:nvSpPr>
        <p:spPr>
          <a:xfrm>
            <a:off x="685800" y="0"/>
            <a:ext cx="7772400" cy="1066800"/>
          </a:xfrm>
          <a:prstGeom prst="rect">
            <a:avLst/>
          </a:prstGeom>
        </p:spPr>
        <p:txBody>
          <a:bodyPr/>
          <a:lstStyle/>
          <a:p>
            <a:pPr/>
            <a:r>
              <a:t>5  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if</a:t>
            </a:r>
            <a:r>
              <a:t> Selection Statement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8.6  if…else Select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if…else</a:t>
            </a:r>
            <a:r>
              <a:t> Selection Statement </a:t>
            </a:r>
          </a:p>
        </p:txBody>
      </p:sp>
      <p:sp>
        <p:nvSpPr>
          <p:cNvPr id="137" name="Indicate different actions to be perform when condition is true or fal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Indicate different actions to be perform when condition is </a:t>
            </a:r>
            <a:r>
              <a:rPr sz="2400">
                <a:latin typeface="Lucida Console"/>
                <a:ea typeface="Lucida Console"/>
                <a:cs typeface="Lucida Console"/>
                <a:sym typeface="Lucida Console"/>
              </a:rPr>
              <a:t>true</a:t>
            </a:r>
            <a:r>
              <a:t> or </a:t>
            </a:r>
            <a:r>
              <a:rPr sz="2400">
                <a:latin typeface="Lucida Console"/>
                <a:ea typeface="Lucida Console"/>
                <a:cs typeface="Lucida Console"/>
                <a:sym typeface="Lucida Console"/>
              </a:rPr>
              <a:t>false</a:t>
            </a:r>
            <a:endParaRPr sz="2400"/>
          </a:p>
          <a:p>
            <a:pPr/>
            <a:r>
              <a:t>Conditional operator (</a:t>
            </a:r>
            <a:r>
              <a:rPr sz="2400">
                <a:latin typeface="Lucida Console"/>
                <a:ea typeface="Lucida Console"/>
                <a:cs typeface="Lucida Console"/>
                <a:sym typeface="Lucida Console"/>
              </a:rPr>
              <a:t>?:</a:t>
            </a:r>
            <a:r>
              <a:t>)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JavaScript’s only ternary operator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Three operands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Forms a conditional expression</a:t>
            </a:r>
          </a:p>
          <a:p>
            <a:pPr/>
            <a:r>
              <a:t>Dangling-else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"/>
          <p:cNvSpPr/>
          <p:nvPr/>
        </p:nvSpPr>
        <p:spPr>
          <a:xfrm>
            <a:off x="6324600" y="3505199"/>
            <a:ext cx="1" cy="304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Rectangle"/>
          <p:cNvSpPr/>
          <p:nvPr/>
        </p:nvSpPr>
        <p:spPr>
          <a:xfrm>
            <a:off x="2132011" y="3325812"/>
            <a:ext cx="1141414" cy="2079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1" name="Shape"/>
          <p:cNvSpPr/>
          <p:nvPr/>
        </p:nvSpPr>
        <p:spPr>
          <a:xfrm>
            <a:off x="3733800" y="2640011"/>
            <a:ext cx="1662114" cy="747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548"/>
                </a:lnTo>
                <a:lnTo>
                  <a:pt x="10800" y="21600"/>
                </a:lnTo>
                <a:lnTo>
                  <a:pt x="21600" y="10548"/>
                </a:lnTo>
                <a:lnTo>
                  <a:pt x="1080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2" name="Shape"/>
          <p:cNvSpPr/>
          <p:nvPr/>
        </p:nvSpPr>
        <p:spPr>
          <a:xfrm>
            <a:off x="3700462" y="2640011"/>
            <a:ext cx="1695452" cy="7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22" y="493"/>
                </a:moveTo>
                <a:lnTo>
                  <a:pt x="445" y="10800"/>
                </a:lnTo>
                <a:lnTo>
                  <a:pt x="445" y="10307"/>
                </a:lnTo>
                <a:lnTo>
                  <a:pt x="11022" y="21107"/>
                </a:lnTo>
                <a:lnTo>
                  <a:pt x="11022" y="21600"/>
                </a:lnTo>
                <a:lnTo>
                  <a:pt x="11022" y="21107"/>
                </a:lnTo>
                <a:lnTo>
                  <a:pt x="21600" y="10307"/>
                </a:lnTo>
                <a:lnTo>
                  <a:pt x="21600" y="10800"/>
                </a:lnTo>
                <a:lnTo>
                  <a:pt x="11022" y="21600"/>
                </a:lnTo>
                <a:lnTo>
                  <a:pt x="445" y="10800"/>
                </a:lnTo>
                <a:lnTo>
                  <a:pt x="0" y="10307"/>
                </a:lnTo>
                <a:lnTo>
                  <a:pt x="445" y="10307"/>
                </a:lnTo>
                <a:lnTo>
                  <a:pt x="11022" y="0"/>
                </a:lnTo>
                <a:lnTo>
                  <a:pt x="11022" y="493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3" name="Shape"/>
          <p:cNvSpPr/>
          <p:nvPr/>
        </p:nvSpPr>
        <p:spPr>
          <a:xfrm>
            <a:off x="4565650" y="2640011"/>
            <a:ext cx="830263" cy="38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86"/>
                </a:lnTo>
                <a:lnTo>
                  <a:pt x="0" y="0"/>
                </a:lnTo>
                <a:lnTo>
                  <a:pt x="21600" y="20614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4" name="Shape"/>
          <p:cNvSpPr/>
          <p:nvPr/>
        </p:nvSpPr>
        <p:spPr>
          <a:xfrm>
            <a:off x="3700462" y="2640011"/>
            <a:ext cx="1695452" cy="76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22" y="493"/>
                </a:moveTo>
                <a:lnTo>
                  <a:pt x="445" y="10800"/>
                </a:lnTo>
                <a:lnTo>
                  <a:pt x="445" y="10307"/>
                </a:lnTo>
                <a:lnTo>
                  <a:pt x="11022" y="21107"/>
                </a:lnTo>
                <a:lnTo>
                  <a:pt x="11022" y="21600"/>
                </a:lnTo>
                <a:lnTo>
                  <a:pt x="11022" y="21107"/>
                </a:lnTo>
                <a:lnTo>
                  <a:pt x="21600" y="10307"/>
                </a:lnTo>
                <a:lnTo>
                  <a:pt x="21600" y="10800"/>
                </a:lnTo>
                <a:lnTo>
                  <a:pt x="11022" y="21600"/>
                </a:lnTo>
                <a:lnTo>
                  <a:pt x="445" y="10800"/>
                </a:lnTo>
                <a:lnTo>
                  <a:pt x="0" y="10307"/>
                </a:lnTo>
                <a:lnTo>
                  <a:pt x="445" y="10307"/>
                </a:lnTo>
                <a:lnTo>
                  <a:pt x="11022" y="0"/>
                </a:lnTo>
                <a:lnTo>
                  <a:pt x="11022" y="493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5" name="Shape"/>
          <p:cNvSpPr/>
          <p:nvPr/>
        </p:nvSpPr>
        <p:spPr>
          <a:xfrm>
            <a:off x="4565650" y="2640011"/>
            <a:ext cx="830263" cy="38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86"/>
                </a:lnTo>
                <a:lnTo>
                  <a:pt x="0" y="0"/>
                </a:lnTo>
                <a:lnTo>
                  <a:pt x="21600" y="20614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6" name="grade &gt;= 60"/>
          <p:cNvSpPr txBox="1"/>
          <p:nvPr/>
        </p:nvSpPr>
        <p:spPr>
          <a:xfrm>
            <a:off x="4151312" y="2917825"/>
            <a:ext cx="766180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grade &gt;= 60</a:t>
            </a:r>
          </a:p>
        </p:txBody>
      </p:sp>
      <p:sp>
        <p:nvSpPr>
          <p:cNvPr id="147" name="true"/>
          <p:cNvSpPr txBox="1"/>
          <p:nvPr/>
        </p:nvSpPr>
        <p:spPr>
          <a:xfrm>
            <a:off x="5430837" y="2852736"/>
            <a:ext cx="253424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148" name="print “Failed”"/>
          <p:cNvSpPr txBox="1"/>
          <p:nvPr/>
        </p:nvSpPr>
        <p:spPr>
          <a:xfrm>
            <a:off x="2265361" y="3338512"/>
            <a:ext cx="935039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print “Failed”</a:t>
            </a:r>
          </a:p>
        </p:txBody>
      </p:sp>
      <p:sp>
        <p:nvSpPr>
          <p:cNvPr id="149" name="Rectangle"/>
          <p:cNvSpPr/>
          <p:nvPr/>
        </p:nvSpPr>
        <p:spPr>
          <a:xfrm>
            <a:off x="2127250" y="3322637"/>
            <a:ext cx="1158875" cy="158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3268662" y="3322637"/>
            <a:ext cx="17464" cy="2254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2127250" y="3530600"/>
            <a:ext cx="1141413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2127250" y="3322637"/>
            <a:ext cx="17463" cy="2079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3" name="false"/>
          <p:cNvSpPr txBox="1"/>
          <p:nvPr/>
        </p:nvSpPr>
        <p:spPr>
          <a:xfrm>
            <a:off x="3371850" y="2852736"/>
            <a:ext cx="307789" cy="14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154" name="Rectangle"/>
          <p:cNvSpPr/>
          <p:nvPr/>
        </p:nvSpPr>
        <p:spPr>
          <a:xfrm>
            <a:off x="5867400" y="3324225"/>
            <a:ext cx="1141413" cy="2079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5862637" y="3322637"/>
            <a:ext cx="1158877" cy="158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7004050" y="3322637"/>
            <a:ext cx="17463" cy="2254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5862637" y="3530600"/>
            <a:ext cx="1141414" cy="1746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5862637" y="3322637"/>
            <a:ext cx="17464" cy="2079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59" name="print “Passed”"/>
          <p:cNvSpPr txBox="1"/>
          <p:nvPr/>
        </p:nvSpPr>
        <p:spPr>
          <a:xfrm>
            <a:off x="5965825" y="3340100"/>
            <a:ext cx="968375" cy="14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600"/>
              </a:spcBef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print “Passed”</a:t>
            </a:r>
          </a:p>
        </p:txBody>
      </p:sp>
      <p:sp>
        <p:nvSpPr>
          <p:cNvPr id="160" name="Rectangle"/>
          <p:cNvSpPr/>
          <p:nvPr/>
        </p:nvSpPr>
        <p:spPr>
          <a:xfrm>
            <a:off x="5862637" y="3322637"/>
            <a:ext cx="1158877" cy="158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1" name="Rectangle"/>
          <p:cNvSpPr/>
          <p:nvPr/>
        </p:nvSpPr>
        <p:spPr>
          <a:xfrm>
            <a:off x="7004050" y="3322637"/>
            <a:ext cx="17463" cy="2254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5862637" y="3530600"/>
            <a:ext cx="1141414" cy="174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5862637" y="3322637"/>
            <a:ext cx="17464" cy="2079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4" name="Circle"/>
          <p:cNvSpPr/>
          <p:nvPr/>
        </p:nvSpPr>
        <p:spPr>
          <a:xfrm>
            <a:off x="4495800" y="3733800"/>
            <a:ext cx="152400" cy="152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4481512" y="1957386"/>
            <a:ext cx="152403" cy="15240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6" name="Circle"/>
          <p:cNvSpPr/>
          <p:nvPr/>
        </p:nvSpPr>
        <p:spPr>
          <a:xfrm>
            <a:off x="4495800" y="4183062"/>
            <a:ext cx="152400" cy="15240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557712" y="2109786"/>
            <a:ext cx="2" cy="53340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>
            <a:off x="4571999" y="3886200"/>
            <a:ext cx="1" cy="2968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5392737" y="3011487"/>
            <a:ext cx="923927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>
            <a:off x="2825750" y="3014662"/>
            <a:ext cx="928688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Line"/>
          <p:cNvSpPr/>
          <p:nvPr/>
        </p:nvSpPr>
        <p:spPr>
          <a:xfrm>
            <a:off x="6324600" y="3016250"/>
            <a:ext cx="1" cy="3048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2820670" y="3013075"/>
            <a:ext cx="2" cy="31432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2819400" y="3811270"/>
            <a:ext cx="16764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H="1">
            <a:off x="4648200" y="3810000"/>
            <a:ext cx="16764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2819399" y="3533774"/>
            <a:ext cx="1" cy="27622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8.6  if…else Select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if…else</a:t>
            </a:r>
            <a:r>
              <a:t> Selection Statement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8.7  while Repetit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while</a:t>
            </a:r>
            <a:r>
              <a:t> Repetition Statement </a:t>
            </a:r>
          </a:p>
        </p:txBody>
      </p:sp>
      <p:sp>
        <p:nvSpPr>
          <p:cNvPr id="179" name="Repetition structure (loop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0"/>
              </a:spcBef>
              <a:defRPr sz="2200"/>
            </a:lvl2pPr>
          </a:lstStyle>
          <a:p>
            <a:pPr/>
            <a:r>
              <a:t>Repetition structure (loop)</a:t>
            </a:r>
          </a:p>
          <a:p>
            <a:pPr lvl="1"/>
            <a:r>
              <a:t>Repeat action while some condition remains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"/>
          <p:cNvSpPr/>
          <p:nvPr/>
        </p:nvSpPr>
        <p:spPr>
          <a:xfrm>
            <a:off x="1022350" y="2403475"/>
            <a:ext cx="3074989" cy="1381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6" y="0"/>
                </a:moveTo>
                <a:lnTo>
                  <a:pt x="0" y="11048"/>
                </a:lnTo>
                <a:lnTo>
                  <a:pt x="10806" y="21600"/>
                </a:lnTo>
                <a:lnTo>
                  <a:pt x="21600" y="11048"/>
                </a:lnTo>
                <a:lnTo>
                  <a:pt x="10806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2" name="Shape"/>
          <p:cNvSpPr/>
          <p:nvPr/>
        </p:nvSpPr>
        <p:spPr>
          <a:xfrm>
            <a:off x="1022350" y="2403475"/>
            <a:ext cx="3140075" cy="141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2" y="485"/>
                </a:moveTo>
                <a:lnTo>
                  <a:pt x="0" y="11285"/>
                </a:lnTo>
                <a:lnTo>
                  <a:pt x="0" y="10800"/>
                </a:lnTo>
                <a:lnTo>
                  <a:pt x="10582" y="21115"/>
                </a:lnTo>
                <a:lnTo>
                  <a:pt x="10582" y="21600"/>
                </a:lnTo>
                <a:lnTo>
                  <a:pt x="10582" y="21115"/>
                </a:lnTo>
                <a:lnTo>
                  <a:pt x="21152" y="10800"/>
                </a:lnTo>
                <a:lnTo>
                  <a:pt x="21600" y="11285"/>
                </a:lnTo>
                <a:lnTo>
                  <a:pt x="21152" y="11285"/>
                </a:lnTo>
                <a:lnTo>
                  <a:pt x="10582" y="21600"/>
                </a:lnTo>
                <a:lnTo>
                  <a:pt x="0" y="11285"/>
                </a:lnTo>
                <a:lnTo>
                  <a:pt x="0" y="10800"/>
                </a:lnTo>
                <a:lnTo>
                  <a:pt x="10582" y="0"/>
                </a:lnTo>
                <a:lnTo>
                  <a:pt x="10582" y="485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3" name="Shape"/>
          <p:cNvSpPr/>
          <p:nvPr/>
        </p:nvSpPr>
        <p:spPr>
          <a:xfrm>
            <a:off x="2560636" y="2403475"/>
            <a:ext cx="1536702" cy="73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29"/>
                </a:lnTo>
                <a:lnTo>
                  <a:pt x="0" y="0"/>
                </a:lnTo>
                <a:lnTo>
                  <a:pt x="21600" y="20671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4865687" y="2884486"/>
            <a:ext cx="3332163" cy="41751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4865687" y="2884486"/>
            <a:ext cx="3363913" cy="317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8197850" y="2884486"/>
            <a:ext cx="31750" cy="44926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7" name="Rectangle"/>
          <p:cNvSpPr/>
          <p:nvPr/>
        </p:nvSpPr>
        <p:spPr>
          <a:xfrm>
            <a:off x="4865687" y="3302000"/>
            <a:ext cx="3332163" cy="317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4865687" y="2884486"/>
            <a:ext cx="33339" cy="41751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89" name="Shape"/>
          <p:cNvSpPr/>
          <p:nvPr/>
        </p:nvSpPr>
        <p:spPr>
          <a:xfrm>
            <a:off x="1022350" y="2403475"/>
            <a:ext cx="3140075" cy="141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582" y="485"/>
                </a:moveTo>
                <a:lnTo>
                  <a:pt x="0" y="11285"/>
                </a:lnTo>
                <a:lnTo>
                  <a:pt x="0" y="10800"/>
                </a:lnTo>
                <a:lnTo>
                  <a:pt x="10582" y="21115"/>
                </a:lnTo>
                <a:lnTo>
                  <a:pt x="10582" y="21600"/>
                </a:lnTo>
                <a:lnTo>
                  <a:pt x="10582" y="21115"/>
                </a:lnTo>
                <a:lnTo>
                  <a:pt x="21152" y="10800"/>
                </a:lnTo>
                <a:lnTo>
                  <a:pt x="21600" y="11285"/>
                </a:lnTo>
                <a:lnTo>
                  <a:pt x="21152" y="11285"/>
                </a:lnTo>
                <a:lnTo>
                  <a:pt x="10582" y="21600"/>
                </a:lnTo>
                <a:lnTo>
                  <a:pt x="0" y="11285"/>
                </a:lnTo>
                <a:lnTo>
                  <a:pt x="0" y="10800"/>
                </a:lnTo>
                <a:lnTo>
                  <a:pt x="10582" y="0"/>
                </a:lnTo>
                <a:lnTo>
                  <a:pt x="10582" y="485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0" name="Shape"/>
          <p:cNvSpPr/>
          <p:nvPr/>
        </p:nvSpPr>
        <p:spPr>
          <a:xfrm>
            <a:off x="2560636" y="2403475"/>
            <a:ext cx="1536702" cy="73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929"/>
                </a:lnTo>
                <a:lnTo>
                  <a:pt x="0" y="0"/>
                </a:lnTo>
                <a:lnTo>
                  <a:pt x="21600" y="20671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1" name="product &lt;="/>
          <p:cNvSpPr txBox="1"/>
          <p:nvPr/>
        </p:nvSpPr>
        <p:spPr>
          <a:xfrm>
            <a:off x="1524000" y="2949575"/>
            <a:ext cx="121920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product &lt;= </a:t>
            </a:r>
          </a:p>
        </p:txBody>
      </p:sp>
      <p:sp>
        <p:nvSpPr>
          <p:cNvPr id="192" name="1000"/>
          <p:cNvSpPr txBox="1"/>
          <p:nvPr/>
        </p:nvSpPr>
        <p:spPr>
          <a:xfrm>
            <a:off x="2819400" y="2949575"/>
            <a:ext cx="89535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sz="2000">
                <a:solidFill>
                  <a:srgbClr val="40D9FF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1000</a:t>
            </a:r>
          </a:p>
        </p:txBody>
      </p:sp>
      <p:sp>
        <p:nvSpPr>
          <p:cNvPr id="193" name="Rectangle"/>
          <p:cNvSpPr/>
          <p:nvPr/>
        </p:nvSpPr>
        <p:spPr>
          <a:xfrm>
            <a:off x="2560636" y="1786731"/>
            <a:ext cx="31752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4" name="Rectangle"/>
          <p:cNvSpPr/>
          <p:nvPr/>
        </p:nvSpPr>
        <p:spPr>
          <a:xfrm>
            <a:off x="2560636" y="2204242"/>
            <a:ext cx="31752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5" name="Rectangle"/>
          <p:cNvSpPr/>
          <p:nvPr/>
        </p:nvSpPr>
        <p:spPr>
          <a:xfrm>
            <a:off x="2560636" y="3779042"/>
            <a:ext cx="31752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6" name="Rectangle"/>
          <p:cNvSpPr/>
          <p:nvPr/>
        </p:nvSpPr>
        <p:spPr>
          <a:xfrm>
            <a:off x="2560636" y="4067967"/>
            <a:ext cx="31752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4091780" y="3078161"/>
            <a:ext cx="12702" cy="317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4668042" y="3078161"/>
            <a:ext cx="12702" cy="317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99" name="product ="/>
          <p:cNvSpPr txBox="1"/>
          <p:nvPr/>
        </p:nvSpPr>
        <p:spPr>
          <a:xfrm>
            <a:off x="5105400" y="2916236"/>
            <a:ext cx="12192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product = </a:t>
            </a:r>
          </a:p>
        </p:txBody>
      </p:sp>
      <p:sp>
        <p:nvSpPr>
          <p:cNvPr id="200" name="2"/>
          <p:cNvSpPr txBox="1"/>
          <p:nvPr/>
        </p:nvSpPr>
        <p:spPr>
          <a:xfrm>
            <a:off x="6467475" y="2916236"/>
            <a:ext cx="15396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200"/>
              </a:spcBef>
              <a:defRPr sz="2000">
                <a:solidFill>
                  <a:srgbClr val="40D9FF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* product"/>
          <p:cNvSpPr txBox="1"/>
          <p:nvPr/>
        </p:nvSpPr>
        <p:spPr>
          <a:xfrm>
            <a:off x="6596061" y="2916236"/>
            <a:ext cx="109989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*</a:t>
            </a:r>
            <a:r>
              <a:t> product</a:t>
            </a:r>
          </a:p>
        </p:txBody>
      </p:sp>
      <p:sp>
        <p:nvSpPr>
          <p:cNvPr id="202" name="Rectangle"/>
          <p:cNvSpPr/>
          <p:nvPr/>
        </p:nvSpPr>
        <p:spPr>
          <a:xfrm>
            <a:off x="4865687" y="2884486"/>
            <a:ext cx="3363913" cy="317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8197850" y="2884486"/>
            <a:ext cx="31750" cy="4492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4" name="Rectangle"/>
          <p:cNvSpPr/>
          <p:nvPr/>
        </p:nvSpPr>
        <p:spPr>
          <a:xfrm>
            <a:off x="4865687" y="3302000"/>
            <a:ext cx="3332163" cy="3175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4865687" y="2884486"/>
            <a:ext cx="33339" cy="41751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6" name="true"/>
          <p:cNvSpPr txBox="1"/>
          <p:nvPr/>
        </p:nvSpPr>
        <p:spPr>
          <a:xfrm>
            <a:off x="4129087" y="2755900"/>
            <a:ext cx="450379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207" name="false"/>
          <p:cNvSpPr txBox="1"/>
          <p:nvPr/>
        </p:nvSpPr>
        <p:spPr>
          <a:xfrm>
            <a:off x="2752724" y="3816350"/>
            <a:ext cx="549226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208" name="Rectangle"/>
          <p:cNvSpPr/>
          <p:nvPr/>
        </p:nvSpPr>
        <p:spPr>
          <a:xfrm>
            <a:off x="2747167" y="2017711"/>
            <a:ext cx="12702" cy="317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09" name="Rectangle"/>
          <p:cNvSpPr/>
          <p:nvPr/>
        </p:nvSpPr>
        <p:spPr>
          <a:xfrm>
            <a:off x="6558756" y="2017711"/>
            <a:ext cx="12702" cy="317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6532561" y="2012156"/>
            <a:ext cx="31752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2559049" y="3803649"/>
            <a:ext cx="1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Circle"/>
          <p:cNvSpPr/>
          <p:nvPr/>
        </p:nvSpPr>
        <p:spPr>
          <a:xfrm>
            <a:off x="2482850" y="4343400"/>
            <a:ext cx="152400" cy="1524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4114800" y="3124200"/>
            <a:ext cx="762002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Circle"/>
          <p:cNvSpPr/>
          <p:nvPr/>
        </p:nvSpPr>
        <p:spPr>
          <a:xfrm>
            <a:off x="2482850" y="1724025"/>
            <a:ext cx="152400" cy="1524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2559049" y="1879600"/>
            <a:ext cx="1" cy="5334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H="1" flipV="1">
            <a:off x="2571749" y="2057400"/>
            <a:ext cx="3886202" cy="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>
            <a:off x="6464300" y="2057400"/>
            <a:ext cx="0" cy="838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8.7  while Repetit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7  </a:t>
            </a:r>
            <a:r>
              <a:rPr b="0">
                <a:latin typeface="Lucida Console"/>
                <a:ea typeface="Lucida Console"/>
                <a:cs typeface="Lucida Console"/>
                <a:sym typeface="Lucida Console"/>
              </a:rPr>
              <a:t>while</a:t>
            </a:r>
            <a:r>
              <a:t> Repetition Statement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8.8  Formulating Algorithms:  Case Study 1 (Counter-Controlled Repetition)"/>
          <p:cNvSpPr txBox="1"/>
          <p:nvPr>
            <p:ph type="title"/>
          </p:nvPr>
        </p:nvSpPr>
        <p:spPr>
          <a:xfrm>
            <a:off x="685800" y="76200"/>
            <a:ext cx="7772400" cy="1295400"/>
          </a:xfrm>
          <a:prstGeom prst="rect">
            <a:avLst/>
          </a:prstGeom>
        </p:spPr>
        <p:txBody>
          <a:bodyPr/>
          <a:lstStyle/>
          <a:p>
            <a:pPr/>
            <a:r>
              <a:t>8  Formulating Algorithms: </a:t>
            </a:r>
            <a:br/>
            <a:r>
              <a:t>Case Study 1 (Counter-Controlled Repetition) </a:t>
            </a:r>
          </a:p>
        </p:txBody>
      </p:sp>
      <p:sp>
        <p:nvSpPr>
          <p:cNvPr id="221" name="Counter-controlled repetition…"/>
          <p:cNvSpPr txBox="1"/>
          <p:nvPr>
            <p:ph type="body" idx="1"/>
          </p:nvPr>
        </p:nvSpPr>
        <p:spPr>
          <a:xfrm>
            <a:off x="685800" y="1516062"/>
            <a:ext cx="7772400" cy="4960938"/>
          </a:xfrm>
          <a:prstGeom prst="rect">
            <a:avLst/>
          </a:prstGeom>
        </p:spPr>
        <p:txBody>
          <a:bodyPr/>
          <a:lstStyle/>
          <a:p>
            <a:pPr/>
            <a:r>
              <a:t>Counter-controlled repetition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Counter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Control the number of times a set of statements executes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Definite repetition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verage.html (1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average.html</a:t>
            </a:r>
            <a:br/>
            <a:r>
              <a:t>(1 of 3)</a:t>
            </a:r>
          </a:p>
        </p:txBody>
      </p:sp>
      <p:pic>
        <p:nvPicPr>
          <p:cNvPr id="22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656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verage.html (2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average.html</a:t>
            </a:r>
            <a:br/>
            <a:r>
              <a:t>(2 of 3)</a:t>
            </a:r>
          </a:p>
        </p:txBody>
      </p:sp>
      <p:pic>
        <p:nvPicPr>
          <p:cNvPr id="22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881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verage.html (3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average.html</a:t>
            </a:r>
            <a:br/>
            <a:r>
              <a:t>(3 of 3)</a:t>
            </a:r>
          </a:p>
        </p:txBody>
      </p:sp>
      <p:pic>
        <p:nvPicPr>
          <p:cNvPr id="23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1798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8_07A.png" descr="8_07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800" y="16002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8_07K.png" descr="8_07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6800" y="3200400"/>
            <a:ext cx="5562600" cy="2447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52" name="In this lesson, you will lear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this lesson, you will learn: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understand basic problem-solving techniques.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develop algorithms through the process of top-down, stepwise refinement.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use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if</a:t>
            </a:r>
            <a:r>
              <a:t> and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if</a:t>
            </a:r>
            <a:r>
              <a:t>…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else</a:t>
            </a:r>
            <a:r>
              <a:t> selection statements to choose among alternative actions.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use the </a:t>
            </a:r>
            <a:r>
              <a:rPr sz="2000">
                <a:latin typeface="Lucida Console"/>
                <a:ea typeface="Lucida Console"/>
                <a:cs typeface="Lucida Console"/>
                <a:sym typeface="Lucida Console"/>
              </a:rPr>
              <a:t>while</a:t>
            </a:r>
            <a:r>
              <a:t> repetition statement to execute statements in a script repeatedly.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understand counter-controlled repetition and sentinel-controlled repetition.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To be able to use the increment, decrement and assignment operators.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8.9  Formulating Algorithms with Top-Down, Stepwise Refinement: Case Study 2 (Sentinel-Controlled Repetition)"/>
          <p:cNvSpPr txBox="1"/>
          <p:nvPr>
            <p:ph type="title"/>
          </p:nvPr>
        </p:nvSpPr>
        <p:spPr>
          <a:xfrm>
            <a:off x="685800" y="76200"/>
            <a:ext cx="7772400" cy="1295400"/>
          </a:xfrm>
          <a:prstGeom prst="rect">
            <a:avLst/>
          </a:prstGeom>
        </p:spPr>
        <p:txBody>
          <a:bodyPr/>
          <a:lstStyle/>
          <a:p>
            <a:pPr/>
            <a:r>
              <a:t>9  Formulating Algorithms with Top-Down, Stepwise Refinement: Case Study 2 (Sentinel-Controlled Repetition) </a:t>
            </a:r>
          </a:p>
        </p:txBody>
      </p:sp>
      <p:sp>
        <p:nvSpPr>
          <p:cNvPr id="235" name="Indefinite repetition…"/>
          <p:cNvSpPr txBox="1"/>
          <p:nvPr>
            <p:ph type="body" idx="1"/>
          </p:nvPr>
        </p:nvSpPr>
        <p:spPr>
          <a:xfrm>
            <a:off x="685800" y="1589087"/>
            <a:ext cx="7772400" cy="4887913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0"/>
              </a:spcBef>
              <a:defRPr sz="2200"/>
            </a:lvl2pPr>
          </a:lstStyle>
          <a:p>
            <a:pPr/>
            <a:r>
              <a:t>Indefinite repetition</a:t>
            </a:r>
          </a:p>
          <a:p>
            <a:pPr lvl="1"/>
            <a:r>
              <a:t>Sentinel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verage2.html (1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average2.html</a:t>
            </a:r>
            <a:br/>
            <a:r>
              <a:t>(1 of 3)</a:t>
            </a:r>
          </a:p>
        </p:txBody>
      </p:sp>
      <p:pic>
        <p:nvPicPr>
          <p:cNvPr id="23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894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verage2.html (2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average2.html</a:t>
            </a:r>
            <a:br/>
            <a:r>
              <a:t>(2 of 3)</a:t>
            </a:r>
          </a:p>
        </p:txBody>
      </p:sp>
      <p:pic>
        <p:nvPicPr>
          <p:cNvPr id="24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643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verage2.html (3 of 3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average2.html</a:t>
            </a:r>
            <a:br/>
            <a:r>
              <a:t>(3 of 3)</a:t>
            </a:r>
          </a:p>
        </p:txBody>
      </p:sp>
      <p:pic>
        <p:nvPicPr>
          <p:cNvPr id="24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4510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8_09C.png" descr="8_09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0668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8_09E.png" descr="8_09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200" y="2590800"/>
            <a:ext cx="5735638" cy="2543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8.10  Formulating Algorithms with Top-Down, Stepwise Refinement: Case Study 3 (Nested Control Structures)"/>
          <p:cNvSpPr txBox="1"/>
          <p:nvPr>
            <p:ph type="title"/>
          </p:nvPr>
        </p:nvSpPr>
        <p:spPr>
          <a:xfrm>
            <a:off x="685800" y="76200"/>
            <a:ext cx="7772400" cy="1371600"/>
          </a:xfrm>
          <a:prstGeom prst="rect">
            <a:avLst/>
          </a:prstGeom>
        </p:spPr>
        <p:txBody>
          <a:bodyPr/>
          <a:lstStyle/>
          <a:p>
            <a:pPr/>
            <a:r>
              <a:t>10  Formulating Algorithms with Top-Down, Stepwise Refinement: Case Study 3 (Nested Control Structures) </a:t>
            </a:r>
          </a:p>
        </p:txBody>
      </p:sp>
      <p:sp>
        <p:nvSpPr>
          <p:cNvPr id="250" name="Consider problem…"/>
          <p:cNvSpPr txBox="1"/>
          <p:nvPr>
            <p:ph type="body" idx="1"/>
          </p:nvPr>
        </p:nvSpPr>
        <p:spPr>
          <a:xfrm>
            <a:off x="685800" y="1589087"/>
            <a:ext cx="7772400" cy="4887913"/>
          </a:xfrm>
          <a:prstGeom prst="rect">
            <a:avLst/>
          </a:prstGeom>
        </p:spPr>
        <p:txBody>
          <a:bodyPr/>
          <a:lstStyle/>
          <a:p>
            <a:pPr/>
            <a:r>
              <a:t>Consider problem</a:t>
            </a:r>
          </a:p>
          <a:p>
            <a:pPr/>
            <a:r>
              <a:t>Make observations</a:t>
            </a:r>
          </a:p>
          <a:p>
            <a:pPr/>
            <a:r>
              <a:t>Top-down, stepwise refinement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nalysis.html (1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analysis.html</a:t>
            </a:r>
            <a:br/>
            <a:r>
              <a:t>(1 of 2)</a:t>
            </a:r>
          </a:p>
        </p:txBody>
      </p:sp>
      <p:pic>
        <p:nvPicPr>
          <p:cNvPr id="25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596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nalysis.html (2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analysis.html</a:t>
            </a:r>
            <a:br/>
            <a:r>
              <a:t>(2 of 2)</a:t>
            </a:r>
          </a:p>
        </p:txBody>
      </p:sp>
      <p:pic>
        <p:nvPicPr>
          <p:cNvPr id="25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53250" cy="5667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8_11A.png" descr="8_11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9906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8_11C.png" descr="8_11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200" y="2438400"/>
            <a:ext cx="5562600" cy="291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8_11A.png" descr="8_11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914400"/>
            <a:ext cx="4648200" cy="1200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8_11D.png" descr="8_11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600" y="2438400"/>
            <a:ext cx="5562600" cy="291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8.1  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  Introduction </a:t>
            </a:r>
          </a:p>
        </p:txBody>
      </p:sp>
      <p:sp>
        <p:nvSpPr>
          <p:cNvPr id="55" name="Writing a scri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Writing a script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Thorough understanding of problem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Carefully planned approach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Understand the types of building blocks that are available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Employ proven program-construction 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8.11  Assignmen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  Assignment Operators </a:t>
            </a:r>
          </a:p>
        </p:txBody>
      </p:sp>
      <p:sp>
        <p:nvSpPr>
          <p:cNvPr id="265" name="Compound assignment 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0"/>
              </a:spcBef>
              <a:defRPr sz="2200"/>
            </a:lvl2pPr>
          </a:lstStyle>
          <a:p>
            <a:pPr/>
            <a:r>
              <a:t>Compound assignment operators</a:t>
            </a:r>
          </a:p>
          <a:p>
            <a:pPr lvl="1"/>
            <a:r>
              <a:t>Abbreviate assignment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4505"/>
          <a:stretch>
            <a:fillRect/>
          </a:stretch>
        </p:blipFill>
        <p:spPr>
          <a:xfrm>
            <a:off x="1171971" y="1570037"/>
            <a:ext cx="6800068" cy="353173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8.11  Assignmen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  Assignment Operators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8.12  Increment and Decremen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  Increment and Decrement Operators </a:t>
            </a:r>
          </a:p>
        </p:txBody>
      </p:sp>
      <p:sp>
        <p:nvSpPr>
          <p:cNvPr id="271" name="Preincrement or predecrement oper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Preincrement or predecrement operator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Increment of decrement operator placed before a variable</a:t>
            </a:r>
          </a:p>
          <a:p>
            <a:pPr/>
            <a:r>
              <a:t>Postincrement or postdecrement operator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Increment of decrement operator placed after a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110"/>
          <a:stretch>
            <a:fillRect/>
          </a:stretch>
        </p:blipFill>
        <p:spPr>
          <a:xfrm>
            <a:off x="608012" y="1143000"/>
            <a:ext cx="7750176" cy="4249589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8.12  Increment and Decremen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  Increment and Decrement Operators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ncrement.html (1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increment.html</a:t>
            </a:r>
            <a:br/>
            <a:r>
              <a:t>(1 of 2)</a:t>
            </a:r>
          </a:p>
        </p:txBody>
      </p:sp>
      <p:pic>
        <p:nvPicPr>
          <p:cNvPr id="27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increment.html (2 of 2)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increment.html</a:t>
            </a:r>
            <a:br/>
            <a:r>
              <a:t>(2 of 2)</a:t>
            </a:r>
          </a:p>
        </p:txBody>
      </p:sp>
      <p:pic>
        <p:nvPicPr>
          <p:cNvPr id="28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6919914" cy="229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8_14.png" descr="8_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0600" y="2209800"/>
            <a:ext cx="5562600" cy="3571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8.12  Increment and Decremen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  Increment and Decrement Operators</a:t>
            </a:r>
          </a:p>
        </p:txBody>
      </p:sp>
      <p:pic>
        <p:nvPicPr>
          <p:cNvPr id="28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1615" b="35197"/>
          <a:stretch>
            <a:fillRect/>
          </a:stretch>
        </p:blipFill>
        <p:spPr>
          <a:xfrm>
            <a:off x="879475" y="1938337"/>
            <a:ext cx="7145488" cy="2739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8.13  Note on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13  Note on Data Types </a:t>
            </a:r>
          </a:p>
        </p:txBody>
      </p:sp>
      <p:sp>
        <p:nvSpPr>
          <p:cNvPr id="287" name="Loosely typ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0"/>
              </a:spcBef>
              <a:defRPr sz="2200"/>
            </a:lvl2pPr>
          </a:lstStyle>
          <a:p>
            <a:pPr/>
            <a:r>
              <a:t>Loosely typed</a:t>
            </a:r>
          </a:p>
          <a:p>
            <a:pPr lvl="1"/>
            <a:r>
              <a:t>Automatically converts between values of different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8.14  Web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14  Web Resources </a:t>
            </a:r>
          </a:p>
        </p:txBody>
      </p:sp>
      <p:sp>
        <p:nvSpPr>
          <p:cNvPr id="290" name="www.javascriptmall.c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www.javascriptmall.com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>
              <a:spcBef>
                <a:spcPts val="400"/>
              </a:spcBef>
              <a:defRPr sz="20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developer.netscape.com/tech/javascript</a:t>
            </a:r>
          </a:p>
          <a:p>
            <a:pPr>
              <a:spcBef>
                <a:spcPts val="300"/>
              </a:spcBef>
              <a:defRPr sz="2000">
                <a:latin typeface="LucidaSansTypewriter"/>
                <a:ea typeface="LucidaSansTypewriter"/>
                <a:cs typeface="LucidaSansTypewriter"/>
                <a:sym typeface="LucidaSansTypewrit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www.mozilla.org/js/language</a:t>
            </a:r>
          </a:p>
          <a:p>
            <a:pPr>
              <a:spcBef>
                <a:spcPts val="300"/>
              </a:spcBef>
              <a:defRPr sz="2000">
                <a:latin typeface="LucidaSansTypewriter"/>
                <a:ea typeface="LucidaSansTypewriter"/>
                <a:cs typeface="LucidaSansTypewriter"/>
                <a:sym typeface="LucidaSansTypewriter"/>
              </a:defRPr>
            </a:pPr>
            <a:r>
              <a:t>Deitel and deitel, Internet and World Wide Web How to Program: Third Edition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8.2 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  Algorithms </a:t>
            </a:r>
          </a:p>
        </p:txBody>
      </p:sp>
      <p:sp>
        <p:nvSpPr>
          <p:cNvPr id="58" name="Actions to be execu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Actions to be executed</a:t>
            </a:r>
          </a:p>
          <a:p>
            <a:pPr/>
            <a:r>
              <a:t>Order in which the actions are to be executed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8.3  Pseudo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  Pseudocode </a:t>
            </a:r>
          </a:p>
        </p:txBody>
      </p:sp>
      <p:sp>
        <p:nvSpPr>
          <p:cNvPr id="61" name="Artific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Artificial </a:t>
            </a:r>
          </a:p>
          <a:p>
            <a:pPr/>
            <a:r>
              <a:t>Informal</a:t>
            </a:r>
          </a:p>
          <a:p>
            <a:pPr/>
            <a:r>
              <a:t>Helps programmers develop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8.4  Control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Control Structures </a:t>
            </a:r>
          </a:p>
        </p:txBody>
      </p:sp>
      <p:sp>
        <p:nvSpPr>
          <p:cNvPr id="64" name="Sequential exec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Sequential execution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Statements execute in the order they are written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Transfer of control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Next statement to execute may not be the next one in sequence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Three control structures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Sequence structure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Selection structure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if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t>else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switch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000"/>
            </a:pPr>
            <a:r>
              <a:t>Repetition structure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while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do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t>while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for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t>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8.4  Control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Control Structures</a:t>
            </a:r>
          </a:p>
        </p:txBody>
      </p:sp>
      <p:sp>
        <p:nvSpPr>
          <p:cNvPr id="67" name="Flowcha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Flowchart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Graphical representation of algorithm or portion of algorithm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Flowlines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Indicate the order the actions of the algorithm execute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Rectangle symbol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Indicate any type of action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Oval symbol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 complete algorithm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Small circle symbol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 portion of algorithm</a:t>
            </a:r>
          </a:p>
          <a:p>
            <a:pPr lvl="1" marL="742950" indent="-285750">
              <a:spcBef>
                <a:spcPts val="0"/>
              </a:spcBef>
              <a:defRPr sz="2200"/>
            </a:pPr>
            <a:r>
              <a:t>Diamond symbol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Indicates a decision is to be made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8.4  Control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  Control Structures</a:t>
            </a:r>
          </a:p>
        </p:txBody>
      </p:sp>
      <p:sp>
        <p:nvSpPr>
          <p:cNvPr id="70" name="Rectangle"/>
          <p:cNvSpPr/>
          <p:nvPr/>
        </p:nvSpPr>
        <p:spPr>
          <a:xfrm>
            <a:off x="1552575" y="3208336"/>
            <a:ext cx="2486025" cy="5683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1" name="Rectangle"/>
          <p:cNvSpPr/>
          <p:nvPr/>
        </p:nvSpPr>
        <p:spPr>
          <a:xfrm>
            <a:off x="1552574" y="3208336"/>
            <a:ext cx="2513015" cy="285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2" name="Rectangle"/>
          <p:cNvSpPr/>
          <p:nvPr/>
        </p:nvSpPr>
        <p:spPr>
          <a:xfrm>
            <a:off x="4038600" y="3208336"/>
            <a:ext cx="26988" cy="5969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3" name="Rectangle"/>
          <p:cNvSpPr/>
          <p:nvPr/>
        </p:nvSpPr>
        <p:spPr>
          <a:xfrm>
            <a:off x="1552575" y="3776662"/>
            <a:ext cx="2486025" cy="285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4" name="Rectangle"/>
          <p:cNvSpPr/>
          <p:nvPr/>
        </p:nvSpPr>
        <p:spPr>
          <a:xfrm>
            <a:off x="1552575" y="3208336"/>
            <a:ext cx="28575" cy="5683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5" name="Rectangle"/>
          <p:cNvSpPr/>
          <p:nvPr/>
        </p:nvSpPr>
        <p:spPr>
          <a:xfrm>
            <a:off x="1552575" y="2243136"/>
            <a:ext cx="2486025" cy="5683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6" name="Rectangle"/>
          <p:cNvSpPr/>
          <p:nvPr/>
        </p:nvSpPr>
        <p:spPr>
          <a:xfrm>
            <a:off x="1552574" y="2243136"/>
            <a:ext cx="2513015" cy="285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7" name="Rectangle"/>
          <p:cNvSpPr/>
          <p:nvPr/>
        </p:nvSpPr>
        <p:spPr>
          <a:xfrm>
            <a:off x="4038600" y="2243136"/>
            <a:ext cx="26988" cy="5969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8" name="Rectangle"/>
          <p:cNvSpPr/>
          <p:nvPr/>
        </p:nvSpPr>
        <p:spPr>
          <a:xfrm>
            <a:off x="1552575" y="2811461"/>
            <a:ext cx="2486025" cy="2857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79" name="Rectangle"/>
          <p:cNvSpPr/>
          <p:nvPr/>
        </p:nvSpPr>
        <p:spPr>
          <a:xfrm>
            <a:off x="1552575" y="2243136"/>
            <a:ext cx="28575" cy="5683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0" name="Rectangle"/>
          <p:cNvSpPr/>
          <p:nvPr/>
        </p:nvSpPr>
        <p:spPr>
          <a:xfrm>
            <a:off x="1552574" y="2243136"/>
            <a:ext cx="2513015" cy="285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1" name="Rectangle"/>
          <p:cNvSpPr/>
          <p:nvPr/>
        </p:nvSpPr>
        <p:spPr>
          <a:xfrm>
            <a:off x="4038600" y="2243136"/>
            <a:ext cx="26988" cy="5969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2" name="Rectangle"/>
          <p:cNvSpPr/>
          <p:nvPr/>
        </p:nvSpPr>
        <p:spPr>
          <a:xfrm>
            <a:off x="1552575" y="2811461"/>
            <a:ext cx="2486025" cy="285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3" name="Rectangle"/>
          <p:cNvSpPr/>
          <p:nvPr/>
        </p:nvSpPr>
        <p:spPr>
          <a:xfrm>
            <a:off x="1552575" y="2243136"/>
            <a:ext cx="28575" cy="5683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4" name="add grade to total"/>
          <p:cNvSpPr txBox="1"/>
          <p:nvPr/>
        </p:nvSpPr>
        <p:spPr>
          <a:xfrm>
            <a:off x="1778000" y="2386011"/>
            <a:ext cx="203200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grade to total</a:t>
            </a:r>
          </a:p>
        </p:txBody>
      </p:sp>
      <p:sp>
        <p:nvSpPr>
          <p:cNvPr id="85" name="Rectangle"/>
          <p:cNvSpPr/>
          <p:nvPr/>
        </p:nvSpPr>
        <p:spPr>
          <a:xfrm>
            <a:off x="2795586" y="1840706"/>
            <a:ext cx="26989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6" name="Rectangle"/>
          <p:cNvSpPr/>
          <p:nvPr/>
        </p:nvSpPr>
        <p:spPr>
          <a:xfrm>
            <a:off x="2795586" y="2805906"/>
            <a:ext cx="26989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7" name="Rectangle"/>
          <p:cNvSpPr/>
          <p:nvPr/>
        </p:nvSpPr>
        <p:spPr>
          <a:xfrm>
            <a:off x="2795586" y="3032917"/>
            <a:ext cx="26989" cy="127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88" name="total = total + grade;"/>
          <p:cNvSpPr txBox="1"/>
          <p:nvPr/>
        </p:nvSpPr>
        <p:spPr>
          <a:xfrm>
            <a:off x="4264025" y="2386011"/>
            <a:ext cx="204610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total = total + grade;</a:t>
            </a:r>
          </a:p>
        </p:txBody>
      </p:sp>
      <p:sp>
        <p:nvSpPr>
          <p:cNvPr id="89" name="Rectangle"/>
          <p:cNvSpPr/>
          <p:nvPr/>
        </p:nvSpPr>
        <p:spPr>
          <a:xfrm>
            <a:off x="1552574" y="3208336"/>
            <a:ext cx="2513015" cy="285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0" name="Rectangle"/>
          <p:cNvSpPr/>
          <p:nvPr/>
        </p:nvSpPr>
        <p:spPr>
          <a:xfrm>
            <a:off x="4038600" y="3208336"/>
            <a:ext cx="26988" cy="59690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1" name="Rectangle"/>
          <p:cNvSpPr/>
          <p:nvPr/>
        </p:nvSpPr>
        <p:spPr>
          <a:xfrm>
            <a:off x="1552575" y="3776662"/>
            <a:ext cx="2486025" cy="285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2" name="Rectangle"/>
          <p:cNvSpPr/>
          <p:nvPr/>
        </p:nvSpPr>
        <p:spPr>
          <a:xfrm>
            <a:off x="1552575" y="3208336"/>
            <a:ext cx="28575" cy="5683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93" name="add 1 to counter"/>
          <p:cNvSpPr txBox="1"/>
          <p:nvPr/>
        </p:nvSpPr>
        <p:spPr>
          <a:xfrm>
            <a:off x="1863725" y="3351212"/>
            <a:ext cx="187007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 1 to counter</a:t>
            </a:r>
          </a:p>
        </p:txBody>
      </p:sp>
      <p:sp>
        <p:nvSpPr>
          <p:cNvPr id="94" name="counter = counter +"/>
          <p:cNvSpPr txBox="1"/>
          <p:nvPr/>
        </p:nvSpPr>
        <p:spPr>
          <a:xfrm>
            <a:off x="4264025" y="3351212"/>
            <a:ext cx="205871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counter = counter + </a:t>
            </a:r>
          </a:p>
        </p:txBody>
      </p:sp>
      <p:sp>
        <p:nvSpPr>
          <p:cNvPr id="95" name="1"/>
          <p:cNvSpPr txBox="1"/>
          <p:nvPr/>
        </p:nvSpPr>
        <p:spPr>
          <a:xfrm>
            <a:off x="6975475" y="3351212"/>
            <a:ext cx="13983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sz="1800">
                <a:solidFill>
                  <a:srgbClr val="40D9FF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" name=";"/>
          <p:cNvSpPr txBox="1"/>
          <p:nvPr/>
        </p:nvSpPr>
        <p:spPr>
          <a:xfrm>
            <a:off x="7116761" y="3351212"/>
            <a:ext cx="12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000"/>
              </a:spcBef>
              <a:defRPr sz="1800">
                <a:latin typeface="Lucida Console"/>
                <a:ea typeface="Lucida Console"/>
                <a:cs typeface="Lucida Console"/>
                <a:sym typeface="Lucida Console"/>
              </a:defRPr>
            </a:lvl1pPr>
          </a:lstStyle>
          <a:p>
            <a:pPr/>
            <a:r>
              <a:t>;</a:t>
            </a:r>
          </a:p>
        </p:txBody>
      </p:sp>
      <p:sp>
        <p:nvSpPr>
          <p:cNvPr id="97" name="Line"/>
          <p:cNvSpPr/>
          <p:nvPr/>
        </p:nvSpPr>
        <p:spPr>
          <a:xfrm>
            <a:off x="2819399" y="3809999"/>
            <a:ext cx="1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>
            <a:off x="2819399" y="2819400"/>
            <a:ext cx="1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2819399" y="1828800"/>
            <a:ext cx="1" cy="3810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Circle"/>
          <p:cNvSpPr/>
          <p:nvPr/>
        </p:nvSpPr>
        <p:spPr>
          <a:xfrm>
            <a:off x="2743200" y="4191000"/>
            <a:ext cx="152400" cy="1524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01" name="Circle"/>
          <p:cNvSpPr/>
          <p:nvPr/>
        </p:nvSpPr>
        <p:spPr>
          <a:xfrm>
            <a:off x="2743200" y="1676400"/>
            <a:ext cx="152400" cy="1524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8.4  Control Structures"/>
          <p:cNvSpPr txBox="1"/>
          <p:nvPr>
            <p:ph type="title"/>
          </p:nvPr>
        </p:nvSpPr>
        <p:spPr>
          <a:xfrm>
            <a:off x="690562" y="0"/>
            <a:ext cx="7772401" cy="1066800"/>
          </a:xfrm>
          <a:prstGeom prst="rect">
            <a:avLst/>
          </a:prstGeom>
        </p:spPr>
        <p:txBody>
          <a:bodyPr/>
          <a:lstStyle/>
          <a:p>
            <a:pPr/>
            <a:r>
              <a:t>4  Control Structures</a:t>
            </a:r>
          </a:p>
        </p:txBody>
      </p:sp>
      <p:pic>
        <p:nvPicPr>
          <p:cNvPr id="10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7489"/>
          <a:stretch>
            <a:fillRect/>
          </a:stretch>
        </p:blipFill>
        <p:spPr>
          <a:xfrm>
            <a:off x="690562" y="1370012"/>
            <a:ext cx="7739064" cy="4548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itel PowerPoint Slides">
  <a:themeElements>
    <a:clrScheme name="Deitel PowerPoi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itel PowerPoint Slide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itel PowerPoi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itel PowerPoint Slides">
  <a:themeElements>
    <a:clrScheme name="Deitel PowerPoi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itel PowerPoint Slides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itel PowerPoi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