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02" r:id="rId3"/>
    <p:sldId id="310" r:id="rId4"/>
    <p:sldId id="292" r:id="rId5"/>
    <p:sldId id="311" r:id="rId6"/>
    <p:sldId id="300" r:id="rId7"/>
    <p:sldId id="301" r:id="rId8"/>
    <p:sldId id="294" r:id="rId9"/>
    <p:sldId id="313" r:id="rId10"/>
    <p:sldId id="298" r:id="rId11"/>
    <p:sldId id="299" r:id="rId12"/>
    <p:sldId id="332" r:id="rId13"/>
    <p:sldId id="331" r:id="rId14"/>
    <p:sldId id="333" r:id="rId15"/>
    <p:sldId id="317" r:id="rId16"/>
    <p:sldId id="319" r:id="rId17"/>
    <p:sldId id="321" r:id="rId18"/>
    <p:sldId id="322" r:id="rId19"/>
    <p:sldId id="324" r:id="rId20"/>
    <p:sldId id="326" r:id="rId21"/>
    <p:sldId id="327" r:id="rId22"/>
    <p:sldId id="329" r:id="rId23"/>
    <p:sldId id="330" r:id="rId24"/>
    <p:sldId id="296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4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6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Work_sheet.docx" TargetMode="External"/><Relationship Id="rId2" Type="http://schemas.openxmlformats.org/officeDocument/2006/relationships/hyperlink" Target="Activity_video1.mp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4800"/>
            <a:ext cx="6400800" cy="1894362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19CSE202</a:t>
            </a:r>
            <a:br>
              <a:rPr lang="en-IN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DATABASE MANAGEMENT SYSTEMS  (DBMS)</a:t>
            </a:r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Dr.</a:t>
            </a:r>
            <a:r>
              <a:rPr lang="en-IN" dirty="0" smtClean="0"/>
              <a:t> Sikha O K</a:t>
            </a:r>
          </a:p>
          <a:p>
            <a:r>
              <a:rPr lang="en-IN" dirty="0" smtClean="0"/>
              <a:t>Assistant Professor(</a:t>
            </a:r>
            <a:r>
              <a:rPr lang="en-IN" dirty="0" err="1" smtClean="0"/>
              <a:t>Sr.Gr</a:t>
            </a:r>
            <a:r>
              <a:rPr lang="en-IN" dirty="0" smtClean="0"/>
              <a:t>)</a:t>
            </a:r>
          </a:p>
          <a:p>
            <a:r>
              <a:rPr lang="en-IN" dirty="0" smtClean="0"/>
              <a:t>Computer Science and Engineering </a:t>
            </a:r>
            <a:r>
              <a:rPr lang="en-IN" dirty="0" err="1" smtClean="0"/>
              <a:t>Dept</a:t>
            </a:r>
            <a:endParaRPr lang="en-IN" dirty="0" smtClean="0"/>
          </a:p>
          <a:p>
            <a:r>
              <a:rPr lang="en-IN" dirty="0" smtClean="0"/>
              <a:t>ASE-Coimbatore</a:t>
            </a:r>
            <a:endParaRPr lang="en-IN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181225" y="2743200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Introduction To Relational </a:t>
            </a:r>
            <a:r>
              <a:rPr lang="en-IN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QUIZ</a:t>
            </a:r>
            <a:endParaRPr lang="en-IN" sz="3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tabl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8" y="1197383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893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Q2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7239000" y="204679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BTL2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6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Users\user\Desktop\tabl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758677"/>
            <a:ext cx="8686800" cy="60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Identify Primary Key, Foreign Key , Referencing Relation and Referenced Relation for the following relations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09800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057400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5153025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5600" y="5181600"/>
            <a:ext cx="97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485999" y="3998400"/>
            <a:ext cx="1723800" cy="609600"/>
          </a:xfrm>
          <a:prstGeom prst="bentConnector3">
            <a:avLst>
              <a:gd name="adj1" fmla="val -28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5999" y="37824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376949" y="4257674"/>
            <a:ext cx="1723800" cy="314326"/>
          </a:xfrm>
          <a:prstGeom prst="bentConnector3">
            <a:avLst>
              <a:gd name="adj1" fmla="val -83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05400" y="4015200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5999" y="-1524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3893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Q2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7239000" y="204679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BTL2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4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5628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C,D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873752"/>
          </a:xfrm>
        </p:spPr>
        <p:txBody>
          <a:bodyPr numCol="1"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Find the anomaly in the following relation</a:t>
            </a: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ANS: Entity Integrity Constraint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Q3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960658" y="1110734"/>
            <a:ext cx="86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0">
              <a:buNone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BTL2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04900" y="2286000"/>
          <a:ext cx="6172200" cy="1463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420443106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944502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336752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u="sng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Department_name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7586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15000000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035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Mechanical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AB1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1600000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04242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AB2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15000000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139547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049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0476" y="1886606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Department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112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5628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C,D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5181600"/>
          </a:xfrm>
        </p:spPr>
        <p:txBody>
          <a:bodyPr numCol="1"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Find the anomaly in the following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relations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Referential Integrity</a:t>
            </a:r>
            <a:endParaRPr lang="en-IN" sz="20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Q4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960658" y="1110734"/>
            <a:ext cx="86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0">
              <a:buNone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BTL2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66476"/>
              </p:ext>
            </p:extLst>
          </p:nvPr>
        </p:nvGraphicFramePr>
        <p:xfrm>
          <a:off x="457200" y="4191000"/>
          <a:ext cx="7467600" cy="1659465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979303617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02443398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702592645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799123074"/>
                    </a:ext>
                  </a:extLst>
                </a:gridCol>
              </a:tblGrid>
              <a:tr h="33189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sng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Department_name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185968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527203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Sarath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Mechanical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42000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37419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Harish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38000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857612"/>
                  </a:ext>
                </a:extLst>
              </a:tr>
              <a:tr h="33189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39000</a:t>
                      </a:r>
                      <a:r>
                        <a:rPr lang="en-IN" sz="16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6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973" marR="82973" marT="41487" marB="41487"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49972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05259"/>
              </p:ext>
            </p:extLst>
          </p:nvPr>
        </p:nvGraphicFramePr>
        <p:xfrm>
          <a:off x="1104900" y="2286000"/>
          <a:ext cx="6172200" cy="1463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420443106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944502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336752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u="sng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Department_name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7586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15000000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90354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Mechanical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AB1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1600000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04242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​Physics</a:t>
                      </a:r>
                      <a:endParaRPr lang="en-IN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AB2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15000000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139547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0490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0476" y="1886606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Department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886200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Employee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8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</a:t>
            </a:r>
            <a:r>
              <a:rPr lang="en-IN" b="1" dirty="0">
                <a:solidFill>
                  <a:schemeClr val="tx1"/>
                </a:solidFill>
              </a:rPr>
              <a:t>1 CSE </a:t>
            </a:r>
            <a:r>
              <a:rPr lang="en-IN" b="1" dirty="0" smtClean="0">
                <a:solidFill>
                  <a:schemeClr val="tx1"/>
                </a:solidFill>
              </a:rPr>
              <a:t>C,D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467" y="1502807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Fill in the blanks and give proper label     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BTL2</a:t>
            </a: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Degree= </a:t>
            </a: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Cardinality=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Q3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76400" y="3179445"/>
          <a:ext cx="3782220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61975" y="2783205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409700" y="2474595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48000" y="1905000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486400" y="3621405"/>
            <a:ext cx="533400" cy="121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/>
          <p:cNvSpPr/>
          <p:nvPr/>
        </p:nvSpPr>
        <p:spPr>
          <a:xfrm rot="5400000">
            <a:off x="3407092" y="1746285"/>
            <a:ext cx="468632" cy="22536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Callout 10"/>
          <p:cNvSpPr/>
          <p:nvPr/>
        </p:nvSpPr>
        <p:spPr>
          <a:xfrm>
            <a:off x="6019800" y="3850005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19200" y="3962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482467" y="3525377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1600200" y="525780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1911416" y="565404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6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8737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term _______ is used to refer to 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row in relation.</a:t>
            </a:r>
          </a:p>
          <a:p>
            <a:pPr marL="0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Tuple</a:t>
            </a:r>
            <a:endParaRPr lang="en-IN" sz="20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[ NOTE: 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 answer in lower case letters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36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101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676400"/>
            <a:ext cx="8153400" cy="48737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Course(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course_id,sec_id,semester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Here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course_id,sec_id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semester are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___(1)_______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and course is a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___(2)_______ </a:t>
            </a:r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 (1) Attribute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   (2) Relation</a:t>
            </a:r>
            <a:endParaRPr lang="en-US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[ NOTE: </a:t>
            </a:r>
            <a:r>
              <a:rPr lang="en-I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 answer in lower case letters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36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71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676400"/>
            <a:ext cx="8153400" cy="48737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For each attribute of a relation, there is a set of permitted values, called the ________ of that attribute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Domain</a:t>
            </a:r>
            <a:endParaRPr lang="en-IN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[ NOTE: </a:t>
            </a:r>
            <a:r>
              <a:rPr lang="en-I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 answer in lower case letters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]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36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33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676400"/>
            <a:ext cx="8153400" cy="48737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tuples of the relations can be of ________ order.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Any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b) Same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c) Sorted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d) Constant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IN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Any</a:t>
            </a:r>
            <a:endParaRPr lang="en-IN" sz="20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36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34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00050" y="1676400"/>
            <a:ext cx="8153400" cy="48737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_______________ key is a minimal super key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Candidate key</a:t>
            </a:r>
            <a:endParaRPr lang="en-IN" sz="20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36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Q5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1676400" y="2743200"/>
            <a:ext cx="4202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libri" pitchFamily="34" charset="0"/>
                <a:cs typeface="Calibri" pitchFamily="34" charset="0"/>
              </a:rPr>
              <a:t>[ NOTE: </a:t>
            </a:r>
            <a:r>
              <a:rPr lang="en-I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 answer in lower case letters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953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1: CSE A,B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A database which consists of more than one linked table is called a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					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flat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file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relational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linked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validated database</a:t>
            </a:r>
          </a:p>
          <a:p>
            <a:pPr marL="1000125" indent="-457200">
              <a:buFont typeface="+mj-lt"/>
              <a:buAutoNum type="alphaUcPeriod"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1000125" indent="-457200">
              <a:buFont typeface="+mj-lt"/>
              <a:buAutoNum type="alphaUcPeriod"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542925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73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153400" cy="48737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Which one of the following attribute can be taken as a primary key? 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id</a:t>
            </a:r>
            <a:endParaRPr lang="en-IN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36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64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4070"/>
            <a:ext cx="8153400" cy="48737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Consider attributes ID , CITY and NAME . Which one of this can be considered as 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candidate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key?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ame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id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city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city,id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ANS: id</a:t>
            </a:r>
            <a:endParaRPr lang="en-IN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03663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698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</a:t>
            </a:r>
            <a:r>
              <a:rPr lang="en-IN" b="1" dirty="0">
                <a:solidFill>
                  <a:schemeClr val="tx1"/>
                </a:solidFill>
              </a:rPr>
              <a:t>1 CSE </a:t>
            </a:r>
            <a:r>
              <a:rPr lang="en-IN" b="1" dirty="0" smtClean="0">
                <a:solidFill>
                  <a:schemeClr val="tx1"/>
                </a:solidFill>
              </a:rPr>
              <a:t>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467" y="1502807"/>
            <a:ext cx="8153400" cy="4873752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Which Integrity is getting violated here</a:t>
            </a: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entity </a:t>
            </a:r>
            <a:r>
              <a:rPr lang="en-I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integrity (ANS)</a:t>
            </a:r>
            <a:endParaRPr lang="en-IN" sz="20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k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ey integrity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d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omain integrity</a:t>
            </a:r>
          </a:p>
          <a:p>
            <a:pPr marL="0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Referential integrity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Q8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39019"/>
              </p:ext>
            </p:extLst>
          </p:nvPr>
        </p:nvGraphicFramePr>
        <p:xfrm>
          <a:off x="1676400" y="2682240"/>
          <a:ext cx="3782220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33400" y="2362406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</a:t>
            </a:r>
            <a:r>
              <a:rPr lang="en-IN" b="1" dirty="0">
                <a:solidFill>
                  <a:schemeClr val="tx1"/>
                </a:solidFill>
              </a:rPr>
              <a:t>1 CSE </a:t>
            </a:r>
            <a:r>
              <a:rPr lang="en-IN" b="1" dirty="0" smtClean="0">
                <a:solidFill>
                  <a:schemeClr val="tx1"/>
                </a:solidFill>
              </a:rPr>
              <a:t>E,F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467" y="1502807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Find the schema given below and fill the blanks 			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BTL2</a:t>
            </a: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(1)  Primary key for the schema is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________   : </a:t>
            </a:r>
            <a:r>
              <a:rPr lang="en-IN" sz="2000" b="1" dirty="0" err="1" smtClean="0">
                <a:latin typeface="Calibri" pitchFamily="34" charset="0"/>
                <a:cs typeface="Calibri" pitchFamily="34" charset="0"/>
              </a:rPr>
              <a:t>stu_no</a:t>
            </a: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(2)  </a:t>
            </a:r>
            <a:r>
              <a:rPr lang="en-IN" sz="2000" b="1" dirty="0" err="1" smtClean="0">
                <a:latin typeface="Calibri" pitchFamily="34" charset="0"/>
                <a:cs typeface="Calibri" pitchFamily="34" charset="0"/>
              </a:rPr>
              <a:t>Stu_name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is a __________ attribute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:  composite</a:t>
            </a: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(3) Give an example for multi valued attribute in the above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schema : email</a:t>
            </a: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Q9</a:t>
            </a:r>
            <a:endParaRPr lang="en-IN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08511"/>
              </p:ext>
            </p:extLst>
          </p:nvPr>
        </p:nvGraphicFramePr>
        <p:xfrm>
          <a:off x="381000" y="2590800"/>
          <a:ext cx="826325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820953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564425362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23243309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2876916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67419641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405103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Stu_Age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8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ACTIVITY 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352675"/>
            <a:ext cx="69797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Video Courtesy</a:t>
            </a:r>
          </a:p>
          <a:p>
            <a:r>
              <a:rPr lang="en-IN" sz="2800" b="1" dirty="0" smtClean="0">
                <a:hlinkClick r:id="rId2" action="ppaction://hlinkfile"/>
              </a:rPr>
              <a:t>Cambridge </a:t>
            </a:r>
            <a:r>
              <a:rPr lang="en-IN" sz="2800" b="1" dirty="0">
                <a:hlinkClick r:id="rId2" action="ppaction://hlinkfile"/>
              </a:rPr>
              <a:t>GCSE Computing Online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71575" y="3962400"/>
            <a:ext cx="2481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hlinkClick r:id="rId3" action="ppaction://hlinkfile"/>
              </a:rPr>
              <a:t>Worksheet 1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904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A database which consists of more than one linked table is called a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</a:t>
            </a:r>
          </a:p>
          <a:p>
            <a:pPr marL="0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							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flat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file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relational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linked database</a:t>
            </a:r>
          </a:p>
          <a:p>
            <a:pPr marL="1000125" indent="-457200">
              <a:buFont typeface="+mj-lt"/>
              <a:buAutoNum type="alphaUcPeriod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validated database</a:t>
            </a:r>
          </a:p>
          <a:p>
            <a:pPr marL="1000125" indent="-457200">
              <a:buFont typeface="+mj-lt"/>
              <a:buAutoNum type="alphaUcPeriod"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1000125" indent="-457200">
              <a:buFont typeface="+mj-lt"/>
              <a:buAutoNum type="alphaUcPeriod"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542925" indent="0">
              <a:buNone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Relational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542925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93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</a:t>
            </a:r>
            <a:r>
              <a:rPr lang="en-IN" b="1" dirty="0">
                <a:solidFill>
                  <a:schemeClr val="tx1"/>
                </a:solidFill>
              </a:rPr>
              <a:t>1 CSE A,B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In a database table, the field which is identified as being a unique identifier for each record is called the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207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libri" pitchFamily="34" charset="0"/>
                <a:cs typeface="Calibri" pitchFamily="34" charset="0"/>
              </a:rPr>
              <a:t>In a database table, the field which is identified as being a unique identifier for each record is called the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...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Q2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276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Primary Key</a:t>
            </a:r>
            <a:endParaRPr lang="en-IN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</a:t>
            </a:r>
            <a:r>
              <a:rPr lang="en-IN" b="1" dirty="0">
                <a:solidFill>
                  <a:schemeClr val="tx1"/>
                </a:solidFill>
              </a:rPr>
              <a:t>1 CSE A,B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467" y="1502807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Fill in the blanks and give proper label     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BTL2</a:t>
            </a: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Degree= </a:t>
            </a: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Cardinality=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Q3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7947"/>
              </p:ext>
            </p:extLst>
          </p:nvPr>
        </p:nvGraphicFramePr>
        <p:xfrm>
          <a:off x="1676400" y="3179445"/>
          <a:ext cx="3782220" cy="1737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61975" y="2783205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409700" y="2474595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048000" y="1905000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486400" y="3621405"/>
            <a:ext cx="533400" cy="121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/>
          <p:cNvSpPr/>
          <p:nvPr/>
        </p:nvSpPr>
        <p:spPr>
          <a:xfrm rot="5400000">
            <a:off x="3407092" y="1746285"/>
            <a:ext cx="468632" cy="22536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Callout 10"/>
          <p:cNvSpPr/>
          <p:nvPr/>
        </p:nvSpPr>
        <p:spPr>
          <a:xfrm>
            <a:off x="6019800" y="3850005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19200" y="3962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482467" y="3525377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1600200" y="525780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1911416" y="565404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6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467" y="1502807"/>
            <a:ext cx="8153400" cy="487375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Fill in the blanks and give proper label                                                    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BTL1</a:t>
            </a: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</a:t>
            </a: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Degree= </a:t>
            </a:r>
          </a:p>
          <a:p>
            <a:pPr marL="0" indent="0">
              <a:buNone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                 Cardinality=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Q3</a:t>
            </a:r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59887"/>
              </p:ext>
            </p:extLst>
          </p:nvPr>
        </p:nvGraphicFramePr>
        <p:xfrm>
          <a:off x="2590800" y="3179445"/>
          <a:ext cx="3782220" cy="2164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6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sng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Teacher ID</a:t>
                      </a:r>
                      <a:endParaRPr lang="en-IN" sz="2000" u="sng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Fname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Lname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B002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David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Warner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B017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Sara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Joseph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B009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Mike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Brunton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4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B008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Nathan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Kurtz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476375" y="2783205"/>
            <a:ext cx="1473464" cy="34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964" tIns="39482" rIns="78964" bIns="39482">
            <a:spAutoFit/>
          </a:bodyPr>
          <a:lstStyle>
            <a:lvl1pPr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752600" y="2286000"/>
            <a:ext cx="15368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Relation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962400" y="1905000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Attributes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400800" y="3621405"/>
            <a:ext cx="533400" cy="121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Brace 9"/>
          <p:cNvSpPr/>
          <p:nvPr/>
        </p:nvSpPr>
        <p:spPr>
          <a:xfrm rot="5400000">
            <a:off x="4321492" y="1746285"/>
            <a:ext cx="468632" cy="22536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Callout 10"/>
          <p:cNvSpPr/>
          <p:nvPr/>
        </p:nvSpPr>
        <p:spPr>
          <a:xfrm>
            <a:off x="6934200" y="3850005"/>
            <a:ext cx="1981200" cy="6248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Tuples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65482" y="344043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533401" y="3407092"/>
            <a:ext cx="1981199" cy="7905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Primary Key</a:t>
            </a:r>
            <a:endParaRPr lang="en-IN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2514600" y="525780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946333" y="5654040"/>
            <a:ext cx="965333" cy="39624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98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C,D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873752"/>
          </a:xfrm>
        </p:spPr>
        <p:txBody>
          <a:bodyPr numCol="1"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Fill in the blanks: </a:t>
            </a:r>
          </a:p>
          <a:p>
            <a:pPr marL="28575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___________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an attribute or a group of multiple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attributes (any combination) 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that can uniquely identify a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tuple</a:t>
            </a:r>
          </a:p>
          <a:p>
            <a:pPr marL="285750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28575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Super Key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Q1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960658" y="1110734"/>
            <a:ext cx="86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0">
              <a:buNone/>
            </a:pPr>
            <a:r>
              <a:rPr lang="en-IN" b="1" dirty="0">
                <a:latin typeface="Calibri" pitchFamily="34" charset="0"/>
                <a:cs typeface="Calibri" pitchFamily="34" charset="0"/>
              </a:rPr>
              <a:t>BTL2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310583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		[ NOTE: </a:t>
            </a:r>
            <a:r>
              <a:rPr lang="en-I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 answer in lower case letters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74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Quiz 1 CSE C,D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873752"/>
          </a:xfrm>
        </p:spPr>
        <p:txBody>
          <a:bodyPr numCol="1">
            <a:normAutofit fontScale="92500" lnSpcReduction="20000"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Choose the correct statement regarding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superkeys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A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an attribute or a group of multiple attributes that can uniquely identify a tuple</a:t>
            </a:r>
          </a:p>
          <a:p>
            <a:pPr marL="34290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A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a tuple or a set of multiple tuples that can uniquely identify an attribute</a:t>
            </a:r>
          </a:p>
          <a:p>
            <a:pPr marL="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Every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a candidate key</a:t>
            </a:r>
          </a:p>
          <a:p>
            <a:pPr marL="228600" indent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) A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superkey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an attribute or a set of attributes that distinguish the relation from other relations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BTL2</a:t>
            </a: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Answer: 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>Explanation: A </a:t>
            </a:r>
            <a:r>
              <a:rPr lang="en-US" dirty="0" err="1"/>
              <a:t>superkey</a:t>
            </a:r>
            <a:r>
              <a:rPr lang="en-US" dirty="0"/>
              <a:t> is an attribute or a set of multiple attributes that can uniquely identify a tuple. It is used to differentiate between tuples.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Q1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12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3834</TotalTime>
  <Words>763</Words>
  <Application>Microsoft Office PowerPoint</Application>
  <PresentationFormat>On-screen Show (4:3)</PresentationFormat>
  <Paragraphs>392</Paragraphs>
  <Slides>25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MS PGothic</vt:lpstr>
      <vt:lpstr>Arial</vt:lpstr>
      <vt:lpstr>Calibri</vt:lpstr>
      <vt:lpstr>Century Schoolbook</vt:lpstr>
      <vt:lpstr>Helvetica</vt:lpstr>
      <vt:lpstr>Times New Roman</vt:lpstr>
      <vt:lpstr>Wingdings</vt:lpstr>
      <vt:lpstr>Wingdings 2</vt:lpstr>
      <vt:lpstr>Oriel</vt:lpstr>
      <vt:lpstr>19CSE202  DATABASE MANAGEMENT SYSTEMS  (DBMS)</vt:lpstr>
      <vt:lpstr>Quiz 1: CSE A,B</vt:lpstr>
      <vt:lpstr>Quiz 1</vt:lpstr>
      <vt:lpstr>Quiz 1 CSE A,B</vt:lpstr>
      <vt:lpstr>Quiz 1</vt:lpstr>
      <vt:lpstr>Quiz 1 CSE A,B</vt:lpstr>
      <vt:lpstr>Quiz 1</vt:lpstr>
      <vt:lpstr>Quiz 1 CSE C,D</vt:lpstr>
      <vt:lpstr>Quiz 1 CSE C,D</vt:lpstr>
      <vt:lpstr>Quiz 1</vt:lpstr>
      <vt:lpstr>Quiz 1</vt:lpstr>
      <vt:lpstr>Quiz 1 CSE C,D</vt:lpstr>
      <vt:lpstr>Quiz 1 CSE C,D</vt:lpstr>
      <vt:lpstr>Quiz 1 CSE C,D</vt:lpstr>
      <vt:lpstr>Quiz 1 CSE E,F</vt:lpstr>
      <vt:lpstr>Quiz 1 CSE E,F</vt:lpstr>
      <vt:lpstr>Quiz 1 CSE E,F</vt:lpstr>
      <vt:lpstr>Quiz 1 CSE E,F</vt:lpstr>
      <vt:lpstr>Quiz 1 CSE E,F</vt:lpstr>
      <vt:lpstr>Quiz 1 CSE E,F</vt:lpstr>
      <vt:lpstr>Quiz 1 CSE E,F</vt:lpstr>
      <vt:lpstr>Quiz 1 CSE E,F</vt:lpstr>
      <vt:lpstr>Quiz 1 CSE E,F</vt:lpstr>
      <vt:lpstr>ACTIVITY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Sikha O.K</cp:lastModifiedBy>
  <cp:revision>170</cp:revision>
  <dcterms:created xsi:type="dcterms:W3CDTF">2006-08-16T00:00:00Z</dcterms:created>
  <dcterms:modified xsi:type="dcterms:W3CDTF">2020-08-13T09:42:52Z</dcterms:modified>
</cp:coreProperties>
</file>