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91" r:id="rId3"/>
    <p:sldId id="304" r:id="rId4"/>
    <p:sldId id="266" r:id="rId5"/>
    <p:sldId id="268" r:id="rId6"/>
    <p:sldId id="269" r:id="rId7"/>
    <p:sldId id="270" r:id="rId8"/>
    <p:sldId id="267" r:id="rId9"/>
    <p:sldId id="263" r:id="rId10"/>
    <p:sldId id="271" r:id="rId11"/>
    <p:sldId id="273" r:id="rId12"/>
    <p:sldId id="305" r:id="rId13"/>
    <p:sldId id="307" r:id="rId14"/>
    <p:sldId id="306" r:id="rId15"/>
    <p:sldId id="276" r:id="rId16"/>
    <p:sldId id="308" r:id="rId17"/>
    <p:sldId id="274" r:id="rId18"/>
    <p:sldId id="277" r:id="rId19"/>
    <p:sldId id="278" r:id="rId20"/>
    <p:sldId id="279" r:id="rId21"/>
    <p:sldId id="280" r:id="rId22"/>
    <p:sldId id="281" r:id="rId23"/>
    <p:sldId id="290" r:id="rId24"/>
    <p:sldId id="282" r:id="rId25"/>
    <p:sldId id="283" r:id="rId26"/>
    <p:sldId id="285" r:id="rId27"/>
    <p:sldId id="287" r:id="rId28"/>
    <p:sldId id="286" r:id="rId29"/>
    <p:sldId id="316" r:id="rId30"/>
    <p:sldId id="317" r:id="rId31"/>
    <p:sldId id="318" r:id="rId32"/>
    <p:sldId id="319" r:id="rId33"/>
    <p:sldId id="321" r:id="rId34"/>
    <p:sldId id="320" r:id="rId35"/>
    <p:sldId id="322" r:id="rId36"/>
    <p:sldId id="323" r:id="rId37"/>
    <p:sldId id="324" r:id="rId38"/>
    <p:sldId id="309" r:id="rId39"/>
    <p:sldId id="313" r:id="rId40"/>
    <p:sldId id="302" r:id="rId41"/>
    <p:sldId id="310" r:id="rId42"/>
    <p:sldId id="292" r:id="rId43"/>
    <p:sldId id="311" r:id="rId44"/>
    <p:sldId id="300" r:id="rId45"/>
    <p:sldId id="301" r:id="rId46"/>
    <p:sldId id="294" r:id="rId47"/>
    <p:sldId id="312" r:id="rId48"/>
    <p:sldId id="298" r:id="rId49"/>
    <p:sldId id="299" r:id="rId50"/>
    <p:sldId id="26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E6DF-7A91-4107-AED2-E3157E99F359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19279-D174-4B0F-9E72-C6572B1F3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6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30171" indent="-280835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23340" indent="-224668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572677" indent="-224668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22013" indent="-224668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BD92EE13-101B-4477-B69F-783B09C1FC1A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30171" indent="-280835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23340" indent="-224668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572677" indent="-224668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22013" indent="-224668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BD92EE13-101B-4477-B69F-783B09C1FC1A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30171" indent="-280835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23340" indent="-224668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572677" indent="-224668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22013" indent="-224668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BD92EE13-101B-4477-B69F-783B09C1FC1A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30171" indent="-280835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23340" indent="-224668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572677" indent="-224668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22013" indent="-224668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BD92EE13-101B-4477-B69F-783B09C1FC1A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30171" indent="-280835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23340" indent="-224668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572677" indent="-224668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22013" indent="-224668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BD92EE13-101B-4477-B69F-783B09C1FC1A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30171" indent="-280835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23340" indent="-224668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572677" indent="-224668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22013" indent="-224668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BD92EE13-101B-4477-B69F-783B09C1FC1A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30171" indent="-280835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23340" indent="-224668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572677" indent="-224668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22013" indent="-224668" defTabSz="914274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BD92EE13-101B-4477-B69F-783B09C1FC1A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219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1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Activity_video1.mp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Work_sheet.doc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304800"/>
            <a:ext cx="6400800" cy="1894362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19CSE202</a:t>
            </a:r>
            <a:br>
              <a:rPr lang="en-IN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IN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DATABASE MANAGEMENT SYSTEMS  (DBMS)</a:t>
            </a:r>
            <a:endParaRPr lang="en-IN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/>
              <a:t>Dr.</a:t>
            </a:r>
            <a:r>
              <a:rPr lang="en-IN" dirty="0" smtClean="0"/>
              <a:t> Sikha O K</a:t>
            </a:r>
          </a:p>
          <a:p>
            <a:r>
              <a:rPr lang="en-IN" dirty="0" smtClean="0"/>
              <a:t>Assistant Professor(</a:t>
            </a:r>
            <a:r>
              <a:rPr lang="en-IN" dirty="0" err="1" smtClean="0"/>
              <a:t>Sr.Gr</a:t>
            </a:r>
            <a:r>
              <a:rPr lang="en-IN" dirty="0" smtClean="0"/>
              <a:t>)</a:t>
            </a:r>
          </a:p>
          <a:p>
            <a:r>
              <a:rPr lang="en-IN" dirty="0" smtClean="0"/>
              <a:t>Computer Science and Engineering </a:t>
            </a:r>
            <a:r>
              <a:rPr lang="en-IN" dirty="0" err="1" smtClean="0"/>
              <a:t>Dept</a:t>
            </a:r>
            <a:endParaRPr lang="en-IN" dirty="0" smtClean="0"/>
          </a:p>
          <a:p>
            <a:r>
              <a:rPr lang="en-IN" dirty="0" smtClean="0"/>
              <a:t>ASE-Coimbatore</a:t>
            </a:r>
            <a:endParaRPr lang="en-IN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181225" y="2743200"/>
            <a:ext cx="6886575" cy="94718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Introduction To Relational Model</a:t>
            </a:r>
          </a:p>
          <a:p>
            <a:r>
              <a:rPr lang="en-IN" sz="3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IN" sz="3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				</a:t>
            </a:r>
            <a:r>
              <a:rPr lang="en-IN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session 1</a:t>
            </a:r>
            <a:endParaRPr lang="en-IN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67155"/>
            <a:ext cx="5181600" cy="370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04800" y="228600"/>
            <a:ext cx="32623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sz="1600" b="1" dirty="0"/>
              <a:t>INSTRUCTOR</a:t>
            </a:r>
            <a:endParaRPr lang="en-US" sz="18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457200" y="4648200"/>
            <a:ext cx="7467600" cy="1825752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What is the degree and cardinality</a:t>
            </a:r>
          </a:p>
          <a:p>
            <a:pPr marL="0" indent="0"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Degree= 4</a:t>
            </a:r>
          </a:p>
          <a:p>
            <a:pPr marL="0" indent="0">
              <a:buNone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Cardinality= 12</a:t>
            </a:r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1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467600" cy="609600"/>
          </a:xfrm>
        </p:spPr>
        <p:txBody>
          <a:bodyPr lIns="72731" tIns="36366" rIns="72731" bIns="36366">
            <a:norm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Attribute Types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620000" cy="5486400"/>
          </a:xfrm>
        </p:spPr>
        <p:txBody>
          <a:bodyPr lIns="72731" tIns="36366" rIns="72731" bIns="36366">
            <a:norm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set of allowed values for each attribute is called the </a:t>
            </a:r>
            <a:r>
              <a:rPr lang="en-US" sz="20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domain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of the attribute</a:t>
            </a:r>
          </a:p>
          <a:p>
            <a:pPr marL="1590675" indent="-342900">
              <a:buFont typeface="Wingdings" pitchFamily="2" charset="2"/>
              <a:buChar char="v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Atomic Attribute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marL="1590675" indent="-342900">
              <a:buFont typeface="Wingdings" pitchFamily="2" charset="2"/>
              <a:buChar char="v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Composite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Attribute</a:t>
            </a:r>
          </a:p>
          <a:p>
            <a:pPr marL="1590675" indent="-342900">
              <a:buFont typeface="Wingdings" pitchFamily="2" charset="2"/>
              <a:buChar char="v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Single Valued Attribute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marL="1590675" indent="-342900">
              <a:buFont typeface="Wingdings" pitchFamily="2" charset="2"/>
              <a:buChar char="v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Multivalued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Attribute</a:t>
            </a:r>
          </a:p>
          <a:p>
            <a:pPr marL="1590675" indent="-342900">
              <a:buFont typeface="Wingdings" pitchFamily="2" charset="2"/>
              <a:buChar char="v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Stored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Attribute</a:t>
            </a:r>
          </a:p>
          <a:p>
            <a:pPr marL="1590675" indent="-342900">
              <a:buFont typeface="Wingdings" pitchFamily="2" charset="2"/>
              <a:buChar char="v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Derived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Attribute</a:t>
            </a:r>
          </a:p>
          <a:p>
            <a:pPr marL="1590675" indent="-342900">
              <a:buFont typeface="Wingdings" pitchFamily="2" charset="2"/>
              <a:buChar char="v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Null Valued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Attribute</a:t>
            </a:r>
          </a:p>
          <a:p>
            <a:pPr marL="1590675" indent="-342900">
              <a:buFont typeface="Wingdings" pitchFamily="2" charset="2"/>
              <a:buChar char="v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Key 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Attribute</a:t>
            </a:r>
          </a:p>
          <a:p>
            <a:pPr marL="1247775" indent="0">
              <a:buNone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1247775" indent="0">
              <a:buNone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428625" indent="-342900"/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 marL="428625" indent="-342900"/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73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467600" cy="609600"/>
          </a:xfrm>
        </p:spPr>
        <p:txBody>
          <a:bodyPr lIns="72731" tIns="36366" rIns="72731" bIns="36366">
            <a:norm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Attribute Types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077200" cy="5486400"/>
          </a:xfrm>
        </p:spPr>
        <p:txBody>
          <a:bodyPr lIns="72731" tIns="36366" rIns="72731" bIns="36366">
            <a:normAutofit/>
          </a:bodyPr>
          <a:lstStyle/>
          <a:p>
            <a:pPr marL="1247775" indent="0">
              <a:buNone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428625" indent="-342900"/>
            <a:r>
              <a:rPr lang="en-IN" sz="2000" dirty="0">
                <a:latin typeface="Calibri" pitchFamily="34" charset="0"/>
                <a:cs typeface="Calibri" pitchFamily="34" charset="0"/>
              </a:rPr>
              <a:t>An attribute that cannot be divided into smaller independent attribute is known as </a:t>
            </a:r>
            <a:r>
              <a:rPr lang="en-IN" sz="2000" b="1" dirty="0">
                <a:latin typeface="Calibri" pitchFamily="34" charset="0"/>
                <a:cs typeface="Calibri" pitchFamily="34" charset="0"/>
              </a:rPr>
              <a:t>atomic attribute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85725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85725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85725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85725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428625" indent="-342900"/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45614"/>
              </p:ext>
            </p:extLst>
          </p:nvPr>
        </p:nvGraphicFramePr>
        <p:xfrm>
          <a:off x="228600" y="2880360"/>
          <a:ext cx="8448675" cy="404827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60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6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9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4827">
                <a:tc>
                  <a:txBody>
                    <a:bodyPr/>
                    <a:lstStyle/>
                    <a:p>
                      <a:r>
                        <a:rPr lang="en-IN" sz="2000" b="1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Cust_Name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Cust_ID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Gender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kern="1200" dirty="0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DOB</a:t>
                      </a:r>
                      <a:endParaRPr lang="en-IN" sz="2000" b="1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Door_no</a:t>
                      </a:r>
                      <a:endParaRPr lang="en-IN" sz="2000" b="1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Phone_no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23622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Customer</a:t>
            </a:r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728956"/>
            <a:ext cx="2895600" cy="866745"/>
          </a:xfrm>
          <a:prstGeom prst="rect">
            <a:avLst/>
          </a:prstGeom>
          <a:solidFill>
            <a:schemeClr val="accent2">
              <a:alpha val="0"/>
            </a:schemeClr>
          </a:solidFill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791200" y="2728957"/>
            <a:ext cx="1295400" cy="866745"/>
          </a:xfrm>
          <a:prstGeom prst="rect">
            <a:avLst/>
          </a:prstGeom>
          <a:solidFill>
            <a:schemeClr val="accent2">
              <a:alpha val="0"/>
            </a:schemeClr>
          </a:solidFill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62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467600" cy="609600"/>
          </a:xfrm>
        </p:spPr>
        <p:txBody>
          <a:bodyPr lIns="72731" tIns="36366" rIns="72731" bIns="36366">
            <a:norm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Attribute Types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077200" cy="5486400"/>
          </a:xfrm>
        </p:spPr>
        <p:txBody>
          <a:bodyPr lIns="72731" tIns="36366" rIns="72731" bIns="36366">
            <a:normAutofit/>
          </a:bodyPr>
          <a:lstStyle/>
          <a:p>
            <a:pPr marL="1247775" indent="0">
              <a:buNone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428625" indent="-342900"/>
            <a:r>
              <a:rPr lang="en-IN" sz="2000" dirty="0">
                <a:latin typeface="Calibri" pitchFamily="34" charset="0"/>
                <a:cs typeface="Calibri" pitchFamily="34" charset="0"/>
              </a:rPr>
              <a:t>An attribute that can be divided into smaller independent attribute is known as </a:t>
            </a:r>
            <a:r>
              <a:rPr lang="en-IN" sz="2000" b="1" dirty="0">
                <a:latin typeface="Calibri" pitchFamily="34" charset="0"/>
                <a:cs typeface="Calibri" pitchFamily="34" charset="0"/>
              </a:rPr>
              <a:t>composite attribute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85725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85725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85725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85725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428625" indent="-342900"/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3622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Customer</a:t>
            </a:r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86200"/>
            <a:ext cx="1143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latin typeface="Calibri" pitchFamily="34" charset="0"/>
                <a:cs typeface="Calibri" pitchFamily="34" charset="0"/>
              </a:rPr>
              <a:t>F_Name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05000" y="3886200"/>
            <a:ext cx="1143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latin typeface="Calibri" pitchFamily="34" charset="0"/>
                <a:cs typeface="Calibri" pitchFamily="34" charset="0"/>
              </a:rPr>
              <a:t>M</a:t>
            </a:r>
            <a:r>
              <a:rPr lang="en-IN" b="1" dirty="0" err="1" smtClean="0">
                <a:latin typeface="Calibri" pitchFamily="34" charset="0"/>
                <a:cs typeface="Calibri" pitchFamily="34" charset="0"/>
              </a:rPr>
              <a:t>_Name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52800" y="3886200"/>
            <a:ext cx="1143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latin typeface="Calibri" pitchFamily="34" charset="0"/>
                <a:cs typeface="Calibri" pitchFamily="34" charset="0"/>
              </a:rPr>
              <a:t>L_Name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3" name="Straight Arrow Connector 12"/>
          <p:cNvCxnSpPr>
            <a:endCxn id="10" idx="0"/>
          </p:cNvCxnSpPr>
          <p:nvPr/>
        </p:nvCxnSpPr>
        <p:spPr>
          <a:xfrm flipH="1">
            <a:off x="1028700" y="3200400"/>
            <a:ext cx="1905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95400" y="3200400"/>
            <a:ext cx="1181100" cy="676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47800" y="3200400"/>
            <a:ext cx="2209800" cy="671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29737"/>
              </p:ext>
            </p:extLst>
          </p:nvPr>
        </p:nvGraphicFramePr>
        <p:xfrm>
          <a:off x="390525" y="2880360"/>
          <a:ext cx="8448675" cy="404827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60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6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9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4827">
                <a:tc>
                  <a:txBody>
                    <a:bodyPr/>
                    <a:lstStyle/>
                    <a:p>
                      <a:r>
                        <a:rPr lang="en-IN" sz="2000" b="1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Cust_Name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Cust_ID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Gender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kern="1200" dirty="0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DOB</a:t>
                      </a:r>
                      <a:endParaRPr lang="en-IN" sz="2000" b="1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Door_no</a:t>
                      </a:r>
                      <a:endParaRPr lang="en-IN" sz="2000" b="1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Phone_no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2667000"/>
            <a:ext cx="1333500" cy="866745"/>
          </a:xfrm>
          <a:prstGeom prst="rect">
            <a:avLst/>
          </a:prstGeom>
          <a:solidFill>
            <a:schemeClr val="accent2">
              <a:alpha val="0"/>
            </a:schemeClr>
          </a:solidFill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4724400" y="2695605"/>
            <a:ext cx="1333500" cy="866745"/>
          </a:xfrm>
          <a:prstGeom prst="rect">
            <a:avLst/>
          </a:prstGeom>
          <a:solidFill>
            <a:schemeClr val="accent2">
              <a:alpha val="0"/>
            </a:schemeClr>
          </a:solidFill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21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 animBg="1"/>
      <p:bldP spid="12" grpId="0" animBg="1"/>
      <p:bldP spid="9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467600" cy="609600"/>
          </a:xfrm>
        </p:spPr>
        <p:txBody>
          <a:bodyPr lIns="72731" tIns="36366" rIns="72731" bIns="36366">
            <a:norm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Attribute Types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077200" cy="5486400"/>
          </a:xfrm>
        </p:spPr>
        <p:txBody>
          <a:bodyPr lIns="72731" tIns="36366" rIns="72731" bIns="36366">
            <a:normAutofit/>
          </a:bodyPr>
          <a:lstStyle/>
          <a:p>
            <a:pPr marL="1247775" indent="0">
              <a:buNone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428625" indent="-342900"/>
            <a:r>
              <a:rPr lang="en-IN" sz="2000" dirty="0" smtClean="0">
                <a:latin typeface="Calibri" pitchFamily="34" charset="0"/>
                <a:cs typeface="Calibri" pitchFamily="34" charset="0"/>
              </a:rPr>
              <a:t>An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attribute that has only single value for an entity is known as </a:t>
            </a:r>
            <a:r>
              <a:rPr lang="en-IN" sz="2000" b="1" dirty="0">
                <a:latin typeface="Calibri" pitchFamily="34" charset="0"/>
                <a:cs typeface="Calibri" pitchFamily="34" charset="0"/>
              </a:rPr>
              <a:t>single valued attribute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85725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428625" indent="-342900"/>
            <a:r>
              <a:rPr lang="en-IN" sz="2000" dirty="0" smtClean="0">
                <a:latin typeface="Calibri" pitchFamily="34" charset="0"/>
                <a:cs typeface="Calibri" pitchFamily="34" charset="0"/>
              </a:rPr>
              <a:t>An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attribute that can have multiple values for an entity is known as </a:t>
            </a:r>
            <a:r>
              <a:rPr lang="en-IN" sz="2000" b="1" dirty="0">
                <a:latin typeface="Calibri" pitchFamily="34" charset="0"/>
                <a:cs typeface="Calibri" pitchFamily="34" charset="0"/>
              </a:rPr>
              <a:t>multi valued attribute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85725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428625" indent="-342900"/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2766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Customer</a:t>
            </a:r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29545"/>
              </p:ext>
            </p:extLst>
          </p:nvPr>
        </p:nvGraphicFramePr>
        <p:xfrm>
          <a:off x="228600" y="3800475"/>
          <a:ext cx="8448675" cy="404827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60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6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9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4827">
                <a:tc>
                  <a:txBody>
                    <a:bodyPr/>
                    <a:lstStyle/>
                    <a:p>
                      <a:r>
                        <a:rPr lang="en-IN" sz="2000" b="1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Cust_Name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Cust_ID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Gender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kern="1200" dirty="0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DOB</a:t>
                      </a:r>
                      <a:endParaRPr lang="en-IN" sz="2000" b="1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Door_no</a:t>
                      </a:r>
                      <a:endParaRPr lang="en-IN" sz="2000" b="1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Phone_no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3581400"/>
            <a:ext cx="6629400" cy="866745"/>
          </a:xfrm>
          <a:prstGeom prst="rect">
            <a:avLst/>
          </a:prstGeom>
          <a:solidFill>
            <a:schemeClr val="accent2">
              <a:alpha val="0"/>
            </a:schemeClr>
          </a:solidFill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934200" y="3581400"/>
            <a:ext cx="1676400" cy="981045"/>
          </a:xfrm>
          <a:prstGeom prst="rect">
            <a:avLst/>
          </a:prstGeom>
          <a:solidFill>
            <a:schemeClr val="lt1">
              <a:alpha val="0"/>
            </a:schemeClr>
          </a:solidFill>
          <a:ln w="412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5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467600" cy="609600"/>
          </a:xfrm>
        </p:spPr>
        <p:txBody>
          <a:bodyPr lIns="72731" tIns="36366" rIns="72731" bIns="36366">
            <a:norm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Attribute Types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077200" cy="5486400"/>
          </a:xfrm>
        </p:spPr>
        <p:txBody>
          <a:bodyPr lIns="72731" tIns="36366" rIns="72731" bIns="36366">
            <a:normAutofit/>
          </a:bodyPr>
          <a:lstStyle/>
          <a:p>
            <a:pPr marL="1247775" indent="0">
              <a:buNone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428625" indent="-342900"/>
            <a:r>
              <a:rPr lang="en-IN" sz="2000" dirty="0" smtClean="0">
                <a:latin typeface="Calibri" pitchFamily="34" charset="0"/>
                <a:cs typeface="Calibri" pitchFamily="34" charset="0"/>
              </a:rPr>
              <a:t>An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attribute that cannot be derived from another attribute is known as </a:t>
            </a:r>
            <a:r>
              <a:rPr lang="en-IN" sz="2000" b="1" dirty="0">
                <a:latin typeface="Calibri" pitchFamily="34" charset="0"/>
                <a:cs typeface="Calibri" pitchFamily="34" charset="0"/>
              </a:rPr>
              <a:t>stored attribute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85725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428625" indent="-342900"/>
            <a:r>
              <a:rPr lang="en-IN" sz="2000" dirty="0">
                <a:latin typeface="Calibri" pitchFamily="34" charset="0"/>
                <a:cs typeface="Calibri" pitchFamily="34" charset="0"/>
              </a:rPr>
              <a:t>An attribute that can be derived from another attribute is known as </a:t>
            </a:r>
            <a:r>
              <a:rPr lang="en-IN" sz="2000" b="1" dirty="0">
                <a:latin typeface="Calibri" pitchFamily="34" charset="0"/>
                <a:cs typeface="Calibri" pitchFamily="34" charset="0"/>
              </a:rPr>
              <a:t>derived attribute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85725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428625" indent="-342900"/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428625" indent="-342900"/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2766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Customer</a:t>
            </a:r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Donut 1"/>
          <p:cNvSpPr/>
          <p:nvPr/>
        </p:nvSpPr>
        <p:spPr>
          <a:xfrm>
            <a:off x="5010150" y="4648200"/>
            <a:ext cx="1600200" cy="762000"/>
          </a:xfrm>
          <a:prstGeom prst="don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AGE</a:t>
            </a:r>
            <a:endParaRPr lang="en-IN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01946"/>
              </p:ext>
            </p:extLst>
          </p:nvPr>
        </p:nvGraphicFramePr>
        <p:xfrm>
          <a:off x="533400" y="3676710"/>
          <a:ext cx="8448675" cy="404827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60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6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9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4827">
                <a:tc>
                  <a:txBody>
                    <a:bodyPr/>
                    <a:lstStyle/>
                    <a:p>
                      <a:r>
                        <a:rPr lang="en-IN" sz="2000" b="1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Cust_Name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Cust_ID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Gender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kern="1200" dirty="0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DOB</a:t>
                      </a:r>
                      <a:endParaRPr lang="en-IN" sz="2000" b="1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Door_no</a:t>
                      </a:r>
                      <a:endParaRPr lang="en-IN" sz="2000" b="1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Phone_no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029200" y="3467098"/>
            <a:ext cx="1066800" cy="981045"/>
          </a:xfrm>
          <a:prstGeom prst="rect">
            <a:avLst/>
          </a:prstGeom>
          <a:solidFill>
            <a:schemeClr val="lt1">
              <a:alpha val="0"/>
            </a:schemeClr>
          </a:solidFill>
          <a:ln w="412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59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467600" cy="609600"/>
          </a:xfrm>
        </p:spPr>
        <p:txBody>
          <a:bodyPr lIns="72731" tIns="36366" rIns="72731" bIns="36366">
            <a:norm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Attribute Types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077200" cy="5486400"/>
          </a:xfrm>
        </p:spPr>
        <p:txBody>
          <a:bodyPr lIns="72731" tIns="36366" rIns="72731" bIns="36366">
            <a:normAutofit/>
          </a:bodyPr>
          <a:lstStyle/>
          <a:p>
            <a:pPr marL="428625" indent="-342900"/>
            <a:r>
              <a:rPr lang="en-IN" sz="2000" dirty="0" smtClean="0">
                <a:latin typeface="Calibri" pitchFamily="34" charset="0"/>
                <a:cs typeface="Calibri" pitchFamily="34" charset="0"/>
              </a:rPr>
              <a:t>An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attribute, which has not any value for an entity is known as </a:t>
            </a:r>
            <a:r>
              <a:rPr lang="en-IN" sz="2000" b="1" dirty="0">
                <a:latin typeface="Calibri" pitchFamily="34" charset="0"/>
                <a:cs typeface="Calibri" pitchFamily="34" charset="0"/>
              </a:rPr>
              <a:t>null valued attribute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85725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428625" indent="-342900"/>
            <a:r>
              <a:rPr lang="en-IN" sz="2000" dirty="0">
                <a:latin typeface="Calibri" pitchFamily="34" charset="0"/>
                <a:cs typeface="Calibri" pitchFamily="34" charset="0"/>
              </a:rPr>
              <a:t>An attribute that has unique value of each entity is known as </a:t>
            </a:r>
            <a:r>
              <a:rPr lang="en-IN" sz="2000" b="1" dirty="0">
                <a:latin typeface="Calibri" pitchFamily="34" charset="0"/>
                <a:cs typeface="Calibri" pitchFamily="34" charset="0"/>
              </a:rPr>
              <a:t>key attribute.</a:t>
            </a:r>
          </a:p>
          <a:p>
            <a:pPr marL="428625" indent="-342900"/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428625" indent="-342900"/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2766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Customer</a:t>
            </a:r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99481"/>
              </p:ext>
            </p:extLst>
          </p:nvPr>
        </p:nvGraphicFramePr>
        <p:xfrm>
          <a:off x="533400" y="3676710"/>
          <a:ext cx="8448675" cy="404827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60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6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9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4827">
                <a:tc>
                  <a:txBody>
                    <a:bodyPr/>
                    <a:lstStyle/>
                    <a:p>
                      <a:r>
                        <a:rPr lang="en-IN" sz="2000" b="1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Cust_Name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u="sng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Cust_ID</a:t>
                      </a:r>
                      <a:endParaRPr lang="en-IN" sz="2000" b="1" u="sng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Gender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kern="1200" dirty="0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DOB</a:t>
                      </a:r>
                      <a:endParaRPr lang="en-IN" sz="2000" b="1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Door_no</a:t>
                      </a:r>
                      <a:endParaRPr lang="en-IN" sz="2000" b="1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Phone_no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81200" y="3476655"/>
            <a:ext cx="1295400" cy="866745"/>
          </a:xfrm>
          <a:prstGeom prst="rect">
            <a:avLst/>
          </a:prstGeom>
          <a:solidFill>
            <a:schemeClr val="accent2">
              <a:alpha val="0"/>
            </a:schemeClr>
          </a:solidFill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9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467600" cy="884238"/>
          </a:xfrm>
        </p:spPr>
        <p:txBody>
          <a:bodyPr lIns="72731" tIns="36366" rIns="72731" bIns="36366">
            <a:norm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Attribute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762000"/>
            <a:ext cx="7467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Student</a:t>
            </a: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Identify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Atomic, Composite, single valued </a:t>
            </a:r>
            <a:r>
              <a:rPr lang="en-IN" sz="2000" b="1" dirty="0">
                <a:latin typeface="Calibri" pitchFamily="34" charset="0"/>
                <a:cs typeface="Calibri" pitchFamily="34" charset="0"/>
              </a:rPr>
              <a:t>,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multi valued, null valued and key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attributes</a:t>
            </a:r>
            <a:endParaRPr lang="en-IN" sz="20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76676"/>
              </p:ext>
            </p:extLst>
          </p:nvPr>
        </p:nvGraphicFramePr>
        <p:xfrm>
          <a:off x="76201" y="1143000"/>
          <a:ext cx="8686799" cy="31699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Student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Course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Grade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Address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Phone_number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Hermione Grainger 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Potions 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A+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kern="120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House no 5, Little Whinging, Surrey</a:t>
                      </a:r>
                      <a:endParaRPr lang="en-US" sz="16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9191819191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7877878778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Draco </a:t>
                      </a:r>
                      <a:r>
                        <a:rPr lang="en-US" sz="1600" dirty="0" err="1" smtClean="0">
                          <a:latin typeface="Calibri" pitchFamily="34" charset="0"/>
                          <a:cs typeface="Calibri" pitchFamily="34" charset="0"/>
                        </a:rPr>
                        <a:t>Malfoy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Potions 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House no 10, Little Whinging, Surrey</a:t>
                      </a:r>
                      <a:endParaRPr lang="en-US" sz="16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Calibri" pitchFamily="34" charset="0"/>
                          <a:cs typeface="Calibri" pitchFamily="34" charset="0"/>
                        </a:rPr>
                        <a:t>2347879980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Harry Potter 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Potions 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House no 4, Privet Drive, Little Whinging, Surrey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Calibri" pitchFamily="34" charset="0"/>
                          <a:cs typeface="Calibri" pitchFamily="34" charset="0"/>
                        </a:rPr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Ron </a:t>
                      </a:r>
                      <a:r>
                        <a:rPr lang="en-US" sz="1600" dirty="0" err="1" smtClean="0">
                          <a:latin typeface="Calibri" pitchFamily="34" charset="0"/>
                          <a:cs typeface="Calibri" pitchFamily="34" charset="0"/>
                        </a:rPr>
                        <a:t>Weasley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Potions 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House no 12, Little Whinging, Surrey</a:t>
                      </a:r>
                      <a:endParaRPr lang="en-US" sz="16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/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5689745623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61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7467600" cy="715962"/>
          </a:xfrm>
        </p:spPr>
        <p:txBody>
          <a:bodyPr lIns="72731" tIns="36366" rIns="72731" bIns="36366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KEYS</a:t>
            </a:r>
            <a:endParaRPr lang="en-US" b="1" dirty="0">
              <a:solidFill>
                <a:schemeClr val="tx1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22250" y="914400"/>
            <a:ext cx="8540750" cy="4902994"/>
          </a:xfrm>
        </p:spPr>
        <p:txBody>
          <a:bodyPr lIns="72731" tIns="36366" rIns="72731" bIns="36366">
            <a:norm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A data item [attribute] which can uniquely identify a tuple in a relation.</a:t>
            </a:r>
          </a:p>
          <a:p>
            <a:pPr marL="1435100" indent="-6350">
              <a:buFont typeface="Wingdings" pitchFamily="2" charset="2"/>
              <a:buChar char="ü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SUPER KEY</a:t>
            </a:r>
          </a:p>
          <a:p>
            <a:pPr marL="1435100" indent="-6350">
              <a:buFont typeface="Wingdings" pitchFamily="2" charset="2"/>
              <a:buChar char="ü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CANDIDATE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KEY</a:t>
            </a:r>
          </a:p>
          <a:p>
            <a:pPr marL="1435100" indent="-6350">
              <a:buFont typeface="Wingdings" pitchFamily="2" charset="2"/>
              <a:buChar char="ü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PRIMARY KEY</a:t>
            </a:r>
          </a:p>
          <a:p>
            <a:pPr>
              <a:buFont typeface="Monotype Sorts" charset="2"/>
              <a:buNone/>
            </a:pPr>
            <a:r>
              <a:rPr lang="en-US" sz="2000" b="1" u="sng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SUPER KEY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Any combination of attributes which can uniquely identify a tuple</a:t>
            </a:r>
          </a:p>
          <a:p>
            <a:pPr>
              <a:buFont typeface="Monotype Sorts" charset="2"/>
              <a:buNone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	</a:t>
            </a:r>
          </a:p>
          <a:p>
            <a:pPr>
              <a:buFont typeface="Monotype Sorts" charset="2"/>
              <a:buNone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					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    Super Key={</a:t>
            </a:r>
            <a:r>
              <a:rPr lang="en-US" sz="2000" b="1" dirty="0" err="1">
                <a:latin typeface="Calibri" pitchFamily="34" charset="0"/>
                <a:cs typeface="Calibri" pitchFamily="34" charset="0"/>
              </a:rPr>
              <a:t>S_roll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}  ,  {</a:t>
            </a:r>
            <a:r>
              <a:rPr lang="en-US" sz="2000" b="1" dirty="0" err="1">
                <a:latin typeface="Calibri" pitchFamily="34" charset="0"/>
                <a:cs typeface="Calibri" pitchFamily="34" charset="0"/>
              </a:rPr>
              <a:t>s_name,S_roll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} </a:t>
            </a:r>
          </a:p>
          <a:p>
            <a:pPr>
              <a:buFont typeface="Monotype Sorts" charset="2"/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280483"/>
              </p:ext>
            </p:extLst>
          </p:nvPr>
        </p:nvGraphicFramePr>
        <p:xfrm>
          <a:off x="152400" y="3690936"/>
          <a:ext cx="3799416" cy="248126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99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5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s_name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S_roll</a:t>
                      </a:r>
                      <a:endParaRPr lang="en-US" sz="2000" b="1" u="sng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 ram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123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31" marB="457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sanjay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124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31" marB="457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manju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31" marB="457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meenu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126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31" marB="457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ram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127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31" marB="4573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33528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Student</a:t>
            </a:r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4181475"/>
            <a:ext cx="914400" cy="304800"/>
          </a:xfrm>
          <a:prstGeom prst="rect">
            <a:avLst/>
          </a:prstGeom>
          <a:solidFill>
            <a:schemeClr val="lt1">
              <a:alpha val="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09600" y="5791200"/>
            <a:ext cx="914400" cy="304800"/>
          </a:xfrm>
          <a:prstGeom prst="rect">
            <a:avLst/>
          </a:prstGeom>
          <a:solidFill>
            <a:schemeClr val="lt1">
              <a:alpha val="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34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 lIns="72731" tIns="36366" rIns="72731" bIns="36366"/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Identify super keys for the following table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73752"/>
          </a:xfrm>
        </p:spPr>
        <p:txBody>
          <a:bodyPr lIns="72731" tIns="36366" rIns="72731" bIns="36366">
            <a:normAutofit/>
          </a:bodyPr>
          <a:lstStyle/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Monotype Sorts" charset="2"/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Monotype Sorts" charset="2"/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Monotype Sorts" charset="2"/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Monotype Sorts" charset="2"/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SK={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book_id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} , {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book_id,name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}, {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name,author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}, {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book_id,name,author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Super key will be redundant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03326"/>
              </p:ext>
            </p:extLst>
          </p:nvPr>
        </p:nvGraphicFramePr>
        <p:xfrm>
          <a:off x="2090209" y="1177528"/>
          <a:ext cx="3799419" cy="273010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66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book_id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author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XYZ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B2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ABC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B3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XYZ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A2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B4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PQR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A3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B5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LSP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11430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Book</a:t>
            </a:r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3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TOPICS</a:t>
            </a:r>
            <a:endParaRPr lang="en-IN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Introduction to  RDBMS &amp; Relational Model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Relations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Schema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Attributes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Keys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Referential Integrity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Schema Diagram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Relational Query Languages</a:t>
            </a:r>
            <a:endParaRPr lang="en-IN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89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808038"/>
          </a:xfrm>
        </p:spPr>
        <p:txBody>
          <a:bodyPr lIns="72731" tIns="36366" rIns="72731" bIns="36366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Candidate key</a:t>
            </a:r>
            <a:endParaRPr lang="en-US" b="1" dirty="0">
              <a:solidFill>
                <a:schemeClr val="tx1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5562600" cy="4873752"/>
          </a:xfrm>
        </p:spPr>
        <p:txBody>
          <a:bodyPr lIns="72731" tIns="36366" rIns="72731" bIns="36366">
            <a:norm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A super key without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redundancy</a:t>
            </a:r>
          </a:p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Candidate key may have multiple attributes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Not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reducible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Minimal super key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2970610"/>
            <a:ext cx="4640792" cy="2234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964" tIns="39482" rIns="78964" bIns="39482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{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book_id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} 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{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book_id,name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}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{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name,author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}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{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book_id,name,author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}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247906"/>
              </p:ext>
            </p:extLst>
          </p:nvPr>
        </p:nvGraphicFramePr>
        <p:xfrm>
          <a:off x="4953000" y="2375295"/>
          <a:ext cx="3799419" cy="273010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66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book_id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author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XYZ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B2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ABC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B3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XYZ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A2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B4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PQR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A3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B5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LSP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24400" y="1981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Book</a:t>
            </a:r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60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751883"/>
              </p:ext>
            </p:extLst>
          </p:nvPr>
        </p:nvGraphicFramePr>
        <p:xfrm>
          <a:off x="1143000" y="1143000"/>
          <a:ext cx="5867400" cy="255162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Emp_Id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Emp_Number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Emp_Name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E01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2264 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Steve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E22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2278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Ajeet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E23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2288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Chaitanya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E45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2290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Robert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7467600" cy="715962"/>
          </a:xfrm>
        </p:spPr>
        <p:txBody>
          <a:bodyPr lIns="72731" tIns="36366" rIns="72731" bIns="36366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KEYS</a:t>
            </a:r>
            <a:endParaRPr lang="en-US" b="1" dirty="0">
              <a:solidFill>
                <a:schemeClr val="tx1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6858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Employee</a:t>
            </a:r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4495800"/>
            <a:ext cx="5181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. {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Emp_Id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}</a:t>
            </a:r>
            <a:br>
              <a:rPr lang="en-IN" sz="2000" dirty="0">
                <a:latin typeface="Calibri" pitchFamily="34" charset="0"/>
                <a:cs typeface="Calibri" pitchFamily="34" charset="0"/>
              </a:rPr>
            </a:br>
            <a:r>
              <a:rPr lang="en-IN" sz="2000" dirty="0">
                <a:latin typeface="Calibri" pitchFamily="34" charset="0"/>
                <a:cs typeface="Calibri" pitchFamily="34" charset="0"/>
              </a:rPr>
              <a:t>2. {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Emp_Number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}</a:t>
            </a:r>
            <a:br>
              <a:rPr lang="en-IN" sz="2000" dirty="0">
                <a:latin typeface="Calibri" pitchFamily="34" charset="0"/>
                <a:cs typeface="Calibri" pitchFamily="34" charset="0"/>
              </a:rPr>
            </a:br>
            <a:r>
              <a:rPr lang="en-IN" sz="2000" dirty="0">
                <a:latin typeface="Calibri" pitchFamily="34" charset="0"/>
                <a:cs typeface="Calibri" pitchFamily="34" charset="0"/>
              </a:rPr>
              <a:t>3. {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Emp_Id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Emp_Number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}</a:t>
            </a:r>
            <a:br>
              <a:rPr lang="en-IN" sz="2000" dirty="0">
                <a:latin typeface="Calibri" pitchFamily="34" charset="0"/>
                <a:cs typeface="Calibri" pitchFamily="34" charset="0"/>
              </a:rPr>
            </a:br>
            <a:r>
              <a:rPr lang="en-IN" sz="2000" dirty="0">
                <a:latin typeface="Calibri" pitchFamily="34" charset="0"/>
                <a:cs typeface="Calibri" pitchFamily="34" charset="0"/>
              </a:rPr>
              <a:t>4. {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Emp_Id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Emp_Name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}</a:t>
            </a:r>
            <a:br>
              <a:rPr lang="en-IN" sz="2000" dirty="0">
                <a:latin typeface="Calibri" pitchFamily="34" charset="0"/>
                <a:cs typeface="Calibri" pitchFamily="34" charset="0"/>
              </a:rPr>
            </a:br>
            <a:r>
              <a:rPr lang="en-IN" sz="2000" dirty="0">
                <a:latin typeface="Calibri" pitchFamily="34" charset="0"/>
                <a:cs typeface="Calibri" pitchFamily="34" charset="0"/>
              </a:rPr>
              <a:t>5. {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Emp_Id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Emp_Number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Emp_Name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}</a:t>
            </a:r>
            <a:br>
              <a:rPr lang="en-IN" sz="2000" dirty="0">
                <a:latin typeface="Calibri" pitchFamily="34" charset="0"/>
                <a:cs typeface="Calibri" pitchFamily="34" charset="0"/>
              </a:rPr>
            </a:br>
            <a:r>
              <a:rPr lang="en-IN" sz="2000" dirty="0">
                <a:latin typeface="Calibri" pitchFamily="34" charset="0"/>
                <a:cs typeface="Calibri" pitchFamily="34" charset="0"/>
              </a:rPr>
              <a:t>6. {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Emp_Number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Emp_Name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3849469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alibri" pitchFamily="34" charset="0"/>
                <a:cs typeface="Calibri" pitchFamily="34" charset="0"/>
              </a:rPr>
              <a:t>How many super keys the above table can have?</a:t>
            </a:r>
            <a:br>
              <a:rPr lang="en-IN" dirty="0">
                <a:latin typeface="Calibri" pitchFamily="34" charset="0"/>
                <a:cs typeface="Calibri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22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1142378"/>
              </p:ext>
            </p:extLst>
          </p:nvPr>
        </p:nvGraphicFramePr>
        <p:xfrm>
          <a:off x="1143000" y="1143000"/>
          <a:ext cx="5867400" cy="255162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Emp_Id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Emp_Number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Emp_Name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E01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2264 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Steve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E22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2278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Ajeet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E23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2288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Chaitanya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E45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2290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Robert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7467600" cy="715962"/>
          </a:xfrm>
        </p:spPr>
        <p:txBody>
          <a:bodyPr lIns="72731" tIns="36366" rIns="72731" bIns="36366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KEYS</a:t>
            </a:r>
            <a:endParaRPr lang="en-US" b="1" dirty="0">
              <a:solidFill>
                <a:schemeClr val="tx1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6858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Employee</a:t>
            </a:r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4343400"/>
            <a:ext cx="8153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{</a:t>
            </a:r>
            <a:r>
              <a:rPr lang="en-IN" sz="2000" dirty="0" err="1" smtClean="0">
                <a:latin typeface="Calibri" pitchFamily="34" charset="0"/>
                <a:cs typeface="Calibri" pitchFamily="34" charset="0"/>
              </a:rPr>
              <a:t>Emp_Id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} ----No redundant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{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Emp_Number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} ---- No redundant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{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Emp_Id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Emp_Number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}--- Redundant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attribute.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{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Emp_Id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Emp_Name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}--- Redundant attribute </a:t>
            </a:r>
            <a:r>
              <a:rPr lang="en-IN" sz="2000" dirty="0" err="1" smtClean="0">
                <a:latin typeface="Calibri" pitchFamily="34" charset="0"/>
                <a:cs typeface="Calibri" pitchFamily="34" charset="0"/>
              </a:rPr>
              <a:t>Emp_Name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{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Emp_Id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Emp_Number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Emp_Name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} Redundant attributes.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Emp_Id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 or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Emp_Number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 alone are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sufficient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{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Emp_Number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Emp_Name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} --- Redundant attribute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Emp_Name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3686175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How many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candidate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keys the above table can have?</a:t>
            </a:r>
            <a:br>
              <a:rPr lang="en-IN" sz="2000" dirty="0">
                <a:latin typeface="Calibri" pitchFamily="34" charset="0"/>
                <a:cs typeface="Calibri" pitchFamily="34" charset="0"/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564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882682"/>
              </p:ext>
            </p:extLst>
          </p:nvPr>
        </p:nvGraphicFramePr>
        <p:xfrm>
          <a:off x="1143000" y="1143000"/>
          <a:ext cx="5867400" cy="255162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Emp_Id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Emp_Number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Emp_Name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E01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2264 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Steve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E22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2278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Ajeet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E23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2288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Chaitanya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E45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2290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Robert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7467600" cy="715962"/>
          </a:xfrm>
        </p:spPr>
        <p:txBody>
          <a:bodyPr lIns="72731" tIns="36366" rIns="72731" bIns="36366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KEYS</a:t>
            </a:r>
            <a:endParaRPr lang="en-US" b="1" dirty="0">
              <a:solidFill>
                <a:schemeClr val="tx1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6858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Employee</a:t>
            </a:r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4343400"/>
            <a:ext cx="8153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{</a:t>
            </a:r>
            <a:r>
              <a:rPr lang="en-IN" sz="2000" b="1" dirty="0" err="1" smtClean="0">
                <a:latin typeface="Calibri" pitchFamily="34" charset="0"/>
                <a:cs typeface="Calibri" pitchFamily="34" charset="0"/>
              </a:rPr>
              <a:t>Emp_Id</a:t>
            </a:r>
            <a:r>
              <a:rPr lang="en-IN" sz="2000" b="1" dirty="0">
                <a:latin typeface="Calibri" pitchFamily="34" charset="0"/>
                <a:cs typeface="Calibri" pitchFamily="34" charset="0"/>
              </a:rPr>
              <a:t>} ----No redundant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b="1" dirty="0">
                <a:latin typeface="Calibri" pitchFamily="34" charset="0"/>
                <a:cs typeface="Calibri" pitchFamily="34" charset="0"/>
              </a:rPr>
              <a:t>{</a:t>
            </a:r>
            <a:r>
              <a:rPr lang="en-IN" sz="2000" b="1" dirty="0" err="1">
                <a:latin typeface="Calibri" pitchFamily="34" charset="0"/>
                <a:cs typeface="Calibri" pitchFamily="34" charset="0"/>
              </a:rPr>
              <a:t>Emp_Number</a:t>
            </a:r>
            <a:r>
              <a:rPr lang="en-IN" sz="2000" b="1" dirty="0">
                <a:latin typeface="Calibri" pitchFamily="34" charset="0"/>
                <a:cs typeface="Calibri" pitchFamily="34" charset="0"/>
              </a:rPr>
              <a:t>} ---- No redundant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{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Emp_Id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Emp_Number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}--- Redundant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attribute.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{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Emp_Id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Emp_Name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}--- Redundant attribute </a:t>
            </a:r>
            <a:r>
              <a:rPr lang="en-IN" sz="2000" dirty="0" err="1" smtClean="0">
                <a:latin typeface="Calibri" pitchFamily="34" charset="0"/>
                <a:cs typeface="Calibri" pitchFamily="34" charset="0"/>
              </a:rPr>
              <a:t>Emp_Name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{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Emp_Id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Emp_Number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Emp_Name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} Redundant attributes.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Emp_Id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 or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Emp_Number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 alone are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sufficient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{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Emp_Number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Emp_Name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} --- Redundant attribute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Emp_Name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3686175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How many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candidate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keys the above table can have?</a:t>
            </a:r>
            <a:br>
              <a:rPr lang="en-IN" sz="2000" dirty="0">
                <a:latin typeface="Calibri" pitchFamily="34" charset="0"/>
                <a:cs typeface="Calibri" pitchFamily="34" charset="0"/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289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655638"/>
          </a:xfrm>
        </p:spPr>
        <p:txBody>
          <a:bodyPr lIns="72731" tIns="36366" rIns="72731" bIns="36366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Primary  key</a:t>
            </a:r>
            <a:endParaRPr lang="en-US" b="1" dirty="0">
              <a:solidFill>
                <a:schemeClr val="tx1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 lIns="72731" tIns="36366" rIns="72731" bIns="36366"/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One of the candidate key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Composite/Atomic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buFont typeface="Monotype Sorts" charset="2"/>
              <a:buNone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How will you select a primary key ? 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707761" y="2041923"/>
            <a:ext cx="4640792" cy="1310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964" tIns="39482" rIns="78964" bIns="39482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{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book_id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}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{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name,author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}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27659"/>
              </p:ext>
            </p:extLst>
          </p:nvPr>
        </p:nvGraphicFramePr>
        <p:xfrm>
          <a:off x="4250532" y="1856185"/>
          <a:ext cx="3799419" cy="273010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66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book_id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author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B1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XYZ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A1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B2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ABC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A1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B3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XYZ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A2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B4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PQR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A3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9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B5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LSP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A1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91000" y="13716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Book</a:t>
            </a:r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5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533400" y="1066800"/>
            <a:ext cx="7620000" cy="4800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1524000" y="1905000"/>
            <a:ext cx="5486400" cy="3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655638"/>
          </a:xfrm>
        </p:spPr>
        <p:txBody>
          <a:bodyPr lIns="72731" tIns="36366" rIns="72731" bIns="36366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KEYS</a:t>
            </a:r>
            <a:endParaRPr lang="en-US" b="1" dirty="0">
              <a:solidFill>
                <a:schemeClr val="tx1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133600" y="2743200"/>
            <a:ext cx="4191000" cy="1905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PRIMARY KEY</a:t>
            </a:r>
            <a:endParaRPr lang="en-IN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54145" y="2209800"/>
            <a:ext cx="170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latin typeface="Calibri" pitchFamily="34" charset="0"/>
                <a:cs typeface="Calibri" pitchFamily="34" charset="0"/>
              </a:rPr>
              <a:t>CANDIDATE KEY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06047" y="1295400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latin typeface="Calibri" pitchFamily="34" charset="0"/>
                <a:cs typeface="Calibri" pitchFamily="34" charset="0"/>
              </a:rPr>
              <a:t>SUPER  KEY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89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4" grpId="0" animBg="1"/>
      <p:bldP spid="7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03672"/>
          </a:xfrm>
        </p:spPr>
        <p:txBody>
          <a:bodyPr lIns="72731" tIns="36366" rIns="72731" bIns="36366">
            <a:norm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Is everything fine here?</a:t>
            </a:r>
            <a:endParaRPr lang="en-US" b="1" dirty="0">
              <a:solidFill>
                <a:schemeClr val="tx1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297346"/>
              </p:ext>
            </p:extLst>
          </p:nvPr>
        </p:nvGraphicFramePr>
        <p:xfrm>
          <a:off x="219604" y="1163241"/>
          <a:ext cx="3799416" cy="1706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99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54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sng" dirty="0" err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DeptCode</a:t>
                      </a:r>
                      <a:endParaRPr lang="en-IN" sz="2000" u="sng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DeptName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001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Science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002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English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005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Computer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4585"/>
              </p:ext>
            </p:extLst>
          </p:nvPr>
        </p:nvGraphicFramePr>
        <p:xfrm>
          <a:off x="4572001" y="1143000"/>
          <a:ext cx="3782220" cy="1737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6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sng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Teacher ID</a:t>
                      </a:r>
                      <a:endParaRPr lang="en-IN" sz="2000" u="sng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Fname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Lname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B002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David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Warner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B017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Sara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Joseph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B009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Mike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Brunton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00" name="TextBox 5"/>
          <p:cNvSpPr txBox="1">
            <a:spLocks noChangeArrowheads="1"/>
          </p:cNvSpPr>
          <p:nvPr/>
        </p:nvSpPr>
        <p:spPr bwMode="auto">
          <a:xfrm>
            <a:off x="596636" y="803672"/>
            <a:ext cx="1613164" cy="34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964" tIns="39482" rIns="78964" bIns="39482">
            <a:spAutoFit/>
          </a:bodyPr>
          <a:lstStyle>
            <a:lvl1pPr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6201" name="TextBox 6"/>
          <p:cNvSpPr txBox="1">
            <a:spLocks noChangeArrowheads="1"/>
          </p:cNvSpPr>
          <p:nvPr/>
        </p:nvSpPr>
        <p:spPr bwMode="auto">
          <a:xfrm>
            <a:off x="4851136" y="838200"/>
            <a:ext cx="1473464" cy="34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964" tIns="39482" rIns="78964" bIns="39482">
            <a:spAutoFit/>
          </a:bodyPr>
          <a:lstStyle>
            <a:lvl1pPr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04800" y="3276600"/>
            <a:ext cx="7620000" cy="34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964" tIns="39482" rIns="78964" bIns="39482">
            <a:spAutoFit/>
          </a:bodyPr>
          <a:lstStyle>
            <a:lvl1pPr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b="1" dirty="0" smtClean="0"/>
              <a:t>HOW DO YOU GET THE DEAPARTMENT NAME OF A TEACHER (SARA)?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07296"/>
              </p:ext>
            </p:extLst>
          </p:nvPr>
        </p:nvGraphicFramePr>
        <p:xfrm>
          <a:off x="596636" y="4114800"/>
          <a:ext cx="5956564" cy="1737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8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9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sng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Teacher ID</a:t>
                      </a:r>
                      <a:endParaRPr lang="en-IN" sz="2000" u="sng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Fname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Lname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none" dirty="0" err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DeptCode</a:t>
                      </a:r>
                      <a:endParaRPr lang="en-IN" sz="2000" u="non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B002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David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Warner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001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B017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Sara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Joseph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002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B009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Mike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Brunton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005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953000" y="3886200"/>
            <a:ext cx="1752600" cy="2362200"/>
          </a:xfrm>
          <a:prstGeom prst="rect">
            <a:avLst/>
          </a:prstGeom>
          <a:solidFill>
            <a:schemeClr val="lt1">
              <a:alpha val="0"/>
            </a:schemeClr>
          </a:solidFill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Elbow Connector 15"/>
          <p:cNvCxnSpPr>
            <a:stCxn id="3" idx="0"/>
          </p:cNvCxnSpPr>
          <p:nvPr/>
        </p:nvCxnSpPr>
        <p:spPr>
          <a:xfrm rot="16200000" flipV="1">
            <a:off x="3028950" y="1085850"/>
            <a:ext cx="762000" cy="4838700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90599" y="2895600"/>
            <a:ext cx="0" cy="228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501254" y="3715527"/>
            <a:ext cx="1473464" cy="34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964" tIns="39482" rIns="78964" bIns="39482">
            <a:spAutoFit/>
          </a:bodyPr>
          <a:lstStyle>
            <a:lvl1pPr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dirty="0" smtClean="0"/>
              <a:t>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361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075083" cy="741759"/>
          </a:xfrm>
        </p:spPr>
        <p:txBody>
          <a:bodyPr lIns="72731" tIns="36366" rIns="72731" bIns="36366">
            <a:no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Foreign key:  </a:t>
            </a:r>
            <a:b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</a:br>
            <a:endParaRPr lang="en-US" b="1" dirty="0">
              <a:solidFill>
                <a:schemeClr val="tx1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283994"/>
          </a:xfrm>
        </p:spPr>
        <p:txBody>
          <a:bodyPr lIns="72731" tIns="36366" rIns="72731" bIns="36366">
            <a:normAutofit/>
          </a:bodyPr>
          <a:lstStyle/>
          <a:p>
            <a:pPr marL="296117" indent="-296117">
              <a:defRPr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Foreign keys are the attributes (columns) of a table that points to the primary key of another table</a:t>
            </a:r>
            <a:r>
              <a:rPr lang="en-IN" sz="2000" dirty="0" smtClean="0">
                <a:latin typeface="Calibri" pitchFamily="34" charset="0"/>
                <a:ea typeface="ＭＳ Ｐゴシック" charset="-128"/>
                <a:cs typeface="Calibri" pitchFamily="34" charset="0"/>
              </a:rPr>
              <a:t>. </a:t>
            </a:r>
          </a:p>
          <a:p>
            <a:pPr marL="296117" indent="-296117">
              <a:defRPr/>
            </a:pPr>
            <a:r>
              <a:rPr lang="en-IN" sz="2000" dirty="0" smtClean="0">
                <a:latin typeface="Calibri" pitchFamily="34" charset="0"/>
                <a:ea typeface="ＭＳ Ｐゴシック" charset="-128"/>
                <a:cs typeface="Calibri" pitchFamily="34" charset="0"/>
              </a:rPr>
              <a:t>They </a:t>
            </a:r>
            <a:r>
              <a:rPr lang="en-IN" sz="2000" dirty="0">
                <a:latin typeface="Calibri" pitchFamily="34" charset="0"/>
                <a:ea typeface="ＭＳ Ｐゴシック" charset="-128"/>
                <a:cs typeface="Calibri" pitchFamily="34" charset="0"/>
              </a:rPr>
              <a:t>act as a cross-reference between tables.</a:t>
            </a:r>
            <a:endParaRPr lang="en-US" sz="2000" dirty="0" smtClean="0">
              <a:latin typeface="Calibri" pitchFamily="34" charset="0"/>
              <a:ea typeface="ＭＳ Ｐゴシック" charset="-128"/>
              <a:cs typeface="Calibri" pitchFamily="34" charset="0"/>
            </a:endParaRPr>
          </a:p>
          <a:p>
            <a:pPr marL="296117" indent="-296117">
              <a:defRPr/>
            </a:pPr>
            <a:r>
              <a:rPr lang="en-US" sz="2000" dirty="0" smtClean="0">
                <a:latin typeface="Calibri" pitchFamily="34" charset="0"/>
                <a:ea typeface="ＭＳ Ｐゴシック" charset="-128"/>
                <a:cs typeface="Calibri" pitchFamily="34" charset="0"/>
              </a:rPr>
              <a:t>r1,r2  </a:t>
            </a:r>
            <a:r>
              <a:rPr lang="en-US" sz="2000" dirty="0" smtClean="0"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  relations</a:t>
            </a:r>
          </a:p>
          <a:p>
            <a:pPr marL="296117" indent="-296117">
              <a:buNone/>
              <a:defRPr/>
            </a:pPr>
            <a:r>
              <a:rPr lang="en-US" sz="2000" dirty="0"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 </a:t>
            </a:r>
            <a:r>
              <a:rPr lang="en-US" sz="2000" b="1" dirty="0" smtClean="0"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A </a:t>
            </a:r>
            <a:r>
              <a:rPr lang="en-US" sz="2000" b="1" dirty="0"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relation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r1</a:t>
            </a:r>
            <a:r>
              <a:rPr lang="en-US" sz="2000" b="1" dirty="0"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 can have an attribute which will be the primary key of another relation 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r2</a:t>
            </a:r>
          </a:p>
          <a:p>
            <a:pPr marL="296117" indent="-296117">
              <a:buNone/>
              <a:defRPr/>
            </a:pPr>
            <a:endParaRPr lang="en-US" sz="20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ea typeface="ＭＳ Ｐゴシック" charset="-128"/>
              <a:cs typeface="Calibri" pitchFamily="34" charset="0"/>
              <a:sym typeface="Wingdings" pitchFamily="2" charset="2"/>
            </a:endParaRPr>
          </a:p>
          <a:p>
            <a:pPr marL="296117" indent="-296117">
              <a:buNone/>
              <a:defRPr/>
            </a:pPr>
            <a:r>
              <a:rPr lang="en-US" sz="2000" dirty="0"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This attribute is known as foreign key from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r1 referencing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r2</a:t>
            </a:r>
          </a:p>
          <a:p>
            <a:pPr marL="296117" indent="-296117">
              <a:buNone/>
              <a:defRPr/>
            </a:pPr>
            <a:endParaRPr lang="en-US" sz="20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ea typeface="ＭＳ Ｐゴシック" charset="-128"/>
              <a:cs typeface="Calibri" pitchFamily="34" charset="0"/>
              <a:sym typeface="Wingdings" pitchFamily="2" charset="2"/>
            </a:endParaRPr>
          </a:p>
          <a:p>
            <a:pPr marL="296117" indent="-296117">
              <a:buNone/>
              <a:defRPr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r1 – referencing relation</a:t>
            </a:r>
          </a:p>
          <a:p>
            <a:pPr marL="296117" indent="-296117">
              <a:buNone/>
              <a:defRPr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r2- referenced relation</a:t>
            </a:r>
          </a:p>
          <a:p>
            <a:pPr marL="296117" indent="-296117">
              <a:buNone/>
              <a:defRPr/>
            </a:pPr>
            <a:endParaRPr lang="en-US" sz="20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ea typeface="ＭＳ Ｐゴシック" charset="-128"/>
              <a:cs typeface="Calibri" pitchFamily="34" charset="0"/>
              <a:sym typeface="Wingdings" pitchFamily="2" charset="2"/>
            </a:endParaRPr>
          </a:p>
          <a:p>
            <a:pPr marL="296117" indent="-296117">
              <a:buNone/>
              <a:defRPr/>
            </a:pPr>
            <a:endParaRPr lang="en-US" sz="20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pic>
        <p:nvPicPr>
          <p:cNvPr id="4" name="Picture 2" descr="Difference Between Primary key and Foreign key in DBMS (with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81524"/>
            <a:ext cx="20574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9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03672"/>
          </a:xfrm>
        </p:spPr>
        <p:txBody>
          <a:bodyPr lIns="72731" tIns="36366" rIns="72731" bIns="36366">
            <a:norm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Foreign key</a:t>
            </a:r>
            <a:endParaRPr lang="en-US" b="1" dirty="0">
              <a:solidFill>
                <a:schemeClr val="tx1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44599"/>
              </p:ext>
            </p:extLst>
          </p:nvPr>
        </p:nvGraphicFramePr>
        <p:xfrm>
          <a:off x="219604" y="1163241"/>
          <a:ext cx="3799416" cy="1706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99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54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sng" dirty="0" err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DeptCode</a:t>
                      </a:r>
                      <a:endParaRPr lang="en-IN" sz="2000" u="sng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DeptName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001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Science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002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English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005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Computer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93300"/>
              </p:ext>
            </p:extLst>
          </p:nvPr>
        </p:nvGraphicFramePr>
        <p:xfrm>
          <a:off x="4572001" y="1143000"/>
          <a:ext cx="3782220" cy="1737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6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sng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Teacher ID</a:t>
                      </a:r>
                      <a:endParaRPr lang="en-IN" sz="2000" u="sng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Fname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Lname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B002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David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Warner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B017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Sara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Joseph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B009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Mike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Brunton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00" name="TextBox 5"/>
          <p:cNvSpPr txBox="1">
            <a:spLocks noChangeArrowheads="1"/>
          </p:cNvSpPr>
          <p:nvPr/>
        </p:nvSpPr>
        <p:spPr bwMode="auto">
          <a:xfrm>
            <a:off x="596636" y="803672"/>
            <a:ext cx="1613164" cy="34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964" tIns="39482" rIns="78964" bIns="39482">
            <a:spAutoFit/>
          </a:bodyPr>
          <a:lstStyle>
            <a:lvl1pPr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6201" name="TextBox 6"/>
          <p:cNvSpPr txBox="1">
            <a:spLocks noChangeArrowheads="1"/>
          </p:cNvSpPr>
          <p:nvPr/>
        </p:nvSpPr>
        <p:spPr bwMode="auto">
          <a:xfrm>
            <a:off x="4851136" y="838200"/>
            <a:ext cx="1473464" cy="34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964" tIns="39482" rIns="78964" bIns="39482">
            <a:spAutoFit/>
          </a:bodyPr>
          <a:lstStyle>
            <a:lvl1pPr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dirty="0" smtClean="0"/>
              <a:t>Employee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204337"/>
              </p:ext>
            </p:extLst>
          </p:nvPr>
        </p:nvGraphicFramePr>
        <p:xfrm>
          <a:off x="596636" y="4114800"/>
          <a:ext cx="5956564" cy="1737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8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9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sng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Teacher ID</a:t>
                      </a:r>
                      <a:endParaRPr lang="en-IN" sz="2000" u="sng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Fname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Lname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sng" dirty="0" err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DeptCode</a:t>
                      </a:r>
                      <a:endParaRPr lang="en-IN" sz="2000" u="sng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B002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David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Warner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001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B017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Sara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Joseph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002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B009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Mike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Brunton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005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953000" y="3886200"/>
            <a:ext cx="1752600" cy="2362200"/>
          </a:xfrm>
          <a:prstGeom prst="rect">
            <a:avLst/>
          </a:prstGeom>
          <a:solidFill>
            <a:schemeClr val="lt1">
              <a:alpha val="0"/>
            </a:schemeClr>
          </a:solidFill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Elbow Connector 15"/>
          <p:cNvCxnSpPr>
            <a:stCxn id="3" idx="0"/>
          </p:cNvCxnSpPr>
          <p:nvPr/>
        </p:nvCxnSpPr>
        <p:spPr>
          <a:xfrm rot="16200000" flipV="1">
            <a:off x="3028950" y="1085850"/>
            <a:ext cx="762000" cy="4838700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90599" y="2895600"/>
            <a:ext cx="0" cy="228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749036" y="3203971"/>
            <a:ext cx="2451364" cy="34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964" tIns="39482" rIns="78964" bIns="39482">
            <a:spAutoFit/>
          </a:bodyPr>
          <a:lstStyle>
            <a:lvl1pPr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b="1" dirty="0" smtClean="0"/>
              <a:t>Referenced Relation</a:t>
            </a:r>
            <a:endParaRPr lang="en-US" b="1" dirty="0"/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96636" y="5907055"/>
            <a:ext cx="2451364" cy="34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964" tIns="39482" rIns="78964" bIns="39482">
            <a:spAutoFit/>
          </a:bodyPr>
          <a:lstStyle>
            <a:lvl1pPr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b="1" dirty="0" smtClean="0"/>
              <a:t>Referencing Relation</a:t>
            </a:r>
            <a:endParaRPr lang="en-US" b="1" dirty="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01254" y="3715527"/>
            <a:ext cx="1473464" cy="34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964" tIns="39482" rIns="78964" bIns="39482">
            <a:spAutoFit/>
          </a:bodyPr>
          <a:lstStyle>
            <a:lvl1pPr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dirty="0" smtClean="0"/>
              <a:t>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892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075083" cy="741759"/>
          </a:xfrm>
        </p:spPr>
        <p:txBody>
          <a:bodyPr lIns="72731" tIns="36366" rIns="72731" bIns="36366">
            <a:no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Referential Integrity</a:t>
            </a:r>
            <a:b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</a:br>
            <a:endParaRPr lang="en-US" b="1" dirty="0">
              <a:solidFill>
                <a:schemeClr val="tx1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283994"/>
          </a:xfrm>
        </p:spPr>
        <p:txBody>
          <a:bodyPr lIns="72731" tIns="36366" rIns="72731" bIns="36366">
            <a:normAutofit/>
          </a:bodyPr>
          <a:lstStyle/>
          <a:p>
            <a:pPr marL="296117" indent="-296117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Referential integrity refers to the accuracy and consistency of data within a 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relationship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296117" indent="-296117">
              <a:defRPr/>
            </a:pPr>
            <a:r>
              <a:rPr lang="en-US" sz="2000" dirty="0" smtClean="0"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In </a:t>
            </a:r>
            <a:r>
              <a:rPr lang="en-US" sz="2000" dirty="0"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relationships, data is linked between two or more tables. </a:t>
            </a:r>
            <a:r>
              <a:rPr lang="en-US" sz="2000" dirty="0" smtClean="0"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(FK,PK)</a:t>
            </a:r>
          </a:p>
          <a:p>
            <a:pPr marL="296117" indent="-296117">
              <a:defRPr/>
            </a:pPr>
            <a:r>
              <a:rPr lang="en-US" sz="2000" dirty="0" smtClean="0"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Need </a:t>
            </a:r>
            <a:r>
              <a:rPr lang="en-US" sz="2000" dirty="0"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to ensure that data on both sides of the relationship remain intact.</a:t>
            </a:r>
            <a:endParaRPr lang="en-US" sz="2000" dirty="0" smtClean="0">
              <a:latin typeface="Calibri" pitchFamily="34" charset="0"/>
              <a:ea typeface="ＭＳ Ｐゴシック" charset="-128"/>
              <a:cs typeface="Calibri" pitchFamily="34" charset="0"/>
              <a:sym typeface="Wingdings" pitchFamily="2" charset="2"/>
            </a:endParaRPr>
          </a:p>
          <a:p>
            <a:pPr marL="296117" indent="-296117">
              <a:buNone/>
              <a:defRPr/>
            </a:pPr>
            <a:endParaRPr lang="en-US" sz="2000" b="1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  <a:p>
            <a:pPr marL="296117" indent="-296117">
              <a:buNone/>
              <a:defRPr/>
            </a:pPr>
            <a:endParaRPr lang="en-US" sz="20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  <a:p>
            <a:pPr marL="296117" indent="-296117">
              <a:buNone/>
              <a:defRPr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So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, referential integrity requires that, whenever a foreign key value is used it must reference a valid, existing primary key in the parent table.</a:t>
            </a:r>
          </a:p>
        </p:txBody>
      </p:sp>
      <p:pic>
        <p:nvPicPr>
          <p:cNvPr id="4" name="Picture 2" descr="Difference Between Primary key and Foreign key in DBMS (with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81524"/>
            <a:ext cx="20574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8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4873752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Most Common model in industry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Based on the relational model developed by </a:t>
            </a:r>
            <a:r>
              <a:rPr lang="en-IN" sz="2000" dirty="0" err="1" smtClean="0">
                <a:latin typeface="Calibri" pitchFamily="34" charset="0"/>
                <a:cs typeface="Calibri" pitchFamily="34" charset="0"/>
              </a:rPr>
              <a:t>E.F.Codd</a:t>
            </a: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Data and relations between them are organized as tables</a:t>
            </a:r>
            <a:endParaRPr lang="en-IN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Standard Query Langu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971800"/>
            <a:ext cx="29337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-3810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Relational Database Model</a:t>
            </a:r>
            <a:endParaRPr lang="en-IN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Edgar F. Codd | Memorial Tributes: Volume 12 | The National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060" y="3657600"/>
            <a:ext cx="2486915" cy="269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a Relational Database Management System? | Sisense Glossa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00025"/>
            <a:ext cx="146936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5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19604" y="1163241"/>
          <a:ext cx="3799416" cy="1706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99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54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sng" dirty="0" err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DeptCode</a:t>
                      </a:r>
                      <a:endParaRPr lang="en-IN" sz="2000" u="sng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DeptName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001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Science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002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English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005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Computer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00" name="TextBox 5"/>
          <p:cNvSpPr txBox="1">
            <a:spLocks noChangeArrowheads="1"/>
          </p:cNvSpPr>
          <p:nvPr/>
        </p:nvSpPr>
        <p:spPr bwMode="auto">
          <a:xfrm>
            <a:off x="596636" y="803672"/>
            <a:ext cx="1613164" cy="34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964" tIns="39482" rIns="78964" bIns="39482">
            <a:spAutoFit/>
          </a:bodyPr>
          <a:lstStyle>
            <a:lvl1pPr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dirty="0" smtClean="0"/>
              <a:t>Department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82264"/>
              </p:ext>
            </p:extLst>
          </p:nvPr>
        </p:nvGraphicFramePr>
        <p:xfrm>
          <a:off x="596636" y="4114800"/>
          <a:ext cx="5956564" cy="1737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8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9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sng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Teacher ID</a:t>
                      </a:r>
                      <a:endParaRPr lang="en-IN" sz="2000" u="sng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Fname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Lname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sng" dirty="0" err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DeptCode</a:t>
                      </a:r>
                      <a:endParaRPr lang="en-IN" sz="2000" u="sng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B002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Chris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Evans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001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B017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Scarlet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Johansson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002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B009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Mark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Rufallo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005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953000" y="3886200"/>
            <a:ext cx="1752600" cy="1965960"/>
          </a:xfrm>
          <a:prstGeom prst="rect">
            <a:avLst/>
          </a:prstGeom>
          <a:solidFill>
            <a:schemeClr val="lt1">
              <a:alpha val="0"/>
            </a:schemeClr>
          </a:solidFill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Elbow Connector 15"/>
          <p:cNvCxnSpPr>
            <a:stCxn id="3" idx="0"/>
          </p:cNvCxnSpPr>
          <p:nvPr/>
        </p:nvCxnSpPr>
        <p:spPr>
          <a:xfrm rot="16200000" flipV="1">
            <a:off x="3028950" y="1085850"/>
            <a:ext cx="762000" cy="4838700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90599" y="2895600"/>
            <a:ext cx="0" cy="228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749036" y="3203971"/>
            <a:ext cx="2451364" cy="34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964" tIns="39482" rIns="78964" bIns="39482">
            <a:spAutoFit/>
          </a:bodyPr>
          <a:lstStyle>
            <a:lvl1pPr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b="1" dirty="0" smtClean="0"/>
              <a:t>Referenced Relation</a:t>
            </a:r>
            <a:endParaRPr lang="en-US" b="1" dirty="0"/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6724650" y="3715526"/>
            <a:ext cx="2451364" cy="34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964" tIns="39482" rIns="78964" bIns="39482">
            <a:spAutoFit/>
          </a:bodyPr>
          <a:lstStyle>
            <a:lvl1pPr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b="1" dirty="0" smtClean="0"/>
              <a:t>Referencing Relation</a:t>
            </a:r>
            <a:endParaRPr lang="en-US" b="1" dirty="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01254" y="3715527"/>
            <a:ext cx="1473464" cy="34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964" tIns="39482" rIns="78964" bIns="39482">
            <a:spAutoFit/>
          </a:bodyPr>
          <a:lstStyle>
            <a:lvl1pPr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2016681"/>
            <a:ext cx="4191000" cy="42171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2016681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Delete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075083" cy="741759"/>
          </a:xfrm>
        </p:spPr>
        <p:txBody>
          <a:bodyPr lIns="72731" tIns="36366" rIns="72731" bIns="36366">
            <a:no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Referential Integrity</a:t>
            </a:r>
            <a:b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</a:br>
            <a:endParaRPr lang="en-US" b="1" dirty="0">
              <a:solidFill>
                <a:schemeClr val="tx1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878553"/>
              </p:ext>
            </p:extLst>
          </p:nvPr>
        </p:nvGraphicFramePr>
        <p:xfrm>
          <a:off x="577586" y="5910088"/>
          <a:ext cx="5975616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04">
                  <a:extLst>
                    <a:ext uri="{9D8B030D-6E8A-4147-A177-3AD203B41FA5}">
                      <a16:colId xmlns:a16="http://schemas.microsoft.com/office/drawing/2014/main" val="1850846259"/>
                    </a:ext>
                  </a:extLst>
                </a:gridCol>
                <a:gridCol w="1493904">
                  <a:extLst>
                    <a:ext uri="{9D8B030D-6E8A-4147-A177-3AD203B41FA5}">
                      <a16:colId xmlns:a16="http://schemas.microsoft.com/office/drawing/2014/main" val="3195333097"/>
                    </a:ext>
                  </a:extLst>
                </a:gridCol>
                <a:gridCol w="1493904">
                  <a:extLst>
                    <a:ext uri="{9D8B030D-6E8A-4147-A177-3AD203B41FA5}">
                      <a16:colId xmlns:a16="http://schemas.microsoft.com/office/drawing/2014/main" val="4167445432"/>
                    </a:ext>
                  </a:extLst>
                </a:gridCol>
                <a:gridCol w="1493904">
                  <a:extLst>
                    <a:ext uri="{9D8B030D-6E8A-4147-A177-3AD203B41FA5}">
                      <a16:colId xmlns:a16="http://schemas.microsoft.com/office/drawing/2014/main" val="3842061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B010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Robert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Downy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008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2376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8242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075083" cy="741759"/>
          </a:xfrm>
        </p:spPr>
        <p:txBody>
          <a:bodyPr lIns="72731" tIns="36366" rIns="72731" bIns="36366">
            <a:no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Referential Integrity</a:t>
            </a:r>
            <a:b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</a:br>
            <a:endParaRPr lang="en-US" b="1" dirty="0">
              <a:solidFill>
                <a:schemeClr val="tx1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283994"/>
          </a:xfrm>
        </p:spPr>
        <p:txBody>
          <a:bodyPr lIns="72731" tIns="36366" rIns="72731" bIns="36366">
            <a:normAutofit/>
          </a:bodyPr>
          <a:lstStyle/>
          <a:p>
            <a:pPr marL="0" indent="0">
              <a:buNone/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So referential integrity will prevent users from:</a:t>
            </a:r>
          </a:p>
          <a:p>
            <a:pPr marL="296117" indent="-296117"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742950" indent="-295275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Adding records to a related table if there is no associated record in the primary table.</a:t>
            </a:r>
          </a:p>
          <a:p>
            <a:pPr marL="742950" indent="-295275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Changing values in a primary table that result in orphaned records in a related table.</a:t>
            </a:r>
          </a:p>
          <a:p>
            <a:pPr marL="742950" indent="-295275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Deleting records from a primary table if there are matching related records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447675" indent="0">
              <a:buNone/>
              <a:defRPr/>
            </a:pPr>
            <a:endParaRPr lang="en-IN" sz="20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343400"/>
            <a:ext cx="36576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Primary Key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column that is part of the primary key can contain a null.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table can have only one primary key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4333875"/>
            <a:ext cx="3581400" cy="1846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Foreign Key Constraint</a:t>
            </a:r>
          </a:p>
          <a:p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constraint prevents any actions that would destroy link between tables with the corresponding data values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46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075083" cy="741759"/>
          </a:xfrm>
        </p:spPr>
        <p:txBody>
          <a:bodyPr lIns="72731" tIns="36366" rIns="72731" bIns="36366">
            <a:no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 Integrity Constraints</a:t>
            </a:r>
            <a:b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</a:br>
            <a:endParaRPr lang="en-US" b="1" dirty="0">
              <a:solidFill>
                <a:schemeClr val="tx1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283994"/>
          </a:xfrm>
        </p:spPr>
        <p:txBody>
          <a:bodyPr lIns="72731" tIns="36366" rIns="72731" bIns="36366">
            <a:normAutofit/>
          </a:bodyPr>
          <a:lstStyle/>
          <a:p>
            <a:pPr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Integrity constraints are a set of rules. It is used to maintain the quality of information.</a:t>
            </a:r>
          </a:p>
          <a:p>
            <a:pPr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Integrity constraints ensure that the data insertion, updating, and other processes have to be performed in such a way that data integrity is not affected.</a:t>
            </a:r>
          </a:p>
          <a:p>
            <a:pPr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sed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to guard against accidental damage to the database.</a:t>
            </a:r>
            <a:endParaRPr lang="en-IN" sz="20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0" y="3524131"/>
            <a:ext cx="47182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610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 </a:t>
            </a:r>
            <a:r>
              <a:rPr lang="en-US" sz="2400" b="1" dirty="0" smtClean="0">
                <a:solidFill>
                  <a:srgbClr val="610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610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Entity integrity </a:t>
            </a:r>
            <a:r>
              <a:rPr lang="en-US" sz="2400" b="1" dirty="0" smtClean="0">
                <a:solidFill>
                  <a:srgbClr val="610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610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Referential Integrity </a:t>
            </a:r>
            <a:r>
              <a:rPr lang="en-US" sz="2400" b="1" dirty="0" smtClean="0">
                <a:solidFill>
                  <a:srgbClr val="610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610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constraints</a:t>
            </a:r>
            <a:endParaRPr lang="en-US" sz="2400" b="1" i="0" dirty="0">
              <a:solidFill>
                <a:srgbClr val="610B4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28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075083" cy="741759"/>
          </a:xfrm>
        </p:spPr>
        <p:txBody>
          <a:bodyPr lIns="72731" tIns="36366" rIns="72731" bIns="36366">
            <a:no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 Domain  Constraints</a:t>
            </a:r>
            <a:b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</a:br>
            <a:endParaRPr lang="en-US" b="1" dirty="0">
              <a:solidFill>
                <a:schemeClr val="tx1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283994"/>
          </a:xfrm>
        </p:spPr>
        <p:txBody>
          <a:bodyPr lIns="72731" tIns="36366" rIns="72731" bIns="36366">
            <a:normAutofit/>
          </a:bodyPr>
          <a:lstStyle/>
          <a:p>
            <a:pPr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Domain constraints can be defined as the definition of a valid set of values for an attribute.</a:t>
            </a:r>
          </a:p>
          <a:p>
            <a:pPr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data type of domain includes string, character, integer, time, date, currency, etc. The value of the attribute must be available in the corresponding domain.</a:t>
            </a:r>
            <a:endParaRPr lang="en-IN" sz="20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pic>
        <p:nvPicPr>
          <p:cNvPr id="1026" name="Picture 2" descr="DBMS Integrity Constrain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3" r="14839" b="31100"/>
          <a:stretch/>
        </p:blipFill>
        <p:spPr bwMode="auto">
          <a:xfrm>
            <a:off x="1295399" y="2971800"/>
            <a:ext cx="627380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5562600" y="4495800"/>
            <a:ext cx="1066800" cy="381000"/>
          </a:xfrm>
          <a:prstGeom prst="ellipse">
            <a:avLst/>
          </a:prstGeom>
          <a:noFill/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5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075083" cy="741759"/>
          </a:xfrm>
        </p:spPr>
        <p:txBody>
          <a:bodyPr lIns="72731" tIns="36366" rIns="72731" bIns="36366">
            <a:no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 Entity Integrity  Constraints</a:t>
            </a:r>
            <a:b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</a:br>
            <a:endParaRPr lang="en-US" b="1" dirty="0">
              <a:solidFill>
                <a:schemeClr val="tx1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283994"/>
          </a:xfrm>
        </p:spPr>
        <p:txBody>
          <a:bodyPr lIns="72731" tIns="36366" rIns="72731" bIns="36366">
            <a:normAutofit/>
          </a:bodyPr>
          <a:lstStyle/>
          <a:p>
            <a:pPr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entity integrity constraint states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that primary key value can't be null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This is because the primary key value is used to identify individual rows in relation and if the primary key has a null value, then we can't identify those rows.</a:t>
            </a:r>
          </a:p>
          <a:p>
            <a:pPr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 table can contain a null value other than the primary key field.</a:t>
            </a:r>
            <a:endParaRPr lang="en-IN" sz="20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pic>
        <p:nvPicPr>
          <p:cNvPr id="1028" name="Picture 4" descr="DBMS Integrity Constrain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02"/>
          <a:stretch/>
        </p:blipFill>
        <p:spPr bwMode="auto">
          <a:xfrm>
            <a:off x="1447800" y="3352800"/>
            <a:ext cx="58674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676400" y="5038725"/>
            <a:ext cx="1143000" cy="533400"/>
          </a:xfrm>
          <a:prstGeom prst="ellipse">
            <a:avLst/>
          </a:prstGeom>
          <a:noFill/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0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075083" cy="741759"/>
          </a:xfrm>
        </p:spPr>
        <p:txBody>
          <a:bodyPr lIns="72731" tIns="36366" rIns="72731" bIns="36366">
            <a:no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Key  Constraints</a:t>
            </a:r>
            <a:b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</a:br>
            <a:endParaRPr lang="en-US" b="1" dirty="0">
              <a:solidFill>
                <a:schemeClr val="tx1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283994"/>
          </a:xfrm>
        </p:spPr>
        <p:txBody>
          <a:bodyPr lIns="72731" tIns="36366" rIns="72731" bIns="36366">
            <a:normAutofit/>
          </a:bodyPr>
          <a:lstStyle/>
          <a:p>
            <a:pPr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Keys are the entity set that is used to identify an entity within its entity set uniquely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defRPr/>
            </a:pPr>
            <a:r>
              <a:rPr lang="en-US" sz="2000" dirty="0">
                <a:latin typeface="Calibri" pitchFamily="34" charset="0"/>
                <a:ea typeface="ＭＳ Ｐゴシック" charset="-128"/>
                <a:cs typeface="Calibri" pitchFamily="34" charset="0"/>
              </a:rPr>
              <a:t>An entity set can have multiple keys, but out of which one key will be the primary key. </a:t>
            </a:r>
            <a:r>
              <a:rPr lang="en-US" sz="2000" b="1" dirty="0">
                <a:latin typeface="Calibri" pitchFamily="34" charset="0"/>
                <a:ea typeface="ＭＳ Ｐゴシック" charset="-128"/>
                <a:cs typeface="Calibri" pitchFamily="34" charset="0"/>
              </a:rPr>
              <a:t>A primary key can contain a </a:t>
            </a:r>
            <a:r>
              <a:rPr lang="en-US" sz="2000" b="1" dirty="0" smtClean="0">
                <a:latin typeface="Calibri" pitchFamily="34" charset="0"/>
                <a:ea typeface="ＭＳ Ｐゴシック" charset="-128"/>
                <a:cs typeface="Calibri" pitchFamily="34" charset="0"/>
              </a:rPr>
              <a:t>unique value </a:t>
            </a:r>
            <a:r>
              <a:rPr lang="en-US" sz="2000" dirty="0" smtClean="0">
                <a:latin typeface="Calibri" pitchFamily="34" charset="0"/>
                <a:ea typeface="ＭＳ Ｐゴシック" charset="-128"/>
                <a:cs typeface="Calibri" pitchFamily="34" charset="0"/>
              </a:rPr>
              <a:t>in the relational table.</a:t>
            </a:r>
            <a:endParaRPr lang="en-IN" sz="2000" dirty="0"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pic>
        <p:nvPicPr>
          <p:cNvPr id="3074" name="Picture 2" descr="DBMS Integrity Constrain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56"/>
          <a:stretch/>
        </p:blipFill>
        <p:spPr bwMode="auto">
          <a:xfrm>
            <a:off x="1600200" y="2971800"/>
            <a:ext cx="5257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447800" y="4343400"/>
            <a:ext cx="1143000" cy="533400"/>
          </a:xfrm>
          <a:prstGeom prst="ellipse">
            <a:avLst/>
          </a:prstGeom>
          <a:noFill/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8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427434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en-US" sz="2250" b="1" dirty="0">
                <a:solidFill>
                  <a:schemeClr val="tx1"/>
                </a:solidFill>
              </a:rPr>
              <a:t>Schema Diagram for University Database</a:t>
            </a:r>
          </a:p>
        </p:txBody>
      </p:sp>
      <p:pic>
        <p:nvPicPr>
          <p:cNvPr id="3277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60" y="1678781"/>
            <a:ext cx="7678340" cy="5179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810994"/>
            <a:ext cx="8135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Palatino-Roman"/>
              </a:rPr>
              <a:t>A database schema, along with primary key and foreign key dependencies, </a:t>
            </a:r>
            <a:r>
              <a:rPr lang="en-US" dirty="0" smtClean="0">
                <a:solidFill>
                  <a:srgbClr val="000000"/>
                </a:solidFill>
                <a:latin typeface="Palatino-Roman"/>
              </a:rPr>
              <a:t>can be </a:t>
            </a:r>
            <a:r>
              <a:rPr lang="en-US" dirty="0">
                <a:solidFill>
                  <a:srgbClr val="000000"/>
                </a:solidFill>
                <a:latin typeface="Palatino-Roman"/>
              </a:rPr>
              <a:t>depicted by </a:t>
            </a:r>
            <a:r>
              <a:rPr lang="en-US" b="1" dirty="0">
                <a:solidFill>
                  <a:srgbClr val="00FFFF"/>
                </a:solidFill>
                <a:latin typeface="Palatino-Bold"/>
              </a:rPr>
              <a:t>schema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427434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en-US" sz="2250" b="1" dirty="0">
                <a:solidFill>
                  <a:schemeClr val="tx1"/>
                </a:solidFill>
              </a:rPr>
              <a:t>Schema Diagram for University Database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3"/>
          <a:stretch/>
        </p:blipFill>
        <p:spPr>
          <a:xfrm>
            <a:off x="914400" y="990600"/>
            <a:ext cx="7239000" cy="4114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52578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HelveticaNeue-Bold"/>
              </a:rPr>
              <a:t>READ and REFER..</a:t>
            </a:r>
          </a:p>
          <a:p>
            <a:endParaRPr lang="en-US" b="1" dirty="0">
              <a:latin typeface="HelveticaNeue-Bold"/>
            </a:endParaRPr>
          </a:p>
          <a:p>
            <a:r>
              <a:rPr lang="en-US" b="1" dirty="0" smtClean="0">
                <a:latin typeface="HelveticaNeue-Bold"/>
              </a:rPr>
              <a:t>1.6.2 </a:t>
            </a:r>
            <a:r>
              <a:rPr lang="en-US" b="1" dirty="0">
                <a:latin typeface="HelveticaNeue-Bold"/>
              </a:rPr>
              <a:t>Database Design for a University </a:t>
            </a:r>
            <a:r>
              <a:rPr lang="en-US" b="1" dirty="0" smtClean="0">
                <a:latin typeface="HelveticaNeue-Bold"/>
              </a:rPr>
              <a:t>Organization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elveticaNeue-Bold"/>
              </a:rPr>
              <a:t>[ Page NO: 16] </a:t>
            </a:r>
          </a:p>
          <a:p>
            <a:r>
              <a:rPr lang="en-US" b="1" dirty="0">
                <a:latin typeface="HelveticaNeue-Bold"/>
              </a:rPr>
              <a:t>2.2 Database </a:t>
            </a:r>
            <a:r>
              <a:rPr lang="en-US" b="1" dirty="0" smtClean="0">
                <a:latin typeface="HelveticaNeue-Bold"/>
              </a:rPr>
              <a:t>Schema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Neue-Bold"/>
              </a:rPr>
              <a:t>[ Page NO: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elveticaNeue-Bold"/>
              </a:rPr>
              <a:t>42- 47]</a:t>
            </a:r>
            <a:r>
              <a:rPr lang="en-US" b="1" dirty="0" smtClean="0">
                <a:latin typeface="HelveticaNeue-Bold"/>
              </a:rPr>
              <a:t>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075083" cy="741759"/>
          </a:xfrm>
        </p:spPr>
        <p:txBody>
          <a:bodyPr lIns="72731" tIns="36366" rIns="72731" bIns="36366">
            <a:no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Summary</a:t>
            </a:r>
            <a:endParaRPr lang="en-US" b="1" dirty="0">
              <a:solidFill>
                <a:schemeClr val="tx1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283994"/>
          </a:xfrm>
        </p:spPr>
        <p:txBody>
          <a:bodyPr lIns="72731" tIns="36366" rIns="72731" bIns="36366">
            <a:normAutofit/>
          </a:bodyPr>
          <a:lstStyle/>
          <a:p>
            <a:pPr marL="296117" indent="-296117">
              <a:defRPr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Relational Model</a:t>
            </a:r>
          </a:p>
          <a:p>
            <a:pPr marL="296117" indent="-296117">
              <a:defRPr/>
            </a:pPr>
            <a:r>
              <a:rPr lang="en-IN" sz="2000" b="1" dirty="0" smtClean="0"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Schema</a:t>
            </a:r>
          </a:p>
          <a:p>
            <a:pPr marL="296117" indent="-296117">
              <a:defRPr/>
            </a:pPr>
            <a:r>
              <a:rPr lang="en-IN" sz="2000" b="1" dirty="0" smtClean="0"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Degree, Cardinality</a:t>
            </a:r>
          </a:p>
          <a:p>
            <a:pPr marL="296117" indent="-296117">
              <a:defRPr/>
            </a:pPr>
            <a:r>
              <a:rPr lang="en-IN" sz="2000" b="1" dirty="0" smtClean="0"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Attributes Types</a:t>
            </a:r>
          </a:p>
          <a:p>
            <a:pPr marL="296117" indent="-296117">
              <a:defRPr/>
            </a:pPr>
            <a:r>
              <a:rPr lang="en-IN" sz="2000" b="1" dirty="0" smtClean="0"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Keys</a:t>
            </a:r>
          </a:p>
          <a:p>
            <a:pPr marL="990600" indent="-295275">
              <a:defRPr/>
            </a:pPr>
            <a:r>
              <a:rPr lang="en-IN" sz="2000" b="1" dirty="0" smtClean="0"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Super Key</a:t>
            </a:r>
          </a:p>
          <a:p>
            <a:pPr marL="990600" indent="-295275">
              <a:defRPr/>
            </a:pPr>
            <a:r>
              <a:rPr lang="en-IN" sz="2000" b="1" dirty="0" smtClean="0"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Candidate Key</a:t>
            </a:r>
          </a:p>
          <a:p>
            <a:pPr marL="990600" indent="-295275">
              <a:defRPr/>
            </a:pPr>
            <a:r>
              <a:rPr lang="en-IN" sz="2000" b="1" dirty="0" smtClean="0"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Primary Key</a:t>
            </a:r>
          </a:p>
          <a:p>
            <a:pPr marL="342900" indent="-295275">
              <a:defRPr/>
            </a:pPr>
            <a:r>
              <a:rPr lang="en-IN" sz="2000" b="1" smtClean="0">
                <a:latin typeface="Calibri" pitchFamily="34" charset="0"/>
                <a:ea typeface="ＭＳ Ｐゴシック" charset="-128"/>
                <a:cs typeface="Calibri" pitchFamily="34" charset="0"/>
                <a:sym typeface="Wingdings" pitchFamily="2" charset="2"/>
              </a:rPr>
              <a:t>Constraints</a:t>
            </a:r>
            <a:endParaRPr lang="en-IN" sz="2000" b="1" dirty="0" smtClean="0">
              <a:latin typeface="Calibri" pitchFamily="34" charset="0"/>
              <a:ea typeface="ＭＳ Ｐゴシック" charset="-128"/>
              <a:cs typeface="Calibri" pitchFamily="34" charset="0"/>
              <a:sym typeface="Wingdings" pitchFamily="2" charset="2"/>
            </a:endParaRPr>
          </a:p>
          <a:p>
            <a:pPr marL="990600" indent="-295275">
              <a:defRPr/>
            </a:pPr>
            <a:endParaRPr lang="en-US" sz="20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ea typeface="ＭＳ Ｐゴシック" charset="-128"/>
              <a:cs typeface="Calibri" pitchFamily="34" charset="0"/>
              <a:sym typeface="Wingdings" pitchFamily="2" charset="2"/>
            </a:endParaRPr>
          </a:p>
          <a:p>
            <a:pPr marL="296117" indent="-296117">
              <a:buNone/>
              <a:defRPr/>
            </a:pPr>
            <a:endParaRPr lang="en-US" sz="20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ea typeface="ＭＳ Ｐゴシック" charset="-128"/>
              <a:cs typeface="Calibri" pitchFamily="34" charset="0"/>
              <a:sym typeface="Wingdings" pitchFamily="2" charset="2"/>
            </a:endParaRPr>
          </a:p>
          <a:p>
            <a:pPr marL="296117" indent="-296117">
              <a:buNone/>
              <a:defRPr/>
            </a:pPr>
            <a:endParaRPr lang="en-US" sz="20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6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ACTIVITY </a:t>
            </a:r>
            <a:endParaRPr lang="en-IN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2352675"/>
            <a:ext cx="697979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Video Courtesy</a:t>
            </a:r>
          </a:p>
          <a:p>
            <a:r>
              <a:rPr lang="en-IN" sz="2800" b="1" dirty="0" smtClean="0">
                <a:hlinkClick r:id="rId3" action="ppaction://hlinkfile"/>
              </a:rPr>
              <a:t>Cambridge </a:t>
            </a:r>
            <a:r>
              <a:rPr lang="en-IN" sz="2800" b="1" dirty="0">
                <a:hlinkClick r:id="rId3" action="ppaction://hlinkfile"/>
              </a:rPr>
              <a:t>GCSE Computing Online</a:t>
            </a:r>
            <a:endParaRPr lang="en-IN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171575" y="3962400"/>
            <a:ext cx="2481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hlinkClick r:id="rId4" action="ppaction://hlinkfile"/>
              </a:rPr>
              <a:t>Worksheet 1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30890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-381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Relational Database Model</a:t>
            </a:r>
            <a:endParaRPr lang="en-IN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7467600" cy="4873752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Data is presented as a collection of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relations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Each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relation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is depicted as a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table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Columns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are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attributes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Each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row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represents an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entity.</a:t>
            </a:r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 descr="Relational Data Model in DBMS: Concepts, Constraints,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86200"/>
            <a:ext cx="78486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62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1: CSE A,B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A database which consists of more than one linked table is called a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... </a:t>
            </a:r>
          </a:p>
          <a:p>
            <a:pPr marL="0" indent="0"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							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BTL1</a:t>
            </a:r>
          </a:p>
          <a:p>
            <a:pPr marL="1000125" indent="-457200">
              <a:buFont typeface="+mj-lt"/>
              <a:buAutoNum type="alphaUcPeriod"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flat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file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database</a:t>
            </a:r>
          </a:p>
          <a:p>
            <a:pPr marL="1000125" indent="-457200">
              <a:buFont typeface="+mj-lt"/>
              <a:buAutoNum type="alphaUcPeriod"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relational database</a:t>
            </a:r>
          </a:p>
          <a:p>
            <a:pPr marL="1000125" indent="-457200">
              <a:buFont typeface="+mj-lt"/>
              <a:buAutoNum type="alphaUcPeriod"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linked database</a:t>
            </a:r>
          </a:p>
          <a:p>
            <a:pPr marL="1000125" indent="-457200">
              <a:buFont typeface="+mj-lt"/>
              <a:buAutoNum type="alphaUcPeriod"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validated database</a:t>
            </a:r>
          </a:p>
          <a:p>
            <a:pPr marL="1000125" indent="-457200">
              <a:buFont typeface="+mj-lt"/>
              <a:buAutoNum type="alphaUcPeriod"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1000125" indent="-457200">
              <a:buFont typeface="+mj-lt"/>
              <a:buAutoNum type="alphaUcPeriod"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542925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073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A database which consists of more than one linked table is called a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... </a:t>
            </a:r>
          </a:p>
          <a:p>
            <a:pPr marL="0" indent="0"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							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BTL1</a:t>
            </a:r>
          </a:p>
          <a:p>
            <a:pPr marL="1000125" indent="-457200">
              <a:buFont typeface="+mj-lt"/>
              <a:buAutoNum type="alphaUcPeriod"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flat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file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database</a:t>
            </a:r>
          </a:p>
          <a:p>
            <a:pPr marL="1000125" indent="-457200">
              <a:buFont typeface="+mj-lt"/>
              <a:buAutoNum type="alphaUcPeriod"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relational database</a:t>
            </a:r>
          </a:p>
          <a:p>
            <a:pPr marL="1000125" indent="-457200">
              <a:buFont typeface="+mj-lt"/>
              <a:buAutoNum type="alphaUcPeriod"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linked database</a:t>
            </a:r>
          </a:p>
          <a:p>
            <a:pPr marL="1000125" indent="-457200">
              <a:buFont typeface="+mj-lt"/>
              <a:buAutoNum type="alphaUcPeriod"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validated database</a:t>
            </a:r>
          </a:p>
          <a:p>
            <a:pPr marL="1000125" indent="-457200">
              <a:buFont typeface="+mj-lt"/>
              <a:buAutoNum type="alphaUcPeriod"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1000125" indent="-457200">
              <a:buFont typeface="+mj-lt"/>
              <a:buAutoNum type="alphaUcPeriod"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542925" indent="0">
              <a:buNone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Relational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database</a:t>
            </a:r>
          </a:p>
          <a:p>
            <a:pPr marL="542925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7937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</a:t>
            </a:r>
            <a:r>
              <a:rPr lang="en-IN" b="1" dirty="0">
                <a:solidFill>
                  <a:schemeClr val="tx1"/>
                </a:solidFill>
              </a:rPr>
              <a:t>1 CSE A,B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In a database table, the field which is identified as being a unique identifier for each record is called the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...                                               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BTL1</a:t>
            </a:r>
          </a:p>
          <a:p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                </a:t>
            </a: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207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In a database table, the field which is identified as being a unique identifier for each record is called the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...                                               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BTL1</a:t>
            </a:r>
          </a:p>
          <a:p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                </a:t>
            </a: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Q2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32766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Primary Key</a:t>
            </a:r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</a:t>
            </a:r>
            <a:r>
              <a:rPr lang="en-IN" b="1" dirty="0">
                <a:solidFill>
                  <a:schemeClr val="tx1"/>
                </a:solidFill>
              </a:rPr>
              <a:t>1 CSE A,B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2467" y="1502807"/>
            <a:ext cx="8153400" cy="4873752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Fill in the blanks and give proper label                                                    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BTL2</a:t>
            </a:r>
          </a:p>
          <a:p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             </a:t>
            </a: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Degree= </a:t>
            </a:r>
          </a:p>
          <a:p>
            <a:pPr marL="0" indent="0">
              <a:buNone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Cardinality=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Q3</a:t>
            </a:r>
            <a:endParaRPr lang="en-IN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97947"/>
              </p:ext>
            </p:extLst>
          </p:nvPr>
        </p:nvGraphicFramePr>
        <p:xfrm>
          <a:off x="1676400" y="3179445"/>
          <a:ext cx="3782220" cy="1737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6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sng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Teacher ID</a:t>
                      </a:r>
                      <a:endParaRPr lang="en-IN" sz="2000" u="sng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Fname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Lname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B002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David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Warner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B017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Sara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Joseph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B009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Mike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Brunton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61975" y="2783205"/>
            <a:ext cx="1473464" cy="34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964" tIns="39482" rIns="78964" bIns="39482">
            <a:spAutoFit/>
          </a:bodyPr>
          <a:lstStyle>
            <a:lvl1pPr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1409700" y="2474595"/>
            <a:ext cx="965333" cy="3962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3048000" y="1905000"/>
            <a:ext cx="1981200" cy="6248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2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5486400" y="3621405"/>
            <a:ext cx="533400" cy="1219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Brace 9"/>
          <p:cNvSpPr/>
          <p:nvPr/>
        </p:nvSpPr>
        <p:spPr>
          <a:xfrm rot="5400000">
            <a:off x="3407092" y="1746285"/>
            <a:ext cx="468632" cy="225361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Callout 10"/>
          <p:cNvSpPr/>
          <p:nvPr/>
        </p:nvSpPr>
        <p:spPr>
          <a:xfrm>
            <a:off x="6019800" y="3850005"/>
            <a:ext cx="1981200" cy="6248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3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219200" y="39624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Callout 13"/>
          <p:cNvSpPr/>
          <p:nvPr/>
        </p:nvSpPr>
        <p:spPr>
          <a:xfrm>
            <a:off x="482467" y="3525377"/>
            <a:ext cx="965333" cy="3962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4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1600200" y="5257800"/>
            <a:ext cx="965333" cy="3962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1911416" y="5654040"/>
            <a:ext cx="965333" cy="3962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6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9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2467" y="1502807"/>
            <a:ext cx="8153400" cy="4873752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Fill in the blanks and give proper label                                                    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BTL1</a:t>
            </a:r>
          </a:p>
          <a:p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             </a:t>
            </a: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                Degree= </a:t>
            </a:r>
          </a:p>
          <a:p>
            <a:pPr marL="0" indent="0">
              <a:buNone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                Cardinality=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Q3</a:t>
            </a:r>
            <a:endParaRPr lang="en-IN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559887"/>
              </p:ext>
            </p:extLst>
          </p:nvPr>
        </p:nvGraphicFramePr>
        <p:xfrm>
          <a:off x="2590800" y="3179445"/>
          <a:ext cx="3782220" cy="2164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6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sng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Teacher ID</a:t>
                      </a:r>
                      <a:endParaRPr lang="en-IN" sz="2000" u="sng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Fname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Lname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B002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David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Warner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B017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Sara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Joseph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B009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Mike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Brunton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B008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Nathan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Kurtz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476375" y="2783205"/>
            <a:ext cx="1473464" cy="34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964" tIns="39482" rIns="78964" bIns="39482">
            <a:spAutoFit/>
          </a:bodyPr>
          <a:lstStyle>
            <a:lvl1pPr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1752600" y="2286000"/>
            <a:ext cx="1536833" cy="3962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Relation</a:t>
            </a:r>
            <a:endParaRPr lang="en-IN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3962400" y="1905000"/>
            <a:ext cx="1981200" cy="6248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Attributes</a:t>
            </a:r>
            <a:endParaRPr lang="en-IN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6400800" y="3621405"/>
            <a:ext cx="533400" cy="1219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Brace 9"/>
          <p:cNvSpPr/>
          <p:nvPr/>
        </p:nvSpPr>
        <p:spPr>
          <a:xfrm rot="5400000">
            <a:off x="4321492" y="1746285"/>
            <a:ext cx="468632" cy="225361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Callout 10"/>
          <p:cNvSpPr/>
          <p:nvPr/>
        </p:nvSpPr>
        <p:spPr>
          <a:xfrm>
            <a:off x="6934200" y="3850005"/>
            <a:ext cx="1981200" cy="6248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Tuples</a:t>
            </a:r>
            <a:endParaRPr lang="en-IN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165482" y="344043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Callout 13"/>
          <p:cNvSpPr/>
          <p:nvPr/>
        </p:nvSpPr>
        <p:spPr>
          <a:xfrm>
            <a:off x="533401" y="3407092"/>
            <a:ext cx="1981199" cy="7905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Primary Key</a:t>
            </a:r>
            <a:endParaRPr lang="en-IN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2514600" y="5257800"/>
            <a:ext cx="965333" cy="3962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3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2946333" y="5654040"/>
            <a:ext cx="965333" cy="3962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0985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153400" cy="4873752"/>
          </a:xfrm>
        </p:spPr>
        <p:txBody>
          <a:bodyPr numCol="1">
            <a:norm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In a school database there are two tables. Which two fields could be used to link the two tables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                                                                                                                           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BTL2</a:t>
            </a: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943285"/>
            <a:ext cx="8305800" cy="452431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        </a:t>
            </a:r>
            <a:r>
              <a:rPr lang="en-IN" b="1" dirty="0" smtClean="0"/>
              <a:t>STUDENT</a:t>
            </a:r>
            <a:endParaRPr lang="en-IN" b="1" dirty="0"/>
          </a:p>
          <a:p>
            <a:r>
              <a:rPr lang="en-IN" b="1" dirty="0" err="1">
                <a:solidFill>
                  <a:srgbClr val="FF0000"/>
                </a:solidFill>
              </a:rPr>
              <a:t>Student_Admission_Number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Surname</a:t>
            </a:r>
          </a:p>
          <a:p>
            <a:r>
              <a:rPr lang="en-IN" b="1" dirty="0" err="1">
                <a:solidFill>
                  <a:srgbClr val="FF0000"/>
                </a:solidFill>
              </a:rPr>
              <a:t>First_Name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 err="1">
                <a:solidFill>
                  <a:srgbClr val="FF0000"/>
                </a:solidFill>
              </a:rPr>
              <a:t>Date_of_Birth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 err="1" smtClean="0">
                <a:solidFill>
                  <a:srgbClr val="FF0000"/>
                </a:solidFill>
              </a:rPr>
              <a:t>Year_Group</a:t>
            </a:r>
            <a:endParaRPr lang="en-IN" b="1" dirty="0" smtClean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 smtClean="0">
                <a:solidFill>
                  <a:srgbClr val="FF0000"/>
                </a:solidFill>
              </a:rPr>
              <a:t>    </a:t>
            </a:r>
            <a:r>
              <a:rPr lang="en-IN" b="1" dirty="0" smtClean="0"/>
              <a:t>SUBJECT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 err="1">
                <a:solidFill>
                  <a:srgbClr val="FF0000"/>
                </a:solidFill>
              </a:rPr>
              <a:t>Subject_ID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 err="1">
                <a:solidFill>
                  <a:srgbClr val="FF0000"/>
                </a:solidFill>
              </a:rPr>
              <a:t>Subject_Name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Grade</a:t>
            </a:r>
          </a:p>
          <a:p>
            <a:r>
              <a:rPr lang="en-IN" b="1" dirty="0" err="1">
                <a:solidFill>
                  <a:srgbClr val="FF0000"/>
                </a:solidFill>
              </a:rPr>
              <a:t>Student_Admission_Number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 err="1">
                <a:solidFill>
                  <a:srgbClr val="FF0000"/>
                </a:solidFill>
              </a:rPr>
              <a:t>Test_Result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Q4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474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153400" cy="4873752"/>
          </a:xfrm>
        </p:spPr>
        <p:txBody>
          <a:bodyPr numCol="1">
            <a:normAutofit lnSpcReduction="10000"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In a school database there are two tables. Which two fields could be used to link the two tables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                                                                                                                           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BTL2</a:t>
            </a: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dirty="0" err="1" smtClean="0">
                <a:latin typeface="Calibri" pitchFamily="34" charset="0"/>
                <a:cs typeface="Calibri" pitchFamily="34" charset="0"/>
              </a:rPr>
              <a:t>Student_Admission_Number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in STUDENT table and </a:t>
            </a:r>
          </a:p>
          <a:p>
            <a:pPr marL="0" indent="0">
              <a:buNone/>
            </a:pPr>
            <a:r>
              <a:rPr lang="en-IN" sz="2000" dirty="0" err="1">
                <a:latin typeface="Calibri" pitchFamily="34" charset="0"/>
                <a:cs typeface="Calibri" pitchFamily="34" charset="0"/>
              </a:rPr>
              <a:t>Student_Admission_Number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 in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SUBJECT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table </a:t>
            </a:r>
          </a:p>
          <a:p>
            <a:pPr marL="0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0" indent="0" fontAlgn="auto">
              <a:buNone/>
            </a:pPr>
            <a:endParaRPr lang="en-IN" sz="2000" b="1" dirty="0" smtClean="0"/>
          </a:p>
          <a:p>
            <a:pPr marL="0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1000125" indent="-457200">
              <a:buFont typeface="+mj-lt"/>
              <a:buAutoNum type="alphaUcPeriod"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542925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542925" indent="0">
              <a:buNone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 marL="542925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943285"/>
            <a:ext cx="8305800" cy="452431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        </a:t>
            </a:r>
            <a:r>
              <a:rPr lang="en-IN" b="1" dirty="0" smtClean="0"/>
              <a:t>STUDENT</a:t>
            </a:r>
            <a:endParaRPr lang="en-IN" b="1" dirty="0"/>
          </a:p>
          <a:p>
            <a:r>
              <a:rPr lang="en-IN" b="1" dirty="0" err="1">
                <a:solidFill>
                  <a:srgbClr val="FF0000"/>
                </a:solidFill>
              </a:rPr>
              <a:t>Student_Admission_Number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Surname</a:t>
            </a:r>
          </a:p>
          <a:p>
            <a:r>
              <a:rPr lang="en-IN" b="1" dirty="0" err="1">
                <a:solidFill>
                  <a:srgbClr val="FF0000"/>
                </a:solidFill>
              </a:rPr>
              <a:t>First_Name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 err="1">
                <a:solidFill>
                  <a:srgbClr val="FF0000"/>
                </a:solidFill>
              </a:rPr>
              <a:t>Date_of_Birth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 err="1" smtClean="0">
                <a:solidFill>
                  <a:srgbClr val="FF0000"/>
                </a:solidFill>
              </a:rPr>
              <a:t>Year_Group</a:t>
            </a:r>
            <a:endParaRPr lang="en-IN" b="1" dirty="0" smtClean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 smtClean="0">
                <a:solidFill>
                  <a:srgbClr val="FF0000"/>
                </a:solidFill>
              </a:rPr>
              <a:t>    </a:t>
            </a:r>
            <a:r>
              <a:rPr lang="en-IN" b="1" dirty="0" smtClean="0"/>
              <a:t>SUBJECT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 err="1">
                <a:solidFill>
                  <a:srgbClr val="FF0000"/>
                </a:solidFill>
              </a:rPr>
              <a:t>Subject_ID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 err="1">
                <a:solidFill>
                  <a:srgbClr val="FF0000"/>
                </a:solidFill>
              </a:rPr>
              <a:t>Subject_Name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Grade</a:t>
            </a:r>
          </a:p>
          <a:p>
            <a:r>
              <a:rPr lang="en-IN" b="1" dirty="0" err="1">
                <a:solidFill>
                  <a:srgbClr val="FF0000"/>
                </a:solidFill>
              </a:rPr>
              <a:t>Student_Admission_Number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 err="1">
                <a:solidFill>
                  <a:srgbClr val="FF0000"/>
                </a:solidFill>
              </a:rPr>
              <a:t>Test_Result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Q4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9338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tabl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" y="914400"/>
            <a:ext cx="8686800" cy="60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964" tIns="39482" rIns="78964" bIns="39482">
            <a:spAutoFit/>
          </a:bodyPr>
          <a:lstStyle>
            <a:lvl1pPr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b="1" dirty="0" smtClean="0"/>
              <a:t>Identify Primary Key, Foreign Key , Referencing Relation and Referenced Relation for the following relations</a:t>
            </a:r>
            <a:endParaRPr lang="en-US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8934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Q5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7239000" y="204679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BTL2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62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:\Users\user\Desktop\tabl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" y="758677"/>
            <a:ext cx="8686800" cy="60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964" tIns="39482" rIns="78964" bIns="39482">
            <a:spAutoFit/>
          </a:bodyPr>
          <a:lstStyle>
            <a:lvl1pPr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b="1" dirty="0" smtClean="0"/>
              <a:t>Identify Primary Key, Foreign Key , Referencing Relation and Referenced Relation for the following relations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209800"/>
            <a:ext cx="97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43400" y="2057400"/>
            <a:ext cx="97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28800" y="5153025"/>
            <a:ext cx="97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95600" y="5181600"/>
            <a:ext cx="97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0800000">
            <a:off x="485999" y="3998400"/>
            <a:ext cx="1723800" cy="609600"/>
          </a:xfrm>
          <a:prstGeom prst="bentConnector3">
            <a:avLst>
              <a:gd name="adj1" fmla="val -28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5999" y="3782400"/>
            <a:ext cx="0" cy="18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3376949" y="4257674"/>
            <a:ext cx="1723800" cy="314326"/>
          </a:xfrm>
          <a:prstGeom prst="bentConnector3">
            <a:avLst>
              <a:gd name="adj1" fmla="val -835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105400" y="4015200"/>
            <a:ext cx="0" cy="25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5999" y="-1524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38934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Q5</a:t>
            </a:r>
            <a:endParaRPr lang="en-IN" b="1" dirty="0"/>
          </a:p>
        </p:txBody>
      </p:sp>
      <p:sp>
        <p:nvSpPr>
          <p:cNvPr id="2" name="Rectangle 1"/>
          <p:cNvSpPr/>
          <p:nvPr/>
        </p:nvSpPr>
        <p:spPr>
          <a:xfrm>
            <a:off x="7239000" y="204679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BTL2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44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715962"/>
          </a:xfrm>
        </p:spPr>
        <p:txBody>
          <a:bodyPr/>
          <a:lstStyle/>
          <a:p>
            <a:pPr algn="ctr" eaLnBrk="1" hangingPunct="1"/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Relations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5257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 relation is a two-dimensional table: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Relation ≈ table.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Attribute ≈ column name.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Tuple ≈ row (not the header row).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Database ≈ collection of relations.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A relation has two parts:</a:t>
            </a:r>
          </a:p>
          <a:p>
            <a:pPr lvl="1"/>
            <a:r>
              <a:rPr lang="en-US" altLang="zh-TW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Schema 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defines column heads of the table (attributes).</a:t>
            </a:r>
          </a:p>
          <a:p>
            <a:pPr lvl="1"/>
            <a:r>
              <a:rPr lang="en-US" altLang="zh-TW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Instance 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contains the data rows (tuples, rows, or records) of the table.</a:t>
            </a:r>
          </a:p>
          <a:p>
            <a:pPr lvl="4">
              <a:buFont typeface="Arial" charset="0"/>
              <a:buNone/>
            </a:pPr>
            <a:endParaRPr lang="en-US" altLang="zh-TW" sz="2000" dirty="0" smtClean="0">
              <a:latin typeface="Calibri" pitchFamily="34" charset="0"/>
              <a:cs typeface="Calibri" pitchFamily="34" charset="0"/>
            </a:endParaRPr>
          </a:p>
          <a:p>
            <a:pPr lvl="4">
              <a:buFont typeface="Arial" charset="0"/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				</a:t>
            </a:r>
          </a:p>
          <a:p>
            <a:pPr lvl="4">
              <a:buFont typeface="Arial" charset="0"/>
              <a:buNone/>
            </a:pPr>
            <a:endParaRPr lang="en-US" altLang="zh-TW" sz="20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charset="0"/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90370"/>
              </p:ext>
            </p:extLst>
          </p:nvPr>
        </p:nvGraphicFramePr>
        <p:xfrm>
          <a:off x="1981200" y="4201160"/>
          <a:ext cx="4876800" cy="2123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Student_name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Course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Hermione Grainger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/>
                        <a:t>Draco </a:t>
                      </a:r>
                      <a:r>
                        <a:rPr lang="en-US" sz="1800" dirty="0" err="1" smtClean="0"/>
                        <a:t>Malfoy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/>
                        <a:t>Harry Potter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Ron </a:t>
                      </a:r>
                      <a:r>
                        <a:rPr lang="en-US" sz="1800" dirty="0" err="1" smtClean="0"/>
                        <a:t>Weasley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828800" y="4114800"/>
            <a:ext cx="51816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05000" y="5181600"/>
            <a:ext cx="51816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7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THANK YOU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467600" cy="639762"/>
          </a:xfrm>
        </p:spPr>
        <p:txBody>
          <a:bodyPr/>
          <a:lstStyle/>
          <a:p>
            <a:pPr algn="ctr" eaLnBrk="1" hangingPunct="1"/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Schema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IN" sz="2000" b="1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SCHEMA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describes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the relation name (table name), attributes, and their names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>
              <a:buFont typeface="Arial" charset="0"/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charset="0"/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charset="0"/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charset="0"/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charset="0"/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charset="0"/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                  </a:t>
            </a:r>
            <a:r>
              <a:rPr lang="en-US" sz="2000" b="1" dirty="0" err="1" smtClean="0">
                <a:latin typeface="Calibri" pitchFamily="34" charset="0"/>
                <a:cs typeface="Calibri" pitchFamily="34" charset="0"/>
              </a:rPr>
              <a:t>CoursesTaken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(Student, Course, Grade)</a:t>
            </a:r>
          </a:p>
          <a:p>
            <a:pPr>
              <a:buFont typeface="Arial" charset="0"/>
              <a:buNone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 design in a relational model consists of a set of schemas.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Such a set of schemas is called a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relational database schema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Arial" charset="0"/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96838"/>
              </p:ext>
            </p:extLst>
          </p:nvPr>
        </p:nvGraphicFramePr>
        <p:xfrm>
          <a:off x="1676400" y="2286000"/>
          <a:ext cx="4876800" cy="21336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Student_name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Course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Hermione Grainger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/>
                        <a:t>Draco </a:t>
                      </a:r>
                      <a:r>
                        <a:rPr lang="en-US" sz="1800" dirty="0" err="1" smtClean="0"/>
                        <a:t>Malfoy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/>
                        <a:t>Harry Potter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Ron </a:t>
                      </a:r>
                      <a:r>
                        <a:rPr lang="en-US" sz="1800" dirty="0" err="1" smtClean="0"/>
                        <a:t>Weasley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76400" y="19489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CoursesTaken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53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33424"/>
          </a:xfrm>
        </p:spPr>
        <p:txBody>
          <a:bodyPr/>
          <a:lstStyle/>
          <a:p>
            <a:pPr algn="ctr" eaLnBrk="1" hangingPunct="1"/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Degree and Cardinality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25780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           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CoursesTaken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:</a:t>
            </a:r>
          </a:p>
          <a:p>
            <a:pPr>
              <a:buFont typeface="Arial" charset="0"/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charset="0"/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charset="0"/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charset="0"/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charset="0"/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altLang="zh-TW" sz="2000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zh-TW" sz="2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zh-TW" sz="20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Degree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 is the number of fields/attributes in schema (=3 in the table above)</a:t>
            </a:r>
          </a:p>
          <a:p>
            <a:pPr marL="0" indent="0">
              <a:buNone/>
            </a:pPr>
            <a:endParaRPr lang="en-US" altLang="zh-TW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altLang="zh-TW" sz="20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Cardinality</a:t>
            </a:r>
            <a:r>
              <a:rPr lang="en-US" altLang="zh-TW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is the number of tuples in relation (=4 in the table above)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40481"/>
              </p:ext>
            </p:extLst>
          </p:nvPr>
        </p:nvGraphicFramePr>
        <p:xfrm>
          <a:off x="2286000" y="1752600"/>
          <a:ext cx="4724400" cy="21031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Student_name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Course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Hermione Grainger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/>
                        <a:t>Draco </a:t>
                      </a:r>
                      <a:r>
                        <a:rPr lang="en-US" sz="1800" dirty="0" err="1" smtClean="0"/>
                        <a:t>Malfoy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/>
                        <a:t>Harry Potter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Ron </a:t>
                      </a:r>
                      <a:r>
                        <a:rPr lang="en-US" sz="1800" dirty="0" err="1" smtClean="0"/>
                        <a:t>Weasley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1981200" y="2209800"/>
            <a:ext cx="2286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1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1981200" y="2743200"/>
            <a:ext cx="2286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981200" y="3200400"/>
            <a:ext cx="2286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3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1981200" y="3571875"/>
            <a:ext cx="2286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3505200" y="144780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1</a:t>
            </a:r>
            <a:endParaRPr lang="en-IN" b="1" dirty="0"/>
          </a:p>
        </p:txBody>
      </p:sp>
      <p:sp>
        <p:nvSpPr>
          <p:cNvPr id="11" name="Oval 10"/>
          <p:cNvSpPr/>
          <p:nvPr/>
        </p:nvSpPr>
        <p:spPr>
          <a:xfrm>
            <a:off x="4724400" y="144780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143827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1218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Relational Database Model</a:t>
            </a:r>
            <a:b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Basic Concepts: In Short</a:t>
            </a:r>
            <a:endParaRPr lang="en-IN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7467600" cy="4873752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Relation Instance</a:t>
            </a:r>
            <a:r>
              <a:rPr lang="en-IN" sz="2000" b="1" dirty="0">
                <a:latin typeface="Calibri" pitchFamily="34" charset="0"/>
                <a:cs typeface="Calibri" pitchFamily="34" charset="0"/>
              </a:rPr>
              <a:t>: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A finite set of tuples in the relational database system represents relation instance. Relation instances do not have duplicate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tuples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IN" sz="2000" b="1" dirty="0">
                <a:latin typeface="Calibri" pitchFamily="34" charset="0"/>
                <a:cs typeface="Calibri" pitchFamily="34" charset="0"/>
              </a:rPr>
              <a:t>Relation schema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A relation schema describes the relation name (table name), attributes, and their names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Degree :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of a relation is the number of attribute of its relation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schema</a:t>
            </a: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r>
              <a:rPr lang="en-IN" sz="2000" b="1" dirty="0">
                <a:latin typeface="Calibri" pitchFamily="34" charset="0"/>
                <a:cs typeface="Calibri" pitchFamily="34" charset="0"/>
              </a:rPr>
              <a:t>Cardinality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: of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a relation is the number of tuples.</a:t>
            </a: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67155"/>
            <a:ext cx="5181600" cy="370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04800" y="228600"/>
            <a:ext cx="32623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sz="1600" b="1" dirty="0"/>
              <a:t>INSTRUCTOR</a:t>
            </a:r>
            <a:endParaRPr lang="en-US" sz="18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457200" y="4648200"/>
            <a:ext cx="7467600" cy="1825752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Write down the Schema</a:t>
            </a:r>
          </a:p>
          <a:p>
            <a:pPr marL="0" indent="0"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</a:t>
            </a:r>
          </a:p>
          <a:p>
            <a:pPr marL="0" indent="0">
              <a:buNone/>
            </a:pPr>
            <a:r>
              <a:rPr lang="en-IN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    INSTRUCTOR(</a:t>
            </a:r>
            <a:r>
              <a:rPr lang="en-IN" sz="2000" b="1" dirty="0" err="1" smtClean="0">
                <a:latin typeface="Calibri" pitchFamily="34" charset="0"/>
                <a:cs typeface="Calibri" pitchFamily="34" charset="0"/>
              </a:rPr>
              <a:t>ID,name,dept_name,salray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)</a:t>
            </a:r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94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2525</TotalTime>
  <Words>2142</Words>
  <Application>Microsoft Office PowerPoint</Application>
  <PresentationFormat>On-screen Show (4:3)</PresentationFormat>
  <Paragraphs>831</Paragraphs>
  <Slides>50</Slides>
  <Notes>9</Notes>
  <HiddenSlides>4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ＭＳ Ｐゴシック</vt:lpstr>
      <vt:lpstr>ＭＳ Ｐゴシック</vt:lpstr>
      <vt:lpstr>Arial</vt:lpstr>
      <vt:lpstr>Calibri</vt:lpstr>
      <vt:lpstr>Century Schoolbook</vt:lpstr>
      <vt:lpstr>Helvetica</vt:lpstr>
      <vt:lpstr>HelveticaNeue-Bold</vt:lpstr>
      <vt:lpstr>Monotype Sorts</vt:lpstr>
      <vt:lpstr>Palatino-Bold</vt:lpstr>
      <vt:lpstr>Palatino-Roman</vt:lpstr>
      <vt:lpstr>新細明體</vt:lpstr>
      <vt:lpstr>Times New Roman</vt:lpstr>
      <vt:lpstr>Wingdings</vt:lpstr>
      <vt:lpstr>Wingdings 2</vt:lpstr>
      <vt:lpstr>Oriel</vt:lpstr>
      <vt:lpstr>19CSE202  DATABASE MANAGEMENT SYSTEMS  (DBMS)</vt:lpstr>
      <vt:lpstr>TOPICS</vt:lpstr>
      <vt:lpstr>PowerPoint Presentation</vt:lpstr>
      <vt:lpstr>Relational Database Model</vt:lpstr>
      <vt:lpstr>Relations</vt:lpstr>
      <vt:lpstr>Schema</vt:lpstr>
      <vt:lpstr>Degree and Cardinality</vt:lpstr>
      <vt:lpstr>Relational Database Model Basic Concepts: In Short</vt:lpstr>
      <vt:lpstr>PowerPoint Presentation</vt:lpstr>
      <vt:lpstr>PowerPoint Presentation</vt:lpstr>
      <vt:lpstr>Attribute Types</vt:lpstr>
      <vt:lpstr>Attribute Types</vt:lpstr>
      <vt:lpstr>Attribute Types</vt:lpstr>
      <vt:lpstr>Attribute Types</vt:lpstr>
      <vt:lpstr>Attribute Types</vt:lpstr>
      <vt:lpstr>Attribute Types</vt:lpstr>
      <vt:lpstr>Attribute Types</vt:lpstr>
      <vt:lpstr>KEYS</vt:lpstr>
      <vt:lpstr>Identify super keys for the following table </vt:lpstr>
      <vt:lpstr>Candidate key</vt:lpstr>
      <vt:lpstr>KEYS</vt:lpstr>
      <vt:lpstr>KEYS</vt:lpstr>
      <vt:lpstr>KEYS</vt:lpstr>
      <vt:lpstr>Primary  key</vt:lpstr>
      <vt:lpstr>KEYS</vt:lpstr>
      <vt:lpstr>Is everything fine here?</vt:lpstr>
      <vt:lpstr>Foreign key:   </vt:lpstr>
      <vt:lpstr>Foreign key</vt:lpstr>
      <vt:lpstr>Referential Integrity </vt:lpstr>
      <vt:lpstr>Referential Integrity </vt:lpstr>
      <vt:lpstr>Referential Integrity </vt:lpstr>
      <vt:lpstr> Integrity Constraints </vt:lpstr>
      <vt:lpstr> Domain  Constraints </vt:lpstr>
      <vt:lpstr> Entity Integrity  Constraints </vt:lpstr>
      <vt:lpstr>Key  Constraints </vt:lpstr>
      <vt:lpstr>Schema Diagram for University Database</vt:lpstr>
      <vt:lpstr>Schema Diagram for University Database</vt:lpstr>
      <vt:lpstr>Summary</vt:lpstr>
      <vt:lpstr>ACTIVITY </vt:lpstr>
      <vt:lpstr>Quiz 1: CSE A,B</vt:lpstr>
      <vt:lpstr>Quiz 1</vt:lpstr>
      <vt:lpstr>Quiz 1 CSE A,B</vt:lpstr>
      <vt:lpstr>Quiz 1</vt:lpstr>
      <vt:lpstr>Quiz 1 CSE A,B</vt:lpstr>
      <vt:lpstr>Quiz 1</vt:lpstr>
      <vt:lpstr>Quiz 1</vt:lpstr>
      <vt:lpstr>Quiz 1</vt:lpstr>
      <vt:lpstr>Quiz 1</vt:lpstr>
      <vt:lpstr>Quiz 1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19CSE202  Database Management Systems  (DBMS)</dc:title>
  <dc:creator>USER</dc:creator>
  <cp:lastModifiedBy>Sikha O.K</cp:lastModifiedBy>
  <cp:revision>163</cp:revision>
  <dcterms:created xsi:type="dcterms:W3CDTF">2006-08-16T00:00:00Z</dcterms:created>
  <dcterms:modified xsi:type="dcterms:W3CDTF">2020-08-13T09:33:55Z</dcterms:modified>
</cp:coreProperties>
</file>