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69" r:id="rId7"/>
    <p:sldId id="270" r:id="rId8"/>
    <p:sldId id="305" r:id="rId9"/>
    <p:sldId id="307" r:id="rId10"/>
    <p:sldId id="272" r:id="rId11"/>
    <p:sldId id="260" r:id="rId12"/>
    <p:sldId id="261" r:id="rId13"/>
    <p:sldId id="262" r:id="rId14"/>
    <p:sldId id="263" r:id="rId15"/>
    <p:sldId id="265" r:id="rId16"/>
    <p:sldId id="264" r:id="rId17"/>
    <p:sldId id="280" r:id="rId18"/>
    <p:sldId id="266" r:id="rId19"/>
    <p:sldId id="267" r:id="rId20"/>
    <p:sldId id="268" r:id="rId21"/>
    <p:sldId id="273" r:id="rId22"/>
    <p:sldId id="294" r:id="rId23"/>
    <p:sldId id="295" r:id="rId24"/>
    <p:sldId id="275" r:id="rId25"/>
    <p:sldId id="276" r:id="rId26"/>
    <p:sldId id="296" r:id="rId27"/>
    <p:sldId id="298"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5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22"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5191B4-8185-49CB-AC8C-4D6A91988DBF}"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0C39D8F5-C30F-415D-903A-F4034BC70770}">
      <dgm:prSet phldrT="[Text]"/>
      <dgm:spPr>
        <a:solidFill>
          <a:schemeClr val="accent5">
            <a:lumMod val="50000"/>
          </a:schemeClr>
        </a:solidFill>
      </dgm:spPr>
      <dgm:t>
        <a:bodyPr/>
        <a:lstStyle/>
        <a:p>
          <a:r>
            <a:rPr lang="en-US" dirty="0" smtClean="0"/>
            <a:t>GUI– view  level </a:t>
          </a:r>
          <a:endParaRPr lang="en-US" dirty="0"/>
        </a:p>
      </dgm:t>
    </dgm:pt>
    <dgm:pt modelId="{080D22D6-76F6-4DCE-A14C-B8FC204E9AA7}" type="parTrans" cxnId="{5C5C4A51-D2D3-4130-89DC-449733D84D4B}">
      <dgm:prSet/>
      <dgm:spPr/>
      <dgm:t>
        <a:bodyPr/>
        <a:lstStyle/>
        <a:p>
          <a:endParaRPr lang="en-US"/>
        </a:p>
      </dgm:t>
    </dgm:pt>
    <dgm:pt modelId="{758F96D9-78A6-423F-AD80-C38DE263C36F}" type="sibTrans" cxnId="{5C5C4A51-D2D3-4130-89DC-449733D84D4B}">
      <dgm:prSet/>
      <dgm:spPr/>
      <dgm:t>
        <a:bodyPr/>
        <a:lstStyle/>
        <a:p>
          <a:endParaRPr lang="en-US"/>
        </a:p>
      </dgm:t>
    </dgm:pt>
    <dgm:pt modelId="{AF249223-6A20-4844-9B30-792626C85B6E}">
      <dgm:prSet phldrT="[Text]"/>
      <dgm:spPr>
        <a:solidFill>
          <a:schemeClr val="accent5">
            <a:lumMod val="50000"/>
          </a:schemeClr>
        </a:solidFill>
      </dgm:spPr>
      <dgm:t>
        <a:bodyPr/>
        <a:lstStyle/>
        <a:p>
          <a:r>
            <a:rPr lang="en-US" dirty="0" smtClean="0"/>
            <a:t>Schema – conceptual level </a:t>
          </a:r>
          <a:endParaRPr lang="en-US" dirty="0"/>
        </a:p>
      </dgm:t>
    </dgm:pt>
    <dgm:pt modelId="{3F2D7EDE-1630-472E-A70A-BC514EB60A21}" type="parTrans" cxnId="{B280D9A3-5BFC-4E66-B19A-F84466E7FBC2}">
      <dgm:prSet/>
      <dgm:spPr/>
      <dgm:t>
        <a:bodyPr/>
        <a:lstStyle/>
        <a:p>
          <a:endParaRPr lang="en-US"/>
        </a:p>
      </dgm:t>
    </dgm:pt>
    <dgm:pt modelId="{AC07CE98-67E5-4653-AFF9-7A44C0D700EE}" type="sibTrans" cxnId="{B280D9A3-5BFC-4E66-B19A-F84466E7FBC2}">
      <dgm:prSet/>
      <dgm:spPr/>
      <dgm:t>
        <a:bodyPr/>
        <a:lstStyle/>
        <a:p>
          <a:endParaRPr lang="en-US"/>
        </a:p>
      </dgm:t>
    </dgm:pt>
    <dgm:pt modelId="{45657B43-C5E8-421B-A312-B76DA4EEBFC9}">
      <dgm:prSet phldrT="[Text]" custT="1"/>
      <dgm:spPr>
        <a:solidFill>
          <a:schemeClr val="accent5">
            <a:lumMod val="50000"/>
          </a:schemeClr>
        </a:solidFill>
      </dgm:spPr>
      <dgm:t>
        <a:bodyPr/>
        <a:lstStyle/>
        <a:p>
          <a:r>
            <a:rPr lang="en-US" sz="3000" dirty="0" smtClean="0"/>
            <a:t>Disk Storage Physical Level </a:t>
          </a:r>
          <a:endParaRPr lang="en-US" sz="3000" dirty="0"/>
        </a:p>
      </dgm:t>
    </dgm:pt>
    <dgm:pt modelId="{5488BF8A-0E7F-42EE-84AB-BC118591CF20}" type="parTrans" cxnId="{DAF92319-A124-468A-B930-8155553FD7AC}">
      <dgm:prSet/>
      <dgm:spPr/>
      <dgm:t>
        <a:bodyPr/>
        <a:lstStyle/>
        <a:p>
          <a:endParaRPr lang="en-US"/>
        </a:p>
      </dgm:t>
    </dgm:pt>
    <dgm:pt modelId="{9E5DDEC3-FE36-4E71-A905-ADB40C91A99D}" type="sibTrans" cxnId="{DAF92319-A124-468A-B930-8155553FD7AC}">
      <dgm:prSet/>
      <dgm:spPr/>
      <dgm:t>
        <a:bodyPr/>
        <a:lstStyle/>
        <a:p>
          <a:endParaRPr lang="en-US"/>
        </a:p>
      </dgm:t>
    </dgm:pt>
    <dgm:pt modelId="{354C0093-1763-4A22-B6DE-EEEB5C4588DC}" type="pres">
      <dgm:prSet presAssocID="{075191B4-8185-49CB-AC8C-4D6A91988DBF}" presName="linear" presStyleCnt="0">
        <dgm:presLayoutVars>
          <dgm:dir/>
          <dgm:resizeHandles val="exact"/>
        </dgm:presLayoutVars>
      </dgm:prSet>
      <dgm:spPr/>
      <dgm:t>
        <a:bodyPr/>
        <a:lstStyle/>
        <a:p>
          <a:endParaRPr lang="en-US"/>
        </a:p>
      </dgm:t>
    </dgm:pt>
    <dgm:pt modelId="{2748A0ED-AFA1-440E-A202-F9E758D138DD}" type="pres">
      <dgm:prSet presAssocID="{0C39D8F5-C30F-415D-903A-F4034BC70770}" presName="comp" presStyleCnt="0"/>
      <dgm:spPr/>
    </dgm:pt>
    <dgm:pt modelId="{FEF0AD07-7AA6-4906-AD5C-46EFA65D8904}" type="pres">
      <dgm:prSet presAssocID="{0C39D8F5-C30F-415D-903A-F4034BC70770}" presName="box" presStyleLbl="node1" presStyleIdx="0" presStyleCnt="3" custScaleX="59680" custScaleY="238201" custLinFactNeighborX="5677" custLinFactNeighborY="6728"/>
      <dgm:spPr/>
      <dgm:t>
        <a:bodyPr/>
        <a:lstStyle/>
        <a:p>
          <a:endParaRPr lang="en-US"/>
        </a:p>
      </dgm:t>
    </dgm:pt>
    <dgm:pt modelId="{0B4E6D67-9CB0-4D28-95DF-3A72A6B8EA4C}" type="pres">
      <dgm:prSet presAssocID="{0C39D8F5-C30F-415D-903A-F4034BC70770}" presName="img" presStyleLbl="fgImgPlace1" presStyleIdx="0" presStyleCnt="3" custScaleX="202740" custScaleY="402475" custLinFactNeighborX="-32066"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dgm:spPr>
      <dgm:t>
        <a:bodyPr/>
        <a:lstStyle/>
        <a:p>
          <a:endParaRPr lang="en-US"/>
        </a:p>
      </dgm:t>
    </dgm:pt>
    <dgm:pt modelId="{A0087775-C9CB-42E1-BD39-BEA28218EABE}" type="pres">
      <dgm:prSet presAssocID="{0C39D8F5-C30F-415D-903A-F4034BC70770}" presName="text" presStyleLbl="node1" presStyleIdx="0" presStyleCnt="3">
        <dgm:presLayoutVars>
          <dgm:bulletEnabled val="1"/>
        </dgm:presLayoutVars>
      </dgm:prSet>
      <dgm:spPr/>
      <dgm:t>
        <a:bodyPr/>
        <a:lstStyle/>
        <a:p>
          <a:endParaRPr lang="en-US"/>
        </a:p>
      </dgm:t>
    </dgm:pt>
    <dgm:pt modelId="{D899A26E-FB94-4AA9-84C6-7C46A26AE1E8}" type="pres">
      <dgm:prSet presAssocID="{758F96D9-78A6-423F-AD80-C38DE263C36F}" presName="spacer" presStyleCnt="0"/>
      <dgm:spPr/>
    </dgm:pt>
    <dgm:pt modelId="{2BE3ED02-B273-496D-868C-196E8FD79239}" type="pres">
      <dgm:prSet presAssocID="{AF249223-6A20-4844-9B30-792626C85B6E}" presName="comp" presStyleCnt="0"/>
      <dgm:spPr/>
    </dgm:pt>
    <dgm:pt modelId="{D94E41A6-8F02-4E09-B979-A3A5777A561C}" type="pres">
      <dgm:prSet presAssocID="{AF249223-6A20-4844-9B30-792626C85B6E}" presName="box" presStyleLbl="node1" presStyleIdx="1" presStyleCnt="3" custScaleX="58313" custScaleY="226337" custLinFactNeighborX="6139" custLinFactNeighborY="3774"/>
      <dgm:spPr/>
      <dgm:t>
        <a:bodyPr/>
        <a:lstStyle/>
        <a:p>
          <a:endParaRPr lang="en-US"/>
        </a:p>
      </dgm:t>
    </dgm:pt>
    <dgm:pt modelId="{1DFC55F7-924D-4F8B-8226-0CD2A9B17436}" type="pres">
      <dgm:prSet presAssocID="{AF249223-6A20-4844-9B30-792626C85B6E}" presName="img" presStyleLbl="fgImgPlace1" presStyleIdx="1" presStyleCnt="3" custScaleX="193822" custScaleY="446265" custLinFactNeighborX="-25774" custLinFactNeighborY="-2722"/>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AC0D3F8A-15DA-4662-83D7-5A5EABD9192C}" type="pres">
      <dgm:prSet presAssocID="{AF249223-6A20-4844-9B30-792626C85B6E}" presName="text" presStyleLbl="node1" presStyleIdx="1" presStyleCnt="3">
        <dgm:presLayoutVars>
          <dgm:bulletEnabled val="1"/>
        </dgm:presLayoutVars>
      </dgm:prSet>
      <dgm:spPr/>
      <dgm:t>
        <a:bodyPr/>
        <a:lstStyle/>
        <a:p>
          <a:endParaRPr lang="en-US"/>
        </a:p>
      </dgm:t>
    </dgm:pt>
    <dgm:pt modelId="{DC2C7470-FE72-4AB5-8897-EF59F6D82A48}" type="pres">
      <dgm:prSet presAssocID="{AC07CE98-67E5-4653-AFF9-7A44C0D700EE}" presName="spacer" presStyleCnt="0"/>
      <dgm:spPr/>
    </dgm:pt>
    <dgm:pt modelId="{D6EEE918-1E73-4B74-8CEB-72557167FA4B}" type="pres">
      <dgm:prSet presAssocID="{45657B43-C5E8-421B-A312-B76DA4EEBFC9}" presName="comp" presStyleCnt="0"/>
      <dgm:spPr/>
    </dgm:pt>
    <dgm:pt modelId="{5E48F4D5-7593-4951-BD3D-F5DE885A24F2}" type="pres">
      <dgm:prSet presAssocID="{45657B43-C5E8-421B-A312-B76DA4EEBFC9}" presName="box" presStyleLbl="node1" presStyleIdx="2" presStyleCnt="3" custScaleX="57381" custScaleY="211684" custLinFactNeighborX="7195" custLinFactNeighborY="2147"/>
      <dgm:spPr/>
      <dgm:t>
        <a:bodyPr/>
        <a:lstStyle/>
        <a:p>
          <a:endParaRPr lang="en-US"/>
        </a:p>
      </dgm:t>
    </dgm:pt>
    <dgm:pt modelId="{929C4F14-9D57-49A7-A4AE-587E0E4F3E81}" type="pres">
      <dgm:prSet presAssocID="{45657B43-C5E8-421B-A312-B76DA4EEBFC9}" presName="img" presStyleLbl="fgImgPlace1" presStyleIdx="2" presStyleCnt="3" custScaleX="208543" custScaleY="274131" custLinFactNeighborX="-45424" custLinFactNeighborY="37833"/>
      <dgm:spPr>
        <a:blipFill>
          <a:blip xmlns:r="http://schemas.openxmlformats.org/officeDocument/2006/relationships" r:embed="rId3">
            <a:extLst>
              <a:ext uri="{28A0092B-C50C-407E-A947-70E740481C1C}">
                <a14:useLocalDpi xmlns:a14="http://schemas.microsoft.com/office/drawing/2010/main" val="0"/>
              </a:ext>
            </a:extLst>
          </a:blip>
          <a:srcRect/>
          <a:stretch>
            <a:fillRect t="-65000" b="-65000"/>
          </a:stretch>
        </a:blipFill>
      </dgm:spPr>
    </dgm:pt>
    <dgm:pt modelId="{D5121EBF-0D95-4789-8EE0-186F470F950F}" type="pres">
      <dgm:prSet presAssocID="{45657B43-C5E8-421B-A312-B76DA4EEBFC9}" presName="text" presStyleLbl="node1" presStyleIdx="2" presStyleCnt="3">
        <dgm:presLayoutVars>
          <dgm:bulletEnabled val="1"/>
        </dgm:presLayoutVars>
      </dgm:prSet>
      <dgm:spPr/>
      <dgm:t>
        <a:bodyPr/>
        <a:lstStyle/>
        <a:p>
          <a:endParaRPr lang="en-US"/>
        </a:p>
      </dgm:t>
    </dgm:pt>
  </dgm:ptLst>
  <dgm:cxnLst>
    <dgm:cxn modelId="{1666BC6A-6346-43ED-BCAD-C7ABCC1D853E}" type="presOf" srcId="{075191B4-8185-49CB-AC8C-4D6A91988DBF}" destId="{354C0093-1763-4A22-B6DE-EEEB5C4588DC}" srcOrd="0" destOrd="0" presId="urn:microsoft.com/office/officeart/2005/8/layout/vList4"/>
    <dgm:cxn modelId="{15299209-2F7E-4CEA-83AA-F28633365920}" type="presOf" srcId="{AF249223-6A20-4844-9B30-792626C85B6E}" destId="{AC0D3F8A-15DA-4662-83D7-5A5EABD9192C}" srcOrd="1" destOrd="0" presId="urn:microsoft.com/office/officeart/2005/8/layout/vList4"/>
    <dgm:cxn modelId="{60A786AA-EEDF-4AF4-A57A-2A1976F60D06}" type="presOf" srcId="{0C39D8F5-C30F-415D-903A-F4034BC70770}" destId="{FEF0AD07-7AA6-4906-AD5C-46EFA65D8904}" srcOrd="0" destOrd="0" presId="urn:microsoft.com/office/officeart/2005/8/layout/vList4"/>
    <dgm:cxn modelId="{B280D9A3-5BFC-4E66-B19A-F84466E7FBC2}" srcId="{075191B4-8185-49CB-AC8C-4D6A91988DBF}" destId="{AF249223-6A20-4844-9B30-792626C85B6E}" srcOrd="1" destOrd="0" parTransId="{3F2D7EDE-1630-472E-A70A-BC514EB60A21}" sibTransId="{AC07CE98-67E5-4653-AFF9-7A44C0D700EE}"/>
    <dgm:cxn modelId="{DAF92319-A124-468A-B930-8155553FD7AC}" srcId="{075191B4-8185-49CB-AC8C-4D6A91988DBF}" destId="{45657B43-C5E8-421B-A312-B76DA4EEBFC9}" srcOrd="2" destOrd="0" parTransId="{5488BF8A-0E7F-42EE-84AB-BC118591CF20}" sibTransId="{9E5DDEC3-FE36-4E71-A905-ADB40C91A99D}"/>
    <dgm:cxn modelId="{F06E6F37-3740-4962-9AD6-62AA4CC422FF}" type="presOf" srcId="{45657B43-C5E8-421B-A312-B76DA4EEBFC9}" destId="{5E48F4D5-7593-4951-BD3D-F5DE885A24F2}" srcOrd="0" destOrd="0" presId="urn:microsoft.com/office/officeart/2005/8/layout/vList4"/>
    <dgm:cxn modelId="{F1146CF5-8603-4ABD-B5A7-BD9E3A0410B1}" type="presOf" srcId="{AF249223-6A20-4844-9B30-792626C85B6E}" destId="{D94E41A6-8F02-4E09-B979-A3A5777A561C}" srcOrd="0" destOrd="0" presId="urn:microsoft.com/office/officeart/2005/8/layout/vList4"/>
    <dgm:cxn modelId="{1D6AD5BA-8235-4534-A580-6E8CC711A5E2}" type="presOf" srcId="{0C39D8F5-C30F-415D-903A-F4034BC70770}" destId="{A0087775-C9CB-42E1-BD39-BEA28218EABE}" srcOrd="1" destOrd="0" presId="urn:microsoft.com/office/officeart/2005/8/layout/vList4"/>
    <dgm:cxn modelId="{5C5C4A51-D2D3-4130-89DC-449733D84D4B}" srcId="{075191B4-8185-49CB-AC8C-4D6A91988DBF}" destId="{0C39D8F5-C30F-415D-903A-F4034BC70770}" srcOrd="0" destOrd="0" parTransId="{080D22D6-76F6-4DCE-A14C-B8FC204E9AA7}" sibTransId="{758F96D9-78A6-423F-AD80-C38DE263C36F}"/>
    <dgm:cxn modelId="{0E1A3CA8-1882-4F85-91EF-A6ED77342A4D}" type="presOf" srcId="{45657B43-C5E8-421B-A312-B76DA4EEBFC9}" destId="{D5121EBF-0D95-4789-8EE0-186F470F950F}" srcOrd="1" destOrd="0" presId="urn:microsoft.com/office/officeart/2005/8/layout/vList4"/>
    <dgm:cxn modelId="{E9ACEB6C-1BD6-49DD-B9B6-8D8371D5B087}" type="presParOf" srcId="{354C0093-1763-4A22-B6DE-EEEB5C4588DC}" destId="{2748A0ED-AFA1-440E-A202-F9E758D138DD}" srcOrd="0" destOrd="0" presId="urn:microsoft.com/office/officeart/2005/8/layout/vList4"/>
    <dgm:cxn modelId="{CD8549F1-EB1E-4056-8D86-BEE3ED1B3B7D}" type="presParOf" srcId="{2748A0ED-AFA1-440E-A202-F9E758D138DD}" destId="{FEF0AD07-7AA6-4906-AD5C-46EFA65D8904}" srcOrd="0" destOrd="0" presId="urn:microsoft.com/office/officeart/2005/8/layout/vList4"/>
    <dgm:cxn modelId="{3223D9A6-3EC9-4B23-A02C-20CF03F8F766}" type="presParOf" srcId="{2748A0ED-AFA1-440E-A202-F9E758D138DD}" destId="{0B4E6D67-9CB0-4D28-95DF-3A72A6B8EA4C}" srcOrd="1" destOrd="0" presId="urn:microsoft.com/office/officeart/2005/8/layout/vList4"/>
    <dgm:cxn modelId="{7AC721B4-845D-4E18-8B11-8CBC3AF9B3E2}" type="presParOf" srcId="{2748A0ED-AFA1-440E-A202-F9E758D138DD}" destId="{A0087775-C9CB-42E1-BD39-BEA28218EABE}" srcOrd="2" destOrd="0" presId="urn:microsoft.com/office/officeart/2005/8/layout/vList4"/>
    <dgm:cxn modelId="{44FD69FF-059B-4F3F-89F6-2ABE95DE9A51}" type="presParOf" srcId="{354C0093-1763-4A22-B6DE-EEEB5C4588DC}" destId="{D899A26E-FB94-4AA9-84C6-7C46A26AE1E8}" srcOrd="1" destOrd="0" presId="urn:microsoft.com/office/officeart/2005/8/layout/vList4"/>
    <dgm:cxn modelId="{9C8A1DF2-8BA0-45A9-8C55-16D6AE33FA0D}" type="presParOf" srcId="{354C0093-1763-4A22-B6DE-EEEB5C4588DC}" destId="{2BE3ED02-B273-496D-868C-196E8FD79239}" srcOrd="2" destOrd="0" presId="urn:microsoft.com/office/officeart/2005/8/layout/vList4"/>
    <dgm:cxn modelId="{C6DB0241-372E-4ADF-8FA9-CBA950CE9FDC}" type="presParOf" srcId="{2BE3ED02-B273-496D-868C-196E8FD79239}" destId="{D94E41A6-8F02-4E09-B979-A3A5777A561C}" srcOrd="0" destOrd="0" presId="urn:microsoft.com/office/officeart/2005/8/layout/vList4"/>
    <dgm:cxn modelId="{7B23865D-6FAF-4E82-8BBF-E34C04A00AA7}" type="presParOf" srcId="{2BE3ED02-B273-496D-868C-196E8FD79239}" destId="{1DFC55F7-924D-4F8B-8226-0CD2A9B17436}" srcOrd="1" destOrd="0" presId="urn:microsoft.com/office/officeart/2005/8/layout/vList4"/>
    <dgm:cxn modelId="{799074A5-5795-4F96-93CC-D5636BAA4C5F}" type="presParOf" srcId="{2BE3ED02-B273-496D-868C-196E8FD79239}" destId="{AC0D3F8A-15DA-4662-83D7-5A5EABD9192C}" srcOrd="2" destOrd="0" presId="urn:microsoft.com/office/officeart/2005/8/layout/vList4"/>
    <dgm:cxn modelId="{79CBE4E8-E85C-4D62-A8DD-576E62DF0FF1}" type="presParOf" srcId="{354C0093-1763-4A22-B6DE-EEEB5C4588DC}" destId="{DC2C7470-FE72-4AB5-8897-EF59F6D82A48}" srcOrd="3" destOrd="0" presId="urn:microsoft.com/office/officeart/2005/8/layout/vList4"/>
    <dgm:cxn modelId="{6A068BCE-9F7B-4011-9560-EDA87BE42843}" type="presParOf" srcId="{354C0093-1763-4A22-B6DE-EEEB5C4588DC}" destId="{D6EEE918-1E73-4B74-8CEB-72557167FA4B}" srcOrd="4" destOrd="0" presId="urn:microsoft.com/office/officeart/2005/8/layout/vList4"/>
    <dgm:cxn modelId="{0766C7BF-08E0-42A0-8BA5-796ECE04865A}" type="presParOf" srcId="{D6EEE918-1E73-4B74-8CEB-72557167FA4B}" destId="{5E48F4D5-7593-4951-BD3D-F5DE885A24F2}" srcOrd="0" destOrd="0" presId="urn:microsoft.com/office/officeart/2005/8/layout/vList4"/>
    <dgm:cxn modelId="{7207BA7B-D287-472A-9411-0F2839C2AD37}" type="presParOf" srcId="{D6EEE918-1E73-4B74-8CEB-72557167FA4B}" destId="{929C4F14-9D57-49A7-A4AE-587E0E4F3E81}" srcOrd="1" destOrd="0" presId="urn:microsoft.com/office/officeart/2005/8/layout/vList4"/>
    <dgm:cxn modelId="{9A01B1F5-BADA-4660-BB4F-2BE075C24ADB}" type="presParOf" srcId="{D6EEE918-1E73-4B74-8CEB-72557167FA4B}" destId="{D5121EBF-0D95-4789-8EE0-186F470F950F}"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AD07-7AA6-4906-AD5C-46EFA65D8904}">
      <dsp:nvSpPr>
        <dsp:cNvPr id="0" name=""/>
        <dsp:cNvSpPr/>
      </dsp:nvSpPr>
      <dsp:spPr>
        <a:xfrm>
          <a:off x="2949488" y="304801"/>
          <a:ext cx="4365711" cy="1493373"/>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GUI– view  level </a:t>
          </a:r>
          <a:endParaRPr lang="en-US" sz="3200" kern="1200" dirty="0"/>
        </a:p>
      </dsp:txBody>
      <dsp:txXfrm>
        <a:off x="3860046" y="304801"/>
        <a:ext cx="3455153" cy="1493373"/>
      </dsp:txXfrm>
    </dsp:sp>
    <dsp:sp modelId="{0B4E6D67-9CB0-4D28-95DF-3A72A6B8EA4C}">
      <dsp:nvSpPr>
        <dsp:cNvPr id="0" name=""/>
        <dsp:cNvSpPr/>
      </dsp:nvSpPr>
      <dsp:spPr>
        <a:xfrm>
          <a:off x="0" y="0"/>
          <a:ext cx="2966167" cy="201861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4E41A6-8F02-4E09-B979-A3A5777A561C}">
      <dsp:nvSpPr>
        <dsp:cNvPr id="0" name=""/>
        <dsp:cNvSpPr/>
      </dsp:nvSpPr>
      <dsp:spPr>
        <a:xfrm>
          <a:off x="3048012" y="2514596"/>
          <a:ext cx="4265712" cy="1418993"/>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Schema – conceptual level </a:t>
          </a:r>
          <a:endParaRPr lang="en-US" sz="3100" kern="1200" dirty="0"/>
        </a:p>
      </dsp:txBody>
      <dsp:txXfrm>
        <a:off x="3937713" y="2514596"/>
        <a:ext cx="3376011" cy="1418993"/>
      </dsp:txXfrm>
    </dsp:sp>
    <dsp:sp modelId="{1DFC55F7-924D-4F8B-8226-0CD2A9B17436}">
      <dsp:nvSpPr>
        <dsp:cNvPr id="0" name=""/>
        <dsp:cNvSpPr/>
      </dsp:nvSpPr>
      <dsp:spPr>
        <a:xfrm>
          <a:off x="73471" y="2067657"/>
          <a:ext cx="2835693" cy="2238245"/>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48F4D5-7593-4951-BD3D-F5DE885A24F2}">
      <dsp:nvSpPr>
        <dsp:cNvPr id="0" name=""/>
        <dsp:cNvSpPr/>
      </dsp:nvSpPr>
      <dsp:spPr>
        <a:xfrm>
          <a:off x="3117665" y="4419598"/>
          <a:ext cx="4197534" cy="1327128"/>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Disk Storage Physical Level </a:t>
          </a:r>
          <a:endParaRPr lang="en-US" sz="3000" kern="1200" dirty="0"/>
        </a:p>
      </dsp:txBody>
      <dsp:txXfrm>
        <a:off x="3993146" y="4419598"/>
        <a:ext cx="3322053" cy="1327128"/>
      </dsp:txXfrm>
    </dsp:sp>
    <dsp:sp modelId="{929C4F14-9D57-49A7-A4AE-587E0E4F3E81}">
      <dsp:nvSpPr>
        <dsp:cNvPr id="0" name=""/>
        <dsp:cNvSpPr/>
      </dsp:nvSpPr>
      <dsp:spPr>
        <a:xfrm>
          <a:off x="0" y="4382806"/>
          <a:ext cx="3051067" cy="137490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5000" b="-6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FDF7439-10B1-47C3-A6FD-40632CC3B973}" type="datetimeFigureOut">
              <a:rPr lang="en-US" smtClean="0"/>
              <a:pPr/>
              <a:t>8/20/2020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BEE70C3-4F1E-4D2B-9E8C-DC1E1089A5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DF7439-10B1-47C3-A6FD-40632CC3B973}"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E70C3-4F1E-4D2B-9E8C-DC1E1089A5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DF7439-10B1-47C3-A6FD-40632CC3B973}"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E70C3-4F1E-4D2B-9E8C-DC1E1089A5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FDF7439-10B1-47C3-A6FD-40632CC3B973}" type="datetimeFigureOut">
              <a:rPr lang="en-US" smtClean="0"/>
              <a:pPr/>
              <a:t>8/20/2020</a:t>
            </a:fld>
            <a:endParaRPr lang="en-US"/>
          </a:p>
        </p:txBody>
      </p:sp>
      <p:sp>
        <p:nvSpPr>
          <p:cNvPr id="9" name="Slide Number Placeholder 8"/>
          <p:cNvSpPr>
            <a:spLocks noGrp="1"/>
          </p:cNvSpPr>
          <p:nvPr>
            <p:ph type="sldNum" sz="quarter" idx="15"/>
          </p:nvPr>
        </p:nvSpPr>
        <p:spPr/>
        <p:txBody>
          <a:bodyPr rtlCol="0"/>
          <a:lstStyle/>
          <a:p>
            <a:fld id="{8BEE70C3-4F1E-4D2B-9E8C-DC1E1089A5E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FDF7439-10B1-47C3-A6FD-40632CC3B973}" type="datetimeFigureOut">
              <a:rPr lang="en-US" smtClean="0"/>
              <a:pPr/>
              <a:t>8/20/2020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BEE70C3-4F1E-4D2B-9E8C-DC1E1089A5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FDF7439-10B1-47C3-A6FD-40632CC3B973}"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E70C3-4F1E-4D2B-9E8C-DC1E1089A5E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FDF7439-10B1-47C3-A6FD-40632CC3B973}" type="datetimeFigureOut">
              <a:rPr lang="en-US" smtClean="0"/>
              <a:pPr/>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E70C3-4F1E-4D2B-9E8C-DC1E1089A5E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FDF7439-10B1-47C3-A6FD-40632CC3B973}" type="datetimeFigureOut">
              <a:rPr lang="en-US" smtClean="0"/>
              <a:pPr/>
              <a:t>8/20/2020</a:t>
            </a:fld>
            <a:endParaRPr lang="en-US"/>
          </a:p>
        </p:txBody>
      </p:sp>
      <p:sp>
        <p:nvSpPr>
          <p:cNvPr id="7" name="Slide Number Placeholder 6"/>
          <p:cNvSpPr>
            <a:spLocks noGrp="1"/>
          </p:cNvSpPr>
          <p:nvPr>
            <p:ph type="sldNum" sz="quarter" idx="11"/>
          </p:nvPr>
        </p:nvSpPr>
        <p:spPr/>
        <p:txBody>
          <a:bodyPr rtlCol="0"/>
          <a:lstStyle/>
          <a:p>
            <a:fld id="{8BEE70C3-4F1E-4D2B-9E8C-DC1E1089A5E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F7439-10B1-47C3-A6FD-40632CC3B973}" type="datetimeFigureOut">
              <a:rPr lang="en-US" smtClean="0"/>
              <a:pPr/>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E70C3-4F1E-4D2B-9E8C-DC1E1089A5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FDF7439-10B1-47C3-A6FD-40632CC3B973}" type="datetimeFigureOut">
              <a:rPr lang="en-US" smtClean="0"/>
              <a:pPr/>
              <a:t>8/20/2020</a:t>
            </a:fld>
            <a:endParaRPr lang="en-US"/>
          </a:p>
        </p:txBody>
      </p:sp>
      <p:sp>
        <p:nvSpPr>
          <p:cNvPr id="22" name="Slide Number Placeholder 21"/>
          <p:cNvSpPr>
            <a:spLocks noGrp="1"/>
          </p:cNvSpPr>
          <p:nvPr>
            <p:ph type="sldNum" sz="quarter" idx="15"/>
          </p:nvPr>
        </p:nvSpPr>
        <p:spPr/>
        <p:txBody>
          <a:bodyPr rtlCol="0"/>
          <a:lstStyle/>
          <a:p>
            <a:fld id="{8BEE70C3-4F1E-4D2B-9E8C-DC1E1089A5E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FDF7439-10B1-47C3-A6FD-40632CC3B973}" type="datetimeFigureOut">
              <a:rPr lang="en-US" smtClean="0"/>
              <a:pPr/>
              <a:t>8/20/2020</a:t>
            </a:fld>
            <a:endParaRPr lang="en-US"/>
          </a:p>
        </p:txBody>
      </p:sp>
      <p:sp>
        <p:nvSpPr>
          <p:cNvPr id="18" name="Slide Number Placeholder 17"/>
          <p:cNvSpPr>
            <a:spLocks noGrp="1"/>
          </p:cNvSpPr>
          <p:nvPr>
            <p:ph type="sldNum" sz="quarter" idx="11"/>
          </p:nvPr>
        </p:nvSpPr>
        <p:spPr/>
        <p:txBody>
          <a:bodyPr rtlCol="0"/>
          <a:lstStyle/>
          <a:p>
            <a:fld id="{8BEE70C3-4F1E-4D2B-9E8C-DC1E1089A5E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FDF7439-10B1-47C3-A6FD-40632CC3B973}" type="datetimeFigureOut">
              <a:rPr lang="en-US" smtClean="0"/>
              <a:pPr/>
              <a:t>8/20/2020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BEE70C3-4F1E-4D2B-9E8C-DC1E1089A5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95400"/>
            <a:ext cx="6172200" cy="1894362"/>
          </a:xfrm>
        </p:spPr>
        <p:txBody>
          <a:bodyPr/>
          <a:lstStyle/>
          <a:p>
            <a:r>
              <a:rPr lang="en-US" dirty="0" smtClean="0"/>
              <a:t>Entity Relationship Diagram </a:t>
            </a:r>
            <a:endParaRPr lang="en-US" dirty="0"/>
          </a:p>
        </p:txBody>
      </p:sp>
      <p:sp>
        <p:nvSpPr>
          <p:cNvPr id="3" name="Subtitle 2"/>
          <p:cNvSpPr>
            <a:spLocks noGrp="1"/>
          </p:cNvSpPr>
          <p:nvPr>
            <p:ph type="subTitle" idx="1"/>
          </p:nvPr>
        </p:nvSpPr>
        <p:spPr>
          <a:xfrm>
            <a:off x="5181600" y="5003322"/>
            <a:ext cx="3810000" cy="1321278"/>
          </a:xfrm>
        </p:spPr>
        <p:txBody>
          <a:bodyPr>
            <a:normAutofit fontScale="92500" lnSpcReduction="10000"/>
          </a:bodyPr>
          <a:lstStyle/>
          <a:p>
            <a:r>
              <a:rPr lang="en-US" dirty="0" smtClean="0"/>
              <a:t>Prepared by </a:t>
            </a:r>
          </a:p>
          <a:p>
            <a:r>
              <a:rPr lang="en-US" dirty="0" err="1" smtClean="0"/>
              <a:t>Anisha</a:t>
            </a:r>
            <a:r>
              <a:rPr lang="en-US" dirty="0" smtClean="0"/>
              <a:t> </a:t>
            </a:r>
            <a:r>
              <a:rPr lang="en-US" dirty="0" err="1" smtClean="0"/>
              <a:t>Radhakrishnan</a:t>
            </a:r>
            <a:endParaRPr lang="en-US" dirty="0" smtClean="0"/>
          </a:p>
          <a:p>
            <a:r>
              <a:rPr lang="en-US" dirty="0" err="1" smtClean="0"/>
              <a:t>Asst</a:t>
            </a:r>
            <a:r>
              <a:rPr lang="en-US" dirty="0" smtClean="0"/>
              <a:t> Prof </a:t>
            </a:r>
          </a:p>
          <a:p>
            <a:r>
              <a:rPr lang="en-US" dirty="0" smtClean="0"/>
              <a:t>CSE Department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31021" y="1600200"/>
            <a:ext cx="7119958" cy="487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314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792162"/>
          </a:xfrm>
        </p:spPr>
        <p:txBody>
          <a:bodyPr>
            <a:normAutofit/>
          </a:bodyPr>
          <a:lstStyle/>
          <a:p>
            <a:r>
              <a:rPr lang="en-US" dirty="0" smtClean="0"/>
              <a:t>Components of ER Diagram</a:t>
            </a:r>
            <a:endParaRPr lang="en-US" dirty="0"/>
          </a:p>
        </p:txBody>
      </p:sp>
      <p:sp>
        <p:nvSpPr>
          <p:cNvPr id="8" name="Rectangle 7"/>
          <p:cNvSpPr/>
          <p:nvPr/>
        </p:nvSpPr>
        <p:spPr>
          <a:xfrm>
            <a:off x="457200" y="1524000"/>
            <a:ext cx="2057400" cy="91440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43200" y="1752600"/>
            <a:ext cx="1828800" cy="369332"/>
          </a:xfrm>
          <a:prstGeom prst="rect">
            <a:avLst/>
          </a:prstGeom>
          <a:noFill/>
        </p:spPr>
        <p:txBody>
          <a:bodyPr wrap="square" rtlCol="0">
            <a:spAutoFit/>
          </a:bodyPr>
          <a:lstStyle/>
          <a:p>
            <a:r>
              <a:rPr lang="en-US" dirty="0" smtClean="0"/>
              <a:t>Entity</a:t>
            </a:r>
            <a:endParaRPr lang="en-US" dirty="0"/>
          </a:p>
        </p:txBody>
      </p:sp>
      <p:sp>
        <p:nvSpPr>
          <p:cNvPr id="10" name="TextBox 9"/>
          <p:cNvSpPr txBox="1"/>
          <p:nvPr/>
        </p:nvSpPr>
        <p:spPr>
          <a:xfrm>
            <a:off x="5334000" y="1524000"/>
            <a:ext cx="3429000" cy="4093428"/>
          </a:xfrm>
          <a:prstGeom prst="rect">
            <a:avLst/>
          </a:prstGeom>
          <a:noFill/>
        </p:spPr>
        <p:txBody>
          <a:bodyPr wrap="square" rtlCol="0">
            <a:spAutoFit/>
          </a:bodyPr>
          <a:lstStyle/>
          <a:p>
            <a:r>
              <a:rPr lang="en-US" sz="2000" dirty="0">
                <a:latin typeface="Cambria" pitchFamily="18" charset="0"/>
              </a:rPr>
              <a:t>An entity can be </a:t>
            </a:r>
            <a:r>
              <a:rPr lang="en-US" sz="2000" b="1" dirty="0">
                <a:latin typeface="Cambria" pitchFamily="18" charset="0"/>
              </a:rPr>
              <a:t>a real-world object</a:t>
            </a:r>
            <a:r>
              <a:rPr lang="en-US" sz="2000" dirty="0">
                <a:latin typeface="Cambria" pitchFamily="18" charset="0"/>
              </a:rPr>
              <a:t>, </a:t>
            </a:r>
            <a:r>
              <a:rPr lang="en-US" sz="2000" dirty="0" smtClean="0">
                <a:latin typeface="Cambria" pitchFamily="18" charset="0"/>
              </a:rPr>
              <a:t>that </a:t>
            </a:r>
            <a:r>
              <a:rPr lang="en-US" sz="2000" dirty="0">
                <a:latin typeface="Cambria" pitchFamily="18" charset="0"/>
              </a:rPr>
              <a:t>can be easily identifiable. </a:t>
            </a:r>
            <a:endParaRPr lang="en-US" sz="2000" dirty="0" smtClean="0">
              <a:latin typeface="Cambria" pitchFamily="18" charset="0"/>
            </a:endParaRPr>
          </a:p>
          <a:p>
            <a:r>
              <a:rPr lang="en-US" sz="2000" dirty="0" smtClean="0">
                <a:latin typeface="Cambria" pitchFamily="18" charset="0"/>
              </a:rPr>
              <a:t>For </a:t>
            </a:r>
            <a:r>
              <a:rPr lang="en-US" sz="2000" dirty="0">
                <a:latin typeface="Cambria" pitchFamily="18" charset="0"/>
              </a:rPr>
              <a:t>example, in a school database, students, teachers, classes, and courses offered can be considered as entities. All these </a:t>
            </a:r>
            <a:r>
              <a:rPr lang="en-US" sz="2000" b="1" dirty="0">
                <a:latin typeface="Cambria" pitchFamily="18" charset="0"/>
              </a:rPr>
              <a:t>entities have some attributes or properties </a:t>
            </a:r>
            <a:r>
              <a:rPr lang="en-US" sz="2000" dirty="0">
                <a:latin typeface="Cambria" pitchFamily="18" charset="0"/>
              </a:rPr>
              <a:t>that give them their </a:t>
            </a:r>
            <a:r>
              <a:rPr lang="en-US" sz="2000" dirty="0" smtClean="0">
                <a:latin typeface="Cambria" pitchFamily="18" charset="0"/>
              </a:rPr>
              <a:t>identity</a:t>
            </a:r>
          </a:p>
          <a:p>
            <a:endParaRPr lang="en-US" sz="2000" dirty="0">
              <a:latin typeface="Cambria" pitchFamily="18" charset="0"/>
            </a:endParaRPr>
          </a:p>
          <a:p>
            <a:r>
              <a:rPr lang="en-US" sz="2000" b="1" dirty="0" smtClean="0">
                <a:latin typeface="Cambria" pitchFamily="18" charset="0"/>
              </a:rPr>
              <a:t>Entity is represented </a:t>
            </a:r>
            <a:r>
              <a:rPr lang="en-US" sz="2000" b="1" dirty="0">
                <a:latin typeface="Cambria" pitchFamily="18" charset="0"/>
              </a:rPr>
              <a:t> </a:t>
            </a:r>
            <a:r>
              <a:rPr lang="en-US" sz="2000" b="1" dirty="0" smtClean="0">
                <a:latin typeface="Cambria" pitchFamily="18" charset="0"/>
              </a:rPr>
              <a:t>in </a:t>
            </a:r>
            <a:r>
              <a:rPr lang="en-US" sz="2000" b="1" dirty="0" smtClean="0">
                <a:solidFill>
                  <a:srgbClr val="FF0000"/>
                </a:solidFill>
                <a:latin typeface="Cambria" pitchFamily="18" charset="0"/>
              </a:rPr>
              <a:t>rectangle</a:t>
            </a:r>
            <a:r>
              <a:rPr lang="en-US" sz="2000" b="1" dirty="0" smtClean="0">
                <a:latin typeface="Cambria" pitchFamily="18" charset="0"/>
              </a:rPr>
              <a:t> shape</a:t>
            </a:r>
            <a:endParaRPr lang="en-US" sz="2000" b="1" dirty="0">
              <a:latin typeface="Cambria" pitchFamily="18" charset="0"/>
            </a:endParaRPr>
          </a:p>
        </p:txBody>
      </p:sp>
      <p:sp>
        <p:nvSpPr>
          <p:cNvPr id="2054" name="AutoShape 6" descr="Person Clip Art - Animation Thinking Man Png, Transparent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Person Clip Art - Animation Thinking Man Png, Transparent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Person Clip Art - Animation Thinking Man Png, Transparent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2" name="AutoShape 14" descr="Location sharing: μοιραστείτε τη θέση σας με φίλους και συγγενείς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8" name="AutoShape 20" descr="Gif Images For Mobile posted by Christopher Mercad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 name="Picture 18" descr="Cars Animated Gif Transparent &amp; PNG Clipart Free Download - YAWD"/>
          <p:cNvPicPr>
            <a:picLocks noChangeAspect="1" noChangeArrowheads="1" noCrop="1"/>
          </p:cNvPicPr>
          <p:nvPr/>
        </p:nvPicPr>
        <p:blipFill>
          <a:blip r:embed="rId2"/>
          <a:srcRect/>
          <a:stretch>
            <a:fillRect/>
          </a:stretch>
        </p:blipFill>
        <p:spPr bwMode="auto">
          <a:xfrm>
            <a:off x="0" y="2667000"/>
            <a:ext cx="3617976" cy="1520158"/>
          </a:xfrm>
          <a:prstGeom prst="rect">
            <a:avLst/>
          </a:prstGeom>
          <a:noFill/>
        </p:spPr>
      </p:pic>
      <p:pic>
        <p:nvPicPr>
          <p:cNvPr id="6146" name="Picture 2" descr="Best Students GIFs | Gfycat"/>
          <p:cNvPicPr>
            <a:picLocks noChangeAspect="1" noChangeArrowheads="1" noCrop="1"/>
          </p:cNvPicPr>
          <p:nvPr/>
        </p:nvPicPr>
        <p:blipFill>
          <a:blip r:embed="rId3"/>
          <a:srcRect/>
          <a:stretch>
            <a:fillRect/>
          </a:stretch>
        </p:blipFill>
        <p:spPr bwMode="auto">
          <a:xfrm>
            <a:off x="3581400" y="2286000"/>
            <a:ext cx="1562400" cy="2362200"/>
          </a:xfrm>
          <a:prstGeom prst="rect">
            <a:avLst/>
          </a:prstGeom>
          <a:noFill/>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4692650"/>
            <a:ext cx="2667000" cy="177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additive="base">
                                        <p:cTn id="31" dur="500" fill="hold"/>
                                        <p:tgtEl>
                                          <p:spTgt spid="2050"/>
                                        </p:tgtEl>
                                        <p:attrNameLst>
                                          <p:attrName>ppt_x</p:attrName>
                                        </p:attrNameLst>
                                      </p:cBhvr>
                                      <p:tavLst>
                                        <p:tav tm="0">
                                          <p:val>
                                            <p:strVal val="#ppt_x"/>
                                          </p:val>
                                        </p:tav>
                                        <p:tav tm="100000">
                                          <p:val>
                                            <p:strVal val="#ppt_x"/>
                                          </p:val>
                                        </p:tav>
                                      </p:tavLst>
                                    </p:anim>
                                    <p:anim calcmode="lin" valueType="num">
                                      <p:cBhvr additive="base">
                                        <p:cTn id="3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46"/>
                                        </p:tgtEl>
                                        <p:attrNameLst>
                                          <p:attrName>style.visibility</p:attrName>
                                        </p:attrNameLst>
                                      </p:cBhvr>
                                      <p:to>
                                        <p:strVal val="visible"/>
                                      </p:to>
                                    </p:set>
                                    <p:anim calcmode="lin" valueType="num">
                                      <p:cBhvr additive="base">
                                        <p:cTn id="37" dur="500" fill="hold"/>
                                        <p:tgtEl>
                                          <p:spTgt spid="6146"/>
                                        </p:tgtEl>
                                        <p:attrNameLst>
                                          <p:attrName>ppt_x</p:attrName>
                                        </p:attrNameLst>
                                      </p:cBhvr>
                                      <p:tavLst>
                                        <p:tav tm="0">
                                          <p:val>
                                            <p:strVal val="#ppt_x"/>
                                          </p:val>
                                        </p:tav>
                                        <p:tav tm="100000">
                                          <p:val>
                                            <p:strVal val="#ppt_x"/>
                                          </p:val>
                                        </p:tav>
                                      </p:tavLst>
                                    </p:anim>
                                    <p:anim calcmode="lin" valueType="num">
                                      <p:cBhvr additive="base">
                                        <p:cTn id="3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Components of ER Diagram</a:t>
            </a:r>
            <a:endParaRPr lang="en-US" dirty="0"/>
          </a:p>
        </p:txBody>
      </p:sp>
      <p:sp>
        <p:nvSpPr>
          <p:cNvPr id="4" name="Oval 3"/>
          <p:cNvSpPr/>
          <p:nvPr/>
        </p:nvSpPr>
        <p:spPr>
          <a:xfrm>
            <a:off x="685800" y="12954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29000" y="1447800"/>
            <a:ext cx="1447800" cy="369332"/>
          </a:xfrm>
          <a:prstGeom prst="rect">
            <a:avLst/>
          </a:prstGeom>
          <a:noFill/>
        </p:spPr>
        <p:txBody>
          <a:bodyPr wrap="square" rtlCol="0">
            <a:spAutoFit/>
          </a:bodyPr>
          <a:lstStyle/>
          <a:p>
            <a:r>
              <a:rPr lang="en-US" dirty="0" smtClean="0"/>
              <a:t>Attributes</a:t>
            </a:r>
            <a:endParaRPr lang="en-US" dirty="0"/>
          </a:p>
        </p:txBody>
      </p:sp>
      <p:sp>
        <p:nvSpPr>
          <p:cNvPr id="6" name="TextBox 5"/>
          <p:cNvSpPr txBox="1"/>
          <p:nvPr/>
        </p:nvSpPr>
        <p:spPr>
          <a:xfrm>
            <a:off x="5638800" y="914400"/>
            <a:ext cx="2667000" cy="2800767"/>
          </a:xfrm>
          <a:prstGeom prst="rect">
            <a:avLst/>
          </a:prstGeom>
          <a:noFill/>
        </p:spPr>
        <p:txBody>
          <a:bodyPr wrap="square" rtlCol="0">
            <a:spAutoFit/>
          </a:bodyPr>
          <a:lstStyle/>
          <a:p>
            <a:r>
              <a:rPr lang="en-US" sz="2000" dirty="0"/>
              <a:t>Entities are represented by means of their properties, called </a:t>
            </a:r>
            <a:r>
              <a:rPr lang="en-US" sz="2000" b="1" dirty="0"/>
              <a:t>attributes</a:t>
            </a:r>
            <a:r>
              <a:rPr lang="en-US" sz="2000" dirty="0"/>
              <a:t>. All attributes have values</a:t>
            </a:r>
            <a:r>
              <a:rPr lang="en-US" dirty="0" smtClean="0"/>
              <a:t>.</a:t>
            </a:r>
          </a:p>
          <a:p>
            <a:endParaRPr lang="en-US" dirty="0"/>
          </a:p>
          <a:p>
            <a:r>
              <a:rPr lang="en-US" b="1" dirty="0" smtClean="0"/>
              <a:t>Represented in </a:t>
            </a:r>
            <a:r>
              <a:rPr lang="en-US" b="1" dirty="0" smtClean="0">
                <a:solidFill>
                  <a:srgbClr val="FF0000"/>
                </a:solidFill>
              </a:rPr>
              <a:t>Oval</a:t>
            </a:r>
            <a:r>
              <a:rPr lang="en-US" b="1" dirty="0" smtClean="0"/>
              <a:t> </a:t>
            </a:r>
            <a:endParaRPr lang="en-US" b="1" dirty="0"/>
          </a:p>
        </p:txBody>
      </p:sp>
      <p:sp>
        <p:nvSpPr>
          <p:cNvPr id="10" name="Rectangular Callout 9"/>
          <p:cNvSpPr/>
          <p:nvPr/>
        </p:nvSpPr>
        <p:spPr>
          <a:xfrm>
            <a:off x="2590800" y="2362200"/>
            <a:ext cx="2590800" cy="457200"/>
          </a:xfrm>
          <a:prstGeom prst="wedgeRectCallout">
            <a:avLst>
              <a:gd name="adj1" fmla="val -21919"/>
              <a:gd name="adj2" fmla="val 10865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Person is an object</a:t>
            </a:r>
            <a:endParaRPr lang="en-US" dirty="0"/>
          </a:p>
        </p:txBody>
      </p:sp>
      <p:pic>
        <p:nvPicPr>
          <p:cNvPr id="19466" name="Picture 10" descr="Young man cartoon HD animation — Stock Video © jemastock #205253058"/>
          <p:cNvPicPr>
            <a:picLocks noChangeAspect="1" noChangeArrowheads="1"/>
          </p:cNvPicPr>
          <p:nvPr/>
        </p:nvPicPr>
        <p:blipFill>
          <a:blip r:embed="rId2"/>
          <a:srcRect/>
          <a:stretch>
            <a:fillRect/>
          </a:stretch>
        </p:blipFill>
        <p:spPr bwMode="auto">
          <a:xfrm>
            <a:off x="2209800" y="3124200"/>
            <a:ext cx="3488267" cy="1962150"/>
          </a:xfrm>
          <a:prstGeom prst="rect">
            <a:avLst/>
          </a:prstGeom>
          <a:noFill/>
        </p:spPr>
      </p:pic>
      <p:pic>
        <p:nvPicPr>
          <p:cNvPr id="19468" name="Picture 12" descr="The Business Name Change Checklist Gets Longer When Your Products ..."/>
          <p:cNvPicPr>
            <a:picLocks noChangeAspect="1" noChangeArrowheads="1"/>
          </p:cNvPicPr>
          <p:nvPr/>
        </p:nvPicPr>
        <p:blipFill>
          <a:blip r:embed="rId3"/>
          <a:srcRect/>
          <a:stretch>
            <a:fillRect/>
          </a:stretch>
        </p:blipFill>
        <p:spPr bwMode="auto">
          <a:xfrm>
            <a:off x="5181600" y="3886200"/>
            <a:ext cx="2619375" cy="1743076"/>
          </a:xfrm>
          <a:prstGeom prst="rect">
            <a:avLst/>
          </a:prstGeom>
          <a:noFill/>
        </p:spPr>
      </p:pic>
      <p:sp>
        <p:nvSpPr>
          <p:cNvPr id="19470" name="AutoShape 14" descr="There's a Super-Fast Way to Redial the Last Phone Number You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72" name="AutoShape 16" descr="There's a Super-Fast Way to Redial the Last Phone Number You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74" name="Picture 18" descr="There's a Super-Fast Way to Redial the Last Phone Number You ..."/>
          <p:cNvPicPr>
            <a:picLocks noChangeAspect="1" noChangeArrowheads="1"/>
          </p:cNvPicPr>
          <p:nvPr/>
        </p:nvPicPr>
        <p:blipFill>
          <a:blip r:embed="rId4" cstate="print"/>
          <a:srcRect/>
          <a:stretch>
            <a:fillRect/>
          </a:stretch>
        </p:blipFill>
        <p:spPr bwMode="auto">
          <a:xfrm>
            <a:off x="1828800" y="5334000"/>
            <a:ext cx="2819400" cy="1321593"/>
          </a:xfrm>
          <a:prstGeom prst="rect">
            <a:avLst/>
          </a:prstGeom>
          <a:noFill/>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412" y="3165583"/>
            <a:ext cx="2365375" cy="17740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par>
                                <p:cTn id="7" presetID="6" presetClass="emph" presetSubtype="0" fill="hold" grpId="0" nodeType="withEffect">
                                  <p:stCondLst>
                                    <p:cond delay="0"/>
                                  </p:stCondLst>
                                  <p:childTnLst>
                                    <p:animScale>
                                      <p:cBhvr>
                                        <p:cTn id="8" dur="2000" fill="hold"/>
                                        <p:tgtEl>
                                          <p:spTgt spid="5"/>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66"/>
                                        </p:tgtEl>
                                        <p:attrNameLst>
                                          <p:attrName>style.visibility</p:attrName>
                                        </p:attrNameLst>
                                      </p:cBhvr>
                                      <p:to>
                                        <p:strVal val="visible"/>
                                      </p:to>
                                    </p:set>
                                    <p:anim calcmode="lin" valueType="num">
                                      <p:cBhvr additive="base">
                                        <p:cTn id="19" dur="500" fill="hold"/>
                                        <p:tgtEl>
                                          <p:spTgt spid="19466"/>
                                        </p:tgtEl>
                                        <p:attrNameLst>
                                          <p:attrName>ppt_x</p:attrName>
                                        </p:attrNameLst>
                                      </p:cBhvr>
                                      <p:tavLst>
                                        <p:tav tm="0">
                                          <p:val>
                                            <p:strVal val="#ppt_x"/>
                                          </p:val>
                                        </p:tav>
                                        <p:tav tm="100000">
                                          <p:val>
                                            <p:strVal val="#ppt_x"/>
                                          </p:val>
                                        </p:tav>
                                      </p:tavLst>
                                    </p:anim>
                                    <p:anim calcmode="lin" valueType="num">
                                      <p:cBhvr additive="base">
                                        <p:cTn id="20" dur="500" fill="hold"/>
                                        <p:tgtEl>
                                          <p:spTgt spid="194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68"/>
                                        </p:tgtEl>
                                        <p:attrNameLst>
                                          <p:attrName>style.visibility</p:attrName>
                                        </p:attrNameLst>
                                      </p:cBhvr>
                                      <p:to>
                                        <p:strVal val="visible"/>
                                      </p:to>
                                    </p:set>
                                    <p:anim calcmode="lin" valueType="num">
                                      <p:cBhvr additive="base">
                                        <p:cTn id="31" dur="500" fill="hold"/>
                                        <p:tgtEl>
                                          <p:spTgt spid="19468"/>
                                        </p:tgtEl>
                                        <p:attrNameLst>
                                          <p:attrName>ppt_x</p:attrName>
                                        </p:attrNameLst>
                                      </p:cBhvr>
                                      <p:tavLst>
                                        <p:tav tm="0">
                                          <p:val>
                                            <p:strVal val="#ppt_x"/>
                                          </p:val>
                                        </p:tav>
                                        <p:tav tm="100000">
                                          <p:val>
                                            <p:strVal val="#ppt_x"/>
                                          </p:val>
                                        </p:tav>
                                      </p:tavLst>
                                    </p:anim>
                                    <p:anim calcmode="lin" valueType="num">
                                      <p:cBhvr additive="base">
                                        <p:cTn id="32" dur="500" fill="hold"/>
                                        <p:tgtEl>
                                          <p:spTgt spid="1946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474"/>
                                        </p:tgtEl>
                                        <p:attrNameLst>
                                          <p:attrName>style.visibility</p:attrName>
                                        </p:attrNameLst>
                                      </p:cBhvr>
                                      <p:to>
                                        <p:strVal val="visible"/>
                                      </p:to>
                                    </p:set>
                                    <p:anim calcmode="lin" valueType="num">
                                      <p:cBhvr additive="base">
                                        <p:cTn id="37" dur="500" fill="hold"/>
                                        <p:tgtEl>
                                          <p:spTgt spid="19474"/>
                                        </p:tgtEl>
                                        <p:attrNameLst>
                                          <p:attrName>ppt_x</p:attrName>
                                        </p:attrNameLst>
                                      </p:cBhvr>
                                      <p:tavLst>
                                        <p:tav tm="0">
                                          <p:val>
                                            <p:strVal val="#ppt_x"/>
                                          </p:val>
                                        </p:tav>
                                        <p:tav tm="100000">
                                          <p:val>
                                            <p:strVal val="#ppt_x"/>
                                          </p:val>
                                        </p:tav>
                                      </p:tavLst>
                                    </p:anim>
                                    <p:anim calcmode="lin" valueType="num">
                                      <p:cBhvr additive="base">
                                        <p:cTn id="38" dur="500" fill="hold"/>
                                        <p:tgtEl>
                                          <p:spTgt spid="1947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:Entity and attributes</a:t>
            </a:r>
            <a:endParaRPr lang="en-US" dirty="0"/>
          </a:p>
        </p:txBody>
      </p:sp>
      <p:sp>
        <p:nvSpPr>
          <p:cNvPr id="4" name="Rectangle 3"/>
          <p:cNvSpPr/>
          <p:nvPr/>
        </p:nvSpPr>
        <p:spPr>
          <a:xfrm>
            <a:off x="3352800" y="3810000"/>
            <a:ext cx="1981200" cy="762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chemeClr val="tx1"/>
              </a:solidFill>
            </a:endParaRPr>
          </a:p>
        </p:txBody>
      </p:sp>
      <p:sp>
        <p:nvSpPr>
          <p:cNvPr id="5" name="Oval 4"/>
          <p:cNvSpPr/>
          <p:nvPr/>
        </p:nvSpPr>
        <p:spPr>
          <a:xfrm>
            <a:off x="3200400" y="1905000"/>
            <a:ext cx="2590800" cy="7620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PHONE NUMBER</a:t>
            </a:r>
            <a:endParaRPr lang="en-US" dirty="0"/>
          </a:p>
        </p:txBody>
      </p:sp>
      <p:sp>
        <p:nvSpPr>
          <p:cNvPr id="6" name="Oval 5"/>
          <p:cNvSpPr/>
          <p:nvPr/>
        </p:nvSpPr>
        <p:spPr>
          <a:xfrm>
            <a:off x="228600" y="1905000"/>
            <a:ext cx="2895600" cy="8382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sp>
        <p:nvSpPr>
          <p:cNvPr id="7" name="Oval 6"/>
          <p:cNvSpPr/>
          <p:nvPr/>
        </p:nvSpPr>
        <p:spPr>
          <a:xfrm>
            <a:off x="6324600" y="1981200"/>
            <a:ext cx="2057400" cy="7620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cxnSp>
        <p:nvCxnSpPr>
          <p:cNvPr id="9" name="Straight Connector 8"/>
          <p:cNvCxnSpPr/>
          <p:nvPr/>
        </p:nvCxnSpPr>
        <p:spPr>
          <a:xfrm>
            <a:off x="1905000" y="2819400"/>
            <a:ext cx="1219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000500" y="3162300"/>
            <a:ext cx="838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5715000" y="2895600"/>
            <a:ext cx="14478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 y="4800600"/>
            <a:ext cx="8077200" cy="1200329"/>
          </a:xfrm>
          <a:prstGeom prst="rect">
            <a:avLst/>
          </a:prstGeom>
          <a:noFill/>
        </p:spPr>
        <p:txBody>
          <a:bodyPr wrap="square" rtlCol="0">
            <a:spAutoFit/>
          </a:bodyPr>
          <a:lstStyle/>
          <a:p>
            <a:r>
              <a:rPr lang="en-US" b="1" dirty="0" smtClean="0"/>
              <a:t>Can you identify Entity and attributes for the following:</a:t>
            </a:r>
          </a:p>
          <a:p>
            <a:r>
              <a:rPr lang="en-US" b="1" dirty="0" smtClean="0">
                <a:solidFill>
                  <a:srgbClr val="C00000"/>
                </a:solidFill>
              </a:rPr>
              <a:t>E-Reservation </a:t>
            </a:r>
          </a:p>
          <a:p>
            <a:r>
              <a:rPr lang="en-US" b="1" dirty="0" smtClean="0">
                <a:solidFill>
                  <a:srgbClr val="C00000"/>
                </a:solidFill>
              </a:rPr>
              <a:t>Online cab booking</a:t>
            </a:r>
            <a:r>
              <a:rPr lang="en-US" dirty="0" smtClean="0"/>
              <a:t>  </a:t>
            </a:r>
          </a:p>
          <a:p>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2000" fill="hold"/>
                                        <p:tgtEl>
                                          <p:spTgt spid="4"/>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grpId="1" nodeType="clickEffect">
                                  <p:stCondLst>
                                    <p:cond delay="0"/>
                                  </p:stCondLst>
                                  <p:childTnLst>
                                    <p:anim to="1.5" calcmode="lin" valueType="num">
                                      <p:cBhvr override="childStyle">
                                        <p:cTn id="10" dur="2000" fill="hold"/>
                                        <p:tgtEl>
                                          <p:spTgt spid="6"/>
                                        </p:tgtEl>
                                        <p:attrNameLst>
                                          <p:attrName>style.fontSize</p:attrName>
                                        </p:attrNameLst>
                                      </p:cBhvr>
                                    </p:anim>
                                  </p:childTnLst>
                                </p:cTn>
                              </p:par>
                              <p:par>
                                <p:cTn id="11" presetID="4" presetClass="emph" presetSubtype="2" fill="hold" grpId="1" nodeType="withEffect">
                                  <p:stCondLst>
                                    <p:cond delay="0"/>
                                  </p:stCondLst>
                                  <p:childTnLst>
                                    <p:anim to="1.5" calcmode="lin" valueType="num">
                                      <p:cBhvr override="childStyle">
                                        <p:cTn id="12" dur="2000" fill="hold"/>
                                        <p:tgtEl>
                                          <p:spTgt spid="5"/>
                                        </p:tgtEl>
                                        <p:attrNameLst>
                                          <p:attrName>style.fontSize</p:attrName>
                                        </p:attrNameLst>
                                      </p:cBhvr>
                                    </p:anim>
                                  </p:childTnLst>
                                </p:cTn>
                              </p:par>
                              <p:par>
                                <p:cTn id="13" presetID="4" presetClass="emph" presetSubtype="2" fill="hold" grpId="1" nodeType="withEffect">
                                  <p:stCondLst>
                                    <p:cond delay="0"/>
                                  </p:stCondLst>
                                  <p:childTnLst>
                                    <p:anim to="1.5" calcmode="lin" valueType="num">
                                      <p:cBhvr override="childStyle">
                                        <p:cTn id="14" dur="2000" fill="hold"/>
                                        <p:tgtEl>
                                          <p:spTgt spid="7"/>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P spid="6" grpId="1"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Types of Attributes</a:t>
            </a:r>
            <a:endParaRPr lang="en-US" dirty="0"/>
          </a:p>
        </p:txBody>
      </p:sp>
      <p:sp>
        <p:nvSpPr>
          <p:cNvPr id="4" name="Oval 3"/>
          <p:cNvSpPr/>
          <p:nvPr/>
        </p:nvSpPr>
        <p:spPr>
          <a:xfrm>
            <a:off x="228600" y="1219200"/>
            <a:ext cx="1524000" cy="762000"/>
          </a:xfrm>
          <a:prstGeom prst="ellipse">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p:cNvSpPr txBox="1"/>
          <p:nvPr/>
        </p:nvSpPr>
        <p:spPr>
          <a:xfrm>
            <a:off x="1905000" y="1447800"/>
            <a:ext cx="7086600" cy="369332"/>
          </a:xfrm>
          <a:prstGeom prst="rect">
            <a:avLst/>
          </a:prstGeom>
          <a:noFill/>
        </p:spPr>
        <p:txBody>
          <a:bodyPr wrap="square" rtlCol="0">
            <a:spAutoFit/>
          </a:bodyPr>
          <a:lstStyle/>
          <a:p>
            <a:r>
              <a:rPr lang="en-US" dirty="0" smtClean="0"/>
              <a:t>Simple attribute :- cannot be divided  further </a:t>
            </a:r>
            <a:r>
              <a:rPr lang="en-US" dirty="0" err="1" smtClean="0"/>
              <a:t>Eg</a:t>
            </a:r>
            <a:r>
              <a:rPr lang="en-US" dirty="0" smtClean="0"/>
              <a:t>: Roll Number   </a:t>
            </a:r>
            <a:endParaRPr lang="en-US" dirty="0"/>
          </a:p>
        </p:txBody>
      </p:sp>
      <p:sp>
        <p:nvSpPr>
          <p:cNvPr id="6" name="Oval 5"/>
          <p:cNvSpPr/>
          <p:nvPr/>
        </p:nvSpPr>
        <p:spPr>
          <a:xfrm>
            <a:off x="228600" y="2438400"/>
            <a:ext cx="1524000" cy="762000"/>
          </a:xfrm>
          <a:prstGeom prst="ellipse">
            <a:avLst/>
          </a:prstGeom>
          <a:solidFill>
            <a:schemeClr val="accent2">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p:cNvSpPr txBox="1"/>
          <p:nvPr/>
        </p:nvSpPr>
        <p:spPr>
          <a:xfrm>
            <a:off x="1905000" y="2438400"/>
            <a:ext cx="7239000" cy="646331"/>
          </a:xfrm>
          <a:prstGeom prst="rect">
            <a:avLst/>
          </a:prstGeom>
          <a:noFill/>
        </p:spPr>
        <p:txBody>
          <a:bodyPr wrap="square" rtlCol="0">
            <a:spAutoFit/>
          </a:bodyPr>
          <a:lstStyle/>
          <a:p>
            <a:r>
              <a:rPr lang="en-US" dirty="0" err="1" smtClean="0"/>
              <a:t>Multivalued</a:t>
            </a:r>
            <a:r>
              <a:rPr lang="en-US" dirty="0" smtClean="0"/>
              <a:t> attribute :- More than one value possible  </a:t>
            </a:r>
          </a:p>
          <a:p>
            <a:r>
              <a:rPr lang="en-US" dirty="0" err="1" smtClean="0"/>
              <a:t>Eg</a:t>
            </a:r>
            <a:r>
              <a:rPr lang="en-US" dirty="0" smtClean="0"/>
              <a:t>: Phone number , Skills of a person </a:t>
            </a:r>
            <a:endParaRPr lang="en-US" dirty="0"/>
          </a:p>
        </p:txBody>
      </p:sp>
      <p:sp>
        <p:nvSpPr>
          <p:cNvPr id="8" name="Oval 7"/>
          <p:cNvSpPr/>
          <p:nvPr/>
        </p:nvSpPr>
        <p:spPr>
          <a:xfrm>
            <a:off x="457200" y="2590800"/>
            <a:ext cx="1066800" cy="457200"/>
          </a:xfrm>
          <a:prstGeom prst="ellipse">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Oval 8"/>
          <p:cNvSpPr/>
          <p:nvPr/>
        </p:nvSpPr>
        <p:spPr>
          <a:xfrm>
            <a:off x="228600" y="3505200"/>
            <a:ext cx="1524000" cy="76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1905000" y="3733800"/>
            <a:ext cx="7086600" cy="646331"/>
          </a:xfrm>
          <a:prstGeom prst="rect">
            <a:avLst/>
          </a:prstGeom>
          <a:noFill/>
        </p:spPr>
        <p:txBody>
          <a:bodyPr wrap="square" rtlCol="0">
            <a:spAutoFit/>
          </a:bodyPr>
          <a:lstStyle/>
          <a:p>
            <a:r>
              <a:rPr lang="en-US" dirty="0" smtClean="0"/>
              <a:t>Composite attribute :- can be divided  further </a:t>
            </a:r>
            <a:r>
              <a:rPr lang="en-US" dirty="0" err="1" smtClean="0"/>
              <a:t>Eg</a:t>
            </a:r>
            <a:r>
              <a:rPr lang="en-US" dirty="0" smtClean="0"/>
              <a:t>: Address ( street lane , city , country ), Name ( First name , Last Name )    </a:t>
            </a:r>
            <a:endParaRPr lang="en-US" dirty="0"/>
          </a:p>
        </p:txBody>
      </p:sp>
      <p:cxnSp>
        <p:nvCxnSpPr>
          <p:cNvPr id="12" name="Straight Connector 11"/>
          <p:cNvCxnSpPr/>
          <p:nvPr/>
        </p:nvCxnSpPr>
        <p:spPr>
          <a:xfrm rot="5400000">
            <a:off x="190500" y="4457700"/>
            <a:ext cx="685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104900" y="4457700"/>
            <a:ext cx="685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0" y="4953000"/>
            <a:ext cx="1143000" cy="609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Oval 16"/>
          <p:cNvSpPr/>
          <p:nvPr/>
        </p:nvSpPr>
        <p:spPr>
          <a:xfrm>
            <a:off x="1295400" y="4876800"/>
            <a:ext cx="990600" cy="609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Oval 17"/>
          <p:cNvSpPr/>
          <p:nvPr/>
        </p:nvSpPr>
        <p:spPr>
          <a:xfrm>
            <a:off x="381000" y="5867400"/>
            <a:ext cx="1371600" cy="609600"/>
          </a:xfrm>
          <a:prstGeom prst="ellipse">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81200" y="5715000"/>
            <a:ext cx="6858000" cy="923330"/>
          </a:xfrm>
          <a:prstGeom prst="rect">
            <a:avLst/>
          </a:prstGeom>
          <a:noFill/>
        </p:spPr>
        <p:txBody>
          <a:bodyPr wrap="square" rtlCol="0">
            <a:spAutoFit/>
          </a:bodyPr>
          <a:lstStyle/>
          <a:p>
            <a:r>
              <a:rPr lang="en-US" dirty="0"/>
              <a:t>Derived attributes are the attributes that do not exist in the physical database, but their values are derived from other attributes present in the </a:t>
            </a:r>
            <a:r>
              <a:rPr lang="en-US" dirty="0" smtClean="0"/>
              <a:t>database </a:t>
            </a:r>
            <a:r>
              <a:rPr lang="en-US" dirty="0" err="1" smtClean="0"/>
              <a:t>Eg</a:t>
            </a:r>
            <a:r>
              <a:rPr lang="en-US" dirty="0" smtClean="0"/>
              <a:t> : age  derived from DOB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par>
                                <p:cTn id="59" presetID="2" presetClass="entr" presetSubtype="4" fill="hold" grpId="1"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1" animBg="1"/>
      <p:bldP spid="7" grpId="1"/>
      <p:bldP spid="8" grpId="0" animBg="1"/>
      <p:bldP spid="9" grpId="0" animBg="1"/>
      <p:bldP spid="10" grpId="0"/>
      <p:bldP spid="16" grpId="0" animBg="1"/>
      <p:bldP spid="17" grpId="0" animBg="1"/>
      <p:bldP spid="18" grpId="0" animBg="1"/>
      <p:bldP spid="1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endParaRPr lang="en-US" dirty="0"/>
          </a:p>
        </p:txBody>
      </p:sp>
      <p:sp>
        <p:nvSpPr>
          <p:cNvPr id="4" name="Rectangle 3"/>
          <p:cNvSpPr/>
          <p:nvPr/>
        </p:nvSpPr>
        <p:spPr>
          <a:xfrm>
            <a:off x="3733800" y="4876800"/>
            <a:ext cx="1981200" cy="762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chemeClr val="tx1"/>
              </a:solidFill>
            </a:endParaRPr>
          </a:p>
        </p:txBody>
      </p:sp>
      <p:sp>
        <p:nvSpPr>
          <p:cNvPr id="5" name="Oval 4"/>
          <p:cNvSpPr/>
          <p:nvPr/>
        </p:nvSpPr>
        <p:spPr>
          <a:xfrm>
            <a:off x="3200400" y="2743200"/>
            <a:ext cx="2590800" cy="8382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381000" y="2743200"/>
            <a:ext cx="2590800" cy="8382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address</a:t>
            </a:r>
            <a:endParaRPr lang="en-US" dirty="0">
              <a:solidFill>
                <a:schemeClr val="tx1"/>
              </a:solidFill>
            </a:endParaRPr>
          </a:p>
        </p:txBody>
      </p:sp>
      <p:sp>
        <p:nvSpPr>
          <p:cNvPr id="7" name="Oval 6"/>
          <p:cNvSpPr/>
          <p:nvPr/>
        </p:nvSpPr>
        <p:spPr>
          <a:xfrm>
            <a:off x="6019800" y="3124200"/>
            <a:ext cx="2057400" cy="762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Height</a:t>
            </a:r>
            <a:endParaRPr lang="en-US" dirty="0">
              <a:solidFill>
                <a:schemeClr val="tx1"/>
              </a:solidFill>
            </a:endParaRPr>
          </a:p>
        </p:txBody>
      </p:sp>
      <p:cxnSp>
        <p:nvCxnSpPr>
          <p:cNvPr id="9" name="Straight Connector 8"/>
          <p:cNvCxnSpPr>
            <a:stCxn id="6" idx="5"/>
          </p:cNvCxnSpPr>
          <p:nvPr/>
        </p:nvCxnSpPr>
        <p:spPr>
          <a:xfrm rot="16200000" flipH="1">
            <a:off x="2720718" y="3330317"/>
            <a:ext cx="1418151" cy="1674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962400" y="4191000"/>
            <a:ext cx="1295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3"/>
          </p:cNvCxnSpPr>
          <p:nvPr/>
        </p:nvCxnSpPr>
        <p:spPr>
          <a:xfrm rot="5400000">
            <a:off x="4971654" y="3527355"/>
            <a:ext cx="1102192" cy="1596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4800" y="4343400"/>
            <a:ext cx="1371600" cy="609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Street__no</a:t>
            </a:r>
            <a:endParaRPr lang="en-US" dirty="0">
              <a:solidFill>
                <a:schemeClr val="tx1"/>
              </a:solidFill>
            </a:endParaRPr>
          </a:p>
        </p:txBody>
      </p:sp>
      <p:sp>
        <p:nvSpPr>
          <p:cNvPr id="12" name="Oval 11"/>
          <p:cNvSpPr/>
          <p:nvPr/>
        </p:nvSpPr>
        <p:spPr>
          <a:xfrm>
            <a:off x="1828800" y="4343400"/>
            <a:ext cx="1371600" cy="609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city</a:t>
            </a:r>
            <a:endParaRPr lang="en-US" dirty="0">
              <a:solidFill>
                <a:schemeClr val="tx1"/>
              </a:solidFill>
            </a:endParaRPr>
          </a:p>
        </p:txBody>
      </p:sp>
      <p:sp>
        <p:nvSpPr>
          <p:cNvPr id="14" name="Oval 13"/>
          <p:cNvSpPr/>
          <p:nvPr/>
        </p:nvSpPr>
        <p:spPr>
          <a:xfrm>
            <a:off x="1981200" y="5791200"/>
            <a:ext cx="1371600" cy="609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DOB</a:t>
            </a:r>
            <a:endParaRPr lang="en-US" dirty="0">
              <a:solidFill>
                <a:schemeClr val="tx1"/>
              </a:solidFill>
            </a:endParaRPr>
          </a:p>
        </p:txBody>
      </p:sp>
      <p:sp>
        <p:nvSpPr>
          <p:cNvPr id="15" name="Oval 14"/>
          <p:cNvSpPr/>
          <p:nvPr/>
        </p:nvSpPr>
        <p:spPr>
          <a:xfrm>
            <a:off x="4191000" y="6019800"/>
            <a:ext cx="1371600" cy="609600"/>
          </a:xfrm>
          <a:prstGeom prst="ellipse">
            <a:avLst/>
          </a:prstGeom>
          <a:solidFill>
            <a:schemeClr val="accent2">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a:t>
            </a:r>
            <a:endParaRPr lang="en-US" dirty="0">
              <a:solidFill>
                <a:schemeClr val="tx1"/>
              </a:solidFill>
            </a:endParaRPr>
          </a:p>
        </p:txBody>
      </p:sp>
      <p:cxnSp>
        <p:nvCxnSpPr>
          <p:cNvPr id="17" name="Straight Connector 16"/>
          <p:cNvCxnSpPr>
            <a:stCxn id="6" idx="4"/>
            <a:endCxn id="11" idx="0"/>
          </p:cNvCxnSpPr>
          <p:nvPr/>
        </p:nvCxnSpPr>
        <p:spPr>
          <a:xfrm rot="5400000">
            <a:off x="952500" y="3619500"/>
            <a:ext cx="7620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p:cNvCxnSpPr>
          <p:nvPr/>
        </p:nvCxnSpPr>
        <p:spPr>
          <a:xfrm rot="16200000" flipH="1">
            <a:off x="1600200" y="3657600"/>
            <a:ext cx="7620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505200" y="2895600"/>
            <a:ext cx="2057400" cy="533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Phone_ number</a:t>
            </a:r>
            <a:endParaRPr lang="en-US" dirty="0">
              <a:solidFill>
                <a:schemeClr val="tx1"/>
              </a:solidFill>
            </a:endParaRPr>
          </a:p>
        </p:txBody>
      </p:sp>
      <p:cxnSp>
        <p:nvCxnSpPr>
          <p:cNvPr id="25" name="Straight Connector 24"/>
          <p:cNvCxnSpPr>
            <a:stCxn id="4" idx="1"/>
          </p:cNvCxnSpPr>
          <p:nvPr/>
        </p:nvCxnSpPr>
        <p:spPr>
          <a:xfrm rot="10800000" flipV="1">
            <a:off x="2971800" y="5257800"/>
            <a:ext cx="762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p:cNvCxnSpPr>
          <p:nvPr/>
        </p:nvCxnSpPr>
        <p:spPr>
          <a:xfrm rot="5400000">
            <a:off x="4533900" y="5829300"/>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Callout 27"/>
          <p:cNvSpPr/>
          <p:nvPr/>
        </p:nvSpPr>
        <p:spPr>
          <a:xfrm>
            <a:off x="6400800" y="2057400"/>
            <a:ext cx="1600200" cy="838200"/>
          </a:xfrm>
          <a:prstGeom prst="wedgeEllipseCallou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Simple attribute</a:t>
            </a:r>
            <a:endParaRPr lang="en-US" dirty="0"/>
          </a:p>
        </p:txBody>
      </p:sp>
      <p:sp>
        <p:nvSpPr>
          <p:cNvPr id="29" name="Oval Callout 28"/>
          <p:cNvSpPr/>
          <p:nvPr/>
        </p:nvSpPr>
        <p:spPr>
          <a:xfrm>
            <a:off x="3733800" y="1676400"/>
            <a:ext cx="2286000" cy="838200"/>
          </a:xfrm>
          <a:prstGeom prst="wedgeEllipseCallou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Multivalued</a:t>
            </a:r>
            <a:r>
              <a:rPr lang="en-US" dirty="0" smtClean="0"/>
              <a:t> attribute</a:t>
            </a:r>
            <a:endParaRPr lang="en-US" dirty="0"/>
          </a:p>
        </p:txBody>
      </p:sp>
      <p:sp>
        <p:nvSpPr>
          <p:cNvPr id="30" name="Oval Callout 29"/>
          <p:cNvSpPr/>
          <p:nvPr/>
        </p:nvSpPr>
        <p:spPr>
          <a:xfrm>
            <a:off x="533400" y="1676400"/>
            <a:ext cx="2133600" cy="838200"/>
          </a:xfrm>
          <a:prstGeom prst="wedgeEllipseCallou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Composite attribute</a:t>
            </a:r>
            <a:endParaRPr lang="en-US" dirty="0"/>
          </a:p>
        </p:txBody>
      </p:sp>
      <p:sp>
        <p:nvSpPr>
          <p:cNvPr id="31" name="Oval Callout 30"/>
          <p:cNvSpPr/>
          <p:nvPr/>
        </p:nvSpPr>
        <p:spPr>
          <a:xfrm>
            <a:off x="5715000" y="5715000"/>
            <a:ext cx="1524000" cy="838200"/>
          </a:xfrm>
          <a:prstGeom prst="wedgeEllipseCallout">
            <a:avLst>
              <a:gd name="adj1" fmla="val -57756"/>
              <a:gd name="adj2" fmla="val 23898"/>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Derivedattribute</a:t>
            </a:r>
            <a:endParaRPr lang="en-US" dirty="0"/>
          </a:p>
        </p:txBody>
      </p:sp>
      <p:sp>
        <p:nvSpPr>
          <p:cNvPr id="40" name="Oval 39"/>
          <p:cNvSpPr/>
          <p:nvPr/>
        </p:nvSpPr>
        <p:spPr>
          <a:xfrm>
            <a:off x="6629400" y="4267200"/>
            <a:ext cx="2057400" cy="762000"/>
          </a:xfrm>
          <a:prstGeom prst="ellipse">
            <a:avLst/>
          </a:prstGeom>
          <a:solidFill>
            <a:schemeClr val="accent2">
              <a:lumMod val="60000"/>
              <a:lumOff val="4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Aadhar_no</a:t>
            </a:r>
            <a:endParaRPr lang="en-US" u="sng" dirty="0">
              <a:solidFill>
                <a:schemeClr val="tx1"/>
              </a:solidFill>
            </a:endParaRPr>
          </a:p>
        </p:txBody>
      </p:sp>
      <p:cxnSp>
        <p:nvCxnSpPr>
          <p:cNvPr id="41" name="Straight Connector 40"/>
          <p:cNvCxnSpPr>
            <a:stCxn id="40" idx="2"/>
          </p:cNvCxnSpPr>
          <p:nvPr/>
        </p:nvCxnSpPr>
        <p:spPr>
          <a:xfrm rot="10800000" flipV="1">
            <a:off x="5715000" y="4648200"/>
            <a:ext cx="914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Callout 41"/>
          <p:cNvSpPr/>
          <p:nvPr/>
        </p:nvSpPr>
        <p:spPr>
          <a:xfrm>
            <a:off x="7239000" y="5334000"/>
            <a:ext cx="1600200" cy="838200"/>
          </a:xfrm>
          <a:prstGeom prst="wedgeEllipseCallout">
            <a:avLst>
              <a:gd name="adj1" fmla="val -32262"/>
              <a:gd name="adj2" fmla="val -80157"/>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attribute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ppt_x"/>
                                          </p:val>
                                        </p:tav>
                                        <p:tav tm="100000">
                                          <p:val>
                                            <p:strVal val="#ppt_x"/>
                                          </p:val>
                                        </p:tav>
                                      </p:tavLst>
                                    </p:anim>
                                    <p:anim calcmode="lin" valueType="num">
                                      <p:cBhvr additive="base">
                                        <p:cTn id="7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ppt_x"/>
                                          </p:val>
                                        </p:tav>
                                        <p:tav tm="100000">
                                          <p:val>
                                            <p:strVal val="#ppt_x"/>
                                          </p:val>
                                        </p:tav>
                                      </p:tavLst>
                                    </p:anim>
                                    <p:anim calcmode="lin" valueType="num">
                                      <p:cBhvr additive="base">
                                        <p:cTn id="76" dur="500" fill="hold"/>
                                        <p:tgtEl>
                                          <p:spTgt spid="1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ppt_x"/>
                                          </p:val>
                                        </p:tav>
                                        <p:tav tm="100000">
                                          <p:val>
                                            <p:strVal val="#ppt_x"/>
                                          </p:val>
                                        </p:tav>
                                      </p:tavLst>
                                    </p:anim>
                                    <p:anim calcmode="lin" valueType="num">
                                      <p:cBhvr additive="base">
                                        <p:cTn id="90" dur="500" fill="hold"/>
                                        <p:tgtEl>
                                          <p:spTgt spid="2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ppt_x"/>
                                          </p:val>
                                        </p:tav>
                                        <p:tav tm="100000">
                                          <p:val>
                                            <p:strVal val="#ppt_x"/>
                                          </p:val>
                                        </p:tav>
                                      </p:tavLst>
                                    </p:anim>
                                    <p:anim calcmode="lin" valueType="num">
                                      <p:cBhvr additive="base">
                                        <p:cTn id="9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2" grpId="0" animBg="1"/>
      <p:bldP spid="14" grpId="0" animBg="1"/>
      <p:bldP spid="15" grpId="0" animBg="1"/>
      <p:bldP spid="20" grpId="0" animBg="1"/>
      <p:bldP spid="28" grpId="0" animBg="1"/>
      <p:bldP spid="29" grpId="0" animBg="1"/>
      <p:bldP spid="30" grpId="0" animBg="1"/>
      <p:bldP spid="31" grpId="0" animBg="1"/>
      <p:bldP spid="40"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sz="quarter" idx="1"/>
          </p:nvPr>
        </p:nvSpPr>
        <p:spPr>
          <a:xfrm>
            <a:off x="685800" y="1600200"/>
            <a:ext cx="7467600" cy="4873752"/>
          </a:xfrm>
        </p:spPr>
        <p:txBody>
          <a:bodyPr/>
          <a:lstStyle/>
          <a:p>
            <a:r>
              <a:rPr lang="en-US" dirty="0" smtClean="0"/>
              <a:t>How to represent relationship between the entities ?</a:t>
            </a:r>
          </a:p>
          <a:p>
            <a:endParaRPr lang="en-US" dirty="0" smtClean="0"/>
          </a:p>
          <a:p>
            <a:endParaRPr lang="en-US" dirty="0"/>
          </a:p>
        </p:txBody>
      </p:sp>
      <p:sp>
        <p:nvSpPr>
          <p:cNvPr id="4" name="Flowchart: Decision 3"/>
          <p:cNvSpPr/>
          <p:nvPr/>
        </p:nvSpPr>
        <p:spPr>
          <a:xfrm>
            <a:off x="762000" y="2743200"/>
            <a:ext cx="1066800" cy="1447800"/>
          </a:xfrm>
          <a:prstGeom prst="flowChartDecision">
            <a:avLst/>
          </a:prstGeom>
          <a:solidFill>
            <a:srgbClr val="B955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81200" y="3200400"/>
            <a:ext cx="2209800" cy="369332"/>
          </a:xfrm>
          <a:prstGeom prst="rect">
            <a:avLst/>
          </a:prstGeom>
          <a:noFill/>
        </p:spPr>
        <p:txBody>
          <a:bodyPr wrap="square" rtlCol="0">
            <a:spAutoFit/>
          </a:bodyPr>
          <a:lstStyle/>
          <a:p>
            <a:r>
              <a:rPr lang="en-US" dirty="0" smtClean="0"/>
              <a:t>Relationship</a:t>
            </a:r>
            <a:endParaRPr lang="en-US" dirty="0"/>
          </a:p>
        </p:txBody>
      </p:sp>
      <p:sp>
        <p:nvSpPr>
          <p:cNvPr id="6" name="TextBox 5"/>
          <p:cNvSpPr txBox="1"/>
          <p:nvPr/>
        </p:nvSpPr>
        <p:spPr>
          <a:xfrm>
            <a:off x="5334000" y="2362200"/>
            <a:ext cx="2514600" cy="369332"/>
          </a:xfrm>
          <a:prstGeom prst="rect">
            <a:avLst/>
          </a:prstGeom>
          <a:noFill/>
        </p:spPr>
        <p:txBody>
          <a:bodyPr wrap="square" rtlCol="0">
            <a:spAutoFit/>
          </a:bodyPr>
          <a:lstStyle/>
          <a:p>
            <a:endParaRPr lang="en-US"/>
          </a:p>
        </p:txBody>
      </p:sp>
      <p:sp>
        <p:nvSpPr>
          <p:cNvPr id="7" name="TextBox 6"/>
          <p:cNvSpPr txBox="1"/>
          <p:nvPr/>
        </p:nvSpPr>
        <p:spPr>
          <a:xfrm>
            <a:off x="3962400" y="2057400"/>
            <a:ext cx="4724400" cy="3046988"/>
          </a:xfrm>
          <a:prstGeom prst="rect">
            <a:avLst/>
          </a:prstGeom>
          <a:noFill/>
        </p:spPr>
        <p:txBody>
          <a:bodyPr wrap="square" rtlCol="0">
            <a:spAutoFit/>
          </a:bodyPr>
          <a:lstStyle/>
          <a:p>
            <a:r>
              <a:rPr lang="en-US" sz="2400" dirty="0" smtClean="0"/>
              <a:t>The </a:t>
            </a:r>
            <a:r>
              <a:rPr lang="en-US" sz="2400" b="1" dirty="0" smtClean="0"/>
              <a:t>association among entities </a:t>
            </a:r>
            <a:r>
              <a:rPr lang="en-US" sz="2400" dirty="0" smtClean="0"/>
              <a:t>is called a </a:t>
            </a:r>
            <a:r>
              <a:rPr lang="en-US" sz="2400" dirty="0" smtClean="0">
                <a:solidFill>
                  <a:srgbClr val="FF0000"/>
                </a:solidFill>
              </a:rPr>
              <a:t>relationship</a:t>
            </a:r>
            <a:r>
              <a:rPr lang="en-US" sz="2400" dirty="0" smtClean="0"/>
              <a:t>.  </a:t>
            </a:r>
          </a:p>
          <a:p>
            <a:r>
              <a:rPr lang="en-US" sz="2400" dirty="0" smtClean="0"/>
              <a:t>For example, an employee </a:t>
            </a:r>
            <a:r>
              <a:rPr lang="en-US" sz="2400" b="1" dirty="0" err="1" smtClean="0"/>
              <a:t>works_at</a:t>
            </a:r>
            <a:r>
              <a:rPr lang="en-US" sz="2400" dirty="0" smtClean="0"/>
              <a:t> a department, a student </a:t>
            </a:r>
            <a:r>
              <a:rPr lang="en-US" sz="2400" b="1" dirty="0" smtClean="0"/>
              <a:t>enrolls</a:t>
            </a:r>
            <a:r>
              <a:rPr lang="en-US" sz="2400" dirty="0" smtClean="0"/>
              <a:t> in a course. </a:t>
            </a:r>
            <a:r>
              <a:rPr lang="en-US" sz="2400" b="1" dirty="0" smtClean="0"/>
              <a:t>Enrolls  , works at</a:t>
            </a:r>
            <a:r>
              <a:rPr lang="en-US" sz="2400" dirty="0" smtClean="0"/>
              <a:t> are called relationships</a:t>
            </a:r>
            <a:endParaRPr lang="en-US" sz="2400" dirty="0"/>
          </a:p>
        </p:txBody>
      </p:sp>
      <p:sp>
        <p:nvSpPr>
          <p:cNvPr id="8" name="Rectangle 7"/>
          <p:cNvSpPr/>
          <p:nvPr/>
        </p:nvSpPr>
        <p:spPr>
          <a:xfrm>
            <a:off x="304800" y="5562600"/>
            <a:ext cx="1295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student</a:t>
            </a:r>
            <a:endParaRPr lang="en-US" dirty="0"/>
          </a:p>
        </p:txBody>
      </p:sp>
      <p:sp>
        <p:nvSpPr>
          <p:cNvPr id="9" name="Rectangle 8"/>
          <p:cNvSpPr/>
          <p:nvPr/>
        </p:nvSpPr>
        <p:spPr>
          <a:xfrm>
            <a:off x="4495800" y="5562600"/>
            <a:ext cx="1447800" cy="76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course</a:t>
            </a:r>
            <a:endParaRPr lang="en-US" dirty="0"/>
          </a:p>
        </p:txBody>
      </p:sp>
      <p:sp>
        <p:nvSpPr>
          <p:cNvPr id="10" name="Flowchart: Decision 9"/>
          <p:cNvSpPr/>
          <p:nvPr/>
        </p:nvSpPr>
        <p:spPr>
          <a:xfrm>
            <a:off x="2133600" y="5105400"/>
            <a:ext cx="1828800" cy="15240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enrolls</a:t>
            </a:r>
            <a:endParaRPr lang="en-US" dirty="0"/>
          </a:p>
        </p:txBody>
      </p:sp>
      <p:cxnSp>
        <p:nvCxnSpPr>
          <p:cNvPr id="12" name="Straight Connector 11"/>
          <p:cNvCxnSpPr/>
          <p:nvPr/>
        </p:nvCxnSpPr>
        <p:spPr>
          <a:xfrm>
            <a:off x="1600200" y="58674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62400" y="58674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par>
                                <p:cTn id="25" presetID="3" presetClass="entr" presetSubtype="10" fill="hold" grpId="1"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1"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linds(horizontal)">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1" animBg="1"/>
      <p:bldP spid="9" grpId="1"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REFERENCING</a:t>
            </a:r>
            <a:endParaRPr lang="en-US" dirty="0"/>
          </a:p>
        </p:txBody>
      </p:sp>
      <p:sp>
        <p:nvSpPr>
          <p:cNvPr id="4" name="Rectangle 3"/>
          <p:cNvSpPr/>
          <p:nvPr/>
        </p:nvSpPr>
        <p:spPr>
          <a:xfrm>
            <a:off x="5076404" y="3346057"/>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endParaRPr lang="en-US" dirty="0"/>
          </a:p>
        </p:txBody>
      </p:sp>
      <p:sp>
        <p:nvSpPr>
          <p:cNvPr id="6" name="Flowchart: Decision 5"/>
          <p:cNvSpPr/>
          <p:nvPr/>
        </p:nvSpPr>
        <p:spPr>
          <a:xfrm>
            <a:off x="5105400" y="1352045"/>
            <a:ext cx="1828800" cy="15240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supervised</a:t>
            </a:r>
            <a:endParaRPr lang="en-US" dirty="0"/>
          </a:p>
        </p:txBody>
      </p:sp>
      <p:cxnSp>
        <p:nvCxnSpPr>
          <p:cNvPr id="10" name="Straight Connector 9"/>
          <p:cNvCxnSpPr>
            <a:stCxn id="6" idx="3"/>
          </p:cNvCxnSpPr>
          <p:nvPr/>
        </p:nvCxnSpPr>
        <p:spPr>
          <a:xfrm>
            <a:off x="6934200" y="2114045"/>
            <a:ext cx="10378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67596" y="2114045"/>
            <a:ext cx="10378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34200" y="3720314"/>
            <a:ext cx="10378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67596" y="3720314"/>
            <a:ext cx="10378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67596" y="2114045"/>
            <a:ext cx="0" cy="1613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72004" y="2114045"/>
            <a:ext cx="0" cy="161301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616046" y="5346812"/>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Subject</a:t>
            </a:r>
            <a:endParaRPr lang="en-US" dirty="0"/>
          </a:p>
        </p:txBody>
      </p:sp>
      <p:sp>
        <p:nvSpPr>
          <p:cNvPr id="21" name="Flowchart: Decision 20"/>
          <p:cNvSpPr/>
          <p:nvPr/>
        </p:nvSpPr>
        <p:spPr>
          <a:xfrm>
            <a:off x="1645042" y="3352800"/>
            <a:ext cx="1828800" cy="15240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prerequisit</a:t>
            </a:r>
            <a:endParaRPr lang="en-US" dirty="0"/>
          </a:p>
        </p:txBody>
      </p:sp>
      <p:cxnSp>
        <p:nvCxnSpPr>
          <p:cNvPr id="22" name="Straight Connector 21"/>
          <p:cNvCxnSpPr>
            <a:stCxn id="21" idx="3"/>
          </p:cNvCxnSpPr>
          <p:nvPr/>
        </p:nvCxnSpPr>
        <p:spPr>
          <a:xfrm>
            <a:off x="3473842" y="4114800"/>
            <a:ext cx="10378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7238" y="4114800"/>
            <a:ext cx="10378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73842" y="5737253"/>
            <a:ext cx="10378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7238" y="5721069"/>
            <a:ext cx="10378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7238" y="4114800"/>
            <a:ext cx="0" cy="1613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11646" y="4114800"/>
            <a:ext cx="0" cy="16062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14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Relationship:</a:t>
            </a:r>
            <a:endParaRPr lang="en-US" dirty="0"/>
          </a:p>
        </p:txBody>
      </p:sp>
      <p:sp>
        <p:nvSpPr>
          <p:cNvPr id="3" name="Content Placeholder 2"/>
          <p:cNvSpPr>
            <a:spLocks noGrp="1"/>
          </p:cNvSpPr>
          <p:nvPr>
            <p:ph sz="quarter" idx="1"/>
          </p:nvPr>
        </p:nvSpPr>
        <p:spPr>
          <a:xfrm>
            <a:off x="457200" y="1600200"/>
            <a:ext cx="8077200" cy="4873752"/>
          </a:xfrm>
        </p:spPr>
        <p:txBody>
          <a:bodyPr/>
          <a:lstStyle/>
          <a:p>
            <a:r>
              <a:rPr lang="en-US" dirty="0" smtClean="0"/>
              <a:t>The number of participating entities in a relationship defines the degree of the relationship. </a:t>
            </a:r>
          </a:p>
          <a:p>
            <a:endParaRPr lang="en-US" dirty="0" smtClean="0"/>
          </a:p>
          <a:p>
            <a:r>
              <a:rPr lang="en-US" dirty="0" smtClean="0"/>
              <a:t>Binary = degree 2 </a:t>
            </a:r>
          </a:p>
          <a:p>
            <a:endParaRPr lang="en-US" dirty="0" smtClean="0"/>
          </a:p>
          <a:p>
            <a:r>
              <a:rPr lang="en-US" dirty="0" smtClean="0"/>
              <a:t>Ternary = degree 3 </a:t>
            </a:r>
          </a:p>
          <a:p>
            <a:endParaRPr lang="en-US" dirty="0" smtClean="0"/>
          </a:p>
          <a:p>
            <a:r>
              <a:rPr lang="en-US" dirty="0" smtClean="0"/>
              <a:t>n-</a:t>
            </a:r>
            <a:r>
              <a:rPr lang="en-US" dirty="0" err="1" smtClean="0"/>
              <a:t>ary</a:t>
            </a:r>
            <a:r>
              <a:rPr lang="en-US" dirty="0" smtClean="0"/>
              <a:t> = degree</a:t>
            </a:r>
            <a:endParaRPr lang="en-US" dirty="0"/>
          </a:p>
        </p:txBody>
      </p:sp>
      <p:sp>
        <p:nvSpPr>
          <p:cNvPr id="4" name="Rectangle 3"/>
          <p:cNvSpPr/>
          <p:nvPr/>
        </p:nvSpPr>
        <p:spPr>
          <a:xfrm>
            <a:off x="2209800" y="5791200"/>
            <a:ext cx="1295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student</a:t>
            </a:r>
            <a:endParaRPr lang="en-US" dirty="0"/>
          </a:p>
        </p:txBody>
      </p:sp>
      <p:sp>
        <p:nvSpPr>
          <p:cNvPr id="5" name="Rectangle 4"/>
          <p:cNvSpPr/>
          <p:nvPr/>
        </p:nvSpPr>
        <p:spPr>
          <a:xfrm>
            <a:off x="6400800" y="5791200"/>
            <a:ext cx="1447800" cy="76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course</a:t>
            </a:r>
            <a:endParaRPr lang="en-US" dirty="0"/>
          </a:p>
        </p:txBody>
      </p:sp>
      <p:sp>
        <p:nvSpPr>
          <p:cNvPr id="6" name="Flowchart: Decision 5"/>
          <p:cNvSpPr/>
          <p:nvPr/>
        </p:nvSpPr>
        <p:spPr>
          <a:xfrm>
            <a:off x="4038600" y="5334000"/>
            <a:ext cx="1828800" cy="15240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enrolls</a:t>
            </a:r>
            <a:endParaRPr lang="en-US" dirty="0"/>
          </a:p>
        </p:txBody>
      </p:sp>
      <p:cxnSp>
        <p:nvCxnSpPr>
          <p:cNvPr id="7" name="Straight Connector 6"/>
          <p:cNvCxnSpPr/>
          <p:nvPr/>
        </p:nvCxnSpPr>
        <p:spPr>
          <a:xfrm>
            <a:off x="3505200" y="60960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867400" y="60960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Callout 8"/>
          <p:cNvSpPr/>
          <p:nvPr/>
        </p:nvSpPr>
        <p:spPr>
          <a:xfrm>
            <a:off x="5105400" y="4038600"/>
            <a:ext cx="1447800" cy="838200"/>
          </a:xfrm>
          <a:prstGeom prst="wedgeEllipseCallout">
            <a:avLst>
              <a:gd name="adj1" fmla="val -42210"/>
              <a:gd name="adj2" fmla="val 927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Binary</a:t>
            </a:r>
            <a:endParaRPr 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2" end="2"/>
                                            </p:txEl>
                                          </p:spTgt>
                                        </p:tgtEl>
                                        <p:attrNameLst>
                                          <p:attrName>style.color</p:attrName>
                                        </p:attrNameLst>
                                      </p:cBhvr>
                                      <p:to>
                                        <a:schemeClr val="accent2"/>
                                      </p:to>
                                    </p:animClr>
                                    <p:animClr clrSpc="rgb" dir="cw">
                                      <p:cBhvr>
                                        <p:cTn id="7" dur="500" fill="hold"/>
                                        <p:tgtEl>
                                          <p:spTgt spid="3">
                                            <p:txEl>
                                              <p:pRg st="2" end="2"/>
                                            </p:txEl>
                                          </p:spTgt>
                                        </p:tgtEl>
                                        <p:attrNameLst>
                                          <p:attrName>fillcolor</p:attrName>
                                        </p:attrNameLst>
                                      </p:cBhvr>
                                      <p:to>
                                        <a:schemeClr val="accent2"/>
                                      </p:to>
                                    </p:animClr>
                                    <p:set>
                                      <p:cBhvr>
                                        <p:cTn id="8" dur="500" fill="hold"/>
                                        <p:tgtEl>
                                          <p:spTgt spid="3">
                                            <p:txEl>
                                              <p:pRg st="2" end="2"/>
                                            </p:txEl>
                                          </p:spTgt>
                                        </p:tgtEl>
                                        <p:attrNameLst>
                                          <p:attrName>fill.type</p:attrName>
                                        </p:attrNameLst>
                                      </p:cBhvr>
                                      <p:to>
                                        <p:strVal val="solid"/>
                                      </p:to>
                                    </p:set>
                                    <p:anim to="1.5" calcmode="lin" valueType="num">
                                      <p:cBhvr override="childStyle">
                                        <p:cTn id="9" dur="500" fill="hold"/>
                                        <p:tgtEl>
                                          <p:spTgt spid="3">
                                            <p:txEl>
                                              <p:pRg st="2" end="2"/>
                                            </p:txEl>
                                          </p:spTgt>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28" presetClass="emph" presetSubtype="0" fill="hold" nodeType="clickEffect">
                                  <p:stCondLst>
                                    <p:cond delay="0"/>
                                  </p:stCondLst>
                                  <p:iterate type="lt">
                                    <p:tmPct val="10000"/>
                                  </p:iterate>
                                  <p:childTnLst>
                                    <p:animClr clrSpc="rgb" dir="cw">
                                      <p:cBhvr override="childStyle">
                                        <p:cTn id="13" dur="500" fill="hold"/>
                                        <p:tgtEl>
                                          <p:spTgt spid="3">
                                            <p:txEl>
                                              <p:pRg st="4" end="4"/>
                                            </p:txEl>
                                          </p:spTgt>
                                        </p:tgtEl>
                                        <p:attrNameLst>
                                          <p:attrName>style.color</p:attrName>
                                        </p:attrNameLst>
                                      </p:cBhvr>
                                      <p:to>
                                        <a:schemeClr val="accent2"/>
                                      </p:to>
                                    </p:animClr>
                                    <p:animClr clrSpc="rgb" dir="cw">
                                      <p:cBhvr>
                                        <p:cTn id="14" dur="500" fill="hold"/>
                                        <p:tgtEl>
                                          <p:spTgt spid="3">
                                            <p:txEl>
                                              <p:pRg st="4" end="4"/>
                                            </p:txEl>
                                          </p:spTgt>
                                        </p:tgtEl>
                                        <p:attrNameLst>
                                          <p:attrName>fillcolor</p:attrName>
                                        </p:attrNameLst>
                                      </p:cBhvr>
                                      <p:to>
                                        <a:schemeClr val="accent2"/>
                                      </p:to>
                                    </p:animClr>
                                    <p:set>
                                      <p:cBhvr>
                                        <p:cTn id="15" dur="500" fill="hold"/>
                                        <p:tgtEl>
                                          <p:spTgt spid="3">
                                            <p:txEl>
                                              <p:pRg st="4" end="4"/>
                                            </p:txEl>
                                          </p:spTgt>
                                        </p:tgtEl>
                                        <p:attrNameLst>
                                          <p:attrName>fill.type</p:attrName>
                                        </p:attrNameLst>
                                      </p:cBhvr>
                                      <p:to>
                                        <p:strVal val="solid"/>
                                      </p:to>
                                    </p:set>
                                    <p:anim to="1.5" calcmode="lin" valueType="num">
                                      <p:cBhvr override="childStyle">
                                        <p:cTn id="16" dur="500" fill="hold"/>
                                        <p:tgtEl>
                                          <p:spTgt spid="3">
                                            <p:txEl>
                                              <p:pRg st="4" end="4"/>
                                            </p:txEl>
                                          </p:spTgt>
                                        </p:tgtEl>
                                        <p:attrNameLst>
                                          <p:attrName>style.fontSize</p:attrName>
                                        </p:attrNameLst>
                                      </p:cBhvr>
                                    </p:anim>
                                  </p:childTnLst>
                                </p:cTn>
                              </p:par>
                            </p:childTnLst>
                          </p:cTn>
                        </p:par>
                      </p:childTnLst>
                    </p:cTn>
                  </p:par>
                  <p:par>
                    <p:cTn id="17" fill="hold">
                      <p:stCondLst>
                        <p:cond delay="indefinite"/>
                      </p:stCondLst>
                      <p:childTnLst>
                        <p:par>
                          <p:cTn id="18" fill="hold">
                            <p:stCondLst>
                              <p:cond delay="0"/>
                            </p:stCondLst>
                            <p:childTnLst>
                              <p:par>
                                <p:cTn id="19" presetID="28" presetClass="emph" presetSubtype="0" fill="hold" nodeType="clickEffect">
                                  <p:stCondLst>
                                    <p:cond delay="0"/>
                                  </p:stCondLst>
                                  <p:iterate type="lt">
                                    <p:tmPct val="10000"/>
                                  </p:iterate>
                                  <p:childTnLst>
                                    <p:animClr clrSpc="rgb" dir="cw">
                                      <p:cBhvr override="childStyle">
                                        <p:cTn id="20" dur="500" fill="hold"/>
                                        <p:tgtEl>
                                          <p:spTgt spid="3">
                                            <p:txEl>
                                              <p:pRg st="6" end="6"/>
                                            </p:txEl>
                                          </p:spTgt>
                                        </p:tgtEl>
                                        <p:attrNameLst>
                                          <p:attrName>style.color</p:attrName>
                                        </p:attrNameLst>
                                      </p:cBhvr>
                                      <p:to>
                                        <a:schemeClr val="accent2"/>
                                      </p:to>
                                    </p:animClr>
                                    <p:animClr clrSpc="rgb" dir="cw">
                                      <p:cBhvr>
                                        <p:cTn id="21" dur="500" fill="hold"/>
                                        <p:tgtEl>
                                          <p:spTgt spid="3">
                                            <p:txEl>
                                              <p:pRg st="6" end="6"/>
                                            </p:txEl>
                                          </p:spTgt>
                                        </p:tgtEl>
                                        <p:attrNameLst>
                                          <p:attrName>fillcolor</p:attrName>
                                        </p:attrNameLst>
                                      </p:cBhvr>
                                      <p:to>
                                        <a:schemeClr val="accent2"/>
                                      </p:to>
                                    </p:animClr>
                                    <p:set>
                                      <p:cBhvr>
                                        <p:cTn id="22" dur="500" fill="hold"/>
                                        <p:tgtEl>
                                          <p:spTgt spid="3">
                                            <p:txEl>
                                              <p:pRg st="6" end="6"/>
                                            </p:txEl>
                                          </p:spTgt>
                                        </p:tgtEl>
                                        <p:attrNameLst>
                                          <p:attrName>fill.type</p:attrName>
                                        </p:attrNameLst>
                                      </p:cBhvr>
                                      <p:to>
                                        <p:strVal val="solid"/>
                                      </p:to>
                                    </p:set>
                                    <p:anim to="1.5" calcmode="lin" valueType="num">
                                      <p:cBhvr override="childStyle">
                                        <p:cTn id="23" dur="500" fill="hold"/>
                                        <p:tgtEl>
                                          <p:spTgt spid="3">
                                            <p:txEl>
                                              <p:pRg st="6" end="6"/>
                                            </p:txEl>
                                          </p:spTgt>
                                        </p:tgtEl>
                                        <p:attrNameLst>
                                          <p:attrName>style.fontSize</p:attrName>
                                        </p:attrNameLst>
                                      </p:cBhvr>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Relationship</a:t>
            </a:r>
            <a:endParaRPr lang="en-US" dirty="0"/>
          </a:p>
        </p:txBody>
      </p:sp>
      <p:sp>
        <p:nvSpPr>
          <p:cNvPr id="4" name="Rectangle 3"/>
          <p:cNvSpPr/>
          <p:nvPr/>
        </p:nvSpPr>
        <p:spPr>
          <a:xfrm>
            <a:off x="1295400" y="4191000"/>
            <a:ext cx="1295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student</a:t>
            </a:r>
            <a:endParaRPr lang="en-US" dirty="0"/>
          </a:p>
        </p:txBody>
      </p:sp>
      <p:sp>
        <p:nvSpPr>
          <p:cNvPr id="5" name="Rectangle 4"/>
          <p:cNvSpPr/>
          <p:nvPr/>
        </p:nvSpPr>
        <p:spPr>
          <a:xfrm>
            <a:off x="5486400" y="4191000"/>
            <a:ext cx="1447800" cy="76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course</a:t>
            </a:r>
            <a:endParaRPr lang="en-US" dirty="0"/>
          </a:p>
        </p:txBody>
      </p:sp>
      <p:sp>
        <p:nvSpPr>
          <p:cNvPr id="6" name="Flowchart: Decision 5"/>
          <p:cNvSpPr/>
          <p:nvPr/>
        </p:nvSpPr>
        <p:spPr>
          <a:xfrm>
            <a:off x="3124200" y="3733800"/>
            <a:ext cx="1828800" cy="15240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allot_grade</a:t>
            </a:r>
            <a:endParaRPr lang="en-US" dirty="0"/>
          </a:p>
        </p:txBody>
      </p:sp>
      <p:cxnSp>
        <p:nvCxnSpPr>
          <p:cNvPr id="7" name="Straight Connector 6"/>
          <p:cNvCxnSpPr/>
          <p:nvPr/>
        </p:nvCxnSpPr>
        <p:spPr>
          <a:xfrm>
            <a:off x="2590800" y="44958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53000" y="44958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52800" y="2362200"/>
            <a:ext cx="1295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Instructor</a:t>
            </a:r>
            <a:endParaRPr lang="en-US" dirty="0"/>
          </a:p>
        </p:txBody>
      </p:sp>
      <p:cxnSp>
        <p:nvCxnSpPr>
          <p:cNvPr id="10" name="Straight Connector 9"/>
          <p:cNvCxnSpPr/>
          <p:nvPr/>
        </p:nvCxnSpPr>
        <p:spPr>
          <a:xfrm rot="5400000">
            <a:off x="3695700" y="3390900"/>
            <a:ext cx="6873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Callout 11"/>
          <p:cNvSpPr/>
          <p:nvPr/>
        </p:nvSpPr>
        <p:spPr>
          <a:xfrm>
            <a:off x="5410200" y="2590800"/>
            <a:ext cx="1828800" cy="762000"/>
          </a:xfrm>
          <a:prstGeom prst="wedgeEllipseCallout">
            <a:avLst>
              <a:gd name="adj1" fmla="val -53141"/>
              <a:gd name="adj2" fmla="val 132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ternary</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grpId="0" nodeType="withEffect">
                                  <p:stCondLst>
                                    <p:cond delay="0"/>
                                  </p:stCondLst>
                                  <p:iterate type="lt">
                                    <p:tmPct val="5000"/>
                                  </p:iterate>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fltVal val="0"/>
                                          </p:val>
                                        </p:tav>
                                        <p:tav tm="100000">
                                          <p:val>
                                            <p:strVal val="#ppt_w"/>
                                          </p:val>
                                        </p:tav>
                                      </p:tavLst>
                                    </p:anim>
                                    <p:anim calcmode="lin" valueType="num">
                                      <p:cBhvr>
                                        <p:cTn id="44" dur="1000" fill="hold"/>
                                        <p:tgtEl>
                                          <p:spTgt spid="5"/>
                                        </p:tgtEl>
                                        <p:attrNameLst>
                                          <p:attrName>ppt_h</p:attrName>
                                        </p:attrNameLst>
                                      </p:cBhvr>
                                      <p:tavLst>
                                        <p:tav tm="0">
                                          <p:val>
                                            <p:fltVal val="0"/>
                                          </p:val>
                                        </p:tav>
                                        <p:tav tm="100000">
                                          <p:val>
                                            <p:strVal val="#ppt_h"/>
                                          </p:val>
                                        </p:tav>
                                      </p:tavLst>
                                    </p:anim>
                                    <p:anim calcmode="lin" valueType="num">
                                      <p:cBhvr>
                                        <p:cTn id="45" dur="1000" fill="hold"/>
                                        <p:tgtEl>
                                          <p:spTgt spid="5"/>
                                        </p:tgtEl>
                                        <p:attrNameLst>
                                          <p:attrName>style.rotation</p:attrName>
                                        </p:attrNameLst>
                                      </p:cBhvr>
                                      <p:tavLst>
                                        <p:tav tm="0">
                                          <p:val>
                                            <p:fltVal val="90"/>
                                          </p:val>
                                        </p:tav>
                                        <p:tav tm="100000">
                                          <p:val>
                                            <p:fltVal val="0"/>
                                          </p:val>
                                        </p:tav>
                                      </p:tavLst>
                                    </p:anim>
                                    <p:animEffect transition="in" filter="fade">
                                      <p:cBhvr>
                                        <p:cTn id="46" dur="1000"/>
                                        <p:tgtEl>
                                          <p:spTgt spid="5"/>
                                        </p:tgtEl>
                                      </p:cBhvr>
                                    </p:animEffect>
                                  </p:childTnLst>
                                </p:cTn>
                              </p:par>
                              <p:par>
                                <p:cTn id="47" presetID="31" presetClass="entr" presetSubtype="0" fill="hold" grpId="0" nodeType="withEffect">
                                  <p:stCondLst>
                                    <p:cond delay="0"/>
                                  </p:stCondLst>
                                  <p:iterate type="lt">
                                    <p:tmPct val="5000"/>
                                  </p:iterate>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 calcmode="lin" valueType="num">
                                      <p:cBhvr>
                                        <p:cTn id="51" dur="1000" fill="hold"/>
                                        <p:tgtEl>
                                          <p:spTgt spid="12"/>
                                        </p:tgtEl>
                                        <p:attrNameLst>
                                          <p:attrName>style.rotation</p:attrName>
                                        </p:attrNameLst>
                                      </p:cBhvr>
                                      <p:tavLst>
                                        <p:tav tm="0">
                                          <p:val>
                                            <p:fltVal val="90"/>
                                          </p:val>
                                        </p:tav>
                                        <p:tav tm="100000">
                                          <p:val>
                                            <p:fltVal val="0"/>
                                          </p:val>
                                        </p:tav>
                                      </p:tavLst>
                                    </p:anim>
                                    <p:animEffect transition="in" filter="fade">
                                      <p:cBhvr>
                                        <p:cTn id="5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ER Diagram </a:t>
            </a:r>
            <a:endParaRPr lang="en-US" dirty="0"/>
          </a:p>
        </p:txBody>
      </p:sp>
      <p:sp>
        <p:nvSpPr>
          <p:cNvPr id="3" name="Content Placeholder 2"/>
          <p:cNvSpPr>
            <a:spLocks noGrp="1"/>
          </p:cNvSpPr>
          <p:nvPr>
            <p:ph sz="quarter" idx="1"/>
          </p:nvPr>
        </p:nvSpPr>
        <p:spPr>
          <a:xfrm>
            <a:off x="533400" y="1219200"/>
            <a:ext cx="7467600" cy="4873752"/>
          </a:xfrm>
        </p:spPr>
        <p:txBody>
          <a:bodyPr>
            <a:normAutofit/>
          </a:bodyPr>
          <a:lstStyle/>
          <a:p>
            <a:pPr marL="0" indent="0">
              <a:buNone/>
            </a:pPr>
            <a:r>
              <a:rPr lang="en-US" b="1" dirty="0"/>
              <a:t>ENTITY RELATIONAL (ER) MODEL</a:t>
            </a:r>
            <a:r>
              <a:rPr lang="en-US" dirty="0"/>
              <a:t> is a high-level conceptual data model diagram</a:t>
            </a:r>
            <a:r>
              <a:rPr lang="en-US" dirty="0" smtClean="0"/>
              <a:t>.</a:t>
            </a:r>
          </a:p>
          <a:p>
            <a:r>
              <a:rPr lang="en-US" dirty="0" smtClean="0"/>
              <a:t>It’s a pictorial representation.</a:t>
            </a:r>
          </a:p>
          <a:p>
            <a:pPr marL="0" indent="0">
              <a:buNone/>
            </a:pPr>
            <a:r>
              <a:rPr lang="en-US" b="1" dirty="0" smtClean="0"/>
              <a:t>Why ER diagram </a:t>
            </a:r>
            <a:endParaRPr lang="en-US" b="1" dirty="0"/>
          </a:p>
          <a:p>
            <a:r>
              <a:rPr lang="en-US" dirty="0"/>
              <a:t>ER modeling helps you </a:t>
            </a:r>
            <a:r>
              <a:rPr lang="en-US" b="1" dirty="0">
                <a:solidFill>
                  <a:schemeClr val="accent3">
                    <a:lumMod val="60000"/>
                    <a:lumOff val="40000"/>
                  </a:schemeClr>
                </a:solidFill>
              </a:rPr>
              <a:t>to analyze data requirements systematically </a:t>
            </a:r>
            <a:r>
              <a:rPr lang="en-US" dirty="0"/>
              <a:t>to produce a well-designed database. </a:t>
            </a:r>
            <a:endParaRPr lang="en-US" dirty="0" smtClean="0"/>
          </a:p>
          <a:p>
            <a:r>
              <a:rPr lang="en-US" dirty="0" smtClean="0"/>
              <a:t>The </a:t>
            </a:r>
            <a:r>
              <a:rPr lang="en-US" dirty="0"/>
              <a:t>Entity-Relation model </a:t>
            </a:r>
            <a:r>
              <a:rPr lang="en-US" b="1" dirty="0">
                <a:solidFill>
                  <a:schemeClr val="accent3">
                    <a:lumMod val="60000"/>
                    <a:lumOff val="40000"/>
                  </a:schemeClr>
                </a:solidFill>
              </a:rPr>
              <a:t>represents real-world entities and the relationship between them</a:t>
            </a:r>
            <a:r>
              <a:rPr lang="en-US" dirty="0"/>
              <a:t>. </a:t>
            </a:r>
            <a:endParaRPr lang="en-US" dirty="0" smtClean="0"/>
          </a:p>
          <a:p>
            <a:r>
              <a:rPr lang="en-US" dirty="0" smtClean="0"/>
              <a:t>It </a:t>
            </a:r>
            <a:r>
              <a:rPr lang="en-US" dirty="0"/>
              <a:t>is considered a best practice to complete ER modeling before implementing your database.</a:t>
            </a:r>
          </a:p>
          <a:p>
            <a:endParaRPr lang="en-US" dirty="0"/>
          </a:p>
        </p:txBody>
      </p:sp>
    </p:spTree>
    <p:extLst>
      <p:ext uri="{BB962C8B-B14F-4D97-AF65-F5344CB8AC3E}">
        <p14:creationId xmlns:p14="http://schemas.microsoft.com/office/powerpoint/2010/main" val="757854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r>
              <a:rPr lang="en-US" dirty="0" err="1" smtClean="0"/>
              <a:t>ary</a:t>
            </a:r>
            <a:r>
              <a:rPr lang="en-US" dirty="0" smtClean="0"/>
              <a:t> relationship</a:t>
            </a:r>
            <a:endParaRPr lang="en-US" dirty="0"/>
          </a:p>
        </p:txBody>
      </p:sp>
      <p:sp>
        <p:nvSpPr>
          <p:cNvPr id="4" name="Rectangle 3"/>
          <p:cNvSpPr/>
          <p:nvPr/>
        </p:nvSpPr>
        <p:spPr>
          <a:xfrm>
            <a:off x="1219200" y="3581400"/>
            <a:ext cx="1295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student</a:t>
            </a:r>
            <a:endParaRPr lang="en-US" dirty="0"/>
          </a:p>
        </p:txBody>
      </p:sp>
      <p:sp>
        <p:nvSpPr>
          <p:cNvPr id="5" name="Rectangle 4"/>
          <p:cNvSpPr/>
          <p:nvPr/>
        </p:nvSpPr>
        <p:spPr>
          <a:xfrm>
            <a:off x="5410200" y="3581400"/>
            <a:ext cx="1447800" cy="76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course</a:t>
            </a:r>
            <a:endParaRPr lang="en-US" dirty="0"/>
          </a:p>
        </p:txBody>
      </p:sp>
      <p:sp>
        <p:nvSpPr>
          <p:cNvPr id="6" name="Flowchart: Decision 5"/>
          <p:cNvSpPr/>
          <p:nvPr/>
        </p:nvSpPr>
        <p:spPr>
          <a:xfrm>
            <a:off x="3048000" y="3124200"/>
            <a:ext cx="1828800" cy="15240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offers</a:t>
            </a:r>
            <a:endParaRPr lang="en-US" dirty="0"/>
          </a:p>
        </p:txBody>
      </p:sp>
      <p:cxnSp>
        <p:nvCxnSpPr>
          <p:cNvPr id="7" name="Straight Connector 6"/>
          <p:cNvCxnSpPr/>
          <p:nvPr/>
        </p:nvCxnSpPr>
        <p:spPr>
          <a:xfrm>
            <a:off x="2514600" y="38862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76800" y="38862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276600" y="1752600"/>
            <a:ext cx="1295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Instructor</a:t>
            </a:r>
            <a:endParaRPr lang="en-US" dirty="0"/>
          </a:p>
        </p:txBody>
      </p:sp>
      <p:cxnSp>
        <p:nvCxnSpPr>
          <p:cNvPr id="10" name="Straight Connector 9"/>
          <p:cNvCxnSpPr/>
          <p:nvPr/>
        </p:nvCxnSpPr>
        <p:spPr>
          <a:xfrm rot="5400000">
            <a:off x="3619500" y="2781300"/>
            <a:ext cx="6873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Callout 10"/>
          <p:cNvSpPr/>
          <p:nvPr/>
        </p:nvSpPr>
        <p:spPr>
          <a:xfrm>
            <a:off x="5334000" y="1981200"/>
            <a:ext cx="1828800" cy="762000"/>
          </a:xfrm>
          <a:prstGeom prst="wedgeEllipseCallout">
            <a:avLst>
              <a:gd name="adj1" fmla="val -53141"/>
              <a:gd name="adj2" fmla="val 132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r>
              <a:rPr lang="en-US" dirty="0" err="1" smtClean="0">
                <a:solidFill>
                  <a:schemeClr val="tx1"/>
                </a:solidFill>
              </a:rPr>
              <a:t>ary</a:t>
            </a:r>
            <a:endParaRPr lang="en-US" dirty="0">
              <a:solidFill>
                <a:schemeClr val="tx1"/>
              </a:solidFill>
            </a:endParaRPr>
          </a:p>
        </p:txBody>
      </p:sp>
      <p:sp>
        <p:nvSpPr>
          <p:cNvPr id="12" name="Rectangle 11"/>
          <p:cNvSpPr/>
          <p:nvPr/>
        </p:nvSpPr>
        <p:spPr>
          <a:xfrm>
            <a:off x="3276600" y="5257800"/>
            <a:ext cx="1447800" cy="76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class_room</a:t>
            </a:r>
            <a:endParaRPr lang="en-US" dirty="0"/>
          </a:p>
        </p:txBody>
      </p:sp>
      <p:cxnSp>
        <p:nvCxnSpPr>
          <p:cNvPr id="17" name="Straight Connector 16"/>
          <p:cNvCxnSpPr>
            <a:stCxn id="6" idx="2"/>
          </p:cNvCxnSpPr>
          <p:nvPr/>
        </p:nvCxnSpPr>
        <p:spPr>
          <a:xfrm rot="5400000">
            <a:off x="3656806" y="4953794"/>
            <a:ext cx="6111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grpId="0" nodeType="withEffect">
                                  <p:stCondLst>
                                    <p:cond delay="0"/>
                                  </p:stCondLst>
                                  <p:iterate type="lt">
                                    <p:tmPct val="5000"/>
                                  </p:iterate>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fltVal val="0"/>
                                          </p:val>
                                        </p:tav>
                                        <p:tav tm="100000">
                                          <p:val>
                                            <p:strVal val="#ppt_w"/>
                                          </p:val>
                                        </p:tav>
                                      </p:tavLst>
                                    </p:anim>
                                    <p:anim calcmode="lin" valueType="num">
                                      <p:cBhvr>
                                        <p:cTn id="44" dur="1000" fill="hold"/>
                                        <p:tgtEl>
                                          <p:spTgt spid="5"/>
                                        </p:tgtEl>
                                        <p:attrNameLst>
                                          <p:attrName>ppt_h</p:attrName>
                                        </p:attrNameLst>
                                      </p:cBhvr>
                                      <p:tavLst>
                                        <p:tav tm="0">
                                          <p:val>
                                            <p:fltVal val="0"/>
                                          </p:val>
                                        </p:tav>
                                        <p:tav tm="100000">
                                          <p:val>
                                            <p:strVal val="#ppt_h"/>
                                          </p:val>
                                        </p:tav>
                                      </p:tavLst>
                                    </p:anim>
                                    <p:anim calcmode="lin" valueType="num">
                                      <p:cBhvr>
                                        <p:cTn id="45" dur="1000" fill="hold"/>
                                        <p:tgtEl>
                                          <p:spTgt spid="5"/>
                                        </p:tgtEl>
                                        <p:attrNameLst>
                                          <p:attrName>style.rotation</p:attrName>
                                        </p:attrNameLst>
                                      </p:cBhvr>
                                      <p:tavLst>
                                        <p:tav tm="0">
                                          <p:val>
                                            <p:fltVal val="90"/>
                                          </p:val>
                                        </p:tav>
                                        <p:tav tm="100000">
                                          <p:val>
                                            <p:fltVal val="0"/>
                                          </p:val>
                                        </p:tav>
                                      </p:tavLst>
                                    </p:anim>
                                    <p:animEffect transition="in" filter="fade">
                                      <p:cBhvr>
                                        <p:cTn id="46" dur="1000"/>
                                        <p:tgtEl>
                                          <p:spTgt spid="5"/>
                                        </p:tgtEl>
                                      </p:cBhvr>
                                    </p:animEffect>
                                  </p:childTnLst>
                                </p:cTn>
                              </p:par>
                              <p:par>
                                <p:cTn id="47" presetID="31" presetClass="entr" presetSubtype="0" fill="hold" grpId="0" nodeType="withEffect">
                                  <p:stCondLst>
                                    <p:cond delay="0"/>
                                  </p:stCondLst>
                                  <p:iterate type="lt">
                                    <p:tmPct val="5000"/>
                                  </p:iterate>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par>
                                <p:cTn id="53" presetID="31" presetClass="entr" presetSubtype="0" fill="hold" grpId="0" nodeType="withEffect">
                                  <p:stCondLst>
                                    <p:cond delay="0"/>
                                  </p:stCondLst>
                                  <p:iterate type="lt">
                                    <p:tmPct val="5000"/>
                                  </p:iterate>
                                  <p:childTnLst>
                                    <p:set>
                                      <p:cBhvr>
                                        <p:cTn id="54" dur="1" fill="hold">
                                          <p:stCondLst>
                                            <p:cond delay="0"/>
                                          </p:stCondLst>
                                        </p:cTn>
                                        <p:tgtEl>
                                          <p:spTgt spid="12"/>
                                        </p:tgtEl>
                                        <p:attrNameLst>
                                          <p:attrName>style.visibility</p:attrName>
                                        </p:attrNameLst>
                                      </p:cBhvr>
                                      <p:to>
                                        <p:strVal val="visible"/>
                                      </p:to>
                                    </p:set>
                                    <p:anim calcmode="lin" valueType="num">
                                      <p:cBhvr>
                                        <p:cTn id="55" dur="1000" fill="hold"/>
                                        <p:tgtEl>
                                          <p:spTgt spid="12"/>
                                        </p:tgtEl>
                                        <p:attrNameLst>
                                          <p:attrName>ppt_w</p:attrName>
                                        </p:attrNameLst>
                                      </p:cBhvr>
                                      <p:tavLst>
                                        <p:tav tm="0">
                                          <p:val>
                                            <p:fltVal val="0"/>
                                          </p:val>
                                        </p:tav>
                                        <p:tav tm="100000">
                                          <p:val>
                                            <p:strVal val="#ppt_w"/>
                                          </p:val>
                                        </p:tav>
                                      </p:tavLst>
                                    </p:anim>
                                    <p:anim calcmode="lin" valueType="num">
                                      <p:cBhvr>
                                        <p:cTn id="56" dur="1000" fill="hold"/>
                                        <p:tgtEl>
                                          <p:spTgt spid="12"/>
                                        </p:tgtEl>
                                        <p:attrNameLst>
                                          <p:attrName>ppt_h</p:attrName>
                                        </p:attrNameLst>
                                      </p:cBhvr>
                                      <p:tavLst>
                                        <p:tav tm="0">
                                          <p:val>
                                            <p:fltVal val="0"/>
                                          </p:val>
                                        </p:tav>
                                        <p:tav tm="100000">
                                          <p:val>
                                            <p:strVal val="#ppt_h"/>
                                          </p:val>
                                        </p:tav>
                                      </p:tavLst>
                                    </p:anim>
                                    <p:anim calcmode="lin" valueType="num">
                                      <p:cBhvr>
                                        <p:cTn id="57" dur="1000" fill="hold"/>
                                        <p:tgtEl>
                                          <p:spTgt spid="12"/>
                                        </p:tgtEl>
                                        <p:attrNameLst>
                                          <p:attrName>style.rotation</p:attrName>
                                        </p:attrNameLst>
                                      </p:cBhvr>
                                      <p:tavLst>
                                        <p:tav tm="0">
                                          <p:val>
                                            <p:fltVal val="90"/>
                                          </p:val>
                                        </p:tav>
                                        <p:tav tm="100000">
                                          <p:val>
                                            <p:fltVal val="0"/>
                                          </p:val>
                                        </p:tav>
                                      </p:tavLst>
                                    </p:anim>
                                    <p:animEffect transition="in" filter="fade">
                                      <p:cBhvr>
                                        <p:cTn id="58" dur="1000"/>
                                        <p:tgtEl>
                                          <p:spTgt spid="12"/>
                                        </p:tgtEl>
                                      </p:cBhvr>
                                    </p:animEffect>
                                  </p:childTnLst>
                                </p:cTn>
                              </p:par>
                              <p:par>
                                <p:cTn id="59" presetID="31" presetClass="entr" presetSubtype="0" fill="hold" nodeType="withEffect">
                                  <p:stCondLst>
                                    <p:cond delay="0"/>
                                  </p:stCondLst>
                                  <p:iterate type="lt">
                                    <p:tmPct val="5000"/>
                                  </p:iterate>
                                  <p:childTnLst>
                                    <p:set>
                                      <p:cBhvr>
                                        <p:cTn id="60" dur="1" fill="hold">
                                          <p:stCondLst>
                                            <p:cond delay="0"/>
                                          </p:stCondLst>
                                        </p:cTn>
                                        <p:tgtEl>
                                          <p:spTgt spid="17"/>
                                        </p:tgtEl>
                                        <p:attrNameLst>
                                          <p:attrName>style.visibility</p:attrName>
                                        </p:attrNameLst>
                                      </p:cBhvr>
                                      <p:to>
                                        <p:strVal val="visible"/>
                                      </p:to>
                                    </p:set>
                                    <p:anim calcmode="lin" valueType="num">
                                      <p:cBhvr>
                                        <p:cTn id="61" dur="1000" fill="hold"/>
                                        <p:tgtEl>
                                          <p:spTgt spid="17"/>
                                        </p:tgtEl>
                                        <p:attrNameLst>
                                          <p:attrName>ppt_w</p:attrName>
                                        </p:attrNameLst>
                                      </p:cBhvr>
                                      <p:tavLst>
                                        <p:tav tm="0">
                                          <p:val>
                                            <p:fltVal val="0"/>
                                          </p:val>
                                        </p:tav>
                                        <p:tav tm="100000">
                                          <p:val>
                                            <p:strVal val="#ppt_w"/>
                                          </p:val>
                                        </p:tav>
                                      </p:tavLst>
                                    </p:anim>
                                    <p:anim calcmode="lin" valueType="num">
                                      <p:cBhvr>
                                        <p:cTn id="62" dur="1000" fill="hold"/>
                                        <p:tgtEl>
                                          <p:spTgt spid="17"/>
                                        </p:tgtEl>
                                        <p:attrNameLst>
                                          <p:attrName>ppt_h</p:attrName>
                                        </p:attrNameLst>
                                      </p:cBhvr>
                                      <p:tavLst>
                                        <p:tav tm="0">
                                          <p:val>
                                            <p:fltVal val="0"/>
                                          </p:val>
                                        </p:tav>
                                        <p:tav tm="100000">
                                          <p:val>
                                            <p:strVal val="#ppt_h"/>
                                          </p:val>
                                        </p:tav>
                                      </p:tavLst>
                                    </p:anim>
                                    <p:anim calcmode="lin" valueType="num">
                                      <p:cBhvr>
                                        <p:cTn id="63" dur="1000" fill="hold"/>
                                        <p:tgtEl>
                                          <p:spTgt spid="17"/>
                                        </p:tgtEl>
                                        <p:attrNameLst>
                                          <p:attrName>style.rotation</p:attrName>
                                        </p:attrNameLst>
                                      </p:cBhvr>
                                      <p:tavLst>
                                        <p:tav tm="0">
                                          <p:val>
                                            <p:fltVal val="90"/>
                                          </p:val>
                                        </p:tav>
                                        <p:tav tm="100000">
                                          <p:val>
                                            <p:fltVal val="0"/>
                                          </p:val>
                                        </p:tav>
                                      </p:tavLst>
                                    </p:anim>
                                    <p:animEffect transition="in" filter="fade">
                                      <p:cBhvr>
                                        <p:cTn id="6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808038"/>
          </a:xfrm>
        </p:spPr>
        <p:txBody>
          <a:bodyPr/>
          <a:lstStyle/>
          <a:p>
            <a:r>
              <a:rPr lang="en-US" dirty="0"/>
              <a:t>Exercise</a:t>
            </a:r>
          </a:p>
        </p:txBody>
      </p:sp>
      <p:sp>
        <p:nvSpPr>
          <p:cNvPr id="3" name="Content Placeholder 2"/>
          <p:cNvSpPr>
            <a:spLocks noGrp="1"/>
          </p:cNvSpPr>
          <p:nvPr>
            <p:ph sz="quarter" idx="1"/>
          </p:nvPr>
        </p:nvSpPr>
        <p:spPr>
          <a:xfrm>
            <a:off x="304800" y="1600200"/>
            <a:ext cx="8229600" cy="3962400"/>
          </a:xfrm>
        </p:spPr>
        <p:txBody>
          <a:bodyPr>
            <a:normAutofit/>
          </a:bodyPr>
          <a:lstStyle/>
          <a:p>
            <a:pPr algn="just"/>
            <a:r>
              <a:rPr lang="en-US" dirty="0"/>
              <a:t>A company has several departments. Each department has a supervisor and at least one employee. Every supervisor has only one department under him. Employees must be assigned to at least one, but possibly more departments. At least one employee is assigned to a </a:t>
            </a:r>
            <a:r>
              <a:rPr lang="en-US" dirty="0" smtClean="0"/>
              <a:t>project. </a:t>
            </a:r>
            <a:r>
              <a:rPr lang="en-US" dirty="0"/>
              <a:t>Each employee is assigned </a:t>
            </a:r>
            <a:r>
              <a:rPr lang="en-US" dirty="0" err="1"/>
              <a:t>atleast</a:t>
            </a:r>
            <a:r>
              <a:rPr lang="en-US" dirty="0"/>
              <a:t> one project. </a:t>
            </a:r>
            <a:r>
              <a:rPr lang="en-US" dirty="0" smtClean="0"/>
              <a:t>The </a:t>
            </a:r>
            <a:r>
              <a:rPr lang="en-US" dirty="0"/>
              <a:t>important data fields are the names of the departments, projects, supervisors and employees, as well as the supervisor and employee number and a unique project number.</a:t>
            </a:r>
          </a:p>
        </p:txBody>
      </p:sp>
    </p:spTree>
    <p:extLst>
      <p:ext uri="{BB962C8B-B14F-4D97-AF65-F5344CB8AC3E}">
        <p14:creationId xmlns:p14="http://schemas.microsoft.com/office/powerpoint/2010/main" val="1262313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Entities</a:t>
            </a:r>
            <a:endParaRPr lang="en-US" dirty="0"/>
          </a:p>
        </p:txBody>
      </p:sp>
      <p:sp>
        <p:nvSpPr>
          <p:cNvPr id="3" name="Content Placeholder 2"/>
          <p:cNvSpPr>
            <a:spLocks noGrp="1"/>
          </p:cNvSpPr>
          <p:nvPr>
            <p:ph sz="quarter" idx="1"/>
          </p:nvPr>
        </p:nvSpPr>
        <p:spPr>
          <a:xfrm>
            <a:off x="457200" y="1600200"/>
            <a:ext cx="7696200" cy="4495800"/>
          </a:xfrm>
        </p:spPr>
        <p:txBody>
          <a:bodyPr/>
          <a:lstStyle/>
          <a:p>
            <a:pPr algn="just"/>
            <a:r>
              <a:rPr lang="en-US" dirty="0"/>
              <a:t>A company has several </a:t>
            </a:r>
            <a:r>
              <a:rPr lang="en-US" b="1" dirty="0"/>
              <a:t>departments</a:t>
            </a:r>
            <a:r>
              <a:rPr lang="en-US" dirty="0"/>
              <a:t>. Each department has a supervisor and at least one employee. Every </a:t>
            </a:r>
            <a:r>
              <a:rPr lang="en-US" b="1" dirty="0"/>
              <a:t>supervisor</a:t>
            </a:r>
            <a:r>
              <a:rPr lang="en-US" dirty="0"/>
              <a:t> has only one department under him. </a:t>
            </a:r>
            <a:r>
              <a:rPr lang="en-US" b="1" dirty="0"/>
              <a:t>Employees</a:t>
            </a:r>
            <a:r>
              <a:rPr lang="en-US" dirty="0"/>
              <a:t> must be assigned to at least one, but possibly more departments. At least one employee is assigned to a </a:t>
            </a:r>
            <a:r>
              <a:rPr lang="en-US" b="1" dirty="0" smtClean="0"/>
              <a:t>project</a:t>
            </a:r>
            <a:r>
              <a:rPr lang="en-US" dirty="0" smtClean="0"/>
              <a:t>. </a:t>
            </a:r>
            <a:r>
              <a:rPr lang="en-US" dirty="0"/>
              <a:t>Each employee is assigned </a:t>
            </a:r>
            <a:r>
              <a:rPr lang="en-US" dirty="0" err="1"/>
              <a:t>atleast</a:t>
            </a:r>
            <a:r>
              <a:rPr lang="en-US" dirty="0"/>
              <a:t> one project.</a:t>
            </a:r>
            <a:r>
              <a:rPr lang="en-US" dirty="0" smtClean="0"/>
              <a:t> </a:t>
            </a:r>
            <a:r>
              <a:rPr lang="en-US" dirty="0"/>
              <a:t>The important data fields are the names of the departments, projects, supervisors and employees, as well as the supervisor and employee number and a unique project number.</a:t>
            </a:r>
          </a:p>
          <a:p>
            <a:endParaRPr lang="en-US" dirty="0"/>
          </a:p>
        </p:txBody>
      </p:sp>
    </p:spTree>
    <p:extLst>
      <p:ext uri="{BB962C8B-B14F-4D97-AF65-F5344CB8AC3E}">
        <p14:creationId xmlns:p14="http://schemas.microsoft.com/office/powerpoint/2010/main" val="606701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914400" y="4876800"/>
            <a:ext cx="1676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Employee</a:t>
            </a:r>
            <a:endParaRPr lang="en-US" dirty="0"/>
          </a:p>
        </p:txBody>
      </p:sp>
      <p:sp>
        <p:nvSpPr>
          <p:cNvPr id="5" name="Rectangle 4"/>
          <p:cNvSpPr/>
          <p:nvPr/>
        </p:nvSpPr>
        <p:spPr>
          <a:xfrm>
            <a:off x="5257800" y="4806473"/>
            <a:ext cx="1752600" cy="603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Department </a:t>
            </a:r>
            <a:endParaRPr lang="en-US" dirty="0"/>
          </a:p>
        </p:txBody>
      </p:sp>
      <p:sp>
        <p:nvSpPr>
          <p:cNvPr id="6" name="Rectangle 5"/>
          <p:cNvSpPr/>
          <p:nvPr/>
        </p:nvSpPr>
        <p:spPr>
          <a:xfrm>
            <a:off x="914400" y="2673069"/>
            <a:ext cx="15240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project</a:t>
            </a:r>
            <a:endParaRPr lang="en-US" dirty="0"/>
          </a:p>
        </p:txBody>
      </p:sp>
      <p:sp>
        <p:nvSpPr>
          <p:cNvPr id="7" name="Rectangle 6"/>
          <p:cNvSpPr/>
          <p:nvPr/>
        </p:nvSpPr>
        <p:spPr>
          <a:xfrm>
            <a:off x="5342766" y="2613770"/>
            <a:ext cx="15240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supervisor</a:t>
            </a:r>
            <a:endParaRPr lang="en-US" dirty="0"/>
          </a:p>
        </p:txBody>
      </p:sp>
    </p:spTree>
    <p:extLst>
      <p:ext uri="{BB962C8B-B14F-4D97-AF65-F5344CB8AC3E}">
        <p14:creationId xmlns:p14="http://schemas.microsoft.com/office/powerpoint/2010/main" val="359470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Attributes</a:t>
            </a:r>
            <a:endParaRPr lang="en-US" dirty="0"/>
          </a:p>
        </p:txBody>
      </p:sp>
      <p:sp>
        <p:nvSpPr>
          <p:cNvPr id="3" name="Content Placeholder 2"/>
          <p:cNvSpPr>
            <a:spLocks noGrp="1"/>
          </p:cNvSpPr>
          <p:nvPr>
            <p:ph sz="quarter" idx="1"/>
          </p:nvPr>
        </p:nvSpPr>
        <p:spPr/>
        <p:txBody>
          <a:bodyPr/>
          <a:lstStyle/>
          <a:p>
            <a:pPr algn="just"/>
            <a:r>
              <a:rPr lang="en-US" dirty="0"/>
              <a:t>A company has several </a:t>
            </a:r>
            <a:r>
              <a:rPr lang="en-US" b="1" dirty="0"/>
              <a:t>departments</a:t>
            </a:r>
            <a:r>
              <a:rPr lang="en-US" dirty="0"/>
              <a:t>. Each department has a supervisor and at least one employee. Every </a:t>
            </a:r>
            <a:r>
              <a:rPr lang="en-US" b="1" dirty="0"/>
              <a:t>supervisor</a:t>
            </a:r>
            <a:r>
              <a:rPr lang="en-US" dirty="0"/>
              <a:t> has only one department under him. </a:t>
            </a:r>
            <a:r>
              <a:rPr lang="en-US" b="1" dirty="0"/>
              <a:t>Employees</a:t>
            </a:r>
            <a:r>
              <a:rPr lang="en-US" dirty="0"/>
              <a:t> must be assigned to at least one, but possibly more departments. At least one employee is assigned to a </a:t>
            </a:r>
            <a:r>
              <a:rPr lang="en-US" b="1" dirty="0" smtClean="0"/>
              <a:t>project</a:t>
            </a:r>
            <a:r>
              <a:rPr lang="en-US" dirty="0" smtClean="0"/>
              <a:t>.</a:t>
            </a:r>
            <a:r>
              <a:rPr lang="en-US" dirty="0"/>
              <a:t> Each employee is assigned </a:t>
            </a:r>
            <a:r>
              <a:rPr lang="en-US" dirty="0" err="1"/>
              <a:t>atleast</a:t>
            </a:r>
            <a:r>
              <a:rPr lang="en-US" dirty="0"/>
              <a:t> one project.</a:t>
            </a:r>
            <a:r>
              <a:rPr lang="en-US" dirty="0" smtClean="0"/>
              <a:t> </a:t>
            </a:r>
            <a:r>
              <a:rPr lang="en-US" dirty="0"/>
              <a:t>The important </a:t>
            </a:r>
            <a:r>
              <a:rPr lang="en-US" dirty="0">
                <a:solidFill>
                  <a:schemeClr val="accent1">
                    <a:lumMod val="75000"/>
                  </a:schemeClr>
                </a:solidFill>
              </a:rPr>
              <a:t>data fields </a:t>
            </a:r>
            <a:r>
              <a:rPr lang="en-US" dirty="0"/>
              <a:t>are the </a:t>
            </a:r>
            <a:r>
              <a:rPr lang="en-US" b="1" dirty="0">
                <a:solidFill>
                  <a:schemeClr val="accent1">
                    <a:lumMod val="75000"/>
                  </a:schemeClr>
                </a:solidFill>
              </a:rPr>
              <a:t>names of the departments, projects, supervisors and employees</a:t>
            </a:r>
            <a:r>
              <a:rPr lang="en-US" dirty="0"/>
              <a:t>, as well as the </a:t>
            </a:r>
            <a:r>
              <a:rPr lang="en-US" b="1" dirty="0">
                <a:solidFill>
                  <a:schemeClr val="accent1">
                    <a:lumMod val="75000"/>
                  </a:schemeClr>
                </a:solidFill>
              </a:rPr>
              <a:t>supervisor and employee number and a unique project number.</a:t>
            </a:r>
          </a:p>
          <a:p>
            <a:endParaRPr lang="en-US" b="1" dirty="0">
              <a:solidFill>
                <a:schemeClr val="accent1">
                  <a:lumMod val="75000"/>
                </a:schemeClr>
              </a:solidFill>
            </a:endParaRPr>
          </a:p>
        </p:txBody>
      </p:sp>
    </p:spTree>
    <p:extLst>
      <p:ext uri="{BB962C8B-B14F-4D97-AF65-F5344CB8AC3E}">
        <p14:creationId xmlns:p14="http://schemas.microsoft.com/office/powerpoint/2010/main" val="2327834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4" name="Rectangle 3"/>
          <p:cNvSpPr/>
          <p:nvPr/>
        </p:nvSpPr>
        <p:spPr>
          <a:xfrm>
            <a:off x="914400" y="4876800"/>
            <a:ext cx="1676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Employee</a:t>
            </a:r>
            <a:endParaRPr lang="en-US" dirty="0"/>
          </a:p>
        </p:txBody>
      </p:sp>
      <p:sp>
        <p:nvSpPr>
          <p:cNvPr id="5" name="Rectangle 4"/>
          <p:cNvSpPr/>
          <p:nvPr/>
        </p:nvSpPr>
        <p:spPr>
          <a:xfrm>
            <a:off x="5257800" y="4958873"/>
            <a:ext cx="1676400" cy="603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Department </a:t>
            </a:r>
            <a:endParaRPr lang="en-US" dirty="0"/>
          </a:p>
        </p:txBody>
      </p:sp>
      <p:sp>
        <p:nvSpPr>
          <p:cNvPr id="6" name="Rectangle 5"/>
          <p:cNvSpPr/>
          <p:nvPr/>
        </p:nvSpPr>
        <p:spPr>
          <a:xfrm>
            <a:off x="914400" y="2673069"/>
            <a:ext cx="15240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project</a:t>
            </a:r>
            <a:endParaRPr lang="en-US" dirty="0"/>
          </a:p>
        </p:txBody>
      </p:sp>
      <p:sp>
        <p:nvSpPr>
          <p:cNvPr id="7" name="Rectangle 6"/>
          <p:cNvSpPr/>
          <p:nvPr/>
        </p:nvSpPr>
        <p:spPr>
          <a:xfrm>
            <a:off x="5342766" y="2613770"/>
            <a:ext cx="15240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supervisor</a:t>
            </a:r>
            <a:endParaRPr lang="en-US" dirty="0"/>
          </a:p>
        </p:txBody>
      </p:sp>
      <p:sp>
        <p:nvSpPr>
          <p:cNvPr id="8" name="Oval 7"/>
          <p:cNvSpPr/>
          <p:nvPr/>
        </p:nvSpPr>
        <p:spPr>
          <a:xfrm>
            <a:off x="685800" y="2057400"/>
            <a:ext cx="13716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P_name</a:t>
            </a:r>
            <a:endParaRPr lang="en-US" sz="1600" dirty="0">
              <a:solidFill>
                <a:schemeClr val="tx1"/>
              </a:solidFill>
            </a:endParaRPr>
          </a:p>
        </p:txBody>
      </p:sp>
      <p:sp>
        <p:nvSpPr>
          <p:cNvPr id="10" name="Oval 9"/>
          <p:cNvSpPr/>
          <p:nvPr/>
        </p:nvSpPr>
        <p:spPr>
          <a:xfrm>
            <a:off x="2057400" y="6016091"/>
            <a:ext cx="1524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E_name</a:t>
            </a:r>
            <a:endParaRPr lang="en-US" dirty="0">
              <a:solidFill>
                <a:schemeClr val="tx1"/>
              </a:solidFill>
            </a:endParaRPr>
          </a:p>
        </p:txBody>
      </p:sp>
      <p:sp>
        <p:nvSpPr>
          <p:cNvPr id="11" name="Oval 10"/>
          <p:cNvSpPr/>
          <p:nvPr/>
        </p:nvSpPr>
        <p:spPr>
          <a:xfrm>
            <a:off x="4847466" y="1883758"/>
            <a:ext cx="1143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S_id</a:t>
            </a:r>
            <a:endParaRPr lang="en-US" u="sng" dirty="0">
              <a:solidFill>
                <a:schemeClr val="tx1"/>
              </a:solidFill>
            </a:endParaRPr>
          </a:p>
        </p:txBody>
      </p:sp>
      <p:sp>
        <p:nvSpPr>
          <p:cNvPr id="12" name="Oval 11"/>
          <p:cNvSpPr/>
          <p:nvPr/>
        </p:nvSpPr>
        <p:spPr>
          <a:xfrm>
            <a:off x="6295266" y="1883758"/>
            <a:ext cx="1477134"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S_name</a:t>
            </a:r>
            <a:endParaRPr lang="en-US" dirty="0">
              <a:solidFill>
                <a:schemeClr val="tx1"/>
              </a:solidFill>
            </a:endParaRPr>
          </a:p>
        </p:txBody>
      </p:sp>
      <p:sp>
        <p:nvSpPr>
          <p:cNvPr id="13" name="Oval 12"/>
          <p:cNvSpPr/>
          <p:nvPr/>
        </p:nvSpPr>
        <p:spPr>
          <a:xfrm>
            <a:off x="4847466" y="6019800"/>
            <a:ext cx="1143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D_id</a:t>
            </a:r>
            <a:endParaRPr lang="en-US" u="sng" dirty="0">
              <a:solidFill>
                <a:schemeClr val="tx1"/>
              </a:solidFill>
            </a:endParaRPr>
          </a:p>
        </p:txBody>
      </p:sp>
      <p:sp>
        <p:nvSpPr>
          <p:cNvPr id="14" name="Oval 13"/>
          <p:cNvSpPr/>
          <p:nvPr/>
        </p:nvSpPr>
        <p:spPr>
          <a:xfrm>
            <a:off x="6295266" y="6019800"/>
            <a:ext cx="1705734"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D_name</a:t>
            </a:r>
            <a:endParaRPr lang="en-US" dirty="0">
              <a:solidFill>
                <a:schemeClr val="tx1"/>
              </a:solidFill>
            </a:endParaRPr>
          </a:p>
        </p:txBody>
      </p:sp>
      <p:sp>
        <p:nvSpPr>
          <p:cNvPr id="17" name="Oval 16"/>
          <p:cNvSpPr/>
          <p:nvPr/>
        </p:nvSpPr>
        <p:spPr>
          <a:xfrm>
            <a:off x="533400" y="5995187"/>
            <a:ext cx="1143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E_id</a:t>
            </a:r>
            <a:endParaRPr lang="en-US" u="sng" dirty="0">
              <a:solidFill>
                <a:schemeClr val="tx1"/>
              </a:solidFill>
            </a:endParaRPr>
          </a:p>
        </p:txBody>
      </p:sp>
      <p:sp>
        <p:nvSpPr>
          <p:cNvPr id="18" name="Oval 17"/>
          <p:cNvSpPr/>
          <p:nvPr/>
        </p:nvSpPr>
        <p:spPr>
          <a:xfrm>
            <a:off x="2209800" y="2074258"/>
            <a:ext cx="1143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P_no</a:t>
            </a:r>
            <a:endParaRPr lang="en-US" u="sng" dirty="0">
              <a:solidFill>
                <a:schemeClr val="tx1"/>
              </a:solidFill>
            </a:endParaRPr>
          </a:p>
        </p:txBody>
      </p:sp>
      <p:cxnSp>
        <p:nvCxnSpPr>
          <p:cNvPr id="26" name="Straight Connector 25"/>
          <p:cNvCxnSpPr>
            <a:stCxn id="6" idx="0"/>
          </p:cNvCxnSpPr>
          <p:nvPr/>
        </p:nvCxnSpPr>
        <p:spPr>
          <a:xfrm flipH="1" flipV="1">
            <a:off x="1524000" y="2438400"/>
            <a:ext cx="152400" cy="234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0"/>
          </p:cNvCxnSpPr>
          <p:nvPr/>
        </p:nvCxnSpPr>
        <p:spPr>
          <a:xfrm flipV="1">
            <a:off x="1676400" y="2455258"/>
            <a:ext cx="762000" cy="217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7" idx="0"/>
          </p:cNvCxnSpPr>
          <p:nvPr/>
        </p:nvCxnSpPr>
        <p:spPr>
          <a:xfrm>
            <a:off x="5562600" y="2264758"/>
            <a:ext cx="542166" cy="349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0"/>
          </p:cNvCxnSpPr>
          <p:nvPr/>
        </p:nvCxnSpPr>
        <p:spPr>
          <a:xfrm flipV="1">
            <a:off x="6104766" y="2264758"/>
            <a:ext cx="448434" cy="349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2"/>
          </p:cNvCxnSpPr>
          <p:nvPr/>
        </p:nvCxnSpPr>
        <p:spPr>
          <a:xfrm flipH="1">
            <a:off x="5638800" y="55626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2"/>
          </p:cNvCxnSpPr>
          <p:nvPr/>
        </p:nvCxnSpPr>
        <p:spPr>
          <a:xfrm>
            <a:off x="6096000" y="55626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 idx="2"/>
          </p:cNvCxnSpPr>
          <p:nvPr/>
        </p:nvCxnSpPr>
        <p:spPr>
          <a:xfrm flipH="1">
            <a:off x="1257300" y="5562600"/>
            <a:ext cx="495300" cy="432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 idx="2"/>
          </p:cNvCxnSpPr>
          <p:nvPr/>
        </p:nvCxnSpPr>
        <p:spPr>
          <a:xfrm>
            <a:off x="1752600" y="5562600"/>
            <a:ext cx="762000" cy="432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04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par>
                                <p:cTn id="23" presetID="22" presetClass="entr" presetSubtype="4"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par>
                                <p:cTn id="35" presetID="22" presetClass="entr" presetSubtype="4"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down)">
                                      <p:cBhvr>
                                        <p:cTn id="37" dur="500"/>
                                        <p:tgtEl>
                                          <p:spTgt spid="3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par>
                                <p:cTn id="44" presetID="22" presetClass="entr" presetSubtype="4"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500"/>
                                        <p:tgtEl>
                                          <p:spTgt spid="40"/>
                                        </p:tgtEl>
                                      </p:cBhvr>
                                    </p:animEffect>
                                  </p:childTnLst>
                                </p:cTn>
                              </p:par>
                              <p:par>
                                <p:cTn id="47" presetID="22" presetClass="entr" presetSubtype="4"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down)">
                                      <p:cBhvr>
                                        <p:cTn id="49" dur="500"/>
                                        <p:tgtEl>
                                          <p:spTgt spid="3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relationship</a:t>
            </a:r>
            <a:endParaRPr lang="en-US" dirty="0"/>
          </a:p>
        </p:txBody>
      </p:sp>
      <p:sp>
        <p:nvSpPr>
          <p:cNvPr id="3" name="Content Placeholder 2"/>
          <p:cNvSpPr>
            <a:spLocks noGrp="1"/>
          </p:cNvSpPr>
          <p:nvPr>
            <p:ph sz="quarter" idx="1"/>
          </p:nvPr>
        </p:nvSpPr>
        <p:spPr/>
        <p:txBody>
          <a:bodyPr/>
          <a:lstStyle/>
          <a:p>
            <a:pPr algn="just"/>
            <a:r>
              <a:rPr lang="en-US" dirty="0"/>
              <a:t>A company has several </a:t>
            </a:r>
            <a:r>
              <a:rPr lang="en-US" b="1" dirty="0"/>
              <a:t>departments</a:t>
            </a:r>
            <a:r>
              <a:rPr lang="en-US" dirty="0"/>
              <a:t>. Each department has a </a:t>
            </a:r>
            <a:r>
              <a:rPr lang="en-US" b="1" dirty="0"/>
              <a:t>supervisor</a:t>
            </a:r>
            <a:r>
              <a:rPr lang="en-US" dirty="0"/>
              <a:t> and at least one employee. </a:t>
            </a:r>
            <a:r>
              <a:rPr lang="en-US" b="1" dirty="0">
                <a:solidFill>
                  <a:srgbClr val="0070C0"/>
                </a:solidFill>
              </a:rPr>
              <a:t>Every supervisor has only one department </a:t>
            </a:r>
            <a:r>
              <a:rPr lang="en-US" b="1" u="sng" dirty="0">
                <a:solidFill>
                  <a:srgbClr val="00B050"/>
                </a:solidFill>
              </a:rPr>
              <a:t>under him</a:t>
            </a:r>
            <a:r>
              <a:rPr lang="en-US" dirty="0"/>
              <a:t>. </a:t>
            </a:r>
            <a:r>
              <a:rPr lang="en-US" b="1" dirty="0"/>
              <a:t>Employees</a:t>
            </a:r>
            <a:r>
              <a:rPr lang="en-US" dirty="0"/>
              <a:t> </a:t>
            </a:r>
            <a:r>
              <a:rPr lang="en-US" b="1" dirty="0">
                <a:solidFill>
                  <a:srgbClr val="0070C0"/>
                </a:solidFill>
              </a:rPr>
              <a:t>must be </a:t>
            </a:r>
            <a:r>
              <a:rPr lang="en-US" b="1" u="sng" dirty="0">
                <a:solidFill>
                  <a:srgbClr val="00B050"/>
                </a:solidFill>
              </a:rPr>
              <a:t>assigned</a:t>
            </a:r>
            <a:r>
              <a:rPr lang="en-US" b="1" dirty="0">
                <a:solidFill>
                  <a:srgbClr val="0070C0"/>
                </a:solidFill>
              </a:rPr>
              <a:t> to at least one, but possibly more departments</a:t>
            </a:r>
            <a:r>
              <a:rPr lang="en-US" dirty="0"/>
              <a:t>. </a:t>
            </a:r>
            <a:r>
              <a:rPr lang="en-US" b="1" dirty="0">
                <a:solidFill>
                  <a:srgbClr val="00B050"/>
                </a:solidFill>
              </a:rPr>
              <a:t>At least one employee is </a:t>
            </a:r>
            <a:r>
              <a:rPr lang="en-US" b="1" u="sng" dirty="0">
                <a:solidFill>
                  <a:srgbClr val="00B050"/>
                </a:solidFill>
              </a:rPr>
              <a:t>assigned</a:t>
            </a:r>
            <a:r>
              <a:rPr lang="en-US" b="1" dirty="0">
                <a:solidFill>
                  <a:srgbClr val="00B050"/>
                </a:solidFill>
              </a:rPr>
              <a:t> to a</a:t>
            </a:r>
            <a:r>
              <a:rPr lang="en-US" dirty="0">
                <a:solidFill>
                  <a:srgbClr val="00B050"/>
                </a:solidFill>
              </a:rPr>
              <a:t> </a:t>
            </a:r>
            <a:r>
              <a:rPr lang="en-US" b="1" dirty="0" smtClean="0"/>
              <a:t>project</a:t>
            </a:r>
            <a:r>
              <a:rPr lang="en-US" dirty="0" smtClean="0"/>
              <a:t>. </a:t>
            </a:r>
            <a:r>
              <a:rPr lang="en-US" dirty="0"/>
              <a:t>Each employee is assigned </a:t>
            </a:r>
            <a:r>
              <a:rPr lang="en-US" dirty="0" err="1"/>
              <a:t>atleast</a:t>
            </a:r>
            <a:r>
              <a:rPr lang="en-US" dirty="0"/>
              <a:t> one </a:t>
            </a:r>
            <a:r>
              <a:rPr lang="en-US" dirty="0" smtClean="0"/>
              <a:t>project. The </a:t>
            </a:r>
            <a:r>
              <a:rPr lang="en-US" dirty="0"/>
              <a:t>important </a:t>
            </a:r>
            <a:r>
              <a:rPr lang="en-US" dirty="0">
                <a:solidFill>
                  <a:schemeClr val="accent1">
                    <a:lumMod val="75000"/>
                  </a:schemeClr>
                </a:solidFill>
              </a:rPr>
              <a:t>data fields </a:t>
            </a:r>
            <a:r>
              <a:rPr lang="en-US" dirty="0"/>
              <a:t>are the </a:t>
            </a:r>
            <a:r>
              <a:rPr lang="en-US" b="1" dirty="0">
                <a:solidFill>
                  <a:schemeClr val="accent1">
                    <a:lumMod val="75000"/>
                  </a:schemeClr>
                </a:solidFill>
              </a:rPr>
              <a:t>names of the departments, projects, supervisors and employees</a:t>
            </a:r>
            <a:r>
              <a:rPr lang="en-US" dirty="0"/>
              <a:t>, as well as the </a:t>
            </a:r>
            <a:r>
              <a:rPr lang="en-US" b="1" dirty="0">
                <a:solidFill>
                  <a:schemeClr val="accent1">
                    <a:lumMod val="75000"/>
                  </a:schemeClr>
                </a:solidFill>
              </a:rPr>
              <a:t>supervisor and employee number and a unique project number.</a:t>
            </a:r>
          </a:p>
          <a:p>
            <a:endParaRPr lang="en-US" dirty="0"/>
          </a:p>
        </p:txBody>
      </p:sp>
    </p:spTree>
    <p:extLst>
      <p:ext uri="{BB962C8B-B14F-4D97-AF65-F5344CB8AC3E}">
        <p14:creationId xmlns:p14="http://schemas.microsoft.com/office/powerpoint/2010/main" val="1199190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4" name="Rectangle 3"/>
          <p:cNvSpPr/>
          <p:nvPr/>
        </p:nvSpPr>
        <p:spPr>
          <a:xfrm>
            <a:off x="914400" y="4876800"/>
            <a:ext cx="1676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Employee</a:t>
            </a:r>
            <a:endParaRPr lang="en-US" dirty="0"/>
          </a:p>
        </p:txBody>
      </p:sp>
      <p:sp>
        <p:nvSpPr>
          <p:cNvPr id="5" name="Rectangle 4"/>
          <p:cNvSpPr/>
          <p:nvPr/>
        </p:nvSpPr>
        <p:spPr>
          <a:xfrm>
            <a:off x="5257800" y="4958873"/>
            <a:ext cx="1676400" cy="603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Department </a:t>
            </a:r>
            <a:endParaRPr lang="en-US" dirty="0"/>
          </a:p>
        </p:txBody>
      </p:sp>
      <p:sp>
        <p:nvSpPr>
          <p:cNvPr id="6" name="Rectangle 5"/>
          <p:cNvSpPr/>
          <p:nvPr/>
        </p:nvSpPr>
        <p:spPr>
          <a:xfrm>
            <a:off x="914400" y="2673069"/>
            <a:ext cx="15240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project</a:t>
            </a:r>
            <a:endParaRPr lang="en-US" dirty="0"/>
          </a:p>
        </p:txBody>
      </p:sp>
      <p:sp>
        <p:nvSpPr>
          <p:cNvPr id="7" name="Rectangle 6"/>
          <p:cNvSpPr/>
          <p:nvPr/>
        </p:nvSpPr>
        <p:spPr>
          <a:xfrm>
            <a:off x="5342766" y="2613770"/>
            <a:ext cx="15240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supervisor</a:t>
            </a:r>
            <a:endParaRPr lang="en-US" dirty="0"/>
          </a:p>
        </p:txBody>
      </p:sp>
      <p:sp>
        <p:nvSpPr>
          <p:cNvPr id="8" name="Oval 7"/>
          <p:cNvSpPr/>
          <p:nvPr/>
        </p:nvSpPr>
        <p:spPr>
          <a:xfrm>
            <a:off x="685800" y="2057400"/>
            <a:ext cx="13716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P_name</a:t>
            </a:r>
            <a:endParaRPr lang="en-US" sz="1600" dirty="0">
              <a:solidFill>
                <a:schemeClr val="tx1"/>
              </a:solidFill>
            </a:endParaRPr>
          </a:p>
        </p:txBody>
      </p:sp>
      <p:sp>
        <p:nvSpPr>
          <p:cNvPr id="10" name="Oval 9"/>
          <p:cNvSpPr/>
          <p:nvPr/>
        </p:nvSpPr>
        <p:spPr>
          <a:xfrm>
            <a:off x="2057400" y="6016091"/>
            <a:ext cx="1524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E_name</a:t>
            </a:r>
            <a:endParaRPr lang="en-US" dirty="0">
              <a:solidFill>
                <a:schemeClr val="tx1"/>
              </a:solidFill>
            </a:endParaRPr>
          </a:p>
        </p:txBody>
      </p:sp>
      <p:sp>
        <p:nvSpPr>
          <p:cNvPr id="11" name="Oval 10"/>
          <p:cNvSpPr/>
          <p:nvPr/>
        </p:nvSpPr>
        <p:spPr>
          <a:xfrm>
            <a:off x="4847466" y="1883758"/>
            <a:ext cx="1143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S_id</a:t>
            </a:r>
            <a:endParaRPr lang="en-US" u="sng" dirty="0">
              <a:solidFill>
                <a:schemeClr val="tx1"/>
              </a:solidFill>
            </a:endParaRPr>
          </a:p>
        </p:txBody>
      </p:sp>
      <p:sp>
        <p:nvSpPr>
          <p:cNvPr id="12" name="Oval 11"/>
          <p:cNvSpPr/>
          <p:nvPr/>
        </p:nvSpPr>
        <p:spPr>
          <a:xfrm>
            <a:off x="6295266" y="1883758"/>
            <a:ext cx="1477134"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S_name</a:t>
            </a:r>
            <a:endParaRPr lang="en-US" dirty="0">
              <a:solidFill>
                <a:schemeClr val="tx1"/>
              </a:solidFill>
            </a:endParaRPr>
          </a:p>
        </p:txBody>
      </p:sp>
      <p:sp>
        <p:nvSpPr>
          <p:cNvPr id="13" name="Oval 12"/>
          <p:cNvSpPr/>
          <p:nvPr/>
        </p:nvSpPr>
        <p:spPr>
          <a:xfrm>
            <a:off x="4847466" y="6019800"/>
            <a:ext cx="1143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D_id</a:t>
            </a:r>
            <a:endParaRPr lang="en-US" u="sng" dirty="0">
              <a:solidFill>
                <a:schemeClr val="tx1"/>
              </a:solidFill>
            </a:endParaRPr>
          </a:p>
        </p:txBody>
      </p:sp>
      <p:sp>
        <p:nvSpPr>
          <p:cNvPr id="14" name="Oval 13"/>
          <p:cNvSpPr/>
          <p:nvPr/>
        </p:nvSpPr>
        <p:spPr>
          <a:xfrm>
            <a:off x="6295266" y="6019800"/>
            <a:ext cx="1705734"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D_name</a:t>
            </a:r>
            <a:endParaRPr lang="en-US" dirty="0">
              <a:solidFill>
                <a:schemeClr val="tx1"/>
              </a:solidFill>
            </a:endParaRPr>
          </a:p>
        </p:txBody>
      </p:sp>
      <p:sp>
        <p:nvSpPr>
          <p:cNvPr id="17" name="Oval 16"/>
          <p:cNvSpPr/>
          <p:nvPr/>
        </p:nvSpPr>
        <p:spPr>
          <a:xfrm>
            <a:off x="533400" y="5995187"/>
            <a:ext cx="1143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E_id</a:t>
            </a:r>
            <a:endParaRPr lang="en-US" u="sng" dirty="0">
              <a:solidFill>
                <a:schemeClr val="tx1"/>
              </a:solidFill>
            </a:endParaRPr>
          </a:p>
        </p:txBody>
      </p:sp>
      <p:sp>
        <p:nvSpPr>
          <p:cNvPr id="18" name="Oval 17"/>
          <p:cNvSpPr/>
          <p:nvPr/>
        </p:nvSpPr>
        <p:spPr>
          <a:xfrm>
            <a:off x="2209800" y="2074258"/>
            <a:ext cx="1143000" cy="3810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P_no</a:t>
            </a:r>
            <a:endParaRPr lang="en-US" u="sng" dirty="0">
              <a:solidFill>
                <a:schemeClr val="tx1"/>
              </a:solidFill>
            </a:endParaRPr>
          </a:p>
        </p:txBody>
      </p:sp>
      <p:cxnSp>
        <p:nvCxnSpPr>
          <p:cNvPr id="26" name="Straight Connector 25"/>
          <p:cNvCxnSpPr>
            <a:stCxn id="6" idx="0"/>
          </p:cNvCxnSpPr>
          <p:nvPr/>
        </p:nvCxnSpPr>
        <p:spPr>
          <a:xfrm flipH="1" flipV="1">
            <a:off x="1524000" y="2438400"/>
            <a:ext cx="152400" cy="234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0"/>
          </p:cNvCxnSpPr>
          <p:nvPr/>
        </p:nvCxnSpPr>
        <p:spPr>
          <a:xfrm flipV="1">
            <a:off x="1676400" y="2455258"/>
            <a:ext cx="762000" cy="217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7" idx="0"/>
          </p:cNvCxnSpPr>
          <p:nvPr/>
        </p:nvCxnSpPr>
        <p:spPr>
          <a:xfrm>
            <a:off x="5562600" y="2264758"/>
            <a:ext cx="542166" cy="349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0"/>
          </p:cNvCxnSpPr>
          <p:nvPr/>
        </p:nvCxnSpPr>
        <p:spPr>
          <a:xfrm flipV="1">
            <a:off x="6104766" y="2264758"/>
            <a:ext cx="448434" cy="349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2"/>
          </p:cNvCxnSpPr>
          <p:nvPr/>
        </p:nvCxnSpPr>
        <p:spPr>
          <a:xfrm flipH="1">
            <a:off x="5638800" y="55626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2"/>
          </p:cNvCxnSpPr>
          <p:nvPr/>
        </p:nvCxnSpPr>
        <p:spPr>
          <a:xfrm>
            <a:off x="6096000" y="55626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 idx="2"/>
          </p:cNvCxnSpPr>
          <p:nvPr/>
        </p:nvCxnSpPr>
        <p:spPr>
          <a:xfrm flipH="1">
            <a:off x="1257300" y="5562600"/>
            <a:ext cx="495300" cy="432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 idx="2"/>
          </p:cNvCxnSpPr>
          <p:nvPr/>
        </p:nvCxnSpPr>
        <p:spPr>
          <a:xfrm>
            <a:off x="1752600" y="5562600"/>
            <a:ext cx="762000" cy="432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29534" y="3200400"/>
            <a:ext cx="8766" cy="24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lowchart: Decision 23"/>
          <p:cNvSpPr/>
          <p:nvPr/>
        </p:nvSpPr>
        <p:spPr>
          <a:xfrm>
            <a:off x="1058034" y="3443400"/>
            <a:ext cx="1143000" cy="1197622"/>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assigned</a:t>
            </a:r>
            <a:endParaRPr lang="en-US" dirty="0"/>
          </a:p>
        </p:txBody>
      </p:sp>
      <p:cxnSp>
        <p:nvCxnSpPr>
          <p:cNvPr id="25" name="Straight Connector 24"/>
          <p:cNvCxnSpPr/>
          <p:nvPr/>
        </p:nvCxnSpPr>
        <p:spPr>
          <a:xfrm>
            <a:off x="1629534" y="4609882"/>
            <a:ext cx="8766" cy="2669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124200" y="4535488"/>
            <a:ext cx="1600200" cy="12954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works</a:t>
            </a:r>
            <a:endParaRPr lang="en-US" dirty="0"/>
          </a:p>
        </p:txBody>
      </p:sp>
      <p:cxnSp>
        <p:nvCxnSpPr>
          <p:cNvPr id="29" name="Straight Connector 28"/>
          <p:cNvCxnSpPr/>
          <p:nvPr/>
        </p:nvCxnSpPr>
        <p:spPr>
          <a:xfrm>
            <a:off x="2590800" y="51816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24400" y="5185885"/>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
          </p:cNvCxnSpPr>
          <p:nvPr/>
        </p:nvCxnSpPr>
        <p:spPr>
          <a:xfrm>
            <a:off x="6104766" y="3147170"/>
            <a:ext cx="8766" cy="2057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lowchart: Decision 34"/>
          <p:cNvSpPr/>
          <p:nvPr/>
        </p:nvSpPr>
        <p:spPr>
          <a:xfrm>
            <a:off x="5486400" y="3352961"/>
            <a:ext cx="1219200" cy="1197622"/>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manages</a:t>
            </a:r>
            <a:endParaRPr lang="en-US" dirty="0"/>
          </a:p>
        </p:txBody>
      </p:sp>
      <p:cxnSp>
        <p:nvCxnSpPr>
          <p:cNvPr id="37" name="Straight Connector 36"/>
          <p:cNvCxnSpPr>
            <a:endCxn id="5" idx="0"/>
          </p:cNvCxnSpPr>
          <p:nvPr/>
        </p:nvCxnSpPr>
        <p:spPr>
          <a:xfrm flipH="1">
            <a:off x="6096000" y="4550583"/>
            <a:ext cx="8766" cy="4082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66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114800"/>
            <a:ext cx="6172200" cy="903762"/>
          </a:xfrm>
        </p:spPr>
        <p:txBody>
          <a:bodyPr/>
          <a:lstStyle/>
          <a:p>
            <a:r>
              <a:rPr lang="en-US" dirty="0" smtClean="0"/>
              <a:t>Thank you </a:t>
            </a:r>
            <a:endParaRPr lang="en-US" dirty="0"/>
          </a:p>
        </p:txBody>
      </p:sp>
    </p:spTree>
    <p:extLst>
      <p:ext uri="{BB962C8B-B14F-4D97-AF65-F5344CB8AC3E}">
        <p14:creationId xmlns:p14="http://schemas.microsoft.com/office/powerpoint/2010/main" val="379468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Entity Relationship</a:t>
            </a:r>
            <a:endParaRPr lang="en-US" dirty="0"/>
          </a:p>
        </p:txBody>
      </p:sp>
      <p:sp>
        <p:nvSpPr>
          <p:cNvPr id="3" name="Content Placeholder 2"/>
          <p:cNvSpPr>
            <a:spLocks noGrp="1"/>
          </p:cNvSpPr>
          <p:nvPr>
            <p:ph sz="quarter" idx="1"/>
          </p:nvPr>
        </p:nvSpPr>
        <p:spPr>
          <a:xfrm>
            <a:off x="457200" y="1371600"/>
            <a:ext cx="7924800" cy="5102352"/>
          </a:xfrm>
        </p:spPr>
        <p:txBody>
          <a:bodyPr/>
          <a:lstStyle/>
          <a:p>
            <a:r>
              <a:rPr lang="en-US" dirty="0" smtClean="0"/>
              <a:t>The ER model defines </a:t>
            </a:r>
            <a:r>
              <a:rPr lang="en-US" smtClean="0"/>
              <a:t>the two important </a:t>
            </a:r>
            <a:r>
              <a:rPr lang="en-US" dirty="0" smtClean="0"/>
              <a:t>steps. It has real-world entities and the associations among them. </a:t>
            </a:r>
          </a:p>
          <a:p>
            <a:r>
              <a:rPr lang="en-US" dirty="0" smtClean="0"/>
              <a:t>At view level (user level) , the ER model is an excellent option for designing databases. </a:t>
            </a:r>
          </a:p>
          <a:p>
            <a:endParaRPr lang="en-US" dirty="0" smtClean="0"/>
          </a:p>
          <a:p>
            <a:r>
              <a:rPr lang="en-US" dirty="0" smtClean="0"/>
              <a:t>Requirement Analysis </a:t>
            </a:r>
          </a:p>
          <a:p>
            <a:pPr>
              <a:buNone/>
            </a:pPr>
            <a:endParaRPr lang="en-US" dirty="0" smtClean="0"/>
          </a:p>
          <a:p>
            <a:r>
              <a:rPr lang="en-US" dirty="0" smtClean="0"/>
              <a:t>Conceptual Database Design </a:t>
            </a:r>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3" end="3"/>
                                            </p:txEl>
                                          </p:spTgt>
                                        </p:tgtEl>
                                        <p:attrNameLst>
                                          <p:attrName>style.color</p:attrName>
                                        </p:attrNameLst>
                                      </p:cBhvr>
                                      <p:to>
                                        <a:schemeClr val="accent2"/>
                                      </p:to>
                                    </p:animClr>
                                    <p:animClr clrSpc="rgb" dir="cw">
                                      <p:cBhvr>
                                        <p:cTn id="7" dur="500" fill="hold"/>
                                        <p:tgtEl>
                                          <p:spTgt spid="3">
                                            <p:txEl>
                                              <p:pRg st="3" end="3"/>
                                            </p:txEl>
                                          </p:spTgt>
                                        </p:tgtEl>
                                        <p:attrNameLst>
                                          <p:attrName>fillcolor</p:attrName>
                                        </p:attrNameLst>
                                      </p:cBhvr>
                                      <p:to>
                                        <a:schemeClr val="accent2"/>
                                      </p:to>
                                    </p:animClr>
                                    <p:set>
                                      <p:cBhvr>
                                        <p:cTn id="8" dur="500" fill="hold"/>
                                        <p:tgtEl>
                                          <p:spTgt spid="3">
                                            <p:txEl>
                                              <p:pRg st="3" end="3"/>
                                            </p:txEl>
                                          </p:spTgt>
                                        </p:tgtEl>
                                        <p:attrNameLst>
                                          <p:attrName>fill.type</p:attrName>
                                        </p:attrNameLst>
                                      </p:cBhvr>
                                      <p:to>
                                        <p:strVal val="solid"/>
                                      </p:to>
                                    </p:set>
                                    <p:anim to="1.5" calcmode="lin" valueType="num">
                                      <p:cBhvr override="childStyle">
                                        <p:cTn id="9" dur="500" fill="hold"/>
                                        <p:tgtEl>
                                          <p:spTgt spid="3">
                                            <p:txEl>
                                              <p:pRg st="3" end="3"/>
                                            </p:txEl>
                                          </p:spTgt>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28" presetClass="emph" presetSubtype="0" fill="hold" nodeType="clickEffect">
                                  <p:stCondLst>
                                    <p:cond delay="0"/>
                                  </p:stCondLst>
                                  <p:iterate type="lt">
                                    <p:tmPct val="10000"/>
                                  </p:iterate>
                                  <p:childTnLst>
                                    <p:animClr clrSpc="rgb" dir="cw">
                                      <p:cBhvr override="childStyle">
                                        <p:cTn id="13" dur="500" fill="hold"/>
                                        <p:tgtEl>
                                          <p:spTgt spid="3">
                                            <p:txEl>
                                              <p:pRg st="5" end="5"/>
                                            </p:txEl>
                                          </p:spTgt>
                                        </p:tgtEl>
                                        <p:attrNameLst>
                                          <p:attrName>style.color</p:attrName>
                                        </p:attrNameLst>
                                      </p:cBhvr>
                                      <p:to>
                                        <a:schemeClr val="accent2"/>
                                      </p:to>
                                    </p:animClr>
                                    <p:animClr clrSpc="rgb" dir="cw">
                                      <p:cBhvr>
                                        <p:cTn id="14" dur="500" fill="hold"/>
                                        <p:tgtEl>
                                          <p:spTgt spid="3">
                                            <p:txEl>
                                              <p:pRg st="5" end="5"/>
                                            </p:txEl>
                                          </p:spTgt>
                                        </p:tgtEl>
                                        <p:attrNameLst>
                                          <p:attrName>fillcolor</p:attrName>
                                        </p:attrNameLst>
                                      </p:cBhvr>
                                      <p:to>
                                        <a:schemeClr val="accent2"/>
                                      </p:to>
                                    </p:animClr>
                                    <p:set>
                                      <p:cBhvr>
                                        <p:cTn id="15" dur="500" fill="hold"/>
                                        <p:tgtEl>
                                          <p:spTgt spid="3">
                                            <p:txEl>
                                              <p:pRg st="5" end="5"/>
                                            </p:txEl>
                                          </p:spTgt>
                                        </p:tgtEl>
                                        <p:attrNameLst>
                                          <p:attrName>fill.type</p:attrName>
                                        </p:attrNameLst>
                                      </p:cBhvr>
                                      <p:to>
                                        <p:strVal val="solid"/>
                                      </p:to>
                                    </p:set>
                                    <p:anim to="1.5" calcmode="lin" valueType="num">
                                      <p:cBhvr override="childStyle">
                                        <p:cTn id="16" dur="500" fill="hold"/>
                                        <p:tgtEl>
                                          <p:spTgt spid="3">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7467600" cy="4873752"/>
          </a:xfrm>
        </p:spPr>
        <p:txBody>
          <a:bodyPr/>
          <a:lstStyle/>
          <a:p>
            <a:r>
              <a:rPr lang="en-US" sz="2000" dirty="0" smtClean="0"/>
              <a:t>The </a:t>
            </a:r>
            <a:r>
              <a:rPr lang="en-US" sz="2000" b="1" dirty="0" smtClean="0"/>
              <a:t>initial step in designing</a:t>
            </a:r>
            <a:r>
              <a:rPr lang="en-US" sz="2000" dirty="0" smtClean="0"/>
              <a:t> a database application is </a:t>
            </a:r>
            <a:r>
              <a:rPr lang="en-US" sz="2000" b="1" dirty="0" smtClean="0"/>
              <a:t>to understand </a:t>
            </a:r>
          </a:p>
          <a:p>
            <a:r>
              <a:rPr lang="en-US" sz="2000" dirty="0" smtClean="0"/>
              <a:t>what data to be stored in the database, </a:t>
            </a:r>
          </a:p>
          <a:p>
            <a:r>
              <a:rPr lang="en-US" sz="2000" dirty="0" smtClean="0"/>
              <a:t>applications must be built on the top of it, and what operations are we must find out what the users want from the database.</a:t>
            </a:r>
          </a:p>
          <a:p>
            <a:pPr>
              <a:buNone/>
            </a:pPr>
            <a:r>
              <a:rPr lang="en-US" sz="2000" dirty="0" err="1" smtClean="0"/>
              <a:t>Eg</a:t>
            </a:r>
            <a:r>
              <a:rPr lang="en-US" sz="2000" dirty="0" smtClean="0"/>
              <a:t>:  Design E-commerce Database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399"/>
            <a:ext cx="7620000" cy="4014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smtClean="0"/>
              <a:t>Conti...</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Can you identify the requirements  for designing </a:t>
            </a:r>
          </a:p>
          <a:p>
            <a:pPr>
              <a:buNone/>
            </a:pPr>
            <a:r>
              <a:rPr lang="en-US" dirty="0" smtClean="0"/>
              <a:t>E-commerce </a:t>
            </a:r>
          </a:p>
          <a:p>
            <a:pPr>
              <a:buNone/>
            </a:pPr>
            <a:endParaRPr lang="en-US" dirty="0" smtClean="0">
              <a:sym typeface="Wingdings" pitchFamily="2" charset="2"/>
            </a:endParaRPr>
          </a:p>
          <a:p>
            <a:pPr>
              <a:buFont typeface="Wingdings"/>
              <a:buChar char="à"/>
            </a:pPr>
            <a:r>
              <a:rPr lang="en-US" dirty="0" smtClean="0"/>
              <a:t>Customer</a:t>
            </a:r>
            <a:endParaRPr lang="en-US" dirty="0" smtClean="0">
              <a:sym typeface="Wingdings" pitchFamily="2" charset="2"/>
            </a:endParaRPr>
          </a:p>
          <a:p>
            <a:pPr>
              <a:buFont typeface="Wingdings"/>
              <a:buChar char="à"/>
            </a:pPr>
            <a:r>
              <a:rPr lang="en-US" dirty="0" smtClean="0">
                <a:sym typeface="Wingdings" pitchFamily="2" charset="2"/>
              </a:rPr>
              <a:t>Product Catalog </a:t>
            </a:r>
          </a:p>
          <a:p>
            <a:pPr>
              <a:buFont typeface="Wingdings"/>
              <a:buChar char="à"/>
            </a:pPr>
            <a:r>
              <a:rPr lang="en-US" dirty="0">
                <a:solidFill>
                  <a:prstClr val="black"/>
                </a:solidFill>
                <a:sym typeface="Wingdings" pitchFamily="2" charset="2"/>
              </a:rPr>
              <a:t>Location Details </a:t>
            </a:r>
            <a:endParaRPr lang="en-US" dirty="0" smtClean="0">
              <a:solidFill>
                <a:prstClr val="black"/>
              </a:solidFill>
              <a:sym typeface="Wingdings" pitchFamily="2" charset="2"/>
            </a:endParaRPr>
          </a:p>
          <a:p>
            <a:pPr>
              <a:buFont typeface="Wingdings"/>
              <a:buChar char="à"/>
            </a:pPr>
            <a:r>
              <a:rPr lang="en-US" dirty="0" smtClean="0">
                <a:sym typeface="Wingdings" pitchFamily="2" charset="2"/>
              </a:rPr>
              <a:t>Payment </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smtClean="0"/>
              <a:t>Conceptual Design</a:t>
            </a:r>
            <a:endParaRPr lang="en-US" dirty="0"/>
          </a:p>
        </p:txBody>
      </p:sp>
      <p:sp>
        <p:nvSpPr>
          <p:cNvPr id="3" name="Content Placeholder 2"/>
          <p:cNvSpPr>
            <a:spLocks noGrp="1"/>
          </p:cNvSpPr>
          <p:nvPr>
            <p:ph sz="quarter" idx="1"/>
          </p:nvPr>
        </p:nvSpPr>
        <p:spPr/>
        <p:txBody>
          <a:bodyPr/>
          <a:lstStyle/>
          <a:p>
            <a:r>
              <a:rPr lang="en-US" dirty="0" smtClean="0"/>
              <a:t>The information gathered in the requirements analysis step is used to develop  description of the data to be stored in database, along with the constraints known to hold over the data.</a:t>
            </a:r>
          </a:p>
          <a:p>
            <a:endParaRPr lang="en-US" dirty="0"/>
          </a:p>
        </p:txBody>
      </p:sp>
      <p:sp>
        <p:nvSpPr>
          <p:cNvPr id="5" name="Rectangle 4"/>
          <p:cNvSpPr/>
          <p:nvPr/>
        </p:nvSpPr>
        <p:spPr>
          <a:xfrm>
            <a:off x="304800" y="3505200"/>
            <a:ext cx="8305800" cy="2908489"/>
          </a:xfrm>
          <a:prstGeom prst="rect">
            <a:avLst/>
          </a:prstGeom>
        </p:spPr>
        <p:txBody>
          <a:bodyPr wrap="square">
            <a:spAutoFit/>
          </a:bodyPr>
          <a:lstStyle/>
          <a:p>
            <a:pPr marL="274320" lvl="0" indent="-274320">
              <a:spcBef>
                <a:spcPts val="600"/>
              </a:spcBef>
              <a:buClr>
                <a:srgbClr val="FE8637"/>
              </a:buClr>
              <a:buSzPct val="70000"/>
              <a:buFont typeface="Wingdings"/>
              <a:buChar char="à"/>
            </a:pPr>
            <a:r>
              <a:rPr lang="en-US" sz="2400" dirty="0" smtClean="0">
                <a:solidFill>
                  <a:prstClr val="black"/>
                </a:solidFill>
              </a:rPr>
              <a:t>Customer – </a:t>
            </a:r>
            <a:r>
              <a:rPr lang="en-US" sz="2400" dirty="0" err="1" smtClean="0">
                <a:solidFill>
                  <a:prstClr val="black"/>
                </a:solidFill>
              </a:rPr>
              <a:t>c_id</a:t>
            </a:r>
            <a:r>
              <a:rPr lang="en-US" sz="2400" dirty="0" smtClean="0">
                <a:solidFill>
                  <a:prstClr val="black"/>
                </a:solidFill>
              </a:rPr>
              <a:t> varchar2(20) PK , </a:t>
            </a:r>
            <a:r>
              <a:rPr lang="en-US" sz="2400" dirty="0" err="1" smtClean="0">
                <a:solidFill>
                  <a:prstClr val="black"/>
                </a:solidFill>
              </a:rPr>
              <a:t>c_name</a:t>
            </a:r>
            <a:r>
              <a:rPr lang="en-US" sz="2400" dirty="0" smtClean="0">
                <a:solidFill>
                  <a:prstClr val="black"/>
                </a:solidFill>
              </a:rPr>
              <a:t> , address varchar2(20) </a:t>
            </a:r>
            <a:endParaRPr lang="en-US" sz="2400" dirty="0" smtClean="0">
              <a:solidFill>
                <a:prstClr val="black"/>
              </a:solidFill>
              <a:sym typeface="Wingdings" pitchFamily="2" charset="2"/>
            </a:endParaRPr>
          </a:p>
          <a:p>
            <a:pPr marL="274320" lvl="0" indent="-274320">
              <a:spcBef>
                <a:spcPts val="600"/>
              </a:spcBef>
              <a:buClr>
                <a:srgbClr val="FE8637"/>
              </a:buClr>
              <a:buSzPct val="70000"/>
              <a:buFont typeface="Wingdings"/>
              <a:buChar char="à"/>
            </a:pPr>
            <a:r>
              <a:rPr lang="en-US" sz="2400" dirty="0" smtClean="0">
                <a:solidFill>
                  <a:prstClr val="black"/>
                </a:solidFill>
                <a:sym typeface="Wingdings" pitchFamily="2" charset="2"/>
              </a:rPr>
              <a:t>Product Catalog  - </a:t>
            </a:r>
            <a:r>
              <a:rPr lang="en-US" sz="2400" dirty="0" err="1" smtClean="0">
                <a:solidFill>
                  <a:prstClr val="black"/>
                </a:solidFill>
                <a:sym typeface="Wingdings" pitchFamily="2" charset="2"/>
              </a:rPr>
              <a:t>p_id</a:t>
            </a:r>
            <a:r>
              <a:rPr lang="en-US" sz="2400" dirty="0" smtClean="0">
                <a:solidFill>
                  <a:prstClr val="black"/>
                </a:solidFill>
                <a:sym typeface="Wingdings" pitchFamily="2" charset="2"/>
              </a:rPr>
              <a:t> </a:t>
            </a:r>
            <a:r>
              <a:rPr lang="en-US" sz="2400" dirty="0" smtClean="0">
                <a:solidFill>
                  <a:prstClr val="black"/>
                </a:solidFill>
              </a:rPr>
              <a:t>varchar2(20)  PK</a:t>
            </a:r>
            <a:endParaRPr lang="en-US" sz="2400" dirty="0" smtClean="0">
              <a:solidFill>
                <a:prstClr val="black"/>
              </a:solidFill>
              <a:sym typeface="Wingdings" pitchFamily="2" charset="2"/>
            </a:endParaRPr>
          </a:p>
          <a:p>
            <a:pPr marL="274320" lvl="0" indent="-274320">
              <a:spcBef>
                <a:spcPts val="600"/>
              </a:spcBef>
              <a:buClr>
                <a:srgbClr val="FE8637"/>
              </a:buClr>
              <a:buSzPct val="70000"/>
              <a:buFont typeface="Wingdings"/>
              <a:buChar char="à"/>
            </a:pPr>
            <a:r>
              <a:rPr lang="en-US" sz="2400" dirty="0" smtClean="0">
                <a:solidFill>
                  <a:prstClr val="black"/>
                </a:solidFill>
                <a:sym typeface="Wingdings" pitchFamily="2" charset="2"/>
              </a:rPr>
              <a:t>Location Details – </a:t>
            </a:r>
            <a:r>
              <a:rPr lang="en-US" sz="2400" dirty="0" err="1" smtClean="0">
                <a:solidFill>
                  <a:prstClr val="black"/>
                </a:solidFill>
                <a:sym typeface="Wingdings" pitchFamily="2" charset="2"/>
              </a:rPr>
              <a:t>c_id</a:t>
            </a:r>
            <a:r>
              <a:rPr lang="en-US" sz="2400" dirty="0" smtClean="0">
                <a:solidFill>
                  <a:prstClr val="black"/>
                </a:solidFill>
                <a:sym typeface="Wingdings" pitchFamily="2" charset="2"/>
              </a:rPr>
              <a:t> </a:t>
            </a:r>
            <a:r>
              <a:rPr lang="en-US" sz="2400" dirty="0" smtClean="0">
                <a:solidFill>
                  <a:prstClr val="black"/>
                </a:solidFill>
              </a:rPr>
              <a:t>varchar2(20) FK</a:t>
            </a:r>
            <a:r>
              <a:rPr lang="en-US" sz="2400" dirty="0" smtClean="0">
                <a:solidFill>
                  <a:prstClr val="black"/>
                </a:solidFill>
                <a:sym typeface="Wingdings" pitchFamily="2" charset="2"/>
              </a:rPr>
              <a:t>,  </a:t>
            </a:r>
            <a:r>
              <a:rPr lang="en-US" sz="2400" dirty="0" err="1" smtClean="0">
                <a:solidFill>
                  <a:prstClr val="black"/>
                </a:solidFill>
                <a:sym typeface="Wingdings" pitchFamily="2" charset="2"/>
              </a:rPr>
              <a:t>deli__date</a:t>
            </a:r>
            <a:r>
              <a:rPr lang="en-US" sz="2400" dirty="0" smtClean="0">
                <a:solidFill>
                  <a:prstClr val="black"/>
                </a:solidFill>
                <a:sym typeface="Wingdings" pitchFamily="2" charset="2"/>
              </a:rPr>
              <a:t> date</a:t>
            </a:r>
          </a:p>
          <a:p>
            <a:pPr marL="274320" lvl="0" indent="-274320">
              <a:spcBef>
                <a:spcPts val="600"/>
              </a:spcBef>
              <a:buClr>
                <a:srgbClr val="FE8637"/>
              </a:buClr>
              <a:buSzPct val="70000"/>
              <a:buFont typeface="Wingdings"/>
              <a:buChar char="à"/>
            </a:pPr>
            <a:r>
              <a:rPr lang="en-US" sz="2400" dirty="0" smtClean="0">
                <a:solidFill>
                  <a:prstClr val="black"/>
                </a:solidFill>
                <a:sym typeface="Wingdings" pitchFamily="2" charset="2"/>
              </a:rPr>
              <a:t>Payment  - </a:t>
            </a:r>
            <a:r>
              <a:rPr lang="en-US" sz="2400" dirty="0" err="1" smtClean="0">
                <a:solidFill>
                  <a:prstClr val="black"/>
                </a:solidFill>
                <a:sym typeface="Wingdings" pitchFamily="2" charset="2"/>
              </a:rPr>
              <a:t>invoice_id</a:t>
            </a:r>
            <a:r>
              <a:rPr lang="en-US" sz="2400" dirty="0" smtClean="0">
                <a:solidFill>
                  <a:prstClr val="black"/>
                </a:solidFill>
                <a:sym typeface="Wingdings" pitchFamily="2" charset="2"/>
              </a:rPr>
              <a:t> </a:t>
            </a:r>
            <a:r>
              <a:rPr lang="en-US" sz="2400" dirty="0" smtClean="0">
                <a:solidFill>
                  <a:prstClr val="black"/>
                </a:solidFill>
              </a:rPr>
              <a:t>varchar2(20) PK , varchar2(20), amount float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sz="quarter" idx="1"/>
          </p:nvPr>
        </p:nvSpPr>
        <p:spPr>
          <a:xfrm>
            <a:off x="457200" y="1600200"/>
            <a:ext cx="8229600" cy="4873752"/>
          </a:xfrm>
        </p:spPr>
        <p:txBody>
          <a:bodyPr/>
          <a:lstStyle/>
          <a:p>
            <a:r>
              <a:rPr lang="en-US" dirty="0" smtClean="0"/>
              <a:t>We must choose a DBMS to implement our database design.</a:t>
            </a:r>
          </a:p>
          <a:p>
            <a:pPr marL="0" indent="0">
              <a:buNone/>
            </a:pPr>
            <a:endParaRPr lang="en-US" dirty="0" smtClean="0"/>
          </a:p>
          <a:p>
            <a:r>
              <a:rPr lang="en-US" dirty="0" smtClean="0"/>
              <a:t> </a:t>
            </a:r>
            <a:r>
              <a:rPr lang="en-US" sz="2000" dirty="0" smtClean="0"/>
              <a:t>convert the </a:t>
            </a:r>
            <a:r>
              <a:rPr lang="en-US" sz="2000" b="1" dirty="0" smtClean="0">
                <a:solidFill>
                  <a:schemeClr val="accent2">
                    <a:lumMod val="75000"/>
                  </a:schemeClr>
                </a:solidFill>
              </a:rPr>
              <a:t>conceptual database design</a:t>
            </a:r>
            <a:r>
              <a:rPr lang="en-US" sz="2000" dirty="0" smtClean="0"/>
              <a:t> into </a:t>
            </a:r>
            <a:r>
              <a:rPr lang="en-US" sz="2000" b="1" dirty="0" smtClean="0">
                <a:solidFill>
                  <a:schemeClr val="accent2">
                    <a:lumMod val="75000"/>
                  </a:schemeClr>
                </a:solidFill>
              </a:rPr>
              <a:t>a database schema</a:t>
            </a:r>
            <a:r>
              <a:rPr lang="en-US" sz="2000" dirty="0" smtClean="0"/>
              <a:t> in the </a:t>
            </a:r>
            <a:r>
              <a:rPr lang="en-US" sz="2000" b="1" dirty="0" smtClean="0">
                <a:solidFill>
                  <a:schemeClr val="accent2">
                    <a:lumMod val="75000"/>
                  </a:schemeClr>
                </a:solidFill>
              </a:rPr>
              <a:t>data model </a:t>
            </a:r>
            <a:r>
              <a:rPr lang="en-US" sz="2000" dirty="0" smtClean="0"/>
              <a:t>of chosen DBMS. </a:t>
            </a:r>
          </a:p>
          <a:p>
            <a:endParaRPr lang="en-US" dirty="0" smtClean="0"/>
          </a:p>
        </p:txBody>
      </p:sp>
      <p:sp>
        <p:nvSpPr>
          <p:cNvPr id="5" name="Oval Callout 4"/>
          <p:cNvSpPr/>
          <p:nvPr/>
        </p:nvSpPr>
        <p:spPr>
          <a:xfrm>
            <a:off x="2819400" y="2209800"/>
            <a:ext cx="2133600" cy="609600"/>
          </a:xfrm>
          <a:prstGeom prst="wedgeEllipseCallout">
            <a:avLst>
              <a:gd name="adj1" fmla="val -26355"/>
              <a:gd name="adj2" fmla="val 79757"/>
            </a:avLst>
          </a:prstGeom>
          <a:solidFill>
            <a:schemeClr val="bg2">
              <a:lumMod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tx1">
                    <a:lumMod val="75000"/>
                    <a:lumOff val="25000"/>
                  </a:schemeClr>
                </a:solidFill>
              </a:rPr>
              <a:t>ERD to relation</a:t>
            </a:r>
            <a:endParaRPr lang="en-US" dirty="0">
              <a:solidFill>
                <a:schemeClr val="tx1">
                  <a:lumMod val="75000"/>
                  <a:lumOff val="25000"/>
                </a:schemeClr>
              </a:solidFill>
            </a:endParaRPr>
          </a:p>
        </p:txBody>
      </p:sp>
      <p:sp>
        <p:nvSpPr>
          <p:cNvPr id="9" name="Oval Callout 8"/>
          <p:cNvSpPr/>
          <p:nvPr/>
        </p:nvSpPr>
        <p:spPr>
          <a:xfrm>
            <a:off x="2209800" y="3886200"/>
            <a:ext cx="1905000" cy="609600"/>
          </a:xfrm>
          <a:prstGeom prst="wedgeEllipseCallout">
            <a:avLst>
              <a:gd name="adj1" fmla="val 17397"/>
              <a:gd name="adj2" fmla="val -99446"/>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tx1"/>
                </a:solidFill>
              </a:rPr>
              <a:t>Relational Model</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699495815"/>
              </p:ext>
            </p:extLst>
          </p:nvPr>
        </p:nvGraphicFramePr>
        <p:xfrm>
          <a:off x="685800" y="457200"/>
          <a:ext cx="7315200" cy="5757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00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81394" y="4114800"/>
            <a:ext cx="4265712" cy="1418993"/>
            <a:chOff x="3048012" y="2514596"/>
            <a:chExt cx="4265712" cy="1418993"/>
          </a:xfrm>
        </p:grpSpPr>
        <p:sp>
          <p:nvSpPr>
            <p:cNvPr id="6" name="Rounded Rectangle 5"/>
            <p:cNvSpPr/>
            <p:nvPr/>
          </p:nvSpPr>
          <p:spPr>
            <a:xfrm>
              <a:off x="3048012" y="2514596"/>
              <a:ext cx="4265712" cy="1418993"/>
            </a:xfrm>
            <a:prstGeom prst="roundRect">
              <a:avLst>
                <a:gd name="adj" fmla="val 10000"/>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3937713" y="2514596"/>
              <a:ext cx="3376011" cy="14189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Schema – conceptual level </a:t>
              </a:r>
              <a:endParaRPr lang="en-US" sz="3100" kern="1200" dirty="0"/>
            </a:p>
          </p:txBody>
        </p:sp>
      </p:grpSp>
      <p:sp>
        <p:nvSpPr>
          <p:cNvPr id="5" name="Rounded Rectangle 4"/>
          <p:cNvSpPr/>
          <p:nvPr/>
        </p:nvSpPr>
        <p:spPr>
          <a:xfrm>
            <a:off x="919505" y="3733800"/>
            <a:ext cx="2835693" cy="2238245"/>
          </a:xfrm>
          <a:prstGeom prst="roundRect">
            <a:avLst>
              <a:gd name="adj" fmla="val 10000"/>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76200"/>
            <a:ext cx="4495800" cy="2286000"/>
          </a:xfrm>
          <a:prstGeom prst="rect">
            <a:avLst/>
          </a:prstGeom>
        </p:spPr>
      </p:pic>
      <p:sp>
        <p:nvSpPr>
          <p:cNvPr id="13" name="Down Arrow 12"/>
          <p:cNvSpPr/>
          <p:nvPr/>
        </p:nvSpPr>
        <p:spPr>
          <a:xfrm>
            <a:off x="2948600" y="2438400"/>
            <a:ext cx="870075" cy="167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2934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3465</TotalTime>
  <Words>975</Words>
  <Application>Microsoft Office PowerPoint</Application>
  <PresentationFormat>On-screen Show (4:3)</PresentationFormat>
  <Paragraphs>173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Entity Relationship Diagram </vt:lpstr>
      <vt:lpstr>ER Diagram </vt:lpstr>
      <vt:lpstr>Entity Relationship</vt:lpstr>
      <vt:lpstr>PowerPoint Presentation</vt:lpstr>
      <vt:lpstr>Conti...</vt:lpstr>
      <vt:lpstr>Conceptual Design</vt:lpstr>
      <vt:lpstr>Conti...</vt:lpstr>
      <vt:lpstr>PowerPoint Presentation</vt:lpstr>
      <vt:lpstr>PowerPoint Presentation</vt:lpstr>
      <vt:lpstr>PowerPoint Presentation</vt:lpstr>
      <vt:lpstr>Components of ER Diagram</vt:lpstr>
      <vt:lpstr>Components of ER Diagram</vt:lpstr>
      <vt:lpstr>Example :Entity and attributes</vt:lpstr>
      <vt:lpstr>Types of Attributes</vt:lpstr>
      <vt:lpstr>PowerPoint Presentation</vt:lpstr>
      <vt:lpstr>Relationship</vt:lpstr>
      <vt:lpstr>SELF REFERENCING</vt:lpstr>
      <vt:lpstr>Degree of Relationship:</vt:lpstr>
      <vt:lpstr>Ternary Relationship</vt:lpstr>
      <vt:lpstr>N-ary relationship</vt:lpstr>
      <vt:lpstr>Exercise</vt:lpstr>
      <vt:lpstr>Identify Entities</vt:lpstr>
      <vt:lpstr>Entities</vt:lpstr>
      <vt:lpstr>Identify Attributes</vt:lpstr>
      <vt:lpstr>Attributes</vt:lpstr>
      <vt:lpstr>Identify relationship</vt:lpstr>
      <vt:lpstr>Attributes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Relationship Diagram</dc:title>
  <dc:creator>admin</dc:creator>
  <cp:lastModifiedBy>Anisha Radhakrishnan</cp:lastModifiedBy>
  <cp:revision>65</cp:revision>
  <dcterms:created xsi:type="dcterms:W3CDTF">2020-06-23T09:42:53Z</dcterms:created>
  <dcterms:modified xsi:type="dcterms:W3CDTF">2020-08-20T08:41:50Z</dcterms:modified>
</cp:coreProperties>
</file>