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School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School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School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School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School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School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School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School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Schoolboo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8CC"/>
          </a:solidFill>
        </a:fill>
      </a:tcStyle>
    </a:wholeTbl>
    <a:band2H>
      <a:tcTxStyle/>
      <a:tcStyle>
        <a:tcBdr/>
        <a:fill>
          <a:solidFill>
            <a:srgbClr val="FFED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CBCA"/>
          </a:solidFill>
        </a:fill>
      </a:tcStyle>
    </a:wholeTbl>
    <a:band2H>
      <a:tcTxStyle/>
      <a:tcStyle>
        <a:tcBdr/>
        <a:fill>
          <a:solidFill>
            <a:srgbClr val="F2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6D8"/>
          </a:solidFill>
        </a:fill>
      </a:tcStyle>
    </a:wholeTbl>
    <a:band2H>
      <a:tcTxStyle/>
      <a:tcStyle>
        <a:tcBdr/>
        <a:fill>
          <a:solidFill>
            <a:srgbClr val="EB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entury Schoolbook"/>
      </a:defRPr>
    </a:lvl1pPr>
    <a:lvl2pPr indent="228600" latinLnBrk="0">
      <a:defRPr sz="1200">
        <a:latin typeface="+mj-lt"/>
        <a:ea typeface="+mj-ea"/>
        <a:cs typeface="+mj-cs"/>
        <a:sym typeface="Century Schoolbook"/>
      </a:defRPr>
    </a:lvl2pPr>
    <a:lvl3pPr indent="457200" latinLnBrk="0">
      <a:defRPr sz="1200">
        <a:latin typeface="+mj-lt"/>
        <a:ea typeface="+mj-ea"/>
        <a:cs typeface="+mj-cs"/>
        <a:sym typeface="Century Schoolbook"/>
      </a:defRPr>
    </a:lvl3pPr>
    <a:lvl4pPr indent="685800" latinLnBrk="0">
      <a:defRPr sz="1200">
        <a:latin typeface="+mj-lt"/>
        <a:ea typeface="+mj-ea"/>
        <a:cs typeface="+mj-cs"/>
        <a:sym typeface="Century Schoolbook"/>
      </a:defRPr>
    </a:lvl4pPr>
    <a:lvl5pPr indent="914400" latinLnBrk="0">
      <a:defRPr sz="1200">
        <a:latin typeface="+mj-lt"/>
        <a:ea typeface="+mj-ea"/>
        <a:cs typeface="+mj-cs"/>
        <a:sym typeface="Century Schoolbook"/>
      </a:defRPr>
    </a:lvl5pPr>
    <a:lvl6pPr indent="1143000" latinLnBrk="0">
      <a:defRPr sz="1200">
        <a:latin typeface="+mj-lt"/>
        <a:ea typeface="+mj-ea"/>
        <a:cs typeface="+mj-cs"/>
        <a:sym typeface="Century Schoolbook"/>
      </a:defRPr>
    </a:lvl6pPr>
    <a:lvl7pPr indent="1371600" latinLnBrk="0">
      <a:defRPr sz="1200">
        <a:latin typeface="+mj-lt"/>
        <a:ea typeface="+mj-ea"/>
        <a:cs typeface="+mj-cs"/>
        <a:sym typeface="Century Schoolbook"/>
      </a:defRPr>
    </a:lvl7pPr>
    <a:lvl8pPr indent="1600200" latinLnBrk="0">
      <a:defRPr sz="1200">
        <a:latin typeface="+mj-lt"/>
        <a:ea typeface="+mj-ea"/>
        <a:cs typeface="+mj-cs"/>
        <a:sym typeface="Century Schoolbook"/>
      </a:defRPr>
    </a:lvl8pPr>
    <a:lvl9pPr indent="1828800" latinLnBrk="0">
      <a:defRPr sz="1200">
        <a:latin typeface="+mj-lt"/>
        <a:ea typeface="+mj-ea"/>
        <a:cs typeface="+mj-cs"/>
        <a:sym typeface="Century School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1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2286000" y="3124200"/>
            <a:ext cx="6172200" cy="18943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86000" y="5003322"/>
            <a:ext cx="6172200" cy="13716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800" b="1">
                <a:solidFill>
                  <a:srgbClr val="575F6D"/>
                </a:solidFill>
              </a:defRPr>
            </a:lvl1pPr>
            <a:lvl2pPr marL="0" indent="457200">
              <a:buClrTx/>
              <a:buSzTx/>
              <a:buNone/>
              <a:defRPr sz="1800" b="1">
                <a:solidFill>
                  <a:srgbClr val="575F6D"/>
                </a:solidFill>
              </a:defRPr>
            </a:lvl2pPr>
            <a:lvl3pPr marL="0" indent="914400">
              <a:buClrTx/>
              <a:buSzTx/>
              <a:buNone/>
              <a:defRPr sz="1800" b="1">
                <a:solidFill>
                  <a:srgbClr val="575F6D"/>
                </a:solidFill>
              </a:defRPr>
            </a:lvl3pPr>
            <a:lvl4pPr marL="0" indent="1371600">
              <a:buClrTx/>
              <a:buSzTx/>
              <a:buNone/>
              <a:defRPr sz="1800" b="1">
                <a:solidFill>
                  <a:srgbClr val="575F6D"/>
                </a:solidFill>
              </a:defRPr>
            </a:lvl4pPr>
            <a:lvl5pPr marL="0" indent="1828800">
              <a:buClrTx/>
              <a:buSzTx/>
              <a:buNone/>
              <a:defRPr sz="1800" b="1">
                <a:solidFill>
                  <a:srgbClr val="575F6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Rectangle 9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Rectangle 11"/>
          <p:cNvSpPr/>
          <p:nvPr/>
        </p:nvSpPr>
        <p:spPr>
          <a:xfrm>
            <a:off x="276335" y="0"/>
            <a:ext cx="104665" cy="6858000"/>
          </a:xfrm>
          <a:prstGeom prst="rect">
            <a:avLst/>
          </a:prstGeom>
          <a:solidFill>
            <a:srgbClr val="FFD8CC">
              <a:alpha val="3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Rectangle 13"/>
          <p:cNvSpPr/>
          <p:nvPr/>
        </p:nvSpPr>
        <p:spPr>
          <a:xfrm>
            <a:off x="990600" y="0"/>
            <a:ext cx="181873" cy="6858000"/>
          </a:xfrm>
          <a:prstGeom prst="rect">
            <a:avLst/>
          </a:prstGeom>
          <a:solidFill>
            <a:srgbClr val="FFD8CC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Rectangle 18"/>
          <p:cNvSpPr/>
          <p:nvPr/>
        </p:nvSpPr>
        <p:spPr>
          <a:xfrm>
            <a:off x="1141319" y="0"/>
            <a:ext cx="230281" cy="6858000"/>
          </a:xfrm>
          <a:prstGeom prst="rect">
            <a:avLst/>
          </a:prstGeom>
          <a:solidFill>
            <a:srgbClr val="FFEDE7">
              <a:alpha val="7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traight Connector 10"/>
          <p:cNvSpPr/>
          <p:nvPr/>
        </p:nvSpPr>
        <p:spPr>
          <a:xfrm flipH="1">
            <a:off x="106343" y="0"/>
            <a:ext cx="1" cy="6858000"/>
          </a:xfrm>
          <a:prstGeom prst="line">
            <a:avLst/>
          </a:prstGeom>
          <a:ln w="57150">
            <a:solidFill>
              <a:srgbClr val="FEC2AC">
                <a:alpha val="73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Straight Connector 17"/>
          <p:cNvSpPr/>
          <p:nvPr/>
        </p:nvSpPr>
        <p:spPr>
          <a:xfrm flipH="1">
            <a:off x="914399" y="0"/>
            <a:ext cx="2" cy="6858000"/>
          </a:xfrm>
          <a:prstGeom prst="line">
            <a:avLst/>
          </a:prstGeom>
          <a:ln w="57150">
            <a:solidFill>
              <a:srgbClr val="FFEDE7">
                <a:alpha val="83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Straight Connector 19"/>
          <p:cNvSpPr/>
          <p:nvPr/>
        </p:nvSpPr>
        <p:spPr>
          <a:xfrm flipH="1">
            <a:off x="854112" y="0"/>
            <a:ext cx="1" cy="6858000"/>
          </a:xfrm>
          <a:prstGeom prst="line">
            <a:avLst/>
          </a:prstGeom>
          <a:ln w="57150">
            <a:solidFill>
              <a:srgbClr val="FEC2A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" name="Straight Connector 15"/>
          <p:cNvSpPr/>
          <p:nvPr/>
        </p:nvSpPr>
        <p:spPr>
          <a:xfrm flipH="1">
            <a:off x="1726639" y="0"/>
            <a:ext cx="1" cy="6858000"/>
          </a:xfrm>
          <a:prstGeom prst="line">
            <a:avLst/>
          </a:prstGeom>
          <a:ln w="28575">
            <a:solidFill>
              <a:srgbClr val="FEC2AC">
                <a:alpha val="82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Straight Connector 14"/>
          <p:cNvSpPr/>
          <p:nvPr/>
        </p:nvSpPr>
        <p:spPr>
          <a:xfrm flipH="1">
            <a:off x="1066799" y="0"/>
            <a:ext cx="2" cy="6858000"/>
          </a:xfrm>
          <a:prstGeom prst="line">
            <a:avLst/>
          </a:prstGeom>
          <a:ln>
            <a:solidFill>
              <a:srgbClr val="FEC2A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" name="Straight Connector 21"/>
          <p:cNvSpPr/>
          <p:nvPr/>
        </p:nvSpPr>
        <p:spPr>
          <a:xfrm flipH="1">
            <a:off x="9113856" y="0"/>
            <a:ext cx="1" cy="6858000"/>
          </a:xfrm>
          <a:prstGeom prst="line">
            <a:avLst/>
          </a:prstGeom>
          <a:ln w="57150">
            <a:solidFill>
              <a:srgbClr val="FEC2A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" name="Rectangle 26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Oval 20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Oval 22"/>
          <p:cNvSpPr/>
          <p:nvPr/>
        </p:nvSpPr>
        <p:spPr>
          <a:xfrm>
            <a:off x="1309631" y="4866752"/>
            <a:ext cx="641425" cy="64142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Oval 23"/>
          <p:cNvSpPr/>
          <p:nvPr/>
        </p:nvSpPr>
        <p:spPr>
          <a:xfrm>
            <a:off x="1091080" y="5500632"/>
            <a:ext cx="137161" cy="13716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Oval 25"/>
          <p:cNvSpPr/>
          <p:nvPr/>
        </p:nvSpPr>
        <p:spPr>
          <a:xfrm>
            <a:off x="1664207" y="5788152"/>
            <a:ext cx="274321" cy="27432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Oval 24"/>
          <p:cNvSpPr/>
          <p:nvPr/>
        </p:nvSpPr>
        <p:spPr>
          <a:xfrm>
            <a:off x="1905000" y="4495800"/>
            <a:ext cx="365761" cy="36576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76177" y="5033793"/>
            <a:ext cx="308333" cy="3073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575F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39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800" b="1">
                <a:solidFill>
                  <a:srgbClr val="FFF39D"/>
                </a:solidFill>
              </a:defRPr>
            </a:lvl1pPr>
            <a:lvl2pPr marL="0" indent="365760">
              <a:buClrTx/>
              <a:buSzTx/>
              <a:buNone/>
              <a:defRPr sz="1800" b="1">
                <a:solidFill>
                  <a:srgbClr val="FFF39D"/>
                </a:solidFill>
              </a:defRPr>
            </a:lvl2pPr>
            <a:lvl3pPr marL="0" indent="731519">
              <a:buClrTx/>
              <a:buSzTx/>
              <a:buNone/>
              <a:defRPr sz="1800" b="1">
                <a:solidFill>
                  <a:srgbClr val="FFF39D"/>
                </a:solidFill>
              </a:defRPr>
            </a:lvl3pPr>
            <a:lvl4pPr marL="0" indent="1005839">
              <a:buClrTx/>
              <a:buSzTx/>
              <a:buNone/>
              <a:defRPr sz="1800" b="1">
                <a:solidFill>
                  <a:srgbClr val="FFF39D"/>
                </a:solidFill>
              </a:defRPr>
            </a:lvl4pPr>
            <a:lvl5pPr marL="0" indent="1280159">
              <a:buClrTx/>
              <a:buSzTx/>
              <a:buNone/>
              <a:defRPr sz="1800" b="1">
                <a:solidFill>
                  <a:srgbClr val="FFF39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Rectangle 8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Rectangle 9"/>
          <p:cNvSpPr/>
          <p:nvPr/>
        </p:nvSpPr>
        <p:spPr>
          <a:xfrm>
            <a:off x="276335" y="0"/>
            <a:ext cx="104665" cy="6858000"/>
          </a:xfrm>
          <a:prstGeom prst="rect">
            <a:avLst/>
          </a:prstGeom>
          <a:solidFill>
            <a:srgbClr val="FFD8CC">
              <a:alpha val="3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Rectangle 10"/>
          <p:cNvSpPr/>
          <p:nvPr/>
        </p:nvSpPr>
        <p:spPr>
          <a:xfrm>
            <a:off x="990600" y="0"/>
            <a:ext cx="181873" cy="6858000"/>
          </a:xfrm>
          <a:prstGeom prst="rect">
            <a:avLst/>
          </a:prstGeom>
          <a:solidFill>
            <a:srgbClr val="FFD8CC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Rectangle 11"/>
          <p:cNvSpPr/>
          <p:nvPr/>
        </p:nvSpPr>
        <p:spPr>
          <a:xfrm>
            <a:off x="1141319" y="0"/>
            <a:ext cx="230281" cy="6858000"/>
          </a:xfrm>
          <a:prstGeom prst="rect">
            <a:avLst/>
          </a:prstGeom>
          <a:solidFill>
            <a:srgbClr val="FFEDE7">
              <a:alpha val="7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traight Connector 12"/>
          <p:cNvSpPr/>
          <p:nvPr/>
        </p:nvSpPr>
        <p:spPr>
          <a:xfrm flipH="1">
            <a:off x="106343" y="0"/>
            <a:ext cx="1" cy="6858000"/>
          </a:xfrm>
          <a:prstGeom prst="line">
            <a:avLst/>
          </a:prstGeom>
          <a:ln w="57150">
            <a:solidFill>
              <a:srgbClr val="FEC2AC">
                <a:alpha val="73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Straight Connector 13"/>
          <p:cNvSpPr/>
          <p:nvPr/>
        </p:nvSpPr>
        <p:spPr>
          <a:xfrm flipH="1">
            <a:off x="914399" y="0"/>
            <a:ext cx="2" cy="6858000"/>
          </a:xfrm>
          <a:prstGeom prst="line">
            <a:avLst/>
          </a:prstGeom>
          <a:ln w="57150">
            <a:solidFill>
              <a:srgbClr val="FFEDE7">
                <a:alpha val="83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Straight Connector 14"/>
          <p:cNvSpPr/>
          <p:nvPr/>
        </p:nvSpPr>
        <p:spPr>
          <a:xfrm flipH="1">
            <a:off x="854112" y="0"/>
            <a:ext cx="1" cy="6858000"/>
          </a:xfrm>
          <a:prstGeom prst="line">
            <a:avLst/>
          </a:prstGeom>
          <a:ln w="57150">
            <a:solidFill>
              <a:srgbClr val="FEC2A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Straight Connector 15"/>
          <p:cNvSpPr/>
          <p:nvPr/>
        </p:nvSpPr>
        <p:spPr>
          <a:xfrm flipH="1">
            <a:off x="1726639" y="0"/>
            <a:ext cx="1" cy="6858000"/>
          </a:xfrm>
          <a:prstGeom prst="line">
            <a:avLst/>
          </a:prstGeom>
          <a:ln w="28575">
            <a:solidFill>
              <a:srgbClr val="FEC2AC">
                <a:alpha val="82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Straight Connector 16"/>
          <p:cNvSpPr/>
          <p:nvPr/>
        </p:nvSpPr>
        <p:spPr>
          <a:xfrm flipH="1">
            <a:off x="1066799" y="0"/>
            <a:ext cx="2" cy="6858000"/>
          </a:xfrm>
          <a:prstGeom prst="line">
            <a:avLst/>
          </a:prstGeom>
          <a:ln>
            <a:solidFill>
              <a:srgbClr val="FEC2A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Rectangle 17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" name="Oval 18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Oval 19"/>
          <p:cNvSpPr/>
          <p:nvPr/>
        </p:nvSpPr>
        <p:spPr>
          <a:xfrm>
            <a:off x="1324704" y="4866752"/>
            <a:ext cx="641424" cy="64142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" name="Oval 20"/>
          <p:cNvSpPr/>
          <p:nvPr/>
        </p:nvSpPr>
        <p:spPr>
          <a:xfrm>
            <a:off x="1091080" y="5500632"/>
            <a:ext cx="137161" cy="13716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Oval 21"/>
          <p:cNvSpPr/>
          <p:nvPr/>
        </p:nvSpPr>
        <p:spPr>
          <a:xfrm>
            <a:off x="1664207" y="5791200"/>
            <a:ext cx="274321" cy="27432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Oval 22"/>
          <p:cNvSpPr/>
          <p:nvPr/>
        </p:nvSpPr>
        <p:spPr>
          <a:xfrm>
            <a:off x="1879039" y="4479888"/>
            <a:ext cx="365761" cy="36576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Straight Connector 25"/>
          <p:cNvSpPr/>
          <p:nvPr/>
        </p:nvSpPr>
        <p:spPr>
          <a:xfrm flipH="1">
            <a:off x="9097943" y="0"/>
            <a:ext cx="1" cy="6858000"/>
          </a:xfrm>
          <a:prstGeom prst="line">
            <a:avLst/>
          </a:prstGeom>
          <a:ln w="57150">
            <a:solidFill>
              <a:srgbClr val="FEC2A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91249" y="5033793"/>
            <a:ext cx="308334" cy="3073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9338" y="1601859"/>
            <a:ext cx="3593324" cy="59409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375539" y="1601859"/>
            <a:ext cx="3593323" cy="59409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traight Connector 9"/>
          <p:cNvSpPr/>
          <p:nvPr/>
        </p:nvSpPr>
        <p:spPr>
          <a:xfrm flipH="1">
            <a:off x="8762999" y="0"/>
            <a:ext cx="1" cy="6858000"/>
          </a:xfrm>
          <a:prstGeom prst="line">
            <a:avLst/>
          </a:prstGeom>
          <a:ln w="38100">
            <a:solidFill>
              <a:srgbClr val="FEC2AC">
                <a:alpha val="93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12280" y="274320"/>
            <a:ext cx="1527049" cy="49834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ClrTx/>
              <a:buSzTx/>
              <a:buNone/>
              <a:defRPr sz="1200"/>
            </a:lvl1pPr>
            <a:lvl2pPr marL="0" indent="365760">
              <a:spcBef>
                <a:spcPts val="1000"/>
              </a:spcBef>
              <a:buClrTx/>
              <a:buSzTx/>
              <a:buNone/>
              <a:defRPr sz="1200"/>
            </a:lvl2pPr>
            <a:lvl3pPr marL="0" indent="731519">
              <a:spcBef>
                <a:spcPts val="1000"/>
              </a:spcBef>
              <a:buClrTx/>
              <a:buSzTx/>
              <a:buNone/>
              <a:defRPr sz="1200"/>
            </a:lvl3pPr>
            <a:lvl4pPr marL="0" indent="1005839">
              <a:spcBef>
                <a:spcPts val="1000"/>
              </a:spcBef>
              <a:buClrTx/>
              <a:buSzTx/>
              <a:buNone/>
              <a:defRPr sz="1200"/>
            </a:lvl4pPr>
            <a:lvl5pPr marL="0" indent="1280159">
              <a:spcBef>
                <a:spcPts val="1000"/>
              </a:spcBef>
              <a:buClrTx/>
              <a:buSz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traight Connector 7"/>
          <p:cNvSpPr/>
          <p:nvPr/>
        </p:nvSpPr>
        <p:spPr>
          <a:xfrm flipH="1">
            <a:off x="6248399" y="0"/>
            <a:ext cx="2" cy="6858000"/>
          </a:xfrm>
          <a:prstGeom prst="line">
            <a:avLst/>
          </a:prstGeom>
          <a:ln w="38100">
            <a:solidFill>
              <a:srgbClr val="FEC2A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" name="Straight Connector 8"/>
          <p:cNvSpPr/>
          <p:nvPr/>
        </p:nvSpPr>
        <p:spPr>
          <a:xfrm flipH="1">
            <a:off x="6192296" y="0"/>
            <a:ext cx="1" cy="6858000"/>
          </a:xfrm>
          <a:prstGeom prst="line">
            <a:avLst/>
          </a:prstGeom>
          <a:ln w="127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6" name="Straight Connector 10"/>
          <p:cNvSpPr/>
          <p:nvPr/>
        </p:nvSpPr>
        <p:spPr>
          <a:xfrm flipH="1">
            <a:off x="8991599" y="0"/>
            <a:ext cx="1" cy="685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Rectangle 1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Straight Connector 12"/>
          <p:cNvSpPr/>
          <p:nvPr/>
        </p:nvSpPr>
        <p:spPr>
          <a:xfrm flipH="1">
            <a:off x="8915399" y="0"/>
            <a:ext cx="1" cy="6858000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Oval 13"/>
          <p:cNvSpPr/>
          <p:nvPr/>
        </p:nvSpPr>
        <p:spPr>
          <a:xfrm>
            <a:off x="8156447" y="5715000"/>
            <a:ext cx="548641" cy="54864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traight Connector 8"/>
          <p:cNvSpPr/>
          <p:nvPr/>
        </p:nvSpPr>
        <p:spPr>
          <a:xfrm flipH="1">
            <a:off x="8762999" y="0"/>
            <a:ext cx="1" cy="6858000"/>
          </a:xfrm>
          <a:prstGeom prst="line">
            <a:avLst/>
          </a:prstGeom>
          <a:ln w="38100">
            <a:solidFill>
              <a:srgbClr val="FEC2A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8" name="Oval 12"/>
          <p:cNvSpPr/>
          <p:nvPr/>
        </p:nvSpPr>
        <p:spPr>
          <a:xfrm>
            <a:off x="8156447" y="5715000"/>
            <a:ext cx="548641" cy="54864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Title Text"/>
          <p:cNvSpPr txBox="1"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30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61722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65797" y="264795"/>
            <a:ext cx="1524001" cy="4956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ClrTx/>
              <a:buSzTx/>
              <a:buNone/>
              <a:defRPr sz="1200"/>
            </a:lvl1pPr>
            <a:lvl2pPr marL="640080" indent="-274320">
              <a:spcBef>
                <a:spcPts val="400"/>
              </a:spcBef>
              <a:buClrTx/>
              <a:defRPr sz="1200"/>
            </a:lvl2pPr>
            <a:lvl3pPr marL="950976" indent="-219456">
              <a:spcBef>
                <a:spcPts val="400"/>
              </a:spcBef>
              <a:buClrTx/>
              <a:defRPr sz="1200"/>
            </a:lvl3pPr>
            <a:lvl4pPr>
              <a:spcBef>
                <a:spcPts val="400"/>
              </a:spcBef>
              <a:buClrTx/>
              <a:defRPr sz="1200"/>
            </a:lvl4pPr>
            <a:lvl5pPr marL="1524000" indent="-243840">
              <a:spcBef>
                <a:spcPts val="400"/>
              </a:spcBef>
              <a:buClrTx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traight Connector 9"/>
          <p:cNvSpPr/>
          <p:nvPr/>
        </p:nvSpPr>
        <p:spPr>
          <a:xfrm flipH="1">
            <a:off x="8991599" y="0"/>
            <a:ext cx="1" cy="6858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Straight Connector 11"/>
          <p:cNvSpPr/>
          <p:nvPr/>
        </p:nvSpPr>
        <p:spPr>
          <a:xfrm flipH="1">
            <a:off x="8915399" y="0"/>
            <a:ext cx="1" cy="6858000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" name="Straight Connector 18"/>
          <p:cNvSpPr/>
          <p:nvPr/>
        </p:nvSpPr>
        <p:spPr>
          <a:xfrm flipH="1">
            <a:off x="6248399" y="0"/>
            <a:ext cx="2" cy="6858000"/>
          </a:xfrm>
          <a:prstGeom prst="line">
            <a:avLst/>
          </a:prstGeom>
          <a:ln w="38100">
            <a:solidFill>
              <a:srgbClr val="FEC2A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Straight Connector 19"/>
          <p:cNvSpPr/>
          <p:nvPr/>
        </p:nvSpPr>
        <p:spPr>
          <a:xfrm flipH="1">
            <a:off x="6192296" y="0"/>
            <a:ext cx="1" cy="6858000"/>
          </a:xfrm>
          <a:prstGeom prst="line">
            <a:avLst/>
          </a:prstGeom>
          <a:ln w="127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5"/>
          <p:cNvSpPr/>
          <p:nvPr/>
        </p:nvSpPr>
        <p:spPr>
          <a:xfrm flipH="1">
            <a:off x="8762999" y="0"/>
            <a:ext cx="1" cy="6858000"/>
          </a:xfrm>
          <a:prstGeom prst="line">
            <a:avLst/>
          </a:prstGeom>
          <a:ln w="38100">
            <a:solidFill>
              <a:srgbClr val="FEC2AC">
                <a:alpha val="93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traight Connector 6"/>
          <p:cNvSpPr/>
          <p:nvPr/>
        </p:nvSpPr>
        <p:spPr>
          <a:xfrm flipH="1">
            <a:off x="76199" y="0"/>
            <a:ext cx="2" cy="6858000"/>
          </a:xfrm>
          <a:prstGeom prst="line">
            <a:avLst/>
          </a:prstGeom>
          <a:ln w="57150">
            <a:solidFill>
              <a:srgbClr val="FEC2A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traight Connector 8"/>
          <p:cNvSpPr/>
          <p:nvPr/>
        </p:nvSpPr>
        <p:spPr>
          <a:xfrm flipH="1">
            <a:off x="8991599" y="0"/>
            <a:ext cx="1" cy="685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Rectangle 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traight Connector 10"/>
          <p:cNvSpPr/>
          <p:nvPr/>
        </p:nvSpPr>
        <p:spPr>
          <a:xfrm flipH="1">
            <a:off x="8915399" y="0"/>
            <a:ext cx="1" cy="6858000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Oval 11"/>
          <p:cNvSpPr/>
          <p:nvPr/>
        </p:nvSpPr>
        <p:spPr>
          <a:xfrm>
            <a:off x="8156447" y="5715000"/>
            <a:ext cx="548641" cy="54864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79650" y="5840983"/>
            <a:ext cx="308333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small" spc="0" baseline="0">
          <a:ln>
            <a:noFill/>
          </a:ln>
          <a:solidFill>
            <a:srgbClr val="575F6D"/>
          </a:solidFill>
          <a:uFillTx/>
          <a:latin typeface="+mj-lt"/>
          <a:ea typeface="+mj-ea"/>
          <a:cs typeface="+mj-cs"/>
          <a:sym typeface="Century Schoolbook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small" spc="0" baseline="0">
          <a:ln>
            <a:noFill/>
          </a:ln>
          <a:solidFill>
            <a:srgbClr val="575F6D"/>
          </a:solidFill>
          <a:uFillTx/>
          <a:latin typeface="+mj-lt"/>
          <a:ea typeface="+mj-ea"/>
          <a:cs typeface="+mj-cs"/>
          <a:sym typeface="Century Schoolbook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small" spc="0" baseline="0">
          <a:ln>
            <a:noFill/>
          </a:ln>
          <a:solidFill>
            <a:srgbClr val="575F6D"/>
          </a:solidFill>
          <a:uFillTx/>
          <a:latin typeface="+mj-lt"/>
          <a:ea typeface="+mj-ea"/>
          <a:cs typeface="+mj-cs"/>
          <a:sym typeface="Century Schoolbook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small" spc="0" baseline="0">
          <a:ln>
            <a:noFill/>
          </a:ln>
          <a:solidFill>
            <a:srgbClr val="575F6D"/>
          </a:solidFill>
          <a:uFillTx/>
          <a:latin typeface="+mj-lt"/>
          <a:ea typeface="+mj-ea"/>
          <a:cs typeface="+mj-cs"/>
          <a:sym typeface="Century Schoolbook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small" spc="0" baseline="0">
          <a:ln>
            <a:noFill/>
          </a:ln>
          <a:solidFill>
            <a:srgbClr val="575F6D"/>
          </a:solidFill>
          <a:uFillTx/>
          <a:latin typeface="+mj-lt"/>
          <a:ea typeface="+mj-ea"/>
          <a:cs typeface="+mj-cs"/>
          <a:sym typeface="Century Schoolbook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small" spc="0" baseline="0">
          <a:ln>
            <a:noFill/>
          </a:ln>
          <a:solidFill>
            <a:srgbClr val="575F6D"/>
          </a:solidFill>
          <a:uFillTx/>
          <a:latin typeface="+mj-lt"/>
          <a:ea typeface="+mj-ea"/>
          <a:cs typeface="+mj-cs"/>
          <a:sym typeface="Century Schoolbook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small" spc="0" baseline="0">
          <a:ln>
            <a:noFill/>
          </a:ln>
          <a:solidFill>
            <a:srgbClr val="575F6D"/>
          </a:solidFill>
          <a:uFillTx/>
          <a:latin typeface="+mj-lt"/>
          <a:ea typeface="+mj-ea"/>
          <a:cs typeface="+mj-cs"/>
          <a:sym typeface="Century Schoolbook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small" spc="0" baseline="0">
          <a:ln>
            <a:noFill/>
          </a:ln>
          <a:solidFill>
            <a:srgbClr val="575F6D"/>
          </a:solidFill>
          <a:uFillTx/>
          <a:latin typeface="+mj-lt"/>
          <a:ea typeface="+mj-ea"/>
          <a:cs typeface="+mj-cs"/>
          <a:sym typeface="Century Schoolbook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small" spc="0" baseline="0">
          <a:ln>
            <a:noFill/>
          </a:ln>
          <a:solidFill>
            <a:srgbClr val="575F6D"/>
          </a:solidFill>
          <a:uFillTx/>
          <a:latin typeface="+mj-lt"/>
          <a:ea typeface="+mj-ea"/>
          <a:cs typeface="+mj-cs"/>
          <a:sym typeface="Century Schoolbook"/>
        </a:defRPr>
      </a:lvl9pPr>
    </p:titleStyle>
    <p:bodyStyle>
      <a:lvl1pPr marL="274320" marR="0" indent="-27432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Tx/>
        <a:buChar char="○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Schoolbook"/>
        </a:defRPr>
      </a:lvl1pPr>
      <a:lvl2pPr marL="679268" marR="0" indent="-31350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Tx/>
        <a:buChar char="●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Schoolbook"/>
        </a:defRPr>
      </a:lvl2pPr>
      <a:lvl3pPr marL="975360" marR="0" indent="-2438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Tx/>
        <a:buChar char="○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Schoolbook"/>
        </a:defRPr>
      </a:lvl3pPr>
      <a:lvl4pPr marL="1249679" marR="0" indent="-2438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Tx/>
        <a:buChar char="○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Schoolbook"/>
        </a:defRPr>
      </a:lvl4pPr>
      <a:lvl5pPr marL="1554479" marR="0" indent="-27431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8000"/>
        <a:buFontTx/>
        <a:buChar char="●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Schoolbook"/>
        </a:defRPr>
      </a:lvl5pPr>
      <a:lvl6pPr marL="1828800" marR="0" indent="-27431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Schoolbook"/>
        </a:defRPr>
      </a:lvl6pPr>
      <a:lvl7pPr marL="2142308" marR="0" indent="-31350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Tx/>
        <a:buChar char="○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Schoolbook"/>
        </a:defRPr>
      </a:lvl7pPr>
      <a:lvl8pPr marL="2416628" marR="0" indent="-31350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Schoolbook"/>
        </a:defRPr>
      </a:lvl8pPr>
      <a:lvl9pPr marL="2690948" marR="0" indent="-31350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entury Schoolbook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Entity Relationship Diagram- Part 2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Identify cardinality</a:t>
            </a:r>
          </a:p>
        </p:txBody>
      </p:sp>
      <p:grpSp>
        <p:nvGrpSpPr>
          <p:cNvPr id="187" name="Rectangle 3"/>
          <p:cNvGrpSpPr/>
          <p:nvPr/>
        </p:nvGrpSpPr>
        <p:grpSpPr>
          <a:xfrm>
            <a:off x="914400" y="4876800"/>
            <a:ext cx="1676400" cy="685800"/>
            <a:chOff x="0" y="0"/>
            <a:chExt cx="1676400" cy="685800"/>
          </a:xfrm>
        </p:grpSpPr>
        <p:sp>
          <p:nvSpPr>
            <p:cNvPr id="185" name="Rectangle"/>
            <p:cNvSpPr/>
            <p:nvPr/>
          </p:nvSpPr>
          <p:spPr>
            <a:xfrm>
              <a:off x="0" y="0"/>
              <a:ext cx="1676400" cy="6858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394982"/>
                    <a:satOff val="9090"/>
                    <a:lumOff val="33790"/>
                  </a:schemeClr>
                </a:gs>
                <a:gs pos="30000">
                  <a:srgbClr val="FFEFCB"/>
                </a:gs>
                <a:gs pos="75000">
                  <a:srgbClr val="FFE7AE"/>
                </a:gs>
                <a:gs pos="100000">
                  <a:schemeClr val="accent4">
                    <a:hueOff val="-266522"/>
                    <a:satOff val="9090"/>
                    <a:lumOff val="21367"/>
                  </a:schemeClr>
                </a:gs>
              </a:gsLst>
              <a:path path="circle">
                <a:fillToRect l="-19636" t="62278" r="119636" b="37721"/>
              </a:path>
            </a:gradFill>
            <a:ln w="12700" cap="flat">
              <a:solidFill>
                <a:srgbClr val="F7C500"/>
              </a:solidFill>
              <a:prstDash val="solid"/>
              <a:round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6" name="Employee"/>
            <p:cNvSpPr txBox="1"/>
            <p:nvPr/>
          </p:nvSpPr>
          <p:spPr>
            <a:xfrm>
              <a:off x="0" y="157480"/>
              <a:ext cx="16764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Employee</a:t>
              </a:r>
            </a:p>
          </p:txBody>
        </p:sp>
      </p:grpSp>
      <p:grpSp>
        <p:nvGrpSpPr>
          <p:cNvPr id="190" name="Rectangle 4"/>
          <p:cNvGrpSpPr/>
          <p:nvPr/>
        </p:nvGrpSpPr>
        <p:grpSpPr>
          <a:xfrm>
            <a:off x="5257800" y="4958872"/>
            <a:ext cx="1676400" cy="603728"/>
            <a:chOff x="0" y="0"/>
            <a:chExt cx="1676400" cy="603727"/>
          </a:xfrm>
        </p:grpSpPr>
        <p:sp>
          <p:nvSpPr>
            <p:cNvPr id="188" name="Rectangle"/>
            <p:cNvSpPr/>
            <p:nvPr/>
          </p:nvSpPr>
          <p:spPr>
            <a:xfrm>
              <a:off x="0" y="-1"/>
              <a:ext cx="1676400" cy="603729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394982"/>
                    <a:satOff val="9090"/>
                    <a:lumOff val="33790"/>
                  </a:schemeClr>
                </a:gs>
                <a:gs pos="30000">
                  <a:srgbClr val="FFEFCB"/>
                </a:gs>
                <a:gs pos="75000">
                  <a:srgbClr val="FFE7AE"/>
                </a:gs>
                <a:gs pos="100000">
                  <a:schemeClr val="accent4">
                    <a:hueOff val="-266522"/>
                    <a:satOff val="9090"/>
                    <a:lumOff val="21367"/>
                  </a:schemeClr>
                </a:gs>
              </a:gsLst>
              <a:path path="circle">
                <a:fillToRect l="-19636" t="62278" r="119636" b="37721"/>
              </a:path>
            </a:gradFill>
            <a:ln w="12700" cap="flat">
              <a:solidFill>
                <a:srgbClr val="F7C500"/>
              </a:solidFill>
              <a:prstDash val="solid"/>
              <a:round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9" name="Department"/>
            <p:cNvSpPr txBox="1"/>
            <p:nvPr/>
          </p:nvSpPr>
          <p:spPr>
            <a:xfrm>
              <a:off x="0" y="116443"/>
              <a:ext cx="16764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Department </a:t>
              </a:r>
            </a:p>
          </p:txBody>
        </p:sp>
      </p:grpSp>
      <p:grpSp>
        <p:nvGrpSpPr>
          <p:cNvPr id="193" name="Rectangle 5"/>
          <p:cNvGrpSpPr/>
          <p:nvPr/>
        </p:nvGrpSpPr>
        <p:grpSpPr>
          <a:xfrm>
            <a:off x="914400" y="2673069"/>
            <a:ext cx="1524000" cy="533401"/>
            <a:chOff x="0" y="0"/>
            <a:chExt cx="1524000" cy="533400"/>
          </a:xfrm>
        </p:grpSpPr>
        <p:sp>
          <p:nvSpPr>
            <p:cNvPr id="191" name="Rectangle"/>
            <p:cNvSpPr/>
            <p:nvPr/>
          </p:nvSpPr>
          <p:spPr>
            <a:xfrm>
              <a:off x="0" y="0"/>
              <a:ext cx="1524000" cy="5334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394982"/>
                    <a:satOff val="9090"/>
                    <a:lumOff val="33790"/>
                  </a:schemeClr>
                </a:gs>
                <a:gs pos="30000">
                  <a:srgbClr val="FFEFCB"/>
                </a:gs>
                <a:gs pos="75000">
                  <a:srgbClr val="FFE7AE"/>
                </a:gs>
                <a:gs pos="100000">
                  <a:schemeClr val="accent4">
                    <a:hueOff val="-266522"/>
                    <a:satOff val="9090"/>
                    <a:lumOff val="21367"/>
                  </a:schemeClr>
                </a:gs>
              </a:gsLst>
              <a:path path="circle">
                <a:fillToRect l="-19636" t="62278" r="119636" b="37721"/>
              </a:path>
            </a:gradFill>
            <a:ln w="12700" cap="flat">
              <a:solidFill>
                <a:srgbClr val="F7C500"/>
              </a:solidFill>
              <a:prstDash val="solid"/>
              <a:round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2" name="project"/>
            <p:cNvSpPr txBox="1"/>
            <p:nvPr/>
          </p:nvSpPr>
          <p:spPr>
            <a:xfrm>
              <a:off x="0" y="81279"/>
              <a:ext cx="152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project</a:t>
              </a:r>
            </a:p>
          </p:txBody>
        </p:sp>
      </p:grpSp>
      <p:grpSp>
        <p:nvGrpSpPr>
          <p:cNvPr id="196" name="Rectangle 6"/>
          <p:cNvGrpSpPr/>
          <p:nvPr/>
        </p:nvGrpSpPr>
        <p:grpSpPr>
          <a:xfrm>
            <a:off x="5342766" y="2613769"/>
            <a:ext cx="1524001" cy="533401"/>
            <a:chOff x="0" y="0"/>
            <a:chExt cx="1524000" cy="533400"/>
          </a:xfrm>
        </p:grpSpPr>
        <p:sp>
          <p:nvSpPr>
            <p:cNvPr id="194" name="Rectangle"/>
            <p:cNvSpPr/>
            <p:nvPr/>
          </p:nvSpPr>
          <p:spPr>
            <a:xfrm>
              <a:off x="0" y="0"/>
              <a:ext cx="1524000" cy="5334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394982"/>
                    <a:satOff val="9090"/>
                    <a:lumOff val="33790"/>
                  </a:schemeClr>
                </a:gs>
                <a:gs pos="30000">
                  <a:srgbClr val="FFEFCB"/>
                </a:gs>
                <a:gs pos="75000">
                  <a:srgbClr val="FFE7AE"/>
                </a:gs>
                <a:gs pos="100000">
                  <a:schemeClr val="accent4">
                    <a:hueOff val="-266522"/>
                    <a:satOff val="9090"/>
                    <a:lumOff val="21367"/>
                  </a:schemeClr>
                </a:gs>
              </a:gsLst>
              <a:path path="circle">
                <a:fillToRect l="-19636" t="62278" r="119636" b="37721"/>
              </a:path>
            </a:gradFill>
            <a:ln w="12700" cap="flat">
              <a:solidFill>
                <a:srgbClr val="F7C500"/>
              </a:solidFill>
              <a:prstDash val="solid"/>
              <a:round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5" name="supervisor"/>
            <p:cNvSpPr txBox="1"/>
            <p:nvPr/>
          </p:nvSpPr>
          <p:spPr>
            <a:xfrm>
              <a:off x="0" y="81279"/>
              <a:ext cx="152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supervisor</a:t>
              </a:r>
            </a:p>
          </p:txBody>
        </p:sp>
      </p:grpSp>
      <p:grpSp>
        <p:nvGrpSpPr>
          <p:cNvPr id="199" name="Oval 7"/>
          <p:cNvGrpSpPr/>
          <p:nvPr/>
        </p:nvGrpSpPr>
        <p:grpSpPr>
          <a:xfrm>
            <a:off x="685800" y="2057400"/>
            <a:ext cx="1371600" cy="381000"/>
            <a:chOff x="0" y="0"/>
            <a:chExt cx="1371600" cy="381000"/>
          </a:xfrm>
        </p:grpSpPr>
        <p:sp>
          <p:nvSpPr>
            <p:cNvPr id="197" name="Oval"/>
            <p:cNvSpPr/>
            <p:nvPr/>
          </p:nvSpPr>
          <p:spPr>
            <a:xfrm>
              <a:off x="0" y="0"/>
              <a:ext cx="1371600" cy="381000"/>
            </a:xfrm>
            <a:prstGeom prst="ellipse">
              <a:avLst/>
            </a:prstGeom>
            <a:gradFill flip="none" rotWithShape="1">
              <a:gsLst>
                <a:gs pos="0">
                  <a:srgbClr val="BDF395"/>
                </a:gs>
                <a:gs pos="50000">
                  <a:srgbClr val="D5F6BE"/>
                </a:gs>
                <a:gs pos="100000">
                  <a:srgbClr val="EAFADF"/>
                </a:gs>
              </a:gsLst>
              <a:path path="circle">
                <a:fillToRect l="37721" t="-19636" r="62278" b="119636"/>
              </a:path>
            </a:gradFill>
            <a:ln w="25400" cap="flat">
              <a:solidFill>
                <a:srgbClr val="B9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u="sng"/>
              </a:pPr>
              <a:endParaRPr/>
            </a:p>
          </p:txBody>
        </p:sp>
        <p:sp>
          <p:nvSpPr>
            <p:cNvPr id="198" name="P_name"/>
            <p:cNvSpPr txBox="1"/>
            <p:nvPr/>
          </p:nvSpPr>
          <p:spPr>
            <a:xfrm>
              <a:off x="200865" y="24130"/>
              <a:ext cx="96987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u="sng"/>
              </a:lvl1pPr>
            </a:lstStyle>
            <a:p>
              <a:r>
                <a:t>P_name</a:t>
              </a:r>
            </a:p>
          </p:txBody>
        </p:sp>
      </p:grpSp>
      <p:grpSp>
        <p:nvGrpSpPr>
          <p:cNvPr id="202" name="Oval 9"/>
          <p:cNvGrpSpPr/>
          <p:nvPr/>
        </p:nvGrpSpPr>
        <p:grpSpPr>
          <a:xfrm>
            <a:off x="2057400" y="6016090"/>
            <a:ext cx="1524000" cy="381001"/>
            <a:chOff x="0" y="0"/>
            <a:chExt cx="1524000" cy="381000"/>
          </a:xfrm>
        </p:grpSpPr>
        <p:sp>
          <p:nvSpPr>
            <p:cNvPr id="200" name="Oval"/>
            <p:cNvSpPr/>
            <p:nvPr/>
          </p:nvSpPr>
          <p:spPr>
            <a:xfrm>
              <a:off x="0" y="0"/>
              <a:ext cx="1524000" cy="381000"/>
            </a:xfrm>
            <a:prstGeom prst="ellipse">
              <a:avLst/>
            </a:prstGeom>
            <a:gradFill flip="none" rotWithShape="1">
              <a:gsLst>
                <a:gs pos="0">
                  <a:srgbClr val="BDF395"/>
                </a:gs>
                <a:gs pos="50000">
                  <a:srgbClr val="D5F6BE"/>
                </a:gs>
                <a:gs pos="100000">
                  <a:srgbClr val="EAFADF"/>
                </a:gs>
              </a:gsLst>
              <a:path path="circle">
                <a:fillToRect l="37721" t="-19636" r="62278" b="119636"/>
              </a:path>
            </a:gradFill>
            <a:ln w="25400" cap="flat">
              <a:solidFill>
                <a:srgbClr val="B9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1" name="E_name"/>
            <p:cNvSpPr txBox="1"/>
            <p:nvPr/>
          </p:nvSpPr>
          <p:spPr>
            <a:xfrm>
              <a:off x="223184" y="5080"/>
              <a:ext cx="107763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E_name</a:t>
              </a:r>
            </a:p>
          </p:txBody>
        </p:sp>
      </p:grpSp>
      <p:grpSp>
        <p:nvGrpSpPr>
          <p:cNvPr id="205" name="Oval 10"/>
          <p:cNvGrpSpPr/>
          <p:nvPr/>
        </p:nvGrpSpPr>
        <p:grpSpPr>
          <a:xfrm>
            <a:off x="4847466" y="1883758"/>
            <a:ext cx="1143001" cy="381001"/>
            <a:chOff x="0" y="0"/>
            <a:chExt cx="1143000" cy="381000"/>
          </a:xfrm>
        </p:grpSpPr>
        <p:sp>
          <p:nvSpPr>
            <p:cNvPr id="203" name="Oval"/>
            <p:cNvSpPr/>
            <p:nvPr/>
          </p:nvSpPr>
          <p:spPr>
            <a:xfrm>
              <a:off x="0" y="0"/>
              <a:ext cx="1143000" cy="381000"/>
            </a:xfrm>
            <a:prstGeom prst="ellipse">
              <a:avLst/>
            </a:prstGeom>
            <a:gradFill flip="none" rotWithShape="1">
              <a:gsLst>
                <a:gs pos="0">
                  <a:srgbClr val="BDF395"/>
                </a:gs>
                <a:gs pos="50000">
                  <a:srgbClr val="D5F6BE"/>
                </a:gs>
                <a:gs pos="100000">
                  <a:srgbClr val="EAFADF"/>
                </a:gs>
              </a:gsLst>
              <a:path path="circle">
                <a:fillToRect l="37721" t="-19636" r="62278" b="119636"/>
              </a:path>
            </a:gradFill>
            <a:ln w="25400" cap="flat">
              <a:solidFill>
                <a:srgbClr val="B9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u="sng"/>
              </a:pPr>
              <a:endParaRPr/>
            </a:p>
          </p:txBody>
        </p:sp>
        <p:sp>
          <p:nvSpPr>
            <p:cNvPr id="204" name="S_id"/>
            <p:cNvSpPr txBox="1"/>
            <p:nvPr/>
          </p:nvSpPr>
          <p:spPr>
            <a:xfrm>
              <a:off x="167387" y="5080"/>
              <a:ext cx="8082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u="sng"/>
              </a:lvl1pPr>
            </a:lstStyle>
            <a:p>
              <a:r>
                <a:t>S_id</a:t>
              </a:r>
            </a:p>
          </p:txBody>
        </p:sp>
      </p:grpSp>
      <p:grpSp>
        <p:nvGrpSpPr>
          <p:cNvPr id="208" name="Oval 11"/>
          <p:cNvGrpSpPr/>
          <p:nvPr/>
        </p:nvGrpSpPr>
        <p:grpSpPr>
          <a:xfrm>
            <a:off x="6295266" y="1883758"/>
            <a:ext cx="1477135" cy="381001"/>
            <a:chOff x="0" y="0"/>
            <a:chExt cx="1477134" cy="381000"/>
          </a:xfrm>
        </p:grpSpPr>
        <p:sp>
          <p:nvSpPr>
            <p:cNvPr id="206" name="Oval"/>
            <p:cNvSpPr/>
            <p:nvPr/>
          </p:nvSpPr>
          <p:spPr>
            <a:xfrm>
              <a:off x="-1" y="0"/>
              <a:ext cx="1477136" cy="381000"/>
            </a:xfrm>
            <a:prstGeom prst="ellipse">
              <a:avLst/>
            </a:prstGeom>
            <a:gradFill flip="none" rotWithShape="1">
              <a:gsLst>
                <a:gs pos="0">
                  <a:srgbClr val="BDF395"/>
                </a:gs>
                <a:gs pos="50000">
                  <a:srgbClr val="D5F6BE"/>
                </a:gs>
                <a:gs pos="100000">
                  <a:srgbClr val="EAFADF"/>
                </a:gs>
              </a:gsLst>
              <a:path path="circle">
                <a:fillToRect l="37721" t="-19636" r="62278" b="119636"/>
              </a:path>
            </a:gradFill>
            <a:ln w="25400" cap="flat">
              <a:solidFill>
                <a:srgbClr val="B9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7" name="S_name"/>
            <p:cNvSpPr txBox="1"/>
            <p:nvPr/>
          </p:nvSpPr>
          <p:spPr>
            <a:xfrm>
              <a:off x="216320" y="5080"/>
              <a:ext cx="104449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S_name</a:t>
              </a:r>
            </a:p>
          </p:txBody>
        </p:sp>
      </p:grpSp>
      <p:grpSp>
        <p:nvGrpSpPr>
          <p:cNvPr id="211" name="Oval 12"/>
          <p:cNvGrpSpPr/>
          <p:nvPr/>
        </p:nvGrpSpPr>
        <p:grpSpPr>
          <a:xfrm>
            <a:off x="4847466" y="6019800"/>
            <a:ext cx="1143001" cy="381000"/>
            <a:chOff x="0" y="0"/>
            <a:chExt cx="1143000" cy="381000"/>
          </a:xfrm>
        </p:grpSpPr>
        <p:sp>
          <p:nvSpPr>
            <p:cNvPr id="209" name="Oval"/>
            <p:cNvSpPr/>
            <p:nvPr/>
          </p:nvSpPr>
          <p:spPr>
            <a:xfrm>
              <a:off x="0" y="0"/>
              <a:ext cx="1143000" cy="381000"/>
            </a:xfrm>
            <a:prstGeom prst="ellipse">
              <a:avLst/>
            </a:prstGeom>
            <a:gradFill flip="none" rotWithShape="1">
              <a:gsLst>
                <a:gs pos="0">
                  <a:srgbClr val="BDF395"/>
                </a:gs>
                <a:gs pos="50000">
                  <a:srgbClr val="D5F6BE"/>
                </a:gs>
                <a:gs pos="100000">
                  <a:srgbClr val="EAFADF"/>
                </a:gs>
              </a:gsLst>
              <a:path path="circle">
                <a:fillToRect l="37721" t="-19636" r="62278" b="119636"/>
              </a:path>
            </a:gradFill>
            <a:ln w="25400" cap="flat">
              <a:solidFill>
                <a:srgbClr val="B9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u="sng"/>
              </a:pPr>
              <a:endParaRPr/>
            </a:p>
          </p:txBody>
        </p:sp>
        <p:sp>
          <p:nvSpPr>
            <p:cNvPr id="210" name="D_id"/>
            <p:cNvSpPr txBox="1"/>
            <p:nvPr/>
          </p:nvSpPr>
          <p:spPr>
            <a:xfrm>
              <a:off x="167387" y="5080"/>
              <a:ext cx="8082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u="sng"/>
              </a:lvl1pPr>
            </a:lstStyle>
            <a:p>
              <a:r>
                <a:t>D_id</a:t>
              </a:r>
            </a:p>
          </p:txBody>
        </p:sp>
      </p:grpSp>
      <p:grpSp>
        <p:nvGrpSpPr>
          <p:cNvPr id="214" name="Oval 13"/>
          <p:cNvGrpSpPr/>
          <p:nvPr/>
        </p:nvGrpSpPr>
        <p:grpSpPr>
          <a:xfrm>
            <a:off x="6295266" y="6019800"/>
            <a:ext cx="1705735" cy="381000"/>
            <a:chOff x="0" y="0"/>
            <a:chExt cx="1705734" cy="381000"/>
          </a:xfrm>
        </p:grpSpPr>
        <p:sp>
          <p:nvSpPr>
            <p:cNvPr id="212" name="Oval"/>
            <p:cNvSpPr/>
            <p:nvPr/>
          </p:nvSpPr>
          <p:spPr>
            <a:xfrm>
              <a:off x="-1" y="0"/>
              <a:ext cx="1705736" cy="381000"/>
            </a:xfrm>
            <a:prstGeom prst="ellipse">
              <a:avLst/>
            </a:prstGeom>
            <a:gradFill flip="none" rotWithShape="1">
              <a:gsLst>
                <a:gs pos="0">
                  <a:srgbClr val="BDF395"/>
                </a:gs>
                <a:gs pos="50000">
                  <a:srgbClr val="D5F6BE"/>
                </a:gs>
                <a:gs pos="100000">
                  <a:srgbClr val="EAFADF"/>
                </a:gs>
              </a:gsLst>
              <a:path path="circle">
                <a:fillToRect l="37721" t="-19636" r="62278" b="119636"/>
              </a:path>
            </a:gradFill>
            <a:ln w="25400" cap="flat">
              <a:solidFill>
                <a:srgbClr val="B9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3" name="D_name"/>
            <p:cNvSpPr txBox="1"/>
            <p:nvPr/>
          </p:nvSpPr>
          <p:spPr>
            <a:xfrm>
              <a:off x="249799" y="5080"/>
              <a:ext cx="12061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D_name</a:t>
              </a:r>
            </a:p>
          </p:txBody>
        </p:sp>
      </p:grpSp>
      <p:grpSp>
        <p:nvGrpSpPr>
          <p:cNvPr id="217" name="Oval 16"/>
          <p:cNvGrpSpPr/>
          <p:nvPr/>
        </p:nvGrpSpPr>
        <p:grpSpPr>
          <a:xfrm>
            <a:off x="533400" y="5995187"/>
            <a:ext cx="1143000" cy="381001"/>
            <a:chOff x="0" y="0"/>
            <a:chExt cx="1143000" cy="381000"/>
          </a:xfrm>
        </p:grpSpPr>
        <p:sp>
          <p:nvSpPr>
            <p:cNvPr id="215" name="Oval"/>
            <p:cNvSpPr/>
            <p:nvPr/>
          </p:nvSpPr>
          <p:spPr>
            <a:xfrm>
              <a:off x="0" y="0"/>
              <a:ext cx="1143000" cy="381000"/>
            </a:xfrm>
            <a:prstGeom prst="ellipse">
              <a:avLst/>
            </a:prstGeom>
            <a:gradFill flip="none" rotWithShape="1">
              <a:gsLst>
                <a:gs pos="0">
                  <a:srgbClr val="BDF395"/>
                </a:gs>
                <a:gs pos="50000">
                  <a:srgbClr val="D5F6BE"/>
                </a:gs>
                <a:gs pos="100000">
                  <a:srgbClr val="EAFADF"/>
                </a:gs>
              </a:gsLst>
              <a:path path="circle">
                <a:fillToRect l="37721" t="-19636" r="62278" b="119636"/>
              </a:path>
            </a:gradFill>
            <a:ln w="25400" cap="flat">
              <a:solidFill>
                <a:srgbClr val="B9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u="sng"/>
              </a:pPr>
              <a:endParaRPr/>
            </a:p>
          </p:txBody>
        </p:sp>
        <p:sp>
          <p:nvSpPr>
            <p:cNvPr id="216" name="E_id"/>
            <p:cNvSpPr txBox="1"/>
            <p:nvPr/>
          </p:nvSpPr>
          <p:spPr>
            <a:xfrm>
              <a:off x="167387" y="5080"/>
              <a:ext cx="8082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u="sng"/>
              </a:lvl1pPr>
            </a:lstStyle>
            <a:p>
              <a:r>
                <a:t>E_id</a:t>
              </a:r>
            </a:p>
          </p:txBody>
        </p:sp>
      </p:grpSp>
      <p:grpSp>
        <p:nvGrpSpPr>
          <p:cNvPr id="220" name="Oval 17"/>
          <p:cNvGrpSpPr/>
          <p:nvPr/>
        </p:nvGrpSpPr>
        <p:grpSpPr>
          <a:xfrm>
            <a:off x="2209800" y="2074258"/>
            <a:ext cx="1143000" cy="381001"/>
            <a:chOff x="0" y="0"/>
            <a:chExt cx="1143000" cy="381000"/>
          </a:xfrm>
        </p:grpSpPr>
        <p:sp>
          <p:nvSpPr>
            <p:cNvPr id="218" name="Oval"/>
            <p:cNvSpPr/>
            <p:nvPr/>
          </p:nvSpPr>
          <p:spPr>
            <a:xfrm>
              <a:off x="0" y="0"/>
              <a:ext cx="1143000" cy="381000"/>
            </a:xfrm>
            <a:prstGeom prst="ellipse">
              <a:avLst/>
            </a:prstGeom>
            <a:gradFill flip="none" rotWithShape="1">
              <a:gsLst>
                <a:gs pos="0">
                  <a:srgbClr val="BDF395"/>
                </a:gs>
                <a:gs pos="50000">
                  <a:srgbClr val="D5F6BE"/>
                </a:gs>
                <a:gs pos="100000">
                  <a:srgbClr val="EAFADF"/>
                </a:gs>
              </a:gsLst>
              <a:path path="circle">
                <a:fillToRect l="37721" t="-19636" r="62278" b="119636"/>
              </a:path>
            </a:gradFill>
            <a:ln w="25400" cap="flat">
              <a:solidFill>
                <a:srgbClr val="B9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9" name="P_no"/>
            <p:cNvSpPr txBox="1"/>
            <p:nvPr/>
          </p:nvSpPr>
          <p:spPr>
            <a:xfrm>
              <a:off x="167387" y="5080"/>
              <a:ext cx="8082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P_no</a:t>
              </a:r>
            </a:p>
          </p:txBody>
        </p:sp>
      </p:grpSp>
      <p:sp>
        <p:nvSpPr>
          <p:cNvPr id="221" name="Straight Connector 25"/>
          <p:cNvSpPr/>
          <p:nvPr/>
        </p:nvSpPr>
        <p:spPr>
          <a:xfrm flipH="1" flipV="1">
            <a:off x="1524000" y="2438400"/>
            <a:ext cx="152401" cy="234670"/>
          </a:xfrm>
          <a:prstGeom prst="line">
            <a:avLst/>
          </a:prstGeom>
          <a:ln w="12700">
            <a:solidFill>
              <a:srgbClr val="FF6A08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2" name="Straight Connector 27"/>
          <p:cNvSpPr/>
          <p:nvPr/>
        </p:nvSpPr>
        <p:spPr>
          <a:xfrm flipV="1">
            <a:off x="1676399" y="2455258"/>
            <a:ext cx="762001" cy="217812"/>
          </a:xfrm>
          <a:prstGeom prst="line">
            <a:avLst/>
          </a:prstGeom>
          <a:ln w="12700">
            <a:solidFill>
              <a:srgbClr val="FF6A08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3" name="Straight Connector 29"/>
          <p:cNvSpPr/>
          <p:nvPr/>
        </p:nvSpPr>
        <p:spPr>
          <a:xfrm>
            <a:off x="5562600" y="2264758"/>
            <a:ext cx="542167" cy="349013"/>
          </a:xfrm>
          <a:prstGeom prst="line">
            <a:avLst/>
          </a:prstGeom>
          <a:ln w="12700">
            <a:solidFill>
              <a:srgbClr val="FF6A08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4" name="Straight Connector 31"/>
          <p:cNvSpPr/>
          <p:nvPr/>
        </p:nvSpPr>
        <p:spPr>
          <a:xfrm flipV="1">
            <a:off x="6104766" y="2264758"/>
            <a:ext cx="448435" cy="349013"/>
          </a:xfrm>
          <a:prstGeom prst="line">
            <a:avLst/>
          </a:prstGeom>
          <a:ln w="12700">
            <a:solidFill>
              <a:srgbClr val="FF6A08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5" name="Straight Connector 33"/>
          <p:cNvSpPr/>
          <p:nvPr/>
        </p:nvSpPr>
        <p:spPr>
          <a:xfrm flipH="1">
            <a:off x="5638800" y="5562599"/>
            <a:ext cx="457201" cy="457202"/>
          </a:xfrm>
          <a:prstGeom prst="line">
            <a:avLst/>
          </a:prstGeom>
          <a:ln w="12700">
            <a:solidFill>
              <a:srgbClr val="FF6A08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6" name="Straight Connector 35"/>
          <p:cNvSpPr/>
          <p:nvPr/>
        </p:nvSpPr>
        <p:spPr>
          <a:xfrm>
            <a:off x="6096000" y="5562599"/>
            <a:ext cx="609600" cy="457202"/>
          </a:xfrm>
          <a:prstGeom prst="line">
            <a:avLst/>
          </a:prstGeom>
          <a:ln w="12700">
            <a:solidFill>
              <a:srgbClr val="FF6A08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Straight Connector 37"/>
          <p:cNvSpPr/>
          <p:nvPr/>
        </p:nvSpPr>
        <p:spPr>
          <a:xfrm flipH="1">
            <a:off x="1257300" y="5562599"/>
            <a:ext cx="495301" cy="432588"/>
          </a:xfrm>
          <a:prstGeom prst="line">
            <a:avLst/>
          </a:prstGeom>
          <a:ln w="12700">
            <a:solidFill>
              <a:srgbClr val="FF6A08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Straight Connector 39"/>
          <p:cNvSpPr/>
          <p:nvPr/>
        </p:nvSpPr>
        <p:spPr>
          <a:xfrm>
            <a:off x="1752600" y="5562599"/>
            <a:ext cx="762001" cy="432588"/>
          </a:xfrm>
          <a:prstGeom prst="line">
            <a:avLst/>
          </a:prstGeom>
          <a:ln w="12700">
            <a:solidFill>
              <a:srgbClr val="FF6A08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31" name="Flowchart: Decision 23"/>
          <p:cNvGrpSpPr/>
          <p:nvPr/>
        </p:nvGrpSpPr>
        <p:grpSpPr>
          <a:xfrm>
            <a:off x="1058033" y="3443399"/>
            <a:ext cx="1143001" cy="1197623"/>
            <a:chOff x="0" y="0"/>
            <a:chExt cx="1143000" cy="1197621"/>
          </a:xfrm>
        </p:grpSpPr>
        <p:sp>
          <p:nvSpPr>
            <p:cNvPr id="229" name="Shape"/>
            <p:cNvSpPr/>
            <p:nvPr/>
          </p:nvSpPr>
          <p:spPr>
            <a:xfrm>
              <a:off x="0" y="0"/>
              <a:ext cx="1143000" cy="1197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hueOff val="245911"/>
                    <a:satOff val="43181"/>
                    <a:lumOff val="24936"/>
                  </a:schemeClr>
                </a:gs>
                <a:gs pos="30000">
                  <a:srgbClr val="CAD9FF"/>
                </a:gs>
                <a:gs pos="75000">
                  <a:srgbClr val="AEC6FF"/>
                </a:gs>
                <a:gs pos="100000">
                  <a:schemeClr val="accent2">
                    <a:hueOff val="163905"/>
                    <a:satOff val="43181"/>
                    <a:lumOff val="13379"/>
                  </a:schemeClr>
                </a:gs>
              </a:gsLst>
              <a:path path="circle">
                <a:fillToRect l="-19636" t="62278" r="119636" b="37721"/>
              </a:path>
            </a:gradFill>
            <a:ln w="12700" cap="flat">
              <a:solidFill>
                <a:srgbClr val="4E7BCE"/>
              </a:solidFill>
              <a:prstDash val="solid"/>
              <a:round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0" name="works"/>
            <p:cNvSpPr txBox="1"/>
            <p:nvPr/>
          </p:nvSpPr>
          <p:spPr>
            <a:xfrm>
              <a:off x="285750" y="273691"/>
              <a:ext cx="571500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works</a:t>
              </a:r>
            </a:p>
          </p:txBody>
        </p:sp>
      </p:grpSp>
      <p:grpSp>
        <p:nvGrpSpPr>
          <p:cNvPr id="234" name="Flowchart: Decision 26"/>
          <p:cNvGrpSpPr/>
          <p:nvPr/>
        </p:nvGrpSpPr>
        <p:grpSpPr>
          <a:xfrm>
            <a:off x="3124200" y="4535487"/>
            <a:ext cx="1600200" cy="1295401"/>
            <a:chOff x="0" y="0"/>
            <a:chExt cx="1600200" cy="1295400"/>
          </a:xfrm>
        </p:grpSpPr>
        <p:sp>
          <p:nvSpPr>
            <p:cNvPr id="232" name="Diamond"/>
            <p:cNvSpPr/>
            <p:nvPr/>
          </p:nvSpPr>
          <p:spPr>
            <a:xfrm>
              <a:off x="0" y="0"/>
              <a:ext cx="1600200" cy="129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hueOff val="245911"/>
                    <a:satOff val="43181"/>
                    <a:lumOff val="24936"/>
                  </a:schemeClr>
                </a:gs>
                <a:gs pos="30000">
                  <a:srgbClr val="CAD9FF"/>
                </a:gs>
                <a:gs pos="75000">
                  <a:srgbClr val="AEC6FF"/>
                </a:gs>
                <a:gs pos="100000">
                  <a:schemeClr val="accent2">
                    <a:hueOff val="163905"/>
                    <a:satOff val="43181"/>
                    <a:lumOff val="13379"/>
                  </a:schemeClr>
                </a:gs>
              </a:gsLst>
              <a:path path="circle">
                <a:fillToRect l="-19636" t="62278" r="119636" b="37721"/>
              </a:path>
            </a:gradFill>
            <a:ln w="12700" cap="flat">
              <a:solidFill>
                <a:srgbClr val="4E7BCE"/>
              </a:solidFill>
              <a:prstDash val="solid"/>
              <a:round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3" name="assigned"/>
            <p:cNvSpPr txBox="1"/>
            <p:nvPr/>
          </p:nvSpPr>
          <p:spPr>
            <a:xfrm>
              <a:off x="400050" y="322580"/>
              <a:ext cx="800100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assigned</a:t>
              </a:r>
            </a:p>
          </p:txBody>
        </p:sp>
      </p:grpSp>
      <p:grpSp>
        <p:nvGrpSpPr>
          <p:cNvPr id="237" name="Flowchart: Decision 34"/>
          <p:cNvGrpSpPr/>
          <p:nvPr/>
        </p:nvGrpSpPr>
        <p:grpSpPr>
          <a:xfrm>
            <a:off x="5486400" y="3352960"/>
            <a:ext cx="1219200" cy="1197623"/>
            <a:chOff x="0" y="0"/>
            <a:chExt cx="1219200" cy="1197621"/>
          </a:xfrm>
        </p:grpSpPr>
        <p:sp>
          <p:nvSpPr>
            <p:cNvPr id="235" name="Shape"/>
            <p:cNvSpPr/>
            <p:nvPr/>
          </p:nvSpPr>
          <p:spPr>
            <a:xfrm>
              <a:off x="0" y="0"/>
              <a:ext cx="1219200" cy="1197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hueOff val="245911"/>
                    <a:satOff val="43181"/>
                    <a:lumOff val="24936"/>
                  </a:schemeClr>
                </a:gs>
                <a:gs pos="30000">
                  <a:srgbClr val="CAD9FF"/>
                </a:gs>
                <a:gs pos="75000">
                  <a:srgbClr val="AEC6FF"/>
                </a:gs>
                <a:gs pos="100000">
                  <a:schemeClr val="accent2">
                    <a:hueOff val="163905"/>
                    <a:satOff val="43181"/>
                    <a:lumOff val="13379"/>
                  </a:schemeClr>
                </a:gs>
              </a:gsLst>
              <a:path path="circle">
                <a:fillToRect l="-19636" t="62278" r="119636" b="37721"/>
              </a:path>
            </a:gradFill>
            <a:ln w="12700" cap="flat">
              <a:solidFill>
                <a:srgbClr val="4E7BCE"/>
              </a:solidFill>
              <a:prstDash val="solid"/>
              <a:round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6" name="manages"/>
            <p:cNvSpPr txBox="1"/>
            <p:nvPr/>
          </p:nvSpPr>
          <p:spPr>
            <a:xfrm>
              <a:off x="304800" y="273691"/>
              <a:ext cx="609600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manages</a:t>
              </a:r>
            </a:p>
          </p:txBody>
        </p:sp>
      </p:grpSp>
      <p:sp>
        <p:nvSpPr>
          <p:cNvPr id="245" name="Straight Arrow Connector 8"/>
          <p:cNvSpPr/>
          <p:nvPr/>
        </p:nvSpPr>
        <p:spPr>
          <a:xfrm>
            <a:off x="6100931" y="3153519"/>
            <a:ext cx="1601" cy="195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4925">
            <a:solidFill>
              <a:srgbClr val="000000"/>
            </a:solidFill>
            <a:tailEnd type="triangle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46" name="Straight Arrow Connector 15"/>
          <p:cNvSpPr/>
          <p:nvPr/>
        </p:nvSpPr>
        <p:spPr>
          <a:xfrm>
            <a:off x="6095999" y="4556830"/>
            <a:ext cx="1" cy="395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34925">
            <a:solidFill>
              <a:srgbClr val="000000"/>
            </a:solidFill>
            <a:tailEnd type="triangle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40" name="Straight Connector 38"/>
          <p:cNvSpPr/>
          <p:nvPr/>
        </p:nvSpPr>
        <p:spPr>
          <a:xfrm>
            <a:off x="2590800" y="5181600"/>
            <a:ext cx="533401" cy="1589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1" name="Straight Connector 40"/>
          <p:cNvSpPr/>
          <p:nvPr/>
        </p:nvSpPr>
        <p:spPr>
          <a:xfrm>
            <a:off x="4724400" y="5185885"/>
            <a:ext cx="533401" cy="1589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Straight Connector 41"/>
          <p:cNvSpPr/>
          <p:nvPr/>
        </p:nvSpPr>
        <p:spPr>
          <a:xfrm>
            <a:off x="1629534" y="3200399"/>
            <a:ext cx="8767" cy="24300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3" name="Straight Connector 42"/>
          <p:cNvSpPr/>
          <p:nvPr/>
        </p:nvSpPr>
        <p:spPr>
          <a:xfrm>
            <a:off x="1629534" y="4609882"/>
            <a:ext cx="8767" cy="266919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4" name="TextBox 18"/>
          <p:cNvSpPr txBox="1"/>
          <p:nvPr/>
        </p:nvSpPr>
        <p:spPr>
          <a:xfrm>
            <a:off x="2548990" y="3698421"/>
            <a:ext cx="2539214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Each employee can belong to </a:t>
            </a:r>
            <a:r>
              <a:rPr b="1"/>
              <a:t>one or more </a:t>
            </a:r>
            <a:r>
              <a:t>	departments </a:t>
            </a:r>
          </a:p>
          <a:p>
            <a:pPr>
              <a:defRPr sz="1200"/>
            </a:pPr>
            <a:r>
              <a:t>Each department must have </a:t>
            </a:r>
            <a:r>
              <a:rPr b="1"/>
              <a:t>one or more </a:t>
            </a:r>
            <a:r>
              <a:t>	employees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1" animBg="1" advAuto="0"/>
      <p:bldP spid="246" grpId="2" animBg="1" advAuto="0"/>
      <p:bldP spid="240" grpId="4" animBg="1" advAuto="0"/>
      <p:bldP spid="241" grpId="3" animBg="1" advAuto="0"/>
      <p:bldP spid="242" grpId="6" animBg="1" advAuto="0"/>
      <p:bldP spid="243" grpId="5" animBg="1" advAuto="0"/>
      <p:bldP spid="244" grpId="7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Foreign key and Cardina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Foreign key and Cardinality </a:t>
            </a:r>
          </a:p>
        </p:txBody>
      </p:sp>
      <p:sp>
        <p:nvSpPr>
          <p:cNvPr id="249" name="Department( D_id , D_name)…"/>
          <p:cNvSpPr txBox="1">
            <a:spLocks noGrp="1"/>
          </p:cNvSpPr>
          <p:nvPr>
            <p:ph type="body" idx="1"/>
          </p:nvPr>
        </p:nvSpPr>
        <p:spPr>
          <a:xfrm>
            <a:off x="457200" y="1647230"/>
            <a:ext cx="7467600" cy="4873753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Department( </a:t>
            </a:r>
            <a:r>
              <a:rPr u="sng"/>
              <a:t>D_id</a:t>
            </a:r>
            <a:r>
              <a:t> , D_name)</a:t>
            </a:r>
          </a:p>
          <a:p>
            <a:r>
              <a:t>Employee(</a:t>
            </a:r>
            <a:r>
              <a:rPr u="sng"/>
              <a:t>E_id </a:t>
            </a:r>
            <a:r>
              <a:t>, E_name , D_id)</a:t>
            </a:r>
          </a:p>
        </p:txBody>
      </p:sp>
      <p:grpSp>
        <p:nvGrpSpPr>
          <p:cNvPr id="252" name="Rectangle 3"/>
          <p:cNvGrpSpPr/>
          <p:nvPr/>
        </p:nvGrpSpPr>
        <p:grpSpPr>
          <a:xfrm>
            <a:off x="1030985" y="4758303"/>
            <a:ext cx="1676401" cy="685801"/>
            <a:chOff x="0" y="0"/>
            <a:chExt cx="1676400" cy="685800"/>
          </a:xfrm>
        </p:grpSpPr>
        <p:sp>
          <p:nvSpPr>
            <p:cNvPr id="250" name="Rectangle"/>
            <p:cNvSpPr/>
            <p:nvPr/>
          </p:nvSpPr>
          <p:spPr>
            <a:xfrm>
              <a:off x="0" y="0"/>
              <a:ext cx="1676400" cy="6858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394982"/>
                    <a:satOff val="9090"/>
                    <a:lumOff val="33790"/>
                  </a:schemeClr>
                </a:gs>
                <a:gs pos="30000">
                  <a:srgbClr val="FFEFCB"/>
                </a:gs>
                <a:gs pos="75000">
                  <a:srgbClr val="FFE7AE"/>
                </a:gs>
                <a:gs pos="100000">
                  <a:schemeClr val="accent4">
                    <a:hueOff val="-266522"/>
                    <a:satOff val="9090"/>
                    <a:lumOff val="21367"/>
                  </a:schemeClr>
                </a:gs>
              </a:gsLst>
              <a:path path="circle">
                <a:fillToRect l="-19636" t="62278" r="119636" b="37721"/>
              </a:path>
            </a:gradFill>
            <a:ln w="12700" cap="flat">
              <a:solidFill>
                <a:srgbClr val="F7C500"/>
              </a:solidFill>
              <a:prstDash val="solid"/>
              <a:round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1" name="Employee"/>
            <p:cNvSpPr txBox="1"/>
            <p:nvPr/>
          </p:nvSpPr>
          <p:spPr>
            <a:xfrm>
              <a:off x="0" y="157480"/>
              <a:ext cx="16764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Employee</a:t>
              </a:r>
            </a:p>
          </p:txBody>
        </p:sp>
      </p:grpSp>
      <p:grpSp>
        <p:nvGrpSpPr>
          <p:cNvPr id="255" name="Rectangle 4"/>
          <p:cNvGrpSpPr/>
          <p:nvPr/>
        </p:nvGrpSpPr>
        <p:grpSpPr>
          <a:xfrm>
            <a:off x="5374385" y="4840376"/>
            <a:ext cx="1676401" cy="603728"/>
            <a:chOff x="0" y="0"/>
            <a:chExt cx="1676400" cy="603727"/>
          </a:xfrm>
        </p:grpSpPr>
        <p:sp>
          <p:nvSpPr>
            <p:cNvPr id="253" name="Rectangle"/>
            <p:cNvSpPr/>
            <p:nvPr/>
          </p:nvSpPr>
          <p:spPr>
            <a:xfrm>
              <a:off x="0" y="-1"/>
              <a:ext cx="1676400" cy="603729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394982"/>
                    <a:satOff val="9090"/>
                    <a:lumOff val="33790"/>
                  </a:schemeClr>
                </a:gs>
                <a:gs pos="30000">
                  <a:srgbClr val="FFEFCB"/>
                </a:gs>
                <a:gs pos="75000">
                  <a:srgbClr val="FFE7AE"/>
                </a:gs>
                <a:gs pos="100000">
                  <a:schemeClr val="accent4">
                    <a:hueOff val="-266522"/>
                    <a:satOff val="9090"/>
                    <a:lumOff val="21367"/>
                  </a:schemeClr>
                </a:gs>
              </a:gsLst>
              <a:path path="circle">
                <a:fillToRect l="-19636" t="62278" r="119636" b="37721"/>
              </a:path>
            </a:gradFill>
            <a:ln w="12700" cap="flat">
              <a:solidFill>
                <a:srgbClr val="F7C500"/>
              </a:solidFill>
              <a:prstDash val="solid"/>
              <a:round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4" name="Department"/>
            <p:cNvSpPr txBox="1"/>
            <p:nvPr/>
          </p:nvSpPr>
          <p:spPr>
            <a:xfrm>
              <a:off x="0" y="116443"/>
              <a:ext cx="16764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Department </a:t>
              </a:r>
            </a:p>
          </p:txBody>
        </p:sp>
      </p:grpSp>
      <p:grpSp>
        <p:nvGrpSpPr>
          <p:cNvPr id="258" name="Oval 9"/>
          <p:cNvGrpSpPr/>
          <p:nvPr/>
        </p:nvGrpSpPr>
        <p:grpSpPr>
          <a:xfrm>
            <a:off x="2173985" y="5897594"/>
            <a:ext cx="1524001" cy="381001"/>
            <a:chOff x="0" y="0"/>
            <a:chExt cx="1524000" cy="381000"/>
          </a:xfrm>
        </p:grpSpPr>
        <p:sp>
          <p:nvSpPr>
            <p:cNvPr id="256" name="Oval"/>
            <p:cNvSpPr/>
            <p:nvPr/>
          </p:nvSpPr>
          <p:spPr>
            <a:xfrm>
              <a:off x="0" y="0"/>
              <a:ext cx="1524000" cy="381000"/>
            </a:xfrm>
            <a:prstGeom prst="ellipse">
              <a:avLst/>
            </a:prstGeom>
            <a:gradFill flip="none" rotWithShape="1">
              <a:gsLst>
                <a:gs pos="0">
                  <a:srgbClr val="BDF395"/>
                </a:gs>
                <a:gs pos="50000">
                  <a:srgbClr val="D5F6BE"/>
                </a:gs>
                <a:gs pos="100000">
                  <a:srgbClr val="EAFADF"/>
                </a:gs>
              </a:gsLst>
              <a:path path="circle">
                <a:fillToRect l="37721" t="-19636" r="62278" b="119636"/>
              </a:path>
            </a:gradFill>
            <a:ln w="25400" cap="flat">
              <a:solidFill>
                <a:srgbClr val="B9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7" name="E_name"/>
            <p:cNvSpPr txBox="1"/>
            <p:nvPr/>
          </p:nvSpPr>
          <p:spPr>
            <a:xfrm>
              <a:off x="223184" y="5080"/>
              <a:ext cx="107763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E_name</a:t>
              </a:r>
            </a:p>
          </p:txBody>
        </p:sp>
      </p:grpSp>
      <p:grpSp>
        <p:nvGrpSpPr>
          <p:cNvPr id="261" name="Oval 12"/>
          <p:cNvGrpSpPr/>
          <p:nvPr/>
        </p:nvGrpSpPr>
        <p:grpSpPr>
          <a:xfrm>
            <a:off x="4964051" y="5901303"/>
            <a:ext cx="1143001" cy="381001"/>
            <a:chOff x="0" y="0"/>
            <a:chExt cx="1143000" cy="381000"/>
          </a:xfrm>
        </p:grpSpPr>
        <p:sp>
          <p:nvSpPr>
            <p:cNvPr id="259" name="Oval"/>
            <p:cNvSpPr/>
            <p:nvPr/>
          </p:nvSpPr>
          <p:spPr>
            <a:xfrm>
              <a:off x="0" y="0"/>
              <a:ext cx="1143000" cy="381000"/>
            </a:xfrm>
            <a:prstGeom prst="ellipse">
              <a:avLst/>
            </a:prstGeom>
            <a:gradFill flip="none" rotWithShape="1">
              <a:gsLst>
                <a:gs pos="0">
                  <a:srgbClr val="BDF395"/>
                </a:gs>
                <a:gs pos="50000">
                  <a:srgbClr val="D5F6BE"/>
                </a:gs>
                <a:gs pos="100000">
                  <a:srgbClr val="EAFADF"/>
                </a:gs>
              </a:gsLst>
              <a:path path="circle">
                <a:fillToRect l="37721" t="-19636" r="62278" b="119636"/>
              </a:path>
            </a:gradFill>
            <a:ln w="25400" cap="flat">
              <a:solidFill>
                <a:srgbClr val="B9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u="sng"/>
              </a:pPr>
              <a:endParaRPr/>
            </a:p>
          </p:txBody>
        </p:sp>
        <p:sp>
          <p:nvSpPr>
            <p:cNvPr id="260" name="D_id"/>
            <p:cNvSpPr txBox="1"/>
            <p:nvPr/>
          </p:nvSpPr>
          <p:spPr>
            <a:xfrm>
              <a:off x="167387" y="5080"/>
              <a:ext cx="8082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u="sng"/>
              </a:lvl1pPr>
            </a:lstStyle>
            <a:p>
              <a:r>
                <a:t>D_id</a:t>
              </a:r>
            </a:p>
          </p:txBody>
        </p:sp>
      </p:grpSp>
      <p:grpSp>
        <p:nvGrpSpPr>
          <p:cNvPr id="264" name="Oval 13"/>
          <p:cNvGrpSpPr/>
          <p:nvPr/>
        </p:nvGrpSpPr>
        <p:grpSpPr>
          <a:xfrm>
            <a:off x="6411851" y="5901303"/>
            <a:ext cx="1705735" cy="381001"/>
            <a:chOff x="0" y="0"/>
            <a:chExt cx="1705734" cy="381000"/>
          </a:xfrm>
        </p:grpSpPr>
        <p:sp>
          <p:nvSpPr>
            <p:cNvPr id="262" name="Oval"/>
            <p:cNvSpPr/>
            <p:nvPr/>
          </p:nvSpPr>
          <p:spPr>
            <a:xfrm>
              <a:off x="-1" y="0"/>
              <a:ext cx="1705736" cy="381000"/>
            </a:xfrm>
            <a:prstGeom prst="ellipse">
              <a:avLst/>
            </a:prstGeom>
            <a:gradFill flip="none" rotWithShape="1">
              <a:gsLst>
                <a:gs pos="0">
                  <a:srgbClr val="BDF395"/>
                </a:gs>
                <a:gs pos="50000">
                  <a:srgbClr val="D5F6BE"/>
                </a:gs>
                <a:gs pos="100000">
                  <a:srgbClr val="EAFADF"/>
                </a:gs>
              </a:gsLst>
              <a:path path="circle">
                <a:fillToRect l="37721" t="-19636" r="62278" b="119636"/>
              </a:path>
            </a:gradFill>
            <a:ln w="25400" cap="flat">
              <a:solidFill>
                <a:srgbClr val="B9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3" name="D_name"/>
            <p:cNvSpPr txBox="1"/>
            <p:nvPr/>
          </p:nvSpPr>
          <p:spPr>
            <a:xfrm>
              <a:off x="249799" y="5080"/>
              <a:ext cx="12061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D_name</a:t>
              </a:r>
            </a:p>
          </p:txBody>
        </p:sp>
      </p:grpSp>
      <p:grpSp>
        <p:nvGrpSpPr>
          <p:cNvPr id="267" name="Oval 16"/>
          <p:cNvGrpSpPr/>
          <p:nvPr/>
        </p:nvGrpSpPr>
        <p:grpSpPr>
          <a:xfrm>
            <a:off x="649985" y="5876690"/>
            <a:ext cx="1143001" cy="381001"/>
            <a:chOff x="0" y="0"/>
            <a:chExt cx="1143000" cy="381000"/>
          </a:xfrm>
        </p:grpSpPr>
        <p:sp>
          <p:nvSpPr>
            <p:cNvPr id="265" name="Oval"/>
            <p:cNvSpPr/>
            <p:nvPr/>
          </p:nvSpPr>
          <p:spPr>
            <a:xfrm>
              <a:off x="0" y="0"/>
              <a:ext cx="1143000" cy="381000"/>
            </a:xfrm>
            <a:prstGeom prst="ellipse">
              <a:avLst/>
            </a:prstGeom>
            <a:gradFill flip="none" rotWithShape="1">
              <a:gsLst>
                <a:gs pos="0">
                  <a:srgbClr val="BDF395"/>
                </a:gs>
                <a:gs pos="50000">
                  <a:srgbClr val="D5F6BE"/>
                </a:gs>
                <a:gs pos="100000">
                  <a:srgbClr val="EAFADF"/>
                </a:gs>
              </a:gsLst>
              <a:path path="circle">
                <a:fillToRect l="37721" t="-19636" r="62278" b="119636"/>
              </a:path>
            </a:gradFill>
            <a:ln w="25400" cap="flat">
              <a:solidFill>
                <a:srgbClr val="B9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u="sng"/>
              </a:pPr>
              <a:endParaRPr/>
            </a:p>
          </p:txBody>
        </p:sp>
        <p:sp>
          <p:nvSpPr>
            <p:cNvPr id="266" name="E_id"/>
            <p:cNvSpPr txBox="1"/>
            <p:nvPr/>
          </p:nvSpPr>
          <p:spPr>
            <a:xfrm>
              <a:off x="167387" y="5080"/>
              <a:ext cx="8082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u="sng"/>
              </a:lvl1pPr>
            </a:lstStyle>
            <a:p>
              <a:r>
                <a:t>E_id</a:t>
              </a:r>
            </a:p>
          </p:txBody>
        </p:sp>
      </p:grpSp>
      <p:sp>
        <p:nvSpPr>
          <p:cNvPr id="268" name="Straight Connector 33"/>
          <p:cNvSpPr/>
          <p:nvPr/>
        </p:nvSpPr>
        <p:spPr>
          <a:xfrm flipH="1">
            <a:off x="5755385" y="5444103"/>
            <a:ext cx="457201" cy="457201"/>
          </a:xfrm>
          <a:prstGeom prst="line">
            <a:avLst/>
          </a:prstGeom>
          <a:ln w="12700">
            <a:solidFill>
              <a:srgbClr val="FF6A08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9" name="Straight Connector 35"/>
          <p:cNvSpPr/>
          <p:nvPr/>
        </p:nvSpPr>
        <p:spPr>
          <a:xfrm>
            <a:off x="6212585" y="5444103"/>
            <a:ext cx="609601" cy="457201"/>
          </a:xfrm>
          <a:prstGeom prst="line">
            <a:avLst/>
          </a:prstGeom>
          <a:ln w="12700">
            <a:solidFill>
              <a:srgbClr val="FF6A08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0" name="Straight Connector 37"/>
          <p:cNvSpPr/>
          <p:nvPr/>
        </p:nvSpPr>
        <p:spPr>
          <a:xfrm flipH="1">
            <a:off x="1373885" y="5444103"/>
            <a:ext cx="495301" cy="432588"/>
          </a:xfrm>
          <a:prstGeom prst="line">
            <a:avLst/>
          </a:prstGeom>
          <a:ln w="12700">
            <a:solidFill>
              <a:srgbClr val="FF6A08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1" name="Straight Connector 39"/>
          <p:cNvSpPr/>
          <p:nvPr/>
        </p:nvSpPr>
        <p:spPr>
          <a:xfrm>
            <a:off x="1869185" y="5444103"/>
            <a:ext cx="762001" cy="432588"/>
          </a:xfrm>
          <a:prstGeom prst="line">
            <a:avLst/>
          </a:prstGeom>
          <a:ln w="12700">
            <a:solidFill>
              <a:srgbClr val="FF6A08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74" name="Flowchart: Decision 26"/>
          <p:cNvGrpSpPr/>
          <p:nvPr/>
        </p:nvGrpSpPr>
        <p:grpSpPr>
          <a:xfrm>
            <a:off x="3240785" y="4416991"/>
            <a:ext cx="1600201" cy="1295401"/>
            <a:chOff x="0" y="0"/>
            <a:chExt cx="1600200" cy="1295400"/>
          </a:xfrm>
        </p:grpSpPr>
        <p:sp>
          <p:nvSpPr>
            <p:cNvPr id="272" name="Diamond"/>
            <p:cNvSpPr/>
            <p:nvPr/>
          </p:nvSpPr>
          <p:spPr>
            <a:xfrm>
              <a:off x="0" y="0"/>
              <a:ext cx="1600200" cy="129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hueOff val="245911"/>
                    <a:satOff val="43181"/>
                    <a:lumOff val="24936"/>
                  </a:schemeClr>
                </a:gs>
                <a:gs pos="30000">
                  <a:srgbClr val="CAD9FF"/>
                </a:gs>
                <a:gs pos="75000">
                  <a:srgbClr val="AEC6FF"/>
                </a:gs>
                <a:gs pos="100000">
                  <a:schemeClr val="accent2">
                    <a:hueOff val="163905"/>
                    <a:satOff val="43181"/>
                    <a:lumOff val="13379"/>
                  </a:schemeClr>
                </a:gs>
              </a:gsLst>
              <a:path path="circle">
                <a:fillToRect l="-19636" t="62278" r="119636" b="37721"/>
              </a:path>
            </a:gradFill>
            <a:ln w="12700" cap="flat">
              <a:solidFill>
                <a:srgbClr val="4E7BCE"/>
              </a:solidFill>
              <a:prstDash val="solid"/>
              <a:round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3" name="assigned"/>
            <p:cNvSpPr txBox="1"/>
            <p:nvPr/>
          </p:nvSpPr>
          <p:spPr>
            <a:xfrm>
              <a:off x="400050" y="322580"/>
              <a:ext cx="800100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assigned</a:t>
              </a:r>
            </a:p>
          </p:txBody>
        </p:sp>
      </p:grpSp>
      <p:sp>
        <p:nvSpPr>
          <p:cNvPr id="275" name="Straight Connector 40"/>
          <p:cNvSpPr/>
          <p:nvPr/>
        </p:nvSpPr>
        <p:spPr>
          <a:xfrm>
            <a:off x="2733043" y="5064691"/>
            <a:ext cx="548641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6" name="Line"/>
          <p:cNvSpPr/>
          <p:nvPr/>
        </p:nvSpPr>
        <p:spPr>
          <a:xfrm>
            <a:off x="4820953" y="5064691"/>
            <a:ext cx="548641" cy="1"/>
          </a:xfrm>
          <a:prstGeom prst="line">
            <a:avLst/>
          </a:prstGeom>
          <a:ln w="25400">
            <a:solidFill>
              <a:srgbClr val="010000"/>
            </a:solidFill>
            <a:tailEnd type="triangle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Foreign key  </a:t>
            </a:r>
          </a:p>
        </p:txBody>
      </p:sp>
      <p:sp>
        <p:nvSpPr>
          <p:cNvPr id="279" name="Foreign key attributes are understood from the cardinality"/>
          <p:cNvSpPr txBox="1"/>
          <p:nvPr/>
        </p:nvSpPr>
        <p:spPr>
          <a:xfrm>
            <a:off x="668076" y="1717210"/>
            <a:ext cx="637389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Foreign key attributes are understood from the cardinality </a:t>
            </a:r>
          </a:p>
        </p:txBody>
      </p:sp>
      <p:grpSp>
        <p:nvGrpSpPr>
          <p:cNvPr id="282" name="Rectangle 3"/>
          <p:cNvGrpSpPr/>
          <p:nvPr/>
        </p:nvGrpSpPr>
        <p:grpSpPr>
          <a:xfrm>
            <a:off x="740913" y="3569078"/>
            <a:ext cx="1295401" cy="685801"/>
            <a:chOff x="0" y="0"/>
            <a:chExt cx="1295400" cy="685800"/>
          </a:xfrm>
        </p:grpSpPr>
        <p:sp>
          <p:nvSpPr>
            <p:cNvPr id="280" name="Rectangle"/>
            <p:cNvSpPr/>
            <p:nvPr/>
          </p:nvSpPr>
          <p:spPr>
            <a:xfrm>
              <a:off x="0" y="0"/>
              <a:ext cx="1295400" cy="6858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394982"/>
                    <a:satOff val="9090"/>
                    <a:lumOff val="33790"/>
                  </a:schemeClr>
                </a:gs>
                <a:gs pos="30000">
                  <a:srgbClr val="FFEFCB"/>
                </a:gs>
                <a:gs pos="75000">
                  <a:srgbClr val="FFE7AE"/>
                </a:gs>
                <a:gs pos="100000">
                  <a:schemeClr val="accent4">
                    <a:hueOff val="-266522"/>
                    <a:satOff val="9090"/>
                    <a:lumOff val="21367"/>
                  </a:schemeClr>
                </a:gs>
              </a:gsLst>
              <a:path path="circle">
                <a:fillToRect l="-19636" t="62278" r="119636" b="37721"/>
              </a:path>
            </a:gradFill>
            <a:ln w="12700" cap="flat">
              <a:solidFill>
                <a:srgbClr val="F7C500"/>
              </a:solidFill>
              <a:prstDash val="solid"/>
              <a:round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1" name="student"/>
            <p:cNvSpPr txBox="1"/>
            <p:nvPr/>
          </p:nvSpPr>
          <p:spPr>
            <a:xfrm>
              <a:off x="0" y="157480"/>
              <a:ext cx="12954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student</a:t>
              </a:r>
            </a:p>
          </p:txBody>
        </p:sp>
      </p:grpSp>
      <p:grpSp>
        <p:nvGrpSpPr>
          <p:cNvPr id="285" name="Rectangle 4"/>
          <p:cNvGrpSpPr/>
          <p:nvPr/>
        </p:nvGrpSpPr>
        <p:grpSpPr>
          <a:xfrm>
            <a:off x="4931912" y="3569078"/>
            <a:ext cx="1447801" cy="762001"/>
            <a:chOff x="0" y="0"/>
            <a:chExt cx="1447800" cy="762000"/>
          </a:xfrm>
        </p:grpSpPr>
        <p:sp>
          <p:nvSpPr>
            <p:cNvPr id="283" name="Rectangle"/>
            <p:cNvSpPr/>
            <p:nvPr/>
          </p:nvSpPr>
          <p:spPr>
            <a:xfrm>
              <a:off x="0" y="0"/>
              <a:ext cx="1447800" cy="762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394982"/>
                    <a:satOff val="9090"/>
                    <a:lumOff val="33790"/>
                  </a:schemeClr>
                </a:gs>
                <a:gs pos="30000">
                  <a:srgbClr val="FFEFCB"/>
                </a:gs>
                <a:gs pos="75000">
                  <a:srgbClr val="FFE7AE"/>
                </a:gs>
                <a:gs pos="100000">
                  <a:schemeClr val="accent4">
                    <a:hueOff val="-266522"/>
                    <a:satOff val="9090"/>
                    <a:lumOff val="21367"/>
                  </a:schemeClr>
                </a:gs>
              </a:gsLst>
              <a:path path="circle">
                <a:fillToRect l="-19636" t="62278" r="119636" b="37721"/>
              </a:path>
            </a:gradFill>
            <a:ln w="12700" cap="flat">
              <a:solidFill>
                <a:srgbClr val="F7C500"/>
              </a:solidFill>
              <a:prstDash val="solid"/>
              <a:round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4" name="course"/>
            <p:cNvSpPr txBox="1"/>
            <p:nvPr/>
          </p:nvSpPr>
          <p:spPr>
            <a:xfrm>
              <a:off x="0" y="195580"/>
              <a:ext cx="14478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course</a:t>
              </a:r>
            </a:p>
          </p:txBody>
        </p:sp>
      </p:grpSp>
      <p:grpSp>
        <p:nvGrpSpPr>
          <p:cNvPr id="288" name="Flowchart: Decision 5"/>
          <p:cNvGrpSpPr/>
          <p:nvPr/>
        </p:nvGrpSpPr>
        <p:grpSpPr>
          <a:xfrm>
            <a:off x="2569712" y="3111878"/>
            <a:ext cx="1828801" cy="1524001"/>
            <a:chOff x="0" y="0"/>
            <a:chExt cx="1828800" cy="1524000"/>
          </a:xfrm>
        </p:grpSpPr>
        <p:sp>
          <p:nvSpPr>
            <p:cNvPr id="286" name="Diamond"/>
            <p:cNvSpPr/>
            <p:nvPr/>
          </p:nvSpPr>
          <p:spPr>
            <a:xfrm>
              <a:off x="0" y="0"/>
              <a:ext cx="1828800" cy="15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hueOff val="245911"/>
                    <a:satOff val="43181"/>
                    <a:lumOff val="24936"/>
                  </a:schemeClr>
                </a:gs>
                <a:gs pos="30000">
                  <a:srgbClr val="CAD9FF"/>
                </a:gs>
                <a:gs pos="75000">
                  <a:srgbClr val="AEC6FF"/>
                </a:gs>
                <a:gs pos="100000">
                  <a:schemeClr val="accent2">
                    <a:hueOff val="163905"/>
                    <a:satOff val="43181"/>
                    <a:lumOff val="13379"/>
                  </a:schemeClr>
                </a:gs>
              </a:gsLst>
              <a:path path="circle">
                <a:fillToRect l="-19636" t="62278" r="119636" b="37721"/>
              </a:path>
            </a:gradFill>
            <a:ln w="12700" cap="flat">
              <a:solidFill>
                <a:srgbClr val="4E7BCE"/>
              </a:solidFill>
              <a:prstDash val="solid"/>
              <a:round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7" name="enrolls"/>
            <p:cNvSpPr txBox="1"/>
            <p:nvPr/>
          </p:nvSpPr>
          <p:spPr>
            <a:xfrm>
              <a:off x="457200" y="576580"/>
              <a:ext cx="9144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enrolls</a:t>
              </a:r>
            </a:p>
          </p:txBody>
        </p:sp>
      </p:grpSp>
      <p:sp>
        <p:nvSpPr>
          <p:cNvPr id="289" name="Straight Connector 6"/>
          <p:cNvSpPr/>
          <p:nvPr/>
        </p:nvSpPr>
        <p:spPr>
          <a:xfrm>
            <a:off x="2036312" y="3873878"/>
            <a:ext cx="533401" cy="1589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0" name="Straight Connector 7"/>
          <p:cNvSpPr/>
          <p:nvPr/>
        </p:nvSpPr>
        <p:spPr>
          <a:xfrm>
            <a:off x="4398512" y="3873878"/>
            <a:ext cx="533401" cy="1589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1" name="Student (s_id , s_name )…"/>
          <p:cNvSpPr txBox="1"/>
          <p:nvPr/>
        </p:nvSpPr>
        <p:spPr>
          <a:xfrm>
            <a:off x="807011" y="5661294"/>
            <a:ext cx="3948578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Student (</a:t>
            </a:r>
            <a:r>
              <a:rPr u="sng"/>
              <a:t>s_id </a:t>
            </a:r>
            <a:r>
              <a:t>, s_name )</a:t>
            </a:r>
          </a:p>
          <a:p>
            <a:r>
              <a:t>course(</a:t>
            </a:r>
            <a:r>
              <a:rPr u="sng"/>
              <a:t>cid</a:t>
            </a:r>
            <a:r>
              <a:t>, came)</a:t>
            </a:r>
          </a:p>
          <a:p>
            <a:r>
              <a:t>enroll( </a:t>
            </a:r>
            <a:r>
              <a:rPr u="sng"/>
              <a:t>s_id , c_id </a:t>
            </a:r>
            <a:r>
              <a:t>, reg_date)</a:t>
            </a:r>
          </a:p>
        </p:txBody>
      </p:sp>
      <p:sp>
        <p:nvSpPr>
          <p:cNvPr id="292" name="Example :…"/>
          <p:cNvSpPr txBox="1"/>
          <p:nvPr/>
        </p:nvSpPr>
        <p:spPr>
          <a:xfrm>
            <a:off x="630629" y="2372578"/>
            <a:ext cx="43013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Example :</a:t>
            </a:r>
          </a:p>
          <a:p>
            <a:r>
              <a:t>Students enrolled for many courses</a:t>
            </a:r>
          </a:p>
        </p:txBody>
      </p:sp>
      <p:grpSp>
        <p:nvGrpSpPr>
          <p:cNvPr id="295" name="Oval 17"/>
          <p:cNvGrpSpPr/>
          <p:nvPr/>
        </p:nvGrpSpPr>
        <p:grpSpPr>
          <a:xfrm>
            <a:off x="2671312" y="4888086"/>
            <a:ext cx="1447801" cy="823638"/>
            <a:chOff x="0" y="-170518"/>
            <a:chExt cx="1447800" cy="823637"/>
          </a:xfrm>
        </p:grpSpPr>
        <p:sp>
          <p:nvSpPr>
            <p:cNvPr id="293" name="Oval"/>
            <p:cNvSpPr/>
            <p:nvPr/>
          </p:nvSpPr>
          <p:spPr>
            <a:xfrm>
              <a:off x="0" y="0"/>
              <a:ext cx="1447800" cy="482600"/>
            </a:xfrm>
            <a:prstGeom prst="ellipse">
              <a:avLst/>
            </a:prstGeom>
            <a:gradFill flip="none" rotWithShape="1">
              <a:gsLst>
                <a:gs pos="0">
                  <a:srgbClr val="BDF395"/>
                </a:gs>
                <a:gs pos="50000">
                  <a:srgbClr val="D5F6BE"/>
                </a:gs>
                <a:gs pos="100000">
                  <a:srgbClr val="EAFADF"/>
                </a:gs>
              </a:gsLst>
              <a:path path="circle">
                <a:fillToRect l="37721" t="-19636" r="62278" b="119636"/>
              </a:path>
            </a:gradFill>
            <a:ln w="25400" cap="flat">
              <a:solidFill>
                <a:srgbClr val="B9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4" name="reg_date"/>
            <p:cNvSpPr txBox="1"/>
            <p:nvPr/>
          </p:nvSpPr>
          <p:spPr>
            <a:xfrm>
              <a:off x="212024" y="-170519"/>
              <a:ext cx="1023752" cy="823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reg_date</a:t>
              </a:r>
            </a:p>
          </p:txBody>
        </p:sp>
      </p:grpSp>
      <p:sp>
        <p:nvSpPr>
          <p:cNvPr id="296" name="Straight Connector 27"/>
          <p:cNvSpPr/>
          <p:nvPr/>
        </p:nvSpPr>
        <p:spPr>
          <a:xfrm>
            <a:off x="3474025" y="4628265"/>
            <a:ext cx="1" cy="370841"/>
          </a:xfrm>
          <a:prstGeom prst="line">
            <a:avLst/>
          </a:prstGeom>
          <a:ln w="34925">
            <a:solidFill>
              <a:srgbClr val="000000"/>
            </a:solidFill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7" name="Descriptive attribute"/>
          <p:cNvSpPr txBox="1"/>
          <p:nvPr/>
        </p:nvSpPr>
        <p:spPr>
          <a:xfrm>
            <a:off x="4496629" y="5114484"/>
            <a:ext cx="231836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Descriptive attribute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Steps to draw ERD</a:t>
            </a:r>
          </a:p>
        </p:txBody>
      </p:sp>
      <p:pic>
        <p:nvPicPr>
          <p:cNvPr id="300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8" y="2438400"/>
            <a:ext cx="8124095" cy="106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 </a:t>
            </a:r>
          </a:p>
        </p:txBody>
      </p:sp>
      <p:graphicFrame>
        <p:nvGraphicFramePr>
          <p:cNvPr id="303" name="Table"/>
          <p:cNvGraphicFramePr/>
          <p:nvPr/>
        </p:nvGraphicFramePr>
        <p:xfrm>
          <a:off x="637341" y="2211070"/>
          <a:ext cx="7906580" cy="23850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76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6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1346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Entity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Attributes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Cardinality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Participation 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Strong Entity 
Weak Entity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Simple 
Composite 
Multi valued
Complex 
Derived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One to one 
One to many 
Many to one 
Many to many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Total participation 
Partial 
Participation 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 2</a:t>
            </a:r>
          </a:p>
        </p:txBody>
      </p:sp>
      <p:sp>
        <p:nvSpPr>
          <p:cNvPr id="30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7467600" cy="4873754"/>
          </a:xfrm>
          <a:prstGeom prst="rect">
            <a:avLst/>
          </a:prstGeom>
        </p:spPr>
        <p:txBody>
          <a:bodyPr/>
          <a:lstStyle/>
          <a:p>
            <a:r>
              <a:t>Employees </a:t>
            </a:r>
            <a:r>
              <a:rPr i="1"/>
              <a:t>work in departments; </a:t>
            </a:r>
          </a:p>
          <a:p>
            <a:pPr>
              <a:defRPr i="1"/>
            </a:pPr>
            <a:r>
              <a:t>each department is managed by an </a:t>
            </a:r>
            <a:r>
              <a:rPr i="0"/>
              <a:t>employee; </a:t>
            </a:r>
          </a:p>
          <a:p>
            <a:r>
              <a:t>a child must be identified uniquely by </a:t>
            </a:r>
            <a:r>
              <a:rPr i="1"/>
              <a:t>name when the parent (who is an </a:t>
            </a:r>
            <a:r>
              <a:t>employee; assume that only one parent works for the company) is known. </a:t>
            </a:r>
          </a:p>
          <a:p>
            <a:r>
              <a:t>We are not interested in information about a child once the parent leaves the company.</a:t>
            </a:r>
          </a:p>
          <a:p>
            <a:r>
              <a:t>Draw an ER diagram that captures this information.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 2</a:t>
            </a:r>
          </a:p>
        </p:txBody>
      </p:sp>
      <p:sp>
        <p:nvSpPr>
          <p:cNvPr id="30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  <a:prstGeom prst="rect">
            <a:avLst/>
          </a:prstGeom>
        </p:spPr>
        <p:txBody>
          <a:bodyPr/>
          <a:lstStyle>
            <a:lvl1pPr>
              <a:buSzTx/>
              <a:buFont typeface="Wingdings"/>
              <a:buNone/>
              <a:defRPr b="1"/>
            </a:lvl1pPr>
          </a:lstStyle>
          <a:p>
            <a:r>
              <a:t>Solution</a:t>
            </a:r>
          </a:p>
        </p:txBody>
      </p:sp>
      <p:grpSp>
        <p:nvGrpSpPr>
          <p:cNvPr id="312" name="Rectangle 5"/>
          <p:cNvGrpSpPr/>
          <p:nvPr/>
        </p:nvGrpSpPr>
        <p:grpSpPr>
          <a:xfrm>
            <a:off x="6096000" y="2819400"/>
            <a:ext cx="1600200" cy="457200"/>
            <a:chOff x="0" y="0"/>
            <a:chExt cx="1600200" cy="457200"/>
          </a:xfrm>
        </p:grpSpPr>
        <p:sp>
          <p:nvSpPr>
            <p:cNvPr id="310" name="Rectangle"/>
            <p:cNvSpPr/>
            <p:nvPr/>
          </p:nvSpPr>
          <p:spPr>
            <a:xfrm>
              <a:off x="0" y="0"/>
              <a:ext cx="1600200" cy="457200"/>
            </a:xfrm>
            <a:prstGeom prst="rect">
              <a:avLst/>
            </a:prstGeom>
            <a:solidFill>
              <a:srgbClr val="FFF39D"/>
            </a:solidFill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311" name="Departments"/>
            <p:cNvSpPr txBox="1"/>
            <p:nvPr/>
          </p:nvSpPr>
          <p:spPr>
            <a:xfrm>
              <a:off x="0" y="62229"/>
              <a:ext cx="16002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Departments</a:t>
              </a:r>
            </a:p>
          </p:txBody>
        </p:sp>
      </p:grpSp>
      <p:grpSp>
        <p:nvGrpSpPr>
          <p:cNvPr id="315" name="Rectangle 6"/>
          <p:cNvGrpSpPr/>
          <p:nvPr/>
        </p:nvGrpSpPr>
        <p:grpSpPr>
          <a:xfrm>
            <a:off x="1905000" y="5181600"/>
            <a:ext cx="1295400" cy="457200"/>
            <a:chOff x="0" y="0"/>
            <a:chExt cx="1295400" cy="457200"/>
          </a:xfrm>
        </p:grpSpPr>
        <p:sp>
          <p:nvSpPr>
            <p:cNvPr id="313" name="Rectangle"/>
            <p:cNvSpPr/>
            <p:nvPr/>
          </p:nvSpPr>
          <p:spPr>
            <a:xfrm>
              <a:off x="0" y="0"/>
              <a:ext cx="1295400" cy="45720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314" name="Child"/>
            <p:cNvSpPr txBox="1"/>
            <p:nvPr/>
          </p:nvSpPr>
          <p:spPr>
            <a:xfrm>
              <a:off x="0" y="62229"/>
              <a:ext cx="1295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Child</a:t>
              </a:r>
            </a:p>
          </p:txBody>
        </p:sp>
      </p:grpSp>
      <p:grpSp>
        <p:nvGrpSpPr>
          <p:cNvPr id="318" name="Rectangle 7"/>
          <p:cNvGrpSpPr/>
          <p:nvPr/>
        </p:nvGrpSpPr>
        <p:grpSpPr>
          <a:xfrm>
            <a:off x="1828800" y="2819400"/>
            <a:ext cx="1295400" cy="457200"/>
            <a:chOff x="0" y="0"/>
            <a:chExt cx="1295400" cy="457200"/>
          </a:xfrm>
        </p:grpSpPr>
        <p:sp>
          <p:nvSpPr>
            <p:cNvPr id="316" name="Rectangle"/>
            <p:cNvSpPr/>
            <p:nvPr/>
          </p:nvSpPr>
          <p:spPr>
            <a:xfrm>
              <a:off x="0" y="0"/>
              <a:ext cx="1295400" cy="457200"/>
            </a:xfrm>
            <a:prstGeom prst="rect">
              <a:avLst/>
            </a:prstGeom>
            <a:solidFill>
              <a:srgbClr val="FFF39D"/>
            </a:solidFill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317" name="Employees"/>
            <p:cNvSpPr txBox="1"/>
            <p:nvPr/>
          </p:nvSpPr>
          <p:spPr>
            <a:xfrm>
              <a:off x="0" y="62229"/>
              <a:ext cx="1295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Employees</a:t>
              </a:r>
            </a:p>
          </p:txBody>
        </p:sp>
      </p:grpSp>
      <p:grpSp>
        <p:nvGrpSpPr>
          <p:cNvPr id="321" name="Oval 8"/>
          <p:cNvGrpSpPr/>
          <p:nvPr/>
        </p:nvGrpSpPr>
        <p:grpSpPr>
          <a:xfrm>
            <a:off x="914400" y="5867400"/>
            <a:ext cx="1143000" cy="533400"/>
            <a:chOff x="0" y="0"/>
            <a:chExt cx="1143000" cy="533400"/>
          </a:xfrm>
        </p:grpSpPr>
        <p:sp>
          <p:nvSpPr>
            <p:cNvPr id="319" name="Oval"/>
            <p:cNvSpPr/>
            <p:nvPr/>
          </p:nvSpPr>
          <p:spPr>
            <a:xfrm>
              <a:off x="0" y="0"/>
              <a:ext cx="1143000" cy="5334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u="sng"/>
              </a:pPr>
              <a:endParaRPr/>
            </a:p>
          </p:txBody>
        </p:sp>
        <p:sp>
          <p:nvSpPr>
            <p:cNvPr id="320" name="name"/>
            <p:cNvSpPr txBox="1"/>
            <p:nvPr/>
          </p:nvSpPr>
          <p:spPr>
            <a:xfrm>
              <a:off x="167387" y="100329"/>
              <a:ext cx="80822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u="sng"/>
              </a:lvl1pPr>
            </a:lstStyle>
            <a:p>
              <a:r>
                <a:t>name</a:t>
              </a:r>
            </a:p>
          </p:txBody>
        </p:sp>
      </p:grpSp>
      <p:grpSp>
        <p:nvGrpSpPr>
          <p:cNvPr id="324" name="Oval 9"/>
          <p:cNvGrpSpPr/>
          <p:nvPr/>
        </p:nvGrpSpPr>
        <p:grpSpPr>
          <a:xfrm>
            <a:off x="3048000" y="5867400"/>
            <a:ext cx="1143000" cy="533400"/>
            <a:chOff x="0" y="0"/>
            <a:chExt cx="1143000" cy="533400"/>
          </a:xfrm>
        </p:grpSpPr>
        <p:sp>
          <p:nvSpPr>
            <p:cNvPr id="322" name="Oval"/>
            <p:cNvSpPr/>
            <p:nvPr/>
          </p:nvSpPr>
          <p:spPr>
            <a:xfrm>
              <a:off x="0" y="0"/>
              <a:ext cx="1143000" cy="533400"/>
            </a:xfrm>
            <a:prstGeom prst="ellipse">
              <a:avLst/>
            </a:prstGeom>
            <a:solidFill>
              <a:srgbClr val="EB6E5A"/>
            </a:solidFill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323" name="dob"/>
            <p:cNvSpPr txBox="1"/>
            <p:nvPr/>
          </p:nvSpPr>
          <p:spPr>
            <a:xfrm>
              <a:off x="167387" y="100329"/>
              <a:ext cx="80822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dob</a:t>
              </a:r>
            </a:p>
          </p:txBody>
        </p:sp>
      </p:grpSp>
      <p:sp>
        <p:nvSpPr>
          <p:cNvPr id="325" name="Oval 10"/>
          <p:cNvSpPr/>
          <p:nvPr/>
        </p:nvSpPr>
        <p:spPr>
          <a:xfrm>
            <a:off x="3302748" y="1904999"/>
            <a:ext cx="1219201" cy="533401"/>
          </a:xfrm>
          <a:prstGeom prst="ellipse">
            <a:avLst/>
          </a:prstGeom>
          <a:solidFill>
            <a:srgbClr val="EB6E5A"/>
          </a:solidFill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grpSp>
        <p:nvGrpSpPr>
          <p:cNvPr id="328" name="Oval 11"/>
          <p:cNvGrpSpPr/>
          <p:nvPr/>
        </p:nvGrpSpPr>
        <p:grpSpPr>
          <a:xfrm>
            <a:off x="457200" y="2209800"/>
            <a:ext cx="1143000" cy="533400"/>
            <a:chOff x="0" y="0"/>
            <a:chExt cx="1143000" cy="533400"/>
          </a:xfrm>
        </p:grpSpPr>
        <p:sp>
          <p:nvSpPr>
            <p:cNvPr id="326" name="Oval"/>
            <p:cNvSpPr/>
            <p:nvPr/>
          </p:nvSpPr>
          <p:spPr>
            <a:xfrm>
              <a:off x="0" y="0"/>
              <a:ext cx="1143000" cy="533400"/>
            </a:xfrm>
            <a:prstGeom prst="ellipse">
              <a:avLst/>
            </a:prstGeom>
            <a:solidFill>
              <a:srgbClr val="EB6E5A"/>
            </a:solidFill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u="sng"/>
              </a:pPr>
              <a:endParaRPr/>
            </a:p>
          </p:txBody>
        </p:sp>
        <p:sp>
          <p:nvSpPr>
            <p:cNvPr id="327" name="ssn"/>
            <p:cNvSpPr txBox="1"/>
            <p:nvPr/>
          </p:nvSpPr>
          <p:spPr>
            <a:xfrm>
              <a:off x="167387" y="100329"/>
              <a:ext cx="80822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u="sng"/>
              </a:lvl1pPr>
            </a:lstStyle>
            <a:p>
              <a:r>
                <a:t>ssn</a:t>
              </a:r>
            </a:p>
          </p:txBody>
        </p:sp>
      </p:grpSp>
      <p:grpSp>
        <p:nvGrpSpPr>
          <p:cNvPr id="331" name="Oval 12"/>
          <p:cNvGrpSpPr/>
          <p:nvPr/>
        </p:nvGrpSpPr>
        <p:grpSpPr>
          <a:xfrm>
            <a:off x="1828800" y="1905000"/>
            <a:ext cx="1143000" cy="533400"/>
            <a:chOff x="0" y="0"/>
            <a:chExt cx="1143000" cy="533400"/>
          </a:xfrm>
        </p:grpSpPr>
        <p:sp>
          <p:nvSpPr>
            <p:cNvPr id="329" name="Oval"/>
            <p:cNvSpPr/>
            <p:nvPr/>
          </p:nvSpPr>
          <p:spPr>
            <a:xfrm>
              <a:off x="0" y="0"/>
              <a:ext cx="1143000" cy="533400"/>
            </a:xfrm>
            <a:prstGeom prst="ellipse">
              <a:avLst/>
            </a:prstGeom>
            <a:solidFill>
              <a:srgbClr val="EB6E5A"/>
            </a:solidFill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330" name="salary"/>
            <p:cNvSpPr txBox="1"/>
            <p:nvPr/>
          </p:nvSpPr>
          <p:spPr>
            <a:xfrm>
              <a:off x="167387" y="100329"/>
              <a:ext cx="80822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salary</a:t>
              </a:r>
            </a:p>
          </p:txBody>
        </p:sp>
      </p:grpSp>
      <p:sp>
        <p:nvSpPr>
          <p:cNvPr id="332" name="Diamond 13"/>
          <p:cNvSpPr/>
          <p:nvPr/>
        </p:nvSpPr>
        <p:spPr>
          <a:xfrm>
            <a:off x="1752599" y="3741218"/>
            <a:ext cx="1626350" cy="914401"/>
          </a:xfrm>
          <a:prstGeom prst="diamond">
            <a:avLst/>
          </a:prstGeom>
          <a:solidFill>
            <a:schemeClr val="accent2"/>
          </a:solidFill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grpSp>
        <p:nvGrpSpPr>
          <p:cNvPr id="335" name="Oval 14"/>
          <p:cNvGrpSpPr/>
          <p:nvPr/>
        </p:nvGrpSpPr>
        <p:grpSpPr>
          <a:xfrm>
            <a:off x="7467600" y="2209800"/>
            <a:ext cx="1219200" cy="533400"/>
            <a:chOff x="0" y="0"/>
            <a:chExt cx="1219200" cy="533400"/>
          </a:xfrm>
        </p:grpSpPr>
        <p:sp>
          <p:nvSpPr>
            <p:cNvPr id="333" name="Oval"/>
            <p:cNvSpPr/>
            <p:nvPr/>
          </p:nvSpPr>
          <p:spPr>
            <a:xfrm>
              <a:off x="0" y="0"/>
              <a:ext cx="1219200" cy="533400"/>
            </a:xfrm>
            <a:prstGeom prst="ellipse">
              <a:avLst/>
            </a:prstGeom>
            <a:solidFill>
              <a:srgbClr val="EB6E5A"/>
            </a:solidFill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334" name="budget"/>
            <p:cNvSpPr txBox="1"/>
            <p:nvPr/>
          </p:nvSpPr>
          <p:spPr>
            <a:xfrm>
              <a:off x="178548" y="100329"/>
              <a:ext cx="862104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budget</a:t>
              </a:r>
            </a:p>
          </p:txBody>
        </p:sp>
      </p:grpSp>
      <p:grpSp>
        <p:nvGrpSpPr>
          <p:cNvPr id="338" name="Oval 15"/>
          <p:cNvGrpSpPr/>
          <p:nvPr/>
        </p:nvGrpSpPr>
        <p:grpSpPr>
          <a:xfrm>
            <a:off x="5105400" y="2057400"/>
            <a:ext cx="1143000" cy="533400"/>
            <a:chOff x="0" y="0"/>
            <a:chExt cx="1143000" cy="533400"/>
          </a:xfrm>
        </p:grpSpPr>
        <p:sp>
          <p:nvSpPr>
            <p:cNvPr id="336" name="Oval"/>
            <p:cNvSpPr/>
            <p:nvPr/>
          </p:nvSpPr>
          <p:spPr>
            <a:xfrm>
              <a:off x="0" y="0"/>
              <a:ext cx="1143000" cy="533400"/>
            </a:xfrm>
            <a:prstGeom prst="ellipse">
              <a:avLst/>
            </a:prstGeom>
            <a:solidFill>
              <a:srgbClr val="EB6E5A"/>
            </a:solidFill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u="sng"/>
              </a:pPr>
              <a:endParaRPr/>
            </a:p>
          </p:txBody>
        </p:sp>
        <p:sp>
          <p:nvSpPr>
            <p:cNvPr id="337" name="dno"/>
            <p:cNvSpPr txBox="1"/>
            <p:nvPr/>
          </p:nvSpPr>
          <p:spPr>
            <a:xfrm>
              <a:off x="167387" y="100329"/>
              <a:ext cx="80822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u="sng"/>
              </a:lvl1pPr>
            </a:lstStyle>
            <a:p>
              <a:r>
                <a:t>dno</a:t>
              </a:r>
            </a:p>
          </p:txBody>
        </p:sp>
      </p:grpSp>
      <p:grpSp>
        <p:nvGrpSpPr>
          <p:cNvPr id="341" name="Oval 16"/>
          <p:cNvGrpSpPr/>
          <p:nvPr/>
        </p:nvGrpSpPr>
        <p:grpSpPr>
          <a:xfrm>
            <a:off x="6400799" y="1676400"/>
            <a:ext cx="1245350" cy="533400"/>
            <a:chOff x="0" y="0"/>
            <a:chExt cx="1245348" cy="533400"/>
          </a:xfrm>
        </p:grpSpPr>
        <p:sp>
          <p:nvSpPr>
            <p:cNvPr id="339" name="Oval"/>
            <p:cNvSpPr/>
            <p:nvPr/>
          </p:nvSpPr>
          <p:spPr>
            <a:xfrm>
              <a:off x="-1" y="0"/>
              <a:ext cx="1245350" cy="533400"/>
            </a:xfrm>
            <a:prstGeom prst="ellipse">
              <a:avLst/>
            </a:prstGeom>
            <a:solidFill>
              <a:srgbClr val="EB6E5A"/>
            </a:solidFill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340" name="dname"/>
            <p:cNvSpPr txBox="1"/>
            <p:nvPr/>
          </p:nvSpPr>
          <p:spPr>
            <a:xfrm>
              <a:off x="182376" y="100329"/>
              <a:ext cx="88059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dname</a:t>
              </a:r>
            </a:p>
          </p:txBody>
        </p:sp>
      </p:grpSp>
      <p:grpSp>
        <p:nvGrpSpPr>
          <p:cNvPr id="344" name="Diamond 17"/>
          <p:cNvGrpSpPr/>
          <p:nvPr/>
        </p:nvGrpSpPr>
        <p:grpSpPr>
          <a:xfrm>
            <a:off x="4038600" y="2743200"/>
            <a:ext cx="1371600" cy="914400"/>
            <a:chOff x="0" y="0"/>
            <a:chExt cx="1371600" cy="914400"/>
          </a:xfrm>
        </p:grpSpPr>
        <p:sp>
          <p:nvSpPr>
            <p:cNvPr id="342" name="Polygon"/>
            <p:cNvSpPr/>
            <p:nvPr/>
          </p:nvSpPr>
          <p:spPr>
            <a:xfrm>
              <a:off x="0" y="0"/>
              <a:ext cx="1371600" cy="914400"/>
            </a:xfrm>
            <a:prstGeom prst="diamond">
              <a:avLst/>
            </a:prstGeom>
            <a:solidFill>
              <a:schemeClr val="accent2"/>
            </a:solidFill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343" name="Manages"/>
            <p:cNvSpPr txBox="1"/>
            <p:nvPr/>
          </p:nvSpPr>
          <p:spPr>
            <a:xfrm>
              <a:off x="256083" y="336549"/>
              <a:ext cx="859434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Manages</a:t>
              </a:r>
            </a:p>
          </p:txBody>
        </p:sp>
      </p:grpSp>
      <p:grpSp>
        <p:nvGrpSpPr>
          <p:cNvPr id="347" name="Diamond 18"/>
          <p:cNvGrpSpPr/>
          <p:nvPr/>
        </p:nvGrpSpPr>
        <p:grpSpPr>
          <a:xfrm>
            <a:off x="4114800" y="3886200"/>
            <a:ext cx="1371600" cy="914400"/>
            <a:chOff x="0" y="0"/>
            <a:chExt cx="1371600" cy="914400"/>
          </a:xfrm>
        </p:grpSpPr>
        <p:sp>
          <p:nvSpPr>
            <p:cNvPr id="345" name="Polygon"/>
            <p:cNvSpPr/>
            <p:nvPr/>
          </p:nvSpPr>
          <p:spPr>
            <a:xfrm>
              <a:off x="0" y="0"/>
              <a:ext cx="1371600" cy="914400"/>
            </a:xfrm>
            <a:prstGeom prst="diamond">
              <a:avLst/>
            </a:prstGeom>
            <a:solidFill>
              <a:schemeClr val="accent2"/>
            </a:solidFill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346" name="Works_In"/>
            <p:cNvSpPr txBox="1"/>
            <p:nvPr/>
          </p:nvSpPr>
          <p:spPr>
            <a:xfrm>
              <a:off x="222398" y="336549"/>
              <a:ext cx="926804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Works_In</a:t>
              </a:r>
            </a:p>
          </p:txBody>
        </p:sp>
      </p:grpSp>
      <p:sp>
        <p:nvSpPr>
          <p:cNvPr id="392" name="Straight Connector 20"/>
          <p:cNvSpPr/>
          <p:nvPr/>
        </p:nvSpPr>
        <p:spPr>
          <a:xfrm>
            <a:off x="2894263" y="5641975"/>
            <a:ext cx="398041" cy="270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93" name="Straight Connector 23"/>
          <p:cNvSpPr/>
          <p:nvPr/>
        </p:nvSpPr>
        <p:spPr>
          <a:xfrm>
            <a:off x="1813096" y="5641975"/>
            <a:ext cx="398041" cy="270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94" name="Straight Connector 39"/>
          <p:cNvSpPr/>
          <p:nvPr/>
        </p:nvSpPr>
        <p:spPr>
          <a:xfrm>
            <a:off x="2555200" y="4656497"/>
            <a:ext cx="5632" cy="521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4925">
            <a:solidFill>
              <a:srgbClr val="000000"/>
            </a:solidFill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395" name="Straight Connector 42"/>
          <p:cNvSpPr/>
          <p:nvPr/>
        </p:nvSpPr>
        <p:spPr>
          <a:xfrm>
            <a:off x="2892331" y="3279775"/>
            <a:ext cx="1531619" cy="853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4925">
            <a:solidFill>
              <a:srgbClr val="000000"/>
            </a:solidFill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396" name="Straight Connector 45"/>
          <p:cNvSpPr/>
          <p:nvPr/>
        </p:nvSpPr>
        <p:spPr>
          <a:xfrm>
            <a:off x="5159425" y="3279775"/>
            <a:ext cx="1361745" cy="841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4925">
            <a:solidFill>
              <a:srgbClr val="000000"/>
            </a:solidFill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397" name="Straight Connector 56"/>
          <p:cNvSpPr/>
          <p:nvPr/>
        </p:nvSpPr>
        <p:spPr>
          <a:xfrm>
            <a:off x="1468751" y="2650204"/>
            <a:ext cx="420586" cy="166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98" name="Straight Connector 60"/>
          <p:cNvSpPr/>
          <p:nvPr/>
        </p:nvSpPr>
        <p:spPr>
          <a:xfrm>
            <a:off x="2423748" y="2441356"/>
            <a:ext cx="32598" cy="374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99" name="Straight Connector 63"/>
          <p:cNvSpPr/>
          <p:nvPr/>
        </p:nvSpPr>
        <p:spPr>
          <a:xfrm>
            <a:off x="2856270" y="2390770"/>
            <a:ext cx="697122" cy="425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00" name="Straight Connector 70"/>
          <p:cNvSpPr/>
          <p:nvPr/>
        </p:nvSpPr>
        <p:spPr>
          <a:xfrm>
            <a:off x="6033525" y="2535846"/>
            <a:ext cx="472218" cy="280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01" name="Straight Connector 73"/>
          <p:cNvSpPr/>
          <p:nvPr/>
        </p:nvSpPr>
        <p:spPr>
          <a:xfrm>
            <a:off x="6922819" y="2212651"/>
            <a:ext cx="69581" cy="603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02" name="Straight Connector 77"/>
          <p:cNvSpPr/>
          <p:nvPr/>
        </p:nvSpPr>
        <p:spPr>
          <a:xfrm>
            <a:off x="7375101" y="2676282"/>
            <a:ext cx="289215" cy="139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59" name="Rectangle 46"/>
          <p:cNvSpPr/>
          <p:nvPr/>
        </p:nvSpPr>
        <p:spPr>
          <a:xfrm>
            <a:off x="1905000" y="5181600"/>
            <a:ext cx="1295400" cy="457200"/>
          </a:xfrm>
          <a:prstGeom prst="rect">
            <a:avLst/>
          </a:prstGeom>
          <a:solidFill>
            <a:srgbClr val="FFF39D"/>
          </a:solidFill>
          <a:ln w="317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grpSp>
        <p:nvGrpSpPr>
          <p:cNvPr id="362" name="Diamond 47"/>
          <p:cNvGrpSpPr/>
          <p:nvPr/>
        </p:nvGrpSpPr>
        <p:grpSpPr>
          <a:xfrm>
            <a:off x="1904999" y="3810000"/>
            <a:ext cx="1310390" cy="762000"/>
            <a:chOff x="0" y="0"/>
            <a:chExt cx="1310389" cy="762000"/>
          </a:xfrm>
        </p:grpSpPr>
        <p:sp>
          <p:nvSpPr>
            <p:cNvPr id="360" name="Polygon"/>
            <p:cNvSpPr/>
            <p:nvPr/>
          </p:nvSpPr>
          <p:spPr>
            <a:xfrm>
              <a:off x="0" y="0"/>
              <a:ext cx="1310390" cy="762000"/>
            </a:xfrm>
            <a:prstGeom prst="diamond">
              <a:avLst/>
            </a:prstGeom>
            <a:solidFill>
              <a:schemeClr val="accent2"/>
            </a:solidFill>
            <a:ln w="317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361" name="Dependent"/>
            <p:cNvSpPr txBox="1"/>
            <p:nvPr/>
          </p:nvSpPr>
          <p:spPr>
            <a:xfrm>
              <a:off x="137074" y="260350"/>
              <a:ext cx="103624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Dependent</a:t>
              </a:r>
            </a:p>
          </p:txBody>
        </p:sp>
      </p:grpSp>
      <p:grpSp>
        <p:nvGrpSpPr>
          <p:cNvPr id="365" name="Oval 51"/>
          <p:cNvGrpSpPr/>
          <p:nvPr/>
        </p:nvGrpSpPr>
        <p:grpSpPr>
          <a:xfrm>
            <a:off x="914400" y="5847079"/>
            <a:ext cx="1143000" cy="574042"/>
            <a:chOff x="0" y="-20320"/>
            <a:chExt cx="1143000" cy="574040"/>
          </a:xfrm>
        </p:grpSpPr>
        <p:sp>
          <p:nvSpPr>
            <p:cNvPr id="363" name="Oval"/>
            <p:cNvSpPr/>
            <p:nvPr/>
          </p:nvSpPr>
          <p:spPr>
            <a:xfrm>
              <a:off x="0" y="0"/>
              <a:ext cx="1143000" cy="533400"/>
            </a:xfrm>
            <a:prstGeom prst="ellipse">
              <a:avLst/>
            </a:prstGeom>
            <a:solidFill>
              <a:srgbClr val="EB6E5A"/>
            </a:solidFill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u="sng"/>
              </a:pPr>
              <a:endParaRPr/>
            </a:p>
          </p:txBody>
        </p:sp>
        <p:sp>
          <p:nvSpPr>
            <p:cNvPr id="364" name="name…"/>
            <p:cNvSpPr txBox="1"/>
            <p:nvPr/>
          </p:nvSpPr>
          <p:spPr>
            <a:xfrm>
              <a:off x="167387" y="-20321"/>
              <a:ext cx="808226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/>
              </a:pPr>
              <a:r>
                <a:t>name</a:t>
              </a:r>
            </a:p>
            <a:p>
              <a:pPr algn="ctr">
                <a:defRPr sz="1600"/>
              </a:pPr>
              <a:r>
                <a:t>- - - - - </a:t>
              </a:r>
            </a:p>
          </p:txBody>
        </p:sp>
      </p:grpSp>
      <p:sp>
        <p:nvSpPr>
          <p:cNvPr id="366" name="Straight Arrow Connector 29"/>
          <p:cNvSpPr/>
          <p:nvPr/>
        </p:nvSpPr>
        <p:spPr>
          <a:xfrm flipV="1">
            <a:off x="2579242" y="3276600"/>
            <a:ext cx="11558" cy="464619"/>
          </a:xfrm>
          <a:prstGeom prst="line">
            <a:avLst/>
          </a:prstGeom>
          <a:ln w="34925">
            <a:solidFill>
              <a:srgbClr val="000000"/>
            </a:solidFill>
            <a:tailEnd type="triangle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369" name="Rectangle 32"/>
          <p:cNvGrpSpPr/>
          <p:nvPr/>
        </p:nvGrpSpPr>
        <p:grpSpPr>
          <a:xfrm>
            <a:off x="1981200" y="5224779"/>
            <a:ext cx="1143000" cy="370841"/>
            <a:chOff x="0" y="0"/>
            <a:chExt cx="1143000" cy="370840"/>
          </a:xfrm>
        </p:grpSpPr>
        <p:sp>
          <p:nvSpPr>
            <p:cNvPr id="367" name="Rectangle"/>
            <p:cNvSpPr/>
            <p:nvPr/>
          </p:nvSpPr>
          <p:spPr>
            <a:xfrm>
              <a:off x="0" y="13969"/>
              <a:ext cx="1143000" cy="34290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394982"/>
                    <a:satOff val="9090"/>
                    <a:lumOff val="33790"/>
                  </a:schemeClr>
                </a:gs>
                <a:gs pos="30000">
                  <a:srgbClr val="FFEFCB"/>
                </a:gs>
                <a:gs pos="75000">
                  <a:srgbClr val="FFE7AE"/>
                </a:gs>
                <a:gs pos="100000">
                  <a:schemeClr val="accent4">
                    <a:hueOff val="-266522"/>
                    <a:satOff val="9090"/>
                    <a:lumOff val="21367"/>
                  </a:schemeClr>
                </a:gs>
              </a:gsLst>
              <a:path path="circle">
                <a:fillToRect l="-19636" t="62278" r="119636" b="37721"/>
              </a:path>
            </a:gradFill>
            <a:ln w="12700" cap="flat">
              <a:solidFill>
                <a:srgbClr val="000000"/>
              </a:solidFill>
              <a:prstDash val="solid"/>
              <a:round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68" name="Child"/>
            <p:cNvSpPr txBox="1"/>
            <p:nvPr/>
          </p:nvSpPr>
          <p:spPr>
            <a:xfrm>
              <a:off x="0" y="-1"/>
              <a:ext cx="1143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Child</a:t>
              </a:r>
            </a:p>
          </p:txBody>
        </p:sp>
      </p:grpSp>
      <p:sp>
        <p:nvSpPr>
          <p:cNvPr id="370" name="Straight Connector 41"/>
          <p:cNvSpPr/>
          <p:nvPr/>
        </p:nvSpPr>
        <p:spPr>
          <a:xfrm flipH="1">
            <a:off x="2625529" y="4631342"/>
            <a:ext cx="13074" cy="525983"/>
          </a:xfrm>
          <a:prstGeom prst="line">
            <a:avLst/>
          </a:prstGeom>
          <a:ln w="34925">
            <a:solidFill>
              <a:srgbClr val="000000"/>
            </a:solidFill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03" name="Straight Arrow Connector 48"/>
          <p:cNvSpPr/>
          <p:nvPr/>
        </p:nvSpPr>
        <p:spPr>
          <a:xfrm>
            <a:off x="3127375" y="3092127"/>
            <a:ext cx="969307" cy="65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34925">
            <a:solidFill>
              <a:srgbClr val="000000"/>
            </a:solidFill>
            <a:tailEnd type="triangle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372" name="Straight Connector 54"/>
          <p:cNvSpPr/>
          <p:nvPr/>
        </p:nvSpPr>
        <p:spPr>
          <a:xfrm>
            <a:off x="3200400" y="5410200"/>
            <a:ext cx="685800" cy="0"/>
          </a:xfrm>
          <a:prstGeom prst="line">
            <a:avLst/>
          </a:prstGeom>
          <a:ln w="12700">
            <a:solidFill>
              <a:srgbClr val="FF6A08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75" name="Oval 61"/>
          <p:cNvGrpSpPr/>
          <p:nvPr/>
        </p:nvGrpSpPr>
        <p:grpSpPr>
          <a:xfrm>
            <a:off x="3907104" y="5086350"/>
            <a:ext cx="1371601" cy="609600"/>
            <a:chOff x="0" y="0"/>
            <a:chExt cx="1371600" cy="609600"/>
          </a:xfrm>
        </p:grpSpPr>
        <p:sp>
          <p:nvSpPr>
            <p:cNvPr id="373" name="Oval"/>
            <p:cNvSpPr/>
            <p:nvPr/>
          </p:nvSpPr>
          <p:spPr>
            <a:xfrm>
              <a:off x="0" y="0"/>
              <a:ext cx="1371600" cy="609600"/>
            </a:xfrm>
            <a:prstGeom prst="ellipse">
              <a:avLst/>
            </a:prstGeom>
            <a:solidFill>
              <a:srgbClr val="EB6E5A"/>
            </a:solidFill>
            <a:ln w="25400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74" name="age"/>
            <p:cNvSpPr txBox="1"/>
            <p:nvPr/>
          </p:nvSpPr>
          <p:spPr>
            <a:xfrm>
              <a:off x="200865" y="119379"/>
              <a:ext cx="96987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age</a:t>
              </a:r>
            </a:p>
          </p:txBody>
        </p:sp>
      </p:grpSp>
      <p:grpSp>
        <p:nvGrpSpPr>
          <p:cNvPr id="378" name="Oval 64"/>
          <p:cNvGrpSpPr/>
          <p:nvPr/>
        </p:nvGrpSpPr>
        <p:grpSpPr>
          <a:xfrm>
            <a:off x="3431376" y="1981200"/>
            <a:ext cx="961944" cy="381000"/>
            <a:chOff x="0" y="0"/>
            <a:chExt cx="961942" cy="381000"/>
          </a:xfrm>
        </p:grpSpPr>
        <p:sp>
          <p:nvSpPr>
            <p:cNvPr id="376" name="Oval"/>
            <p:cNvSpPr/>
            <p:nvPr/>
          </p:nvSpPr>
          <p:spPr>
            <a:xfrm>
              <a:off x="-1" y="0"/>
              <a:ext cx="961944" cy="381000"/>
            </a:xfrm>
            <a:prstGeom prst="ellipse">
              <a:avLst/>
            </a:prstGeom>
            <a:solidFill>
              <a:srgbClr val="EB6E5A"/>
            </a:solidFill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377" name="skills"/>
            <p:cNvSpPr txBox="1"/>
            <p:nvPr/>
          </p:nvSpPr>
          <p:spPr>
            <a:xfrm>
              <a:off x="140872" y="49530"/>
              <a:ext cx="680197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skills</a:t>
              </a:r>
            </a:p>
          </p:txBody>
        </p:sp>
      </p:grpSp>
      <p:grpSp>
        <p:nvGrpSpPr>
          <p:cNvPr id="381" name="Oval 65"/>
          <p:cNvGrpSpPr/>
          <p:nvPr/>
        </p:nvGrpSpPr>
        <p:grpSpPr>
          <a:xfrm>
            <a:off x="218605" y="3276600"/>
            <a:ext cx="1371601" cy="457200"/>
            <a:chOff x="0" y="0"/>
            <a:chExt cx="1371600" cy="457200"/>
          </a:xfrm>
        </p:grpSpPr>
        <p:sp>
          <p:nvSpPr>
            <p:cNvPr id="379" name="Oval"/>
            <p:cNvSpPr/>
            <p:nvPr/>
          </p:nvSpPr>
          <p:spPr>
            <a:xfrm>
              <a:off x="0" y="0"/>
              <a:ext cx="1371601" cy="457200"/>
            </a:xfrm>
            <a:prstGeom prst="ellipse">
              <a:avLst/>
            </a:prstGeom>
            <a:solidFill>
              <a:srgbClr val="EB6E5A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380" name="address"/>
            <p:cNvSpPr txBox="1"/>
            <p:nvPr/>
          </p:nvSpPr>
          <p:spPr>
            <a:xfrm>
              <a:off x="200865" y="87630"/>
              <a:ext cx="96986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address</a:t>
              </a:r>
            </a:p>
          </p:txBody>
        </p:sp>
      </p:grpSp>
      <p:grpSp>
        <p:nvGrpSpPr>
          <p:cNvPr id="384" name="Oval 66"/>
          <p:cNvGrpSpPr/>
          <p:nvPr/>
        </p:nvGrpSpPr>
        <p:grpSpPr>
          <a:xfrm>
            <a:off x="1066800" y="4182909"/>
            <a:ext cx="762000" cy="448435"/>
            <a:chOff x="0" y="0"/>
            <a:chExt cx="762000" cy="448434"/>
          </a:xfrm>
        </p:grpSpPr>
        <p:sp>
          <p:nvSpPr>
            <p:cNvPr id="382" name="Oval"/>
            <p:cNvSpPr/>
            <p:nvPr/>
          </p:nvSpPr>
          <p:spPr>
            <a:xfrm>
              <a:off x="0" y="-1"/>
              <a:ext cx="762000" cy="448436"/>
            </a:xfrm>
            <a:prstGeom prst="ellipse">
              <a:avLst/>
            </a:prstGeom>
            <a:solidFill>
              <a:srgbClr val="EB6E5A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383" name="city"/>
            <p:cNvSpPr txBox="1"/>
            <p:nvPr/>
          </p:nvSpPr>
          <p:spPr>
            <a:xfrm>
              <a:off x="111592" y="83246"/>
              <a:ext cx="538816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city</a:t>
              </a:r>
            </a:p>
          </p:txBody>
        </p:sp>
      </p:grpSp>
      <p:sp>
        <p:nvSpPr>
          <p:cNvPr id="385" name="Straight Connector 67"/>
          <p:cNvSpPr/>
          <p:nvPr/>
        </p:nvSpPr>
        <p:spPr>
          <a:xfrm flipH="1">
            <a:off x="457200" y="3733799"/>
            <a:ext cx="447206" cy="45720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6" name="Straight Connector 68"/>
          <p:cNvSpPr/>
          <p:nvPr/>
        </p:nvSpPr>
        <p:spPr>
          <a:xfrm>
            <a:off x="904406" y="3733800"/>
            <a:ext cx="390995" cy="46461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89" name="Oval 78"/>
          <p:cNvGrpSpPr/>
          <p:nvPr/>
        </p:nvGrpSpPr>
        <p:grpSpPr>
          <a:xfrm>
            <a:off x="137384" y="4186414"/>
            <a:ext cx="867318" cy="472441"/>
            <a:chOff x="0" y="0"/>
            <a:chExt cx="867316" cy="472440"/>
          </a:xfrm>
        </p:grpSpPr>
        <p:sp>
          <p:nvSpPr>
            <p:cNvPr id="387" name="Oval"/>
            <p:cNvSpPr/>
            <p:nvPr/>
          </p:nvSpPr>
          <p:spPr>
            <a:xfrm>
              <a:off x="0" y="12003"/>
              <a:ext cx="867317" cy="448435"/>
            </a:xfrm>
            <a:prstGeom prst="ellipse">
              <a:avLst/>
            </a:prstGeom>
            <a:solidFill>
              <a:srgbClr val="EB6E5A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388" name="Door_no"/>
            <p:cNvSpPr txBox="1"/>
            <p:nvPr/>
          </p:nvSpPr>
          <p:spPr>
            <a:xfrm>
              <a:off x="127015" y="-1"/>
              <a:ext cx="613286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Door_no</a:t>
              </a:r>
            </a:p>
          </p:txBody>
        </p:sp>
      </p:grpSp>
      <p:sp>
        <p:nvSpPr>
          <p:cNvPr id="390" name="Straight Connector 80"/>
          <p:cNvSpPr/>
          <p:nvPr/>
        </p:nvSpPr>
        <p:spPr>
          <a:xfrm flipH="1">
            <a:off x="1066799" y="3047999"/>
            <a:ext cx="762001" cy="22860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1" name="Straight Arrow Connector 84"/>
          <p:cNvSpPr/>
          <p:nvPr/>
        </p:nvSpPr>
        <p:spPr>
          <a:xfrm flipV="1">
            <a:off x="5410200" y="3048000"/>
            <a:ext cx="685801" cy="123067"/>
          </a:xfrm>
          <a:prstGeom prst="line">
            <a:avLst/>
          </a:prstGeom>
          <a:ln w="34925">
            <a:solidFill>
              <a:srgbClr val="000000"/>
            </a:solidFill>
            <a:tailEnd type="triangle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6" name="Conten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7467600" cy="4873754"/>
          </a:xfrm>
          <a:prstGeom prst="rect">
            <a:avLst/>
          </a:prstGeom>
        </p:spPr>
        <p:txBody>
          <a:bodyPr/>
          <a:lstStyle/>
          <a:p>
            <a:r>
              <a:t>In a university, a Student enrolls in Courses. A student must be assigned to at least one or more Courses. Each course is taught by a single Professor. To maintain instruction quality, a Professor can deliver only one course</a:t>
            </a:r>
          </a:p>
          <a:p>
            <a:endParaRPr/>
          </a:p>
          <a:p>
            <a:r>
              <a:t>Nouns – Objects – Entities </a:t>
            </a:r>
          </a:p>
          <a:p>
            <a:r>
              <a:t>Verbs – Relationship </a:t>
            </a:r>
          </a:p>
          <a:p>
            <a:r>
              <a:t>Features – Attributes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 3</a:t>
            </a:r>
          </a:p>
        </p:txBody>
      </p:sp>
      <p:sp>
        <p:nvSpPr>
          <p:cNvPr id="40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7467600" cy="4873754"/>
          </a:xfrm>
          <a:prstGeom prst="rect">
            <a:avLst/>
          </a:prstGeom>
        </p:spPr>
        <p:txBody>
          <a:bodyPr/>
          <a:lstStyle/>
          <a:p>
            <a:r>
              <a:t>In a university, a </a:t>
            </a:r>
            <a:r>
              <a:rPr b="1">
                <a:solidFill>
                  <a:srgbClr val="EB6E5A"/>
                </a:solidFill>
              </a:rPr>
              <a:t>Student</a:t>
            </a:r>
            <a:r>
              <a:t> enrolls in </a:t>
            </a:r>
            <a:r>
              <a:rPr b="1">
                <a:solidFill>
                  <a:srgbClr val="EB6E5A"/>
                </a:solidFill>
              </a:rPr>
              <a:t>Courses</a:t>
            </a:r>
            <a:r>
              <a:t>. A student must be assigned to at least one or more Courses. Each course is taught by a single </a:t>
            </a:r>
            <a:r>
              <a:rPr b="1">
                <a:solidFill>
                  <a:srgbClr val="EB6E5A"/>
                </a:solidFill>
              </a:rPr>
              <a:t>Professor</a:t>
            </a:r>
            <a:r>
              <a:t>. To maintain instruction quality, a Professor can deliver only one course</a:t>
            </a:r>
          </a:p>
          <a:p>
            <a:pPr>
              <a:defRPr b="1"/>
            </a:pPr>
            <a:r>
              <a:t>Identify entity</a:t>
            </a:r>
          </a:p>
        </p:txBody>
      </p:sp>
      <p:pic>
        <p:nvPicPr>
          <p:cNvPr id="410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267200"/>
            <a:ext cx="5524500" cy="1362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1" animBg="1" advAuto="0"/>
      <p:bldP spid="410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itle 1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7467600" cy="65563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41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114800"/>
            <a:ext cx="7467600" cy="1409654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Rectangle 3"/>
          <p:cNvSpPr txBox="1"/>
          <p:nvPr/>
        </p:nvSpPr>
        <p:spPr>
          <a:xfrm>
            <a:off x="685800" y="1981200"/>
            <a:ext cx="7391400" cy="148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 a university, a Student </a:t>
            </a:r>
            <a:r>
              <a:rPr b="1">
                <a:solidFill>
                  <a:srgbClr val="3668C4"/>
                </a:solidFill>
              </a:rPr>
              <a:t>enrolls</a:t>
            </a:r>
            <a:r>
              <a:t> in Courses. A student must be assigned to at least one or more Courses. Each course is taught by a single Professor. To maintain instruction quality, a Professor can </a:t>
            </a:r>
            <a:r>
              <a:rPr b="1">
                <a:solidFill>
                  <a:srgbClr val="3668C4"/>
                </a:solidFill>
              </a:rPr>
              <a:t>deliver</a:t>
            </a:r>
            <a:r>
              <a:t> only one course</a:t>
            </a:r>
          </a:p>
        </p:txBody>
      </p:sp>
      <p:sp>
        <p:nvSpPr>
          <p:cNvPr id="415" name="Rectangle 5"/>
          <p:cNvSpPr txBox="1"/>
          <p:nvPr/>
        </p:nvSpPr>
        <p:spPr>
          <a:xfrm>
            <a:off x="838200" y="3505200"/>
            <a:ext cx="2692634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r>
              <a:t>Identify relationships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" grpId="2" animBg="1" advAuto="0"/>
      <p:bldP spid="415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Cardinality </a:t>
            </a:r>
          </a:p>
        </p:txBody>
      </p:sp>
      <p:pic>
        <p:nvPicPr>
          <p:cNvPr id="149" name="Content Placeholder 3" descr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85" y="2895600"/>
            <a:ext cx="7620001" cy="2850357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extBox 4"/>
          <p:cNvSpPr txBox="1"/>
          <p:nvPr/>
        </p:nvSpPr>
        <p:spPr>
          <a:xfrm>
            <a:off x="762000" y="1981200"/>
            <a:ext cx="6934200" cy="65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it’s </a:t>
            </a:r>
            <a:r>
              <a:rPr b="1"/>
              <a:t>the number of distinct values in a table column, relative to the number of rows in the table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41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029200"/>
            <a:ext cx="8077200" cy="1447800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Rectangle 3"/>
          <p:cNvSpPr txBox="1"/>
          <p:nvPr/>
        </p:nvSpPr>
        <p:spPr>
          <a:xfrm>
            <a:off x="685800" y="3364467"/>
            <a:ext cx="5638800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Identify cardinality</a:t>
            </a:r>
          </a:p>
          <a:p>
            <a:pPr>
              <a:defRPr b="1"/>
            </a:pPr>
            <a:endParaRPr/>
          </a:p>
          <a:p>
            <a:r>
              <a:t>Student can take multiple course </a:t>
            </a:r>
          </a:p>
          <a:p>
            <a:r>
              <a:t>Professor can handle only 1 course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7467600" cy="2743200"/>
          </a:xfrm>
          <a:prstGeom prst="rect">
            <a:avLst/>
          </a:prstGeom>
        </p:spPr>
        <p:txBody>
          <a:bodyPr/>
          <a:lstStyle/>
          <a:p>
            <a:r>
              <a:t>Identify Attributes </a:t>
            </a:r>
          </a:p>
        </p:txBody>
      </p:sp>
      <p:pic>
        <p:nvPicPr>
          <p:cNvPr id="42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57400"/>
            <a:ext cx="6324600" cy="1600200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Content Placeholder 2"/>
          <p:cNvSpPr txBox="1"/>
          <p:nvPr/>
        </p:nvSpPr>
        <p:spPr>
          <a:xfrm>
            <a:off x="634549" y="3733800"/>
            <a:ext cx="7467601" cy="274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Char char="○"/>
              <a:defRPr sz="2400"/>
            </a:pPr>
            <a:endParaRPr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Char char="○"/>
              <a:defRPr sz="2400"/>
            </a:pPr>
            <a:r>
              <a:t>Final ERD</a:t>
            </a:r>
          </a:p>
        </p:txBody>
      </p:sp>
      <p:pic>
        <p:nvPicPr>
          <p:cNvPr id="425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00" y="4724400"/>
            <a:ext cx="8191501" cy="1247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430" name="Rectangle 3"/>
          <p:cNvGrpSpPr/>
          <p:nvPr/>
        </p:nvGrpSpPr>
        <p:grpSpPr>
          <a:xfrm>
            <a:off x="1056011" y="2370291"/>
            <a:ext cx="1828801" cy="609601"/>
            <a:chOff x="0" y="0"/>
            <a:chExt cx="1828800" cy="609600"/>
          </a:xfrm>
        </p:grpSpPr>
        <p:sp>
          <p:nvSpPr>
            <p:cNvPr id="428" name="Rectangle"/>
            <p:cNvSpPr/>
            <p:nvPr/>
          </p:nvSpPr>
          <p:spPr>
            <a:xfrm>
              <a:off x="0" y="0"/>
              <a:ext cx="1828800" cy="609600"/>
            </a:xfrm>
            <a:prstGeom prst="rect">
              <a:avLst/>
            </a:prstGeom>
            <a:solidFill>
              <a:srgbClr val="ACC1E8"/>
            </a:solidFill>
            <a:ln w="25400" cap="flat">
              <a:solidFill>
                <a:srgbClr val="B9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/>
              </a:pPr>
              <a:endParaRPr/>
            </a:p>
          </p:txBody>
        </p:sp>
        <p:sp>
          <p:nvSpPr>
            <p:cNvPr id="429" name="Student"/>
            <p:cNvSpPr txBox="1"/>
            <p:nvPr/>
          </p:nvSpPr>
          <p:spPr>
            <a:xfrm>
              <a:off x="0" y="119379"/>
              <a:ext cx="18288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/>
              </a:lvl1pPr>
            </a:lstStyle>
            <a:p>
              <a:r>
                <a:t>Student </a:t>
              </a:r>
            </a:p>
          </p:txBody>
        </p:sp>
      </p:grpSp>
      <p:grpSp>
        <p:nvGrpSpPr>
          <p:cNvPr id="433" name="Rectangle 4"/>
          <p:cNvGrpSpPr/>
          <p:nvPr/>
        </p:nvGrpSpPr>
        <p:grpSpPr>
          <a:xfrm>
            <a:off x="5748716" y="2396590"/>
            <a:ext cx="1828801" cy="609601"/>
            <a:chOff x="0" y="0"/>
            <a:chExt cx="1828800" cy="609600"/>
          </a:xfrm>
        </p:grpSpPr>
        <p:sp>
          <p:nvSpPr>
            <p:cNvPr id="431" name="Rectangle"/>
            <p:cNvSpPr/>
            <p:nvPr/>
          </p:nvSpPr>
          <p:spPr>
            <a:xfrm>
              <a:off x="0" y="0"/>
              <a:ext cx="1828800" cy="609600"/>
            </a:xfrm>
            <a:prstGeom prst="rect">
              <a:avLst/>
            </a:prstGeom>
            <a:solidFill>
              <a:srgbClr val="ACC1E8"/>
            </a:solidFill>
            <a:ln w="25400" cap="flat">
              <a:solidFill>
                <a:srgbClr val="B9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/>
              </a:pPr>
              <a:endParaRPr/>
            </a:p>
          </p:txBody>
        </p:sp>
        <p:sp>
          <p:nvSpPr>
            <p:cNvPr id="432" name="course"/>
            <p:cNvSpPr txBox="1"/>
            <p:nvPr/>
          </p:nvSpPr>
          <p:spPr>
            <a:xfrm>
              <a:off x="0" y="119379"/>
              <a:ext cx="18288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/>
              </a:lvl1pPr>
            </a:lstStyle>
            <a:p>
              <a:r>
                <a:t>course</a:t>
              </a:r>
            </a:p>
          </p:txBody>
        </p:sp>
      </p:grpSp>
      <p:grpSp>
        <p:nvGrpSpPr>
          <p:cNvPr id="436" name="Rectangle 5"/>
          <p:cNvGrpSpPr/>
          <p:nvPr/>
        </p:nvGrpSpPr>
        <p:grpSpPr>
          <a:xfrm>
            <a:off x="5748716" y="5486400"/>
            <a:ext cx="1828801" cy="609600"/>
            <a:chOff x="0" y="0"/>
            <a:chExt cx="1828800" cy="609600"/>
          </a:xfrm>
        </p:grpSpPr>
        <p:sp>
          <p:nvSpPr>
            <p:cNvPr id="434" name="Rectangle"/>
            <p:cNvSpPr/>
            <p:nvPr/>
          </p:nvSpPr>
          <p:spPr>
            <a:xfrm>
              <a:off x="0" y="0"/>
              <a:ext cx="1828800" cy="609600"/>
            </a:xfrm>
            <a:prstGeom prst="rect">
              <a:avLst/>
            </a:prstGeom>
            <a:solidFill>
              <a:srgbClr val="ACC1E8"/>
            </a:solidFill>
            <a:ln w="25400" cap="flat">
              <a:solidFill>
                <a:srgbClr val="B9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/>
              </a:pPr>
              <a:endParaRPr/>
            </a:p>
          </p:txBody>
        </p:sp>
        <p:sp>
          <p:nvSpPr>
            <p:cNvPr id="435" name="Professor"/>
            <p:cNvSpPr txBox="1"/>
            <p:nvPr/>
          </p:nvSpPr>
          <p:spPr>
            <a:xfrm>
              <a:off x="0" y="119379"/>
              <a:ext cx="18288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/>
              </a:lvl1pPr>
            </a:lstStyle>
            <a:p>
              <a:r>
                <a:t>Professor </a:t>
              </a:r>
            </a:p>
          </p:txBody>
        </p:sp>
      </p:grpSp>
      <p:grpSp>
        <p:nvGrpSpPr>
          <p:cNvPr id="439" name="Diamond 6"/>
          <p:cNvGrpSpPr/>
          <p:nvPr/>
        </p:nvGrpSpPr>
        <p:grpSpPr>
          <a:xfrm>
            <a:off x="3851471" y="2065491"/>
            <a:ext cx="1101529" cy="1219201"/>
            <a:chOff x="0" y="0"/>
            <a:chExt cx="1101528" cy="1219200"/>
          </a:xfrm>
        </p:grpSpPr>
        <p:sp>
          <p:nvSpPr>
            <p:cNvPr id="437" name="Polygon"/>
            <p:cNvSpPr/>
            <p:nvPr/>
          </p:nvSpPr>
          <p:spPr>
            <a:xfrm>
              <a:off x="0" y="0"/>
              <a:ext cx="1101529" cy="1219200"/>
            </a:xfrm>
            <a:prstGeom prst="diamond">
              <a:avLst/>
            </a:prstGeom>
            <a:solidFill>
              <a:srgbClr val="92D050"/>
            </a:solidFill>
            <a:ln w="25400" cap="flat">
              <a:solidFill>
                <a:srgbClr val="B9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38" name="enrolls"/>
            <p:cNvSpPr txBox="1"/>
            <p:nvPr/>
          </p:nvSpPr>
          <p:spPr>
            <a:xfrm>
              <a:off x="275382" y="284480"/>
              <a:ext cx="550765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enrolls</a:t>
              </a:r>
            </a:p>
          </p:txBody>
        </p:sp>
      </p:grpSp>
      <p:grpSp>
        <p:nvGrpSpPr>
          <p:cNvPr id="442" name="Diamond 7"/>
          <p:cNvGrpSpPr/>
          <p:nvPr/>
        </p:nvGrpSpPr>
        <p:grpSpPr>
          <a:xfrm>
            <a:off x="5867400" y="3657600"/>
            <a:ext cx="1600200" cy="1219200"/>
            <a:chOff x="0" y="0"/>
            <a:chExt cx="1600200" cy="1219200"/>
          </a:xfrm>
        </p:grpSpPr>
        <p:sp>
          <p:nvSpPr>
            <p:cNvPr id="440" name="Polygon"/>
            <p:cNvSpPr/>
            <p:nvPr/>
          </p:nvSpPr>
          <p:spPr>
            <a:xfrm>
              <a:off x="0" y="0"/>
              <a:ext cx="1600200" cy="1219200"/>
            </a:xfrm>
            <a:prstGeom prst="diamond">
              <a:avLst/>
            </a:prstGeom>
            <a:solidFill>
              <a:srgbClr val="92D050"/>
            </a:solidFill>
            <a:ln w="25400" cap="flat">
              <a:solidFill>
                <a:srgbClr val="B9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41" name="delivers"/>
            <p:cNvSpPr txBox="1"/>
            <p:nvPr/>
          </p:nvSpPr>
          <p:spPr>
            <a:xfrm>
              <a:off x="400050" y="284480"/>
              <a:ext cx="800100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delivers</a:t>
              </a:r>
            </a:p>
          </p:txBody>
        </p:sp>
      </p:grpSp>
      <p:sp>
        <p:nvSpPr>
          <p:cNvPr id="477" name="Straight Connector 9"/>
          <p:cNvSpPr/>
          <p:nvPr/>
        </p:nvSpPr>
        <p:spPr>
          <a:xfrm>
            <a:off x="2897511" y="2675091"/>
            <a:ext cx="94132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2700">
            <a:solidFill>
              <a:srgbClr val="FF6A08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78" name="Straight Connector 12"/>
          <p:cNvSpPr/>
          <p:nvPr/>
        </p:nvSpPr>
        <p:spPr>
          <a:xfrm>
            <a:off x="4963636" y="2681622"/>
            <a:ext cx="772381" cy="8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6A08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45" name="Straight Arrow Connector 15"/>
          <p:cNvSpPr/>
          <p:nvPr/>
        </p:nvSpPr>
        <p:spPr>
          <a:xfrm flipH="1" flipV="1">
            <a:off x="6663117" y="3006192"/>
            <a:ext cx="4383" cy="651409"/>
          </a:xfrm>
          <a:prstGeom prst="line">
            <a:avLst/>
          </a:prstGeom>
          <a:ln w="12700">
            <a:solidFill>
              <a:srgbClr val="FF6A08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9" name="Straight Arrow Connector 17"/>
          <p:cNvSpPr/>
          <p:nvPr/>
        </p:nvSpPr>
        <p:spPr>
          <a:xfrm>
            <a:off x="6664030" y="4889076"/>
            <a:ext cx="1682" cy="584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2700">
            <a:solidFill>
              <a:srgbClr val="FF6A08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47" name="Straight Connector 32"/>
          <p:cNvSpPr/>
          <p:nvPr/>
        </p:nvSpPr>
        <p:spPr>
          <a:xfrm>
            <a:off x="1970411" y="2979891"/>
            <a:ext cx="1" cy="449109"/>
          </a:xfrm>
          <a:prstGeom prst="line">
            <a:avLst/>
          </a:prstGeom>
          <a:ln w="12700">
            <a:solidFill>
              <a:srgbClr val="FF6A08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8" name="Straight Connector 34"/>
          <p:cNvSpPr/>
          <p:nvPr/>
        </p:nvSpPr>
        <p:spPr>
          <a:xfrm flipV="1">
            <a:off x="1970410" y="1981200"/>
            <a:ext cx="1" cy="389093"/>
          </a:xfrm>
          <a:prstGeom prst="line">
            <a:avLst/>
          </a:prstGeom>
          <a:ln w="12700">
            <a:solidFill>
              <a:srgbClr val="FF6A08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51" name="Oval 35"/>
          <p:cNvGrpSpPr/>
          <p:nvPr/>
        </p:nvGrpSpPr>
        <p:grpSpPr>
          <a:xfrm>
            <a:off x="1417454" y="1574912"/>
            <a:ext cx="1143001" cy="381001"/>
            <a:chOff x="0" y="0"/>
            <a:chExt cx="1143000" cy="381000"/>
          </a:xfrm>
        </p:grpSpPr>
        <p:sp>
          <p:nvSpPr>
            <p:cNvPr id="449" name="Oval"/>
            <p:cNvSpPr/>
            <p:nvPr/>
          </p:nvSpPr>
          <p:spPr>
            <a:xfrm>
              <a:off x="0" y="0"/>
              <a:ext cx="1143000" cy="381000"/>
            </a:xfrm>
            <a:prstGeom prst="ellipse">
              <a:avLst/>
            </a:prstGeom>
            <a:solidFill>
              <a:srgbClr val="FFF39D"/>
            </a:solidFill>
            <a:ln w="25400" cap="flat">
              <a:solidFill>
                <a:srgbClr val="B9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50" name="S_id"/>
            <p:cNvSpPr txBox="1"/>
            <p:nvPr/>
          </p:nvSpPr>
          <p:spPr>
            <a:xfrm>
              <a:off x="167387" y="5080"/>
              <a:ext cx="8082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S_id</a:t>
              </a:r>
            </a:p>
          </p:txBody>
        </p:sp>
      </p:grpSp>
      <p:grpSp>
        <p:nvGrpSpPr>
          <p:cNvPr id="454" name="Oval 36"/>
          <p:cNvGrpSpPr/>
          <p:nvPr/>
        </p:nvGrpSpPr>
        <p:grpSpPr>
          <a:xfrm>
            <a:off x="1188853" y="3430349"/>
            <a:ext cx="1600204" cy="571501"/>
            <a:chOff x="0" y="0"/>
            <a:chExt cx="1600202" cy="571500"/>
          </a:xfrm>
        </p:grpSpPr>
        <p:sp>
          <p:nvSpPr>
            <p:cNvPr id="452" name="Oval"/>
            <p:cNvSpPr/>
            <p:nvPr/>
          </p:nvSpPr>
          <p:spPr>
            <a:xfrm>
              <a:off x="-1" y="0"/>
              <a:ext cx="1600204" cy="571500"/>
            </a:xfrm>
            <a:prstGeom prst="ellipse">
              <a:avLst/>
            </a:prstGeom>
            <a:solidFill>
              <a:srgbClr val="FFF39D"/>
            </a:solidFill>
            <a:ln w="25400" cap="flat">
              <a:solidFill>
                <a:srgbClr val="B9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53" name="S_name"/>
            <p:cNvSpPr txBox="1"/>
            <p:nvPr/>
          </p:nvSpPr>
          <p:spPr>
            <a:xfrm>
              <a:off x="234344" y="100329"/>
              <a:ext cx="113151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S_name</a:t>
              </a:r>
            </a:p>
          </p:txBody>
        </p:sp>
      </p:grpSp>
      <p:sp>
        <p:nvSpPr>
          <p:cNvPr id="455" name="Straight Connector 37"/>
          <p:cNvSpPr/>
          <p:nvPr/>
        </p:nvSpPr>
        <p:spPr>
          <a:xfrm flipV="1">
            <a:off x="6646764" y="2006488"/>
            <a:ext cx="1" cy="389093"/>
          </a:xfrm>
          <a:prstGeom prst="line">
            <a:avLst/>
          </a:prstGeom>
          <a:ln w="12700">
            <a:solidFill>
              <a:srgbClr val="FF6A08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58" name="Oval 38"/>
          <p:cNvGrpSpPr/>
          <p:nvPr/>
        </p:nvGrpSpPr>
        <p:grpSpPr>
          <a:xfrm>
            <a:off x="6093807" y="1600200"/>
            <a:ext cx="1143001" cy="381000"/>
            <a:chOff x="0" y="0"/>
            <a:chExt cx="1143000" cy="381000"/>
          </a:xfrm>
        </p:grpSpPr>
        <p:sp>
          <p:nvSpPr>
            <p:cNvPr id="456" name="Oval"/>
            <p:cNvSpPr/>
            <p:nvPr/>
          </p:nvSpPr>
          <p:spPr>
            <a:xfrm>
              <a:off x="0" y="0"/>
              <a:ext cx="1143000" cy="381000"/>
            </a:xfrm>
            <a:prstGeom prst="ellipse">
              <a:avLst/>
            </a:prstGeom>
            <a:solidFill>
              <a:srgbClr val="FFF39D"/>
            </a:solidFill>
            <a:ln w="25400" cap="flat">
              <a:solidFill>
                <a:srgbClr val="B9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57" name="c_id"/>
            <p:cNvSpPr txBox="1"/>
            <p:nvPr/>
          </p:nvSpPr>
          <p:spPr>
            <a:xfrm>
              <a:off x="167387" y="5080"/>
              <a:ext cx="8082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c_id</a:t>
              </a:r>
            </a:p>
          </p:txBody>
        </p:sp>
      </p:grpSp>
      <p:sp>
        <p:nvSpPr>
          <p:cNvPr id="459" name="Straight Connector 39"/>
          <p:cNvSpPr/>
          <p:nvPr/>
        </p:nvSpPr>
        <p:spPr>
          <a:xfrm flipV="1">
            <a:off x="7577516" y="2006487"/>
            <a:ext cx="366840" cy="390104"/>
          </a:xfrm>
          <a:prstGeom prst="line">
            <a:avLst/>
          </a:prstGeom>
          <a:ln w="12700">
            <a:solidFill>
              <a:srgbClr val="FF6A08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62" name="Oval 40"/>
          <p:cNvGrpSpPr/>
          <p:nvPr/>
        </p:nvGrpSpPr>
        <p:grpSpPr>
          <a:xfrm>
            <a:off x="7315200" y="1600200"/>
            <a:ext cx="1447800" cy="465292"/>
            <a:chOff x="0" y="0"/>
            <a:chExt cx="1447800" cy="465291"/>
          </a:xfrm>
        </p:grpSpPr>
        <p:sp>
          <p:nvSpPr>
            <p:cNvPr id="460" name="Oval"/>
            <p:cNvSpPr/>
            <p:nvPr/>
          </p:nvSpPr>
          <p:spPr>
            <a:xfrm>
              <a:off x="0" y="0"/>
              <a:ext cx="1447800" cy="465292"/>
            </a:xfrm>
            <a:prstGeom prst="ellipse">
              <a:avLst/>
            </a:prstGeom>
            <a:solidFill>
              <a:srgbClr val="FFF39D"/>
            </a:solidFill>
            <a:ln w="25400" cap="flat">
              <a:solidFill>
                <a:srgbClr val="B9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61" name="c_name"/>
            <p:cNvSpPr txBox="1"/>
            <p:nvPr/>
          </p:nvSpPr>
          <p:spPr>
            <a:xfrm>
              <a:off x="212024" y="47226"/>
              <a:ext cx="102375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c_name</a:t>
              </a:r>
            </a:p>
          </p:txBody>
        </p:sp>
      </p:grpSp>
      <p:sp>
        <p:nvSpPr>
          <p:cNvPr id="463" name="Straight Connector 42"/>
          <p:cNvSpPr/>
          <p:nvPr/>
        </p:nvSpPr>
        <p:spPr>
          <a:xfrm flipH="1" flipV="1">
            <a:off x="5158673" y="5092588"/>
            <a:ext cx="590045" cy="393813"/>
          </a:xfrm>
          <a:prstGeom prst="line">
            <a:avLst/>
          </a:prstGeom>
          <a:ln w="12700">
            <a:solidFill>
              <a:srgbClr val="FF6A08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66" name="Oval 43"/>
          <p:cNvGrpSpPr/>
          <p:nvPr/>
        </p:nvGrpSpPr>
        <p:grpSpPr>
          <a:xfrm>
            <a:off x="4605716" y="4686300"/>
            <a:ext cx="1143001" cy="381000"/>
            <a:chOff x="0" y="0"/>
            <a:chExt cx="1143000" cy="381000"/>
          </a:xfrm>
        </p:grpSpPr>
        <p:sp>
          <p:nvSpPr>
            <p:cNvPr id="464" name="Oval"/>
            <p:cNvSpPr/>
            <p:nvPr/>
          </p:nvSpPr>
          <p:spPr>
            <a:xfrm>
              <a:off x="0" y="0"/>
              <a:ext cx="1143000" cy="381000"/>
            </a:xfrm>
            <a:prstGeom prst="ellipse">
              <a:avLst/>
            </a:prstGeom>
            <a:solidFill>
              <a:srgbClr val="FFF39D"/>
            </a:solidFill>
            <a:ln w="25400" cap="flat">
              <a:solidFill>
                <a:srgbClr val="B9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65" name="p_id"/>
            <p:cNvSpPr txBox="1"/>
            <p:nvPr/>
          </p:nvSpPr>
          <p:spPr>
            <a:xfrm>
              <a:off x="167387" y="5080"/>
              <a:ext cx="8082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p_id</a:t>
              </a:r>
            </a:p>
          </p:txBody>
        </p:sp>
      </p:grpSp>
      <p:grpSp>
        <p:nvGrpSpPr>
          <p:cNvPr id="469" name="Oval 45"/>
          <p:cNvGrpSpPr/>
          <p:nvPr/>
        </p:nvGrpSpPr>
        <p:grpSpPr>
          <a:xfrm>
            <a:off x="3733800" y="5600700"/>
            <a:ext cx="1719896" cy="381000"/>
            <a:chOff x="0" y="0"/>
            <a:chExt cx="1719895" cy="381000"/>
          </a:xfrm>
        </p:grpSpPr>
        <p:sp>
          <p:nvSpPr>
            <p:cNvPr id="467" name="Oval"/>
            <p:cNvSpPr/>
            <p:nvPr/>
          </p:nvSpPr>
          <p:spPr>
            <a:xfrm>
              <a:off x="0" y="0"/>
              <a:ext cx="1719896" cy="381000"/>
            </a:xfrm>
            <a:prstGeom prst="ellipse">
              <a:avLst/>
            </a:prstGeom>
            <a:solidFill>
              <a:srgbClr val="FFF39D"/>
            </a:solidFill>
            <a:ln w="25400" cap="flat">
              <a:solidFill>
                <a:srgbClr val="B9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68" name="p_name"/>
            <p:cNvSpPr txBox="1"/>
            <p:nvPr/>
          </p:nvSpPr>
          <p:spPr>
            <a:xfrm>
              <a:off x="251872" y="5080"/>
              <a:ext cx="121615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p_name</a:t>
              </a:r>
            </a:p>
          </p:txBody>
        </p:sp>
      </p:grpSp>
      <p:sp>
        <p:nvSpPr>
          <p:cNvPr id="470" name="Oval 46"/>
          <p:cNvSpPr/>
          <p:nvPr/>
        </p:nvSpPr>
        <p:spPr>
          <a:xfrm>
            <a:off x="4224716" y="6082512"/>
            <a:ext cx="1524001" cy="762001"/>
          </a:xfrm>
          <a:prstGeom prst="ellipse">
            <a:avLst/>
          </a:prstGeom>
          <a:solidFill>
            <a:srgbClr val="FFF39D"/>
          </a:solidFill>
          <a:ln w="12700">
            <a:solidFill>
              <a:srgbClr val="4E7BCE"/>
            </a:solidFill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473" name="Oval 47"/>
          <p:cNvGrpSpPr/>
          <p:nvPr/>
        </p:nvGrpSpPr>
        <p:grpSpPr>
          <a:xfrm>
            <a:off x="4343400" y="6234912"/>
            <a:ext cx="1257806" cy="457201"/>
            <a:chOff x="0" y="0"/>
            <a:chExt cx="1257805" cy="457200"/>
          </a:xfrm>
        </p:grpSpPr>
        <p:sp>
          <p:nvSpPr>
            <p:cNvPr id="471" name="Oval"/>
            <p:cNvSpPr/>
            <p:nvPr/>
          </p:nvSpPr>
          <p:spPr>
            <a:xfrm>
              <a:off x="0" y="0"/>
              <a:ext cx="1257806" cy="457200"/>
            </a:xfrm>
            <a:prstGeom prst="ellipse">
              <a:avLst/>
            </a:prstGeom>
            <a:solidFill>
              <a:srgbClr val="FFF39D"/>
            </a:solidFill>
            <a:ln w="34925" cap="flat">
              <a:solidFill>
                <a:srgbClr val="FFFFFF"/>
              </a:solidFill>
              <a:prstDash val="solid"/>
              <a:round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72" name="Ph_no"/>
            <p:cNvSpPr txBox="1"/>
            <p:nvPr/>
          </p:nvSpPr>
          <p:spPr>
            <a:xfrm>
              <a:off x="184201" y="43180"/>
              <a:ext cx="88940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Ph_no</a:t>
              </a:r>
            </a:p>
          </p:txBody>
        </p:sp>
      </p:grpSp>
      <p:sp>
        <p:nvSpPr>
          <p:cNvPr id="480" name="Straight Connector 48"/>
          <p:cNvSpPr/>
          <p:nvPr/>
        </p:nvSpPr>
        <p:spPr>
          <a:xfrm>
            <a:off x="5466556" y="5791200"/>
            <a:ext cx="26946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12700">
            <a:solidFill>
              <a:srgbClr val="FF6A08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75" name="Straight Connector 51"/>
          <p:cNvSpPr/>
          <p:nvPr/>
        </p:nvSpPr>
        <p:spPr>
          <a:xfrm flipH="1">
            <a:off x="5718896" y="6096000"/>
            <a:ext cx="375587" cy="228600"/>
          </a:xfrm>
          <a:prstGeom prst="line">
            <a:avLst/>
          </a:prstGeom>
          <a:ln w="12700">
            <a:solidFill>
              <a:srgbClr val="FF6A08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6" name="Text"/>
          <p:cNvSpPr txBox="1"/>
          <p:nvPr/>
        </p:nvSpPr>
        <p:spPr>
          <a:xfrm>
            <a:off x="0" y="0"/>
            <a:ext cx="14224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0D3E2-D9E8-D448-9537-DD935FC31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4814" y="2870520"/>
            <a:ext cx="5075499" cy="2581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0960863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Notations </a:t>
            </a:r>
          </a:p>
        </p:txBody>
      </p:sp>
      <p:sp>
        <p:nvSpPr>
          <p:cNvPr id="153" name="TextBox 8"/>
          <p:cNvSpPr txBox="1"/>
          <p:nvPr/>
        </p:nvSpPr>
        <p:spPr>
          <a:xfrm>
            <a:off x="690655" y="1561134"/>
            <a:ext cx="25146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Crow Notation 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73" y="1764563"/>
            <a:ext cx="4233790" cy="3115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19" y="2203928"/>
            <a:ext cx="3711292" cy="2236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ARROW Notations</a:t>
            </a:r>
          </a:p>
        </p:txBody>
      </p:sp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06" y="1600200"/>
            <a:ext cx="4294188" cy="4873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Weak entity and Weak Relationship</a:t>
            </a:r>
          </a:p>
        </p:txBody>
      </p:sp>
      <p:sp>
        <p:nvSpPr>
          <p:cNvPr id="161" name="Rectangle 4"/>
          <p:cNvSpPr/>
          <p:nvPr/>
        </p:nvSpPr>
        <p:spPr>
          <a:xfrm>
            <a:off x="609600" y="1752600"/>
            <a:ext cx="2057400" cy="914400"/>
          </a:xfrm>
          <a:prstGeom prst="rect">
            <a:avLst/>
          </a:prstGeom>
          <a:solidFill>
            <a:srgbClr val="F19E91"/>
          </a:solidFill>
          <a:ln w="25400">
            <a:solidFill>
              <a:srgbClr val="FFE63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Rectangle 3"/>
          <p:cNvSpPr/>
          <p:nvPr/>
        </p:nvSpPr>
        <p:spPr>
          <a:xfrm>
            <a:off x="762000" y="1943100"/>
            <a:ext cx="1752600" cy="571500"/>
          </a:xfrm>
          <a:prstGeom prst="rect">
            <a:avLst/>
          </a:prstGeom>
          <a:solidFill>
            <a:srgbClr val="F19E91"/>
          </a:solidFill>
          <a:ln w="25400">
            <a:solidFill>
              <a:srgbClr val="B9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TextBox 9"/>
          <p:cNvSpPr txBox="1"/>
          <p:nvPr/>
        </p:nvSpPr>
        <p:spPr>
          <a:xfrm>
            <a:off x="2819400" y="4572000"/>
            <a:ext cx="1600200" cy="65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Weak relationship </a:t>
            </a:r>
          </a:p>
        </p:txBody>
      </p:sp>
      <p:sp>
        <p:nvSpPr>
          <p:cNvPr id="164" name="Flowchart: Decision 12"/>
          <p:cNvSpPr/>
          <p:nvPr/>
        </p:nvSpPr>
        <p:spPr>
          <a:xfrm>
            <a:off x="914400" y="3962400"/>
            <a:ext cx="1447800" cy="160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ACC1E8"/>
          </a:solidFill>
          <a:ln w="25400">
            <a:solidFill>
              <a:srgbClr val="B9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5" name="Diamond 13"/>
          <p:cNvSpPr/>
          <p:nvPr/>
        </p:nvSpPr>
        <p:spPr>
          <a:xfrm>
            <a:off x="1066800" y="4229100"/>
            <a:ext cx="1143000" cy="1104900"/>
          </a:xfrm>
          <a:prstGeom prst="diamond">
            <a:avLst/>
          </a:prstGeom>
          <a:solidFill>
            <a:srgbClr val="ACC1E8"/>
          </a:solidFill>
          <a:ln w="25400">
            <a:solidFill>
              <a:srgbClr val="B9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TextBox 8"/>
          <p:cNvSpPr txBox="1"/>
          <p:nvPr/>
        </p:nvSpPr>
        <p:spPr>
          <a:xfrm>
            <a:off x="3124200" y="1943100"/>
            <a:ext cx="160020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Weak Entity</a:t>
            </a:r>
          </a:p>
        </p:txBody>
      </p:sp>
      <p:sp>
        <p:nvSpPr>
          <p:cNvPr id="167" name="TextBox 2"/>
          <p:cNvSpPr txBox="1"/>
          <p:nvPr/>
        </p:nvSpPr>
        <p:spPr>
          <a:xfrm>
            <a:off x="5334000" y="3200400"/>
            <a:ext cx="2628900" cy="65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0000"/>
                </a:solidFill>
              </a:defRPr>
            </a:pPr>
            <a:r>
              <a:t>Entity Set </a:t>
            </a:r>
          </a:p>
          <a:p>
            <a:pPr>
              <a:defRPr b="1">
                <a:solidFill>
                  <a:srgbClr val="00B050"/>
                </a:solidFill>
              </a:defRPr>
            </a:pPr>
            <a:r>
              <a:t>Relationship set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1" animBg="1" advAuto="0"/>
      <p:bldP spid="163" grpId="4" animBg="1" advAuto="0"/>
      <p:bldP spid="164" grpId="3" animBg="1" advAuto="0"/>
      <p:bldP spid="166" grpId="2" animBg="1" advAuto="0"/>
      <p:bldP spid="167" grpId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Total participation and Partial Participation </a:t>
            </a:r>
          </a:p>
        </p:txBody>
      </p:sp>
      <p:sp>
        <p:nvSpPr>
          <p:cNvPr id="170" name="Rectangle 3"/>
          <p:cNvSpPr txBox="1"/>
          <p:nvPr/>
        </p:nvSpPr>
        <p:spPr>
          <a:xfrm>
            <a:off x="685800" y="1524000"/>
            <a:ext cx="7543800" cy="65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Total Participation is when each entity in the entity set occurs in at least one relationship in that relationship set.</a:t>
            </a:r>
          </a:p>
        </p:txBody>
      </p:sp>
      <p:pic>
        <p:nvPicPr>
          <p:cNvPr id="171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5999"/>
            <a:ext cx="5791200" cy="1075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01" y="4089290"/>
            <a:ext cx="7467601" cy="2161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4" y="2369477"/>
            <a:ext cx="8044697" cy="3335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3"/>
          </a:xfrm>
          <a:prstGeom prst="rect">
            <a:avLst/>
          </a:prstGeom>
        </p:spPr>
        <p:txBody>
          <a:bodyPr/>
          <a:lstStyle/>
          <a:p>
            <a:r>
              <a:t>Exercise (Conti) – Identify Cardinality</a:t>
            </a:r>
          </a:p>
        </p:txBody>
      </p:sp>
      <p:sp>
        <p:nvSpPr>
          <p:cNvPr id="17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7467600" cy="4873754"/>
          </a:xfrm>
          <a:prstGeom prst="rect">
            <a:avLst/>
          </a:prstGeom>
        </p:spPr>
        <p:txBody>
          <a:bodyPr/>
          <a:lstStyle/>
          <a:p>
            <a:r>
              <a:t>A company has several </a:t>
            </a:r>
            <a:r>
              <a:rPr b="1"/>
              <a:t>departments</a:t>
            </a:r>
            <a:r>
              <a:t>. Each department </a:t>
            </a:r>
            <a:r>
              <a:rPr b="1">
                <a:solidFill>
                  <a:srgbClr val="B955E1"/>
                </a:solidFill>
              </a:rPr>
              <a:t>has a</a:t>
            </a:r>
            <a:r>
              <a:t> </a:t>
            </a:r>
            <a:r>
              <a:rPr b="1"/>
              <a:t>supervisor</a:t>
            </a:r>
            <a:r>
              <a:t> and at least one employee. </a:t>
            </a:r>
            <a:r>
              <a:rPr b="1">
                <a:solidFill>
                  <a:srgbClr val="0070C0"/>
                </a:solidFill>
              </a:rPr>
              <a:t>Every supervisor has </a:t>
            </a:r>
            <a:r>
              <a:rPr b="1">
                <a:solidFill>
                  <a:srgbClr val="B955E1"/>
                </a:solidFill>
              </a:rPr>
              <a:t>only one </a:t>
            </a:r>
            <a:r>
              <a:rPr b="1">
                <a:solidFill>
                  <a:srgbClr val="0070C0"/>
                </a:solidFill>
              </a:rPr>
              <a:t>department </a:t>
            </a:r>
            <a:r>
              <a:rPr b="1" u="sng">
                <a:solidFill>
                  <a:srgbClr val="00B050"/>
                </a:solidFill>
              </a:rPr>
              <a:t>under him</a:t>
            </a:r>
            <a:r>
              <a:t>. </a:t>
            </a:r>
            <a:r>
              <a:rPr b="1"/>
              <a:t>Employees</a:t>
            </a:r>
            <a:r>
              <a:t> </a:t>
            </a:r>
            <a:r>
              <a:rPr b="1">
                <a:solidFill>
                  <a:srgbClr val="0070C0"/>
                </a:solidFill>
              </a:rPr>
              <a:t>must be </a:t>
            </a:r>
            <a:r>
              <a:rPr b="1" u="sng">
                <a:solidFill>
                  <a:srgbClr val="00B050"/>
                </a:solidFill>
              </a:rPr>
              <a:t>assigned</a:t>
            </a:r>
            <a:r>
              <a:rPr b="1">
                <a:solidFill>
                  <a:srgbClr val="0070C0"/>
                </a:solidFill>
              </a:rPr>
              <a:t> to </a:t>
            </a:r>
            <a:r>
              <a:rPr b="1">
                <a:solidFill>
                  <a:srgbClr val="B955E1"/>
                </a:solidFill>
              </a:rPr>
              <a:t>at least one</a:t>
            </a:r>
            <a:r>
              <a:rPr b="1">
                <a:solidFill>
                  <a:srgbClr val="0070C0"/>
                </a:solidFill>
              </a:rPr>
              <a:t>, but possibly </a:t>
            </a:r>
            <a:r>
              <a:rPr b="1">
                <a:solidFill>
                  <a:srgbClr val="B955E1"/>
                </a:solidFill>
              </a:rPr>
              <a:t>more</a:t>
            </a:r>
            <a:r>
              <a:rPr b="1">
                <a:solidFill>
                  <a:srgbClr val="0070C0"/>
                </a:solidFill>
              </a:rPr>
              <a:t> departments</a:t>
            </a:r>
            <a:r>
              <a:t>. </a:t>
            </a:r>
            <a:r>
              <a:rPr b="1">
                <a:solidFill>
                  <a:srgbClr val="B955E1"/>
                </a:solidFill>
              </a:rPr>
              <a:t>At least one </a:t>
            </a:r>
            <a:r>
              <a:rPr b="1">
                <a:solidFill>
                  <a:srgbClr val="00B050"/>
                </a:solidFill>
              </a:rPr>
              <a:t>employee is </a:t>
            </a:r>
            <a:r>
              <a:rPr b="1" u="sng">
                <a:solidFill>
                  <a:srgbClr val="00B050"/>
                </a:solidFill>
              </a:rPr>
              <a:t>assigned</a:t>
            </a:r>
            <a:r>
              <a:rPr b="1">
                <a:solidFill>
                  <a:srgbClr val="00B050"/>
                </a:solidFill>
              </a:rPr>
              <a:t> to a</a:t>
            </a:r>
            <a:r>
              <a:rPr>
                <a:solidFill>
                  <a:srgbClr val="00B050"/>
                </a:solidFill>
              </a:rPr>
              <a:t> </a:t>
            </a:r>
            <a:r>
              <a:rPr b="1"/>
              <a:t>project</a:t>
            </a:r>
            <a:r>
              <a:t>. Each employee is assigned </a:t>
            </a:r>
            <a:r>
              <a:rPr b="1">
                <a:solidFill>
                  <a:srgbClr val="B955E1"/>
                </a:solidFill>
              </a:rPr>
              <a:t>atleast one </a:t>
            </a:r>
            <a:r>
              <a:t>project .The important </a:t>
            </a:r>
            <a:r>
              <a:rPr>
                <a:solidFill>
                  <a:srgbClr val="E75C01"/>
                </a:solidFill>
              </a:rPr>
              <a:t>data fields </a:t>
            </a:r>
            <a:r>
              <a:t>are the </a:t>
            </a:r>
            <a:r>
              <a:rPr b="1">
                <a:solidFill>
                  <a:srgbClr val="E75C01"/>
                </a:solidFill>
              </a:rPr>
              <a:t>names of the departments, projects, supervisors and employees</a:t>
            </a:r>
            <a:r>
              <a:t>, as well as the </a:t>
            </a:r>
            <a:r>
              <a:rPr b="1">
                <a:solidFill>
                  <a:srgbClr val="E75C01"/>
                </a:solidFill>
              </a:rPr>
              <a:t>supervisor and employee number and a unique project number.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Cardinality</a:t>
            </a:r>
          </a:p>
        </p:txBody>
      </p:sp>
      <p:sp>
        <p:nvSpPr>
          <p:cNvPr id="18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7467600" cy="4873754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spcBef>
                <a:spcPts val="500"/>
              </a:spcBef>
              <a:buSzTx/>
              <a:buFont typeface="Wingdings"/>
              <a:buNone/>
              <a:defRPr sz="2178"/>
            </a:pPr>
            <a:r>
              <a:t>Supervisor – </a:t>
            </a:r>
          </a:p>
          <a:p>
            <a:pPr marL="0" indent="0" defTabSz="905255">
              <a:spcBef>
                <a:spcPts val="500"/>
              </a:spcBef>
              <a:buSzTx/>
              <a:buFont typeface="Wingdings"/>
              <a:buNone/>
              <a:defRPr sz="2178"/>
            </a:pPr>
            <a:r>
              <a:t>	Each department </a:t>
            </a:r>
            <a:r>
              <a:rPr b="1"/>
              <a:t>has one </a:t>
            </a:r>
            <a:r>
              <a:t>supervisor.</a:t>
            </a:r>
          </a:p>
          <a:p>
            <a:pPr marL="0" indent="0" defTabSz="905255">
              <a:spcBef>
                <a:spcPts val="500"/>
              </a:spcBef>
              <a:buSzTx/>
              <a:buFont typeface="Wingdings"/>
              <a:buNone/>
              <a:defRPr sz="2178"/>
            </a:pPr>
            <a:r>
              <a:t>Department – </a:t>
            </a:r>
          </a:p>
          <a:p>
            <a:pPr marL="0" indent="0" defTabSz="905255">
              <a:spcBef>
                <a:spcPts val="500"/>
              </a:spcBef>
              <a:buSzTx/>
              <a:buFont typeface="Wingdings"/>
              <a:buNone/>
              <a:defRPr sz="2178"/>
            </a:pPr>
            <a:r>
              <a:t>	Each supervisor </a:t>
            </a:r>
            <a:r>
              <a:rPr b="1"/>
              <a:t>has one </a:t>
            </a:r>
            <a:r>
              <a:t>department. – </a:t>
            </a:r>
          </a:p>
          <a:p>
            <a:pPr marL="0" indent="0" defTabSz="905255">
              <a:spcBef>
                <a:spcPts val="500"/>
              </a:spcBef>
              <a:buSzTx/>
              <a:buFont typeface="Wingdings"/>
              <a:buNone/>
              <a:defRPr sz="2178"/>
            </a:pPr>
            <a:r>
              <a:t>	Each employee can belong to </a:t>
            </a:r>
            <a:r>
              <a:rPr b="1"/>
              <a:t>one or more </a:t>
            </a:r>
            <a:r>
              <a:t>	departments </a:t>
            </a:r>
          </a:p>
          <a:p>
            <a:pPr marL="0" indent="0" defTabSz="905255">
              <a:spcBef>
                <a:spcPts val="500"/>
              </a:spcBef>
              <a:buSzTx/>
              <a:buFont typeface="Wingdings"/>
              <a:buNone/>
              <a:defRPr sz="2178"/>
            </a:pPr>
            <a:r>
              <a:t>Employee – </a:t>
            </a:r>
          </a:p>
          <a:p>
            <a:pPr marL="0" indent="0" defTabSz="905255">
              <a:spcBef>
                <a:spcPts val="500"/>
              </a:spcBef>
              <a:buSzTx/>
              <a:buFont typeface="Wingdings"/>
              <a:buNone/>
              <a:defRPr sz="2178"/>
            </a:pPr>
            <a:r>
              <a:t>	Each department must have </a:t>
            </a:r>
            <a:r>
              <a:rPr b="1"/>
              <a:t>one or more </a:t>
            </a:r>
            <a:r>
              <a:t>	employees </a:t>
            </a:r>
          </a:p>
          <a:p>
            <a:pPr marL="0" indent="0" defTabSz="905255">
              <a:spcBef>
                <a:spcPts val="500"/>
              </a:spcBef>
              <a:buSzTx/>
              <a:buFont typeface="Wingdings"/>
              <a:buNone/>
              <a:defRPr sz="2178"/>
            </a:pPr>
            <a:r>
              <a:t>	Each project must have </a:t>
            </a:r>
            <a:r>
              <a:rPr b="1"/>
              <a:t>one or more </a:t>
            </a:r>
            <a:r>
              <a:t>employees</a:t>
            </a:r>
          </a:p>
          <a:p>
            <a:pPr marL="0" indent="0" defTabSz="905255">
              <a:spcBef>
                <a:spcPts val="500"/>
              </a:spcBef>
              <a:buSzTx/>
              <a:buFont typeface="Wingdings"/>
              <a:buNone/>
              <a:defRPr sz="2178"/>
            </a:pPr>
            <a:r>
              <a:t>Project </a:t>
            </a:r>
          </a:p>
          <a:p>
            <a:pPr marL="0" indent="0" defTabSz="905255">
              <a:spcBef>
                <a:spcPts val="500"/>
              </a:spcBef>
              <a:buSzTx/>
              <a:buFont typeface="Wingdings"/>
              <a:buNone/>
              <a:defRPr sz="2178"/>
            </a:pPr>
            <a:r>
              <a:t>	Each employee can have </a:t>
            </a:r>
            <a:r>
              <a:rPr b="1"/>
              <a:t>one or more </a:t>
            </a:r>
            <a:r>
              <a:t>projects.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riel">
  <a:themeElements>
    <a:clrScheme name="Ori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0000FF"/>
      </a:hlink>
      <a:folHlink>
        <a:srgbClr val="FF00FF"/>
      </a:folHlink>
    </a:clrScheme>
    <a:fontScheme name="Oriel">
      <a:majorFont>
        <a:latin typeface="Century Schoolbook"/>
        <a:ea typeface="Century Schoolbook"/>
        <a:cs typeface="Century Schoolbook"/>
      </a:majorFont>
      <a:minorFont>
        <a:latin typeface="Helvetica"/>
        <a:ea typeface="Helvetica"/>
        <a:cs typeface="Helvetica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School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School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0000FF"/>
      </a:hlink>
      <a:folHlink>
        <a:srgbClr val="FF00FF"/>
      </a:folHlink>
    </a:clrScheme>
    <a:fontScheme name="Oriel">
      <a:majorFont>
        <a:latin typeface="Century Schoolbook"/>
        <a:ea typeface="Century Schoolbook"/>
        <a:cs typeface="Century Schoolbook"/>
      </a:majorFont>
      <a:minorFont>
        <a:latin typeface="Helvetica"/>
        <a:ea typeface="Helvetica"/>
        <a:cs typeface="Helvetica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School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School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Microsoft Macintosh PowerPoint</Application>
  <PresentationFormat>On-screen Show (4:3)</PresentationFormat>
  <Paragraphs>137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Century Schoolbook</vt:lpstr>
      <vt:lpstr>Times</vt:lpstr>
      <vt:lpstr>Wingdings</vt:lpstr>
      <vt:lpstr>Oriel</vt:lpstr>
      <vt:lpstr>Entity Relationship Diagram- Part 2 </vt:lpstr>
      <vt:lpstr>Cardinality </vt:lpstr>
      <vt:lpstr>Notations </vt:lpstr>
      <vt:lpstr>ARROW Notations</vt:lpstr>
      <vt:lpstr>Weak entity and Weak Relationship</vt:lpstr>
      <vt:lpstr>Total participation and Partial Participation </vt:lpstr>
      <vt:lpstr>PowerPoint Presentation</vt:lpstr>
      <vt:lpstr>Exercise (Conti) – Identify Cardinality</vt:lpstr>
      <vt:lpstr>Cardinality</vt:lpstr>
      <vt:lpstr>Identify cardinality</vt:lpstr>
      <vt:lpstr>Foreign key and Cardinality </vt:lpstr>
      <vt:lpstr>Foreign key  </vt:lpstr>
      <vt:lpstr>Steps to draw ERD</vt:lpstr>
      <vt:lpstr>Summary </vt:lpstr>
      <vt:lpstr>EXERCISE 2</vt:lpstr>
      <vt:lpstr>Exercise 2</vt:lpstr>
      <vt:lpstr>PowerPoint Presentation</vt:lpstr>
      <vt:lpstr>EXERCISE 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Diagram- Part 2 </dc:title>
  <cp:lastModifiedBy>Anisha Radhakrishnan (CSE)</cp:lastModifiedBy>
  <cp:revision>1</cp:revision>
  <dcterms:modified xsi:type="dcterms:W3CDTF">2020-08-26T07:21:59Z</dcterms:modified>
</cp:coreProperties>
</file>