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271" r:id="rId4"/>
    <p:sldId id="257" r:id="rId5"/>
    <p:sldId id="258" r:id="rId6"/>
    <p:sldId id="308" r:id="rId7"/>
    <p:sldId id="309" r:id="rId8"/>
    <p:sldId id="310" r:id="rId9"/>
    <p:sldId id="312" r:id="rId10"/>
    <p:sldId id="324" r:id="rId11"/>
    <p:sldId id="325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DF7439-10B1-47C3-A6FD-40632CC3B973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EE70C3-4F1E-4D2B-9E8C-DC1E1089A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bms-keys-candidate-super-primary-alternate-and-foreig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2.bp.blogspot.com/-1f8z-CB6JVU/VyRUCVosXrI/AAAAAAAABZA/kiDcgSU-Lx8c2dxwANIS51tHX0rAa28SACLcB/s1600/Basic_one_to_one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3.bp.blogspot.com/-mpVjkez8jPw/VySjq-htN4I/AAAAAAAABZQ/nyc80rz5bMMhTuVPxw5I0MFJNzJXF7wtgCLcB/s1600/Basic_one_to_many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4.bp.blogspot.com/-qpvl8kf4xRY/VySpi8wS2DI/AAAAAAAABZg/56hgFzpUKW4_7t3Y5qpO-GN6J48n1kFqwCLcB/s1600/Basic_many_to_one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2.bp.blogspot.com/-61seOeGxM1M/VyTGA0MmAzI/AAAAAAAABZw/YwZTlE0LddAUy1ZUwe8EZjK6H6zNzUOSACLcB/s1600/Basic_m_to_m.JP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95400"/>
            <a:ext cx="6172200" cy="1894362"/>
          </a:xfrm>
        </p:spPr>
        <p:txBody>
          <a:bodyPr/>
          <a:lstStyle/>
          <a:p>
            <a:r>
              <a:rPr lang="en-US" dirty="0" smtClean="0"/>
              <a:t>Reduction of Entity-Relationship Diagram (ERD) to Relational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003322"/>
            <a:ext cx="3810000" cy="1321278"/>
          </a:xfrm>
        </p:spPr>
        <p:txBody>
          <a:bodyPr>
            <a:normAutofit/>
          </a:bodyPr>
          <a:lstStyle/>
          <a:p>
            <a:r>
              <a:rPr lang="en-US" smtClean="0"/>
              <a:t>Thangavelu</a:t>
            </a:r>
            <a:r>
              <a:rPr lang="en-US" dirty="0" smtClean="0"/>
              <a:t> S</a:t>
            </a:r>
          </a:p>
          <a:p>
            <a:r>
              <a:rPr lang="en-US" dirty="0" smtClean="0"/>
              <a:t>Assistant Professor </a:t>
            </a:r>
          </a:p>
          <a:p>
            <a:r>
              <a:rPr lang="en-US" dirty="0" smtClean="0"/>
              <a:t>CSE Department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Strong Entity Set With </a:t>
            </a:r>
            <a:r>
              <a:rPr lang="en-US" b="1" dirty="0" smtClean="0"/>
              <a:t>Derived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strong entity set </a:t>
            </a:r>
            <a:r>
              <a:rPr lang="en-US" dirty="0"/>
              <a:t>with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derived attribute </a:t>
            </a:r>
            <a:r>
              <a:rPr lang="en-US" dirty="0" smtClean="0"/>
              <a:t>just follow the previous rules of simple, composite and multi-valued attributes without a space for the derived attribute in the relational schema.</a:t>
            </a:r>
          </a:p>
          <a:p>
            <a:endParaRPr lang="en-US" dirty="0" smtClean="0"/>
          </a:p>
          <a:p>
            <a:r>
              <a:rPr lang="en-US" dirty="0" smtClean="0"/>
              <a:t>That is the derived attribute does not occupy any columns in the table.</a:t>
            </a:r>
          </a:p>
          <a:p>
            <a:endParaRPr lang="en-US" dirty="0"/>
          </a:p>
          <a:p>
            <a:r>
              <a:rPr lang="en-US" dirty="0" smtClean="0"/>
              <a:t>No Need to create a column for the derived attribute</a:t>
            </a:r>
          </a:p>
          <a:p>
            <a:endParaRPr lang="en-US" dirty="0"/>
          </a:p>
          <a:p>
            <a:r>
              <a:rPr lang="en-US" dirty="0" smtClean="0"/>
              <a:t>The value can be calculated at any point of time from the existing attribute.  No need to store the calculate value into a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Strong Entity Set With </a:t>
            </a:r>
            <a:r>
              <a:rPr lang="en-US" b="1" dirty="0" smtClean="0"/>
              <a:t>Derived Attributes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3721" y="2067911"/>
            <a:ext cx="1981200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24604" y="987974"/>
            <a:ext cx="20574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Height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564323" y="1749974"/>
            <a:ext cx="838198" cy="31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1121" y="2982311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30921" y="3210911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1"/>
          </p:cNvCxnSpPr>
          <p:nvPr/>
        </p:nvCxnSpPr>
        <p:spPr>
          <a:xfrm rot="10800000" flipV="1">
            <a:off x="1811721" y="2448911"/>
            <a:ext cx="762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4554920" y="2906111"/>
            <a:ext cx="1693479" cy="838200"/>
          </a:xfrm>
          <a:prstGeom prst="wedgeEllipseCallout">
            <a:avLst>
              <a:gd name="adj1" fmla="val -57756"/>
              <a:gd name="adj2" fmla="val 23898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attribute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69321" y="1458311"/>
            <a:ext cx="20574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Aadhar_no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rot="10800000" flipV="1">
            <a:off x="4554921" y="1839311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6400800" y="2525111"/>
            <a:ext cx="1600200" cy="838200"/>
          </a:xfrm>
          <a:prstGeom prst="wedgeEllipseCallout">
            <a:avLst>
              <a:gd name="adj1" fmla="val -32262"/>
              <a:gd name="adj2" fmla="val -8015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attribute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373821" y="3020411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5800" y="55742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Schema : </a:t>
            </a:r>
            <a:r>
              <a:rPr lang="en-US" b="1" dirty="0" smtClean="0"/>
              <a:t>Person </a:t>
            </a:r>
            <a:r>
              <a:rPr lang="en-US" b="1" dirty="0"/>
              <a:t>( </a:t>
            </a:r>
            <a:r>
              <a:rPr lang="en-US" b="1" dirty="0" err="1" smtClean="0"/>
              <a:t>Aadhar_no</a:t>
            </a:r>
            <a:r>
              <a:rPr lang="en-US" b="1" dirty="0" smtClean="0"/>
              <a:t>,  Height,  DOB)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07158"/>
              </p:ext>
            </p:extLst>
          </p:nvPr>
        </p:nvGraphicFramePr>
        <p:xfrm>
          <a:off x="646779" y="4267200"/>
          <a:ext cx="5851242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614"/>
                <a:gridCol w="2461460"/>
                <a:gridCol w="1969168"/>
              </a:tblGrid>
              <a:tr h="469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Aadhar_no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Representation of 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924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entity sets which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 not have sufficient attributes</a:t>
            </a:r>
            <a:r>
              <a:rPr lang="en-US" dirty="0"/>
              <a:t> to form 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primary ke</a:t>
            </a:r>
            <a:r>
              <a:rPr lang="en-US" dirty="0">
                <a:hlinkClick r:id="rId2"/>
              </a:rPr>
              <a:t>y</a:t>
            </a:r>
            <a:r>
              <a:rPr lang="en-US" dirty="0"/>
              <a:t> are known as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weak entity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sets.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Weak entity is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depend on strong entity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ensure the existence of weak entity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discriminator (or) partial key </a:t>
            </a:r>
            <a:r>
              <a:rPr lang="en-US" dirty="0"/>
              <a:t>of a weak entity set is the </a:t>
            </a:r>
            <a:r>
              <a:rPr lang="en-US" dirty="0" smtClean="0"/>
              <a:t>set of </a:t>
            </a:r>
            <a:r>
              <a:rPr lang="en-US" dirty="0"/>
              <a:t>attributes that distinguishes among all the entities of a </a:t>
            </a:r>
            <a:r>
              <a:rPr lang="en-US" dirty="0" smtClean="0"/>
              <a:t>weak entity </a:t>
            </a:r>
            <a:r>
              <a:rPr lang="en-US" dirty="0"/>
              <a:t>set.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Weak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entities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are represented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 box in the ER Diagram and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identifying relationships </a:t>
            </a:r>
            <a:r>
              <a:rPr lang="en-US" dirty="0"/>
              <a:t>are represented with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double diamond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8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2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562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962400" y="4800600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86400"/>
            <a:ext cx="419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609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weak entity set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becomes a table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all  its attributes </a:t>
            </a:r>
            <a:r>
              <a:rPr lang="en-US" dirty="0" smtClean="0"/>
              <a:t>and also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includes</a:t>
            </a:r>
            <a:r>
              <a:rPr lang="en-US" dirty="0"/>
              <a:t> a column </a:t>
            </a:r>
            <a:r>
              <a:rPr lang="en-US" dirty="0" smtClean="0"/>
              <a:t>for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primary key of the identifying strong entity set.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781800" y="1618565"/>
            <a:ext cx="1905000" cy="591235"/>
          </a:xfrm>
          <a:prstGeom prst="wedgeEllipseCallout">
            <a:avLst>
              <a:gd name="adj1" fmla="val -71025"/>
              <a:gd name="adj2" fmla="val -20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366641" y="2590800"/>
            <a:ext cx="2320159" cy="457200"/>
          </a:xfrm>
          <a:prstGeom prst="wedgeEllipseCallout">
            <a:avLst>
              <a:gd name="adj1" fmla="val -36833"/>
              <a:gd name="adj2" fmla="val 105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discriminator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926520" y="4876800"/>
            <a:ext cx="2320159" cy="914400"/>
          </a:xfrm>
          <a:prstGeom prst="wedgeEllipseCallout">
            <a:avLst>
              <a:gd name="adj1" fmla="val -36833"/>
              <a:gd name="adj2" fmla="val 105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 +  discriminator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1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Representation of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Let R be a relationship set, let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m</a:t>
            </a:r>
            <a:r>
              <a:rPr lang="en-US" dirty="0" smtClean="0"/>
              <a:t> be the set of attributes formed by the union of the primary keys of each of the entity sets participating in 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 the descriptive attributes (if any) of R be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baseline="-25000" dirty="0" smtClean="0"/>
          </a:p>
          <a:p>
            <a:r>
              <a:rPr lang="en-US" dirty="0" smtClean="0"/>
              <a:t>The representation of relation for the relationship set R can have the attributes as</a:t>
            </a:r>
          </a:p>
          <a:p>
            <a:pPr marL="731520" lvl="2" indent="0">
              <a:buNone/>
            </a:pPr>
            <a:endParaRPr lang="en-US" dirty="0" smtClean="0"/>
          </a:p>
          <a:p>
            <a:pPr marL="731520" lvl="2" indent="0">
              <a:buNone/>
            </a:pPr>
            <a:r>
              <a:rPr lang="en-US" dirty="0" smtClean="0"/>
              <a:t>		{a</a:t>
            </a:r>
            <a:r>
              <a:rPr lang="en-US" baseline="-25000" dirty="0" smtClean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a</a:t>
            </a:r>
            <a:r>
              <a:rPr lang="en-US" baseline="-25000" dirty="0" smtClean="0"/>
              <a:t>m </a:t>
            </a:r>
            <a:r>
              <a:rPr lang="en-US" dirty="0" smtClean="0"/>
              <a:t>} U {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 smtClean="0"/>
              <a:t> }</a:t>
            </a:r>
          </a:p>
          <a:p>
            <a:pPr lvl="1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Representation of Relationship Sets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5334000"/>
          </a:xfrm>
        </p:spPr>
        <p:txBody>
          <a:bodyPr>
            <a:normAutofit/>
          </a:bodyPr>
          <a:lstStyle/>
          <a:p>
            <a:pPr marL="290513" lvl="2" indent="-285750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Selection of Primary key</a:t>
            </a:r>
            <a:r>
              <a:rPr lang="en-US" sz="2400" dirty="0" smtClean="0"/>
              <a:t> for the relation of relationship set </a:t>
            </a:r>
          </a:p>
          <a:p>
            <a:pPr marL="564833" lvl="3" indent="-285750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Binary many-to-many </a:t>
            </a:r>
            <a:r>
              <a:rPr lang="en-US" sz="2400" dirty="0" smtClean="0"/>
              <a:t>relationship</a:t>
            </a:r>
          </a:p>
          <a:p>
            <a:pPr marL="839153" lvl="4" indent="-285750"/>
            <a:r>
              <a:rPr lang="en-US" sz="2200" dirty="0" smtClean="0"/>
              <a:t>The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union</a:t>
            </a:r>
            <a:r>
              <a:rPr lang="en-US" sz="2200" dirty="0" smtClean="0"/>
              <a:t> of the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PK attributes</a:t>
            </a:r>
            <a:r>
              <a:rPr lang="en-US" sz="2200" dirty="0" smtClean="0"/>
              <a:t> from the (all)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participating entity sets </a:t>
            </a:r>
            <a:r>
              <a:rPr lang="en-US" sz="2200" dirty="0" smtClean="0"/>
              <a:t>becomes the PK</a:t>
            </a:r>
          </a:p>
          <a:p>
            <a:pPr marL="630238" lvl="1" indent="-342900">
              <a:buFont typeface="Courier New" pitchFamily="49" charset="0"/>
              <a:buChar char="o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Binary one-to-one </a:t>
            </a:r>
            <a:r>
              <a:rPr lang="en-US" sz="2400" dirty="0"/>
              <a:t>relationship</a:t>
            </a:r>
          </a:p>
          <a:p>
            <a:pPr marL="839153" lvl="4" indent="-285750"/>
            <a:r>
              <a:rPr lang="en-US" sz="2200" dirty="0"/>
              <a:t>The Primary key of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either entity set </a:t>
            </a:r>
            <a:r>
              <a:rPr lang="en-US" sz="2200" dirty="0"/>
              <a:t>can be chosen as the PK.  The choice can be made </a:t>
            </a:r>
            <a:r>
              <a:rPr lang="en-US" sz="2200" dirty="0" smtClean="0"/>
              <a:t>arbitrarily</a:t>
            </a:r>
          </a:p>
          <a:p>
            <a:pPr marL="564833" lvl="3" indent="-285750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Binary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many-to-one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one-to-many</a:t>
            </a:r>
            <a:r>
              <a:rPr lang="en-US" sz="2400" dirty="0" smtClean="0"/>
              <a:t> </a:t>
            </a:r>
            <a:r>
              <a:rPr lang="en-US" sz="2400" dirty="0"/>
              <a:t>relationship</a:t>
            </a:r>
          </a:p>
          <a:p>
            <a:pPr marL="839153" lvl="4" indent="-285750"/>
            <a:r>
              <a:rPr lang="en-US" sz="2200" dirty="0"/>
              <a:t>The </a:t>
            </a:r>
            <a:r>
              <a:rPr lang="en-US" sz="2200" dirty="0" smtClean="0"/>
              <a:t>Primary key of the entity set on the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many</a:t>
            </a:r>
            <a:r>
              <a:rPr lang="en-US" sz="2200" dirty="0" smtClean="0"/>
              <a:t> side of the relationship set serves as the PK</a:t>
            </a:r>
          </a:p>
          <a:p>
            <a:pPr marL="839153" lvl="4" indent="-285750"/>
            <a:endParaRPr lang="en-US" sz="2200" dirty="0"/>
          </a:p>
          <a:p>
            <a:pPr marL="854075" lvl="4" indent="-285750"/>
            <a:endParaRPr lang="en-US" sz="22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Representation of Relationship Sets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5334000"/>
          </a:xfrm>
        </p:spPr>
        <p:txBody>
          <a:bodyPr>
            <a:normAutofit/>
          </a:bodyPr>
          <a:lstStyle/>
          <a:p>
            <a:pPr marL="290513" lvl="2" indent="-285750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Selection of Primary key</a:t>
            </a:r>
            <a:r>
              <a:rPr lang="en-US" sz="2400" dirty="0" smtClean="0"/>
              <a:t> for the relation of relationship set  (Contd..)</a:t>
            </a:r>
          </a:p>
          <a:p>
            <a:pPr marL="564833" lvl="3" indent="-285750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N-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ary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relationship set without any arrows on its edges</a:t>
            </a:r>
          </a:p>
          <a:p>
            <a:pPr marL="839153" lvl="4" indent="-285750"/>
            <a:r>
              <a:rPr lang="en-US" sz="2200" dirty="0" smtClean="0"/>
              <a:t>The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union</a:t>
            </a:r>
            <a:r>
              <a:rPr lang="en-US" sz="2200" dirty="0" smtClean="0"/>
              <a:t> of the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PK attributes</a:t>
            </a:r>
            <a:r>
              <a:rPr lang="en-US" sz="2200" dirty="0" smtClean="0"/>
              <a:t> from the (all)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participating entity sets </a:t>
            </a:r>
            <a:r>
              <a:rPr lang="en-US" sz="2200" dirty="0" smtClean="0"/>
              <a:t>becomes the PK</a:t>
            </a:r>
          </a:p>
          <a:p>
            <a:pPr marL="564833" lvl="3" indent="-285750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N-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ary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relationship set </a:t>
            </a:r>
            <a:r>
              <a:rPr lang="en-US" sz="2400" dirty="0" smtClean="0"/>
              <a:t>with an arrow </a:t>
            </a:r>
            <a:r>
              <a:rPr lang="en-US" sz="2400" dirty="0"/>
              <a:t>on </a:t>
            </a:r>
            <a:r>
              <a:rPr lang="en-US" sz="2400" dirty="0" smtClean="0"/>
              <a:t>one of its </a:t>
            </a:r>
            <a:r>
              <a:rPr lang="en-US" sz="2400" dirty="0"/>
              <a:t>edges</a:t>
            </a:r>
          </a:p>
          <a:p>
            <a:pPr marL="839153" lvl="4" indent="-285750"/>
            <a:r>
              <a:rPr lang="en-US" sz="2200" dirty="0" smtClean="0"/>
              <a:t>The </a:t>
            </a:r>
            <a:r>
              <a:rPr lang="en-US" sz="2200" dirty="0"/>
              <a:t>Primary </a:t>
            </a:r>
            <a:r>
              <a:rPr lang="en-US" sz="2200" dirty="0" smtClean="0"/>
              <a:t>keys </a:t>
            </a:r>
            <a:r>
              <a:rPr lang="en-US" sz="2200" dirty="0"/>
              <a:t>of </a:t>
            </a:r>
            <a:r>
              <a:rPr lang="en-US" sz="2200" dirty="0" smtClean="0"/>
              <a:t>the entity sets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not on the arrow side</a:t>
            </a:r>
            <a:r>
              <a:rPr lang="en-US" sz="2200" dirty="0" smtClean="0"/>
              <a:t> of the relationship set serve as the PK for the schema</a:t>
            </a:r>
          </a:p>
          <a:p>
            <a:pPr marL="839153" lvl="4" indent="-285750"/>
            <a:endParaRPr lang="en-US" sz="2200" dirty="0"/>
          </a:p>
          <a:p>
            <a:pPr marL="854075" lvl="4" indent="-285750"/>
            <a:endParaRPr lang="en-US" sz="22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438400"/>
            <a:ext cx="2514600" cy="52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One-to-One Relationship with Simple Attributes</a:t>
            </a:r>
            <a:endParaRPr lang="en-US" dirty="0"/>
          </a:p>
        </p:txBody>
      </p:sp>
      <p:pic>
        <p:nvPicPr>
          <p:cNvPr id="4" name="Picture 3" descr="https://2.bp.blogspot.com/-1f8z-CB6JVU/VyRUCVosXrI/AAAAAAAABZA/kiDcgSU-Lx8c2dxwANIS51tHX0rAa28SACLcB/s640/Basic_one_to_one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19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81000" y="3962400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sets and relationship sets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17763"/>
              </p:ext>
            </p:extLst>
          </p:nvPr>
        </p:nvGraphicFramePr>
        <p:xfrm>
          <a:off x="383628" y="4484132"/>
          <a:ext cx="7467600" cy="1935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621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Entity set / Relationship set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Entity 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Strong entity 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Invention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Entity 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Strong entity 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Invents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Relationship 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One-to-One relationship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One-to-One 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555" y="107731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 </a:t>
            </a:r>
            <a:r>
              <a:rPr lang="en-US" sz="2000" b="1" i="1" dirty="0"/>
              <a:t>Scientist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46190"/>
              </p:ext>
            </p:extLst>
          </p:nvPr>
        </p:nvGraphicFramePr>
        <p:xfrm>
          <a:off x="914400" y="1676400"/>
          <a:ext cx="7467600" cy="168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3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Attributes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SName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Simple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Research 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Country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Country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505200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Entity set </a:t>
            </a:r>
            <a:r>
              <a:rPr lang="en-US" b="1" i="1" dirty="0"/>
              <a:t>Invention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42807"/>
              </p:ext>
            </p:extLst>
          </p:nvPr>
        </p:nvGraphicFramePr>
        <p:xfrm>
          <a:off x="914400" y="4114800"/>
          <a:ext cx="746760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Invention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Name of the invention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Simple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Year of invention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Scientist (</a:t>
            </a:r>
            <a:r>
              <a:rPr lang="en-US" u="sng" dirty="0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RArea</a:t>
            </a:r>
            <a:r>
              <a:rPr lang="en-US" dirty="0"/>
              <a:t>, Country) </a:t>
            </a:r>
          </a:p>
          <a:p>
            <a:r>
              <a:rPr lang="en-US" dirty="0"/>
              <a:t>Invention (</a:t>
            </a:r>
            <a:r>
              <a:rPr lang="en-US" u="sng" dirty="0"/>
              <a:t>IID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, Year)</a:t>
            </a:r>
          </a:p>
        </p:txBody>
      </p:sp>
    </p:spTree>
    <p:extLst>
      <p:ext uri="{BB962C8B-B14F-4D97-AF65-F5344CB8AC3E}">
        <p14:creationId xmlns:p14="http://schemas.microsoft.com/office/powerpoint/2010/main" val="14977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438400"/>
            <a:ext cx="2514600" cy="52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One-to-One 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978" y="1600200"/>
            <a:ext cx="774942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A relationship may be either converted into a separate table or not. That can be decided based on the type of the relationship. </a:t>
            </a:r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many-to-many relationship</a:t>
            </a:r>
            <a:r>
              <a:rPr lang="en-US" sz="2200" dirty="0"/>
              <a:t> needs to be created as a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separate table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Here, we are given a one-to-one relationship. That means, one entity (record/row) of </a:t>
            </a:r>
            <a:r>
              <a:rPr lang="en-US" sz="2200" b="1" i="1" dirty="0"/>
              <a:t>Scientist</a:t>
            </a:r>
            <a:r>
              <a:rPr lang="en-US" sz="2200" dirty="0"/>
              <a:t> can be related to </a:t>
            </a:r>
            <a:r>
              <a:rPr lang="en-US" sz="2200" b="1" dirty="0"/>
              <a:t>at most</a:t>
            </a:r>
            <a:r>
              <a:rPr lang="en-US" sz="2200" dirty="0"/>
              <a:t> one entity (record/row) of </a:t>
            </a:r>
            <a:r>
              <a:rPr lang="en-US" sz="2200" b="1" i="1" dirty="0"/>
              <a:t>Invention</a:t>
            </a:r>
            <a:r>
              <a:rPr lang="en-US" sz="2200" dirty="0"/>
              <a:t> entity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/>
              <a:t>To reduce / convert the relationship </a:t>
            </a:r>
            <a:r>
              <a:rPr lang="en-US" sz="2200" b="1" i="1" dirty="0"/>
              <a:t>Invents</a:t>
            </a:r>
            <a:r>
              <a:rPr lang="en-US" sz="2200" i="1" dirty="0"/>
              <a:t> into relational schema</a:t>
            </a:r>
            <a:r>
              <a:rPr lang="en-US" sz="2200" dirty="0"/>
              <a:t>, we can include the primary key of either relation schemas into the other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84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One-to-One 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978" y="1600200"/>
            <a:ext cx="77494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our </a:t>
            </a:r>
            <a:r>
              <a:rPr lang="en-US" sz="2400" dirty="0"/>
              <a:t>example, </a:t>
            </a:r>
            <a:r>
              <a:rPr lang="en-US" sz="2400" dirty="0" smtClean="0"/>
              <a:t>we </a:t>
            </a:r>
            <a:r>
              <a:rPr lang="en-US" sz="2400" dirty="0"/>
              <a:t>can derive the final set of relation schemas as follows;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Include IID of </a:t>
            </a:r>
            <a:r>
              <a:rPr lang="en-US" sz="2400" b="1" i="1" dirty="0"/>
              <a:t>Invention</a:t>
            </a:r>
            <a:r>
              <a:rPr lang="en-US" sz="2400" dirty="0"/>
              <a:t> as the </a:t>
            </a:r>
            <a:r>
              <a:rPr lang="en-US" sz="2400" b="1" dirty="0"/>
              <a:t>foreign key</a:t>
            </a:r>
            <a:r>
              <a:rPr lang="en-US" sz="2400" dirty="0"/>
              <a:t> of </a:t>
            </a:r>
            <a:r>
              <a:rPr lang="en-US" sz="2400" b="1" i="1" dirty="0"/>
              <a:t>Scientist</a:t>
            </a:r>
            <a:endParaRPr lang="en-US" sz="2400" dirty="0"/>
          </a:p>
          <a:p>
            <a:pPr lvl="2"/>
            <a:r>
              <a:rPr lang="en-US" sz="2400" dirty="0"/>
              <a:t>Scientist (</a:t>
            </a:r>
            <a:r>
              <a:rPr lang="en-US" sz="2400" u="sng" dirty="0"/>
              <a:t>SID</a:t>
            </a:r>
            <a:r>
              <a:rPr lang="en-US" sz="2400" dirty="0"/>
              <a:t>, </a:t>
            </a:r>
            <a:r>
              <a:rPr lang="en-US" sz="2400" dirty="0" err="1"/>
              <a:t>SName</a:t>
            </a:r>
            <a:r>
              <a:rPr lang="en-US" sz="2400" dirty="0"/>
              <a:t>, </a:t>
            </a:r>
            <a:r>
              <a:rPr lang="en-US" sz="2400" dirty="0" err="1"/>
              <a:t>RArea</a:t>
            </a:r>
            <a:r>
              <a:rPr lang="en-US" sz="2400" dirty="0"/>
              <a:t>, Country, IID) </a:t>
            </a:r>
          </a:p>
          <a:p>
            <a:pPr lvl="2"/>
            <a:r>
              <a:rPr lang="en-US" sz="2400" dirty="0"/>
              <a:t>Invention (</a:t>
            </a:r>
            <a:r>
              <a:rPr lang="en-US" sz="2400" u="sng" dirty="0"/>
              <a:t>IID</a:t>
            </a:r>
            <a:r>
              <a:rPr lang="en-US" sz="2400" dirty="0"/>
              <a:t>, </a:t>
            </a:r>
            <a:r>
              <a:rPr lang="en-US" sz="2400" dirty="0" err="1"/>
              <a:t>IName</a:t>
            </a:r>
            <a:r>
              <a:rPr lang="en-US" sz="2400" dirty="0"/>
              <a:t>, Year)</a:t>
            </a:r>
          </a:p>
          <a:p>
            <a:r>
              <a:rPr lang="en-US" sz="2400" dirty="0" smtClean="0"/>
              <a:t>			(</a:t>
            </a:r>
            <a:r>
              <a:rPr lang="en-US" sz="2400" dirty="0"/>
              <a:t>OR)</a:t>
            </a:r>
          </a:p>
          <a:p>
            <a:r>
              <a:rPr lang="en-US" sz="2400" dirty="0"/>
              <a:t>Include SID of </a:t>
            </a:r>
            <a:r>
              <a:rPr lang="en-US" sz="2400" b="1" i="1" dirty="0"/>
              <a:t>Scientist</a:t>
            </a:r>
            <a:r>
              <a:rPr lang="en-US" sz="2400" dirty="0"/>
              <a:t> as the </a:t>
            </a:r>
            <a:r>
              <a:rPr lang="en-US" sz="2400" b="1" dirty="0"/>
              <a:t>foreign key</a:t>
            </a:r>
            <a:r>
              <a:rPr lang="en-US" sz="2400" dirty="0"/>
              <a:t> of </a:t>
            </a:r>
            <a:r>
              <a:rPr lang="en-US" sz="2400" b="1" i="1" dirty="0"/>
              <a:t>Invention</a:t>
            </a:r>
            <a:endParaRPr lang="en-US" sz="2400" dirty="0"/>
          </a:p>
          <a:p>
            <a:pPr lvl="2"/>
            <a:r>
              <a:rPr lang="en-US" sz="2400" dirty="0"/>
              <a:t>Scientist (</a:t>
            </a:r>
            <a:r>
              <a:rPr lang="en-US" sz="2400" u="sng" dirty="0"/>
              <a:t>SID</a:t>
            </a:r>
            <a:r>
              <a:rPr lang="en-US" sz="2400" dirty="0"/>
              <a:t>, </a:t>
            </a:r>
            <a:r>
              <a:rPr lang="en-US" sz="2400" dirty="0" err="1"/>
              <a:t>SName</a:t>
            </a:r>
            <a:r>
              <a:rPr lang="en-US" sz="2400" dirty="0"/>
              <a:t>, </a:t>
            </a:r>
            <a:r>
              <a:rPr lang="en-US" sz="2400" dirty="0" err="1"/>
              <a:t>RArea</a:t>
            </a:r>
            <a:r>
              <a:rPr lang="en-US" sz="2400" dirty="0"/>
              <a:t>, Country) </a:t>
            </a:r>
          </a:p>
          <a:p>
            <a:pPr lvl="2"/>
            <a:r>
              <a:rPr lang="en-US" sz="2400" dirty="0"/>
              <a:t>Invention (</a:t>
            </a:r>
            <a:r>
              <a:rPr lang="en-US" sz="2400" u="sng" dirty="0"/>
              <a:t>IID</a:t>
            </a:r>
            <a:r>
              <a:rPr lang="en-US" sz="2400" dirty="0"/>
              <a:t>, </a:t>
            </a:r>
            <a:r>
              <a:rPr lang="en-US" sz="2400" dirty="0" err="1"/>
              <a:t>IName</a:t>
            </a:r>
            <a:r>
              <a:rPr lang="en-US" sz="2400" dirty="0"/>
              <a:t>, Year, SID)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Both are valid relational schemas. </a:t>
            </a:r>
          </a:p>
        </p:txBody>
      </p:sp>
    </p:spTree>
    <p:extLst>
      <p:ext uri="{BB962C8B-B14F-4D97-AF65-F5344CB8AC3E}">
        <p14:creationId xmlns:p14="http://schemas.microsoft.com/office/powerpoint/2010/main" val="11820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One-to-Many </a:t>
            </a:r>
            <a:r>
              <a:rPr lang="en-US" b="1" dirty="0"/>
              <a:t>Relationship with Simple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sets and relationship sets</a:t>
            </a:r>
          </a:p>
        </p:txBody>
      </p:sp>
      <p:pic>
        <p:nvPicPr>
          <p:cNvPr id="7" name="Picture 6" descr="https://3.bp.blogspot.com/-mpVjkez8jPw/VySjq-htN4I/AAAAAAAABZQ/nyc80rz5bMMhTuVPxw5I0MFJNzJXF7wtgCLcB/s640/Basic_one_to_many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3489"/>
            <a:ext cx="8229600" cy="24041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80532"/>
              </p:ext>
            </p:extLst>
          </p:nvPr>
        </p:nvGraphicFramePr>
        <p:xfrm>
          <a:off x="457200" y="4495800"/>
          <a:ext cx="7467600" cy="1828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/>
                <a:gridCol w="2514600"/>
                <a:gridCol w="2590800"/>
              </a:tblGrid>
              <a:tr h="746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Entity set / Relationship set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Scientist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Strong 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Invention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Strong 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Invents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Relationship set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One-to-Many relationship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One-to-Many </a:t>
            </a:r>
            <a:r>
              <a:rPr lang="en-US" b="1" dirty="0"/>
              <a:t>Relationship with Simple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 </a:t>
            </a:r>
            <a:r>
              <a:rPr lang="en-US" sz="2000" b="1" i="1" dirty="0"/>
              <a:t>Scientist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Entity set </a:t>
            </a:r>
            <a:r>
              <a:rPr lang="en-US" b="1" i="1" dirty="0"/>
              <a:t>Invention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39127"/>
              </p:ext>
            </p:extLst>
          </p:nvPr>
        </p:nvGraphicFramePr>
        <p:xfrm>
          <a:off x="457200" y="1619310"/>
          <a:ext cx="7467600" cy="173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46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Research 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Country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Country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38233"/>
              </p:ext>
            </p:extLst>
          </p:nvPr>
        </p:nvGraphicFramePr>
        <p:xfrm>
          <a:off x="457200" y="4036060"/>
          <a:ext cx="7467600" cy="1602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400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Invention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Name of the invention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Year of invention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3476" y="5791200"/>
            <a:ext cx="591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Scientist (</a:t>
            </a:r>
            <a:r>
              <a:rPr lang="en-US" u="sng" dirty="0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RArea</a:t>
            </a:r>
            <a:r>
              <a:rPr lang="en-US" dirty="0"/>
              <a:t>, Country) </a:t>
            </a:r>
          </a:p>
          <a:p>
            <a:r>
              <a:rPr lang="en-US" dirty="0"/>
              <a:t>Invention (</a:t>
            </a:r>
            <a:r>
              <a:rPr lang="en-US" u="sng" dirty="0"/>
              <a:t>IID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, Year)</a:t>
            </a:r>
          </a:p>
        </p:txBody>
      </p:sp>
    </p:spTree>
    <p:extLst>
      <p:ext uri="{BB962C8B-B14F-4D97-AF65-F5344CB8AC3E}">
        <p14:creationId xmlns:p14="http://schemas.microsoft.com/office/powerpoint/2010/main" val="13010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One-to-Many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0009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978" y="1952685"/>
            <a:ext cx="77494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Here</a:t>
            </a:r>
            <a:r>
              <a:rPr lang="en-US" sz="2400" dirty="0"/>
              <a:t>, we are given a </a:t>
            </a:r>
            <a:r>
              <a:rPr lang="en-US" sz="2400" b="1" dirty="0"/>
              <a:t>one-to-many relationship</a:t>
            </a:r>
            <a:r>
              <a:rPr lang="en-US" sz="2400" dirty="0"/>
              <a:t>. That means, </a:t>
            </a:r>
            <a:endParaRPr lang="en-US" sz="2400" dirty="0" smtClean="0"/>
          </a:p>
          <a:p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/>
              <a:t>one entity</a:t>
            </a:r>
            <a:r>
              <a:rPr lang="en-US" sz="2400" dirty="0"/>
              <a:t> (record/row) of </a:t>
            </a:r>
            <a:r>
              <a:rPr lang="en-US" sz="2400" b="1" i="1" dirty="0"/>
              <a:t>Scientist</a:t>
            </a:r>
            <a:r>
              <a:rPr lang="en-US" sz="2400" dirty="0"/>
              <a:t> can be related to </a:t>
            </a:r>
            <a:r>
              <a:rPr lang="en-US" sz="2400" b="1" dirty="0"/>
              <a:t>many</a:t>
            </a:r>
            <a:r>
              <a:rPr lang="en-US" sz="2400" dirty="0"/>
              <a:t> entities (records/rows) of </a:t>
            </a:r>
            <a:r>
              <a:rPr lang="en-US" sz="2400" b="1" i="1" dirty="0"/>
              <a:t>Invention</a:t>
            </a:r>
            <a:r>
              <a:rPr lang="en-US" sz="2400" dirty="0"/>
              <a:t> entity set (that is, a scientist may have invented one or more things) and, </a:t>
            </a:r>
            <a:endParaRPr lang="en-US" sz="2400" dirty="0" smtClean="0"/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/>
              <a:t>one entity</a:t>
            </a:r>
            <a:r>
              <a:rPr lang="en-US" sz="2400" dirty="0"/>
              <a:t> (record/row) of </a:t>
            </a:r>
            <a:r>
              <a:rPr lang="en-US" sz="2400" b="1" i="1" dirty="0"/>
              <a:t>Invention</a:t>
            </a:r>
            <a:r>
              <a:rPr lang="en-US" sz="2400" dirty="0"/>
              <a:t> is related to </a:t>
            </a:r>
            <a:r>
              <a:rPr lang="en-US" sz="2400" b="1" dirty="0"/>
              <a:t>exactly one</a:t>
            </a:r>
            <a:r>
              <a:rPr lang="en-US" sz="2400" dirty="0"/>
              <a:t> entity of </a:t>
            </a:r>
            <a:r>
              <a:rPr lang="en-US" sz="2400" b="1" i="1" dirty="0"/>
              <a:t>Scientist</a:t>
            </a:r>
            <a:r>
              <a:rPr lang="en-US" sz="2400" dirty="0"/>
              <a:t> entity set. (that is, one invention is uniquely done by a single scientist) </a:t>
            </a:r>
          </a:p>
        </p:txBody>
      </p:sp>
    </p:spTree>
    <p:extLst>
      <p:ext uri="{BB962C8B-B14F-4D97-AF65-F5344CB8AC3E}">
        <p14:creationId xmlns:p14="http://schemas.microsoft.com/office/powerpoint/2010/main" val="39956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One-to-Many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To reduce the relationship </a:t>
            </a:r>
            <a:r>
              <a:rPr lang="en-US" sz="2400" b="1" i="1" dirty="0"/>
              <a:t>Invents</a:t>
            </a:r>
            <a:r>
              <a:rPr lang="en-US" sz="2400" i="1" dirty="0"/>
              <a:t> into relational schema</a:t>
            </a:r>
            <a:r>
              <a:rPr lang="en-US" sz="2400" dirty="0"/>
              <a:t>, we need to include the primary key of one side relation schema (i.e., </a:t>
            </a:r>
            <a:r>
              <a:rPr lang="en-US" sz="2400" b="1" i="1" dirty="0"/>
              <a:t>Scientist</a:t>
            </a:r>
            <a:r>
              <a:rPr lang="en-US" sz="2400" dirty="0"/>
              <a:t>) into the many side relation (i.e., </a:t>
            </a:r>
            <a:r>
              <a:rPr lang="en-US" sz="2400" b="1" i="1" dirty="0"/>
              <a:t>Invention</a:t>
            </a:r>
            <a:r>
              <a:rPr lang="en-US" sz="2400" dirty="0"/>
              <a:t>) as foreign key.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in our case we can derive the final set of relation schemas as follows;</a:t>
            </a:r>
          </a:p>
          <a:p>
            <a:r>
              <a:rPr lang="en-US" sz="2400" dirty="0"/>
              <a:t> </a:t>
            </a:r>
          </a:p>
          <a:p>
            <a:pPr lvl="2"/>
            <a:r>
              <a:rPr lang="en-US" sz="2400" dirty="0"/>
              <a:t>Include SID of </a:t>
            </a:r>
            <a:r>
              <a:rPr lang="en-US" sz="2400" b="1" i="1" dirty="0"/>
              <a:t>Scientist</a:t>
            </a:r>
            <a:r>
              <a:rPr lang="en-US" sz="2400" dirty="0"/>
              <a:t> as the </a:t>
            </a:r>
            <a:r>
              <a:rPr lang="en-US" sz="2400" b="1" dirty="0"/>
              <a:t>foreign key</a:t>
            </a:r>
            <a:r>
              <a:rPr lang="en-US" sz="2400" dirty="0"/>
              <a:t> of </a:t>
            </a:r>
            <a:r>
              <a:rPr lang="en-US" sz="2400" b="1" i="1" dirty="0" smtClean="0"/>
              <a:t>Invention</a:t>
            </a:r>
          </a:p>
          <a:p>
            <a:pPr lvl="2"/>
            <a:r>
              <a:rPr lang="en-US" sz="2400" dirty="0"/>
              <a:t> </a:t>
            </a:r>
          </a:p>
          <a:p>
            <a:pPr lvl="2"/>
            <a:r>
              <a:rPr lang="en-US" sz="2400" dirty="0"/>
              <a:t>Scientist (</a:t>
            </a:r>
            <a:r>
              <a:rPr lang="en-US" sz="2400" u="sng" dirty="0"/>
              <a:t>SID</a:t>
            </a:r>
            <a:r>
              <a:rPr lang="en-US" sz="2400" dirty="0"/>
              <a:t>, </a:t>
            </a:r>
            <a:r>
              <a:rPr lang="en-US" sz="2400" dirty="0" err="1"/>
              <a:t>SName</a:t>
            </a:r>
            <a:r>
              <a:rPr lang="en-US" sz="2400" dirty="0"/>
              <a:t>, </a:t>
            </a:r>
            <a:r>
              <a:rPr lang="en-US" sz="2400" dirty="0" err="1"/>
              <a:t>RArea</a:t>
            </a:r>
            <a:r>
              <a:rPr lang="en-US" sz="2400" dirty="0"/>
              <a:t>, Country) </a:t>
            </a:r>
          </a:p>
          <a:p>
            <a:pPr lvl="2"/>
            <a:r>
              <a:rPr lang="en-US" sz="2400" dirty="0"/>
              <a:t> </a:t>
            </a:r>
          </a:p>
          <a:p>
            <a:pPr lvl="2"/>
            <a:r>
              <a:rPr lang="en-US" sz="2400" dirty="0"/>
              <a:t>Invention (</a:t>
            </a:r>
            <a:r>
              <a:rPr lang="en-US" sz="2400" u="sng" dirty="0"/>
              <a:t>IID</a:t>
            </a:r>
            <a:r>
              <a:rPr lang="en-US" sz="2400" dirty="0"/>
              <a:t>, </a:t>
            </a:r>
            <a:r>
              <a:rPr lang="en-US" sz="2400" dirty="0" err="1"/>
              <a:t>IName</a:t>
            </a:r>
            <a:r>
              <a:rPr lang="en-US" sz="2400" dirty="0"/>
              <a:t>, Year, SID)</a:t>
            </a:r>
          </a:p>
        </p:txBody>
      </p:sp>
    </p:spTree>
    <p:extLst>
      <p:ext uri="{BB962C8B-B14F-4D97-AF65-F5344CB8AC3E}">
        <p14:creationId xmlns:p14="http://schemas.microsoft.com/office/powerpoint/2010/main" val="16647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Many-to-One </a:t>
            </a:r>
            <a:r>
              <a:rPr lang="en-US" b="1" dirty="0"/>
              <a:t>Relationship with Simple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sets and relationship sets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80991"/>
              </p:ext>
            </p:extLst>
          </p:nvPr>
        </p:nvGraphicFramePr>
        <p:xfrm>
          <a:off x="457200" y="4495800"/>
          <a:ext cx="7467600" cy="1828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/>
                <a:gridCol w="2514600"/>
                <a:gridCol w="2590800"/>
              </a:tblGrid>
              <a:tr h="746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Entity set / Relationship set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Scientist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Strong 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Invention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Strong 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Invents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Relationship set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Many-to-One </a:t>
                      </a:r>
                      <a:r>
                        <a:rPr lang="en-US" sz="1600" dirty="0">
                          <a:effectLst/>
                        </a:rPr>
                        <a:t>relationship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 descr="https://4.bp.blogspot.com/-qpvl8kf4xRY/VySpi8wS2DI/AAAAAAAABZg/56hgFzpUKW4_7t3Y5qpO-GN6J48n1kFqwCLcB/s640/Basic_many_to_one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66800"/>
            <a:ext cx="799782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5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Many-to-One </a:t>
            </a:r>
            <a:r>
              <a:rPr lang="en-US" b="1" dirty="0"/>
              <a:t>Relationship with Simple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 </a:t>
            </a:r>
            <a:r>
              <a:rPr lang="en-US" sz="2000" b="1" i="1" dirty="0"/>
              <a:t>Scientist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Entity set </a:t>
            </a:r>
            <a:r>
              <a:rPr lang="en-US" b="1" i="1" dirty="0"/>
              <a:t>Invention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08907"/>
              </p:ext>
            </p:extLst>
          </p:nvPr>
        </p:nvGraphicFramePr>
        <p:xfrm>
          <a:off x="457200" y="1619310"/>
          <a:ext cx="7467600" cy="173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46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Research 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Country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Country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3549"/>
              </p:ext>
            </p:extLst>
          </p:nvPr>
        </p:nvGraphicFramePr>
        <p:xfrm>
          <a:off x="457200" y="4036060"/>
          <a:ext cx="7467600" cy="1602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400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Invention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Name of the invention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Year of invention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3476" y="5791200"/>
            <a:ext cx="591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Scientist (</a:t>
            </a:r>
            <a:r>
              <a:rPr lang="en-US" u="sng" dirty="0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RArea</a:t>
            </a:r>
            <a:r>
              <a:rPr lang="en-US" dirty="0"/>
              <a:t>, Country) </a:t>
            </a:r>
          </a:p>
          <a:p>
            <a:r>
              <a:rPr lang="en-US" dirty="0"/>
              <a:t>Invention (</a:t>
            </a:r>
            <a:r>
              <a:rPr lang="en-US" u="sng" dirty="0"/>
              <a:t>IID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, Year)</a:t>
            </a:r>
          </a:p>
        </p:txBody>
      </p:sp>
    </p:spTree>
    <p:extLst>
      <p:ext uri="{BB962C8B-B14F-4D97-AF65-F5344CB8AC3E}">
        <p14:creationId xmlns:p14="http://schemas.microsoft.com/office/powerpoint/2010/main" val="20820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Many-to-One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0009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978" y="1952685"/>
            <a:ext cx="77494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we are given a </a:t>
            </a:r>
            <a:r>
              <a:rPr lang="en-US" sz="2400" b="1" dirty="0"/>
              <a:t>many-to-one relationship</a:t>
            </a:r>
            <a:r>
              <a:rPr lang="en-US" sz="2400" dirty="0"/>
              <a:t>. That means, </a:t>
            </a:r>
          </a:p>
          <a:p>
            <a:r>
              <a:rPr lang="en-US" sz="2400" dirty="0"/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/>
              <a:t>one entity</a:t>
            </a:r>
            <a:r>
              <a:rPr lang="en-US" sz="2400" dirty="0"/>
              <a:t> (record/row) of </a:t>
            </a:r>
            <a:r>
              <a:rPr lang="en-US" sz="2400" b="1" i="1" dirty="0"/>
              <a:t>Scientist</a:t>
            </a:r>
            <a:r>
              <a:rPr lang="en-US" sz="2400" dirty="0"/>
              <a:t> is related to </a:t>
            </a:r>
            <a:r>
              <a:rPr lang="en-US" sz="2400" b="1" dirty="0"/>
              <a:t>only one</a:t>
            </a:r>
            <a:r>
              <a:rPr lang="en-US" sz="2400" dirty="0"/>
              <a:t> entity (records/rows) of </a:t>
            </a:r>
            <a:r>
              <a:rPr lang="en-US" sz="2400" b="1" i="1" dirty="0"/>
              <a:t>Invention</a:t>
            </a:r>
            <a:r>
              <a:rPr lang="en-US" sz="2400" dirty="0"/>
              <a:t> entity set (that is, a scientist is involved in only one invention) and, </a:t>
            </a:r>
            <a:endParaRPr lang="en-US" sz="2400" dirty="0" smtClean="0"/>
          </a:p>
          <a:p>
            <a:pPr lvl="0"/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one entity</a:t>
            </a:r>
            <a:r>
              <a:rPr lang="en-US" sz="2400" dirty="0"/>
              <a:t> (record/row) of </a:t>
            </a:r>
            <a:r>
              <a:rPr lang="en-US" sz="2400" b="1" i="1" dirty="0"/>
              <a:t>Invention</a:t>
            </a:r>
            <a:r>
              <a:rPr lang="en-US" sz="2400" dirty="0"/>
              <a:t> is related to </a:t>
            </a:r>
            <a:r>
              <a:rPr lang="en-US" sz="2400" b="1" dirty="0"/>
              <a:t>one or more</a:t>
            </a:r>
            <a:r>
              <a:rPr lang="en-US" sz="2400" dirty="0"/>
              <a:t> entities (records/rows) of </a:t>
            </a:r>
            <a:r>
              <a:rPr lang="en-US" sz="2400" b="1" i="1" dirty="0"/>
              <a:t>Scientist</a:t>
            </a:r>
            <a:r>
              <a:rPr lang="en-US" sz="2400" dirty="0"/>
              <a:t> entity set. (that is, one or more scientists collectively invented one thing). </a:t>
            </a:r>
          </a:p>
        </p:txBody>
      </p:sp>
    </p:spTree>
    <p:extLst>
      <p:ext uri="{BB962C8B-B14F-4D97-AF65-F5344CB8AC3E}">
        <p14:creationId xmlns:p14="http://schemas.microsoft.com/office/powerpoint/2010/main" val="39210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Many-to-One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To reduce the relationship </a:t>
            </a:r>
            <a:r>
              <a:rPr lang="en-US" sz="2400" b="1" i="1" dirty="0"/>
              <a:t>Invents</a:t>
            </a:r>
            <a:r>
              <a:rPr lang="en-US" sz="2400" i="1" dirty="0"/>
              <a:t> into relational schema</a:t>
            </a:r>
            <a:r>
              <a:rPr lang="en-US" sz="2400" dirty="0"/>
              <a:t>, we need to include the primary key of one side relation schema (i.e., </a:t>
            </a:r>
            <a:r>
              <a:rPr lang="en-US" sz="2400" b="1" i="1" dirty="0"/>
              <a:t>Invention</a:t>
            </a:r>
            <a:r>
              <a:rPr lang="en-US" sz="2400" dirty="0"/>
              <a:t>) into the many side relation (i.e., </a:t>
            </a:r>
            <a:r>
              <a:rPr lang="en-US" sz="2400" b="1" i="1" dirty="0"/>
              <a:t>Scientist</a:t>
            </a:r>
            <a:r>
              <a:rPr lang="en-US" sz="2400" dirty="0"/>
              <a:t>) as foreign key.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in our case we can derive the final set of relation schemas as follows;</a:t>
            </a:r>
          </a:p>
          <a:p>
            <a:r>
              <a:rPr lang="en-US" sz="2400" dirty="0"/>
              <a:t> </a:t>
            </a:r>
          </a:p>
          <a:p>
            <a:pPr lvl="2"/>
            <a:r>
              <a:rPr lang="en-US" sz="2400" dirty="0"/>
              <a:t>Include IID of </a:t>
            </a:r>
            <a:r>
              <a:rPr lang="en-US" sz="2400" b="1" i="1" dirty="0"/>
              <a:t>Invention</a:t>
            </a:r>
            <a:r>
              <a:rPr lang="en-US" sz="2400" dirty="0"/>
              <a:t> as the </a:t>
            </a:r>
            <a:r>
              <a:rPr lang="en-US" sz="2400" b="1" dirty="0"/>
              <a:t>foreign key</a:t>
            </a:r>
            <a:r>
              <a:rPr lang="en-US" sz="2400" dirty="0"/>
              <a:t> of </a:t>
            </a:r>
            <a:r>
              <a:rPr lang="en-US" sz="2400" b="1" i="1" dirty="0" smtClean="0"/>
              <a:t>Scientist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Scientist (</a:t>
            </a:r>
            <a:r>
              <a:rPr lang="en-US" sz="2400" u="sng" dirty="0"/>
              <a:t>SID</a:t>
            </a:r>
            <a:r>
              <a:rPr lang="en-US" sz="2400" dirty="0"/>
              <a:t>, </a:t>
            </a:r>
            <a:r>
              <a:rPr lang="en-US" sz="2400" dirty="0" err="1"/>
              <a:t>SName</a:t>
            </a:r>
            <a:r>
              <a:rPr lang="en-US" sz="2400" dirty="0"/>
              <a:t>, </a:t>
            </a:r>
            <a:r>
              <a:rPr lang="en-US" sz="2400" dirty="0" err="1"/>
              <a:t>RArea</a:t>
            </a:r>
            <a:r>
              <a:rPr lang="en-US" sz="2400" dirty="0"/>
              <a:t>, Country, IID</a:t>
            </a:r>
            <a:r>
              <a:rPr lang="en-US" sz="2400" dirty="0" smtClean="0"/>
              <a:t>)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Invention (</a:t>
            </a:r>
            <a:r>
              <a:rPr lang="en-US" sz="2400" u="sng" dirty="0"/>
              <a:t>IID</a:t>
            </a:r>
            <a:r>
              <a:rPr lang="en-US" sz="2400" dirty="0"/>
              <a:t>, </a:t>
            </a:r>
            <a:r>
              <a:rPr lang="en-US" sz="2400" dirty="0" err="1"/>
              <a:t>IName</a:t>
            </a:r>
            <a:r>
              <a:rPr lang="en-US" sz="2400" dirty="0"/>
              <a:t>, Year)</a:t>
            </a:r>
          </a:p>
        </p:txBody>
      </p:sp>
    </p:spTree>
    <p:extLst>
      <p:ext uri="{BB962C8B-B14F-4D97-AF65-F5344CB8AC3E}">
        <p14:creationId xmlns:p14="http://schemas.microsoft.com/office/powerpoint/2010/main" val="29597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Reduction of ERD to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4676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E-R Model and Relational Database Model are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abstract, logical representations </a:t>
            </a:r>
            <a:r>
              <a:rPr lang="en-US" dirty="0" smtClean="0"/>
              <a:t>of real-world enterprises.</a:t>
            </a:r>
          </a:p>
          <a:p>
            <a:endParaRPr lang="en-US" dirty="0" smtClean="0"/>
          </a:p>
          <a:p>
            <a:r>
              <a:rPr lang="en-US" dirty="0" smtClean="0"/>
              <a:t>Because both employ similar design principles, we can convert an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E-R design</a:t>
            </a:r>
            <a:r>
              <a:rPr lang="en-US" dirty="0" smtClean="0"/>
              <a:t> into a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Relational Design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Many-to-Many </a:t>
            </a:r>
            <a:r>
              <a:rPr lang="en-US" b="1" dirty="0"/>
              <a:t>Relationship with Simple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841" y="3962400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sets and relationship sets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90133"/>
              </p:ext>
            </p:extLst>
          </p:nvPr>
        </p:nvGraphicFramePr>
        <p:xfrm>
          <a:off x="457200" y="4495800"/>
          <a:ext cx="7315200" cy="1828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2286000"/>
                <a:gridCol w="3124200"/>
              </a:tblGrid>
              <a:tr h="746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Entity set / Relationship set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Scientist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Strong 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Invention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Strong entity 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6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Invents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Relationship set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Many-to-Many </a:t>
                      </a:r>
                      <a:r>
                        <a:rPr lang="en-US" sz="1600" dirty="0">
                          <a:effectLst/>
                        </a:rPr>
                        <a:t>relationship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 descr="https://2.bp.blogspot.com/-61seOeGxM1M/VyTGA0MmAzI/AAAAAAAABZw/YwZTlE0LddAUy1ZUwe8EZjK6H6zNzUOSACLcB/s640/Basic_m_to_m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" y="1047115"/>
            <a:ext cx="8153400" cy="291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4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Many-to-Many </a:t>
            </a:r>
            <a:r>
              <a:rPr lang="en-US" b="1" dirty="0"/>
              <a:t>Relationship with Simple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Entity set </a:t>
            </a:r>
            <a:r>
              <a:rPr lang="en-US" sz="2000" b="1" i="1" dirty="0"/>
              <a:t>Scientist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Entity set </a:t>
            </a:r>
            <a:r>
              <a:rPr lang="en-US" b="1" i="1" dirty="0"/>
              <a:t>Invention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40711"/>
              </p:ext>
            </p:extLst>
          </p:nvPr>
        </p:nvGraphicFramePr>
        <p:xfrm>
          <a:off x="457200" y="1619310"/>
          <a:ext cx="7467600" cy="173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46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Scientist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Research Area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Country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Country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40263"/>
              </p:ext>
            </p:extLst>
          </p:nvPr>
        </p:nvGraphicFramePr>
        <p:xfrm>
          <a:off x="457200" y="4036060"/>
          <a:ext cx="7467600" cy="1602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400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Attribute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 and Primary 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Invention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Name of the invention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Simple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Year of invention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3476" y="5791200"/>
            <a:ext cx="591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Scientist (</a:t>
            </a:r>
            <a:r>
              <a:rPr lang="en-US" u="sng" dirty="0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RArea</a:t>
            </a:r>
            <a:r>
              <a:rPr lang="en-US" dirty="0"/>
              <a:t>, Country) </a:t>
            </a:r>
          </a:p>
          <a:p>
            <a:r>
              <a:rPr lang="en-US" dirty="0"/>
              <a:t>Invention (</a:t>
            </a:r>
            <a:r>
              <a:rPr lang="en-US" u="sng" dirty="0"/>
              <a:t>IID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, Year)</a:t>
            </a:r>
          </a:p>
        </p:txBody>
      </p:sp>
    </p:spTree>
    <p:extLst>
      <p:ext uri="{BB962C8B-B14F-4D97-AF65-F5344CB8AC3E}">
        <p14:creationId xmlns:p14="http://schemas.microsoft.com/office/powerpoint/2010/main" val="11406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Many-to-Many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0009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978" y="1952685"/>
            <a:ext cx="77494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we are given a </a:t>
            </a:r>
            <a:r>
              <a:rPr lang="en-US" sz="2400" b="1" dirty="0" smtClean="0"/>
              <a:t>many-to-many </a:t>
            </a:r>
            <a:r>
              <a:rPr lang="en-US" sz="2400" b="1" dirty="0"/>
              <a:t>relationship</a:t>
            </a:r>
            <a:r>
              <a:rPr lang="en-US" sz="2400" dirty="0"/>
              <a:t>. That means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one entity</a:t>
            </a:r>
            <a:r>
              <a:rPr lang="en-US" sz="2400" dirty="0"/>
              <a:t> (record/row) of </a:t>
            </a:r>
            <a:r>
              <a:rPr lang="en-US" sz="2400" b="1" i="1" dirty="0"/>
              <a:t>Scientist</a:t>
            </a:r>
            <a:r>
              <a:rPr lang="en-US" sz="2400" dirty="0"/>
              <a:t> is related to </a:t>
            </a:r>
            <a:r>
              <a:rPr lang="en-US" sz="2400" b="1" dirty="0"/>
              <a:t>one or more</a:t>
            </a:r>
            <a:r>
              <a:rPr lang="en-US" sz="2400" dirty="0"/>
              <a:t> entities (records/rows) of </a:t>
            </a:r>
            <a:r>
              <a:rPr lang="en-US" sz="2400" b="1" i="1" dirty="0"/>
              <a:t>Invention</a:t>
            </a:r>
            <a:r>
              <a:rPr lang="en-US" sz="2400" dirty="0"/>
              <a:t> entity set (that is, one scientist may have one or more inventions) and,  </a:t>
            </a:r>
            <a:endParaRPr lang="en-US" sz="2400" dirty="0" smtClean="0"/>
          </a:p>
          <a:p>
            <a:pPr lvl="0"/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/>
              <a:t>one entity</a:t>
            </a:r>
            <a:r>
              <a:rPr lang="en-US" sz="2400" dirty="0"/>
              <a:t> (record/row) of </a:t>
            </a:r>
            <a:r>
              <a:rPr lang="en-US" sz="2400" b="1" i="1" dirty="0"/>
              <a:t>Invention</a:t>
            </a:r>
            <a:r>
              <a:rPr lang="en-US" sz="2400" dirty="0"/>
              <a:t> is related to </a:t>
            </a:r>
            <a:r>
              <a:rPr lang="en-US" sz="2400" b="1" dirty="0"/>
              <a:t>one or more</a:t>
            </a:r>
            <a:r>
              <a:rPr lang="en-US" sz="2400" dirty="0"/>
              <a:t> entities (records/rows) of </a:t>
            </a:r>
            <a:r>
              <a:rPr lang="en-US" sz="2400" b="1" i="1" dirty="0"/>
              <a:t>Scientist</a:t>
            </a:r>
            <a:r>
              <a:rPr lang="en-US" sz="2400" dirty="0"/>
              <a:t> entity set. (that is, one or more scientists  may have collectively invented only one thing). </a:t>
            </a:r>
          </a:p>
        </p:txBody>
      </p:sp>
    </p:spTree>
    <p:extLst>
      <p:ext uri="{BB962C8B-B14F-4D97-AF65-F5344CB8AC3E}">
        <p14:creationId xmlns:p14="http://schemas.microsoft.com/office/powerpoint/2010/main" val="11885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Many-to-Many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Relationship set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To reduce the relationship </a:t>
            </a:r>
            <a:r>
              <a:rPr lang="en-US" sz="2400" b="1" i="1" dirty="0"/>
              <a:t>Invents</a:t>
            </a:r>
            <a:r>
              <a:rPr lang="en-US" sz="2400" i="1" dirty="0"/>
              <a:t> into relational schema</a:t>
            </a:r>
            <a:r>
              <a:rPr lang="en-US" sz="2400" dirty="0"/>
              <a:t>, we need to create a separate table for </a:t>
            </a:r>
            <a:r>
              <a:rPr lang="en-US" sz="2400" b="1" i="1" dirty="0"/>
              <a:t>Invents</a:t>
            </a:r>
            <a:r>
              <a:rPr lang="en-US" sz="2400" dirty="0"/>
              <a:t>, because </a:t>
            </a:r>
            <a:r>
              <a:rPr lang="en-US" sz="2400" b="1" i="1" dirty="0"/>
              <a:t>Invents</a:t>
            </a:r>
            <a:r>
              <a:rPr lang="en-US" sz="2400" dirty="0"/>
              <a:t> is a </a:t>
            </a:r>
            <a:r>
              <a:rPr lang="en-US" sz="2400" b="1" dirty="0"/>
              <a:t>many-to-many</a:t>
            </a:r>
            <a:r>
              <a:rPr lang="en-US" sz="2400" dirty="0"/>
              <a:t> relationship set.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Hence</a:t>
            </a:r>
            <a:r>
              <a:rPr lang="en-US" sz="2400" dirty="0"/>
              <a:t>, create a table </a:t>
            </a:r>
            <a:r>
              <a:rPr lang="en-US" sz="2400" b="1" i="1" dirty="0"/>
              <a:t>Invents</a:t>
            </a:r>
            <a:r>
              <a:rPr lang="en-US" sz="2400" dirty="0"/>
              <a:t> with the primary keys of participating entity sets (both, Scientist and Invention) as the attributes. 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we have</a:t>
            </a:r>
            <a:r>
              <a:rPr lang="en-US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	Invents </a:t>
            </a:r>
            <a:r>
              <a:rPr lang="en-US" sz="2400" b="1" dirty="0"/>
              <a:t>(</a:t>
            </a:r>
            <a:r>
              <a:rPr lang="en-US" sz="2400" b="1" u="sng" dirty="0"/>
              <a:t>SID, IID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Here</a:t>
            </a:r>
            <a:r>
              <a:rPr lang="en-US" sz="2400" dirty="0"/>
              <a:t>, SID and IID are both foreign keys and 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collectively </a:t>
            </a:r>
            <a:r>
              <a:rPr lang="en-US" sz="2400" dirty="0"/>
              <a:t>forms the primary key of </a:t>
            </a:r>
            <a:r>
              <a:rPr lang="en-US" sz="2400" b="1" i="1" dirty="0"/>
              <a:t>Invents</a:t>
            </a:r>
            <a:r>
              <a:rPr lang="en-US" sz="2400" dirty="0"/>
              <a:t> 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3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Many-to-Many </a:t>
            </a:r>
            <a:r>
              <a:rPr lang="en-US" b="1" dirty="0"/>
              <a:t>Relationship with Simple </a:t>
            </a:r>
            <a:r>
              <a:rPr lang="en-US" b="1" dirty="0" smtClean="0"/>
              <a:t>Attributes (Contd..)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Final relation schemas of the given ER diagram are as follows</a:t>
            </a:r>
            <a:r>
              <a:rPr lang="en-US" sz="2400" dirty="0" smtClean="0"/>
              <a:t>;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Scientist (</a:t>
            </a:r>
            <a:r>
              <a:rPr lang="en-US" sz="2400" b="1" u="sng" dirty="0"/>
              <a:t>SID</a:t>
            </a:r>
            <a:r>
              <a:rPr lang="en-US" sz="2400" b="1" dirty="0"/>
              <a:t>, </a:t>
            </a:r>
            <a:r>
              <a:rPr lang="en-US" sz="2400" b="1" dirty="0" err="1"/>
              <a:t>SName</a:t>
            </a:r>
            <a:r>
              <a:rPr lang="en-US" sz="2400" b="1" dirty="0"/>
              <a:t>, </a:t>
            </a:r>
            <a:r>
              <a:rPr lang="en-US" sz="2400" b="1" dirty="0" err="1"/>
              <a:t>RArea</a:t>
            </a:r>
            <a:r>
              <a:rPr lang="en-US" sz="2400" b="1" dirty="0"/>
              <a:t>, Country, IID)</a:t>
            </a:r>
            <a:endParaRPr lang="en-US" sz="2400" dirty="0"/>
          </a:p>
          <a:p>
            <a:pPr lvl="1"/>
            <a:r>
              <a:rPr lang="en-US" sz="2400" dirty="0"/>
              <a:t> </a:t>
            </a:r>
          </a:p>
          <a:p>
            <a:pPr lvl="1"/>
            <a:r>
              <a:rPr lang="en-US" sz="2400" b="1" dirty="0"/>
              <a:t>Invention (</a:t>
            </a:r>
            <a:r>
              <a:rPr lang="en-US" sz="2400" b="1" u="sng" dirty="0"/>
              <a:t>IID</a:t>
            </a:r>
            <a:r>
              <a:rPr lang="en-US" sz="2400" b="1" dirty="0"/>
              <a:t>, </a:t>
            </a:r>
            <a:r>
              <a:rPr lang="en-US" sz="2400" b="1" dirty="0" err="1"/>
              <a:t>IName</a:t>
            </a:r>
            <a:r>
              <a:rPr lang="en-US" sz="2400" b="1" dirty="0"/>
              <a:t>, Year)</a:t>
            </a:r>
            <a:endParaRPr lang="en-US" sz="2400" dirty="0"/>
          </a:p>
          <a:p>
            <a:pPr lvl="1"/>
            <a:r>
              <a:rPr lang="en-US" sz="2400" dirty="0"/>
              <a:t> </a:t>
            </a:r>
          </a:p>
          <a:p>
            <a:pPr lvl="1"/>
            <a:r>
              <a:rPr lang="en-US" sz="2400" b="1" dirty="0"/>
              <a:t>Invents (</a:t>
            </a:r>
            <a:r>
              <a:rPr lang="en-US" sz="2400" b="1" u="sng" dirty="0"/>
              <a:t>SID, IID</a:t>
            </a:r>
            <a:r>
              <a:rPr lang="en-US" sz="2400" b="1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9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001000" cy="114300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39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Strong Entity Set With Only Simple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sets which have 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primary key </a:t>
            </a:r>
            <a:r>
              <a:rPr lang="en-US" dirty="0"/>
              <a:t>are known 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strong entity se</a:t>
            </a:r>
            <a:r>
              <a:rPr lang="en-US" dirty="0"/>
              <a:t>ts.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strong entity set </a:t>
            </a:r>
            <a:r>
              <a:rPr lang="en-US" dirty="0"/>
              <a:t>with only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simple attributes</a:t>
            </a:r>
            <a:r>
              <a:rPr lang="en-US" dirty="0"/>
              <a:t> will require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one table</a:t>
            </a:r>
            <a:r>
              <a:rPr lang="en-US" dirty="0"/>
              <a:t> in relational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/>
              <a:t>Attributes of the table will be the attributes of the entity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primary key of the table will be the key attribute of the entity 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www.gatevidyalay.com/wp-content/uploads/2018/04/ER-Diagrams-to-Tables-Rule-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1569"/>
            <a:ext cx="3448685" cy="20078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114800" y="1524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it a Strong Entity Set?</a:t>
            </a:r>
          </a:p>
          <a:p>
            <a:r>
              <a:rPr lang="en-US" dirty="0" smtClean="0"/>
              <a:t>	Yes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Contains Simple Attributes?</a:t>
            </a:r>
          </a:p>
          <a:p>
            <a:r>
              <a:rPr lang="en-US" dirty="0" smtClean="0"/>
              <a:t>	Yes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 Complex Attributes (Composite, Multi-valued)?</a:t>
            </a:r>
          </a:p>
          <a:p>
            <a:r>
              <a:rPr lang="en-US" dirty="0" smtClean="0"/>
              <a:t>	No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 Key Attribute? </a:t>
            </a:r>
          </a:p>
          <a:p>
            <a:r>
              <a:rPr lang="en-US" dirty="0"/>
              <a:t>	</a:t>
            </a:r>
            <a:r>
              <a:rPr lang="en-US" dirty="0" smtClean="0"/>
              <a:t>Always Yes for Strong 	Entity Set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Key attribute              Primary Key</a:t>
            </a:r>
            <a:endParaRPr lang="en-US" dirty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67884" y="2208761"/>
            <a:ext cx="242316" cy="3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8838"/>
              </p:ext>
            </p:extLst>
          </p:nvPr>
        </p:nvGraphicFramePr>
        <p:xfrm>
          <a:off x="4191000" y="2667000"/>
          <a:ext cx="3733801" cy="108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183"/>
                <a:gridCol w="1113560"/>
                <a:gridCol w="1127058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 err="1">
                          <a:effectLst/>
                        </a:rPr>
                        <a:t>Roll_no</a:t>
                      </a:r>
                      <a:endParaRPr lang="en-US" sz="11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6181345" y="5167884"/>
            <a:ext cx="6248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87123"/>
              </p:ext>
            </p:extLst>
          </p:nvPr>
        </p:nvGraphicFramePr>
        <p:xfrm>
          <a:off x="132500" y="2616530"/>
          <a:ext cx="3733801" cy="128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183"/>
                <a:gridCol w="1113560"/>
                <a:gridCol w="1127058"/>
              </a:tblGrid>
              <a:tr h="50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</a:rPr>
                        <a:t>Roll_no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1306" y="4267200"/>
            <a:ext cx="4029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Schema :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Student </a:t>
            </a:r>
            <a:r>
              <a:rPr lang="en-US" b="1" dirty="0"/>
              <a:t>( </a:t>
            </a:r>
            <a:r>
              <a:rPr lang="en-US" b="1" u="sng" dirty="0" err="1"/>
              <a:t>Roll_no</a:t>
            </a:r>
            <a:r>
              <a:rPr lang="en-US" b="1" dirty="0"/>
              <a:t> , Name , Sex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Strong Entity Set With </a:t>
            </a:r>
            <a:r>
              <a:rPr lang="en-US" b="1" dirty="0" smtClean="0"/>
              <a:t>Composite </a:t>
            </a:r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strong entity set </a:t>
            </a:r>
            <a:r>
              <a:rPr lang="en-US" dirty="0"/>
              <a:t>with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any number of composite attributes</a:t>
            </a:r>
            <a:r>
              <a:rPr lang="en-US" dirty="0"/>
              <a:t> will require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one table</a:t>
            </a:r>
            <a:r>
              <a:rPr lang="en-US" dirty="0"/>
              <a:t> in relational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pPr lvl="0"/>
            <a:r>
              <a:rPr lang="en-US" dirty="0"/>
              <a:t>While conversion,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simple attributes of the composite attributes are taken into account</a:t>
            </a:r>
            <a:r>
              <a:rPr lang="en-US" dirty="0"/>
              <a:t> and not the composite attribute itself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3872484" y="4951961"/>
            <a:ext cx="242316" cy="3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5146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are the Composite Attributes in this example?</a:t>
            </a:r>
          </a:p>
          <a:p>
            <a:pPr lvl="2"/>
            <a:r>
              <a:rPr lang="en-US" dirty="0" smtClean="0"/>
              <a:t>Name and Address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dirty="0" smtClean="0"/>
              <a:t>What are the simple attributes in ‘Name’ ?</a:t>
            </a:r>
          </a:p>
          <a:p>
            <a:pPr marL="914400" lvl="4"/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endParaRPr lang="en-US" dirty="0" smtClean="0"/>
          </a:p>
          <a:p>
            <a:pPr marL="285750" lvl="4" indent="-285750">
              <a:buFont typeface="Arial" pitchFamily="34" charset="0"/>
              <a:buChar char="•"/>
            </a:pPr>
            <a:r>
              <a:rPr lang="en-US" dirty="0"/>
              <a:t>What are </a:t>
            </a:r>
            <a:r>
              <a:rPr lang="en-US" dirty="0" smtClean="0"/>
              <a:t>the </a:t>
            </a:r>
            <a:r>
              <a:rPr lang="en-US" dirty="0"/>
              <a:t>simple attributes </a:t>
            </a:r>
            <a:r>
              <a:rPr lang="en-US" dirty="0" smtClean="0"/>
              <a:t>in  ‘Address’ ?</a:t>
            </a:r>
          </a:p>
          <a:p>
            <a:pPr marL="914400" lvl="6"/>
            <a:r>
              <a:rPr lang="en-US" dirty="0" err="1" smtClean="0"/>
              <a:t>House_no</a:t>
            </a:r>
            <a:r>
              <a:rPr lang="en-US" dirty="0" smtClean="0"/>
              <a:t>, Street, City</a:t>
            </a:r>
          </a:p>
          <a:p>
            <a:pPr marL="0" lvl="6"/>
            <a:endParaRPr lang="en-US" dirty="0" smtClean="0"/>
          </a:p>
          <a:p>
            <a:pPr marL="0" lvl="6"/>
            <a:r>
              <a:rPr lang="en-US" dirty="0" smtClean="0"/>
              <a:t>By </a:t>
            </a:r>
            <a:r>
              <a:rPr lang="en-US" dirty="0"/>
              <a:t>considering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simple attributes of the composite attributes </a:t>
            </a:r>
            <a:r>
              <a:rPr lang="en-US" dirty="0" smtClean="0"/>
              <a:t>in</a:t>
            </a:r>
          </a:p>
          <a:p>
            <a:pPr marL="0" lvl="6"/>
            <a:r>
              <a:rPr lang="en-US" dirty="0" smtClean="0"/>
              <a:t>schema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4959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49558"/>
              </p:ext>
            </p:extLst>
          </p:nvPr>
        </p:nvGraphicFramePr>
        <p:xfrm>
          <a:off x="1120139" y="5334000"/>
          <a:ext cx="6042661" cy="685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746"/>
                <a:gridCol w="1048315"/>
                <a:gridCol w="1219200"/>
                <a:gridCol w="1066800"/>
                <a:gridCol w="990600"/>
                <a:gridCol w="762000"/>
              </a:tblGrid>
              <a:tr h="291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</a:rPr>
                        <a:t>Roll_no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First_name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Last_name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House_no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Street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4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" y="6172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Schema : Student ( </a:t>
            </a:r>
            <a:r>
              <a:rPr lang="en-US" b="1" u="sng" dirty="0" err="1"/>
              <a:t>Roll_no</a:t>
            </a:r>
            <a:r>
              <a:rPr lang="en-US" b="1" dirty="0"/>
              <a:t> , </a:t>
            </a:r>
            <a:r>
              <a:rPr lang="en-US" b="1" dirty="0" err="1"/>
              <a:t>First_name</a:t>
            </a:r>
            <a:r>
              <a:rPr lang="en-US" b="1" dirty="0"/>
              <a:t> , </a:t>
            </a:r>
            <a:r>
              <a:rPr lang="en-US" b="1" dirty="0" err="1"/>
              <a:t>Last_name</a:t>
            </a:r>
            <a:r>
              <a:rPr lang="en-US" b="1" dirty="0"/>
              <a:t> , </a:t>
            </a:r>
            <a:r>
              <a:rPr lang="en-US" b="1" dirty="0" err="1"/>
              <a:t>House_no</a:t>
            </a:r>
            <a:r>
              <a:rPr lang="en-US" b="1" dirty="0"/>
              <a:t> , Street , City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Strong Entity Set With </a:t>
            </a:r>
            <a:r>
              <a:rPr lang="en-US" b="1" dirty="0" smtClean="0"/>
              <a:t>Multi-Valued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strong entity set </a:t>
            </a:r>
            <a:r>
              <a:rPr lang="en-US" dirty="0"/>
              <a:t>with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multi-valued attribute</a:t>
            </a:r>
            <a:r>
              <a:rPr lang="en-US" dirty="0" smtClean="0"/>
              <a:t> </a:t>
            </a:r>
            <a:r>
              <a:rPr lang="en-US" dirty="0"/>
              <a:t>will require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two tables</a:t>
            </a:r>
            <a:r>
              <a:rPr lang="en-US" dirty="0" smtClean="0"/>
              <a:t> </a:t>
            </a:r>
            <a:r>
              <a:rPr lang="en-US" dirty="0"/>
              <a:t>in relational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pPr lvl="1"/>
            <a:r>
              <a:rPr lang="en-US" dirty="0"/>
              <a:t>One table will contain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all the simple attributes with the primary key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65760" lvl="1" indent="0">
              <a:buNone/>
            </a:pPr>
            <a:endParaRPr lang="en-US" sz="1700" dirty="0"/>
          </a:p>
          <a:p>
            <a:pPr lvl="1"/>
            <a:r>
              <a:rPr lang="en-US" dirty="0"/>
              <a:t>Other table will contain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primary key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multi valued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separate table for each multi-valued attribute</a:t>
            </a:r>
            <a:r>
              <a:rPr lang="en-US" dirty="0"/>
              <a:t>.</a:t>
            </a:r>
            <a:r>
              <a:rPr lang="en-US" sz="1800" dirty="0"/>
              <a:t> 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286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there a </a:t>
            </a:r>
            <a:r>
              <a:rPr lang="en-US" dirty="0" err="1" smtClean="0"/>
              <a:t>mutivalued</a:t>
            </a:r>
            <a:r>
              <a:rPr lang="en-US" dirty="0" smtClean="0"/>
              <a:t> attribute?</a:t>
            </a:r>
          </a:p>
          <a:p>
            <a:r>
              <a:rPr lang="en-US" dirty="0" smtClean="0"/>
              <a:t>	Yes – Mobile-no      </a:t>
            </a:r>
            <a:endParaRPr lang="en-US" dirty="0"/>
          </a:p>
        </p:txBody>
      </p:sp>
      <p:pic>
        <p:nvPicPr>
          <p:cNvPr id="11" name="Picture 10" descr="https://www.gatevidyalay.com/wp-content/uploads/2018/04/ER-Diagrams-to-Tables-Rule-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5181600" cy="20078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own Arrow 1"/>
          <p:cNvSpPr/>
          <p:nvPr/>
        </p:nvSpPr>
        <p:spPr>
          <a:xfrm>
            <a:off x="4267200" y="2895600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14725"/>
            <a:ext cx="35052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0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3720</TotalTime>
  <Words>1669</Words>
  <Application>Microsoft Office PowerPoint</Application>
  <PresentationFormat>On-screen Show (4:3)</PresentationFormat>
  <Paragraphs>409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Reduction of Entity-Relationship Diagram (ERD) to Relational Schema</vt:lpstr>
      <vt:lpstr>SESSION -1</vt:lpstr>
      <vt:lpstr>Reduction of ERD to Schema</vt:lpstr>
      <vt:lpstr>For Strong Entity Set With Only Simple Attributes</vt:lpstr>
      <vt:lpstr>PowerPoint Presentation</vt:lpstr>
      <vt:lpstr>For Strong Entity Set With Composite Attributes</vt:lpstr>
      <vt:lpstr>PowerPoint Presentation</vt:lpstr>
      <vt:lpstr>For Strong Entity Set With Multi-Valued Attributes</vt:lpstr>
      <vt:lpstr>PowerPoint Presentation</vt:lpstr>
      <vt:lpstr>For Strong Entity Set With Derived Attributes</vt:lpstr>
      <vt:lpstr>For Strong Entity Set With Derived Attributes</vt:lpstr>
      <vt:lpstr>Representation of Weak Entity Sets</vt:lpstr>
      <vt:lpstr>Contd..</vt:lpstr>
      <vt:lpstr>Representation of Relationship Sets</vt:lpstr>
      <vt:lpstr>Representation of Relationship Sets (Contd..)</vt:lpstr>
      <vt:lpstr>Representation of Relationship Sets (Contd..)</vt:lpstr>
      <vt:lpstr>SESSION -2</vt:lpstr>
      <vt:lpstr>One-to-One Relationship with Simple Attributes</vt:lpstr>
      <vt:lpstr>One-to-One Relationship with Simple Attributes (Contd..)</vt:lpstr>
      <vt:lpstr>One-to-One Relationship with Simple Attributes (Contd..)</vt:lpstr>
      <vt:lpstr>One-to-One Relationship with Simple Attributes (Contd..)</vt:lpstr>
      <vt:lpstr>One-to-Many Relationship with Simple Attributes</vt:lpstr>
      <vt:lpstr>One-to-Many Relationship with Simple Attributes</vt:lpstr>
      <vt:lpstr>One-to-Many Relationship with Simple Attributes (Contd..)</vt:lpstr>
      <vt:lpstr>One-to-Many Relationship with Simple Attributes (Contd..)</vt:lpstr>
      <vt:lpstr>Many-to-One Relationship with Simple Attributes</vt:lpstr>
      <vt:lpstr>Many-to-One Relationship with Simple Attributes</vt:lpstr>
      <vt:lpstr>Many-to-One Relationship with Simple Attributes (Contd..)</vt:lpstr>
      <vt:lpstr>Many-to-One Relationship with Simple Attributes (Contd..)</vt:lpstr>
      <vt:lpstr>Many-to-Many Relationship with Simple Attributes</vt:lpstr>
      <vt:lpstr>Many-to-Many Relationship with Simple Attributes</vt:lpstr>
      <vt:lpstr>Many-to-Many Relationship with Simple Attributes (Contd..)</vt:lpstr>
      <vt:lpstr>Many-to-Many Relationship with Simple Attributes (Contd..)</vt:lpstr>
      <vt:lpstr>Many-to-Many Relationship with Simple Attributes (Contd..)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admin</dc:creator>
  <cp:lastModifiedBy>User</cp:lastModifiedBy>
  <cp:revision>97</cp:revision>
  <dcterms:created xsi:type="dcterms:W3CDTF">2020-06-23T09:42:53Z</dcterms:created>
  <dcterms:modified xsi:type="dcterms:W3CDTF">2020-08-26T18:16:12Z</dcterms:modified>
</cp:coreProperties>
</file>