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3" r:id="rId9"/>
    <p:sldId id="262" r:id="rId10"/>
    <p:sldId id="264" r:id="rId11"/>
    <p:sldId id="266" r:id="rId12"/>
    <p:sldId id="267" r:id="rId13"/>
    <p:sldId id="265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B263BF-57AF-4BE3-95DE-1E2EF45A7AD0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9E9E0E-4F73-41B8-A83E-2E24F8B8D69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Entity relationship design issues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Rimjhim</a:t>
            </a:r>
            <a:r>
              <a:rPr lang="en-IN" dirty="0" smtClean="0"/>
              <a:t> Singh,</a:t>
            </a:r>
          </a:p>
          <a:p>
            <a:r>
              <a:rPr lang="en-IN" dirty="0" smtClean="0"/>
              <a:t>Asst. Professor,</a:t>
            </a:r>
          </a:p>
          <a:p>
            <a:r>
              <a:rPr lang="en-IN" dirty="0" smtClean="0"/>
              <a:t>CSE Department,</a:t>
            </a:r>
          </a:p>
          <a:p>
            <a:r>
              <a:rPr lang="en-IN" dirty="0" smtClean="0"/>
              <a:t>ASE, Coimbatore.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N-</a:t>
            </a:r>
            <a:r>
              <a:rPr lang="en-IN" dirty="0" err="1" smtClean="0"/>
              <a:t>ary</a:t>
            </a:r>
            <a:r>
              <a:rPr lang="en-IN" dirty="0" smtClean="0"/>
              <a:t> RELATIONSHIP SETS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"/>
          </p:nvPr>
        </p:nvSpPr>
        <p:spPr>
          <a:xfrm>
            <a:off x="285720" y="642918"/>
            <a:ext cx="8429684" cy="5831034"/>
          </a:xfrm>
        </p:spPr>
        <p:txBody>
          <a:bodyPr/>
          <a:lstStyle/>
          <a:p>
            <a:r>
              <a:rPr lang="en-US" b="1" dirty="0" smtClean="0"/>
              <a:t>Guideline: </a:t>
            </a:r>
            <a:r>
              <a:rPr lang="en-US" dirty="0" smtClean="0"/>
              <a:t>It is </a:t>
            </a:r>
            <a:r>
              <a:rPr lang="en-US" dirty="0" smtClean="0"/>
              <a:t>always possible to replace a </a:t>
            </a:r>
            <a:r>
              <a:rPr lang="en-US" dirty="0" smtClean="0"/>
              <a:t>non-binary </a:t>
            </a:r>
            <a:r>
              <a:rPr lang="en-US" i="1" dirty="0" smtClean="0"/>
              <a:t>relationship </a:t>
            </a:r>
            <a:r>
              <a:rPr lang="en-US" dirty="0" smtClean="0"/>
              <a:t> set </a:t>
            </a:r>
            <a:r>
              <a:rPr lang="en-US" dirty="0" smtClean="0"/>
              <a:t>by a number of distinct binary relationship sets.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014394" y="2857496"/>
            <a:ext cx="1771656" cy="3983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CHILD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29434" y="2857496"/>
            <a:ext cx="1771656" cy="3983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MOTHER</a:t>
            </a:r>
            <a:endParaRPr lang="en-US" dirty="0"/>
          </a:p>
        </p:txBody>
      </p:sp>
      <p:sp>
        <p:nvSpPr>
          <p:cNvPr id="35" name="Flowchart: Decision 34"/>
          <p:cNvSpPr/>
          <p:nvPr/>
        </p:nvSpPr>
        <p:spPr>
          <a:xfrm>
            <a:off x="3500430" y="2744914"/>
            <a:ext cx="2571768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PARENT</a:t>
            </a:r>
            <a:endParaRPr lang="en-US" b="1" dirty="0"/>
          </a:p>
        </p:txBody>
      </p:sp>
      <p:cxnSp>
        <p:nvCxnSpPr>
          <p:cNvPr id="37" name="Straight Connector 36"/>
          <p:cNvCxnSpPr>
            <a:stCxn id="35" idx="3"/>
            <a:endCxn id="34" idx="1"/>
          </p:cNvCxnSpPr>
          <p:nvPr/>
        </p:nvCxnSpPr>
        <p:spPr>
          <a:xfrm>
            <a:off x="6072198" y="3051238"/>
            <a:ext cx="657236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3" idx="3"/>
            <a:endCxn id="35" idx="1"/>
          </p:cNvCxnSpPr>
          <p:nvPr/>
        </p:nvCxnSpPr>
        <p:spPr>
          <a:xfrm flipV="1">
            <a:off x="2786050" y="3051238"/>
            <a:ext cx="714380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29058" y="1928802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FATHER</a:t>
            </a:r>
            <a:endParaRPr lang="en-US" dirty="0"/>
          </a:p>
        </p:txBody>
      </p:sp>
      <p:cxnSp>
        <p:nvCxnSpPr>
          <p:cNvPr id="49" name="Straight Connector 48"/>
          <p:cNvCxnSpPr>
            <a:stCxn id="48" idx="2"/>
            <a:endCxn id="35" idx="0"/>
          </p:cNvCxnSpPr>
          <p:nvPr/>
        </p:nvCxnSpPr>
        <p:spPr>
          <a:xfrm rot="5400000">
            <a:off x="4571139" y="2501167"/>
            <a:ext cx="458922" cy="2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500298" y="3929066"/>
            <a:ext cx="50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Approach 1: Ternary Relationship</a:t>
            </a:r>
            <a:endParaRPr lang="en-US" sz="24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00034" y="4753285"/>
            <a:ext cx="8072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Explicitly explains the relationship clearly.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Problem: </a:t>
            </a:r>
            <a:r>
              <a:rPr lang="en-IN" sz="2400" dirty="0" smtClean="0"/>
              <a:t>Partial information will not be allowed.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N-</a:t>
            </a:r>
            <a:r>
              <a:rPr lang="en-IN" dirty="0" err="1" smtClean="0"/>
              <a:t>ary</a:t>
            </a:r>
            <a:r>
              <a:rPr lang="en-IN" dirty="0" smtClean="0"/>
              <a:t> RELATIONSHIP SETS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642918"/>
            <a:ext cx="85011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IN" sz="2400" b="1" dirty="0" smtClean="0"/>
              <a:t>Conversion to Binary relationships: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Consider the ternary relationship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set R, relating entity sets A, B, &amp;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Replace relationship set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 by an entity set E, and create three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binary 	relationship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sets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•</a:t>
            </a:r>
            <a:r>
              <a:rPr lang="en-US" sz="2400" i="1" dirty="0" smtClean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i="1" baseline="-25000" dirty="0" smtClean="0">
                <a:latin typeface="Calibri" pitchFamily="34" charset="0"/>
                <a:cs typeface="Calibri" pitchFamily="34" charset="0"/>
              </a:rPr>
              <a:t>A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, relating E and A.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	•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B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, relating E and B.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	• 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R</a:t>
            </a:r>
            <a:r>
              <a:rPr lang="en-US" sz="2400" i="1" baseline="-25000" dirty="0">
                <a:latin typeface="Calibri" pitchFamily="34" charset="0"/>
                <a:cs typeface="Calibri" pitchFamily="34" charset="0"/>
              </a:rPr>
              <a:t>C</a:t>
            </a:r>
            <a:r>
              <a:rPr lang="en-US" sz="2400" i="1" dirty="0">
                <a:latin typeface="Calibri" pitchFamily="34" charset="0"/>
                <a:cs typeface="Calibri" pitchFamily="34" charset="0"/>
              </a:rPr>
              <a:t>, relating E and C.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571876"/>
            <a:ext cx="7763659" cy="31559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N-</a:t>
            </a:r>
            <a:r>
              <a:rPr lang="en-IN" dirty="0" err="1" smtClean="0"/>
              <a:t>ary</a:t>
            </a:r>
            <a:r>
              <a:rPr lang="en-IN" dirty="0" smtClean="0"/>
              <a:t> RELATIONSHIP SETS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14282" y="642918"/>
            <a:ext cx="85011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 </a:t>
            </a:r>
            <a:r>
              <a:rPr lang="en-IN" sz="2400" b="1" dirty="0" smtClean="0"/>
              <a:t>Conversion to Binary relationships:</a:t>
            </a:r>
          </a:p>
          <a:p>
            <a:pPr>
              <a:buFont typeface="Arial" pitchFamily="34" charset="0"/>
              <a:buChar char="•"/>
            </a:pPr>
            <a:r>
              <a:rPr lang="en-US" sz="2000" i="1" dirty="0" smtClean="0"/>
              <a:t> Attributes of R </a:t>
            </a:r>
            <a:r>
              <a:rPr lang="en-US" sz="2000" i="1" dirty="0"/>
              <a:t>are assigned to entity set </a:t>
            </a:r>
            <a:r>
              <a:rPr lang="en-US" sz="2000" i="1" dirty="0" smtClean="0"/>
              <a:t>E.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 smtClean="0"/>
              <a:t> </a:t>
            </a:r>
            <a:r>
              <a:rPr lang="en-US" sz="2000" dirty="0" smtClean="0"/>
              <a:t>A </a:t>
            </a:r>
            <a:r>
              <a:rPr lang="en-US" sz="2000" dirty="0"/>
              <a:t>special identifying attribute is created for </a:t>
            </a:r>
            <a:r>
              <a:rPr lang="en-US" sz="2000" i="1" dirty="0"/>
              <a:t>E </a:t>
            </a:r>
            <a:r>
              <a:rPr lang="en-US" sz="2000" i="1" dirty="0" smtClean="0"/>
              <a:t> (say ID)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/>
              <a:t> </a:t>
            </a:r>
            <a:r>
              <a:rPr lang="en-US" sz="2000" dirty="0" smtClean="0"/>
              <a:t>For </a:t>
            </a:r>
            <a:r>
              <a:rPr lang="en-US" sz="2000" dirty="0"/>
              <a:t>each relationship (</a:t>
            </a:r>
            <a:r>
              <a:rPr lang="en-US" sz="2000" i="1" dirty="0" err="1"/>
              <a:t>ai</a:t>
            </a:r>
            <a:r>
              <a:rPr lang="en-US" sz="2000" i="1" dirty="0"/>
              <a:t> , bi , </a:t>
            </a:r>
            <a:r>
              <a:rPr lang="en-US" sz="2000" i="1" dirty="0" err="1"/>
              <a:t>ci</a:t>
            </a:r>
            <a:r>
              <a:rPr lang="en-US" sz="2000" i="1" dirty="0"/>
              <a:t> ) in </a:t>
            </a:r>
            <a:r>
              <a:rPr lang="en-US" sz="2000" i="1" dirty="0" smtClean="0"/>
              <a:t>R</a:t>
            </a:r>
            <a:r>
              <a:rPr lang="en-US" sz="2000" i="1" dirty="0"/>
              <a:t>, </a:t>
            </a:r>
            <a:r>
              <a:rPr lang="en-US" sz="2000" i="1" dirty="0" smtClean="0"/>
              <a:t>create </a:t>
            </a:r>
            <a:r>
              <a:rPr lang="en-US" sz="2000" i="1" dirty="0"/>
              <a:t>a new </a:t>
            </a:r>
            <a:r>
              <a:rPr lang="en-US" sz="2000" i="1" dirty="0" smtClean="0"/>
              <a:t>entity ‘</a:t>
            </a:r>
            <a:r>
              <a:rPr lang="en-US" sz="2000" i="1" dirty="0" err="1" smtClean="0"/>
              <a:t>ei</a:t>
            </a:r>
            <a:r>
              <a:rPr lang="en-US" sz="2000" i="1" dirty="0" smtClean="0"/>
              <a:t>’ </a:t>
            </a:r>
            <a:r>
              <a:rPr lang="en-US" sz="2000" i="1" dirty="0"/>
              <a:t>in the entity set E</a:t>
            </a:r>
            <a:r>
              <a:rPr lang="en-US" sz="2000" i="1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IN" sz="2000" i="1" dirty="0"/>
              <a:t> </a:t>
            </a:r>
            <a:r>
              <a:rPr lang="en-US" sz="2000" i="1" dirty="0"/>
              <a:t> </a:t>
            </a:r>
            <a:r>
              <a:rPr lang="en-US" sz="2000" i="1" dirty="0" smtClean="0"/>
              <a:t>Then</a:t>
            </a:r>
            <a:r>
              <a:rPr lang="en-US" sz="2000" i="1" dirty="0"/>
              <a:t>, in each of the three new relationship sets, </a:t>
            </a:r>
            <a:r>
              <a:rPr lang="en-US" sz="2000" i="1" dirty="0" smtClean="0"/>
              <a:t> </a:t>
            </a:r>
            <a:r>
              <a:rPr lang="en-US" sz="2000" i="1" dirty="0"/>
              <a:t>insert </a:t>
            </a:r>
            <a:r>
              <a:rPr lang="en-US" sz="2000" i="1" dirty="0" smtClean="0"/>
              <a:t>following relationships</a:t>
            </a:r>
          </a:p>
          <a:p>
            <a:r>
              <a:rPr lang="en-US" sz="2400" dirty="0" smtClean="0"/>
              <a:t>	• </a:t>
            </a:r>
            <a:r>
              <a:rPr lang="en-US" sz="2400" dirty="0"/>
              <a:t>(</a:t>
            </a:r>
            <a:r>
              <a:rPr lang="en-US" sz="2400" i="1" dirty="0" err="1"/>
              <a:t>ei</a:t>
            </a:r>
            <a:r>
              <a:rPr lang="en-US" sz="2400" i="1" dirty="0"/>
              <a:t> , </a:t>
            </a:r>
            <a:r>
              <a:rPr lang="en-US" sz="2400" i="1" dirty="0" err="1"/>
              <a:t>ai</a:t>
            </a:r>
            <a:r>
              <a:rPr lang="en-US" sz="2400" i="1" dirty="0"/>
              <a:t>) in R</a:t>
            </a:r>
            <a:r>
              <a:rPr lang="en-US" sz="3200" i="1" baseline="-25000" dirty="0"/>
              <a:t>A</a:t>
            </a:r>
            <a:r>
              <a:rPr lang="en-US" sz="3200" i="1" dirty="0"/>
              <a:t>.</a:t>
            </a:r>
            <a:endParaRPr lang="en-US" sz="2400" i="1" dirty="0"/>
          </a:p>
          <a:p>
            <a:r>
              <a:rPr lang="en-US" sz="2400" dirty="0" smtClean="0"/>
              <a:t>	•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ei</a:t>
            </a:r>
            <a:r>
              <a:rPr lang="en-US" sz="2400" i="1" dirty="0" smtClean="0"/>
              <a:t> , </a:t>
            </a:r>
            <a:r>
              <a:rPr lang="en-US" sz="2400" i="1" dirty="0"/>
              <a:t>b</a:t>
            </a:r>
            <a:r>
              <a:rPr lang="en-US" sz="2400" i="1" dirty="0" smtClean="0"/>
              <a:t>i) in R</a:t>
            </a:r>
            <a:r>
              <a:rPr lang="en-US" sz="3200" i="1" baseline="-25000" dirty="0"/>
              <a:t>B</a:t>
            </a:r>
            <a:r>
              <a:rPr lang="en-US" sz="3200" i="1" dirty="0" smtClean="0"/>
              <a:t>.</a:t>
            </a:r>
            <a:endParaRPr lang="en-US" sz="2400" i="1" dirty="0"/>
          </a:p>
          <a:p>
            <a:r>
              <a:rPr lang="en-US" sz="2400" dirty="0" smtClean="0"/>
              <a:t>	• </a:t>
            </a:r>
            <a:r>
              <a:rPr lang="en-US" sz="2400" dirty="0" smtClean="0"/>
              <a:t>(</a:t>
            </a:r>
            <a:r>
              <a:rPr lang="en-US" sz="2400" i="1" dirty="0" err="1" smtClean="0"/>
              <a:t>ei</a:t>
            </a:r>
            <a:r>
              <a:rPr lang="en-US" sz="2400" i="1" dirty="0" smtClean="0"/>
              <a:t> , </a:t>
            </a:r>
            <a:r>
              <a:rPr lang="en-US" sz="2400" i="1" dirty="0" err="1" smtClean="0"/>
              <a:t>ci</a:t>
            </a:r>
            <a:r>
              <a:rPr lang="en-US" sz="2400" i="1" dirty="0" smtClean="0"/>
              <a:t>) in R</a:t>
            </a:r>
            <a:r>
              <a:rPr lang="en-US" sz="3200" i="1" baseline="-25000" dirty="0" smtClean="0"/>
              <a:t>A</a:t>
            </a:r>
            <a:r>
              <a:rPr lang="en-US" sz="3200" i="1" dirty="0" smtClean="0"/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2" name="Picture 4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256"/>
            <a:ext cx="7763659" cy="24415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N-</a:t>
            </a:r>
            <a:r>
              <a:rPr lang="en-IN" dirty="0" err="1" smtClean="0"/>
              <a:t>ary</a:t>
            </a:r>
            <a:r>
              <a:rPr lang="en-IN" dirty="0" smtClean="0"/>
              <a:t> RELATIONSHIP SETS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671862" y="2467269"/>
            <a:ext cx="1771656" cy="3983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RELATIVE</a:t>
            </a:r>
            <a:endParaRPr lang="en-US" dirty="0"/>
          </a:p>
        </p:txBody>
      </p:sp>
      <p:sp>
        <p:nvSpPr>
          <p:cNvPr id="76" name="Flowchart: Decision 75"/>
          <p:cNvSpPr/>
          <p:nvPr/>
        </p:nvSpPr>
        <p:spPr>
          <a:xfrm>
            <a:off x="6286512" y="2354687"/>
            <a:ext cx="2571768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M_PAR</a:t>
            </a:r>
            <a:endParaRPr lang="en-US" b="1" dirty="0"/>
          </a:p>
        </p:txBody>
      </p:sp>
      <p:cxnSp>
        <p:nvCxnSpPr>
          <p:cNvPr id="78" name="Straight Connector 77"/>
          <p:cNvCxnSpPr>
            <a:stCxn id="74" idx="3"/>
            <a:endCxn id="76" idx="1"/>
          </p:cNvCxnSpPr>
          <p:nvPr/>
        </p:nvCxnSpPr>
        <p:spPr>
          <a:xfrm flipV="1">
            <a:off x="5443518" y="2661011"/>
            <a:ext cx="842994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6715140" y="3357562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MOTHER</a:t>
            </a:r>
            <a:endParaRPr lang="en-US" dirty="0"/>
          </a:p>
        </p:txBody>
      </p:sp>
      <p:cxnSp>
        <p:nvCxnSpPr>
          <p:cNvPr id="80" name="Straight Connector 79"/>
          <p:cNvCxnSpPr>
            <a:stCxn id="79" idx="0"/>
            <a:endCxn id="76" idx="2"/>
          </p:cNvCxnSpPr>
          <p:nvPr/>
        </p:nvCxnSpPr>
        <p:spPr>
          <a:xfrm rot="16200000" flipV="1">
            <a:off x="7391569" y="3148163"/>
            <a:ext cx="390227" cy="2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Decision 81"/>
          <p:cNvSpPr/>
          <p:nvPr/>
        </p:nvSpPr>
        <p:spPr>
          <a:xfrm>
            <a:off x="428596" y="2324393"/>
            <a:ext cx="2571768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F</a:t>
            </a:r>
            <a:r>
              <a:rPr lang="en-IN" b="1" dirty="0" smtClean="0"/>
              <a:t>_PAR</a:t>
            </a:r>
            <a:endParaRPr lang="en-US" b="1" dirty="0"/>
          </a:p>
        </p:txBody>
      </p:sp>
      <p:cxnSp>
        <p:nvCxnSpPr>
          <p:cNvPr id="83" name="Straight Connector 82"/>
          <p:cNvCxnSpPr>
            <a:stCxn id="82" idx="3"/>
          </p:cNvCxnSpPr>
          <p:nvPr/>
        </p:nvCxnSpPr>
        <p:spPr>
          <a:xfrm>
            <a:off x="3000364" y="2630717"/>
            <a:ext cx="657236" cy="5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85786" y="3357562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FATHER</a:t>
            </a:r>
            <a:endParaRPr lang="en-US" dirty="0"/>
          </a:p>
        </p:txBody>
      </p:sp>
      <p:cxnSp>
        <p:nvCxnSpPr>
          <p:cNvPr id="87" name="Straight Connector 86"/>
          <p:cNvCxnSpPr>
            <a:stCxn id="86" idx="0"/>
            <a:endCxn id="82" idx="2"/>
          </p:cNvCxnSpPr>
          <p:nvPr/>
        </p:nvCxnSpPr>
        <p:spPr>
          <a:xfrm rot="5400000" flipH="1" flipV="1">
            <a:off x="1482787" y="3125869"/>
            <a:ext cx="420521" cy="4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2976" y="4538971"/>
            <a:ext cx="6941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Approach 2: Conversion to Binary relationships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5157629"/>
            <a:ext cx="7879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Partial information is allowed. 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 smtClean="0"/>
              <a:t>One can enter the Father’s information even though Mother’s information is unknown.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3714744" y="642918"/>
            <a:ext cx="1771656" cy="3983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CHILD</a:t>
            </a:r>
            <a:endParaRPr lang="en-US" dirty="0"/>
          </a:p>
        </p:txBody>
      </p:sp>
      <p:sp>
        <p:nvSpPr>
          <p:cNvPr id="24" name="Flowchart: Decision 23"/>
          <p:cNvSpPr/>
          <p:nvPr/>
        </p:nvSpPr>
        <p:spPr>
          <a:xfrm>
            <a:off x="3286116" y="1387592"/>
            <a:ext cx="2571768" cy="3983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HAS</a:t>
            </a:r>
            <a:endParaRPr lang="en-US" b="1" dirty="0"/>
          </a:p>
        </p:txBody>
      </p:sp>
      <p:cxnSp>
        <p:nvCxnSpPr>
          <p:cNvPr id="25" name="Straight Connector 24"/>
          <p:cNvCxnSpPr>
            <a:stCxn id="74" idx="0"/>
            <a:endCxn id="24" idx="2"/>
          </p:cNvCxnSpPr>
          <p:nvPr/>
        </p:nvCxnSpPr>
        <p:spPr>
          <a:xfrm rot="5400000" flipH="1" flipV="1">
            <a:off x="4224174" y="2119443"/>
            <a:ext cx="681343" cy="14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4" idx="0"/>
            <a:endCxn id="22" idx="2"/>
          </p:cNvCxnSpPr>
          <p:nvPr/>
        </p:nvCxnSpPr>
        <p:spPr>
          <a:xfrm rot="5400000" flipH="1" flipV="1">
            <a:off x="4413116" y="1200136"/>
            <a:ext cx="346340" cy="28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Binary </a:t>
            </a:r>
            <a:r>
              <a:rPr lang="en-IN" dirty="0" err="1" smtClean="0"/>
              <a:t>vs</a:t>
            </a:r>
            <a:r>
              <a:rPr lang="en-IN" dirty="0" smtClean="0"/>
              <a:t> N-</a:t>
            </a:r>
            <a:r>
              <a:rPr lang="en-IN" dirty="0" err="1" smtClean="0"/>
              <a:t>ary</a:t>
            </a:r>
            <a:r>
              <a:rPr lang="en-IN" dirty="0" smtClean="0"/>
              <a:t> RELATIONSHIP SETS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885467"/>
            <a:ext cx="828680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 smtClean="0"/>
              <a:t> </a:t>
            </a:r>
            <a:r>
              <a:rPr lang="en-IN" sz="2400" b="1" dirty="0" smtClean="0"/>
              <a:t>Problems:</a:t>
            </a:r>
          </a:p>
          <a:p>
            <a:pPr>
              <a:buFont typeface="Arial" pitchFamily="34" charset="0"/>
              <a:buChar char="•"/>
            </a:pPr>
            <a:r>
              <a:rPr lang="en-IN" sz="2400" b="1" dirty="0"/>
              <a:t> </a:t>
            </a:r>
            <a:r>
              <a:rPr lang="en-US" sz="2400" dirty="0" smtClean="0"/>
              <a:t>I</a:t>
            </a:r>
            <a:r>
              <a:rPr lang="en-US" dirty="0" smtClean="0"/>
              <a:t>ncreased </a:t>
            </a:r>
            <a:r>
              <a:rPr lang="en-US" dirty="0"/>
              <a:t>complexity of the design </a:t>
            </a:r>
            <a:r>
              <a:rPr lang="en-US" dirty="0" smtClean="0"/>
              <a:t> and </a:t>
            </a:r>
            <a:r>
              <a:rPr lang="en-US" dirty="0"/>
              <a:t>storage requirements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2800" dirty="0" smtClean="0"/>
              <a:t>•</a:t>
            </a:r>
            <a:r>
              <a:rPr lang="en-US" dirty="0" smtClean="0"/>
              <a:t>Translating constraints may be difficult or impossible.</a:t>
            </a:r>
          </a:p>
          <a:p>
            <a:r>
              <a:rPr lang="en-US" sz="2800" dirty="0" smtClean="0"/>
              <a:t>•</a:t>
            </a:r>
            <a:r>
              <a:rPr lang="en-US" dirty="0" smtClean="0"/>
              <a:t>Unwanted or invalid data may be present.</a:t>
            </a:r>
            <a:endParaRPr lang="en-US" dirty="0" smtClean="0"/>
          </a:p>
          <a:p>
            <a:r>
              <a:rPr lang="en-US" sz="2800" dirty="0" smtClean="0"/>
              <a:t>• </a:t>
            </a:r>
            <a:r>
              <a:rPr lang="en-US" dirty="0" smtClean="0"/>
              <a:t>Some n-</a:t>
            </a:r>
            <a:r>
              <a:rPr lang="en-US" dirty="0" err="1" smtClean="0"/>
              <a:t>ary</a:t>
            </a:r>
            <a:r>
              <a:rPr lang="en-US" dirty="0" smtClean="0"/>
              <a:t> relationships cannot be converted to binary relationships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Loss of information</a:t>
            </a:r>
          </a:p>
        </p:txBody>
      </p:sp>
      <p:pic>
        <p:nvPicPr>
          <p:cNvPr id="3074" name="Picture 2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786190"/>
            <a:ext cx="5572164" cy="2731957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286512" y="4143380"/>
            <a:ext cx="22860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Loss of information will be there.</a:t>
            </a:r>
          </a:p>
          <a:p>
            <a:endParaRPr lang="en-IN" dirty="0"/>
          </a:p>
          <a:p>
            <a:r>
              <a:rPr lang="en-IN" dirty="0" smtClean="0"/>
              <a:t>Cannot tell exactly which student is allotted to an instructor for specific projects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Placement of Attributes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885467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Cardinality ratio of a relationship can affect the placement of relationship attributes.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smtClean="0"/>
              <a:t>One to one relationships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dirty="0" smtClean="0"/>
              <a:t>Relationship attribute can be associated with either one of the participating entities</a:t>
            </a:r>
            <a:endParaRPr lang="en-US" sz="2000" b="1" dirty="0" smtClean="0"/>
          </a:p>
        </p:txBody>
      </p:sp>
      <p:pic>
        <p:nvPicPr>
          <p:cNvPr id="4099" name="Picture 3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908309"/>
            <a:ext cx="5286412" cy="1806575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2214546" y="5143512"/>
            <a:ext cx="171451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Date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9" idx="0"/>
          </p:cNvCxnSpPr>
          <p:nvPr/>
        </p:nvCxnSpPr>
        <p:spPr>
          <a:xfrm rot="5400000" flipH="1" flipV="1">
            <a:off x="2714612" y="4786322"/>
            <a:ext cx="71438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Callout 11"/>
          <p:cNvSpPr/>
          <p:nvPr/>
        </p:nvSpPr>
        <p:spPr>
          <a:xfrm>
            <a:off x="4572000" y="5286388"/>
            <a:ext cx="3143272" cy="1428760"/>
          </a:xfrm>
          <a:prstGeom prst="wedgeEllipseCallout">
            <a:avLst>
              <a:gd name="adj1" fmla="val -94451"/>
              <a:gd name="adj2" fmla="val -10411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 can be placed with ‘instructor or ‘student’’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215074" y="2643182"/>
          <a:ext cx="27860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1-04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Placement of Attributes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885467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Cardinality ratio of a relationship can affect the placement of relationship attributes.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smtClean="0"/>
              <a:t>One to many relationship or Many to one relationship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dirty="0" smtClean="0"/>
              <a:t>Relationship attribute can be repositioned to only the entity set   on the many side of the relationship.</a:t>
            </a:r>
            <a:endParaRPr lang="en-US" sz="2000" b="1" dirty="0" smtClean="0"/>
          </a:p>
        </p:txBody>
      </p:sp>
      <p:pic>
        <p:nvPicPr>
          <p:cNvPr id="6146" name="Picture 2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214686"/>
            <a:ext cx="4714908" cy="173037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785918" y="5285594"/>
            <a:ext cx="171451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Date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H="1" flipV="1">
            <a:off x="2215340" y="4928404"/>
            <a:ext cx="71438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4214810" y="5357826"/>
            <a:ext cx="3500462" cy="785818"/>
          </a:xfrm>
          <a:prstGeom prst="wedgeEllipseCallout">
            <a:avLst>
              <a:gd name="adj1" fmla="val -92274"/>
              <a:gd name="adj2" fmla="val -13321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 must be placed with  ‘student’’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43570" y="2643182"/>
          <a:ext cx="27860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1-04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Placement of Attributes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57158" y="885467"/>
            <a:ext cx="8286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000" dirty="0" smtClean="0"/>
              <a:t> Cardinality ratio of a relationship can affect the placement of relationship attributes.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smtClean="0"/>
              <a:t>Many to many relationships</a:t>
            </a:r>
          </a:p>
          <a:p>
            <a:pPr lvl="1">
              <a:buFont typeface="Arial" pitchFamily="34" charset="0"/>
              <a:buChar char="•"/>
            </a:pPr>
            <a:r>
              <a:rPr lang="en-IN" sz="2000" b="1" dirty="0"/>
              <a:t> </a:t>
            </a:r>
            <a:r>
              <a:rPr lang="en-IN" sz="2000" dirty="0" smtClean="0"/>
              <a:t>Relationship attribute must be associated with relationship sets rather than with any of the participating entities</a:t>
            </a:r>
            <a:endParaRPr lang="en-US" sz="2000" b="1" dirty="0" smtClean="0"/>
          </a:p>
        </p:txBody>
      </p:sp>
      <p:pic>
        <p:nvPicPr>
          <p:cNvPr id="5122" name="Picture 2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4643470" cy="1730375"/>
          </a:xfrm>
          <a:prstGeom prst="rect">
            <a:avLst/>
          </a:prstGeom>
          <a:noFill/>
        </p:spPr>
      </p:pic>
      <p:sp>
        <p:nvSpPr>
          <p:cNvPr id="6" name="Oval 5"/>
          <p:cNvSpPr/>
          <p:nvPr/>
        </p:nvSpPr>
        <p:spPr>
          <a:xfrm>
            <a:off x="1857356" y="5429264"/>
            <a:ext cx="1714512" cy="500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Date</a:t>
            </a:r>
            <a:endParaRPr lang="en-US" b="1" dirty="0"/>
          </a:p>
        </p:txBody>
      </p:sp>
      <p:cxnSp>
        <p:nvCxnSpPr>
          <p:cNvPr id="7" name="Straight Connector 6"/>
          <p:cNvCxnSpPr>
            <a:stCxn id="6" idx="0"/>
          </p:cNvCxnSpPr>
          <p:nvPr/>
        </p:nvCxnSpPr>
        <p:spPr>
          <a:xfrm rot="5400000" flipH="1" flipV="1">
            <a:off x="2357422" y="5072074"/>
            <a:ext cx="714380" cy="158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Callout 7"/>
          <p:cNvSpPr/>
          <p:nvPr/>
        </p:nvSpPr>
        <p:spPr>
          <a:xfrm>
            <a:off x="4286248" y="5214950"/>
            <a:ext cx="3500462" cy="785818"/>
          </a:xfrm>
          <a:prstGeom prst="wedgeEllipseCallout">
            <a:avLst>
              <a:gd name="adj1" fmla="val -89553"/>
              <a:gd name="adj2" fmla="val -10654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Date must be placed with  ‘advisor’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143636" y="2786058"/>
          <a:ext cx="27860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17-02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1-04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I11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12-04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ACTIVITY-1</a:t>
            </a:r>
            <a:endParaRPr lang="en-US" dirty="0"/>
          </a:p>
        </p:txBody>
      </p:sp>
      <p:pic>
        <p:nvPicPr>
          <p:cNvPr id="7171" name="Picture 3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84525"/>
            <a:ext cx="8816975" cy="3673475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7158" y="885467"/>
            <a:ext cx="82868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Place attribute ‘Access date’ of relationship set ‘depositor’: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1. Many to </a:t>
            </a:r>
            <a:r>
              <a:rPr lang="en-IN" sz="2000" b="1" dirty="0"/>
              <a:t>O</a:t>
            </a:r>
            <a:r>
              <a:rPr lang="en-IN" sz="2000" b="1" dirty="0" smtClean="0"/>
              <a:t>ne Relationship.</a:t>
            </a:r>
          </a:p>
          <a:p>
            <a:r>
              <a:rPr lang="en-IN" sz="2000" b="1" dirty="0" smtClean="0"/>
              <a:t> 2. One to One Relationship.</a:t>
            </a:r>
          </a:p>
          <a:p>
            <a:r>
              <a:rPr lang="en-IN" sz="2000" b="1" dirty="0"/>
              <a:t> </a:t>
            </a:r>
            <a:r>
              <a:rPr lang="en-IN" sz="2000" b="1" dirty="0" smtClean="0"/>
              <a:t>3. One to Many Relationship.</a:t>
            </a:r>
          </a:p>
          <a:p>
            <a:r>
              <a:rPr lang="en-IN" sz="2000" b="1" dirty="0" smtClean="0"/>
              <a:t> 4. Many to Many Relationship   </a:t>
            </a:r>
            <a:endParaRPr lang="en-US" sz="2000" b="1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IN" dirty="0" smtClean="0"/>
              <a:t>ER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IN" dirty="0" smtClean="0"/>
              <a:t>Notion of entity-sets and relationship-sets in not defined precisely.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Several approaches can be adopted for representation of real-world objects and their relationships.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Choice of ER designs depends upon the targeted enterprise.</a:t>
            </a:r>
          </a:p>
          <a:p>
            <a:endParaRPr lang="en-IN" dirty="0" smtClean="0"/>
          </a:p>
          <a:p>
            <a:r>
              <a:rPr lang="en-IN" dirty="0" smtClean="0"/>
              <a:t>Leads to few ER design issues to be considered.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25470"/>
          </a:xfrm>
        </p:spPr>
        <p:txBody>
          <a:bodyPr/>
          <a:lstStyle/>
          <a:p>
            <a:r>
              <a:rPr lang="en-IN" dirty="0" smtClean="0"/>
              <a:t>ER decision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7467600" cy="5402406"/>
          </a:xfrm>
        </p:spPr>
        <p:txBody>
          <a:bodyPr/>
          <a:lstStyle/>
          <a:p>
            <a:r>
              <a:rPr lang="en-IN" dirty="0" smtClean="0"/>
              <a:t>Basic design issues:</a:t>
            </a:r>
            <a:endParaRPr lang="en-US" dirty="0" smtClean="0"/>
          </a:p>
          <a:p>
            <a:pPr lvl="1"/>
            <a:r>
              <a:rPr lang="en-US" b="1" dirty="0" smtClean="0"/>
              <a:t>Use of Entity </a:t>
            </a:r>
            <a:r>
              <a:rPr lang="en-US" b="1" dirty="0" smtClean="0"/>
              <a:t>S</a:t>
            </a:r>
            <a:r>
              <a:rPr lang="en-US" b="1" dirty="0" smtClean="0"/>
              <a:t>ets versus attributes.</a:t>
            </a:r>
          </a:p>
          <a:p>
            <a:pPr lvl="1">
              <a:buNone/>
            </a:pPr>
            <a:endParaRPr lang="en-US" b="1" dirty="0" smtClean="0"/>
          </a:p>
          <a:p>
            <a:pPr lvl="1"/>
            <a:r>
              <a:rPr lang="en-IN" dirty="0" smtClean="0"/>
              <a:t> </a:t>
            </a:r>
            <a:r>
              <a:rPr lang="en-US" b="1" dirty="0" smtClean="0"/>
              <a:t>Use of Entity Sets versus Relationship </a:t>
            </a:r>
            <a:r>
              <a:rPr lang="en-US" b="1" dirty="0" smtClean="0"/>
              <a:t>Sets.</a:t>
            </a:r>
          </a:p>
          <a:p>
            <a:pPr lvl="1"/>
            <a:endParaRPr lang="en-IN" b="1" dirty="0" smtClean="0"/>
          </a:p>
          <a:p>
            <a:pPr lvl="1"/>
            <a:r>
              <a:rPr lang="en-US" b="1" dirty="0" smtClean="0"/>
              <a:t>Binary versus </a:t>
            </a:r>
            <a:r>
              <a:rPr lang="en-US" b="1" i="1" dirty="0" smtClean="0"/>
              <a:t>n-</a:t>
            </a:r>
            <a:r>
              <a:rPr lang="en-US" b="1" i="1" dirty="0" err="1" smtClean="0"/>
              <a:t>ary</a:t>
            </a:r>
            <a:r>
              <a:rPr lang="en-US" b="1" i="1" dirty="0" smtClean="0"/>
              <a:t> Relationship </a:t>
            </a:r>
            <a:r>
              <a:rPr lang="en-US" b="1" i="1" dirty="0" smtClean="0"/>
              <a:t>Sets.</a:t>
            </a:r>
          </a:p>
          <a:p>
            <a:pPr lvl="1"/>
            <a:endParaRPr lang="en-IN" b="1" i="1" dirty="0" smtClean="0"/>
          </a:p>
          <a:p>
            <a:pPr lvl="1"/>
            <a:r>
              <a:rPr lang="en-US" b="1" dirty="0" smtClean="0"/>
              <a:t>Placement of Relationship Attributes</a:t>
            </a:r>
            <a:endParaRPr lang="en-US" b="1" i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versus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4572008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 descr="C:\Users\Rimjhim\Desktop\DBMS\lectures\ERdesign issues\issu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85794"/>
            <a:ext cx="8215370" cy="268151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85720" y="4214818"/>
            <a:ext cx="828680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Fig (a) : Phone number 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can be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 a </a:t>
            </a:r>
            <a:r>
              <a:rPr lang="en-IN" sz="2800" i="1" u="sng" dirty="0" smtClean="0">
                <a:latin typeface="Calibri" pitchFamily="34" charset="0"/>
                <a:cs typeface="Calibri" pitchFamily="34" charset="0"/>
              </a:rPr>
              <a:t>single-valued attribute.</a:t>
            </a:r>
          </a:p>
          <a:p>
            <a:endParaRPr lang="en-IN" sz="2800" i="1" dirty="0">
              <a:latin typeface="Calibri" pitchFamily="34" charset="0"/>
              <a:cs typeface="Calibri" pitchFamily="34" charset="0"/>
            </a:endParaRPr>
          </a:p>
          <a:p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Fig (b) : Phone number can be a </a:t>
            </a:r>
            <a:r>
              <a:rPr lang="en-IN" sz="2800" i="1" u="sng" dirty="0" smtClean="0">
                <a:latin typeface="Calibri" pitchFamily="34" charset="0"/>
                <a:cs typeface="Calibri" pitchFamily="34" charset="0"/>
              </a:rPr>
              <a:t>multi-valued attribute.</a:t>
            </a:r>
          </a:p>
          <a:p>
            <a:r>
              <a:rPr lang="en-IN" sz="2800" i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Ex: Phone_number1 Office</a:t>
            </a:r>
          </a:p>
          <a:p>
            <a:r>
              <a:rPr lang="en-IN" sz="2800" i="1" dirty="0">
                <a:latin typeface="Calibri" pitchFamily="34" charset="0"/>
                <a:cs typeface="Calibri" pitchFamily="34" charset="0"/>
              </a:rPr>
              <a:t>	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      Phone_number2 Home</a:t>
            </a:r>
            <a:endParaRPr lang="en-US" sz="28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versus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4572008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928670"/>
            <a:ext cx="828680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>
                <a:latin typeface="Calibri" pitchFamily="34" charset="0"/>
                <a:cs typeface="Calibri" pitchFamily="34" charset="0"/>
              </a:rPr>
              <a:t>Guideline: 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The choice mainly depends upon the </a:t>
            </a:r>
            <a:r>
              <a:rPr lang="en-US" sz="2800" i="1" dirty="0" smtClean="0">
                <a:latin typeface="Calibri" pitchFamily="34" charset="0"/>
                <a:cs typeface="Calibri" pitchFamily="34" charset="0"/>
              </a:rPr>
              <a:t>depend on the structure of the real-world enterprise being modeled, and on the semantics associated with the attribute in question.</a:t>
            </a:r>
          </a:p>
          <a:p>
            <a:endParaRPr lang="en-IN" sz="2800" i="1" dirty="0">
              <a:latin typeface="Calibri" pitchFamily="34" charset="0"/>
              <a:cs typeface="Calibri" pitchFamily="34" charset="0"/>
            </a:endParaRPr>
          </a:p>
          <a:p>
            <a:endParaRPr lang="en-US" sz="28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3357562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642918"/>
            <a:ext cx="857256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i="1" dirty="0" smtClean="0">
                <a:latin typeface="Calibri" pitchFamily="34" charset="0"/>
                <a:cs typeface="Calibri" pitchFamily="34" charset="0"/>
              </a:rPr>
              <a:t>Guideline: </a:t>
            </a:r>
            <a:r>
              <a:rPr lang="en-IN" sz="2800" i="1" dirty="0" smtClean="0">
                <a:latin typeface="Calibri" pitchFamily="34" charset="0"/>
                <a:cs typeface="Calibri" pitchFamily="34" charset="0"/>
              </a:rPr>
              <a:t>Possible guideline is to designate a relationship set to describe an action that occurs between entities.</a:t>
            </a:r>
          </a:p>
          <a:p>
            <a:endParaRPr lang="en-IN" sz="2800" b="1" i="1" dirty="0">
              <a:latin typeface="Calibri" pitchFamily="34" charset="0"/>
              <a:cs typeface="Calibri" pitchFamily="34" charset="0"/>
            </a:endParaRPr>
          </a:p>
          <a:p>
            <a:r>
              <a:rPr lang="en-IN" sz="2400" b="1" i="1" dirty="0" smtClean="0">
                <a:latin typeface="Calibri" pitchFamily="34" charset="0"/>
                <a:cs typeface="Calibri" pitchFamily="34" charset="0"/>
              </a:rPr>
              <a:t>Scenario: </a:t>
            </a:r>
            <a:r>
              <a:rPr lang="en-IN" sz="2400" i="1" dirty="0" smtClean="0">
                <a:latin typeface="Calibri" pitchFamily="34" charset="0"/>
                <a:cs typeface="Calibri" pitchFamily="34" charset="0"/>
              </a:rPr>
              <a:t>Represent purchase of items by a customer.</a:t>
            </a:r>
            <a:endParaRPr lang="en-IN" sz="2400" b="1" i="1" dirty="0">
              <a:latin typeface="Calibri" pitchFamily="34" charset="0"/>
              <a:cs typeface="Calibri" pitchFamily="34" charset="0"/>
            </a:endParaRPr>
          </a:p>
          <a:p>
            <a:r>
              <a:rPr lang="en-IN" sz="2400" b="1" i="1" dirty="0" smtClean="0">
                <a:latin typeface="Calibri" pitchFamily="34" charset="0"/>
                <a:cs typeface="Calibri" pitchFamily="34" charset="0"/>
              </a:rPr>
              <a:t>Two possible correct approaches:</a:t>
            </a:r>
          </a:p>
          <a:p>
            <a:r>
              <a:rPr lang="en-IN" sz="2400" b="1" i="1" dirty="0" smtClean="0">
                <a:latin typeface="Calibri" pitchFamily="34" charset="0"/>
                <a:cs typeface="Calibri" pitchFamily="34" charset="0"/>
              </a:rPr>
              <a:t>Approach 1: </a:t>
            </a:r>
            <a:r>
              <a:rPr lang="en-IN" sz="2400" i="1" dirty="0" smtClean="0">
                <a:latin typeface="Calibri" pitchFamily="34" charset="0"/>
                <a:cs typeface="Calibri" pitchFamily="34" charset="0"/>
              </a:rPr>
              <a:t>Simply use SALES relationship to model the situation.</a:t>
            </a:r>
            <a:endParaRPr lang="en-US" sz="2400" i="1" dirty="0" smtClean="0">
              <a:latin typeface="Calibri" pitchFamily="34" charset="0"/>
              <a:cs typeface="Calibri" pitchFamily="34" charset="0"/>
            </a:endParaRPr>
          </a:p>
          <a:p>
            <a:endParaRPr lang="en-IN" sz="2800" i="1" dirty="0">
              <a:latin typeface="Calibri" pitchFamily="34" charset="0"/>
              <a:cs typeface="Calibri" pitchFamily="34" charset="0"/>
            </a:endParaRPr>
          </a:p>
          <a:p>
            <a:endParaRPr lang="en-US" sz="28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4745178"/>
            <a:ext cx="17716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15140" y="4745178"/>
            <a:ext cx="17716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CUSTOMERS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643306" y="4745178"/>
            <a:ext cx="207170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SALES</a:t>
            </a:r>
            <a:endParaRPr lang="en-US" b="1" dirty="0"/>
          </a:p>
        </p:txBody>
      </p: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5715008" y="5030930"/>
            <a:ext cx="1000132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2271690" y="5030930"/>
            <a:ext cx="1371616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43636" y="4030798"/>
            <a:ext cx="1071570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C_ID</a:t>
            </a:r>
            <a:endParaRPr lang="en-US" sz="1400" b="1" dirty="0"/>
          </a:p>
        </p:txBody>
      </p:sp>
      <p:sp>
        <p:nvSpPr>
          <p:cNvPr id="16" name="Oval 15"/>
          <p:cNvSpPr/>
          <p:nvPr/>
        </p:nvSpPr>
        <p:spPr>
          <a:xfrm>
            <a:off x="7286644" y="3673608"/>
            <a:ext cx="1500198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C_NAME</a:t>
            </a:r>
            <a:endParaRPr lang="en-US" sz="1400" b="1" dirty="0"/>
          </a:p>
        </p:txBody>
      </p:sp>
      <p:sp>
        <p:nvSpPr>
          <p:cNvPr id="17" name="Oval 16"/>
          <p:cNvSpPr/>
          <p:nvPr/>
        </p:nvSpPr>
        <p:spPr>
          <a:xfrm>
            <a:off x="285720" y="3959360"/>
            <a:ext cx="928694" cy="3476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_ID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1500166" y="4030798"/>
            <a:ext cx="1571636" cy="2857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_NAME</a:t>
            </a:r>
            <a:endParaRPr lang="en-US" sz="1400" b="1" dirty="0"/>
          </a:p>
        </p:txBody>
      </p:sp>
      <p:cxnSp>
        <p:nvCxnSpPr>
          <p:cNvPr id="22" name="Straight Connector 21"/>
          <p:cNvCxnSpPr>
            <a:stCxn id="17" idx="4"/>
            <a:endCxn id="5" idx="0"/>
          </p:cNvCxnSpPr>
          <p:nvPr/>
        </p:nvCxnSpPr>
        <p:spPr>
          <a:xfrm rot="16200000" flipH="1">
            <a:off x="848888" y="4208204"/>
            <a:ext cx="438152" cy="63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5" idx="0"/>
          </p:cNvCxnSpPr>
          <p:nvPr/>
        </p:nvCxnSpPr>
        <p:spPr>
          <a:xfrm rot="5400000">
            <a:off x="1621609" y="4080803"/>
            <a:ext cx="428628" cy="90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7" idx="0"/>
          </p:cNvCxnSpPr>
          <p:nvPr/>
        </p:nvCxnSpPr>
        <p:spPr>
          <a:xfrm rot="5400000">
            <a:off x="7461666" y="4170101"/>
            <a:ext cx="714380" cy="43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  <a:endCxn id="7" idx="0"/>
          </p:cNvCxnSpPr>
          <p:nvPr/>
        </p:nvCxnSpPr>
        <p:spPr>
          <a:xfrm rot="16200000" flipH="1">
            <a:off x="6961599" y="4105809"/>
            <a:ext cx="357190" cy="92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57422" y="6072206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Approach-1 (Compact form)</a:t>
            </a:r>
            <a:endParaRPr lang="en-US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Relationship sets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357430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2357430"/>
            <a:ext cx="177165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itchFamily="34" charset="0"/>
                <a:cs typeface="Calibri" pitchFamily="34" charset="0"/>
              </a:rPr>
              <a:t>ITEMS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15140" y="2357430"/>
            <a:ext cx="177165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itchFamily="34" charset="0"/>
                <a:cs typeface="Calibri" pitchFamily="34" charset="0"/>
              </a:rPr>
              <a:t>CUSTOMERS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6500826" y="3286124"/>
            <a:ext cx="228601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Belongs to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rot="16200000" flipH="1">
            <a:off x="960807" y="3211113"/>
            <a:ext cx="857256" cy="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43636" y="1643050"/>
            <a:ext cx="1071570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C_ID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286644" y="1285860"/>
            <a:ext cx="1500198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C_NAME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5720" y="1571612"/>
            <a:ext cx="928694" cy="3476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_ID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500166" y="1643050"/>
            <a:ext cx="1571636" cy="2857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Calibri" pitchFamily="34" charset="0"/>
                <a:cs typeface="Calibri" pitchFamily="34" charset="0"/>
              </a:rPr>
              <a:t>I</a:t>
            </a:r>
            <a:r>
              <a:rPr lang="en-IN" sz="1400" b="1" dirty="0" smtClean="0">
                <a:latin typeface="Calibri" pitchFamily="34" charset="0"/>
                <a:cs typeface="Calibri" pitchFamily="34" charset="0"/>
              </a:rPr>
              <a:t>_NAME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Straight Connector 21"/>
          <p:cNvCxnSpPr>
            <a:stCxn id="17" idx="4"/>
            <a:endCxn id="5" idx="0"/>
          </p:cNvCxnSpPr>
          <p:nvPr/>
        </p:nvCxnSpPr>
        <p:spPr>
          <a:xfrm rot="16200000" flipH="1">
            <a:off x="848888" y="1820456"/>
            <a:ext cx="438152" cy="63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5" idx="0"/>
          </p:cNvCxnSpPr>
          <p:nvPr/>
        </p:nvCxnSpPr>
        <p:spPr>
          <a:xfrm rot="5400000">
            <a:off x="1621609" y="1693055"/>
            <a:ext cx="428628" cy="90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7" idx="0"/>
          </p:cNvCxnSpPr>
          <p:nvPr/>
        </p:nvCxnSpPr>
        <p:spPr>
          <a:xfrm rot="5400000">
            <a:off x="7461666" y="1782353"/>
            <a:ext cx="714380" cy="43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  <a:endCxn id="7" idx="0"/>
          </p:cNvCxnSpPr>
          <p:nvPr/>
        </p:nvCxnSpPr>
        <p:spPr>
          <a:xfrm rot="16200000" flipH="1">
            <a:off x="6961599" y="1718061"/>
            <a:ext cx="357190" cy="92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43306" y="4071942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Calibri" pitchFamily="34" charset="0"/>
                <a:cs typeface="Calibri" pitchFamily="34" charset="0"/>
              </a:rPr>
              <a:t>INVOICE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365097" y="3064663"/>
            <a:ext cx="285752" cy="23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142844" y="3429000"/>
            <a:ext cx="2500330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latin typeface="Calibri" pitchFamily="34" charset="0"/>
                <a:cs typeface="Calibri" pitchFamily="34" charset="0"/>
              </a:rPr>
              <a:t>Contains</a:t>
            </a: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1" name="Straight Connector 40"/>
          <p:cNvCxnSpPr>
            <a:stCxn id="19" idx="1"/>
          </p:cNvCxnSpPr>
          <p:nvPr/>
        </p:nvCxnSpPr>
        <p:spPr>
          <a:xfrm rot="10800000">
            <a:off x="1393014" y="3929069"/>
            <a:ext cx="2250293" cy="3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85720" y="642918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Approach 2: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IN" sz="2000" i="1" dirty="0" smtClean="0">
                <a:latin typeface="Calibri" pitchFamily="34" charset="0"/>
                <a:cs typeface="Calibri" pitchFamily="34" charset="0"/>
              </a:rPr>
              <a:t>We can use a third entity set INVOICE to model the situation in the following way. </a:t>
            </a:r>
            <a:r>
              <a:rPr lang="en-IN" sz="2000" b="1" i="1" dirty="0" smtClean="0">
                <a:latin typeface="Calibri" pitchFamily="34" charset="0"/>
                <a:cs typeface="Calibri" pitchFamily="34" charset="0"/>
              </a:rPr>
              <a:t> </a:t>
            </a:r>
            <a:endParaRPr lang="en-US" sz="2000" i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rot="10800000" flipV="1">
            <a:off x="5357818" y="4000504"/>
            <a:ext cx="2428892" cy="27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0"/>
            <a:endCxn id="7" idx="2"/>
          </p:cNvCxnSpPr>
          <p:nvPr/>
        </p:nvCxnSpPr>
        <p:spPr>
          <a:xfrm rot="16200000" flipV="1">
            <a:off x="7372368" y="3014658"/>
            <a:ext cx="500066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14282" y="4786322"/>
            <a:ext cx="84296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Scenario 2: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Consider SALES relationship set maintains DATE and SALES_PERSON_ID (SP_ID).</a:t>
            </a:r>
          </a:p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Approach-1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is inefficient. 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 duplication and memory wastage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43006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44" y="642918"/>
            <a:ext cx="8572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800" i="1" dirty="0">
              <a:latin typeface="Calibri" pitchFamily="34" charset="0"/>
              <a:cs typeface="Calibri" pitchFamily="34" charset="0"/>
            </a:endParaRPr>
          </a:p>
          <a:p>
            <a:endParaRPr lang="en-US" sz="28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3130622"/>
            <a:ext cx="17716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15140" y="3130622"/>
            <a:ext cx="1771656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CUSTOMERS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3643306" y="3130622"/>
            <a:ext cx="2071702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SALES</a:t>
            </a:r>
            <a:endParaRPr lang="en-US" b="1" dirty="0"/>
          </a:p>
        </p:txBody>
      </p:sp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 flipV="1">
            <a:off x="5715008" y="3416374"/>
            <a:ext cx="1000132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1"/>
          </p:cNvCxnSpPr>
          <p:nvPr/>
        </p:nvCxnSpPr>
        <p:spPr>
          <a:xfrm>
            <a:off x="2271690" y="3416374"/>
            <a:ext cx="1371616" cy="2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43636" y="2416242"/>
            <a:ext cx="1071570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C_ID</a:t>
            </a:r>
            <a:endParaRPr lang="en-US" sz="1400" b="1" dirty="0"/>
          </a:p>
        </p:txBody>
      </p:sp>
      <p:sp>
        <p:nvSpPr>
          <p:cNvPr id="16" name="Oval 15"/>
          <p:cNvSpPr/>
          <p:nvPr/>
        </p:nvSpPr>
        <p:spPr>
          <a:xfrm>
            <a:off x="7286644" y="2059052"/>
            <a:ext cx="1500198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C_NAME</a:t>
            </a:r>
            <a:endParaRPr lang="en-US" sz="1400" b="1" dirty="0"/>
          </a:p>
        </p:txBody>
      </p:sp>
      <p:sp>
        <p:nvSpPr>
          <p:cNvPr id="17" name="Oval 16"/>
          <p:cNvSpPr/>
          <p:nvPr/>
        </p:nvSpPr>
        <p:spPr>
          <a:xfrm>
            <a:off x="285720" y="2344804"/>
            <a:ext cx="928694" cy="3476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_ID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1500166" y="2416242"/>
            <a:ext cx="1571636" cy="2857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_NAME</a:t>
            </a:r>
            <a:endParaRPr lang="en-US" sz="1400" b="1" dirty="0"/>
          </a:p>
        </p:txBody>
      </p:sp>
      <p:cxnSp>
        <p:nvCxnSpPr>
          <p:cNvPr id="22" name="Straight Connector 21"/>
          <p:cNvCxnSpPr>
            <a:stCxn id="17" idx="4"/>
            <a:endCxn id="5" idx="0"/>
          </p:cNvCxnSpPr>
          <p:nvPr/>
        </p:nvCxnSpPr>
        <p:spPr>
          <a:xfrm rot="16200000" flipH="1">
            <a:off x="848888" y="2593648"/>
            <a:ext cx="438152" cy="63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5" idx="0"/>
          </p:cNvCxnSpPr>
          <p:nvPr/>
        </p:nvCxnSpPr>
        <p:spPr>
          <a:xfrm rot="5400000">
            <a:off x="1621609" y="2466247"/>
            <a:ext cx="428628" cy="90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7" idx="0"/>
          </p:cNvCxnSpPr>
          <p:nvPr/>
        </p:nvCxnSpPr>
        <p:spPr>
          <a:xfrm rot="5400000">
            <a:off x="7461666" y="2555545"/>
            <a:ext cx="714380" cy="43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  <a:endCxn id="7" idx="0"/>
          </p:cNvCxnSpPr>
          <p:nvPr/>
        </p:nvCxnSpPr>
        <p:spPr>
          <a:xfrm rot="16200000" flipH="1">
            <a:off x="6961599" y="2491253"/>
            <a:ext cx="357190" cy="92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57422" y="4457650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Approach-1 (Compact form)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>
            <a:off x="3357554" y="1171502"/>
            <a:ext cx="107157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DATE</a:t>
            </a:r>
            <a:endParaRPr lang="en-US" sz="1400" b="1" dirty="0"/>
          </a:p>
        </p:txBody>
      </p:sp>
      <p:sp>
        <p:nvSpPr>
          <p:cNvPr id="20" name="Oval 19"/>
          <p:cNvSpPr/>
          <p:nvPr/>
        </p:nvSpPr>
        <p:spPr>
          <a:xfrm>
            <a:off x="4857752" y="742874"/>
            <a:ext cx="1071570" cy="35719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SP_ID</a:t>
            </a:r>
            <a:endParaRPr lang="en-US" sz="1400" b="1" dirty="0"/>
          </a:p>
        </p:txBody>
      </p:sp>
      <p:cxnSp>
        <p:nvCxnSpPr>
          <p:cNvPr id="21" name="Straight Connector 20"/>
          <p:cNvCxnSpPr>
            <a:stCxn id="19" idx="4"/>
            <a:endCxn id="8" idx="0"/>
          </p:cNvCxnSpPr>
          <p:nvPr/>
        </p:nvCxnSpPr>
        <p:spPr>
          <a:xfrm rot="16200000" flipH="1">
            <a:off x="3485283" y="1936748"/>
            <a:ext cx="1601930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4"/>
            <a:endCxn id="8" idx="0"/>
          </p:cNvCxnSpPr>
          <p:nvPr/>
        </p:nvCxnSpPr>
        <p:spPr>
          <a:xfrm rot="5400000">
            <a:off x="4021068" y="1758153"/>
            <a:ext cx="2030558" cy="71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14282" y="4891643"/>
            <a:ext cx="84296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>
              <a:latin typeface="Calibri" pitchFamily="34" charset="0"/>
              <a:cs typeface="Calibri" pitchFamily="34" charset="0"/>
            </a:endParaRPr>
          </a:p>
          <a:p>
            <a:r>
              <a:rPr lang="en-IN" sz="2000" b="1" dirty="0" smtClean="0">
                <a:latin typeface="Calibri" pitchFamily="34" charset="0"/>
                <a:cs typeface="Calibri" pitchFamily="34" charset="0"/>
              </a:rPr>
              <a:t>Approach-1 </a:t>
            </a:r>
            <a:r>
              <a:rPr lang="en-IN" sz="2000" dirty="0" smtClean="0">
                <a:latin typeface="Calibri" pitchFamily="34" charset="0"/>
                <a:cs typeface="Calibri" pitchFamily="34" charset="0"/>
              </a:rPr>
              <a:t>is inefficient. </a:t>
            </a:r>
          </a:p>
          <a:p>
            <a:r>
              <a:rPr lang="en-IN" sz="2000" dirty="0" smtClean="0">
                <a:latin typeface="Calibri" pitchFamily="34" charset="0"/>
                <a:cs typeface="Calibri" pitchFamily="34" charset="0"/>
              </a:rPr>
              <a:t>Data duplication and memory wastage</a:t>
            </a:r>
            <a:endParaRPr lang="en-IN" sz="2000" b="1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7467600" cy="51115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Use of entity sets Relationship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3071810"/>
            <a:ext cx="8115328" cy="2000264"/>
          </a:xfrm>
        </p:spPr>
        <p:txBody>
          <a:bodyPr/>
          <a:lstStyle/>
          <a:p>
            <a:endParaRPr lang="en-IN" b="1" i="1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034" y="3286124"/>
            <a:ext cx="1771656" cy="4286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15140" y="3286124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CUSTOMERS</a:t>
            </a:r>
            <a:endParaRPr lang="en-US" dirty="0"/>
          </a:p>
        </p:txBody>
      </p:sp>
      <p:sp>
        <p:nvSpPr>
          <p:cNvPr id="8" name="Flowchart: Decision 7"/>
          <p:cNvSpPr/>
          <p:nvPr/>
        </p:nvSpPr>
        <p:spPr>
          <a:xfrm>
            <a:off x="6500826" y="4071942"/>
            <a:ext cx="2286016" cy="78581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Belongs to</a:t>
            </a:r>
            <a:endParaRPr lang="en-US" b="1" dirty="0"/>
          </a:p>
        </p:txBody>
      </p:sp>
      <p:cxnSp>
        <p:nvCxnSpPr>
          <p:cNvPr id="11" name="Straight Connector 10"/>
          <p:cNvCxnSpPr>
            <a:stCxn id="5" idx="2"/>
          </p:cNvCxnSpPr>
          <p:nvPr/>
        </p:nvCxnSpPr>
        <p:spPr>
          <a:xfrm rot="16200000" flipH="1">
            <a:off x="960807" y="4139807"/>
            <a:ext cx="857256" cy="7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43636" y="2571744"/>
            <a:ext cx="1071570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C_ID</a:t>
            </a:r>
            <a:endParaRPr lang="en-US" sz="1400" b="1" dirty="0"/>
          </a:p>
        </p:txBody>
      </p:sp>
      <p:sp>
        <p:nvSpPr>
          <p:cNvPr id="16" name="Oval 15"/>
          <p:cNvSpPr/>
          <p:nvPr/>
        </p:nvSpPr>
        <p:spPr>
          <a:xfrm>
            <a:off x="7286644" y="2214554"/>
            <a:ext cx="1500198" cy="35719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 smtClean="0"/>
              <a:t>C_NAME</a:t>
            </a:r>
            <a:endParaRPr lang="en-US" sz="1400" b="1" dirty="0"/>
          </a:p>
        </p:txBody>
      </p:sp>
      <p:sp>
        <p:nvSpPr>
          <p:cNvPr id="17" name="Oval 16"/>
          <p:cNvSpPr/>
          <p:nvPr/>
        </p:nvSpPr>
        <p:spPr>
          <a:xfrm>
            <a:off x="285720" y="2500306"/>
            <a:ext cx="928694" cy="347666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_ID</a:t>
            </a:r>
            <a:endParaRPr lang="en-US" sz="1400" b="1" dirty="0"/>
          </a:p>
        </p:txBody>
      </p:sp>
      <p:sp>
        <p:nvSpPr>
          <p:cNvPr id="18" name="Oval 17"/>
          <p:cNvSpPr/>
          <p:nvPr/>
        </p:nvSpPr>
        <p:spPr>
          <a:xfrm>
            <a:off x="1500166" y="2571744"/>
            <a:ext cx="1571636" cy="2857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I</a:t>
            </a:r>
            <a:r>
              <a:rPr lang="en-IN" sz="1400" b="1" dirty="0" smtClean="0"/>
              <a:t>_NAME</a:t>
            </a:r>
            <a:endParaRPr lang="en-US" sz="1400" b="1" dirty="0"/>
          </a:p>
        </p:txBody>
      </p:sp>
      <p:cxnSp>
        <p:nvCxnSpPr>
          <p:cNvPr id="22" name="Straight Connector 21"/>
          <p:cNvCxnSpPr>
            <a:stCxn id="17" idx="4"/>
            <a:endCxn id="5" idx="0"/>
          </p:cNvCxnSpPr>
          <p:nvPr/>
        </p:nvCxnSpPr>
        <p:spPr>
          <a:xfrm rot="16200000" flipH="1">
            <a:off x="848888" y="2749150"/>
            <a:ext cx="438152" cy="63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4"/>
            <a:endCxn id="5" idx="0"/>
          </p:cNvCxnSpPr>
          <p:nvPr/>
        </p:nvCxnSpPr>
        <p:spPr>
          <a:xfrm rot="5400000">
            <a:off x="1621609" y="2621749"/>
            <a:ext cx="428628" cy="90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4"/>
            <a:endCxn id="7" idx="0"/>
          </p:cNvCxnSpPr>
          <p:nvPr/>
        </p:nvCxnSpPr>
        <p:spPr>
          <a:xfrm rot="5400000">
            <a:off x="7461666" y="2711047"/>
            <a:ext cx="714380" cy="43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4"/>
            <a:endCxn id="7" idx="0"/>
          </p:cNvCxnSpPr>
          <p:nvPr/>
        </p:nvCxnSpPr>
        <p:spPr>
          <a:xfrm rot="16200000" flipH="1">
            <a:off x="6961599" y="2646755"/>
            <a:ext cx="357190" cy="921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643306" y="4857760"/>
            <a:ext cx="1771656" cy="35719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INVOICE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365097" y="3850481"/>
            <a:ext cx="285752" cy="2300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Decision 35"/>
          <p:cNvSpPr/>
          <p:nvPr/>
        </p:nvSpPr>
        <p:spPr>
          <a:xfrm>
            <a:off x="142844" y="4214818"/>
            <a:ext cx="2500330" cy="5000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Contains</a:t>
            </a:r>
            <a:endParaRPr lang="en-US" b="1" dirty="0"/>
          </a:p>
        </p:txBody>
      </p:sp>
      <p:cxnSp>
        <p:nvCxnSpPr>
          <p:cNvPr id="41" name="Straight Connector 40"/>
          <p:cNvCxnSpPr>
            <a:stCxn id="19" idx="1"/>
          </p:cNvCxnSpPr>
          <p:nvPr/>
        </p:nvCxnSpPr>
        <p:spPr>
          <a:xfrm rot="10800000">
            <a:off x="1393014" y="4714887"/>
            <a:ext cx="2250293" cy="3214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928926" y="5715016"/>
            <a:ext cx="121444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IN_ID</a:t>
            </a:r>
            <a:endParaRPr lang="en-US" sz="1600" b="1" dirty="0"/>
          </a:p>
        </p:txBody>
      </p:sp>
      <p:sp>
        <p:nvSpPr>
          <p:cNvPr id="59" name="Oval 58"/>
          <p:cNvSpPr/>
          <p:nvPr/>
        </p:nvSpPr>
        <p:spPr>
          <a:xfrm>
            <a:off x="4214810" y="5929330"/>
            <a:ext cx="121444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DATE</a:t>
            </a:r>
            <a:endParaRPr lang="en-US" sz="16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85720" y="642918"/>
            <a:ext cx="8143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Approach 2: </a:t>
            </a:r>
            <a:r>
              <a:rPr lang="en-IN" sz="2000" dirty="0" smtClean="0"/>
              <a:t> INVOICE entity-set can maintain DATE and SP_ID only once for each invoice.</a:t>
            </a:r>
          </a:p>
          <a:p>
            <a:endParaRPr lang="en-IN" sz="2000" dirty="0"/>
          </a:p>
          <a:p>
            <a:r>
              <a:rPr lang="en-IN" sz="2000" dirty="0" smtClean="0"/>
              <a:t>Data duplication can be avoided.</a:t>
            </a:r>
          </a:p>
          <a:p>
            <a:endParaRPr lang="en-US" sz="2000" dirty="0"/>
          </a:p>
        </p:txBody>
      </p:sp>
      <p:cxnSp>
        <p:nvCxnSpPr>
          <p:cNvPr id="64" name="Straight Connector 63"/>
          <p:cNvCxnSpPr/>
          <p:nvPr/>
        </p:nvCxnSpPr>
        <p:spPr>
          <a:xfrm rot="10800000" flipV="1">
            <a:off x="5357818" y="4786322"/>
            <a:ext cx="2428892" cy="276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7" idx="2"/>
          </p:cNvCxnSpPr>
          <p:nvPr/>
        </p:nvCxnSpPr>
        <p:spPr>
          <a:xfrm rot="16200000" flipV="1">
            <a:off x="7300930" y="3943352"/>
            <a:ext cx="642942" cy="42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9" idx="2"/>
            <a:endCxn id="58" idx="0"/>
          </p:cNvCxnSpPr>
          <p:nvPr/>
        </p:nvCxnSpPr>
        <p:spPr>
          <a:xfrm rot="5400000">
            <a:off x="3782609" y="4968491"/>
            <a:ext cx="500066" cy="99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9" idx="2"/>
            <a:endCxn id="59" idx="0"/>
          </p:cNvCxnSpPr>
          <p:nvPr/>
        </p:nvCxnSpPr>
        <p:spPr>
          <a:xfrm rot="16200000" flipH="1">
            <a:off x="4318393" y="5425690"/>
            <a:ext cx="714380" cy="292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5572132" y="5643578"/>
            <a:ext cx="1214446" cy="5000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 smtClean="0"/>
              <a:t>SP_ID</a:t>
            </a:r>
            <a:endParaRPr lang="en-US" sz="1600" b="1" dirty="0"/>
          </a:p>
        </p:txBody>
      </p:sp>
      <p:cxnSp>
        <p:nvCxnSpPr>
          <p:cNvPr id="85" name="Straight Connector 84"/>
          <p:cNvCxnSpPr>
            <a:stCxn id="19" idx="2"/>
            <a:endCxn id="84" idx="0"/>
          </p:cNvCxnSpPr>
          <p:nvPr/>
        </p:nvCxnSpPr>
        <p:spPr>
          <a:xfrm rot="16200000" flipH="1">
            <a:off x="5139930" y="4604153"/>
            <a:ext cx="428628" cy="1650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888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Entity relationship design issues</vt:lpstr>
      <vt:lpstr>ER modelling</vt:lpstr>
      <vt:lpstr>ER decision issues</vt:lpstr>
      <vt:lpstr>Use of entity sets versus Attributes</vt:lpstr>
      <vt:lpstr>Use of entity sets versus Attributes</vt:lpstr>
      <vt:lpstr>Use of entity sets Relationship sets</vt:lpstr>
      <vt:lpstr>Use of entity sets Relationship sets</vt:lpstr>
      <vt:lpstr>Use of entity sets Relationship sets</vt:lpstr>
      <vt:lpstr>Use of entity sets Relationship sets</vt:lpstr>
      <vt:lpstr>Binary vs N-ary RELATIONSHIP SETS</vt:lpstr>
      <vt:lpstr>Binary vs N-ary RELATIONSHIP SETS</vt:lpstr>
      <vt:lpstr>Binary vs N-ary RELATIONSHIP SETS</vt:lpstr>
      <vt:lpstr>Binary vs N-ary RELATIONSHIP SETS</vt:lpstr>
      <vt:lpstr>Binary vs N-ary RELATIONSHIP SETS</vt:lpstr>
      <vt:lpstr>Placement of Attributes</vt:lpstr>
      <vt:lpstr>Placement of Attributes</vt:lpstr>
      <vt:lpstr>Placement of Attributes</vt:lpstr>
      <vt:lpstr>ACTIVITY-1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design issues</dc:title>
  <dc:creator>Rimjhim</dc:creator>
  <cp:lastModifiedBy>Rimjhim</cp:lastModifiedBy>
  <cp:revision>2</cp:revision>
  <dcterms:created xsi:type="dcterms:W3CDTF">2020-09-01T01:03:55Z</dcterms:created>
  <dcterms:modified xsi:type="dcterms:W3CDTF">2020-09-01T06:36:04Z</dcterms:modified>
</cp:coreProperties>
</file>