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79" r:id="rId10"/>
    <p:sldId id="267" r:id="rId11"/>
    <p:sldId id="268" r:id="rId12"/>
    <p:sldId id="264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8" r:id="rId28"/>
    <p:sldId id="284" r:id="rId29"/>
    <p:sldId id="285" r:id="rId30"/>
    <p:sldId id="289" r:id="rId31"/>
    <p:sldId id="287" r:id="rId32"/>
    <p:sldId id="290" r:id="rId33"/>
    <p:sldId id="292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Entity relation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Rimjhim</a:t>
            </a:r>
            <a:r>
              <a:rPr lang="en-US" dirty="0" smtClean="0"/>
              <a:t> </a:t>
            </a:r>
            <a:r>
              <a:rPr lang="en-US" dirty="0" err="1" smtClean="0"/>
              <a:t>Padam</a:t>
            </a:r>
            <a:r>
              <a:rPr lang="en-US" dirty="0" smtClean="0"/>
              <a:t> Singh,</a:t>
            </a:r>
          </a:p>
          <a:p>
            <a:r>
              <a:rPr lang="en-US" dirty="0" smtClean="0"/>
              <a:t>Asst. Professor,</a:t>
            </a:r>
          </a:p>
          <a:p>
            <a:r>
              <a:rPr lang="en-US" dirty="0" smtClean="0"/>
              <a:t>CSE </a:t>
            </a:r>
            <a:r>
              <a:rPr lang="en-US" dirty="0" err="1" smtClean="0"/>
              <a:t>Deptt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ASE, Coimbatore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Constraints on Generalization /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534400" cy="6096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A.	DISJOINT CONSTRAINT </a:t>
            </a:r>
          </a:p>
          <a:p>
            <a:pPr lvl="1"/>
            <a:r>
              <a:rPr lang="en-US" dirty="0" smtClean="0"/>
              <a:t>Decides whether or not entities may belong to more than one lower-level entity set within a single generalization.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Disjoint: </a:t>
            </a:r>
            <a:r>
              <a:rPr lang="en-IN" dirty="0" smtClean="0"/>
              <a:t>An entity from the higher-level generalized class (super-class) must belong to at most one low-level sub-class or entity-set.</a:t>
            </a:r>
          </a:p>
          <a:p>
            <a:pPr lvl="1"/>
            <a:r>
              <a:rPr lang="en-IN" dirty="0" smtClean="0"/>
              <a:t>In other words, sub-classes of a specialization must be disjoint</a:t>
            </a:r>
          </a:p>
          <a:p>
            <a:pPr marL="822960" lvl="1" indent="-457200"/>
            <a:endParaRPr lang="en-IN" sz="2000" dirty="0" smtClean="0"/>
          </a:p>
          <a:p>
            <a:pPr marL="822960" lvl="1" indent="-457200"/>
            <a:endParaRPr lang="en-IN" dirty="0" smtClean="0"/>
          </a:p>
        </p:txBody>
      </p:sp>
      <p:pic>
        <p:nvPicPr>
          <p:cNvPr id="7170" name="Picture 2" descr="C:\Users\Rimjhim\Desktop\DBMS\lectures\EER SLIDES\disjo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3400425"/>
            <a:ext cx="7248525" cy="315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Constraints on Generalization /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534400" cy="6096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A. 	DISJOINT CONSTRAINT 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Overlapping: </a:t>
            </a:r>
            <a:r>
              <a:rPr lang="en-IN" dirty="0" smtClean="0"/>
              <a:t>An entity from the higher-level generalized class (super-class) can belong to multiple low-level sub-class or entity-set.</a:t>
            </a:r>
          </a:p>
          <a:p>
            <a:pPr lvl="1"/>
            <a:r>
              <a:rPr lang="en-IN" dirty="0" smtClean="0"/>
              <a:t>In other words, an entity from a super-class can belong to multiple sub-classes of a specialization.</a:t>
            </a:r>
          </a:p>
          <a:p>
            <a:pPr marL="822960" lvl="1" indent="-457200"/>
            <a:endParaRPr lang="en-IN" sz="2000" dirty="0" smtClean="0"/>
          </a:p>
          <a:p>
            <a:pPr marL="822960" lvl="1" indent="-457200"/>
            <a:endParaRPr lang="en-IN" dirty="0" smtClean="0"/>
          </a:p>
        </p:txBody>
      </p:sp>
      <p:pic>
        <p:nvPicPr>
          <p:cNvPr id="8194" name="Picture 2" descr="C:\Users\Rimjhim\Desktop\DBMS\lectures\EER SLIDES\overlap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19400"/>
            <a:ext cx="5724525" cy="37433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72200" y="3048000"/>
            <a:ext cx="28194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Current employee can be an ex-student.</a:t>
            </a:r>
          </a:p>
          <a:p>
            <a:endParaRPr lang="en-IN" dirty="0" smtClean="0"/>
          </a:p>
          <a:p>
            <a:r>
              <a:rPr lang="en-IN" dirty="0" smtClean="0"/>
              <a:t>An employee can be a part-student student.</a:t>
            </a:r>
          </a:p>
          <a:p>
            <a:endParaRPr lang="en-IN" dirty="0" smtClean="0"/>
          </a:p>
          <a:p>
            <a:r>
              <a:rPr lang="en-IN" dirty="0" smtClean="0"/>
              <a:t>Alumni of </a:t>
            </a:r>
            <a:r>
              <a:rPr lang="en-IN" dirty="0" err="1" smtClean="0"/>
              <a:t>Btech</a:t>
            </a:r>
            <a:r>
              <a:rPr lang="en-IN" dirty="0" smtClean="0"/>
              <a:t> can be pursuing </a:t>
            </a:r>
            <a:r>
              <a:rPr lang="en-IN" dirty="0" err="1" smtClean="0"/>
              <a:t>Mtech</a:t>
            </a:r>
            <a:r>
              <a:rPr lang="en-IN" dirty="0" smtClean="0"/>
              <a:t> also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Constraints on Generalization /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153400" cy="6096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B. 	CONDITION-DEFINED &amp; USER-DEFINED</a:t>
            </a:r>
          </a:p>
          <a:p>
            <a:pPr marL="822960" lvl="1" indent="-457200"/>
            <a:r>
              <a:rPr lang="en-IN" sz="2000" b="1" dirty="0" smtClean="0">
                <a:solidFill>
                  <a:srgbClr val="FF0000"/>
                </a:solidFill>
              </a:rPr>
              <a:t>Condition-defined low-level entity-sets</a:t>
            </a:r>
            <a:r>
              <a:rPr lang="en-IN" sz="2000" dirty="0" smtClean="0"/>
              <a:t>, membership of an entity is defined on the basis whether or not it satisfies an explicit condition or predicate.</a:t>
            </a:r>
          </a:p>
          <a:p>
            <a:pPr marL="822960" lvl="1" indent="-457200"/>
            <a:r>
              <a:rPr lang="en-IN" sz="2000" dirty="0" smtClean="0"/>
              <a:t>Here, condition is placed on the value of one or more attributes of the super-class.</a:t>
            </a:r>
          </a:p>
          <a:p>
            <a:pPr marL="822960" lvl="1" indent="-457200"/>
            <a:r>
              <a:rPr lang="en-IN" sz="2000" dirty="0" smtClean="0"/>
              <a:t>Also known as </a:t>
            </a:r>
            <a:r>
              <a:rPr lang="en-IN" sz="2000" dirty="0" smtClean="0">
                <a:solidFill>
                  <a:srgbClr val="FF0000"/>
                </a:solidFill>
              </a:rPr>
              <a:t>‘Attribute-defined’ / ‘Predicate-defined’ </a:t>
            </a:r>
            <a:r>
              <a:rPr lang="en-IN" sz="2000" dirty="0" smtClean="0"/>
              <a:t>lower-level entity-set or subclass</a:t>
            </a:r>
          </a:p>
          <a:p>
            <a:pPr marL="457200" indent="-457200"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123" name="Picture 3" descr="C:\Users\Rimjhim\Desktop\DBMS\lectures\EER SLIDES\condition-defin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057525"/>
            <a:ext cx="5495925" cy="37242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3962400"/>
            <a:ext cx="23622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Condition defined on </a:t>
            </a:r>
            <a:r>
              <a:rPr lang="en-IN" b="1" dirty="0" smtClean="0">
                <a:solidFill>
                  <a:srgbClr val="FF0000"/>
                </a:solidFill>
              </a:rPr>
              <a:t>‘Job-Type’ </a:t>
            </a:r>
            <a:r>
              <a:rPr lang="en-IN" dirty="0" smtClean="0"/>
              <a:t>attribute of ‘Staff’ class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Constraints on Generalization /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153400" cy="6096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B.	CONDITION-DEFINED &amp; USER-DEFINED</a:t>
            </a:r>
          </a:p>
          <a:p>
            <a:pPr marL="822960" lvl="1" indent="-457200"/>
            <a:r>
              <a:rPr lang="en-IN" sz="2000" b="1" dirty="0" smtClean="0">
                <a:solidFill>
                  <a:srgbClr val="FF0000"/>
                </a:solidFill>
              </a:rPr>
              <a:t>User-defined low-level entity-sets</a:t>
            </a:r>
            <a:r>
              <a:rPr lang="en-IN" sz="2000" dirty="0" smtClean="0"/>
              <a:t>, membership of an entity is decided by the database user.</a:t>
            </a:r>
          </a:p>
          <a:p>
            <a:pPr marL="822960" lvl="1" indent="-457200"/>
            <a:r>
              <a:rPr lang="en-IN" sz="2000" dirty="0" smtClean="0"/>
              <a:t>Here, membership is not constrained by any condition.</a:t>
            </a:r>
            <a:endParaRPr lang="en-IN" sz="2000" dirty="0" smtClean="0">
              <a:solidFill>
                <a:srgbClr val="FF0000"/>
              </a:solidFill>
            </a:endParaRPr>
          </a:p>
          <a:p>
            <a:pPr marL="822960" lvl="1" indent="-457200"/>
            <a:r>
              <a:rPr lang="en-IN" sz="2000" dirty="0" smtClean="0"/>
              <a:t>It depends upon the </a:t>
            </a:r>
            <a:r>
              <a:rPr lang="en-IN" sz="2000" b="1" dirty="0" smtClean="0">
                <a:solidFill>
                  <a:srgbClr val="00B050"/>
                </a:solidFill>
              </a:rPr>
              <a:t>employer</a:t>
            </a:r>
            <a:r>
              <a:rPr lang="en-IN" sz="2000" dirty="0" smtClean="0"/>
              <a:t>, if the selected employee will be a </a:t>
            </a:r>
            <a:r>
              <a:rPr lang="en-IN" sz="2000" dirty="0" err="1" smtClean="0">
                <a:solidFill>
                  <a:schemeClr val="accent1"/>
                </a:solidFill>
              </a:rPr>
              <a:t>salaried_employee</a:t>
            </a:r>
            <a:r>
              <a:rPr lang="en-IN" sz="2000" dirty="0" smtClean="0"/>
              <a:t> or an </a:t>
            </a:r>
            <a:r>
              <a:rPr lang="en-IN" sz="2000" dirty="0" err="1" smtClean="0">
                <a:solidFill>
                  <a:schemeClr val="accent1"/>
                </a:solidFill>
              </a:rPr>
              <a:t>hourly_employee</a:t>
            </a:r>
            <a:r>
              <a:rPr lang="en-IN" sz="2000" dirty="0" smtClean="0">
                <a:solidFill>
                  <a:schemeClr val="accent1"/>
                </a:solidFill>
              </a:rPr>
              <a:t>.</a:t>
            </a:r>
          </a:p>
          <a:p>
            <a:pPr marL="822960" lvl="1" indent="-457200"/>
            <a:r>
              <a:rPr lang="en-IN" sz="2000" dirty="0" smtClean="0"/>
              <a:t>Here, </a:t>
            </a:r>
            <a:r>
              <a:rPr lang="en-IN" sz="2000" b="1" dirty="0" smtClean="0">
                <a:solidFill>
                  <a:srgbClr val="00B050"/>
                </a:solidFill>
              </a:rPr>
              <a:t>Employer </a:t>
            </a:r>
            <a:r>
              <a:rPr lang="en-IN" sz="2000" dirty="0" smtClean="0"/>
              <a:t>has been considered as a </a:t>
            </a:r>
            <a:r>
              <a:rPr lang="en-IN" sz="2000" b="1" dirty="0" smtClean="0">
                <a:solidFill>
                  <a:srgbClr val="00B050"/>
                </a:solidFill>
              </a:rPr>
              <a:t>database user</a:t>
            </a:r>
            <a:r>
              <a:rPr lang="en-IN" sz="2000" dirty="0" smtClean="0"/>
              <a:t>.</a:t>
            </a:r>
          </a:p>
          <a:p>
            <a:pPr marL="822960" lvl="1" indent="-457200"/>
            <a:endParaRPr lang="en-IN" dirty="0" smtClean="0"/>
          </a:p>
        </p:txBody>
      </p:sp>
      <p:pic>
        <p:nvPicPr>
          <p:cNvPr id="6146" name="Picture 2" descr="C:\Users\Rimjhim\Desktop\DBMS\lectures\EER SLIDES\user-defin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581400"/>
            <a:ext cx="5724525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Constraints on Generalization /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382000" cy="6096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B.	COMPLETENESS CONSTRAINT</a:t>
            </a:r>
          </a:p>
          <a:p>
            <a:r>
              <a:rPr lang="en-US" dirty="0" smtClean="0"/>
              <a:t>Specifies whether or not an entity in the higher-level entity-set must belong to at least one of the lower-level entity sets within the generalization/specialization.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Total generalization / Specialization: </a:t>
            </a:r>
            <a:r>
              <a:rPr lang="en-IN" dirty="0" smtClean="0"/>
              <a:t>Each entity from the high-level entity-set must belong to </a:t>
            </a:r>
            <a:r>
              <a:rPr lang="en-IN" b="1" dirty="0" smtClean="0">
                <a:solidFill>
                  <a:srgbClr val="92D050"/>
                </a:solidFill>
              </a:rPr>
              <a:t>at least one </a:t>
            </a:r>
            <a:r>
              <a:rPr lang="en-IN" dirty="0" smtClean="0"/>
              <a:t>of the low-level entity-sets.</a:t>
            </a:r>
          </a:p>
          <a:p>
            <a:r>
              <a:rPr lang="en-IN" dirty="0" smtClean="0"/>
              <a:t> </a:t>
            </a:r>
          </a:p>
          <a:p>
            <a:endParaRPr lang="en-IN" dirty="0" smtClean="0"/>
          </a:p>
        </p:txBody>
      </p:sp>
      <p:pic>
        <p:nvPicPr>
          <p:cNvPr id="9218" name="Picture 2" descr="C:\Users\Rimjhim\Desktop\DBMS\lectures\EER SLIDES\total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505200"/>
            <a:ext cx="4600575" cy="3009900"/>
          </a:xfrm>
          <a:prstGeom prst="rect">
            <a:avLst/>
          </a:prstGeom>
          <a:noFill/>
        </p:spPr>
      </p:pic>
      <p:pic>
        <p:nvPicPr>
          <p:cNvPr id="9220" name="Picture 4" descr="C:\Users\Rimjhim\Desktop\DBMS\lectures\EER SLIDES\total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352800"/>
            <a:ext cx="3629025" cy="19145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477000" y="5715000"/>
            <a:ext cx="18288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Represented using a double line.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Constraints on Generalization / Specialization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382000" cy="6096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1800" dirty="0" smtClean="0">
                <a:solidFill>
                  <a:srgbClr val="FF0000"/>
                </a:solidFill>
              </a:rPr>
              <a:t>B.	COMPLETENESS CONSTRAINT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Partial generalization / Specialization: </a:t>
            </a:r>
            <a:r>
              <a:rPr lang="en-IN" sz="2000" dirty="0" smtClean="0"/>
              <a:t>An entity from the higher-level entity-set </a:t>
            </a:r>
            <a:r>
              <a:rPr lang="en-IN" sz="2000" b="1" dirty="0" smtClean="0">
                <a:solidFill>
                  <a:srgbClr val="92D050"/>
                </a:solidFill>
              </a:rPr>
              <a:t>may not belong to any</a:t>
            </a:r>
            <a:r>
              <a:rPr lang="en-IN" sz="2000" dirty="0" smtClean="0"/>
              <a:t> of the lower-level entity-sets in a specialization / generalization.</a:t>
            </a:r>
          </a:p>
          <a:p>
            <a:r>
              <a:rPr lang="en-IN" sz="2000" b="1" dirty="0" smtClean="0">
                <a:solidFill>
                  <a:srgbClr val="92D050"/>
                </a:solidFill>
              </a:rPr>
              <a:t>Default is </a:t>
            </a:r>
            <a:r>
              <a:rPr lang="en-IN" sz="2000" dirty="0" smtClean="0"/>
              <a:t>partial generalization / specialization. </a:t>
            </a:r>
          </a:p>
          <a:p>
            <a:r>
              <a:rPr lang="en-IN" sz="2000" dirty="0" smtClean="0"/>
              <a:t> Staff entity-set may have partial specialization, if the staff has recently joined and is under training. He will be allotted a sub-class or job after 3 months.</a:t>
            </a:r>
          </a:p>
          <a:p>
            <a:endParaRPr lang="en-IN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53200" y="3733800"/>
            <a:ext cx="182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Represented using a single line.</a:t>
            </a:r>
            <a:endParaRPr lang="en-US" sz="1600" b="1" dirty="0"/>
          </a:p>
        </p:txBody>
      </p:sp>
      <p:pic>
        <p:nvPicPr>
          <p:cNvPr id="10242" name="Picture 2" descr="C:\Users\Rimjhim\Desktop\DBMS\lectures\EER SLIDES\parti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505201"/>
            <a:ext cx="4919529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Constraints on Generalization / Specialization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458200" cy="6096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1800" dirty="0" smtClean="0">
                <a:solidFill>
                  <a:srgbClr val="FF0000"/>
                </a:solidFill>
              </a:rPr>
              <a:t>	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CERTAIN</a:t>
            </a:r>
            <a:r>
              <a:rPr lang="en-IN" sz="1800" dirty="0" smtClean="0">
                <a:solidFill>
                  <a:srgbClr val="FF0000"/>
                </a:solidFill>
              </a:rPr>
              <a:t> RULES</a:t>
            </a:r>
          </a:p>
          <a:p>
            <a:r>
              <a:rPr lang="en-US" sz="2000" b="1" dirty="0" smtClean="0">
                <a:solidFill>
                  <a:srgbClr val="92D050"/>
                </a:solidFill>
              </a:rPr>
              <a:t>Deleting </a:t>
            </a:r>
            <a:r>
              <a:rPr lang="en-US" sz="2000" dirty="0" smtClean="0"/>
              <a:t>an entity from a </a:t>
            </a:r>
            <a:r>
              <a:rPr lang="en-US" sz="2000" b="1" dirty="0" smtClean="0">
                <a:solidFill>
                  <a:srgbClr val="92D050"/>
                </a:solidFill>
              </a:rPr>
              <a:t>super-class</a:t>
            </a:r>
            <a:r>
              <a:rPr lang="en-US" sz="2000" dirty="0" smtClean="0"/>
              <a:t> implies that it is automatically </a:t>
            </a:r>
            <a:r>
              <a:rPr lang="en-US" sz="2000" b="1" dirty="0" smtClean="0">
                <a:solidFill>
                  <a:srgbClr val="92D050"/>
                </a:solidFill>
              </a:rPr>
              <a:t>deleted </a:t>
            </a:r>
            <a:r>
              <a:rPr lang="en-US" sz="2000" dirty="0" smtClean="0"/>
              <a:t>from all the </a:t>
            </a:r>
            <a:r>
              <a:rPr lang="en-US" sz="2000" b="1" dirty="0" smtClean="0">
                <a:solidFill>
                  <a:srgbClr val="92D050"/>
                </a:solidFill>
              </a:rPr>
              <a:t>sub-classes. 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92D050"/>
                </a:solidFill>
              </a:rPr>
              <a:t>Inserting</a:t>
            </a:r>
            <a:r>
              <a:rPr lang="en-US" sz="2000" dirty="0" smtClean="0"/>
              <a:t> an entity in a </a:t>
            </a:r>
            <a:r>
              <a:rPr lang="en-US" sz="2000" b="1" dirty="0" smtClean="0">
                <a:solidFill>
                  <a:srgbClr val="92D050"/>
                </a:solidFill>
              </a:rPr>
              <a:t>super-class</a:t>
            </a:r>
            <a:r>
              <a:rPr lang="en-US" sz="2000" dirty="0" smtClean="0"/>
              <a:t> implies that the entity is mandatorily </a:t>
            </a:r>
            <a:r>
              <a:rPr lang="en-US" sz="2000" b="1" dirty="0" smtClean="0">
                <a:solidFill>
                  <a:srgbClr val="92D050"/>
                </a:solidFill>
              </a:rPr>
              <a:t>inserted </a:t>
            </a:r>
            <a:r>
              <a:rPr lang="en-US" sz="2000" dirty="0" smtClean="0"/>
              <a:t>in all </a:t>
            </a:r>
            <a:r>
              <a:rPr lang="en-US" sz="2000" b="1" dirty="0" smtClean="0">
                <a:solidFill>
                  <a:srgbClr val="92D050"/>
                </a:solidFill>
              </a:rPr>
              <a:t>attribute-defined sub-classes </a:t>
            </a:r>
            <a:r>
              <a:rPr lang="en-US" sz="2000" dirty="0" smtClean="0"/>
              <a:t>for which the entity satisfies the defining predicate. </a:t>
            </a:r>
          </a:p>
          <a:p>
            <a:r>
              <a:rPr lang="en-US" sz="2000" b="1" dirty="0" smtClean="0">
                <a:solidFill>
                  <a:srgbClr val="92D050"/>
                </a:solidFill>
              </a:rPr>
              <a:t>Inserting </a:t>
            </a:r>
            <a:r>
              <a:rPr lang="en-US" sz="2000" dirty="0" smtClean="0"/>
              <a:t>an entity in </a:t>
            </a:r>
            <a:r>
              <a:rPr lang="en-US" sz="2000" b="1" dirty="0" smtClean="0">
                <a:solidFill>
                  <a:srgbClr val="92D050"/>
                </a:solidFill>
              </a:rPr>
              <a:t>a super-class of a total specialization </a:t>
            </a:r>
            <a:r>
              <a:rPr lang="en-US" sz="2000" dirty="0" smtClean="0"/>
              <a:t>implies that the entity is mandatorily </a:t>
            </a:r>
            <a:r>
              <a:rPr lang="en-US" sz="2000" b="1" dirty="0" smtClean="0">
                <a:solidFill>
                  <a:srgbClr val="92D050"/>
                </a:solidFill>
              </a:rPr>
              <a:t>inserted in at least one </a:t>
            </a:r>
            <a:r>
              <a:rPr lang="en-US" sz="2000" dirty="0" smtClean="0"/>
              <a:t>of the sub-classes of the specialization.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Disjoint and completeness constraints are independent</a:t>
            </a:r>
          </a:p>
          <a:p>
            <a:pPr>
              <a:buNone/>
            </a:pPr>
            <a:r>
              <a:rPr lang="en-IN" sz="2000" dirty="0" smtClean="0"/>
              <a:t>	We can have following combinations of constraints on specialization</a:t>
            </a:r>
          </a:p>
          <a:p>
            <a:pPr>
              <a:buNone/>
            </a:pPr>
            <a:r>
              <a:rPr lang="en-IN" sz="2000" dirty="0" smtClean="0"/>
              <a:t>	1. Disjoint, Partial</a:t>
            </a:r>
          </a:p>
          <a:p>
            <a:pPr>
              <a:buNone/>
            </a:pPr>
            <a:r>
              <a:rPr lang="en-IN" sz="2000" dirty="0" smtClean="0"/>
              <a:t>	2. Disjoint, Total</a:t>
            </a:r>
          </a:p>
          <a:p>
            <a:pPr>
              <a:buNone/>
            </a:pPr>
            <a:r>
              <a:rPr lang="en-IN" sz="2000" dirty="0" smtClean="0"/>
              <a:t>	3. Overlapping, Partial</a:t>
            </a:r>
          </a:p>
          <a:p>
            <a:pPr>
              <a:buNone/>
            </a:pPr>
            <a:r>
              <a:rPr lang="en-IN" sz="2000" dirty="0" smtClean="0"/>
              <a:t>	4. Overlapping, Total</a:t>
            </a:r>
            <a:endParaRPr lang="en-US" sz="2000" dirty="0" smtClean="0"/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Multiple Specializations for an entity-set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458200" cy="13716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An entity set may be specialized by </a:t>
            </a:r>
            <a:r>
              <a:rPr lang="en-US" sz="2000" b="1" dirty="0" smtClean="0">
                <a:solidFill>
                  <a:srgbClr val="FF0000"/>
                </a:solidFill>
              </a:rPr>
              <a:t>more than one distinguishing feature</a:t>
            </a:r>
            <a:r>
              <a:rPr lang="en-US" sz="2000" dirty="0" smtClean="0"/>
              <a:t>.</a:t>
            </a:r>
          </a:p>
          <a:p>
            <a:r>
              <a:rPr lang="en-IN" sz="2000" dirty="0" smtClean="0"/>
              <a:t> An </a:t>
            </a:r>
            <a:r>
              <a:rPr lang="en-IN" sz="2000" b="1" dirty="0" smtClean="0">
                <a:solidFill>
                  <a:srgbClr val="FF0000"/>
                </a:solidFill>
              </a:rPr>
              <a:t>entity</a:t>
            </a:r>
            <a:r>
              <a:rPr lang="en-IN" sz="2000" dirty="0" smtClean="0"/>
              <a:t> from higher-level entity set can </a:t>
            </a:r>
            <a:r>
              <a:rPr lang="en-IN" sz="2000" b="1" dirty="0" smtClean="0">
                <a:solidFill>
                  <a:srgbClr val="FF0000"/>
                </a:solidFill>
              </a:rPr>
              <a:t>belong</a:t>
            </a:r>
            <a:r>
              <a:rPr lang="en-IN" sz="2000" dirty="0" smtClean="0"/>
              <a:t> to </a:t>
            </a:r>
            <a:r>
              <a:rPr lang="en-IN" sz="2000" b="1" dirty="0" smtClean="0">
                <a:solidFill>
                  <a:srgbClr val="FF0000"/>
                </a:solidFill>
              </a:rPr>
              <a:t>multiple specializations.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Ex: </a:t>
            </a:r>
            <a:r>
              <a:rPr lang="en-IN" sz="2000" dirty="0" smtClean="0"/>
              <a:t>An employee who is an ENGINEER is also a SALARIED_EMPLOYEE.</a:t>
            </a:r>
          </a:p>
          <a:p>
            <a:r>
              <a:rPr lang="en-IN" sz="2000" dirty="0" smtClean="0"/>
              <a:t>A specialization can have single sub-class also. Ex. Manager</a:t>
            </a:r>
          </a:p>
          <a:p>
            <a:endParaRPr lang="en-IN" sz="2000" dirty="0" smtClean="0"/>
          </a:p>
        </p:txBody>
      </p:sp>
      <p:pic>
        <p:nvPicPr>
          <p:cNvPr id="11267" name="Picture 3" descr="C:\Users\Rimjhim\Desktop\DBMS\lectures\EER diagram\unn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452" y="2133600"/>
            <a:ext cx="7442748" cy="4724400"/>
          </a:xfrm>
          <a:prstGeom prst="rect">
            <a:avLst/>
          </a:prstGeom>
          <a:noFill/>
        </p:spPr>
      </p:pic>
      <p:sp>
        <p:nvSpPr>
          <p:cNvPr id="8" name="Oval Callout 7"/>
          <p:cNvSpPr/>
          <p:nvPr/>
        </p:nvSpPr>
        <p:spPr>
          <a:xfrm>
            <a:off x="6781800" y="2816352"/>
            <a:ext cx="2362200" cy="917448"/>
          </a:xfrm>
          <a:prstGeom prst="wedgeEllipseCallout">
            <a:avLst>
              <a:gd name="adj1" fmla="val -69631"/>
              <a:gd name="adj2" fmla="val 868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Specialization based on </a:t>
            </a:r>
            <a:r>
              <a:rPr lang="en-IN" i="1" dirty="0" smtClean="0"/>
              <a:t>type of </a:t>
            </a:r>
            <a:r>
              <a:rPr lang="en-IN" b="1" i="1" dirty="0" smtClean="0"/>
              <a:t>pay</a:t>
            </a:r>
            <a:endParaRPr lang="en-US" b="1" i="1" dirty="0"/>
          </a:p>
        </p:txBody>
      </p:sp>
      <p:sp>
        <p:nvSpPr>
          <p:cNvPr id="10" name="Oval Callout 9"/>
          <p:cNvSpPr/>
          <p:nvPr/>
        </p:nvSpPr>
        <p:spPr>
          <a:xfrm>
            <a:off x="0" y="1978152"/>
            <a:ext cx="2362200" cy="1069848"/>
          </a:xfrm>
          <a:prstGeom prst="wedgeEllipseCallout">
            <a:avLst>
              <a:gd name="adj1" fmla="val 59144"/>
              <a:gd name="adj2" fmla="val 1151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Specialization based on </a:t>
            </a:r>
            <a:r>
              <a:rPr lang="en-IN" b="1" dirty="0" err="1" smtClean="0"/>
              <a:t>Job_type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Attribute inheritance and participation inheritance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458200" cy="60198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Crucial property of lower and higher level entity sets created by specialization /  generalization.</a:t>
            </a:r>
          </a:p>
          <a:p>
            <a:endParaRPr lang="en-IN" sz="2000" dirty="0" smtClean="0"/>
          </a:p>
          <a:p>
            <a:r>
              <a:rPr lang="en-IN" sz="2000" b="1" i="1" dirty="0" smtClean="0">
                <a:solidFill>
                  <a:srgbClr val="FF0000"/>
                </a:solidFill>
              </a:rPr>
              <a:t>Attribute  inheritance : </a:t>
            </a:r>
            <a:r>
              <a:rPr lang="en-IN" sz="2000" dirty="0" smtClean="0"/>
              <a:t>Attributes of higher-level generalized entity-set are inherited by all its low-level specialized entity sets.</a:t>
            </a:r>
          </a:p>
          <a:p>
            <a:endParaRPr lang="en-IN" sz="2000" dirty="0" smtClean="0"/>
          </a:p>
          <a:p>
            <a:r>
              <a:rPr lang="en-IN" sz="2000" b="1" i="1" dirty="0" smtClean="0">
                <a:solidFill>
                  <a:srgbClr val="FF0000"/>
                </a:solidFill>
              </a:rPr>
              <a:t>Participation Inheritance: </a:t>
            </a:r>
            <a:r>
              <a:rPr lang="en-IN" sz="2000" dirty="0" smtClean="0"/>
              <a:t>Low-level entity-set inherits </a:t>
            </a:r>
            <a:r>
              <a:rPr lang="en-US" sz="2000" dirty="0" smtClean="0"/>
              <a:t>participation in the relationship sets in which its higher-level entity (or super-class) participates.</a:t>
            </a:r>
          </a:p>
          <a:p>
            <a:endParaRPr lang="en-IN" sz="2000" dirty="0" smtClean="0"/>
          </a:p>
          <a:p>
            <a:r>
              <a:rPr lang="en-IN" sz="2000" dirty="0" smtClean="0"/>
              <a:t>Both Attribute inheritance and Participation inheritance </a:t>
            </a:r>
            <a:r>
              <a:rPr lang="en-IN" sz="2000" b="1" i="1" dirty="0" smtClean="0">
                <a:solidFill>
                  <a:srgbClr val="FF0000"/>
                </a:solidFill>
              </a:rPr>
              <a:t>apply through all tiers</a:t>
            </a:r>
            <a:r>
              <a:rPr lang="en-IN" sz="2000" dirty="0" smtClean="0"/>
              <a:t> of low-level entity-sets.</a:t>
            </a:r>
          </a:p>
          <a:p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Attribute inheritance and participation inheritance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458200" cy="10668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Attributes and relationships of ‘Person’ Entity-set are inherited by all </a:t>
            </a:r>
            <a:r>
              <a:rPr lang="en-IN" sz="1600" dirty="0" smtClean="0"/>
              <a:t>EMPLOYEE, ALUMNUS, STUDENT, STAFF, FACULTY, GRADUATE AND UNDER-GRADUATE ENTITY SETS</a:t>
            </a:r>
            <a:endParaRPr lang="en-IN" sz="2000" dirty="0" smtClean="0"/>
          </a:p>
        </p:txBody>
      </p:sp>
      <p:pic>
        <p:nvPicPr>
          <p:cNvPr id="12291" name="Picture 3" descr="C:\Users\Rimjhim\Desktop\DBMS\lectures\EER SLIDES\Attribute inherita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515350" cy="459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Extended ER Diagram.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/>
          <a:lstStyle/>
          <a:p>
            <a:r>
              <a:rPr lang="en-IN" dirty="0" smtClean="0"/>
              <a:t>Advanced or higher-level database designs.</a:t>
            </a:r>
          </a:p>
          <a:p>
            <a:r>
              <a:rPr lang="en-IN" dirty="0" smtClean="0"/>
              <a:t>Extension to basic ER model.</a:t>
            </a:r>
          </a:p>
          <a:p>
            <a:r>
              <a:rPr lang="en-IN" dirty="0" smtClean="0"/>
              <a:t>Targets apt representation of complex requirements of high-level and complex databases.</a:t>
            </a:r>
          </a:p>
          <a:p>
            <a:r>
              <a:rPr lang="en-IN" dirty="0" smtClean="0"/>
              <a:t> Extended concepts include:</a:t>
            </a:r>
          </a:p>
          <a:p>
            <a:pPr lvl="1"/>
            <a:r>
              <a:rPr lang="en-IN" dirty="0" smtClean="0"/>
              <a:t>Super-class &amp; Sub-class</a:t>
            </a:r>
          </a:p>
          <a:p>
            <a:pPr lvl="1"/>
            <a:r>
              <a:rPr lang="en-IN" dirty="0" smtClean="0"/>
              <a:t>Specialization </a:t>
            </a:r>
          </a:p>
          <a:p>
            <a:pPr lvl="1"/>
            <a:r>
              <a:rPr lang="en-IN" dirty="0" smtClean="0"/>
              <a:t>Generalization</a:t>
            </a:r>
          </a:p>
          <a:p>
            <a:pPr lvl="1"/>
            <a:r>
              <a:rPr lang="en-IN" dirty="0" smtClean="0"/>
              <a:t>Constraints on Specialization &amp; Generalization.</a:t>
            </a:r>
          </a:p>
          <a:p>
            <a:pPr lvl="1"/>
            <a:r>
              <a:rPr lang="en-IN" dirty="0" smtClean="0"/>
              <a:t>Category Type or Union</a:t>
            </a:r>
          </a:p>
          <a:p>
            <a:pPr lvl="1"/>
            <a:r>
              <a:rPr lang="en-IN" dirty="0" smtClean="0"/>
              <a:t>Aggregation</a:t>
            </a:r>
          </a:p>
          <a:p>
            <a:pPr lvl="1"/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Multiple inheritance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4582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an entity set is a lower-level entity set and has more than one generalized sets or super-classes , then the entity set has </a:t>
            </a:r>
            <a:r>
              <a:rPr lang="en-US" sz="2000" b="1" dirty="0" smtClean="0">
                <a:solidFill>
                  <a:srgbClr val="FF0000"/>
                </a:solidFill>
              </a:rPr>
              <a:t>multiple inheritance.</a:t>
            </a:r>
          </a:p>
          <a:p>
            <a:pPr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IN" sz="2000" dirty="0" smtClean="0"/>
              <a:t>The resulting structure is said to be a </a:t>
            </a:r>
            <a:r>
              <a:rPr lang="en-IN" sz="2000" b="1" dirty="0" smtClean="0">
                <a:solidFill>
                  <a:srgbClr val="FF0000"/>
                </a:solidFill>
              </a:rPr>
              <a:t>specialization lattice.</a:t>
            </a:r>
          </a:p>
          <a:p>
            <a:pPr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dirty="0" smtClean="0">
                <a:solidFill>
                  <a:schemeClr val="tx2"/>
                </a:solidFill>
              </a:rPr>
              <a:t>Ex: </a:t>
            </a:r>
            <a:r>
              <a:rPr lang="en-IN" sz="1500" b="1" dirty="0" smtClean="0">
                <a:solidFill>
                  <a:srgbClr val="FF0000"/>
                </a:solidFill>
              </a:rPr>
              <a:t>ENGINEERING_MANAGER </a:t>
            </a:r>
            <a:r>
              <a:rPr lang="en-IN" sz="2000" dirty="0" smtClean="0">
                <a:solidFill>
                  <a:schemeClr val="tx2"/>
                </a:solidFill>
              </a:rPr>
              <a:t>inherits </a:t>
            </a:r>
            <a:r>
              <a:rPr lang="en-IN" sz="1600" dirty="0" smtClean="0">
                <a:solidFill>
                  <a:schemeClr val="tx2"/>
                </a:solidFill>
              </a:rPr>
              <a:t>‘ENGINEER’, ‘MANAGER’ &amp; ‘SALARIED_EMPLOYEE CLASS.’</a:t>
            </a:r>
          </a:p>
          <a:p>
            <a:pPr>
              <a:buNone/>
            </a:pPr>
            <a:endParaRPr lang="en-IN" sz="1600" dirty="0" smtClean="0">
              <a:solidFill>
                <a:schemeClr val="tx2"/>
              </a:solidFill>
            </a:endParaRPr>
          </a:p>
          <a:p>
            <a:r>
              <a:rPr lang="en-IN" sz="2000" dirty="0" smtClean="0"/>
              <a:t>Sub-class having multiple super-classes is called </a:t>
            </a:r>
            <a:r>
              <a:rPr lang="en-IN" sz="2000" b="1" dirty="0" smtClean="0">
                <a:solidFill>
                  <a:srgbClr val="FF0000"/>
                </a:solidFill>
              </a:rPr>
              <a:t>shared class</a:t>
            </a:r>
          </a:p>
          <a:p>
            <a:pPr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US" sz="1800" b="1" dirty="0" smtClean="0">
                <a:solidFill>
                  <a:srgbClr val="FF0000"/>
                </a:solidFill>
              </a:rPr>
              <a:t>RULE:  </a:t>
            </a:r>
            <a:r>
              <a:rPr lang="en-US" sz="2000" dirty="0" smtClean="0"/>
              <a:t>If an attribute (or relationship) originating in the same super-class  is inherited more than once via different paths and in the lattice, then it should be included only once in the shared subclass</a:t>
            </a:r>
            <a:r>
              <a:rPr lang="en-US" sz="1800" dirty="0" smtClean="0"/>
              <a:t>. </a:t>
            </a:r>
            <a:endParaRPr lang="en-IN" sz="2000" dirty="0" smtClean="0">
              <a:solidFill>
                <a:schemeClr val="tx2"/>
              </a:solidFill>
            </a:endParaRPr>
          </a:p>
          <a:p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Multiple inheritance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458200" cy="24384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ENGINEERING_MANAGER is a </a:t>
            </a:r>
            <a:r>
              <a:rPr lang="en-IN" sz="2000" dirty="0" smtClean="0">
                <a:solidFill>
                  <a:srgbClr val="FF0000"/>
                </a:solidFill>
              </a:rPr>
              <a:t>shared class</a:t>
            </a:r>
          </a:p>
          <a:p>
            <a:r>
              <a:rPr lang="en-IN" sz="2000" dirty="0" smtClean="0"/>
              <a:t>Attributes of EMPLOYEE class can be inherited via three different paths through </a:t>
            </a:r>
            <a:r>
              <a:rPr lang="en-IN" sz="1800" dirty="0" smtClean="0"/>
              <a:t>ENGINEER , MANAGER and SALARIED_EMPLOYEE. </a:t>
            </a:r>
          </a:p>
          <a:p>
            <a:r>
              <a:rPr lang="en-IN" sz="1800" dirty="0" smtClean="0"/>
              <a:t> </a:t>
            </a:r>
            <a:r>
              <a:rPr lang="en-IN" sz="2000" dirty="0" smtClean="0"/>
              <a:t>As per the rule, attributes of EMPLOYEE will be inherited in ENGINEERING_MANAGER class only once.</a:t>
            </a:r>
          </a:p>
        </p:txBody>
      </p:sp>
      <p:pic>
        <p:nvPicPr>
          <p:cNvPr id="13314" name="Picture 2" descr="C:\Users\Rimjhim\Desktop\DBMS\lectures\EER SLIDES\lattice 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14600"/>
            <a:ext cx="7475537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Modelling Union type using categories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458200" cy="24384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Models </a:t>
            </a:r>
            <a:r>
              <a:rPr lang="en-IN" sz="2000" b="1" dirty="0" smtClean="0">
                <a:solidFill>
                  <a:srgbClr val="92D050"/>
                </a:solidFill>
              </a:rPr>
              <a:t>single super-class / sub-class relationship </a:t>
            </a:r>
            <a:r>
              <a:rPr lang="en-IN" sz="2000" dirty="0" smtClean="0"/>
              <a:t>with more than </a:t>
            </a: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</a:rPr>
              <a:t>one super-class</a:t>
            </a:r>
            <a:r>
              <a:rPr lang="en-IN" sz="2000" dirty="0" smtClean="0"/>
              <a:t>. </a:t>
            </a:r>
          </a:p>
          <a:p>
            <a:r>
              <a:rPr lang="en-IN" sz="2000" dirty="0" smtClean="0"/>
              <a:t>Lower-level sub-class contains entities from the </a:t>
            </a:r>
            <a:r>
              <a:rPr lang="en-IN" sz="2000" b="1" dirty="0" smtClean="0">
                <a:solidFill>
                  <a:srgbClr val="FF0000"/>
                </a:solidFill>
              </a:rPr>
              <a:t>UNION set of super-classes.</a:t>
            </a:r>
          </a:p>
          <a:p>
            <a:r>
              <a:rPr lang="en-IN" sz="2000" dirty="0" smtClean="0"/>
              <a:t>Such sub-class is called a </a:t>
            </a:r>
            <a:r>
              <a:rPr lang="en-IN" sz="2000" b="1" dirty="0" smtClean="0">
                <a:solidFill>
                  <a:srgbClr val="FF0000"/>
                </a:solidFill>
              </a:rPr>
              <a:t>Union type </a:t>
            </a:r>
            <a:r>
              <a:rPr lang="en-IN" sz="2000" dirty="0" smtClean="0"/>
              <a:t>or  a </a:t>
            </a:r>
            <a:r>
              <a:rPr lang="en-IN" sz="2000" b="1" dirty="0" smtClean="0">
                <a:solidFill>
                  <a:srgbClr val="FF0000"/>
                </a:solidFill>
              </a:rPr>
              <a:t>Category</a:t>
            </a:r>
          </a:p>
        </p:txBody>
      </p:sp>
      <p:pic>
        <p:nvPicPr>
          <p:cNvPr id="4" name="Picture 2" descr="categories union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ACTIVITY</a:t>
            </a:r>
            <a:endParaRPr lang="en-US" sz="2400" dirty="0"/>
          </a:p>
        </p:txBody>
      </p:sp>
      <p:pic>
        <p:nvPicPr>
          <p:cNvPr id="1026" name="Picture 2" descr="C:\Users\Rimjhim\Desktop\DBMS\lectures\ERdesign issues\issue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9067800" cy="6019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3429000"/>
            <a:ext cx="8991600" cy="3429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Perform generalization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ACTIVITY</a:t>
            </a:r>
            <a:endParaRPr lang="en-US" sz="2400" dirty="0"/>
          </a:p>
        </p:txBody>
      </p:sp>
      <p:pic>
        <p:nvPicPr>
          <p:cNvPr id="1026" name="Picture 2" descr="C:\Users\Rimjhim\Desktop\DBMS\lectures\ERdesign issues\issue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90678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45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ACTIVITY</a:t>
            </a:r>
            <a:endParaRPr lang="en-US" sz="2400" dirty="0"/>
          </a:p>
        </p:txBody>
      </p:sp>
      <p:pic>
        <p:nvPicPr>
          <p:cNvPr id="1026" name="Picture 2" descr="C:\Users\Rimjhim\Desktop\DBMS\lectures\ERdesign issues\issue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9067800" cy="6019800"/>
          </a:xfrm>
          <a:prstGeom prst="rect">
            <a:avLst/>
          </a:prstGeom>
          <a:noFill/>
        </p:spPr>
      </p:pic>
      <p:pic>
        <p:nvPicPr>
          <p:cNvPr id="2051" name="Picture 3" descr="C:\Users\Rimjhim\Desktop\DBMS\lectures\ERdesign issues\issu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0"/>
            <a:ext cx="8839200" cy="3352801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flipV="1">
            <a:off x="0" y="3429000"/>
            <a:ext cx="9144000" cy="152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3657600"/>
            <a:ext cx="2362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Difference between two?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791200"/>
          </a:xfrm>
        </p:spPr>
        <p:txBody>
          <a:bodyPr/>
          <a:lstStyle/>
          <a:p>
            <a:r>
              <a:rPr lang="en-IN" dirty="0" smtClean="0"/>
              <a:t>Consider the ternary relationship </a:t>
            </a:r>
            <a:r>
              <a:rPr lang="en-IN" i="1" dirty="0" err="1" smtClean="0"/>
              <a:t>proj_guide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Suppose we want to </a:t>
            </a:r>
            <a:r>
              <a:rPr lang="en-IN" dirty="0" smtClean="0">
                <a:solidFill>
                  <a:srgbClr val="FF0000"/>
                </a:solidFill>
              </a:rPr>
              <a:t>record evaluations </a:t>
            </a:r>
            <a:r>
              <a:rPr lang="en-IN" dirty="0" smtClean="0"/>
              <a:t>of a student by a guide on a project</a:t>
            </a:r>
            <a:endParaRPr lang="en-US" dirty="0"/>
          </a:p>
        </p:txBody>
      </p:sp>
      <p:pic>
        <p:nvPicPr>
          <p:cNvPr id="1027" name="Picture 3" descr="C:\Users\Rimjhim\Desktop\DBMS\lectures\ERdesign issues\issu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5182" y="2971800"/>
            <a:ext cx="6344818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791200"/>
          </a:xfrm>
        </p:spPr>
        <p:txBody>
          <a:bodyPr/>
          <a:lstStyle/>
          <a:p>
            <a:r>
              <a:rPr lang="en-IN" dirty="0" smtClean="0"/>
              <a:t> Requires creation of a 4-ary relationship </a:t>
            </a:r>
            <a:r>
              <a:rPr lang="en-IN" i="1" dirty="0" err="1" smtClean="0"/>
              <a:t>eval_for</a:t>
            </a:r>
            <a:endParaRPr lang="en-US" i="1" dirty="0"/>
          </a:p>
        </p:txBody>
      </p:sp>
      <p:pic>
        <p:nvPicPr>
          <p:cNvPr id="1026" name="Picture 2" descr="C:\Users\Rimjhim\Desktop\DBMS\lectures\ERdesign issues\issu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1"/>
            <a:ext cx="65532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791200"/>
          </a:xfrm>
        </p:spPr>
        <p:txBody>
          <a:bodyPr/>
          <a:lstStyle/>
          <a:p>
            <a:r>
              <a:rPr lang="en-IN" dirty="0" smtClean="0"/>
              <a:t>Relationship sets </a:t>
            </a:r>
            <a:r>
              <a:rPr lang="en-IN" i="1" dirty="0" err="1" smtClean="0"/>
              <a:t>eval_for</a:t>
            </a:r>
            <a:r>
              <a:rPr lang="en-IN" dirty="0" smtClean="0"/>
              <a:t> and </a:t>
            </a:r>
            <a:r>
              <a:rPr lang="en-IN" i="1" dirty="0" err="1" smtClean="0"/>
              <a:t>proj_guide</a:t>
            </a:r>
            <a:r>
              <a:rPr lang="en-IN" dirty="0" smtClean="0"/>
              <a:t> represent overlapping information.</a:t>
            </a:r>
          </a:p>
          <a:p>
            <a:pPr lvl="1"/>
            <a:r>
              <a:rPr lang="en-IN" dirty="0" smtClean="0"/>
              <a:t>Every </a:t>
            </a:r>
            <a:r>
              <a:rPr lang="en-IN" b="1" i="1" dirty="0" err="1" smtClean="0"/>
              <a:t>eval_for</a:t>
            </a:r>
            <a:r>
              <a:rPr lang="en-IN" dirty="0" smtClean="0"/>
              <a:t> relationship corresponds to a </a:t>
            </a:r>
            <a:r>
              <a:rPr lang="en-IN" dirty="0" err="1" smtClean="0"/>
              <a:t>proj_guide</a:t>
            </a:r>
            <a:r>
              <a:rPr lang="en-IN" dirty="0" smtClean="0"/>
              <a:t> relationship.</a:t>
            </a:r>
          </a:p>
          <a:p>
            <a:pPr lvl="1"/>
            <a:r>
              <a:rPr lang="en-IN" dirty="0" smtClean="0"/>
              <a:t>However, some </a:t>
            </a:r>
            <a:r>
              <a:rPr lang="en-IN" b="1" i="1" dirty="0" err="1" smtClean="0"/>
              <a:t>proj_guide</a:t>
            </a:r>
            <a:r>
              <a:rPr lang="en-IN" dirty="0" smtClean="0"/>
              <a:t> relationship may not correspond to a </a:t>
            </a:r>
            <a:r>
              <a:rPr lang="en-IN" dirty="0" err="1" smtClean="0"/>
              <a:t>eval_for</a:t>
            </a:r>
            <a:r>
              <a:rPr lang="en-IN" dirty="0" smtClean="0"/>
              <a:t> relationship.</a:t>
            </a:r>
          </a:p>
          <a:p>
            <a:pPr lvl="1"/>
            <a:r>
              <a:rPr lang="en-IN" dirty="0" smtClean="0"/>
              <a:t>Hence, discarding </a:t>
            </a:r>
            <a:r>
              <a:rPr lang="en-IN" i="1" dirty="0" err="1" smtClean="0">
                <a:solidFill>
                  <a:srgbClr val="FF0000"/>
                </a:solidFill>
              </a:rPr>
              <a:t>proj_guide</a:t>
            </a:r>
            <a:r>
              <a:rPr lang="en-IN" dirty="0" smtClean="0"/>
              <a:t> relationship will lead to </a:t>
            </a:r>
            <a:r>
              <a:rPr lang="en-IN" i="1" dirty="0" smtClean="0">
                <a:solidFill>
                  <a:srgbClr val="FF0000"/>
                </a:solidFill>
              </a:rPr>
              <a:t>loss of information.</a:t>
            </a:r>
          </a:p>
          <a:p>
            <a:pPr lvl="1"/>
            <a:endParaRPr lang="en-IN" i="1" dirty="0" smtClean="0">
              <a:solidFill>
                <a:srgbClr val="FF0000"/>
              </a:solidFill>
            </a:endParaRPr>
          </a:p>
          <a:p>
            <a:r>
              <a:rPr lang="en-IN" i="1" dirty="0" smtClean="0">
                <a:solidFill>
                  <a:srgbClr val="FF0000"/>
                </a:solidFill>
              </a:rPr>
              <a:t>Aggregation </a:t>
            </a:r>
            <a:r>
              <a:rPr lang="en-IN" i="1" dirty="0" smtClean="0"/>
              <a:t>is required.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Aggregation</a:t>
            </a:r>
            <a:r>
              <a:rPr lang="en-US" b="1" dirty="0" smtClean="0"/>
              <a:t> </a:t>
            </a:r>
            <a:r>
              <a:rPr lang="en-US" dirty="0" smtClean="0"/>
              <a:t>is an abstraction through which relationships are treated as higher-level entities.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791200"/>
          </a:xfrm>
        </p:spPr>
        <p:txBody>
          <a:bodyPr/>
          <a:lstStyle/>
          <a:p>
            <a:r>
              <a:rPr lang="en-IN" dirty="0" smtClean="0"/>
              <a:t>Eliminate redundancy of data using aggregation.</a:t>
            </a:r>
          </a:p>
          <a:p>
            <a:pPr lvl="1"/>
            <a:r>
              <a:rPr lang="en-IN" dirty="0" smtClean="0"/>
              <a:t>Consider a relationship as an </a:t>
            </a:r>
            <a:r>
              <a:rPr lang="en-IN" dirty="0" smtClean="0">
                <a:solidFill>
                  <a:srgbClr val="FF0000"/>
                </a:solidFill>
              </a:rPr>
              <a:t>abstract / virtual entity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Allows establishing </a:t>
            </a:r>
            <a:r>
              <a:rPr lang="en-IN" dirty="0" smtClean="0">
                <a:solidFill>
                  <a:srgbClr val="FF0000"/>
                </a:solidFill>
              </a:rPr>
              <a:t>relationships between </a:t>
            </a:r>
            <a:r>
              <a:rPr lang="en-IN" dirty="0" smtClean="0"/>
              <a:t>such </a:t>
            </a:r>
            <a:r>
              <a:rPr lang="en-IN" dirty="0" smtClean="0">
                <a:solidFill>
                  <a:srgbClr val="FF0000"/>
                </a:solidFill>
              </a:rPr>
              <a:t>relationships.</a:t>
            </a:r>
          </a:p>
          <a:p>
            <a:pPr lvl="1"/>
            <a:r>
              <a:rPr lang="en-IN" dirty="0" smtClean="0"/>
              <a:t>Abstracts the whole relationship as a new entity.</a:t>
            </a:r>
          </a:p>
          <a:p>
            <a:pPr>
              <a:buNone/>
            </a:pPr>
            <a:endParaRPr lang="en-IN" dirty="0" smtClean="0"/>
          </a:p>
          <a:p>
            <a:pPr lvl="1"/>
            <a:endParaRPr lang="en-IN" dirty="0" smtClean="0"/>
          </a:p>
        </p:txBody>
      </p:sp>
      <p:pic>
        <p:nvPicPr>
          <p:cNvPr id="4" name="Picture 2" descr="C:\Users\Rimjhim\Desktop\DBMS\lectures\ERdesign issues\issu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26584"/>
            <a:ext cx="6827792" cy="3955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Super-class &amp; Sub-class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57200"/>
            <a:ext cx="8382000" cy="5791200"/>
          </a:xfrm>
        </p:spPr>
        <p:txBody>
          <a:bodyPr/>
          <a:lstStyle/>
          <a:p>
            <a:pPr lvl="1"/>
            <a:r>
              <a:rPr lang="en-IN" dirty="0" smtClean="0"/>
              <a:t>Super-class</a:t>
            </a:r>
          </a:p>
          <a:p>
            <a:pPr lvl="2"/>
            <a:r>
              <a:rPr lang="en-IN" dirty="0" smtClean="0"/>
              <a:t>An entity set that can be further divided into sub-type/ sub-entity sets.</a:t>
            </a:r>
          </a:p>
          <a:p>
            <a:pPr lvl="2"/>
            <a:r>
              <a:rPr lang="en-IN" dirty="0" smtClean="0"/>
              <a:t>Contains generic features shared by all its sub-entity sets.</a:t>
            </a:r>
          </a:p>
          <a:p>
            <a:pPr lvl="1"/>
            <a:r>
              <a:rPr lang="en-IN" dirty="0" smtClean="0"/>
              <a:t>Sub-Class </a:t>
            </a:r>
          </a:p>
          <a:p>
            <a:pPr lvl="2"/>
            <a:r>
              <a:rPr lang="en-IN" dirty="0" smtClean="0"/>
              <a:t>Sub-entity set derived from a generic / super-class based on unique features shared by its entities.</a:t>
            </a:r>
          </a:p>
          <a:p>
            <a:pPr lvl="2"/>
            <a:r>
              <a:rPr lang="en-IN" dirty="0" smtClean="0"/>
              <a:t>Inherits all the features from its super-class entity set.</a:t>
            </a:r>
          </a:p>
          <a:p>
            <a:pPr lvl="2"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C:\Users\Rimjhim\Desktop\DBMS\lectures\EER SLIDES\sha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926443"/>
            <a:ext cx="3724275" cy="1724025"/>
          </a:xfrm>
          <a:prstGeom prst="rect">
            <a:avLst/>
          </a:prstGeom>
          <a:noFill/>
        </p:spPr>
      </p:pic>
      <p:sp>
        <p:nvSpPr>
          <p:cNvPr id="8" name="Left Brace 7"/>
          <p:cNvSpPr/>
          <p:nvPr/>
        </p:nvSpPr>
        <p:spPr>
          <a:xfrm rot="16200000">
            <a:off x="4981008" y="3945135"/>
            <a:ext cx="310328" cy="3873395"/>
          </a:xfrm>
          <a:prstGeom prst="leftBrace">
            <a:avLst>
              <a:gd name="adj1" fmla="val 0"/>
              <a:gd name="adj2" fmla="val 5049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610766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Sub-classes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7424" y="37338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Super-class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91200" y="4114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791200"/>
          </a:xfrm>
        </p:spPr>
        <p:txBody>
          <a:bodyPr/>
          <a:lstStyle/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A student is guided by a particular instructor on a particular project.</a:t>
            </a:r>
          </a:p>
          <a:p>
            <a:endParaRPr lang="en-IN" dirty="0" smtClean="0"/>
          </a:p>
          <a:p>
            <a:r>
              <a:rPr lang="en-IN" dirty="0" smtClean="0"/>
              <a:t>Student, instructor and project collectively may have an associated evaluation.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791200"/>
          </a:xfrm>
        </p:spPr>
        <p:txBody>
          <a:bodyPr/>
          <a:lstStyle/>
          <a:p>
            <a:r>
              <a:rPr lang="en-IN" dirty="0" smtClean="0"/>
              <a:t>Representation:</a:t>
            </a:r>
          </a:p>
          <a:p>
            <a:r>
              <a:rPr lang="en-IN" dirty="0" smtClean="0"/>
              <a:t>Schema representing aggregation contains:</a:t>
            </a:r>
          </a:p>
          <a:p>
            <a:pPr lvl="1"/>
            <a:r>
              <a:rPr lang="en-IN" dirty="0" smtClean="0"/>
              <a:t> Primary key of the </a:t>
            </a:r>
            <a:r>
              <a:rPr lang="en-IN" dirty="0" smtClean="0">
                <a:solidFill>
                  <a:srgbClr val="FF0000"/>
                </a:solidFill>
              </a:rPr>
              <a:t>aggregated relationship</a:t>
            </a:r>
          </a:p>
          <a:p>
            <a:pPr lvl="2"/>
            <a:r>
              <a:rPr lang="en-IN" dirty="0" smtClean="0"/>
              <a:t>i.e. (S_ID, </a:t>
            </a:r>
            <a:r>
              <a:rPr lang="en-IN" dirty="0" err="1" smtClean="0"/>
              <a:t>project_ID</a:t>
            </a:r>
            <a:r>
              <a:rPr lang="en-IN" dirty="0" smtClean="0"/>
              <a:t>, </a:t>
            </a:r>
            <a:r>
              <a:rPr lang="en-IN" dirty="0" err="1" smtClean="0"/>
              <a:t>i_ID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Primary key of the </a:t>
            </a:r>
            <a:r>
              <a:rPr lang="en-IN" dirty="0" smtClean="0">
                <a:solidFill>
                  <a:srgbClr val="FF0000"/>
                </a:solidFill>
              </a:rPr>
              <a:t>associated entity set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 say </a:t>
            </a:r>
            <a:r>
              <a:rPr lang="en-IN" dirty="0" err="1" smtClean="0"/>
              <a:t>evaluation_ID</a:t>
            </a:r>
            <a:endParaRPr lang="en-IN" dirty="0" smtClean="0"/>
          </a:p>
          <a:p>
            <a:pPr lvl="1"/>
            <a:r>
              <a:rPr lang="en-IN" dirty="0" smtClean="0"/>
              <a:t>Additional </a:t>
            </a:r>
            <a:r>
              <a:rPr lang="en-IN" dirty="0" smtClean="0">
                <a:solidFill>
                  <a:srgbClr val="FF0000"/>
                </a:solidFill>
              </a:rPr>
              <a:t>descriptive attributes</a:t>
            </a:r>
            <a:r>
              <a:rPr lang="en-IN" dirty="0" smtClean="0"/>
              <a:t> ,if any.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Hence, in this example schema definition is:</a:t>
            </a:r>
          </a:p>
          <a:p>
            <a:pPr lvl="1"/>
            <a:r>
              <a:rPr lang="en-IN" dirty="0" smtClean="0"/>
              <a:t>(S_ID, </a:t>
            </a:r>
            <a:r>
              <a:rPr lang="en-IN" dirty="0" err="1" smtClean="0"/>
              <a:t>project_ID</a:t>
            </a:r>
            <a:r>
              <a:rPr lang="en-IN" dirty="0" smtClean="0"/>
              <a:t>, </a:t>
            </a:r>
            <a:r>
              <a:rPr lang="en-IN" dirty="0" err="1" smtClean="0"/>
              <a:t>i_ID</a:t>
            </a:r>
            <a:r>
              <a:rPr lang="en-IN" dirty="0" smtClean="0"/>
              <a:t>, </a:t>
            </a:r>
            <a:r>
              <a:rPr lang="en-IN" dirty="0" err="1" smtClean="0"/>
              <a:t>evaluation_ID</a:t>
            </a:r>
            <a:r>
              <a:rPr lang="en-IN" dirty="0" smtClean="0"/>
              <a:t>).</a:t>
            </a:r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Schema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791200"/>
          </a:xfrm>
        </p:spPr>
        <p:txBody>
          <a:bodyPr/>
          <a:lstStyle/>
          <a:p>
            <a:r>
              <a:rPr lang="en-IN" dirty="0" smtClean="0"/>
              <a:t>SPECIALIZATION Representation (METHOD-1):</a:t>
            </a:r>
          </a:p>
          <a:p>
            <a:pPr lvl="1"/>
            <a:r>
              <a:rPr lang="en-IN" dirty="0" smtClean="0"/>
              <a:t>Form a schema for higher-level entity.</a:t>
            </a:r>
          </a:p>
          <a:p>
            <a:pPr lvl="1"/>
            <a:r>
              <a:rPr lang="en-IN" dirty="0" smtClean="0"/>
              <a:t>Form a schema for each lower-level entity set. Include in this primary key of higher-level entity set and local attributes.</a:t>
            </a:r>
          </a:p>
          <a:p>
            <a:pPr lvl="2"/>
            <a:r>
              <a:rPr lang="en-IN" dirty="0" smtClean="0"/>
              <a:t>Person </a:t>
            </a:r>
            <a:r>
              <a:rPr lang="en-IN" b="1" u="sng" dirty="0" smtClean="0"/>
              <a:t>(ID</a:t>
            </a:r>
            <a:r>
              <a:rPr lang="en-IN" dirty="0" smtClean="0"/>
              <a:t>, Name, Street, City)</a:t>
            </a:r>
          </a:p>
          <a:p>
            <a:pPr lvl="2"/>
            <a:r>
              <a:rPr lang="en-IN" dirty="0" smtClean="0"/>
              <a:t>Employee (</a:t>
            </a:r>
            <a:r>
              <a:rPr lang="en-IN" b="1" dirty="0" smtClean="0"/>
              <a:t>ID</a:t>
            </a:r>
            <a:r>
              <a:rPr lang="en-IN" dirty="0" smtClean="0"/>
              <a:t>, Salary)</a:t>
            </a:r>
          </a:p>
          <a:p>
            <a:pPr lvl="2"/>
            <a:r>
              <a:rPr lang="en-IN" dirty="0" smtClean="0"/>
              <a:t>Student (</a:t>
            </a:r>
            <a:r>
              <a:rPr lang="en-IN" b="1" dirty="0" smtClean="0"/>
              <a:t>ID</a:t>
            </a:r>
            <a:r>
              <a:rPr lang="en-IN" dirty="0" smtClean="0"/>
              <a:t>, </a:t>
            </a:r>
            <a:r>
              <a:rPr lang="en-IN" dirty="0" err="1" smtClean="0"/>
              <a:t>Tot_credit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  <p:pic>
        <p:nvPicPr>
          <p:cNvPr id="3075" name="Picture 3" descr="C:\Users\Rimjhim\Desktop\DBMS\lectures\EER SLIDES\representati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4029075"/>
            <a:ext cx="5105400" cy="28289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715000" y="2971800"/>
            <a:ext cx="25146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Drawback:</a:t>
            </a:r>
          </a:p>
          <a:p>
            <a:pPr algn="ctr"/>
            <a:r>
              <a:rPr lang="en-IN" dirty="0" smtClean="0"/>
              <a:t>Getting information about an Employee requires accessing two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Schema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791200"/>
          </a:xfrm>
        </p:spPr>
        <p:txBody>
          <a:bodyPr/>
          <a:lstStyle/>
          <a:p>
            <a:r>
              <a:rPr lang="en-IN" dirty="0" smtClean="0"/>
              <a:t>SPECIALIZATION Representation: (METHOD-2</a:t>
            </a:r>
          </a:p>
          <a:p>
            <a:pPr lvl="1"/>
            <a:r>
              <a:rPr lang="en-IN" dirty="0" smtClean="0"/>
              <a:t>Form a schema for each entity set. </a:t>
            </a:r>
          </a:p>
          <a:p>
            <a:pPr lvl="1"/>
            <a:r>
              <a:rPr lang="en-IN" dirty="0" smtClean="0"/>
              <a:t>Include all inherited and local attributes.</a:t>
            </a:r>
          </a:p>
          <a:p>
            <a:pPr lvl="2"/>
            <a:r>
              <a:rPr lang="en-IN" dirty="0" smtClean="0"/>
              <a:t>Person </a:t>
            </a:r>
            <a:r>
              <a:rPr lang="en-IN" b="1" u="sng" dirty="0" smtClean="0"/>
              <a:t>(ID</a:t>
            </a:r>
            <a:r>
              <a:rPr lang="en-IN" dirty="0" smtClean="0"/>
              <a:t>, Name, Street, City)</a:t>
            </a:r>
          </a:p>
          <a:p>
            <a:pPr lvl="2"/>
            <a:r>
              <a:rPr lang="en-IN" dirty="0" smtClean="0"/>
              <a:t>Employee (</a:t>
            </a:r>
            <a:r>
              <a:rPr lang="en-IN" b="1" dirty="0" smtClean="0"/>
              <a:t>ID</a:t>
            </a:r>
            <a:r>
              <a:rPr lang="en-IN" dirty="0" smtClean="0"/>
              <a:t>, Name, Street, City, Salary)</a:t>
            </a:r>
          </a:p>
          <a:p>
            <a:pPr lvl="2"/>
            <a:r>
              <a:rPr lang="en-IN" dirty="0" smtClean="0"/>
              <a:t>Student (</a:t>
            </a:r>
            <a:r>
              <a:rPr lang="en-IN" b="1" dirty="0" smtClean="0"/>
              <a:t>ID</a:t>
            </a:r>
            <a:r>
              <a:rPr lang="en-IN" dirty="0" smtClean="0"/>
              <a:t>, Name, Street, City, </a:t>
            </a:r>
            <a:r>
              <a:rPr lang="en-IN" dirty="0" err="1" smtClean="0"/>
              <a:t>Tot_credit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  <p:pic>
        <p:nvPicPr>
          <p:cNvPr id="3075" name="Picture 3" descr="C:\Users\Rimjhim\Desktop\DBMS\lectures\EER SLIDES\representati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4029075"/>
            <a:ext cx="5105400" cy="28289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791200" y="3733800"/>
            <a:ext cx="25146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Drawback: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Name, street and city attributes are stored redundantly for people who are both </a:t>
            </a:r>
            <a:r>
              <a:rPr lang="en-IN" dirty="0" err="1" smtClean="0">
                <a:solidFill>
                  <a:schemeClr val="tx1"/>
                </a:solidFill>
              </a:rPr>
              <a:t>emploee</a:t>
            </a:r>
            <a:r>
              <a:rPr lang="en-IN" dirty="0" smtClean="0">
                <a:solidFill>
                  <a:schemeClr val="tx1"/>
                </a:solidFill>
              </a:rPr>
              <a:t> and student.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Schema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791200"/>
          </a:xfrm>
        </p:spPr>
        <p:txBody>
          <a:bodyPr/>
          <a:lstStyle/>
          <a:p>
            <a:r>
              <a:rPr lang="en-IN" dirty="0" smtClean="0"/>
              <a:t>AGGREGATION Representation:</a:t>
            </a:r>
          </a:p>
          <a:p>
            <a:r>
              <a:rPr lang="en-IN" dirty="0" smtClean="0"/>
              <a:t>Schema representing aggregation contains:</a:t>
            </a:r>
          </a:p>
          <a:p>
            <a:pPr lvl="1"/>
            <a:r>
              <a:rPr lang="en-IN" dirty="0" smtClean="0"/>
              <a:t> Primary key of the </a:t>
            </a:r>
            <a:r>
              <a:rPr lang="en-IN" dirty="0" smtClean="0">
                <a:solidFill>
                  <a:srgbClr val="FF0000"/>
                </a:solidFill>
              </a:rPr>
              <a:t>aggregated relationship</a:t>
            </a:r>
          </a:p>
          <a:p>
            <a:pPr lvl="2"/>
            <a:r>
              <a:rPr lang="en-IN" dirty="0" smtClean="0"/>
              <a:t>i.e. (S_ID, </a:t>
            </a:r>
            <a:r>
              <a:rPr lang="en-IN" dirty="0" err="1" smtClean="0"/>
              <a:t>project_ID</a:t>
            </a:r>
            <a:r>
              <a:rPr lang="en-IN" dirty="0" smtClean="0"/>
              <a:t>, </a:t>
            </a:r>
            <a:r>
              <a:rPr lang="en-IN" dirty="0" err="1" smtClean="0"/>
              <a:t>i_ID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Primary key of the </a:t>
            </a:r>
            <a:r>
              <a:rPr lang="en-IN" dirty="0" smtClean="0">
                <a:solidFill>
                  <a:srgbClr val="FF0000"/>
                </a:solidFill>
              </a:rPr>
              <a:t>associated entity set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 say </a:t>
            </a:r>
            <a:r>
              <a:rPr lang="en-IN" dirty="0" err="1" smtClean="0"/>
              <a:t>evaluation_ID</a:t>
            </a:r>
            <a:endParaRPr lang="en-IN" dirty="0" smtClean="0"/>
          </a:p>
          <a:p>
            <a:pPr lvl="1"/>
            <a:r>
              <a:rPr lang="en-IN" dirty="0" smtClean="0"/>
              <a:t>Additional </a:t>
            </a:r>
            <a:r>
              <a:rPr lang="en-IN" dirty="0" smtClean="0">
                <a:solidFill>
                  <a:srgbClr val="FF0000"/>
                </a:solidFill>
              </a:rPr>
              <a:t>descriptive attributes</a:t>
            </a:r>
            <a:r>
              <a:rPr lang="en-IN" dirty="0" smtClean="0"/>
              <a:t> ,if any.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  <p:pic>
        <p:nvPicPr>
          <p:cNvPr id="4" name="Picture 2" descr="C:\Users\Rimjhim\Desktop\DBMS\lectures\ERdesign issues\issu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581400"/>
            <a:ext cx="6294392" cy="3276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181600" y="5715000"/>
            <a:ext cx="35814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Example schema definition is:</a:t>
            </a:r>
          </a:p>
          <a:p>
            <a:pPr lvl="1"/>
            <a:r>
              <a:rPr lang="en-IN" b="1" dirty="0" smtClean="0">
                <a:solidFill>
                  <a:schemeClr val="tx1"/>
                </a:solidFill>
              </a:rPr>
              <a:t>(S_ID, </a:t>
            </a:r>
            <a:r>
              <a:rPr lang="en-IN" b="1" dirty="0" err="1" smtClean="0">
                <a:solidFill>
                  <a:schemeClr val="tx1"/>
                </a:solidFill>
              </a:rPr>
              <a:t>project_ID</a:t>
            </a:r>
            <a:r>
              <a:rPr lang="en-IN" b="1" dirty="0" smtClean="0">
                <a:solidFill>
                  <a:schemeClr val="tx1"/>
                </a:solidFill>
              </a:rPr>
              <a:t>, </a:t>
            </a:r>
            <a:r>
              <a:rPr lang="en-IN" b="1" dirty="0" err="1" smtClean="0">
                <a:solidFill>
                  <a:schemeClr val="tx1"/>
                </a:solidFill>
              </a:rPr>
              <a:t>i_ID</a:t>
            </a:r>
            <a:r>
              <a:rPr lang="en-IN" b="1" dirty="0" smtClean="0">
                <a:solidFill>
                  <a:schemeClr val="tx1"/>
                </a:solidFill>
              </a:rPr>
              <a:t>, </a:t>
            </a:r>
            <a:r>
              <a:rPr lang="en-IN" b="1" dirty="0" err="1" smtClean="0">
                <a:solidFill>
                  <a:schemeClr val="tx1"/>
                </a:solidFill>
              </a:rPr>
              <a:t>evaluation_ID</a:t>
            </a:r>
            <a:r>
              <a:rPr lang="en-IN" b="1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IN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001000" cy="60198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Specialization</a:t>
            </a:r>
            <a:r>
              <a:rPr lang="en-IN" dirty="0" smtClean="0"/>
              <a:t> is a process of designating </a:t>
            </a:r>
            <a:r>
              <a:rPr lang="en-IN" dirty="0" smtClean="0">
                <a:solidFill>
                  <a:srgbClr val="FF0000"/>
                </a:solidFill>
              </a:rPr>
              <a:t>sub-groupings</a:t>
            </a:r>
            <a:r>
              <a:rPr lang="en-IN" dirty="0" smtClean="0"/>
              <a:t> with in a high-level entity set.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 Each low-level entity-set has </a:t>
            </a:r>
            <a:r>
              <a:rPr lang="en-IN" dirty="0" smtClean="0">
                <a:solidFill>
                  <a:srgbClr val="FF0000"/>
                </a:solidFill>
              </a:rPr>
              <a:t>specific-attributes</a:t>
            </a:r>
            <a:r>
              <a:rPr lang="en-IN" dirty="0" smtClean="0"/>
              <a:t> and relationships that distinguishes it from rest of the low –level sub-classes.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It is a </a:t>
            </a:r>
            <a:r>
              <a:rPr lang="en-IN" dirty="0" smtClean="0">
                <a:solidFill>
                  <a:srgbClr val="FF0000"/>
                </a:solidFill>
              </a:rPr>
              <a:t>top down </a:t>
            </a:r>
            <a:r>
              <a:rPr lang="en-IN" dirty="0" smtClean="0"/>
              <a:t>approach.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 One entity set is </a:t>
            </a:r>
            <a:r>
              <a:rPr lang="en-IN" dirty="0" smtClean="0">
                <a:solidFill>
                  <a:srgbClr val="FF0000"/>
                </a:solidFill>
              </a:rPr>
              <a:t>broken down </a:t>
            </a:r>
            <a:r>
              <a:rPr lang="en-IN" dirty="0" smtClean="0"/>
              <a:t>into one or more low-level entity sets.</a:t>
            </a:r>
          </a:p>
          <a:p>
            <a:r>
              <a:rPr lang="en-IN" dirty="0" smtClean="0"/>
              <a:t>Also known as ‘IS A’ relationship.</a:t>
            </a:r>
          </a:p>
          <a:p>
            <a:endParaRPr lang="en-IN" dirty="0" smtClean="0"/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Note: </a:t>
            </a:r>
          </a:p>
          <a:p>
            <a:r>
              <a:rPr lang="en-IN" dirty="0" smtClean="0"/>
              <a:t>‘Higher-level’ entity set is also designated as ‘super-class’ </a:t>
            </a:r>
          </a:p>
          <a:p>
            <a:r>
              <a:rPr lang="en-IN" dirty="0" smtClean="0"/>
              <a:t>‘Lower-level’ entity-set is also designated as ‘sub-class’.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imjhim\Desktop\DBMS\lectures\EER SLIDES\pers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915275" cy="4800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467600" cy="715962"/>
          </a:xfrm>
        </p:spPr>
        <p:txBody>
          <a:bodyPr/>
          <a:lstStyle/>
          <a:p>
            <a:r>
              <a:rPr lang="en-IN" dirty="0" smtClean="0"/>
              <a:t>Specialization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1400" y="3581400"/>
            <a:ext cx="3048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7010400" y="609600"/>
            <a:ext cx="2286000" cy="993648"/>
          </a:xfrm>
          <a:prstGeom prst="wedgeEllipseCallout">
            <a:avLst>
              <a:gd name="adj1" fmla="val -159375"/>
              <a:gd name="adj2" fmla="val 14080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Higher-level / super-class</a:t>
            </a:r>
            <a:endParaRPr lang="en-US" b="1" dirty="0"/>
          </a:p>
        </p:txBody>
      </p:sp>
      <p:sp>
        <p:nvSpPr>
          <p:cNvPr id="13" name="Oval Callout 12"/>
          <p:cNvSpPr/>
          <p:nvPr/>
        </p:nvSpPr>
        <p:spPr>
          <a:xfrm>
            <a:off x="7086600" y="5562600"/>
            <a:ext cx="2286000" cy="993648"/>
          </a:xfrm>
          <a:prstGeom prst="wedgeEllipseCallout">
            <a:avLst>
              <a:gd name="adj1" fmla="val -111042"/>
              <a:gd name="adj2" fmla="val -1151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Low-level / sub-class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IN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001000" cy="6019800"/>
          </a:xfrm>
        </p:spPr>
        <p:txBody>
          <a:bodyPr/>
          <a:lstStyle/>
          <a:p>
            <a:r>
              <a:rPr lang="en-IN" dirty="0" smtClean="0"/>
              <a:t>The high-level entity set contains common features shared by all specialized entity-sets.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Each low-level specialized entity-set inherits common features from high-level entity-set and adds its own specific features. </a:t>
            </a:r>
          </a:p>
          <a:p>
            <a:endParaRPr lang="en-IN" dirty="0"/>
          </a:p>
        </p:txBody>
      </p:sp>
      <p:pic>
        <p:nvPicPr>
          <p:cNvPr id="3076" name="Picture 4" descr="C:\Users\Rimjhim\Desktop\DBMS\lectures\EER SLIDES\speci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429000"/>
            <a:ext cx="7248525" cy="2924175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4267200" y="4191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IN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001000" cy="60198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Multiple entity sets are synthesized to </a:t>
            </a:r>
            <a:r>
              <a:rPr lang="en-IN" dirty="0" smtClean="0">
                <a:solidFill>
                  <a:srgbClr val="FF0000"/>
                </a:solidFill>
              </a:rPr>
              <a:t>form a higher-level entity-set</a:t>
            </a:r>
            <a:r>
              <a:rPr lang="en-IN" dirty="0" smtClean="0"/>
              <a:t> on basis of common features.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Generalization</a:t>
            </a:r>
            <a:r>
              <a:rPr lang="en-IN" dirty="0" smtClean="0"/>
              <a:t> is a process of building a generalized entity-set from a set of multiple low-level entity-sets by identifying the common features shared amongst them.</a:t>
            </a:r>
          </a:p>
          <a:p>
            <a:endParaRPr lang="en-IN" dirty="0" smtClean="0"/>
          </a:p>
          <a:p>
            <a:r>
              <a:rPr lang="en-IN" dirty="0" smtClean="0"/>
              <a:t>Hence, the generalized entity-set contains the identified common features (attributes &amp; relationships)</a:t>
            </a:r>
          </a:p>
          <a:p>
            <a:endParaRPr lang="en-IN" dirty="0" smtClean="0"/>
          </a:p>
          <a:p>
            <a:r>
              <a:rPr lang="en-IN" dirty="0" smtClean="0"/>
              <a:t>It is a </a:t>
            </a:r>
            <a:r>
              <a:rPr lang="en-IN" dirty="0" smtClean="0">
                <a:solidFill>
                  <a:srgbClr val="FF0000"/>
                </a:solidFill>
              </a:rPr>
              <a:t>Bottom Up</a:t>
            </a:r>
            <a:r>
              <a:rPr lang="en-IN" dirty="0" smtClean="0"/>
              <a:t> process.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Reverse of Specialization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In terms of diagrams, both Generalization and Specialization are represented in similar manner.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5800" y="762000"/>
            <a:ext cx="3962400" cy="2667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762000"/>
            <a:ext cx="3962400" cy="266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IN" dirty="0" smtClean="0"/>
              <a:t>Generalization</a:t>
            </a:r>
            <a:endParaRPr lang="en-US" dirty="0"/>
          </a:p>
        </p:txBody>
      </p:sp>
      <p:pic>
        <p:nvPicPr>
          <p:cNvPr id="4099" name="Picture 3" descr="C:\Users\Rimjhim\Desktop\DBMS\lectures\EER SLIDES\Gener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33450"/>
            <a:ext cx="7439025" cy="569595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4267200" y="5562600"/>
            <a:ext cx="228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3581400"/>
            <a:ext cx="8458200" cy="3124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657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Entity Set-1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3733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Entity Set-2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4648200"/>
            <a:ext cx="6477000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Identify </a:t>
            </a:r>
            <a:r>
              <a:rPr lang="en-IN" sz="2000" dirty="0" smtClean="0">
                <a:solidFill>
                  <a:srgbClr val="FF0000"/>
                </a:solidFill>
              </a:rPr>
              <a:t>Common features </a:t>
            </a:r>
            <a:r>
              <a:rPr lang="en-IN" sz="2000" dirty="0" smtClean="0"/>
              <a:t>(attributes &amp; relations) and </a:t>
            </a:r>
            <a:r>
              <a:rPr lang="en-IN" sz="2000" dirty="0" smtClean="0">
                <a:solidFill>
                  <a:srgbClr val="FF0000"/>
                </a:solidFill>
              </a:rPr>
              <a:t>move</a:t>
            </a:r>
            <a:r>
              <a:rPr lang="en-IN" sz="2000" dirty="0" smtClean="0"/>
              <a:t> them to a </a:t>
            </a:r>
            <a:r>
              <a:rPr lang="en-IN" sz="2000" dirty="0" smtClean="0">
                <a:solidFill>
                  <a:srgbClr val="FF0000"/>
                </a:solidFill>
              </a:rPr>
              <a:t>new higher-level entity set</a:t>
            </a:r>
            <a:r>
              <a:rPr lang="en-IN" sz="2000" dirty="0" smtClean="0"/>
              <a:t>. </a:t>
            </a:r>
          </a:p>
          <a:p>
            <a:endParaRPr lang="en-IN" sz="2000" dirty="0" smtClean="0"/>
          </a:p>
          <a:p>
            <a:r>
              <a:rPr lang="en-IN" sz="2000" dirty="0" smtClean="0"/>
              <a:t>Keep </a:t>
            </a:r>
            <a:r>
              <a:rPr lang="en-IN" sz="2000" dirty="0" smtClean="0">
                <a:solidFill>
                  <a:srgbClr val="FF0000"/>
                </a:solidFill>
              </a:rPr>
              <a:t>unique </a:t>
            </a:r>
            <a:r>
              <a:rPr lang="en-IN" sz="2000" dirty="0" smtClean="0"/>
              <a:t>features </a:t>
            </a:r>
            <a:r>
              <a:rPr lang="en-IN" sz="2000" dirty="0" smtClean="0">
                <a:solidFill>
                  <a:srgbClr val="FF0000"/>
                </a:solidFill>
              </a:rPr>
              <a:t>as it is</a:t>
            </a:r>
            <a:r>
              <a:rPr lang="en-IN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IN" dirty="0" smtClean="0"/>
              <a:t>Generalization</a:t>
            </a:r>
            <a:endParaRPr lang="en-US" dirty="0"/>
          </a:p>
        </p:txBody>
      </p:sp>
      <p:pic>
        <p:nvPicPr>
          <p:cNvPr id="4099" name="Picture 3" descr="C:\Users\Rimjhim\Desktop\DBMS\lectures\EER SLIDES\Gener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628650"/>
            <a:ext cx="7439025" cy="607695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4267200" y="5562600"/>
            <a:ext cx="228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804</TotalTime>
  <Words>1246</Words>
  <Application>Microsoft Office PowerPoint</Application>
  <PresentationFormat>On-screen Show (4:3)</PresentationFormat>
  <Paragraphs>224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Oriel</vt:lpstr>
      <vt:lpstr>Extended Entity relation diagram</vt:lpstr>
      <vt:lpstr>Extended ER Diagram.</vt:lpstr>
      <vt:lpstr>Super-class &amp; Sub-class</vt:lpstr>
      <vt:lpstr>Specialization</vt:lpstr>
      <vt:lpstr>Specialization</vt:lpstr>
      <vt:lpstr>Specialization</vt:lpstr>
      <vt:lpstr>Generalization</vt:lpstr>
      <vt:lpstr>Generalization</vt:lpstr>
      <vt:lpstr>Generalization</vt:lpstr>
      <vt:lpstr>Constraints on Generalization / Specialization</vt:lpstr>
      <vt:lpstr>Constraints on Generalization / Specialization</vt:lpstr>
      <vt:lpstr>Constraints on Generalization / Specialization</vt:lpstr>
      <vt:lpstr>Constraints on Generalization / Specialization</vt:lpstr>
      <vt:lpstr>Constraints on Generalization / Specialization</vt:lpstr>
      <vt:lpstr>Constraints on Generalization / Specialization</vt:lpstr>
      <vt:lpstr>Constraints on Generalization / Specialization</vt:lpstr>
      <vt:lpstr>Multiple Specializations for an entity-set</vt:lpstr>
      <vt:lpstr>Attribute inheritance and participation inheritance</vt:lpstr>
      <vt:lpstr>Attribute inheritance and participation inheritance</vt:lpstr>
      <vt:lpstr>Multiple inheritance</vt:lpstr>
      <vt:lpstr>Multiple inheritance</vt:lpstr>
      <vt:lpstr>Modelling Union type using categories</vt:lpstr>
      <vt:lpstr>ACTIVITY</vt:lpstr>
      <vt:lpstr>ACTIVITY</vt:lpstr>
      <vt:lpstr>ACTIVITY</vt:lpstr>
      <vt:lpstr>Aggregation</vt:lpstr>
      <vt:lpstr>Aggregation</vt:lpstr>
      <vt:lpstr>Aggregation</vt:lpstr>
      <vt:lpstr>Aggregation</vt:lpstr>
      <vt:lpstr>Aggregation</vt:lpstr>
      <vt:lpstr>Aggregation</vt:lpstr>
      <vt:lpstr>Schema representation</vt:lpstr>
      <vt:lpstr>Schema representation</vt:lpstr>
      <vt:lpstr>Schema representation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Entity relation diagram</dc:title>
  <dc:creator>Rimjhim</dc:creator>
  <cp:lastModifiedBy>Rimjhim</cp:lastModifiedBy>
  <cp:revision>6</cp:revision>
  <dcterms:created xsi:type="dcterms:W3CDTF">2006-08-16T00:00:00Z</dcterms:created>
  <dcterms:modified xsi:type="dcterms:W3CDTF">2020-09-08T06:28:51Z</dcterms:modified>
</cp:coreProperties>
</file>